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5"/>
    <p:sldMasterId id="2147483658" r:id="rId6"/>
    <p:sldMasterId id="2147483664" r:id="rId7"/>
  </p:sldMasterIdLst>
  <p:notesMasterIdLst>
    <p:notesMasterId r:id="rId17"/>
  </p:notesMasterIdLst>
  <p:sldIdLst>
    <p:sldId id="685" r:id="rId8"/>
    <p:sldId id="2145707105" r:id="rId9"/>
    <p:sldId id="2145707029" r:id="rId10"/>
    <p:sldId id="2145707023" r:id="rId11"/>
    <p:sldId id="2145707024" r:id="rId12"/>
    <p:sldId id="2145707025" r:id="rId13"/>
    <p:sldId id="2145707030" r:id="rId14"/>
    <p:sldId id="2463" r:id="rId15"/>
    <p:sldId id="2145707028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" panose="020B0502030000000004" pitchFamily="34" charset="0"/>
      <p:regular r:id="rId26"/>
      <p:bold r:id="rId27"/>
      <p:italic r:id="rId28"/>
      <p:boldItalic r:id="rId29"/>
    </p:embeddedFont>
    <p:embeddedFont>
      <p:font typeface="Inter Medium" panose="02000603000000020004" pitchFamily="50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48"/>
    <a:srgbClr val="848484"/>
    <a:srgbClr val="5B8FCB"/>
    <a:srgbClr val="000000"/>
    <a:srgbClr val="DCDDDE"/>
    <a:srgbClr val="E6E7E8"/>
    <a:srgbClr val="2C5985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3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B0502030000000004" pitchFamily="34" charset="0"/>
              </a:defRPr>
            </a:lvl1pPr>
          </a:lstStyle>
          <a:p>
            <a:fld id="{AF131584-8488-4756-85ED-D5E6F8A8E55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B0502030000000004" pitchFamily="34" charset="0"/>
              </a:defRPr>
            </a:lvl1pPr>
          </a:lstStyle>
          <a:p>
            <a:fld id="{C694F50B-1AF7-455B-9344-7FFBF72D6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22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299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98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0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3" r:id="rId3"/>
    <p:sldLayoutId id="2147483680" r:id="rId4"/>
    <p:sldLayoutId id="2147483650" r:id="rId5"/>
    <p:sldLayoutId id="2147483652" r:id="rId6"/>
    <p:sldLayoutId id="2147483677" r:id="rId7"/>
    <p:sldLayoutId id="2147483656" r:id="rId8"/>
    <p:sldLayoutId id="2147483649" r:id="rId9"/>
    <p:sldLayoutId id="214748372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4" r:id="rId3"/>
    <p:sldLayoutId id="2147483681" r:id="rId4"/>
    <p:sldLayoutId id="2147483660" r:id="rId5"/>
    <p:sldLayoutId id="2147483661" r:id="rId6"/>
    <p:sldLayoutId id="2147483678" r:id="rId7"/>
    <p:sldLayoutId id="2147483675" r:id="rId8"/>
    <p:sldLayoutId id="2147483663" r:id="rId9"/>
    <p:sldLayoutId id="2147483723" r:id="rId10"/>
    <p:sldLayoutId id="21474837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5" r:id="rId3"/>
    <p:sldLayoutId id="2147483682" r:id="rId4"/>
    <p:sldLayoutId id="2147483666" r:id="rId5"/>
    <p:sldLayoutId id="2147483667" r:id="rId6"/>
    <p:sldLayoutId id="2147483679" r:id="rId7"/>
    <p:sldLayoutId id="2147483676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0958" y="2668101"/>
            <a:ext cx="75900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1200V Gen7 Diode Bare Die</a:t>
            </a:r>
          </a:p>
          <a:p>
            <a:pPr algn="ctr"/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Feb, 2023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D8324-D628-4BB1-8D6C-BBDABB8EA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2192000" cy="698500"/>
          </a:xfrm>
        </p:spPr>
        <p:txBody>
          <a:bodyPr>
            <a:noAutofit/>
          </a:bodyPr>
          <a:lstStyle/>
          <a:p>
            <a:r>
              <a:rPr lang="en-US" b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onsemi</a:t>
            </a:r>
            <a:r>
              <a:rPr lang="en-US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Announces New Gen7 IGBT and Diode With Great Efficiency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11B8-52E4-4E0B-9873-C2489AE30DD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57467" y="427592"/>
            <a:ext cx="865188" cy="365125"/>
          </a:xfrm>
        </p:spPr>
        <p:txBody>
          <a:bodyPr/>
          <a:lstStyle/>
          <a:p>
            <a:r>
              <a:rPr lang="en-US" dirty="0"/>
              <a:t>Dec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20883-3EF8-4E84-962B-BF39130AA4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91F00-FF93-4591-9EE4-FDB6F438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85" y="1131409"/>
            <a:ext cx="5288440" cy="52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0F3C28-5A7D-4EDF-AFA1-1D5D7ABD48DA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F4408F9-EFBD-4D8B-9157-9C380B975ED8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26ADFF-054D-4054-B15F-30188598B4EA}"/>
              </a:ext>
            </a:extLst>
          </p:cNvPr>
          <p:cNvSpPr txBox="1">
            <a:spLocks/>
          </p:cNvSpPr>
          <p:nvPr/>
        </p:nvSpPr>
        <p:spPr>
          <a:xfrm>
            <a:off x="156995" y="893"/>
            <a:ext cx="11932831" cy="761802"/>
          </a:xfrm>
          <a:prstGeom prst="rect">
            <a:avLst/>
          </a:prstGeom>
        </p:spPr>
        <p:txBody>
          <a:bodyPr vert="horz" lIns="91416" tIns="45708" rIns="91416" bIns="45708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1200V 7</a:t>
            </a:r>
            <a:r>
              <a:rPr lang="en-US" baseline="30000" dirty="0"/>
              <a:t>th</a:t>
            </a:r>
            <a:r>
              <a:rPr lang="en-US" dirty="0"/>
              <a:t> Gen Diode Bare Die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A6C9A-0005-4B23-AA9E-688FDF29291D}"/>
              </a:ext>
            </a:extLst>
          </p:cNvPr>
          <p:cNvSpPr/>
          <p:nvPr/>
        </p:nvSpPr>
        <p:spPr>
          <a:xfrm>
            <a:off x="3880740" y="1107682"/>
            <a:ext cx="8209086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Current Rating and Mechanical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24383-0098-4E4A-9E33-EFCE755A5F6C}"/>
              </a:ext>
            </a:extLst>
          </p:cNvPr>
          <p:cNvSpPr/>
          <p:nvPr/>
        </p:nvSpPr>
        <p:spPr>
          <a:xfrm>
            <a:off x="156995" y="1107682"/>
            <a:ext cx="3594195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Features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A41171F-EA8D-4EEC-83B0-383A728E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94" y="1461820"/>
            <a:ext cx="3594195" cy="3209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en-US"/>
            </a:defPPr>
            <a:lvl1pPr marL="174625" indent="-174625">
              <a:buClr>
                <a:schemeClr val="accent1"/>
              </a:buClr>
              <a:buSzPct val="8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Gen7 1200V Diode Technology</a:t>
            </a:r>
            <a:endParaRPr lang="en-US" baseline="30000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= 1.9V (T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=175 °C)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Soft Reverse Recovery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Low Err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100% Probe Tested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Sawn on Foil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F9E9E798-FFDC-4292-96C8-C43C3C0C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57578"/>
              </p:ext>
            </p:extLst>
          </p:nvPr>
        </p:nvGraphicFramePr>
        <p:xfrm>
          <a:off x="8373080" y="1689411"/>
          <a:ext cx="3594195" cy="2971473"/>
        </p:xfrm>
        <a:graphic>
          <a:graphicData uri="http://schemas.openxmlformats.org/drawingml/2006/table">
            <a:tbl>
              <a:tblPr firstCol="1" lastRow="1" bandRow="1">
                <a:tableStyleId>{5940675A-B579-460E-94D1-54222C63F5DA}</a:tableStyleId>
              </a:tblPr>
              <a:tblGrid>
                <a:gridCol w="2316775">
                  <a:extLst>
                    <a:ext uri="{9D8B030D-6E8A-4147-A177-3AD203B41FA5}">
                      <a16:colId xmlns:a16="http://schemas.microsoft.com/office/drawing/2014/main" val="3997494110"/>
                    </a:ext>
                  </a:extLst>
                </a:gridCol>
                <a:gridCol w="1277420">
                  <a:extLst>
                    <a:ext uri="{9D8B030D-6E8A-4147-A177-3AD203B41FA5}">
                      <a16:colId xmlns:a16="http://schemas.microsoft.com/office/drawing/2014/main" val="3245671244"/>
                    </a:ext>
                  </a:extLst>
                </a:gridCol>
              </a:tblGrid>
              <a:tr h="3047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Parameter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Value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056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WAFER SIZE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8”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3032278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PDPW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93900149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DIE TECHNOLOGY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r>
                        <a:rPr lang="en-US" sz="110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 Gen 1200V Diode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274993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SIZE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63186035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THICKNESS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119 µm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94224555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TiNiVAg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7971080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 THICKNESS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1.65 µm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550232803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TOP METAL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AlSiCu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403168682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TOP METAL THICKNESS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  µm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06395388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8BD058C-D33F-4009-A05E-8CC19A879786}"/>
              </a:ext>
            </a:extLst>
          </p:cNvPr>
          <p:cNvSpPr txBox="1"/>
          <p:nvPr/>
        </p:nvSpPr>
        <p:spPr>
          <a:xfrm>
            <a:off x="3943974" y="5231675"/>
            <a:ext cx="345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Releasing in 2023</a:t>
            </a:r>
          </a:p>
        </p:txBody>
      </p:sp>
      <p:graphicFrame>
        <p:nvGraphicFramePr>
          <p:cNvPr id="25" name="Table 20">
            <a:extLst>
              <a:ext uri="{FF2B5EF4-FFF2-40B4-BE49-F238E27FC236}">
                <a16:creationId xmlns:a16="http://schemas.microsoft.com/office/drawing/2014/main" id="{7E3BAF36-0190-4A33-8DF8-52009C12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6373"/>
              </p:ext>
            </p:extLst>
          </p:nvPr>
        </p:nvGraphicFramePr>
        <p:xfrm>
          <a:off x="4043769" y="1695033"/>
          <a:ext cx="3851073" cy="2965851"/>
        </p:xfrm>
        <a:graphic>
          <a:graphicData uri="http://schemas.openxmlformats.org/drawingml/2006/table">
            <a:tbl>
              <a:tblPr firstCol="1" lastRow="1" bandRow="1">
                <a:tableStyleId>{5940675A-B579-460E-94D1-54222C63F5DA}</a:tableStyleId>
              </a:tblPr>
              <a:tblGrid>
                <a:gridCol w="2482355">
                  <a:extLst>
                    <a:ext uri="{9D8B030D-6E8A-4147-A177-3AD203B41FA5}">
                      <a16:colId xmlns:a16="http://schemas.microsoft.com/office/drawing/2014/main" val="3997494110"/>
                    </a:ext>
                  </a:extLst>
                </a:gridCol>
                <a:gridCol w="1368718">
                  <a:extLst>
                    <a:ext uri="{9D8B030D-6E8A-4147-A177-3AD203B41FA5}">
                      <a16:colId xmlns:a16="http://schemas.microsoft.com/office/drawing/2014/main" val="3245671244"/>
                    </a:ext>
                  </a:extLst>
                </a:gridCol>
              </a:tblGrid>
              <a:tr h="4513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Diode  current rating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>
                          <a:effectLst/>
                        </a:rPr>
                        <a:t>Die size </a:t>
                      </a:r>
                      <a:endParaRPr lang="en-US" sz="1400" b="1" dirty="0"/>
                    </a:p>
                  </a:txBody>
                  <a:tcPr marL="91416" marR="91416" marT="45708" marB="4570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0566"/>
                  </a:ext>
                </a:extLst>
              </a:tr>
              <a:tr h="383681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PCFF150H120SWF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1200V 150A</a:t>
                      </a:r>
                      <a:endParaRPr lang="en-US" sz="1050" i="1" dirty="0">
                        <a:highlight>
                          <a:srgbClr val="FFFF00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10.0mm x 5.0mm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30322781"/>
                  </a:ext>
                </a:extLst>
              </a:tr>
              <a:tr h="383681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54B948"/>
                          </a:highlight>
                        </a:rPr>
                        <a:t>PCFF100H120SWF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54B948"/>
                          </a:highlight>
                        </a:rPr>
                        <a:t>1200V 100A</a:t>
                      </a:r>
                      <a:endParaRPr lang="en-US" sz="1050" i="1" dirty="0">
                        <a:highlight>
                          <a:srgbClr val="54B948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8.4mm x 4.2mm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72258041"/>
                  </a:ext>
                </a:extLst>
              </a:tr>
              <a:tr h="383681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PCFF75H120SWF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1200V 75A</a:t>
                      </a:r>
                      <a:endParaRPr lang="en-US" sz="1050" i="1" dirty="0">
                        <a:highlight>
                          <a:srgbClr val="FFFF00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7.0mm x 3.9mm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939001491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54B948"/>
                          </a:highlight>
                        </a:rPr>
                        <a:t>PCFF55H120SWF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54B948"/>
                          </a:highlight>
                        </a:rPr>
                        <a:t>1200V 55A</a:t>
                      </a:r>
                      <a:endParaRPr lang="en-US" sz="1050" i="1" dirty="0">
                        <a:highlight>
                          <a:srgbClr val="54B948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6.4mm x 3.4mm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618121735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PCFF45H120SWF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1200V 45A</a:t>
                      </a:r>
                      <a:endParaRPr lang="en-US" sz="1050" i="1" dirty="0">
                        <a:highlight>
                          <a:srgbClr val="FFFF00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5.4mm x 3.36mm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2749936"/>
                  </a:ext>
                </a:extLst>
              </a:tr>
              <a:tr h="383681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PCFF30H120SWF</a:t>
                      </a:r>
                    </a:p>
                    <a:p>
                      <a:r>
                        <a:rPr lang="en-US" sz="1050" i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1200V 30A</a:t>
                      </a:r>
                      <a:endParaRPr lang="en-US" sz="1050" i="1" dirty="0">
                        <a:highlight>
                          <a:srgbClr val="FFFF00"/>
                        </a:highligh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4.5mm x 2.97mm</a:t>
                      </a:r>
                      <a:endParaRPr lang="en-US" sz="11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6318603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FF2DEC0-514D-4D10-8023-EA6F1E395116}"/>
              </a:ext>
            </a:extLst>
          </p:cNvPr>
          <p:cNvSpPr txBox="1"/>
          <p:nvPr/>
        </p:nvSpPr>
        <p:spPr>
          <a:xfrm>
            <a:off x="3943974" y="4877537"/>
            <a:ext cx="345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54B948"/>
                </a:highlight>
              </a:rPr>
              <a:t>Released     </a:t>
            </a:r>
          </a:p>
        </p:txBody>
      </p:sp>
      <p:pic>
        <p:nvPicPr>
          <p:cNvPr id="27" name="図 11">
            <a:extLst>
              <a:ext uri="{FF2B5EF4-FFF2-40B4-BE49-F238E27FC236}">
                <a16:creationId xmlns:a16="http://schemas.microsoft.com/office/drawing/2014/main" id="{FFD0108A-7288-4FFA-9743-90F82899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2" y="3070012"/>
            <a:ext cx="1588749" cy="16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D4C7D-DB5B-4767-AFB7-55C0E937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859"/>
            <a:ext cx="12192000" cy="427761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83A1411-640C-40EC-B74B-E45B99158144}"/>
              </a:ext>
            </a:extLst>
          </p:cNvPr>
          <p:cNvSpPr txBox="1">
            <a:spLocks/>
          </p:cNvSpPr>
          <p:nvPr/>
        </p:nvSpPr>
        <p:spPr>
          <a:xfrm>
            <a:off x="156995" y="893"/>
            <a:ext cx="11932831" cy="761802"/>
          </a:xfrm>
          <a:prstGeom prst="rect">
            <a:avLst/>
          </a:prstGeom>
        </p:spPr>
        <p:txBody>
          <a:bodyPr vert="horz" lIns="91416" tIns="45708" rIns="91416" bIns="45708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1200" dirty="0">
                <a:solidFill>
                  <a:schemeClr val="tx1"/>
                </a:solidFill>
              </a:rPr>
              <a:t>Comparison Data of </a:t>
            </a: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Gen Diode Bare Die</a:t>
            </a:r>
          </a:p>
        </p:txBody>
      </p:sp>
    </p:spTree>
    <p:extLst>
      <p:ext uri="{BB962C8B-B14F-4D97-AF65-F5344CB8AC3E}">
        <p14:creationId xmlns:p14="http://schemas.microsoft.com/office/powerpoint/2010/main" val="419554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A8879-23BC-44D0-8A45-0BBF4CF6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7A0213-A058-4BF2-B190-299BD6D6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DA427F-A018-4868-BC4B-D2868057F21D}"/>
              </a:ext>
            </a:extLst>
          </p:cNvPr>
          <p:cNvSpPr/>
          <p:nvPr/>
        </p:nvSpPr>
        <p:spPr>
          <a:xfrm>
            <a:off x="8813802" y="6172200"/>
            <a:ext cx="922866" cy="33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9051-051C-4278-AA5D-B3152D91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F0F0-9933-449C-B962-93C6DF5759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52447-B186-479F-A808-FE40572CC6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6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A560633-E635-4721-BE3A-3D95DF3B43FB}"/>
              </a:ext>
            </a:extLst>
          </p:cNvPr>
          <p:cNvSpPr txBox="1"/>
          <p:nvPr/>
        </p:nvSpPr>
        <p:spPr>
          <a:xfrm>
            <a:off x="10205815" y="2912333"/>
            <a:ext cx="815804" cy="273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050" dirty="0"/>
              <a:t>4200 µm</a:t>
            </a:r>
          </a:p>
        </p:txBody>
      </p:sp>
      <p:pic>
        <p:nvPicPr>
          <p:cNvPr id="4098" name="Picture 8">
            <a:extLst>
              <a:ext uri="{FF2B5EF4-FFF2-40B4-BE49-F238E27FC236}">
                <a16:creationId xmlns:a16="http://schemas.microsoft.com/office/drawing/2014/main" id="{996416BC-DBA4-4F3B-828C-A7E2A4D9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70" y="1574964"/>
            <a:ext cx="2165663" cy="12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0F3C28-5A7D-4EDF-AFA1-1D5D7ABD48DA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F4408F9-EFBD-4D8B-9157-9C380B975ED8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26ADFF-054D-4054-B15F-30188598B4EA}"/>
              </a:ext>
            </a:extLst>
          </p:cNvPr>
          <p:cNvSpPr txBox="1">
            <a:spLocks/>
          </p:cNvSpPr>
          <p:nvPr/>
        </p:nvSpPr>
        <p:spPr>
          <a:xfrm>
            <a:off x="156995" y="893"/>
            <a:ext cx="11932831" cy="761802"/>
          </a:xfrm>
          <a:prstGeom prst="rect">
            <a:avLst/>
          </a:prstGeom>
        </p:spPr>
        <p:txBody>
          <a:bodyPr vert="horz" lIns="91416" tIns="45708" rIns="91416" bIns="45708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1200" dirty="0">
                <a:solidFill>
                  <a:schemeClr val="tx1"/>
                </a:solidFill>
              </a:rPr>
              <a:t>PCFF100H120SWF</a:t>
            </a:r>
            <a:r>
              <a:rPr lang="en-US" dirty="0"/>
              <a:t> - 1200V 100A 7</a:t>
            </a:r>
            <a:r>
              <a:rPr lang="en-US" baseline="30000" dirty="0"/>
              <a:t>th</a:t>
            </a:r>
            <a:r>
              <a:rPr lang="en-US" dirty="0"/>
              <a:t> Gen Diode Bare Die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A6C9A-0005-4B23-AA9E-688FDF29291D}"/>
              </a:ext>
            </a:extLst>
          </p:cNvPr>
          <p:cNvSpPr/>
          <p:nvPr/>
        </p:nvSpPr>
        <p:spPr>
          <a:xfrm>
            <a:off x="3880740" y="1107682"/>
            <a:ext cx="8209086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Mechanical and Rating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24383-0098-4E4A-9E33-EFCE755A5F6C}"/>
              </a:ext>
            </a:extLst>
          </p:cNvPr>
          <p:cNvSpPr/>
          <p:nvPr/>
        </p:nvSpPr>
        <p:spPr>
          <a:xfrm>
            <a:off x="156995" y="1107682"/>
            <a:ext cx="3594195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Features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A41171F-EA8D-4EEC-83B0-383A728E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94" y="1461820"/>
            <a:ext cx="3594195" cy="3209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en-US"/>
            </a:defPPr>
            <a:lvl1pPr marL="174625" indent="-174625">
              <a:buClr>
                <a:schemeClr val="accent1"/>
              </a:buClr>
              <a:buSzPct val="8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Gen7 1200V Diode Technology 35 mm</a:t>
            </a:r>
            <a:r>
              <a:rPr lang="en-US" baseline="30000" dirty="0">
                <a:solidFill>
                  <a:schemeClr val="tx2"/>
                </a:solidFill>
                <a:latin typeface="+mn-lt"/>
              </a:rPr>
              <a:t>2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= 1.9V (@I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=100A T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=175 °C)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Soft Reverse Recovery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Low Err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100% Probe Tested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Sawn on Foil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F9E9E798-FFDC-4292-96C8-C43C3C0CBD13}"/>
              </a:ext>
            </a:extLst>
          </p:cNvPr>
          <p:cNvGraphicFramePr>
            <a:graphicFrameLocks noGrp="1"/>
          </p:cNvGraphicFramePr>
          <p:nvPr/>
        </p:nvGraphicFramePr>
        <p:xfrm>
          <a:off x="8440814" y="3185662"/>
          <a:ext cx="3594195" cy="3139113"/>
        </p:xfrm>
        <a:graphic>
          <a:graphicData uri="http://schemas.openxmlformats.org/drawingml/2006/table">
            <a:tbl>
              <a:tblPr firstCol="1" lastRow="1" bandRow="1">
                <a:tableStyleId>{5940675A-B579-460E-94D1-54222C63F5DA}</a:tableStyleId>
              </a:tblPr>
              <a:tblGrid>
                <a:gridCol w="2316775">
                  <a:extLst>
                    <a:ext uri="{9D8B030D-6E8A-4147-A177-3AD203B41FA5}">
                      <a16:colId xmlns:a16="http://schemas.microsoft.com/office/drawing/2014/main" val="3997494110"/>
                    </a:ext>
                  </a:extLst>
                </a:gridCol>
                <a:gridCol w="1277420">
                  <a:extLst>
                    <a:ext uri="{9D8B030D-6E8A-4147-A177-3AD203B41FA5}">
                      <a16:colId xmlns:a16="http://schemas.microsoft.com/office/drawing/2014/main" val="3245671244"/>
                    </a:ext>
                  </a:extLst>
                </a:gridCol>
              </a:tblGrid>
              <a:tr h="3047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Parameter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Value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056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WAFER SIZE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8”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3032278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PDPW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765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3900149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DIE TECHNOLOGY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r>
                        <a:rPr lang="en-US" sz="110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 Gen 1200V Diode</a:t>
                      </a:r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274993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SIZE 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8400µm x 4200µm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63186035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THICKNESS 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119µm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4224555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TiNiVAg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7971080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 THICKNESS 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1.65µm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550232803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TOP METAL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AlSiCu</a:t>
                      </a:r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03168682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TOP METAL THICKNESS 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 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6395388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48D3EF-B842-4AC6-BECA-1DB32FBB6A49}"/>
              </a:ext>
            </a:extLst>
          </p:cNvPr>
          <p:cNvCxnSpPr/>
          <p:nvPr/>
        </p:nvCxnSpPr>
        <p:spPr>
          <a:xfrm>
            <a:off x="10290748" y="2809840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811798-E0F5-44D6-823E-6AEA8834F9D1}"/>
              </a:ext>
            </a:extLst>
          </p:cNvPr>
          <p:cNvCxnSpPr/>
          <p:nvPr/>
        </p:nvCxnSpPr>
        <p:spPr>
          <a:xfrm>
            <a:off x="10882859" y="2794507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413D5-0D8D-4262-BC76-C33660021A00}"/>
              </a:ext>
            </a:extLst>
          </p:cNvPr>
          <p:cNvCxnSpPr>
            <a:cxnSpLocks/>
          </p:cNvCxnSpPr>
          <p:nvPr/>
        </p:nvCxnSpPr>
        <p:spPr>
          <a:xfrm rot="16200000">
            <a:off x="11008128" y="1489783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D5565D-2690-4CFC-8187-01B5E84FBBE4}"/>
              </a:ext>
            </a:extLst>
          </p:cNvPr>
          <p:cNvCxnSpPr>
            <a:cxnSpLocks/>
          </p:cNvCxnSpPr>
          <p:nvPr/>
        </p:nvCxnSpPr>
        <p:spPr>
          <a:xfrm rot="16200000">
            <a:off x="11018350" y="2674006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360910-5A9E-413A-BBC7-8D818DB7F853}"/>
              </a:ext>
            </a:extLst>
          </p:cNvPr>
          <p:cNvCxnSpPr>
            <a:cxnSpLocks/>
          </p:cNvCxnSpPr>
          <p:nvPr/>
        </p:nvCxnSpPr>
        <p:spPr>
          <a:xfrm>
            <a:off x="11040835" y="1595294"/>
            <a:ext cx="0" cy="1184223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96F52F-B82B-487E-96ED-78E115F1EB31}"/>
              </a:ext>
            </a:extLst>
          </p:cNvPr>
          <p:cNvSpPr txBox="1"/>
          <p:nvPr/>
        </p:nvSpPr>
        <p:spPr>
          <a:xfrm rot="16200000">
            <a:off x="10641773" y="2047401"/>
            <a:ext cx="815804" cy="273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050" dirty="0"/>
              <a:t>8400 µm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C9D843-F945-46BB-BF1A-6F78253431AB}"/>
              </a:ext>
            </a:extLst>
          </p:cNvPr>
          <p:cNvCxnSpPr>
            <a:cxnSpLocks/>
          </p:cNvCxnSpPr>
          <p:nvPr/>
        </p:nvCxnSpPr>
        <p:spPr>
          <a:xfrm flipH="1">
            <a:off x="10290748" y="2934512"/>
            <a:ext cx="607102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BD058C-D33F-4009-A05E-8CC19A879786}"/>
              </a:ext>
            </a:extLst>
          </p:cNvPr>
          <p:cNvSpPr txBox="1"/>
          <p:nvPr/>
        </p:nvSpPr>
        <p:spPr>
          <a:xfrm>
            <a:off x="294841" y="5350208"/>
            <a:ext cx="345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54B948"/>
                </a:highlight>
              </a:rPr>
              <a:t>Released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70977-95FF-4141-A916-96AD5339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23" y="1461820"/>
            <a:ext cx="4848827" cy="4777521"/>
          </a:xfrm>
          <a:prstGeom prst="rect">
            <a:avLst/>
          </a:prstGeom>
        </p:spPr>
      </p:pic>
      <p:pic>
        <p:nvPicPr>
          <p:cNvPr id="22" name="図 11">
            <a:extLst>
              <a:ext uri="{FF2B5EF4-FFF2-40B4-BE49-F238E27FC236}">
                <a16:creationId xmlns:a16="http://schemas.microsoft.com/office/drawing/2014/main" id="{1726914A-4DF4-42E7-8E3E-71A8F1C96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14" y="3429000"/>
            <a:ext cx="1588749" cy="16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65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A560633-E635-4721-BE3A-3D95DF3B43FB}"/>
              </a:ext>
            </a:extLst>
          </p:cNvPr>
          <p:cNvSpPr txBox="1"/>
          <p:nvPr/>
        </p:nvSpPr>
        <p:spPr>
          <a:xfrm>
            <a:off x="10205815" y="2912333"/>
            <a:ext cx="815804" cy="273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050" dirty="0"/>
              <a:t>3400 µm</a:t>
            </a:r>
          </a:p>
        </p:txBody>
      </p:sp>
      <p:pic>
        <p:nvPicPr>
          <p:cNvPr id="4098" name="Picture 8">
            <a:extLst>
              <a:ext uri="{FF2B5EF4-FFF2-40B4-BE49-F238E27FC236}">
                <a16:creationId xmlns:a16="http://schemas.microsoft.com/office/drawing/2014/main" id="{996416BC-DBA4-4F3B-828C-A7E2A4D9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70" y="1574964"/>
            <a:ext cx="2165663" cy="12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0F3C28-5A7D-4EDF-AFA1-1D5D7ABD48DA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F4408F9-EFBD-4D8B-9157-9C380B975ED8}"/>
              </a:ext>
            </a:extLst>
          </p:cNvPr>
          <p:cNvSpPr txBox="1">
            <a:spLocks/>
          </p:cNvSpPr>
          <p:nvPr/>
        </p:nvSpPr>
        <p:spPr>
          <a:xfrm>
            <a:off x="1588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26ADFF-054D-4054-B15F-30188598B4EA}"/>
              </a:ext>
            </a:extLst>
          </p:cNvPr>
          <p:cNvSpPr txBox="1">
            <a:spLocks/>
          </p:cNvSpPr>
          <p:nvPr/>
        </p:nvSpPr>
        <p:spPr>
          <a:xfrm>
            <a:off x="156995" y="893"/>
            <a:ext cx="11932831" cy="761802"/>
          </a:xfrm>
          <a:prstGeom prst="rect">
            <a:avLst/>
          </a:prstGeom>
        </p:spPr>
        <p:txBody>
          <a:bodyPr vert="horz" lIns="91416" tIns="45708" rIns="91416" bIns="45708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1200" dirty="0">
                <a:solidFill>
                  <a:schemeClr val="tx1"/>
                </a:solidFill>
              </a:rPr>
              <a:t>PCFF55H120SWF</a:t>
            </a:r>
            <a:r>
              <a:rPr lang="en-US" dirty="0"/>
              <a:t> - 1200V 55A 7</a:t>
            </a:r>
            <a:r>
              <a:rPr lang="en-US" baseline="30000" dirty="0"/>
              <a:t>th</a:t>
            </a:r>
            <a:r>
              <a:rPr lang="en-US" dirty="0"/>
              <a:t> Gen Diode Bare Die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A6C9A-0005-4B23-AA9E-688FDF29291D}"/>
              </a:ext>
            </a:extLst>
          </p:cNvPr>
          <p:cNvSpPr/>
          <p:nvPr/>
        </p:nvSpPr>
        <p:spPr>
          <a:xfrm>
            <a:off x="3880740" y="1107682"/>
            <a:ext cx="8209086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Mechanical and Rating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24383-0098-4E4A-9E33-EFCE755A5F6C}"/>
              </a:ext>
            </a:extLst>
          </p:cNvPr>
          <p:cNvSpPr/>
          <p:nvPr/>
        </p:nvSpPr>
        <p:spPr>
          <a:xfrm>
            <a:off x="156995" y="1107682"/>
            <a:ext cx="3594195" cy="273672"/>
          </a:xfrm>
          <a:prstGeom prst="rect">
            <a:avLst/>
          </a:prstGeom>
          <a:solidFill>
            <a:srgbClr val="5B8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dirty="0"/>
              <a:t>Features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A41171F-EA8D-4EEC-83B0-383A728E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94" y="1461820"/>
            <a:ext cx="3594195" cy="3209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en-US"/>
            </a:defPPr>
            <a:lvl1pPr marL="174625" indent="-174625">
              <a:buClr>
                <a:schemeClr val="accent1"/>
              </a:buClr>
              <a:buSzPct val="8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Gen7 1200V Diode Technology 22 mm</a:t>
            </a:r>
            <a:r>
              <a:rPr lang="en-US" baseline="30000" dirty="0">
                <a:solidFill>
                  <a:schemeClr val="tx2"/>
                </a:solidFill>
                <a:latin typeface="+mn-lt"/>
              </a:rPr>
              <a:t>2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= 1.9V (@I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=55A T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=175 °C)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Soft Reverse Recovery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Low Err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100% Probe Tested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Sawn on Foil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F9E9E798-FFDC-4292-96C8-C43C3C0CBD13}"/>
              </a:ext>
            </a:extLst>
          </p:cNvPr>
          <p:cNvGraphicFramePr>
            <a:graphicFrameLocks noGrp="1"/>
          </p:cNvGraphicFramePr>
          <p:nvPr/>
        </p:nvGraphicFramePr>
        <p:xfrm>
          <a:off x="8440814" y="3185662"/>
          <a:ext cx="3594195" cy="3139113"/>
        </p:xfrm>
        <a:graphic>
          <a:graphicData uri="http://schemas.openxmlformats.org/drawingml/2006/table">
            <a:tbl>
              <a:tblPr firstCol="1" lastRow="1" bandRow="1">
                <a:tableStyleId>{5940675A-B579-460E-94D1-54222C63F5DA}</a:tableStyleId>
              </a:tblPr>
              <a:tblGrid>
                <a:gridCol w="2316775">
                  <a:extLst>
                    <a:ext uri="{9D8B030D-6E8A-4147-A177-3AD203B41FA5}">
                      <a16:colId xmlns:a16="http://schemas.microsoft.com/office/drawing/2014/main" val="3997494110"/>
                    </a:ext>
                  </a:extLst>
                </a:gridCol>
                <a:gridCol w="1277420">
                  <a:extLst>
                    <a:ext uri="{9D8B030D-6E8A-4147-A177-3AD203B41FA5}">
                      <a16:colId xmlns:a16="http://schemas.microsoft.com/office/drawing/2014/main" val="3245671244"/>
                    </a:ext>
                  </a:extLst>
                </a:gridCol>
              </a:tblGrid>
              <a:tr h="3047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Parameter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Value</a:t>
                      </a:r>
                    </a:p>
                  </a:txBody>
                  <a:tcPr marL="91416" marR="91416" marT="45708" marB="457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056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WAFER SIZE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8”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3032278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PDPW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1145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3900149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DIE TECHNOLOGY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r>
                        <a:rPr lang="en-US" sz="110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 Gen 1200V Diode</a:t>
                      </a:r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274993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SIZE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3400 µm x 6400 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63186035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DIE THICKNESS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119 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4224555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TiNiVAg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7971080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BACKMETAL THICKNESS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1.65 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550232803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r>
                        <a:rPr lang="en-US" sz="1100" dirty="0"/>
                        <a:t>TOP METAL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AlSiCu</a:t>
                      </a:r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03168682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r>
                        <a:rPr lang="en-US" sz="1100" dirty="0"/>
                        <a:t>TOP METAL THICKNESS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  µm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6395388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48D3EF-B842-4AC6-BECA-1DB32FBB6A49}"/>
              </a:ext>
            </a:extLst>
          </p:cNvPr>
          <p:cNvCxnSpPr/>
          <p:nvPr/>
        </p:nvCxnSpPr>
        <p:spPr>
          <a:xfrm>
            <a:off x="10290748" y="2809840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811798-E0F5-44D6-823E-6AEA8834F9D1}"/>
              </a:ext>
            </a:extLst>
          </p:cNvPr>
          <p:cNvCxnSpPr/>
          <p:nvPr/>
        </p:nvCxnSpPr>
        <p:spPr>
          <a:xfrm>
            <a:off x="10882859" y="2794507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413D5-0D8D-4262-BC76-C33660021A00}"/>
              </a:ext>
            </a:extLst>
          </p:cNvPr>
          <p:cNvCxnSpPr>
            <a:cxnSpLocks/>
          </p:cNvCxnSpPr>
          <p:nvPr/>
        </p:nvCxnSpPr>
        <p:spPr>
          <a:xfrm rot="16200000">
            <a:off x="11008128" y="1489783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D5565D-2690-4CFC-8187-01B5E84FBBE4}"/>
              </a:ext>
            </a:extLst>
          </p:cNvPr>
          <p:cNvCxnSpPr>
            <a:cxnSpLocks/>
          </p:cNvCxnSpPr>
          <p:nvPr/>
        </p:nvCxnSpPr>
        <p:spPr>
          <a:xfrm rot="16200000">
            <a:off x="11018350" y="2674006"/>
            <a:ext cx="0" cy="21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360910-5A9E-413A-BBC7-8D818DB7F853}"/>
              </a:ext>
            </a:extLst>
          </p:cNvPr>
          <p:cNvCxnSpPr>
            <a:cxnSpLocks/>
          </p:cNvCxnSpPr>
          <p:nvPr/>
        </p:nvCxnSpPr>
        <p:spPr>
          <a:xfrm>
            <a:off x="11040835" y="1595294"/>
            <a:ext cx="0" cy="1184223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96F52F-B82B-487E-96ED-78E115F1EB31}"/>
              </a:ext>
            </a:extLst>
          </p:cNvPr>
          <p:cNvSpPr txBox="1"/>
          <p:nvPr/>
        </p:nvSpPr>
        <p:spPr>
          <a:xfrm rot="16200000">
            <a:off x="10641773" y="2047401"/>
            <a:ext cx="815804" cy="273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050" dirty="0"/>
              <a:t>6400 µm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C9D843-F945-46BB-BF1A-6F78253431AB}"/>
              </a:ext>
            </a:extLst>
          </p:cNvPr>
          <p:cNvCxnSpPr>
            <a:cxnSpLocks/>
          </p:cNvCxnSpPr>
          <p:nvPr/>
        </p:nvCxnSpPr>
        <p:spPr>
          <a:xfrm flipH="1">
            <a:off x="10290748" y="2934512"/>
            <a:ext cx="607102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BD058C-D33F-4009-A05E-8CC19A879786}"/>
              </a:ext>
            </a:extLst>
          </p:cNvPr>
          <p:cNvSpPr txBox="1"/>
          <p:nvPr/>
        </p:nvSpPr>
        <p:spPr>
          <a:xfrm>
            <a:off x="294841" y="5350208"/>
            <a:ext cx="345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54B948"/>
                </a:highlight>
              </a:rPr>
              <a:t>Released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C40CBF-4566-4B1B-8F08-A000DB5D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18" y="1574964"/>
            <a:ext cx="4808888" cy="4867138"/>
          </a:xfrm>
          <a:prstGeom prst="rect">
            <a:avLst/>
          </a:prstGeom>
        </p:spPr>
      </p:pic>
      <p:pic>
        <p:nvPicPr>
          <p:cNvPr id="22" name="図 11">
            <a:extLst>
              <a:ext uri="{FF2B5EF4-FFF2-40B4-BE49-F238E27FC236}">
                <a16:creationId xmlns:a16="http://schemas.microsoft.com/office/drawing/2014/main" id="{5A3933FF-B443-43A1-8C08-C2EE2615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14" y="3429000"/>
            <a:ext cx="1588749" cy="16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0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93A198FCF73488382213CC9A92EEC" ma:contentTypeVersion="66" ma:contentTypeDescription="Create a new document." ma:contentTypeScope="" ma:versionID="f01d446e6b51c44b443c89709068840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5ae6231b-49f3-49e4-ba58-f7bdc9baa593" xmlns:ns4="91825772-ca54-4caf-8b3f-49b4ec8057d3" targetNamespace="http://schemas.microsoft.com/office/2006/metadata/properties" ma:root="true" ma:fieldsID="a919af51343d97bd5e09fa9ba2e86ac0" ns1:_="" ns2:_="" ns3:_="" ns4:_="">
    <xsd:import namespace="http://schemas.microsoft.com/sharepoint/v3"/>
    <xsd:import namespace="http://schemas.microsoft.com/sharepoint/v3/fields"/>
    <xsd:import namespace="5ae6231b-49f3-49e4-ba58-f7bdc9baa593"/>
    <xsd:import namespace="91825772-ca54-4caf-8b3f-49b4ec8057d3"/>
    <xsd:element name="properties">
      <xsd:complexType>
        <xsd:sequence>
          <xsd:element name="documentManagement">
            <xsd:complexType>
              <xsd:all>
                <xsd:element ref="ns1:ContentTypeId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TemplateUrl" minOccurs="0"/>
                <xsd:element ref="ns1:xd_ProgID" minOccurs="0"/>
                <xsd:element ref="ns1:xd_Signature" minOccurs="0"/>
                <xsd:element ref="ns1:CheckoutUser" minOccurs="0"/>
                <xsd:element ref="ns1:_ModerationStatus"/>
                <xsd:element ref="ns1:Editor" minOccurs="0"/>
                <xsd:element ref="ns2:_DCDateCreated" minOccurs="0"/>
                <xsd:element ref="ns2:_RightsManagement" minOccurs="0"/>
                <xsd:element ref="ns3:Valid_x0020_from" minOccurs="0"/>
                <xsd:element ref="ns3:Valid_x0020_till" minOccurs="0"/>
                <xsd:element ref="ns3:Status" minOccurs="0"/>
                <xsd:element ref="ns3:Revision" minOccurs="0"/>
                <xsd:element ref="ns3:Owner" minOccurs="0"/>
                <xsd:element ref="ns1:ID" minOccurs="0"/>
                <xsd:element ref="ns1:Author" minOccurs="0"/>
                <xsd:element ref="ns1:_HasCopyDestinations" minOccurs="0"/>
                <xsd:element ref="ns1:_CopySource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ntentTypeId" ma:index="0" nillable="true" ma:displayName="Content Type ID" ma:hidden="true" ma:internalName="ContentTypeId" ma:readOnly="false">
      <xsd:simpleType>
        <xsd:restriction base="dms:Unknown"/>
      </xsd:simpleType>
    </xsd:element>
    <xsd:element name="_ModerationComments" ma:index="1" nillable="true" ma:displayName="Approver Comments" ma:hidden="true" ma:internalName="_ModerationComments" ma:readOnly="false">
      <xsd:simpleType>
        <xsd:restriction base="dms:Note"/>
      </xsd:simpleType>
    </xsd:element>
    <xsd:element name="File_x0020_Type" ma:index="5" nillable="true" ma:displayName="File Type" ma:hidden="true" ma:internalName="File_x0020_Type" ma:readOnly="false">
      <xsd:simpleType>
        <xsd:restriction base="dms:Text"/>
      </xsd:simpleType>
    </xsd:element>
    <xsd:element name="HTML_x0020_File_x0020_Type" ma:index="6" nillable="true" ma:displayName="HTML File Type" ma:hidden="true" ma:internalName="HTML_x0020_File_x0020_Type" ma:readOnly="false">
      <xsd:simpleType>
        <xsd:restriction base="dms:Text"/>
      </xsd:simpleType>
    </xsd:element>
    <xsd:element name="_SourceUrl" ma:index="7" nillable="true" ma:displayName="Source URL" ma:hidden="true" ma:internalName="_SourceUrl" ma:readOnly="false">
      <xsd:simpleType>
        <xsd:restriction base="dms:Text"/>
      </xsd:simpleType>
    </xsd:element>
    <xsd:element name="_SharedFileIndex" ma:index="8" nillable="true" ma:displayName="Shared File Index" ma:hidden="true" ma:internalName="_SharedFileIndex" ma:readOnly="false">
      <xsd:simpleType>
        <xsd:restriction base="dms:Text"/>
      </xsd:simpleType>
    </xsd:element>
    <xsd:element name="TemplateUrl" ma:index="10" nillable="true" ma:displayName="Template Link" ma:hidden="true" ma:internalName="TemplateUrl" ma:readOnly="false">
      <xsd:simpleType>
        <xsd:restriction base="dms:Text"/>
      </xsd:simpleType>
    </xsd:element>
    <xsd:element name="xd_ProgID" ma:index="11" nillable="true" ma:displayName="Html File Link" ma:hidden="true" ma:internalName="xd_ProgID" ma:readOnly="false">
      <xsd:simpleType>
        <xsd:restriction base="dms:Text"/>
      </xsd:simpleType>
    </xsd:element>
    <xsd:element name="xd_Signature" ma:index="12" nillable="true" ma:displayName="Is Signed" ma:hidden="true" ma:internalName="xd_Signature" ma:readOnly="false">
      <xsd:simpleType>
        <xsd:restriction base="dms:Boolean"/>
      </xsd:simpleType>
    </xsd:element>
    <xsd:element name="CheckoutUser" ma:index="13" nillable="true" ma:displayName="Checked Out To" ma:list="UserInfo" ma:internalName="CheckoutUs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ationStatus" ma:index="17" ma:displayName="Approval Status" ma:default="0" ma:hidden="true" ma:internalName="_ModerationStatus" ma:readOnly="false">
      <xsd:simpleType>
        <xsd:restriction base="dms:Unknown"/>
      </xsd:simpleType>
    </xsd:element>
    <xsd:element name="Editor" ma:index="18" nillable="true" ma:displayName="Modified By" ma:list="UserInfo" ma:SearchPeopleOnly="false" ma:SharePointGroup="0" ma:internalName="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" ma:index="28" nillable="true" ma:displayName="ID" ma:internalName="ID" ma:readOnly="false">
      <xsd:simpleType>
        <xsd:restriction base="dms:Unknown"/>
      </xsd:simpleType>
    </xsd:element>
    <xsd:element name="Author" ma:index="30" nillable="true" ma:displayName="Created By" ma:list="UserInfo" ma:internalName="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31" nillable="true" ma:displayName="Has Copy Destinations" ma:hidden="true" ma:internalName="_HasCopyDestinations" ma:readOnly="false">
      <xsd:simpleType>
        <xsd:restriction base="dms:Boolean"/>
      </xsd:simpleType>
    </xsd:element>
    <xsd:element name="_CopySource" ma:index="32" nillable="true" ma:displayName="Copy Source" ma:internalName="_CopySource" ma:readOnly="false">
      <xsd:simpleType>
        <xsd:restriction base="dms:Text"/>
      </xsd:simpleType>
    </xsd:element>
    <xsd:element name="_Level" ma:index="43" nillable="true" ma:displayName="Level" ma:hidden="true" ma:internalName="_Level" ma:readOnly="false">
      <xsd:simpleType>
        <xsd:restriction base="dms:Unknown"/>
      </xsd:simpleType>
    </xsd:element>
    <xsd:element name="_IsCurrentVersion" ma:index="44" nillable="true" ma:displayName="Is Current Version" ma:hidden="true" ma:internalName="_IsCurrentVersion" ma:readOnly="false">
      <xsd:simpleType>
        <xsd:restriction base="dms:Boolean"/>
      </xsd:simpleType>
    </xsd:element>
    <xsd:element name="owshiddenversion" ma:index="48" nillable="true" ma:displayName="owshiddenversion" ma:hidden="true" ma:internalName="owshiddenversion" ma:readOnly="false">
      <xsd:simpleType>
        <xsd:restriction base="dms:Unknown"/>
      </xsd:simpleType>
    </xsd:element>
    <xsd:element name="_UIVersion" ma:index="49" nillable="true" ma:displayName="UI Version" ma:hidden="true" ma:internalName="_UIVersion" ma:readOnly="false">
      <xsd:simpleType>
        <xsd:restriction base="dms:Unknown"/>
      </xsd:simpleType>
    </xsd:element>
    <xsd:element name="_UIVersionString" ma:index="50" nillable="true" ma:displayName="Version" ma:internalName="_UIVersionString" ma:readOnly="false">
      <xsd:simpleType>
        <xsd:restriction base="dms:Text"/>
      </xsd:simpleType>
    </xsd:element>
    <xsd:element name="InstanceID" ma:index="51" nillable="true" ma:displayName="Instance ID" ma:hidden="true" ma:internalName="InstanceID" ma:readOnly="false">
      <xsd:simpleType>
        <xsd:restriction base="dms:Unknown"/>
      </xsd:simpleType>
    </xsd:element>
    <xsd:element name="Order" ma:index="52" nillable="true" ma:displayName="Order" ma:hidden="true" ma:internalName="Order" ma:readOnly="false">
      <xsd:simpleType>
        <xsd:restriction base="dms:Number"/>
      </xsd:simpleType>
    </xsd:element>
    <xsd:element name="GUID" ma:index="53" nillable="true" ma:displayName="GUID" ma:hidden="true" ma:internalName="GUID" ma:readOnly="false">
      <xsd:simpleType>
        <xsd:restriction base="dms:Unknown"/>
      </xsd:simpleType>
    </xsd:element>
    <xsd:element name="WorkflowVersion" ma:index="54" nillable="true" ma:displayName="Workflow Version" ma:hidden="true" ma:internalName="WorkflowVersion" ma:readOnly="false">
      <xsd:simpleType>
        <xsd:restriction base="dms:Unknown"/>
      </xsd:simpleType>
    </xsd:element>
    <xsd:element name="WorkflowInstanceID" ma:index="55" nillable="true" ma:displayName="Workflow Instance ID" ma:hidden="true" ma:internalName="WorkflowInstanceI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0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  <xsd:element name="_RightsManagement" ma:index="21" nillable="true" ma:displayName="Rights Management" ma:description="Information about rights held in or over this resource" ma:internalName="_RightsManagement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6231b-49f3-49e4-ba58-f7bdc9baa593" elementFormDefault="qualified">
    <xsd:import namespace="http://schemas.microsoft.com/office/2006/documentManagement/types"/>
    <xsd:import namespace="http://schemas.microsoft.com/office/infopath/2007/PartnerControls"/>
    <xsd:element name="Valid_x0020_from" ma:index="23" nillable="true" ma:displayName="Valid from" ma:internalName="Valid_x0020_from" ma:readOnly="false">
      <xsd:simpleType>
        <xsd:restriction base="dms:Text">
          <xsd:maxLength value="255"/>
        </xsd:restriction>
      </xsd:simpleType>
    </xsd:element>
    <xsd:element name="Valid_x0020_till" ma:index="24" nillable="true" ma:displayName="Valid till" ma:internalName="Valid_x0020_till" ma:readOnly="false">
      <xsd:simpleType>
        <xsd:restriction base="dms:Text">
          <xsd:maxLength value="255"/>
        </xsd:restriction>
      </xsd:simpleType>
    </xsd:element>
    <xsd:element name="Status" ma:index="25" nillable="true" ma:displayName="Status" ma:internalName="Status" ma:readOnly="false">
      <xsd:simpleType>
        <xsd:restriction base="dms:Text">
          <xsd:maxLength value="255"/>
        </xsd:restriction>
      </xsd:simpleType>
    </xsd:element>
    <xsd:element name="Revision" ma:index="26" nillable="true" ma:displayName="Revision" ma:internalName="Revision" ma:readOnly="false">
      <xsd:simpleType>
        <xsd:restriction base="dms:Text">
          <xsd:maxLength value="255"/>
        </xsd:restriction>
      </xsd:simpleType>
    </xsd:element>
    <xsd:element name="Owner" ma:index="27" nillable="true" ma:displayName="Owner" ma:internalName="Own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25772-ca54-4caf-8b3f-49b4ec8057d3" elementFormDefault="qualified">
    <xsd:import namespace="http://schemas.microsoft.com/office/2006/documentManagement/types"/>
    <xsd:import namespace="http://schemas.microsoft.com/office/infopath/2007/PartnerControls"/>
    <xsd:element name="_dlc_DocId" ma:index="5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9" ma:displayName="Title"/>
        <xsd:element ref="dc:subject" minOccurs="0" maxOccurs="1" ma:index="2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9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1825772-ca54-4caf-8b3f-49b4ec8057d3">553RRK5R4ZA7-1471624905-38</_dlc_DocId>
    <_dlc_DocIdUrl xmlns="91825772-ca54-4caf-8b3f-49b4ec8057d3">
      <Url>http://theconnection.onsemi.com/quality/LP/emea/e/piestany quality/_layouts/15/DocIdRedir.aspx?ID=553RRK5R4ZA7-1471624905-38</Url>
      <Description>553RRK5R4ZA7-1471624905-38</Description>
    </_dlc_DocIdUrl>
    <TemplateUrl xmlns="http://schemas.microsoft.com/sharepoint/v3" xsi:nil="true"/>
    <_ModerationStatus xmlns="http://schemas.microsoft.com/sharepoint/v3">0</_ModerationStatus>
    <ID xmlns="http://schemas.microsoft.com/sharepoint/v3" xsi:nil="true"/>
    <Author xmlns="http://schemas.microsoft.com/sharepoint/v3">
      <UserInfo>
        <DisplayName/>
        <AccountId xsi:nil="true"/>
        <AccountType/>
      </UserInfo>
    </Author>
    <_IsCurrentVersion xmlns="http://schemas.microsoft.com/sharepoint/v3" xsi:nil="true"/>
    <GUID xmlns="http://schemas.microsoft.com/sharepoint/v3" xsi:nil="true"/>
    <_Level xmlns="http://schemas.microsoft.com/sharepoint/v3" xsi:nil="true"/>
    <WorkflowVersion xmlns="http://schemas.microsoft.com/sharepoint/v3" xsi:nil="true"/>
    <ContentTypeId xmlns="http://schemas.microsoft.com/sharepoint/v3">0x010100E6993A198FCF73488382213CC9A92EEC</ContentTypeId>
    <File_x0020_Type xmlns="http://schemas.microsoft.com/sharepoint/v3" xsi:nil="true"/>
    <Valid_x0020_from xmlns="5ae6231b-49f3-49e4-ba58-f7bdc9baa593" xsi:nil="true"/>
    <_UIVersionString xmlns="http://schemas.microsoft.com/sharepoint/v3" xsi:nil="true"/>
    <_CopySource xmlns="http://schemas.microsoft.com/sharepoint/v3" xsi:nil="true"/>
    <WorkflowInstanceID xmlns="http://schemas.microsoft.com/sharepoint/v3" xsi:nil="true"/>
    <HTML_x0020_File_x0020_Type xmlns="http://schemas.microsoft.com/sharepoint/v3" xsi:nil="true"/>
    <_ModerationComments xmlns="http://schemas.microsoft.com/sharepoint/v3" xsi:nil="true"/>
    <_SourceUrl xmlns="http://schemas.microsoft.com/sharepoint/v3" xsi:nil="true"/>
    <xd_Signature xmlns="http://schemas.microsoft.com/sharepoint/v3" xsi:nil="true"/>
    <owshiddenversion xmlns="http://schemas.microsoft.com/sharepoint/v3" xsi:nil="true"/>
    <Editor xmlns="http://schemas.microsoft.com/sharepoint/v3">
      <UserInfo>
        <DisplayName/>
        <AccountId xsi:nil="true"/>
        <AccountType/>
      </UserInfo>
    </Editor>
    <Status xmlns="5ae6231b-49f3-49e4-ba58-f7bdc9baa593" xsi:nil="true"/>
    <Valid_x0020_till xmlns="5ae6231b-49f3-49e4-ba58-f7bdc9baa593" xsi:nil="true"/>
    <_HasCopyDestinations xmlns="http://schemas.microsoft.com/sharepoint/v3" xsi:nil="true"/>
    <InstanceID xmlns="http://schemas.microsoft.com/sharepoint/v3" xsi:nil="true"/>
    <xd_ProgID xmlns="http://schemas.microsoft.com/sharepoint/v3" xsi:nil="true"/>
    <_RightsManagement xmlns="http://schemas.microsoft.com/sharepoint/v3/fields" xsi:nil="true"/>
    <Revision xmlns="5ae6231b-49f3-49e4-ba58-f7bdc9baa593" xsi:nil="true"/>
    <CheckoutUser xmlns="http://schemas.microsoft.com/sharepoint/v3">
      <UserInfo>
        <DisplayName/>
        <AccountId xsi:nil="true"/>
        <AccountType/>
      </UserInfo>
    </CheckoutUser>
    <Owner xmlns="5ae6231b-49f3-49e4-ba58-f7bdc9baa593" xsi:nil="true"/>
    <Order xmlns="http://schemas.microsoft.com/sharepoint/v3" xsi:nil="true"/>
    <_SharedFileIndex xmlns="http://schemas.microsoft.com/sharepoint/v3" xsi:nil="true"/>
    <_DCDateCreated xmlns="http://schemas.microsoft.com/sharepoint/v3/fields" xsi:nil="true"/>
    <_UIVers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A431DC9-31A4-4305-8357-2D2AA0D93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5ae6231b-49f3-49e4-ba58-f7bdc9baa593"/>
    <ds:schemaRef ds:uri="91825772-ca54-4caf-8b3f-49b4ec805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1825772-ca54-4caf-8b3f-49b4ec8057d3"/>
    <ds:schemaRef ds:uri="5ae6231b-49f3-49e4-ba58-f7bdc9baa59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Widescreen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Inter Medium</vt:lpstr>
      <vt:lpstr>Wingdings</vt:lpstr>
      <vt:lpstr>Inter</vt:lpstr>
      <vt:lpstr>Calibri</vt:lpstr>
      <vt:lpstr>Arial Narrow</vt:lpstr>
      <vt:lpstr>Arial</vt:lpstr>
      <vt:lpstr>Public Information</vt:lpstr>
      <vt:lpstr>Internal Use Only</vt:lpstr>
      <vt:lpstr>Confidential</vt:lpstr>
      <vt:lpstr>PowerPoint Presentation</vt:lpstr>
      <vt:lpstr>onsemi Announces New Gen7 IGBT and Diode With Great Efficiency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2021 PowerPoint Template</dc:title>
  <dc:subject/>
  <dc:creator/>
  <cp:keywords/>
  <dc:description/>
  <cp:lastModifiedBy/>
  <cp:revision>1</cp:revision>
  <dcterms:created xsi:type="dcterms:W3CDTF">2018-03-12T17:42:36Z</dcterms:created>
  <dcterms:modified xsi:type="dcterms:W3CDTF">2023-01-31T18:03:16Z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5681575d-2a45-407d-a016-e23bc41a7865</vt:lpwstr>
  </property>
  <property fmtid="{D5CDD505-2E9C-101B-9397-08002B2CF9AE}" pid="3" name="ContentTypeId">
    <vt:lpwstr>0x010100E82A9054086F0942B3853AFC0E787513</vt:lpwstr>
  </property>
</Properties>
</file>