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7" r:id="rId5"/>
    <p:sldMasterId id="2147483734" r:id="rId6"/>
    <p:sldMasterId id="2147483752" r:id="rId7"/>
  </p:sldMasterIdLst>
  <p:notesMasterIdLst>
    <p:notesMasterId r:id="rId37"/>
  </p:notesMasterIdLst>
  <p:sldIdLst>
    <p:sldId id="513" r:id="rId8"/>
    <p:sldId id="514" r:id="rId9"/>
    <p:sldId id="515" r:id="rId10"/>
    <p:sldId id="516" r:id="rId11"/>
    <p:sldId id="286" r:id="rId12"/>
    <p:sldId id="512" r:id="rId13"/>
    <p:sldId id="478" r:id="rId14"/>
    <p:sldId id="522" r:id="rId15"/>
    <p:sldId id="523" r:id="rId16"/>
    <p:sldId id="492" r:id="rId17"/>
    <p:sldId id="502" r:id="rId18"/>
    <p:sldId id="503" r:id="rId19"/>
    <p:sldId id="517" r:id="rId20"/>
    <p:sldId id="496" r:id="rId21"/>
    <p:sldId id="497" r:id="rId22"/>
    <p:sldId id="481" r:id="rId23"/>
    <p:sldId id="501" r:id="rId24"/>
    <p:sldId id="486" r:id="rId25"/>
    <p:sldId id="484" r:id="rId26"/>
    <p:sldId id="493" r:id="rId27"/>
    <p:sldId id="507" r:id="rId28"/>
    <p:sldId id="504" r:id="rId29"/>
    <p:sldId id="519" r:id="rId30"/>
    <p:sldId id="520" r:id="rId31"/>
    <p:sldId id="483" r:id="rId32"/>
    <p:sldId id="521" r:id="rId33"/>
    <p:sldId id="510" r:id="rId34"/>
    <p:sldId id="511" r:id="rId35"/>
    <p:sldId id="41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89"/>
    <a:srgbClr val="FFE9B9"/>
    <a:srgbClr val="FFE9C0"/>
    <a:srgbClr val="FFEDC0"/>
    <a:srgbClr val="FCEDC0"/>
    <a:srgbClr val="F9EFC7"/>
    <a:srgbClr val="FBF4D7"/>
    <a:srgbClr val="EDED8F"/>
    <a:srgbClr val="F9F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0013" autoAdjust="0"/>
    <p:restoredTop sz="94660"/>
  </p:normalViewPr>
  <p:slideViewPr>
    <p:cSldViewPr>
      <p:cViewPr varScale="1">
        <p:scale>
          <a:sx n="90" d="100"/>
          <a:sy n="90" d="100"/>
        </p:scale>
        <p:origin x="24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040054775761725"/>
          <c:y val="4.8695261776488467E-2"/>
          <c:w val="0.84302940393320402"/>
          <c:h val="0.7668676612791821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Tables!$J$3</c:f>
              <c:strCache>
                <c:ptCount val="1"/>
                <c:pt idx="0">
                  <c:v>MM Power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555-4FBC-B3F2-23249CD970D4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555-4FBC-B3F2-23249CD970D4}"/>
              </c:ext>
            </c:extLst>
          </c:dPt>
          <c:cat>
            <c:numRef>
              <c:f>Tables!$I$4:$I$9</c:f>
              <c:numCache>
                <c:formatCode>0</c:formatCode>
                <c:ptCount val="6"/>
                <c:pt idx="0">
                  <c:v>30</c:v>
                </c:pt>
                <c:pt idx="1">
                  <c:v>60</c:v>
                </c:pt>
                <c:pt idx="2">
                  <c:v>120</c:v>
                </c:pt>
                <c:pt idx="4">
                  <c:v>120</c:v>
                </c:pt>
                <c:pt idx="5">
                  <c:v>237</c:v>
                </c:pt>
              </c:numCache>
            </c:numRef>
          </c:cat>
          <c:val>
            <c:numRef>
              <c:f>Tables!$J$4:$J$9</c:f>
              <c:numCache>
                <c:formatCode>0</c:formatCode>
                <c:ptCount val="6"/>
                <c:pt idx="0">
                  <c:v>258.36070455271732</c:v>
                </c:pt>
                <c:pt idx="1">
                  <c:v>309.44765729965928</c:v>
                </c:pt>
                <c:pt idx="2">
                  <c:v>395.607407296627</c:v>
                </c:pt>
                <c:pt idx="4">
                  <c:v>290.69739351545127</c:v>
                </c:pt>
                <c:pt idx="5">
                  <c:v>375.21879658292363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55-4FBC-B3F2-23249CD970D4}"/>
            </c:ext>
          </c:extLst>
        </c:ser>
        <c:ser>
          <c:idx val="2"/>
          <c:order val="1"/>
          <c:tx>
            <c:strRef>
              <c:f>Tables!$K$3</c:f>
              <c:strCache>
                <c:ptCount val="1"/>
                <c:pt idx="0">
                  <c:v>TM Power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C555-4FBC-B3F2-23249CD970D4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C555-4FBC-B3F2-23249CD970D4}"/>
              </c:ext>
            </c:extLst>
          </c:dPt>
          <c:cat>
            <c:numRef>
              <c:f>Tables!$I$4:$I$9</c:f>
              <c:numCache>
                <c:formatCode>0</c:formatCode>
                <c:ptCount val="6"/>
                <c:pt idx="0">
                  <c:v>30</c:v>
                </c:pt>
                <c:pt idx="1">
                  <c:v>60</c:v>
                </c:pt>
                <c:pt idx="2">
                  <c:v>120</c:v>
                </c:pt>
                <c:pt idx="4">
                  <c:v>120</c:v>
                </c:pt>
                <c:pt idx="5">
                  <c:v>237</c:v>
                </c:pt>
              </c:numCache>
            </c:numRef>
          </c:cat>
          <c:val>
            <c:numRef>
              <c:f>Tables!$K$4:$K$9</c:f>
              <c:numCache>
                <c:formatCode>0</c:formatCode>
                <c:ptCount val="6"/>
                <c:pt idx="0">
                  <c:v>252.33048147464498</c:v>
                </c:pt>
                <c:pt idx="1">
                  <c:v>303.31008393684368</c:v>
                </c:pt>
                <c:pt idx="4">
                  <c:v>217.9609234011501</c:v>
                </c:pt>
                <c:pt idx="5">
                  <c:v>350.3411097663402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555-4FBC-B3F2-23249CD970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67080704"/>
        <c:axId val="367081360"/>
      </c:barChart>
      <c:catAx>
        <c:axId val="36708070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081360"/>
        <c:crosses val="autoZero"/>
        <c:auto val="1"/>
        <c:lblAlgn val="ctr"/>
        <c:lblOffset val="100"/>
        <c:noMultiLvlLbl val="0"/>
      </c:catAx>
      <c:valAx>
        <c:axId val="36708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08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751664194149652"/>
          <c:y val="5.701754385964912E-2"/>
          <c:w val="0.32211362166685686"/>
          <c:h val="7.93110236220472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95695932745249"/>
          <c:y val="4.7446665320681071E-2"/>
          <c:w val="0.8454741183667831"/>
          <c:h val="0.76002490073356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Tables!$J$11</c:f>
              <c:strCache>
                <c:ptCount val="1"/>
                <c:pt idx="0">
                  <c:v>MM mW/fps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532-4957-BC30-FAF48DC63990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532-4957-BC30-FAF48DC63990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532-4957-BC30-FAF48DC63990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532-4957-BC30-FAF48DC63990}"/>
              </c:ext>
            </c:extLst>
          </c:dPt>
          <c:cat>
            <c:numRef>
              <c:f>Tables!$I$12:$I$17</c:f>
              <c:numCache>
                <c:formatCode>General</c:formatCode>
                <c:ptCount val="6"/>
                <c:pt idx="0">
                  <c:v>30</c:v>
                </c:pt>
                <c:pt idx="1">
                  <c:v>60</c:v>
                </c:pt>
                <c:pt idx="2" formatCode="0">
                  <c:v>120</c:v>
                </c:pt>
                <c:pt idx="4" formatCode="0">
                  <c:v>120</c:v>
                </c:pt>
                <c:pt idx="5" formatCode="0">
                  <c:v>237</c:v>
                </c:pt>
              </c:numCache>
            </c:numRef>
          </c:cat>
          <c:val>
            <c:numRef>
              <c:f>Tables!$J$12:$J$17</c:f>
              <c:numCache>
                <c:formatCode>0.0</c:formatCode>
                <c:ptCount val="6"/>
                <c:pt idx="0">
                  <c:v>8.6120234850905781</c:v>
                </c:pt>
                <c:pt idx="1">
                  <c:v>5.1574609549943213</c:v>
                </c:pt>
                <c:pt idx="2">
                  <c:v>3.2967283941385586</c:v>
                </c:pt>
                <c:pt idx="4">
                  <c:v>2.4224782792954271</c:v>
                </c:pt>
                <c:pt idx="5">
                  <c:v>1.5832016733456693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532-4957-BC30-FAF48DC63990}"/>
            </c:ext>
          </c:extLst>
        </c:ser>
        <c:ser>
          <c:idx val="1"/>
          <c:order val="1"/>
          <c:tx>
            <c:strRef>
              <c:f>Tables!$K$11</c:f>
              <c:strCache>
                <c:ptCount val="1"/>
                <c:pt idx="0">
                  <c:v>TM mW/fps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F532-4957-BC30-FAF48DC63990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F532-4957-BC30-FAF48DC63990}"/>
              </c:ext>
            </c:extLst>
          </c:dPt>
          <c:cat>
            <c:numRef>
              <c:f>Tables!$I$12:$I$17</c:f>
              <c:numCache>
                <c:formatCode>General</c:formatCode>
                <c:ptCount val="6"/>
                <c:pt idx="0">
                  <c:v>30</c:v>
                </c:pt>
                <c:pt idx="1">
                  <c:v>60</c:v>
                </c:pt>
                <c:pt idx="2" formatCode="0">
                  <c:v>120</c:v>
                </c:pt>
                <c:pt idx="4" formatCode="0">
                  <c:v>120</c:v>
                </c:pt>
                <c:pt idx="5" formatCode="0">
                  <c:v>237</c:v>
                </c:pt>
              </c:numCache>
            </c:numRef>
          </c:cat>
          <c:val>
            <c:numRef>
              <c:f>Tables!$K$12:$K$17</c:f>
              <c:numCache>
                <c:formatCode>0.0</c:formatCode>
                <c:ptCount val="6"/>
                <c:pt idx="0">
                  <c:v>8.4110160491548331</c:v>
                </c:pt>
                <c:pt idx="1">
                  <c:v>5.055168065614061</c:v>
                </c:pt>
                <c:pt idx="4">
                  <c:v>1.8163410283429176</c:v>
                </c:pt>
                <c:pt idx="5">
                  <c:v>1.4782325306596633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532-4957-BC30-FAF48DC63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07819144"/>
        <c:axId val="407825048"/>
      </c:barChart>
      <c:catAx>
        <c:axId val="407819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825048"/>
        <c:crosses val="autoZero"/>
        <c:auto val="1"/>
        <c:lblAlgn val="ctr"/>
        <c:lblOffset val="100"/>
        <c:noMultiLvlLbl val="0"/>
      </c:catAx>
      <c:valAx>
        <c:axId val="407825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819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18723284589426"/>
          <c:y val="5.128205128205128E-2"/>
          <c:w val="0.3591124859392576"/>
          <c:h val="7.72774076317383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FEE8-E2CA-4923-AE00-A380A6DDD2DA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9F5C7-324E-48C6-A8B2-7F27ABD44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02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DA39-B701-4013-BEA5-4A5743C778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78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DA39-B701-4013-BEA5-4A5743C778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79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Full</a:t>
            </a:r>
            <a:r>
              <a:rPr lang="en-US" baseline="0" dirty="0" smtClean="0"/>
              <a:t> Well Capacity: This represents the amount of charge a pixel can hold before saturating. It directly impacts the dynamic range of the sensor.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Dark Current: Is a representation of electrons being created independent of photon capture. Generally seen to be higher at higher temperature. A reduction in dark current reduces the total noise floor resulting in SNR improvement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Global Shutter Efficiency: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****************************************************************************************************************</a:t>
            </a:r>
          </a:p>
          <a:p>
            <a:r>
              <a:rPr lang="en-US" dirty="0" smtClean="0"/>
              <a:t>Dynamic</a:t>
            </a:r>
            <a:r>
              <a:rPr lang="en-US" baseline="0" dirty="0" smtClean="0"/>
              <a:t> Range: This represents a cameras capabilities to display/reproduce the brightest &amp; darkest portions of the image . Within one image there may be a portion that is in complete black &amp; a portion that is complete saturated. The largest possible signal is directly proportional to the full well capacity of the pixel.</a:t>
            </a:r>
          </a:p>
          <a:p>
            <a:r>
              <a:rPr lang="en-US" baseline="0" dirty="0" smtClean="0"/>
              <a:t>Full Well Capacity: This represents the maximum number of electrons per pixel. </a:t>
            </a:r>
          </a:p>
          <a:p>
            <a:r>
              <a:rPr lang="en-US" baseline="0" dirty="0" smtClean="0"/>
              <a:t>Higher guarantee can have </a:t>
            </a:r>
          </a:p>
          <a:p>
            <a:r>
              <a:rPr lang="en-US" baseline="0" dirty="0" smtClean="0"/>
              <a:t>Machine vision calculate thresholds</a:t>
            </a:r>
          </a:p>
          <a:p>
            <a:r>
              <a:rPr lang="en-US" baseline="0" dirty="0" smtClean="0"/>
              <a:t>DR = ratio of Margin of error to the total sample size</a:t>
            </a:r>
          </a:p>
          <a:p>
            <a:r>
              <a:rPr lang="en-US" baseline="0" dirty="0" smtClean="0"/>
              <a:t>How many distinct </a:t>
            </a:r>
          </a:p>
          <a:p>
            <a:r>
              <a:rPr lang="en-US" baseline="0" dirty="0" smtClean="0"/>
              <a:t>Pixel gives 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Dark Current: In</a:t>
            </a:r>
            <a:r>
              <a:rPr lang="en-US" baseline="0" dirty="0" smtClean="0"/>
              <a:t> VR, close to human skin, extremely high temp will make dark current degrades on image quality which in turn will impact machine vision algorithms in finding objects</a:t>
            </a:r>
          </a:p>
          <a:p>
            <a:r>
              <a:rPr lang="en-US" baseline="0" dirty="0" smtClean="0"/>
              <a:t>Designer of a VR headset to keep the headset cool</a:t>
            </a:r>
          </a:p>
          <a:p>
            <a:endParaRPr lang="en-US" baseline="0" dirty="0" smtClean="0"/>
          </a:p>
          <a:p>
            <a:r>
              <a:rPr lang="en-US" baseline="0" dirty="0" smtClean="0"/>
              <a:t>Global Shutter Efficiency: Additive component that increases the margin of error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80A54-C511-404A-9647-E86B614BF5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5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Full</a:t>
            </a:r>
            <a:r>
              <a:rPr lang="en-US" baseline="0" dirty="0" smtClean="0"/>
              <a:t> Well Capacity: This represents the amount of charge a pixel can hold before saturating. It directly impacts the dynamic range of the sensor.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Dark Current: Is a representation of electrons being created independent of photon capture. Generally seen to be higher at higher temperature. A reduction in dark current reduces the total noise floor resulting in SNR improvement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Global Shutter Efficiency: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****************************************************************************************************************</a:t>
            </a:r>
          </a:p>
          <a:p>
            <a:r>
              <a:rPr lang="en-US" dirty="0" smtClean="0"/>
              <a:t>Dynamic</a:t>
            </a:r>
            <a:r>
              <a:rPr lang="en-US" baseline="0" dirty="0" smtClean="0"/>
              <a:t> Range: This represents a cameras capabilities to display/reproduce the brightest &amp; darkest portions of the image . Within one image there may be a portion that is in complete black &amp; a portion that is complete saturated. The largest possible signal is directly proportional to the full well capacity of the pixel.</a:t>
            </a:r>
          </a:p>
          <a:p>
            <a:r>
              <a:rPr lang="en-US" baseline="0" dirty="0" smtClean="0"/>
              <a:t>Full Well Capacity: This represents the maximum number of electrons per pixel. </a:t>
            </a:r>
          </a:p>
          <a:p>
            <a:r>
              <a:rPr lang="en-US" baseline="0" dirty="0" smtClean="0"/>
              <a:t>Higher guarantee can have </a:t>
            </a:r>
          </a:p>
          <a:p>
            <a:r>
              <a:rPr lang="en-US" baseline="0" dirty="0" smtClean="0"/>
              <a:t>Machine vision calculate thresholds</a:t>
            </a:r>
          </a:p>
          <a:p>
            <a:r>
              <a:rPr lang="en-US" baseline="0" dirty="0" smtClean="0"/>
              <a:t>DR = ratio of Margin of error to the total sample size</a:t>
            </a:r>
          </a:p>
          <a:p>
            <a:r>
              <a:rPr lang="en-US" baseline="0" dirty="0" smtClean="0"/>
              <a:t>How many distinct </a:t>
            </a:r>
          </a:p>
          <a:p>
            <a:r>
              <a:rPr lang="en-US" baseline="0" dirty="0" smtClean="0"/>
              <a:t>Pixel gives 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Dark Current: In</a:t>
            </a:r>
            <a:r>
              <a:rPr lang="en-US" baseline="0" dirty="0" smtClean="0"/>
              <a:t> VR, close to human skin, extremely high temp will make dark current degrades on image quality which in turn will impact machine vision algorithms in finding objects</a:t>
            </a:r>
          </a:p>
          <a:p>
            <a:r>
              <a:rPr lang="en-US" baseline="0" dirty="0" smtClean="0"/>
              <a:t>Designer of a VR headset to keep the headset cool</a:t>
            </a:r>
          </a:p>
          <a:p>
            <a:endParaRPr lang="en-US" baseline="0" dirty="0" smtClean="0"/>
          </a:p>
          <a:p>
            <a:r>
              <a:rPr lang="en-US" baseline="0" dirty="0" smtClean="0"/>
              <a:t>Global Shutter Efficiency: Additive component that increases the margin of error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80A54-C511-404A-9647-E86B614BF5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0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941CFE-7587-6548-BF7B-303BA64B2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" y="10829"/>
            <a:ext cx="12166612" cy="68508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66AC515-F01F-7A42-BDCD-3B0F9157C1A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242848" y="2335491"/>
            <a:ext cx="855345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915FD3B-25F7-0944-A98F-C35C4197C59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42848" y="3514468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50015C5-F551-5C48-B99A-8CB371CF0328}"/>
              </a:ext>
            </a:extLst>
          </p:cNvPr>
          <p:cNvGrpSpPr/>
          <p:nvPr userDrawn="1"/>
        </p:nvGrpSpPr>
        <p:grpSpPr>
          <a:xfrm>
            <a:off x="6070639" y="6216984"/>
            <a:ext cx="1300501" cy="280401"/>
            <a:chOff x="6070639" y="6216984"/>
            <a:chExt cx="1300501" cy="28040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BA2EA34-FCBC-2241-8FBE-9AD002AF12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CC53869-F27B-6842-AE89-DBA51848C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BD58707-C6A6-544C-B6F9-7D0D69D9855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16" y="5854314"/>
            <a:ext cx="723484" cy="7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4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A4E8448-6ED0-B640-B06B-B6D8EB30D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7257"/>
            <a:ext cx="121793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13DEDF4-CEE7-6D46-8EF5-B1A45A454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848" y="2335491"/>
            <a:ext cx="855345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CDB0835-CC06-EE4F-B936-7340585351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848" y="3514468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4918E4-BAB2-6E40-8508-EDEB23D949C9}"/>
              </a:ext>
            </a:extLst>
          </p:cNvPr>
          <p:cNvGrpSpPr/>
          <p:nvPr/>
        </p:nvGrpSpPr>
        <p:grpSpPr>
          <a:xfrm>
            <a:off x="6082393" y="6221480"/>
            <a:ext cx="1655776" cy="267000"/>
            <a:chOff x="5399773" y="6404360"/>
            <a:chExt cx="1655776" cy="267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DB269D1-DDC5-9C4E-9493-3BFA0C008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73" y="6404360"/>
              <a:ext cx="234212" cy="267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2CA37F-3FEC-2144-B494-566931D72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549" y="6437312"/>
              <a:ext cx="1270000" cy="20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7558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7B93C5-8C75-6D42-A0DE-42211907B16A}"/>
              </a:ext>
            </a:extLst>
          </p:cNvPr>
          <p:cNvCxnSpPr/>
          <p:nvPr/>
        </p:nvCxnSpPr>
        <p:spPr>
          <a:xfrm>
            <a:off x="1421606" y="3372031"/>
            <a:ext cx="9348787" cy="0"/>
          </a:xfrm>
          <a:prstGeom prst="line">
            <a:avLst/>
          </a:prstGeom>
          <a:ln w="1905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5">
            <a:extLst>
              <a:ext uri="{FF2B5EF4-FFF2-40B4-BE49-F238E27FC236}">
                <a16:creationId xmlns:a16="http://schemas.microsoft.com/office/drawing/2014/main" id="{36B26692-82B1-A14C-927D-F0C1DAC3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1CC9691-86A3-E049-965A-70AE79FB81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22">
            <a:extLst>
              <a:ext uri="{FF2B5EF4-FFF2-40B4-BE49-F238E27FC236}">
                <a16:creationId xmlns:a16="http://schemas.microsoft.com/office/drawing/2014/main" id="{C969B259-947D-8F42-B7A9-5982C6C15F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9D4EA4B-D18D-4097-90E4-05140BE6FF18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A3DFB213-B34C-B04F-B00D-3EC1BF947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22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E239BD-BF0F-D74F-BCAE-956EF85708F2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07DAD2-4690-0340-A9A1-8A909366E3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1E52AD-E35A-7843-9663-C49A3B7A6943}"/>
              </a:ext>
            </a:extLst>
          </p:cNvPr>
          <p:cNvGrpSpPr/>
          <p:nvPr/>
        </p:nvGrpSpPr>
        <p:grpSpPr>
          <a:xfrm>
            <a:off x="5268112" y="6404360"/>
            <a:ext cx="1655776" cy="267000"/>
            <a:chOff x="5399773" y="6404360"/>
            <a:chExt cx="1655776" cy="267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668D138-B0BB-9141-A8D4-173C1B732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73" y="6404360"/>
              <a:ext cx="234212" cy="267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585AAFB-418C-B84B-8A1E-348B627C0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549" y="6437312"/>
              <a:ext cx="1270000" cy="203200"/>
            </a:xfrm>
            <a:prstGeom prst="rect">
              <a:avLst/>
            </a:prstGeom>
          </p:spPr>
        </p:pic>
      </p:grp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DDB1D2D2-9DF8-6D4B-8ED1-FF662327329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020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E18B31-DA76-4E85-9BC3-3ED7F2F37B6B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80ED1723-DEE4-3A44-9189-C971FDC453F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8178" y="6356350"/>
            <a:ext cx="6632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721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B93CBED3-4DB6-8249-87BD-1D3F21E4A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9D4EA4B-D18D-4097-90E4-05140BE6FF18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EA579025-9CF0-7342-BC2A-5D3493597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499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8" y="1351748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4148" y="1351748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22">
            <a:extLst>
              <a:ext uri="{FF2B5EF4-FFF2-40B4-BE49-F238E27FC236}">
                <a16:creationId xmlns:a16="http://schemas.microsoft.com/office/drawing/2014/main" id="{F4B15407-EEC8-0D46-A3AF-DB7E6DFB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9D4EA4B-D18D-4097-90E4-05140BE6FF18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64D6AC1-7AF3-E240-9BC6-A8830BB95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99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C76FCA-EAD6-384E-B7D1-AC2A535D11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E1AC32-D98E-7E40-9B5E-5DAFE2079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303E6C-A312-AE43-BABE-2765F373676E}"/>
              </a:ext>
            </a:extLst>
          </p:cNvPr>
          <p:cNvGrpSpPr/>
          <p:nvPr/>
        </p:nvGrpSpPr>
        <p:grpSpPr>
          <a:xfrm>
            <a:off x="5268112" y="6404360"/>
            <a:ext cx="1655776" cy="267000"/>
            <a:chOff x="5399773" y="6404360"/>
            <a:chExt cx="1655776" cy="267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4D6E59F-0B03-604A-B294-A5E510F18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73" y="6404360"/>
              <a:ext cx="234212" cy="267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4DE18A2-CB28-D94C-A3DD-61BC127E6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549" y="6437312"/>
              <a:ext cx="1270000" cy="203200"/>
            </a:xfrm>
            <a:prstGeom prst="rect">
              <a:avLst/>
            </a:prstGeom>
          </p:spPr>
        </p:pic>
      </p:grp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38C749F-5B03-C846-B8B6-0080D3B4A1E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020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E18B31-DA76-4E85-9BC3-3ED7F2F37B6B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2B5ADED5-98EC-CA4E-AED7-08A04AA765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8178" y="6356350"/>
            <a:ext cx="6632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07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B70FD48F-E00E-BA49-9607-BB11B12F2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D0953AA3-B68C-A440-88F8-497B12315F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9D4EA4B-D18D-4097-90E4-05140BE6FF18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DAC6116E-2A79-7449-A9DB-0B8AFEFC8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644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658740C3-B132-B940-B5FB-475EEECC7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9D4EA4B-D18D-4097-90E4-05140BE6FF18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FE553B67-77F0-1E4B-AC47-BB5F81599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465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7374ED-1776-F346-8ACE-10FE827A2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7257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848" y="2335491"/>
            <a:ext cx="855345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42848" y="3514468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538B23-B352-C942-96D1-353172A896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73" y="6264058"/>
            <a:ext cx="13589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1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21606" y="3372031"/>
            <a:ext cx="9348787" cy="0"/>
          </a:xfrm>
          <a:prstGeom prst="line">
            <a:avLst/>
          </a:prstGeom>
          <a:ln w="1905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3044A78D-78DE-4E97-9281-DA22AC6E8196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5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CF195E-E9E6-0540-A990-C7B90EFD0F22}"/>
              </a:ext>
            </a:extLst>
          </p:cNvPr>
          <p:cNvCxnSpPr/>
          <p:nvPr userDrawn="1"/>
        </p:nvCxnSpPr>
        <p:spPr>
          <a:xfrm>
            <a:off x="1421606" y="3372031"/>
            <a:ext cx="9348787" cy="0"/>
          </a:xfrm>
          <a:prstGeom prst="line">
            <a:avLst/>
          </a:prstGeom>
          <a:ln w="1905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5">
            <a:extLst>
              <a:ext uri="{FF2B5EF4-FFF2-40B4-BE49-F238E27FC236}">
                <a16:creationId xmlns:a16="http://schemas.microsoft.com/office/drawing/2014/main" id="{47EFD3EE-0A06-A043-A0C8-0EA9FB79D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0829679-361C-AA43-8494-0245B73D53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22">
            <a:extLst>
              <a:ext uri="{FF2B5EF4-FFF2-40B4-BE49-F238E27FC236}">
                <a16:creationId xmlns:a16="http://schemas.microsoft.com/office/drawing/2014/main" id="{AD647CF3-2EBB-5D4F-AD65-91857F21B3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9D4EA4B-D18D-4097-90E4-05140BE6FF18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F960E303-8DDE-FF42-A3F5-486A0599F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3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0E31E5-BD86-3349-9A1A-A3126C8D235B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4AA34D-AA0C-4662-BF7B-C71CF8EA88DC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D5B0FC-0659-B540-A077-5B654BAE10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F78461-DC66-8C43-8590-070D2C7708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50" y="6437312"/>
            <a:ext cx="13589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01847"/>
      </p:ext>
    </p:extLst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0" y="1"/>
            <a:ext cx="11231880" cy="6858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C498D20-DEEB-4AFA-91CC-1FB961CC428C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85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330" y="134540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4330" y="134540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49B7F96D-24CE-4851-B556-173B208AA95B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006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26FCC9-42FE-D94B-AF13-DF14A5B0F845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338DCB-84D5-344C-8516-C77DF50AAD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B81100-E1B0-4B41-8A31-5463F5EA8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4AA34D-AA0C-4662-BF7B-C71CF8EA88DC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7D59C-97C4-454D-9391-25A2ACF2D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2E30CE-1B16-6944-9876-A35D793166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50" y="6437312"/>
            <a:ext cx="13589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83811"/>
      </p:ext>
    </p:extLst>
  </p:cSld>
  <p:clrMapOvr>
    <a:masterClrMapping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FE2B562-D27F-774A-B50A-B4CD482162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785CA15F-B859-604D-BD5B-6E6EB49DF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414AA34D-AA0C-4662-BF7B-C71CF8EA88DC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CD71C06D-1D16-F347-9671-5BE6E60E9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09203"/>
      </p:ext>
    </p:extLst>
  </p:cSld>
  <p:clrMapOvr>
    <a:masterClrMapping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14AA34D-AA0C-4662-BF7B-C71CF8EA88DC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46074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DD5211-9428-7644-856A-C54DF50B2A7E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9CF6F2-0E6A-CE47-AF35-7713BBD391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9C53ED-1F76-4047-8F67-0552CBD3338C}"/>
              </a:ext>
            </a:extLst>
          </p:cNvPr>
          <p:cNvGrpSpPr/>
          <p:nvPr userDrawn="1"/>
        </p:nvGrpSpPr>
        <p:grpSpPr>
          <a:xfrm>
            <a:off x="5445750" y="6398711"/>
            <a:ext cx="1300501" cy="280401"/>
            <a:chOff x="6070639" y="6216984"/>
            <a:chExt cx="1300501" cy="28040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D10F1D1-970A-2445-88BE-05F04E762D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A867C65-6517-F841-A2FE-696F19113B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E02E5F74-72E1-2742-9EE6-9C297F5581C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020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E18B31-DA76-4E85-9BC3-3ED7F2F37B6B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79235BC8-E463-9D48-B1D7-4E89A6DF65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8178" y="6356350"/>
            <a:ext cx="6632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5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25" y="0"/>
            <a:ext cx="1123188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2BDCC1F8-871B-CA40-A281-0326F0EA6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9D4EA4B-D18D-4097-90E4-05140BE6FF18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017979B9-E94E-924E-8168-F580C9F9D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59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573" y="135174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4573" y="135174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22">
            <a:extLst>
              <a:ext uri="{FF2B5EF4-FFF2-40B4-BE49-F238E27FC236}">
                <a16:creationId xmlns:a16="http://schemas.microsoft.com/office/drawing/2014/main" id="{7D77D8C6-F751-D844-95FE-48B12540D9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9D4EA4B-D18D-4097-90E4-05140BE6FF18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9287EF4-2B4D-DC4F-885F-EA7043FBA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4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DC5401-A479-9E44-A05F-143C256F5525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5C7A91-07BA-744E-8B9D-B11DFCB6ED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4D8872-323A-1E49-93CE-FB267B524BA6}"/>
              </a:ext>
            </a:extLst>
          </p:cNvPr>
          <p:cNvGrpSpPr/>
          <p:nvPr userDrawn="1"/>
        </p:nvGrpSpPr>
        <p:grpSpPr>
          <a:xfrm>
            <a:off x="5445750" y="6398711"/>
            <a:ext cx="1300501" cy="280401"/>
            <a:chOff x="6070639" y="6216984"/>
            <a:chExt cx="1300501" cy="28040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E4A539F-3AB3-A447-9C5B-63FA12CFA5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495D03A-03E1-9347-A58D-87B196329F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A5F90DD5-81C9-9D45-BB0B-4C93A096930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020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E18B31-DA76-4E85-9BC3-3ED7F2F37B6B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12FDD697-915F-7340-92B9-A288A978AB9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8178" y="6356350"/>
            <a:ext cx="6632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2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8E8B9C1-7626-5E4E-9A3D-A64DD230C6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2">
            <a:extLst>
              <a:ext uri="{FF2B5EF4-FFF2-40B4-BE49-F238E27FC236}">
                <a16:creationId xmlns:a16="http://schemas.microsoft.com/office/drawing/2014/main" id="{35CF9AB2-E066-AD43-B12F-21A5900577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9D4EA4B-D18D-4097-90E4-05140BE6FF18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C9625EC2-A000-A545-A462-970E3D957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3183DFA1-C4B4-7344-A94A-9447D7BC11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9D4EA4B-D18D-4097-90E4-05140BE6FF18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B54860-A6B4-DD4E-80C0-E133ED809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6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593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40625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Isosceles Triangle 2">
            <a:extLst>
              <a:ext uri="{FF2B5EF4-FFF2-40B4-BE49-F238E27FC236}">
                <a16:creationId xmlns:a16="http://schemas.microsoft.com/office/drawing/2014/main" id="{0F639590-44AB-754C-BE8E-7CCB35DB5EC8}"/>
              </a:ext>
            </a:extLst>
          </p:cNvPr>
          <p:cNvSpPr/>
          <p:nvPr userDrawn="1"/>
        </p:nvSpPr>
        <p:spPr>
          <a:xfrm>
            <a:off x="-629" y="6117954"/>
            <a:ext cx="739497" cy="748211"/>
          </a:xfrm>
          <a:custGeom>
            <a:avLst/>
            <a:gdLst>
              <a:gd name="connsiteX0" fmla="*/ 0 w 722539"/>
              <a:gd name="connsiteY0" fmla="*/ 930729 h 930729"/>
              <a:gd name="connsiteX1" fmla="*/ 361270 w 722539"/>
              <a:gd name="connsiteY1" fmla="*/ 0 h 930729"/>
              <a:gd name="connsiteX2" fmla="*/ 722539 w 722539"/>
              <a:gd name="connsiteY2" fmla="*/ 930729 h 930729"/>
              <a:gd name="connsiteX3" fmla="*/ 0 w 722539"/>
              <a:gd name="connsiteY3" fmla="*/ 930729 h 930729"/>
              <a:gd name="connsiteX0" fmla="*/ 6122 w 728661"/>
              <a:gd name="connsiteY0" fmla="*/ 742950 h 742950"/>
              <a:gd name="connsiteX1" fmla="*/ 0 w 728661"/>
              <a:gd name="connsiteY1" fmla="*/ 0 h 742950"/>
              <a:gd name="connsiteX2" fmla="*/ 728661 w 728661"/>
              <a:gd name="connsiteY2" fmla="*/ 742950 h 742950"/>
              <a:gd name="connsiteX3" fmla="*/ 6122 w 728661"/>
              <a:gd name="connsiteY3" fmla="*/ 742950 h 742950"/>
              <a:gd name="connsiteX0" fmla="*/ 6122 w 744990"/>
              <a:gd name="connsiteY0" fmla="*/ 742950 h 751114"/>
              <a:gd name="connsiteX1" fmla="*/ 0 w 744990"/>
              <a:gd name="connsiteY1" fmla="*/ 0 h 751114"/>
              <a:gd name="connsiteX2" fmla="*/ 744990 w 744990"/>
              <a:gd name="connsiteY2" fmla="*/ 751114 h 751114"/>
              <a:gd name="connsiteX3" fmla="*/ 6122 w 744990"/>
              <a:gd name="connsiteY3" fmla="*/ 742950 h 751114"/>
              <a:gd name="connsiteX0" fmla="*/ 629 w 739497"/>
              <a:gd name="connsiteY0" fmla="*/ 740047 h 748211"/>
              <a:gd name="connsiteX1" fmla="*/ 312 w 739497"/>
              <a:gd name="connsiteY1" fmla="*/ 0 h 748211"/>
              <a:gd name="connsiteX2" fmla="*/ 739497 w 739497"/>
              <a:gd name="connsiteY2" fmla="*/ 748211 h 748211"/>
              <a:gd name="connsiteX3" fmla="*/ 629 w 739497"/>
              <a:gd name="connsiteY3" fmla="*/ 740047 h 74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497" h="748211">
                <a:moveTo>
                  <a:pt x="629" y="740047"/>
                </a:moveTo>
                <a:cubicBezTo>
                  <a:pt x="-1412" y="492397"/>
                  <a:pt x="2353" y="247650"/>
                  <a:pt x="312" y="0"/>
                </a:cubicBezTo>
                <a:lnTo>
                  <a:pt x="739497" y="748211"/>
                </a:lnTo>
                <a:lnTo>
                  <a:pt x="629" y="740047"/>
                </a:lnTo>
                <a:close/>
              </a:path>
            </a:pathLst>
          </a:cu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675593-1C48-B04E-9579-8B89B66632C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91" y="6178164"/>
            <a:ext cx="561380" cy="56138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CF4B333-EDF5-E64B-AF06-3E3FA5FD6C14}"/>
              </a:ext>
            </a:extLst>
          </p:cNvPr>
          <p:cNvGrpSpPr/>
          <p:nvPr userDrawn="1"/>
        </p:nvGrpSpPr>
        <p:grpSpPr>
          <a:xfrm>
            <a:off x="5445750" y="6398711"/>
            <a:ext cx="1300501" cy="280401"/>
            <a:chOff x="6070639" y="6216984"/>
            <a:chExt cx="1300501" cy="28040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1D162E6-C4B0-4E4A-A429-BE7BDB974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E576102-EC8B-5544-8470-5704879E45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sp>
        <p:nvSpPr>
          <p:cNvPr id="12" name="Date Placeholder 22">
            <a:extLst>
              <a:ext uri="{FF2B5EF4-FFF2-40B4-BE49-F238E27FC236}">
                <a16:creationId xmlns:a16="http://schemas.microsoft.com/office/drawing/2014/main" id="{ACCDF4D0-6E85-9941-AA6A-34E6799F4C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9D4EA4B-D18D-4097-90E4-05140BE6FF18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A45EB248-A725-6149-BA01-24F64E7E2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85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72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0625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Isosceles Triangle 2">
            <a:extLst>
              <a:ext uri="{FF2B5EF4-FFF2-40B4-BE49-F238E27FC236}">
                <a16:creationId xmlns:a16="http://schemas.microsoft.com/office/drawing/2014/main" id="{59C2335B-0107-D64B-9E6B-09F96271F4D7}"/>
              </a:ext>
            </a:extLst>
          </p:cNvPr>
          <p:cNvSpPr/>
          <p:nvPr/>
        </p:nvSpPr>
        <p:spPr>
          <a:xfrm>
            <a:off x="-629" y="6117954"/>
            <a:ext cx="739497" cy="748211"/>
          </a:xfrm>
          <a:custGeom>
            <a:avLst/>
            <a:gdLst>
              <a:gd name="connsiteX0" fmla="*/ 0 w 722539"/>
              <a:gd name="connsiteY0" fmla="*/ 930729 h 930729"/>
              <a:gd name="connsiteX1" fmla="*/ 361270 w 722539"/>
              <a:gd name="connsiteY1" fmla="*/ 0 h 930729"/>
              <a:gd name="connsiteX2" fmla="*/ 722539 w 722539"/>
              <a:gd name="connsiteY2" fmla="*/ 930729 h 930729"/>
              <a:gd name="connsiteX3" fmla="*/ 0 w 722539"/>
              <a:gd name="connsiteY3" fmla="*/ 930729 h 930729"/>
              <a:gd name="connsiteX0" fmla="*/ 6122 w 728661"/>
              <a:gd name="connsiteY0" fmla="*/ 742950 h 742950"/>
              <a:gd name="connsiteX1" fmla="*/ 0 w 728661"/>
              <a:gd name="connsiteY1" fmla="*/ 0 h 742950"/>
              <a:gd name="connsiteX2" fmla="*/ 728661 w 728661"/>
              <a:gd name="connsiteY2" fmla="*/ 742950 h 742950"/>
              <a:gd name="connsiteX3" fmla="*/ 6122 w 728661"/>
              <a:gd name="connsiteY3" fmla="*/ 742950 h 742950"/>
              <a:gd name="connsiteX0" fmla="*/ 6122 w 744990"/>
              <a:gd name="connsiteY0" fmla="*/ 742950 h 751114"/>
              <a:gd name="connsiteX1" fmla="*/ 0 w 744990"/>
              <a:gd name="connsiteY1" fmla="*/ 0 h 751114"/>
              <a:gd name="connsiteX2" fmla="*/ 744990 w 744990"/>
              <a:gd name="connsiteY2" fmla="*/ 751114 h 751114"/>
              <a:gd name="connsiteX3" fmla="*/ 6122 w 744990"/>
              <a:gd name="connsiteY3" fmla="*/ 742950 h 751114"/>
              <a:gd name="connsiteX0" fmla="*/ 629 w 739497"/>
              <a:gd name="connsiteY0" fmla="*/ 740047 h 748211"/>
              <a:gd name="connsiteX1" fmla="*/ 312 w 739497"/>
              <a:gd name="connsiteY1" fmla="*/ 0 h 748211"/>
              <a:gd name="connsiteX2" fmla="*/ 739497 w 739497"/>
              <a:gd name="connsiteY2" fmla="*/ 748211 h 748211"/>
              <a:gd name="connsiteX3" fmla="*/ 629 w 739497"/>
              <a:gd name="connsiteY3" fmla="*/ 740047 h 74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497" h="748211">
                <a:moveTo>
                  <a:pt x="629" y="740047"/>
                </a:moveTo>
                <a:cubicBezTo>
                  <a:pt x="-1412" y="492397"/>
                  <a:pt x="2353" y="247650"/>
                  <a:pt x="312" y="0"/>
                </a:cubicBezTo>
                <a:lnTo>
                  <a:pt x="739497" y="748211"/>
                </a:lnTo>
                <a:lnTo>
                  <a:pt x="629" y="740047"/>
                </a:lnTo>
                <a:close/>
              </a:path>
            </a:pathLst>
          </a:cu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702B2F-E3BA-5F45-B074-45AD94CF64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91" y="6178164"/>
            <a:ext cx="561380" cy="56138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53BF7CA-7E10-794F-B7B4-CDF2F7440BDB}"/>
              </a:ext>
            </a:extLst>
          </p:cNvPr>
          <p:cNvGrpSpPr/>
          <p:nvPr/>
        </p:nvGrpSpPr>
        <p:grpSpPr>
          <a:xfrm>
            <a:off x="5268112" y="6404360"/>
            <a:ext cx="1655776" cy="267000"/>
            <a:chOff x="5399773" y="6404360"/>
            <a:chExt cx="1655776" cy="267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447C6B-AAE8-A746-9EA4-32ED68B94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73" y="6404360"/>
              <a:ext cx="234212" cy="267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CFA1176-F86D-F44A-9D76-C35D6B8AC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549" y="6437312"/>
              <a:ext cx="1270000" cy="203200"/>
            </a:xfrm>
            <a:prstGeom prst="rect">
              <a:avLst/>
            </a:prstGeom>
          </p:spPr>
        </p:pic>
      </p:grpSp>
      <p:sp>
        <p:nvSpPr>
          <p:cNvPr id="13" name="Date Placeholder 22">
            <a:extLst>
              <a:ext uri="{FF2B5EF4-FFF2-40B4-BE49-F238E27FC236}">
                <a16:creationId xmlns:a16="http://schemas.microsoft.com/office/drawing/2014/main" id="{1924DED7-0225-1C4E-B345-319B55A7F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9D4EA4B-D18D-4097-90E4-05140BE6FF18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444E87A3-B2DA-264E-8473-B750B5D3F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8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22"/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414AA34D-AA0C-4662-BF7B-C71CF8EA88DC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40625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Isosceles Triangle 2">
            <a:extLst>
              <a:ext uri="{FF2B5EF4-FFF2-40B4-BE49-F238E27FC236}">
                <a16:creationId xmlns:a16="http://schemas.microsoft.com/office/drawing/2014/main" id="{1622BD0D-5412-4143-84C0-BA72FDC98B4C}"/>
              </a:ext>
            </a:extLst>
          </p:cNvPr>
          <p:cNvSpPr/>
          <p:nvPr/>
        </p:nvSpPr>
        <p:spPr>
          <a:xfrm>
            <a:off x="-629" y="6117954"/>
            <a:ext cx="739497" cy="748211"/>
          </a:xfrm>
          <a:custGeom>
            <a:avLst/>
            <a:gdLst>
              <a:gd name="connsiteX0" fmla="*/ 0 w 722539"/>
              <a:gd name="connsiteY0" fmla="*/ 930729 h 930729"/>
              <a:gd name="connsiteX1" fmla="*/ 361270 w 722539"/>
              <a:gd name="connsiteY1" fmla="*/ 0 h 930729"/>
              <a:gd name="connsiteX2" fmla="*/ 722539 w 722539"/>
              <a:gd name="connsiteY2" fmla="*/ 930729 h 930729"/>
              <a:gd name="connsiteX3" fmla="*/ 0 w 722539"/>
              <a:gd name="connsiteY3" fmla="*/ 930729 h 930729"/>
              <a:gd name="connsiteX0" fmla="*/ 6122 w 728661"/>
              <a:gd name="connsiteY0" fmla="*/ 742950 h 742950"/>
              <a:gd name="connsiteX1" fmla="*/ 0 w 728661"/>
              <a:gd name="connsiteY1" fmla="*/ 0 h 742950"/>
              <a:gd name="connsiteX2" fmla="*/ 728661 w 728661"/>
              <a:gd name="connsiteY2" fmla="*/ 742950 h 742950"/>
              <a:gd name="connsiteX3" fmla="*/ 6122 w 728661"/>
              <a:gd name="connsiteY3" fmla="*/ 742950 h 742950"/>
              <a:gd name="connsiteX0" fmla="*/ 6122 w 744990"/>
              <a:gd name="connsiteY0" fmla="*/ 742950 h 751114"/>
              <a:gd name="connsiteX1" fmla="*/ 0 w 744990"/>
              <a:gd name="connsiteY1" fmla="*/ 0 h 751114"/>
              <a:gd name="connsiteX2" fmla="*/ 744990 w 744990"/>
              <a:gd name="connsiteY2" fmla="*/ 751114 h 751114"/>
              <a:gd name="connsiteX3" fmla="*/ 6122 w 744990"/>
              <a:gd name="connsiteY3" fmla="*/ 742950 h 751114"/>
              <a:gd name="connsiteX0" fmla="*/ 629 w 739497"/>
              <a:gd name="connsiteY0" fmla="*/ 740047 h 748211"/>
              <a:gd name="connsiteX1" fmla="*/ 312 w 739497"/>
              <a:gd name="connsiteY1" fmla="*/ 0 h 748211"/>
              <a:gd name="connsiteX2" fmla="*/ 739497 w 739497"/>
              <a:gd name="connsiteY2" fmla="*/ 748211 h 748211"/>
              <a:gd name="connsiteX3" fmla="*/ 629 w 739497"/>
              <a:gd name="connsiteY3" fmla="*/ 740047 h 74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497" h="748211">
                <a:moveTo>
                  <a:pt x="629" y="740047"/>
                </a:moveTo>
                <a:cubicBezTo>
                  <a:pt x="-1412" y="492397"/>
                  <a:pt x="2353" y="247650"/>
                  <a:pt x="312" y="0"/>
                </a:cubicBezTo>
                <a:lnTo>
                  <a:pt x="739497" y="748211"/>
                </a:lnTo>
                <a:lnTo>
                  <a:pt x="629" y="740047"/>
                </a:lnTo>
                <a:close/>
              </a:path>
            </a:pathLst>
          </a:cu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221D9D-44F9-324A-8260-5785BC22973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91" y="6178164"/>
            <a:ext cx="561380" cy="5613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B11256-3AF4-634C-8FA9-B079CF33C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50" y="6437312"/>
            <a:ext cx="13589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1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A78D-78DE-4E97-9281-DA22AC6E8196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90600" y="1219200"/>
            <a:ext cx="100965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FIELD GUIDANCE</a:t>
            </a:r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FIRST SECTION CONSISTING OF 3 SLIDES IS AN ELEVATOR PITCH THAT REQUIRES NO NDA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PLEASE NOTE THE CONFIDENTIALITY LOGO IN THE NEXT SECTION WHICH IS A DETAILED PRODUCT PRESENTATION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7763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Modes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9D4EA4B-D18D-4097-90E4-05140BE6FF18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40327" y="1333499"/>
            <a:ext cx="3530600" cy="1215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Master Mode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918527" y="1333499"/>
            <a:ext cx="6210300" cy="121515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Frame Readout Overlaps with Photodiode </a:t>
            </a:r>
            <a:r>
              <a:rPr lang="en-US" dirty="0"/>
              <a:t>E</a:t>
            </a:r>
            <a:r>
              <a:rPr lang="en-US" dirty="0" smtClean="0"/>
              <a:t>xposure Time</a:t>
            </a:r>
          </a:p>
          <a:p>
            <a:pPr algn="ctr"/>
            <a:r>
              <a:rPr lang="en-US" i="1" dirty="0" smtClean="0"/>
              <a:t>Enables Highest Frame Rates</a:t>
            </a:r>
            <a:endParaRPr lang="en-US" i="1" dirty="0"/>
          </a:p>
        </p:txBody>
      </p:sp>
      <p:sp>
        <p:nvSpPr>
          <p:cNvPr id="8" name="Rounded Rectangle 7"/>
          <p:cNvSpPr/>
          <p:nvPr/>
        </p:nvSpPr>
        <p:spPr>
          <a:xfrm>
            <a:off x="533400" y="2835275"/>
            <a:ext cx="3530600" cy="1215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Pulse Trigger Mode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911600" y="2835275"/>
            <a:ext cx="6210300" cy="121515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Frame Readout Sequential to Photodiode Exposure Time</a:t>
            </a:r>
          </a:p>
          <a:p>
            <a:pPr algn="ctr"/>
            <a:r>
              <a:rPr lang="en-US" i="1" dirty="0" smtClean="0"/>
              <a:t>Single Frame when Triggered; Precise Control, especially with Light Controlled Applications</a:t>
            </a:r>
          </a:p>
          <a:p>
            <a:pPr algn="ctr"/>
            <a:r>
              <a:rPr lang="en-US" i="1" dirty="0" smtClean="0"/>
              <a:t>Synchronization of Multiple Sensors</a:t>
            </a:r>
            <a:endParaRPr lang="en-US" i="1" dirty="0"/>
          </a:p>
        </p:txBody>
      </p:sp>
      <p:sp>
        <p:nvSpPr>
          <p:cNvPr id="10" name="Rounded Rectangle 9"/>
          <p:cNvSpPr/>
          <p:nvPr/>
        </p:nvSpPr>
        <p:spPr>
          <a:xfrm>
            <a:off x="533400" y="4347441"/>
            <a:ext cx="3530600" cy="1215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Automatic Trigger Mode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3911600" y="4347441"/>
            <a:ext cx="6210300" cy="121515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Frame Readout Sequential to Photodiode Exposure Time</a:t>
            </a:r>
          </a:p>
          <a:p>
            <a:pPr algn="ctr"/>
            <a:r>
              <a:rPr lang="en-US" i="1" dirty="0" smtClean="0"/>
              <a:t>Series of Frames when Triggered; Good Control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378947"/>
              </p:ext>
            </p:extLst>
          </p:nvPr>
        </p:nvGraphicFramePr>
        <p:xfrm>
          <a:off x="10240327" y="1333499"/>
          <a:ext cx="1761173" cy="12151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1173">
                  <a:extLst>
                    <a:ext uri="{9D8B030D-6E8A-4147-A177-3AD203B41FA5}">
                      <a16:colId xmlns:a16="http://schemas.microsoft.com/office/drawing/2014/main" val="4053755326"/>
                    </a:ext>
                  </a:extLst>
                </a:gridCol>
              </a:tblGrid>
              <a:tr h="40505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Upto</a:t>
                      </a:r>
                      <a:r>
                        <a:rPr lang="en-US" sz="1400" dirty="0" smtClean="0"/>
                        <a:t> 120fps MIPI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587869"/>
                  </a:ext>
                </a:extLst>
              </a:tr>
              <a:tr h="40505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Upto</a:t>
                      </a:r>
                      <a:r>
                        <a:rPr lang="en-US" sz="1400" dirty="0" smtClean="0"/>
                        <a:t> 30fps Parallel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010"/>
                  </a:ext>
                </a:extLst>
              </a:tr>
              <a:tr h="40505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Upto</a:t>
                      </a:r>
                      <a:r>
                        <a:rPr lang="en-US" sz="1400" dirty="0" smtClean="0"/>
                        <a:t> 237fps 2x2 bin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334712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182265"/>
              </p:ext>
            </p:extLst>
          </p:nvPr>
        </p:nvGraphicFramePr>
        <p:xfrm>
          <a:off x="10247947" y="2849646"/>
          <a:ext cx="1761173" cy="12151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1173">
                  <a:extLst>
                    <a:ext uri="{9D8B030D-6E8A-4147-A177-3AD203B41FA5}">
                      <a16:colId xmlns:a16="http://schemas.microsoft.com/office/drawing/2014/main" val="4053755326"/>
                    </a:ext>
                  </a:extLst>
                </a:gridCol>
              </a:tblGrid>
              <a:tr h="40505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Upto</a:t>
                      </a:r>
                      <a:r>
                        <a:rPr lang="en-US" sz="1400" dirty="0" smtClean="0"/>
                        <a:t> 60fps MIPI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587869"/>
                  </a:ext>
                </a:extLst>
              </a:tr>
              <a:tr h="40505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Upto</a:t>
                      </a:r>
                      <a:r>
                        <a:rPr lang="en-US" sz="1400" dirty="0" smtClean="0"/>
                        <a:t> 30fps Parallel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010"/>
                  </a:ext>
                </a:extLst>
              </a:tr>
              <a:tr h="40505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Upto</a:t>
                      </a:r>
                      <a:r>
                        <a:rPr lang="en-US" sz="1400" dirty="0" smtClean="0"/>
                        <a:t> 120fps 2x2 bin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334712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40327" y="5859607"/>
            <a:ext cx="1859973" cy="3887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All metrics –  1920x1200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2x2 bin – 960x600</a:t>
            </a:r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554363"/>
              </p:ext>
            </p:extLst>
          </p:nvPr>
        </p:nvGraphicFramePr>
        <p:xfrm>
          <a:off x="10259377" y="4347440"/>
          <a:ext cx="1761173" cy="12151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1173">
                  <a:extLst>
                    <a:ext uri="{9D8B030D-6E8A-4147-A177-3AD203B41FA5}">
                      <a16:colId xmlns:a16="http://schemas.microsoft.com/office/drawing/2014/main" val="4053755326"/>
                    </a:ext>
                  </a:extLst>
                </a:gridCol>
              </a:tblGrid>
              <a:tr h="405053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Upto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120fps MIPI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587869"/>
                  </a:ext>
                </a:extLst>
              </a:tr>
              <a:tr h="405053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Upto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30fps Parallel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010"/>
                  </a:ext>
                </a:extLst>
              </a:tr>
              <a:tr h="405053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Upto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237fps 2x2 bin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334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06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2530198"/>
            <a:ext cx="6991350" cy="2028825"/>
          </a:xfrm>
          <a:prstGeom prst="rect">
            <a:avLst/>
          </a:prstGeom>
        </p:spPr>
      </p:pic>
      <p:sp>
        <p:nvSpPr>
          <p:cNvPr id="11" name="Isosceles Triangle 10"/>
          <p:cNvSpPr/>
          <p:nvPr/>
        </p:nvSpPr>
        <p:spPr>
          <a:xfrm rot="2682426">
            <a:off x="1456597" y="4015606"/>
            <a:ext cx="1113904" cy="1526838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67000">
                <a:schemeClr val="bg1">
                  <a:lumMod val="9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AR0234CS – Superior Image Quality due to High GSE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9D4EA4B-D18D-4097-90E4-05140BE6FF18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765" y="3547036"/>
            <a:ext cx="3911562" cy="19859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26122" y="3204136"/>
            <a:ext cx="3009900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Measured Results of AR0234CS Pixel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42" y="4905375"/>
            <a:ext cx="1457325" cy="1266825"/>
          </a:xfrm>
          <a:prstGeom prst="rect">
            <a:avLst/>
          </a:prstGeom>
        </p:spPr>
      </p:pic>
      <p:sp>
        <p:nvSpPr>
          <p:cNvPr id="12" name="Isosceles Triangle 11"/>
          <p:cNvSpPr/>
          <p:nvPr/>
        </p:nvSpPr>
        <p:spPr>
          <a:xfrm rot="2388700">
            <a:off x="5570207" y="4216300"/>
            <a:ext cx="712081" cy="1069877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67000">
                <a:schemeClr val="bg1">
                  <a:lumMod val="9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9792" y="4910137"/>
            <a:ext cx="1276350" cy="12573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79646" y="5497895"/>
            <a:ext cx="1261883" cy="611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Stripes behind the fan are covered well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5932522" y="5529733"/>
            <a:ext cx="1261883" cy="611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Stripes behind the fan are clearly visible</a:t>
            </a:r>
            <a:endParaRPr lang="en-US" sz="1200" dirty="0"/>
          </a:p>
        </p:txBody>
      </p:sp>
      <p:sp>
        <p:nvSpPr>
          <p:cNvPr id="15" name="Freeform 14"/>
          <p:cNvSpPr/>
          <p:nvPr/>
        </p:nvSpPr>
        <p:spPr>
          <a:xfrm>
            <a:off x="8471726" y="4853580"/>
            <a:ext cx="2961861" cy="103156"/>
          </a:xfrm>
          <a:custGeom>
            <a:avLst/>
            <a:gdLst>
              <a:gd name="connsiteX0" fmla="*/ 0 w 2961861"/>
              <a:gd name="connsiteY0" fmla="*/ 103156 h 103156"/>
              <a:gd name="connsiteX1" fmla="*/ 79513 w 2961861"/>
              <a:gd name="connsiteY1" fmla="*/ 83278 h 103156"/>
              <a:gd name="connsiteX2" fmla="*/ 109331 w 2961861"/>
              <a:gd name="connsiteY2" fmla="*/ 63400 h 103156"/>
              <a:gd name="connsiteX3" fmla="*/ 168966 w 2961861"/>
              <a:gd name="connsiteY3" fmla="*/ 43522 h 103156"/>
              <a:gd name="connsiteX4" fmla="*/ 198783 w 2961861"/>
              <a:gd name="connsiteY4" fmla="*/ 33582 h 103156"/>
              <a:gd name="connsiteX5" fmla="*/ 1093305 w 2961861"/>
              <a:gd name="connsiteY5" fmla="*/ 33582 h 103156"/>
              <a:gd name="connsiteX6" fmla="*/ 1192696 w 2961861"/>
              <a:gd name="connsiteY6" fmla="*/ 23643 h 103156"/>
              <a:gd name="connsiteX7" fmla="*/ 1421296 w 2961861"/>
              <a:gd name="connsiteY7" fmla="*/ 13704 h 103156"/>
              <a:gd name="connsiteX8" fmla="*/ 1828800 w 2961861"/>
              <a:gd name="connsiteY8" fmla="*/ 13704 h 103156"/>
              <a:gd name="connsiteX9" fmla="*/ 2325757 w 2961861"/>
              <a:gd name="connsiteY9" fmla="*/ 3765 h 103156"/>
              <a:gd name="connsiteX10" fmla="*/ 2961861 w 2961861"/>
              <a:gd name="connsiteY10" fmla="*/ 13704 h 103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1861" h="103156">
                <a:moveTo>
                  <a:pt x="0" y="103156"/>
                </a:moveTo>
                <a:cubicBezTo>
                  <a:pt x="18903" y="99375"/>
                  <a:pt x="59137" y="93466"/>
                  <a:pt x="79513" y="83278"/>
                </a:cubicBezTo>
                <a:cubicBezTo>
                  <a:pt x="90197" y="77936"/>
                  <a:pt x="98415" y="68251"/>
                  <a:pt x="109331" y="63400"/>
                </a:cubicBezTo>
                <a:cubicBezTo>
                  <a:pt x="128479" y="54890"/>
                  <a:pt x="149088" y="50148"/>
                  <a:pt x="168966" y="43522"/>
                </a:cubicBezTo>
                <a:lnTo>
                  <a:pt x="198783" y="33582"/>
                </a:lnTo>
                <a:cubicBezTo>
                  <a:pt x="633359" y="47164"/>
                  <a:pt x="547701" y="49630"/>
                  <a:pt x="1093305" y="33582"/>
                </a:cubicBezTo>
                <a:cubicBezTo>
                  <a:pt x="1126586" y="32603"/>
                  <a:pt x="1159461" y="25657"/>
                  <a:pt x="1192696" y="23643"/>
                </a:cubicBezTo>
                <a:cubicBezTo>
                  <a:pt x="1268828" y="19029"/>
                  <a:pt x="1345096" y="17017"/>
                  <a:pt x="1421296" y="13704"/>
                </a:cubicBezTo>
                <a:cubicBezTo>
                  <a:pt x="1606316" y="-17132"/>
                  <a:pt x="1397698" y="13704"/>
                  <a:pt x="1828800" y="13704"/>
                </a:cubicBezTo>
                <a:cubicBezTo>
                  <a:pt x="1994485" y="13704"/>
                  <a:pt x="2160105" y="7078"/>
                  <a:pt x="2325757" y="3765"/>
                </a:cubicBezTo>
                <a:cubicBezTo>
                  <a:pt x="2796182" y="15827"/>
                  <a:pt x="2584132" y="13704"/>
                  <a:pt x="2961861" y="13704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312122" y="4625432"/>
            <a:ext cx="1007166" cy="239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Competition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71148" y="3922464"/>
            <a:ext cx="1007166" cy="239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AR0234CS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8471726" y="4080436"/>
            <a:ext cx="2847562" cy="1119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19100" y="994052"/>
            <a:ext cx="11391900" cy="891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GSE – Quantifies the Pixel’s Sensitivity to Parasitic Light (PLS) Contamination</a:t>
            </a:r>
          </a:p>
          <a:p>
            <a:pPr algn="ctr"/>
            <a:r>
              <a:rPr lang="en-US" sz="2400" dirty="0" smtClean="0"/>
              <a:t>PLS </a:t>
            </a:r>
            <a:r>
              <a:rPr lang="en-US" sz="2400" dirty="0" smtClean="0">
                <a:sym typeface="Wingdings" panose="05000000000000000000" pitchFamily="2" charset="2"/>
              </a:rPr>
              <a:t></a:t>
            </a:r>
            <a:r>
              <a:rPr lang="en-US" sz="2400" dirty="0">
                <a:sym typeface="Wingdings" panose="05000000000000000000" pitchFamily="2" charset="2"/>
              </a:rPr>
              <a:t>  </a:t>
            </a:r>
            <a:r>
              <a:rPr lang="en-US" sz="2400" dirty="0" smtClean="0">
                <a:sym typeface="Wingdings" panose="05000000000000000000" pitchFamily="2" charset="2"/>
              </a:rPr>
              <a:t>GSE </a:t>
            </a:r>
            <a:r>
              <a:rPr lang="en-US" sz="2400" dirty="0" smtClean="0"/>
              <a:t> </a:t>
            </a:r>
            <a:r>
              <a:rPr lang="en-US" sz="2400" dirty="0">
                <a:sym typeface="Wingdings" panose="05000000000000000000" pitchFamily="2" charset="2"/>
              </a:rPr>
              <a:t> </a:t>
            </a:r>
            <a:r>
              <a:rPr lang="en-US" sz="2400" dirty="0" smtClean="0"/>
              <a:t>Poor Image Quality (Smears, Shading Artifacts, Leaky Images, etc.)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0050" y="2314875"/>
            <a:ext cx="922192" cy="210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High GSE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3989446" y="2324748"/>
            <a:ext cx="922192" cy="210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Low GSE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0905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AR0234CS – Wide Horizontal Pixel Count Enables Significant Benefits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9D4EA4B-D18D-4097-90E4-05140BE6FF18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 descr="Free download Lake Louise Landscape for 1920 x 1080 HDTV 1080p resolution  [1920x1080] for your Desktop, Mobile &amp; Tablet | Explore 64+ 1080p Resolution  Wallpaper | High Definition Wallpapers 1080p, Hd Sp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68" y="1518694"/>
            <a:ext cx="6308632" cy="354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23900" y="1175794"/>
            <a:ext cx="5067300" cy="38862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81700" y="1539456"/>
            <a:ext cx="10287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AR0234CS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609600" y="876300"/>
            <a:ext cx="109728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1600x1300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900" y="5181600"/>
            <a:ext cx="6286500" cy="484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1920 x 1200 Pixels – Delivers a True 1080p Resolution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7315200" y="3265204"/>
            <a:ext cx="4566489" cy="1063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Barcodes reaching &gt; 6” (GSI-128)</a:t>
            </a:r>
          </a:p>
          <a:p>
            <a:pPr algn="ctr"/>
            <a:r>
              <a:rPr lang="en-US" sz="2000" dirty="0" err="1" smtClean="0"/>
              <a:t>SingleShot</a:t>
            </a:r>
            <a:r>
              <a:rPr lang="en-US" sz="2000" dirty="0" smtClean="0"/>
              <a:t> Fast Reads with Wide Hor. Pixel Count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1528134"/>
            <a:ext cx="3444740" cy="15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AR0234CS – Power Profiles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9D4EA4B-D18D-4097-90E4-05140BE6FF18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609600" y="1028700"/>
          <a:ext cx="5257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447800" y="3581400"/>
            <a:ext cx="1623855" cy="26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Full Resolution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163407" y="3581400"/>
            <a:ext cx="1627793" cy="26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2x2 Bin (960x600)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609600" y="4036219"/>
            <a:ext cx="5257800" cy="459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FPS </a:t>
            </a:r>
            <a:r>
              <a:rPr lang="en-US" sz="2000" dirty="0" smtClean="0">
                <a:sym typeface="Wingdings" panose="05000000000000000000" pitchFamily="2" charset="2"/>
              </a:rPr>
              <a:t>  Power 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6349721" y="2095500"/>
          <a:ext cx="53340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/>
          <p:cNvSpPr/>
          <p:nvPr/>
        </p:nvSpPr>
        <p:spPr>
          <a:xfrm>
            <a:off x="6349721" y="1028700"/>
            <a:ext cx="533400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ym typeface="Wingdings" panose="05000000000000000000" pitchFamily="2" charset="2"/>
              </a:rPr>
              <a:t>Power Efficiency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AR0234CS  – FPS  </a:t>
            </a:r>
            <a:r>
              <a:rPr lang="en-US" sz="2000" dirty="0">
                <a:sym typeface="Wingdings" panose="05000000000000000000" pitchFamily="2" charset="2"/>
              </a:rPr>
              <a:t></a:t>
            </a:r>
            <a:r>
              <a:rPr lang="en-US" sz="2000" dirty="0" smtClean="0">
                <a:sym typeface="Wingdings" panose="05000000000000000000" pitchFamily="2" charset="2"/>
              </a:rPr>
              <a:t> Power/FPS </a:t>
            </a:r>
            <a:endParaRPr lang="en-US" sz="2000" dirty="0">
              <a:sym typeface="Wingdings" panose="05000000000000000000" pitchFamily="2" charset="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" y="4614531"/>
            <a:ext cx="5257800" cy="490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Trigger Mode Power &lt; Master Mode Power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321521" y="4572000"/>
            <a:ext cx="457200" cy="1905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FPS</a:t>
            </a:r>
            <a:endParaRPr lang="en-US" sz="1100" b="1" dirty="0"/>
          </a:p>
        </p:txBody>
      </p:sp>
      <p:sp>
        <p:nvSpPr>
          <p:cNvPr id="19" name="Rectangle 18"/>
          <p:cNvSpPr/>
          <p:nvPr/>
        </p:nvSpPr>
        <p:spPr>
          <a:xfrm rot="16200000">
            <a:off x="6187795" y="2671729"/>
            <a:ext cx="753666" cy="2559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 smtClean="0"/>
              <a:t>mW</a:t>
            </a:r>
            <a:r>
              <a:rPr lang="en-US" sz="1100" b="1" dirty="0" smtClean="0"/>
              <a:t>/FPS</a:t>
            </a:r>
            <a:endParaRPr lang="en-US" sz="1100" b="1" dirty="0"/>
          </a:p>
        </p:txBody>
      </p:sp>
      <p:sp>
        <p:nvSpPr>
          <p:cNvPr id="20" name="Rectangle 19"/>
          <p:cNvSpPr/>
          <p:nvPr/>
        </p:nvSpPr>
        <p:spPr>
          <a:xfrm>
            <a:off x="3596054" y="3469481"/>
            <a:ext cx="457200" cy="1905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FPS</a:t>
            </a:r>
            <a:endParaRPr lang="en-US" sz="1100" b="1" dirty="0"/>
          </a:p>
        </p:txBody>
      </p:sp>
      <p:sp>
        <p:nvSpPr>
          <p:cNvPr id="21" name="Rectangle 20"/>
          <p:cNvSpPr/>
          <p:nvPr/>
        </p:nvSpPr>
        <p:spPr>
          <a:xfrm rot="16200000">
            <a:off x="590056" y="1416114"/>
            <a:ext cx="432230" cy="2407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 smtClean="0"/>
              <a:t>mW</a:t>
            </a:r>
            <a:endParaRPr lang="en-US" sz="1100" b="1" dirty="0"/>
          </a:p>
        </p:txBody>
      </p:sp>
      <p:sp>
        <p:nvSpPr>
          <p:cNvPr id="22" name="Rectangle 21"/>
          <p:cNvSpPr/>
          <p:nvPr/>
        </p:nvSpPr>
        <p:spPr>
          <a:xfrm>
            <a:off x="609599" y="5410200"/>
            <a:ext cx="11074121" cy="595941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extrusionH="76200">
            <a:bevelT w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ym typeface="Wingdings" panose="05000000000000000000" pitchFamily="2" charset="2"/>
              </a:rPr>
              <a:t>Requires Smaller Power Budgets, Enables Superior Camera System Performance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429500" y="6286500"/>
            <a:ext cx="3733800" cy="266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NOTE – FPS to </a:t>
            </a:r>
            <a:r>
              <a:rPr lang="en-US" sz="1200" dirty="0" err="1" smtClean="0">
                <a:solidFill>
                  <a:schemeClr val="tx1"/>
                </a:solidFill>
              </a:rPr>
              <a:t>mW</a:t>
            </a:r>
            <a:r>
              <a:rPr lang="en-US" sz="1200" dirty="0" smtClean="0">
                <a:solidFill>
                  <a:schemeClr val="tx1"/>
                </a:solidFill>
              </a:rPr>
              <a:t> is non-Linear due to Analog Content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13417" y="4724400"/>
            <a:ext cx="1623855" cy="26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Full Resolution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9954607" y="4724400"/>
            <a:ext cx="1627793" cy="26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2x2 Bin (960x600)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5086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Characteristics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9D4EA4B-D18D-4097-90E4-05140BE6FF18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261" y="2590800"/>
            <a:ext cx="5528431" cy="3581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17698"/>
            <a:ext cx="5943600" cy="390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 Curve for Lens Selection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9D4EA4B-D18D-4097-90E4-05140BE6FF18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181100"/>
            <a:ext cx="6819900" cy="50774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2052" y="1219200"/>
            <a:ext cx="152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28deg Curve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300" y="1181100"/>
            <a:ext cx="1776324" cy="55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 – Small Footprint Enables Tiny Modules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9D4EA4B-D18D-4097-90E4-05140BE6FF18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9321" y="5912329"/>
            <a:ext cx="4782207" cy="357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Contact Your Sales/FAE if Only Dies are Needed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709788" y="1452069"/>
            <a:ext cx="4873583" cy="3196131"/>
            <a:chOff x="709788" y="1299669"/>
            <a:chExt cx="4873583" cy="319613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136" y="1299669"/>
              <a:ext cx="4517132" cy="2775856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709788" y="4340869"/>
              <a:ext cx="4523829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2385674" y="4185937"/>
              <a:ext cx="1172056" cy="309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9.995mm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420586" y="1299669"/>
              <a:ext cx="0" cy="2775856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 rot="16200000">
              <a:off x="4862832" y="2524811"/>
              <a:ext cx="1115507" cy="325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5.595mm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452069"/>
            <a:ext cx="5468602" cy="27758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-60000">
            <a:off x="7179291" y="3834439"/>
            <a:ext cx="3546629" cy="26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7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15200" y="3962400"/>
            <a:ext cx="4577580" cy="23241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000" b="1" dirty="0" smtClean="0"/>
              <a:t>Deployed in Millions of Imaging Systems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And Many More……</a:t>
            </a:r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AP1302 Companion ISP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9D4EA4B-D18D-4097-90E4-05140BE6FF18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315200" y="1143000"/>
          <a:ext cx="4577580" cy="1900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1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5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683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Parameter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Value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831"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Maximum processing 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450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MPix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/second </a:t>
                      </a:r>
                      <a:r>
                        <a:rPr lang="en-US" sz="1100" dirty="0" smtClean="0"/>
                        <a:t>(13MPix@30FPS)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83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Maximum output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4224x3156 (13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MPix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83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Input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MIPI</a:t>
                      </a:r>
                      <a:r>
                        <a:rPr lang="en-US" sz="1100" baseline="0" dirty="0" smtClean="0"/>
                        <a:t> 4x1.2Gbps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83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Output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MIPI 4x1.2Gbps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83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Package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6.5x 6.5 x 0.8(mm) VFBGA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7315200" y="5242560"/>
            <a:ext cx="548640" cy="54864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7315200" y="4461309"/>
            <a:ext cx="548640" cy="54864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82000">
                <a:schemeClr val="accent4">
                  <a:lumMod val="75000"/>
                </a:schemeClr>
              </a:gs>
              <a:gs pos="54000">
                <a:srgbClr val="108E86"/>
              </a:gs>
              <a:gs pos="24000">
                <a:srgbClr val="FF0000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7919220" y="4457700"/>
            <a:ext cx="3815580" cy="5522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AR0330, AR0821, AR1335, AR1820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919220" y="5242561"/>
            <a:ext cx="3815580" cy="548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AR0144, AR0261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82007" y="5242560"/>
            <a:ext cx="6509830" cy="701040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</a:rPr>
              <a:t>AP1302 Shipping in Volume Since 2015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57" y="1718298"/>
            <a:ext cx="720387" cy="643902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1037444" y="2137397"/>
            <a:ext cx="691327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51798"/>
            <a:ext cx="720387" cy="643902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V="1">
            <a:off x="1025187" y="3245600"/>
            <a:ext cx="691327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030243" y="1881684"/>
            <a:ext cx="691327" cy="1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009657" y="3543300"/>
            <a:ext cx="691327" cy="1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498123" y="2319352"/>
            <a:ext cx="1512277" cy="153112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Host Processor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4850004" y="2781060"/>
            <a:ext cx="691327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806796" y="3547809"/>
            <a:ext cx="691327" cy="1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895600" y="4482401"/>
            <a:ext cx="824630" cy="28486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SPI Serial Flash Memory</a:t>
            </a:r>
            <a:endParaRPr lang="en-US" sz="800" dirty="0"/>
          </a:p>
        </p:txBody>
      </p:sp>
      <p:cxnSp>
        <p:nvCxnSpPr>
          <p:cNvPr id="30" name="Straight Arrow Connector 29"/>
          <p:cNvCxnSpPr/>
          <p:nvPr/>
        </p:nvCxnSpPr>
        <p:spPr>
          <a:xfrm rot="16200000" flipV="1">
            <a:off x="3121224" y="4297680"/>
            <a:ext cx="365760" cy="1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32297" y="1932311"/>
            <a:ext cx="640080" cy="182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100" dirty="0" smtClean="0"/>
              <a:t>Sensor1</a:t>
            </a:r>
            <a:endParaRPr lang="en-US" sz="1100" dirty="0"/>
          </a:p>
        </p:txBody>
      </p:sp>
      <p:sp>
        <p:nvSpPr>
          <p:cNvPr id="32" name="Rectangle 31"/>
          <p:cNvSpPr/>
          <p:nvPr/>
        </p:nvSpPr>
        <p:spPr>
          <a:xfrm>
            <a:off x="355374" y="3276848"/>
            <a:ext cx="640080" cy="182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100" dirty="0" smtClean="0"/>
              <a:t>Sensor2</a:t>
            </a:r>
            <a:endParaRPr lang="en-US" sz="1100" dirty="0"/>
          </a:p>
        </p:txBody>
      </p:sp>
      <p:sp>
        <p:nvSpPr>
          <p:cNvPr id="33" name="Rectangle 32"/>
          <p:cNvSpPr/>
          <p:nvPr/>
        </p:nvSpPr>
        <p:spPr>
          <a:xfrm>
            <a:off x="987810" y="2178320"/>
            <a:ext cx="715307" cy="149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MIPI 4x1.2G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03817" y="3009900"/>
            <a:ext cx="699299" cy="152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MIPI 2x1.2G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06403" y="2555522"/>
            <a:ext cx="715307" cy="149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MIPI 4x1.2G</a:t>
            </a:r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94471" y="1274746"/>
            <a:ext cx="3124200" cy="2826217"/>
            <a:chOff x="1694471" y="1274746"/>
            <a:chExt cx="3124200" cy="2826217"/>
          </a:xfrm>
        </p:grpSpPr>
        <p:sp>
          <p:nvSpPr>
            <p:cNvPr id="7" name="Rectangle 6"/>
            <p:cNvSpPr/>
            <p:nvPr/>
          </p:nvSpPr>
          <p:spPr>
            <a:xfrm>
              <a:off x="1694471" y="1274746"/>
              <a:ext cx="3124200" cy="28262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AP1302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99708" y="1697644"/>
              <a:ext cx="756763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 smtClean="0"/>
                <a:t>I2C Master</a:t>
              </a:r>
              <a:endParaRPr lang="en-US" sz="9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699708" y="3390900"/>
              <a:ext cx="756763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 smtClean="0"/>
                <a:t>I2C Master</a:t>
              </a:r>
              <a:endParaRPr lang="en-US" sz="9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99708" y="1984998"/>
              <a:ext cx="756763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 smtClean="0"/>
                <a:t>Sensor I/F0</a:t>
              </a:r>
              <a:endParaRPr lang="en-US" sz="9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699708" y="3088588"/>
              <a:ext cx="756763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 smtClean="0"/>
                <a:t>Sensor I/F1</a:t>
              </a:r>
              <a:endParaRPr lang="en-US" sz="9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90270" y="2628900"/>
              <a:ext cx="595709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900" dirty="0" smtClean="0"/>
                <a:t>Host I/F</a:t>
              </a:r>
              <a:endParaRPr lang="en-US" sz="9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751871" y="2992068"/>
              <a:ext cx="1034108" cy="4543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900" dirty="0" smtClean="0"/>
                <a:t>I2C Slave</a:t>
              </a:r>
            </a:p>
            <a:p>
              <a:pPr algn="r"/>
              <a:r>
                <a:rPr lang="en-US" sz="900" dirty="0" smtClean="0"/>
                <a:t>and/or SPI Slave</a:t>
              </a:r>
            </a:p>
            <a:p>
              <a:pPr algn="r"/>
              <a:r>
                <a:rPr lang="en-US" sz="900" dirty="0" smtClean="0"/>
                <a:t>(</a:t>
              </a:r>
              <a:r>
                <a:rPr lang="en-US" sz="900" dirty="0" err="1" smtClean="0"/>
                <a:t>muxed</a:t>
              </a:r>
              <a:r>
                <a:rPr lang="en-US" sz="900" dirty="0" smtClean="0"/>
                <a:t> with GPIOs)</a:t>
              </a:r>
              <a:endParaRPr lang="en-US" sz="9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36472" y="3736791"/>
              <a:ext cx="1240199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SPI Master</a:t>
              </a:r>
            </a:p>
            <a:p>
              <a:pPr algn="ctr"/>
              <a:r>
                <a:rPr lang="en-US" sz="900" dirty="0" smtClean="0"/>
                <a:t>(</a:t>
              </a:r>
              <a:r>
                <a:rPr lang="en-US" sz="900" dirty="0" err="1" smtClean="0"/>
                <a:t>muxed</a:t>
              </a:r>
              <a:r>
                <a:rPr lang="en-US" sz="900" dirty="0" smtClean="0"/>
                <a:t> with GPIOs)</a:t>
              </a:r>
              <a:endParaRPr 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065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AR0234CS + AP1302 – A Powerful Combination for Camera 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9D4EA4B-D18D-4097-90E4-05140BE6FF18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444500" y="1447800"/>
            <a:ext cx="7315200" cy="762000"/>
          </a:xfrm>
          <a:prstGeom prst="rightArrow">
            <a:avLst>
              <a:gd name="adj1" fmla="val 50000"/>
              <a:gd name="adj2" fmla="val 82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 ISPs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44500" y="1066800"/>
            <a:ext cx="2565400" cy="32004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System Development Time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44500" y="2133600"/>
            <a:ext cx="3403466" cy="755822"/>
          </a:xfrm>
          <a:prstGeom prst="rightArrow">
            <a:avLst>
              <a:gd name="adj1" fmla="val 50000"/>
              <a:gd name="adj2" fmla="val 839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With AP1302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22107" y="2286000"/>
            <a:ext cx="3227993" cy="457200"/>
          </a:xfrm>
          <a:prstGeom prst="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Months Saved !!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29600" y="1143000"/>
            <a:ext cx="2895600" cy="36576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Sensor Tuning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29600" y="1600200"/>
            <a:ext cx="2895600" cy="36576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Calibration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29600" y="2057400"/>
            <a:ext cx="2895600" cy="36576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Performance Optimizations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57200" y="3618171"/>
            <a:ext cx="4719320" cy="1082406"/>
            <a:chOff x="457200" y="3618171"/>
            <a:chExt cx="4719320" cy="1082406"/>
          </a:xfrm>
        </p:grpSpPr>
        <p:sp>
          <p:nvSpPr>
            <p:cNvPr id="11" name="Rectangle 10"/>
            <p:cNvSpPr/>
            <p:nvPr/>
          </p:nvSpPr>
          <p:spPr>
            <a:xfrm>
              <a:off x="457200" y="3873624"/>
              <a:ext cx="955963" cy="5715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82000">
                  <a:schemeClr val="accent4">
                    <a:lumMod val="75000"/>
                  </a:schemeClr>
                </a:gs>
                <a:gs pos="54000">
                  <a:srgbClr val="108E86"/>
                </a:gs>
                <a:gs pos="24000">
                  <a:srgbClr val="FF0000"/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AR0144</a:t>
              </a:r>
              <a:endParaRPr lang="en-US" sz="16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54200" y="3618171"/>
              <a:ext cx="1325672" cy="10824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AP1302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413163" y="4153040"/>
              <a:ext cx="559907" cy="261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149600" y="4159374"/>
              <a:ext cx="731520" cy="0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3850848" y="3618171"/>
              <a:ext cx="1325672" cy="10824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Host</a:t>
              </a:r>
              <a:endParaRPr lang="en-US" dirty="0"/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378178" y="2895600"/>
            <a:ext cx="11094327" cy="7620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402892" y="4876800"/>
            <a:ext cx="11135935" cy="941987"/>
            <a:chOff x="402892" y="4876800"/>
            <a:chExt cx="11135935" cy="941987"/>
          </a:xfrm>
        </p:grpSpPr>
        <p:sp>
          <p:nvSpPr>
            <p:cNvPr id="18" name="Rounded Rectangle 17"/>
            <p:cNvSpPr/>
            <p:nvPr/>
          </p:nvSpPr>
          <p:spPr>
            <a:xfrm>
              <a:off x="402892" y="5257800"/>
              <a:ext cx="2299229" cy="560987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Transparent Switching between Sensor Modes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444500" y="4876800"/>
              <a:ext cx="11094327" cy="7620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57200" y="3054092"/>
            <a:ext cx="11309856" cy="1784608"/>
            <a:chOff x="457200" y="3054092"/>
            <a:chExt cx="11309856" cy="1784608"/>
          </a:xfrm>
        </p:grpSpPr>
        <p:sp>
          <p:nvSpPr>
            <p:cNvPr id="10" name="Rectangle 9"/>
            <p:cNvSpPr/>
            <p:nvPr/>
          </p:nvSpPr>
          <p:spPr>
            <a:xfrm>
              <a:off x="6705600" y="3543300"/>
              <a:ext cx="955963" cy="5715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AR0144</a:t>
              </a:r>
              <a:endParaRPr lang="en-US" sz="16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57200" y="3054092"/>
              <a:ext cx="4368955" cy="343282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Seamless Switch between Product Generations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5410200" y="3826414"/>
              <a:ext cx="1077635" cy="66592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928866" y="3873624"/>
              <a:ext cx="955963" cy="5715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82000">
                  <a:schemeClr val="accent4">
                    <a:lumMod val="75000"/>
                  </a:schemeClr>
                </a:gs>
                <a:gs pos="54000">
                  <a:srgbClr val="108E86"/>
                </a:gs>
                <a:gs pos="24000">
                  <a:srgbClr val="FF0000"/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AR0234</a:t>
              </a:r>
              <a:endParaRPr lang="en-US" sz="16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236527" y="4267200"/>
              <a:ext cx="955963" cy="5715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82000">
                  <a:schemeClr val="accent4">
                    <a:lumMod val="75000"/>
                  </a:schemeClr>
                </a:gs>
                <a:gs pos="54000">
                  <a:srgbClr val="108E86"/>
                </a:gs>
                <a:gs pos="24000">
                  <a:srgbClr val="FF0000"/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AR1335</a:t>
              </a:r>
              <a:endParaRPr lang="en-US" sz="16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444736" y="3618171"/>
              <a:ext cx="1325672" cy="10824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AP1302</a:t>
              </a:r>
              <a:endParaRPr lang="en-US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8003699" y="4159374"/>
              <a:ext cx="4572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9740136" y="4159374"/>
              <a:ext cx="731520" cy="0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10441384" y="3618171"/>
              <a:ext cx="1325672" cy="10824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Host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763000" y="3099812"/>
              <a:ext cx="2667000" cy="3657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Same 1302, Same Host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928866" y="4953000"/>
            <a:ext cx="4040601" cy="1524000"/>
            <a:chOff x="6928866" y="4953000"/>
            <a:chExt cx="4040601" cy="1524000"/>
          </a:xfrm>
        </p:grpSpPr>
        <p:sp>
          <p:nvSpPr>
            <p:cNvPr id="41" name="Rectangle 40"/>
            <p:cNvSpPr/>
            <p:nvPr/>
          </p:nvSpPr>
          <p:spPr>
            <a:xfrm>
              <a:off x="7647147" y="5394594"/>
              <a:ext cx="1325672" cy="10824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AP1302</a:t>
              </a:r>
              <a:endParaRPr lang="en-US" dirty="0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6928866" y="5935797"/>
              <a:ext cx="73444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8942547" y="5935797"/>
              <a:ext cx="731520" cy="0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9643795" y="5394594"/>
              <a:ext cx="1325672" cy="10824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Host</a:t>
              </a:r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848600" y="4953000"/>
              <a:ext cx="2895600" cy="3657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Same 1302, Same Host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185920" y="5037213"/>
            <a:ext cx="990600" cy="1076857"/>
            <a:chOff x="3886200" y="5020665"/>
            <a:chExt cx="990600" cy="1076857"/>
          </a:xfrm>
        </p:grpSpPr>
        <p:sp>
          <p:nvSpPr>
            <p:cNvPr id="37" name="Rectangle 36"/>
            <p:cNvSpPr/>
            <p:nvPr/>
          </p:nvSpPr>
          <p:spPr>
            <a:xfrm>
              <a:off x="3886200" y="5020665"/>
              <a:ext cx="640235" cy="16093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Native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86200" y="5202172"/>
              <a:ext cx="990600" cy="895350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5051267" y="5169339"/>
            <a:ext cx="990600" cy="1075022"/>
            <a:chOff x="4922264" y="5142554"/>
            <a:chExt cx="990600" cy="1075022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22264" y="5322226"/>
              <a:ext cx="990600" cy="895350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5363332" y="5337466"/>
              <a:ext cx="528083" cy="454536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128087" y="5142554"/>
              <a:ext cx="763328" cy="1427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Binning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956098" y="5320612"/>
            <a:ext cx="902921" cy="1032945"/>
            <a:chOff x="5656378" y="5304064"/>
            <a:chExt cx="902921" cy="103294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378" y="5514799"/>
              <a:ext cx="902921" cy="822210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5791200" y="5304064"/>
              <a:ext cx="762661" cy="18233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Skipping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234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25" y="0"/>
            <a:ext cx="11804230" cy="698485"/>
          </a:xfrm>
        </p:spPr>
        <p:txBody>
          <a:bodyPr>
            <a:normAutofit/>
          </a:bodyPr>
          <a:lstStyle/>
          <a:p>
            <a:r>
              <a:rPr lang="en-US" dirty="0" err="1" smtClean="0"/>
              <a:t>DevSuite</a:t>
            </a:r>
            <a:r>
              <a:rPr lang="en-US" dirty="0" smtClean="0"/>
              <a:t> – Comprehensive SW Eases System Level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9D4EA4B-D18D-4097-90E4-05140BE6FF18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181100"/>
            <a:ext cx="5928787" cy="4343400"/>
          </a:xfrm>
          <a:prstGeom prst="rect">
            <a:avLst/>
          </a:prstGeom>
        </p:spPr>
      </p:pic>
      <p:pic>
        <p:nvPicPr>
          <p:cNvPr id="1026" name="Picture 2" descr="Software Tools Icon Png, Transparent Png , Transparent Png Image - PNGit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2803517"/>
            <a:ext cx="1502409" cy="115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figuring Software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1193799"/>
            <a:ext cx="1385887" cy="13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221153" y="1638300"/>
            <a:ext cx="2170747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Libraries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221152" y="3162300"/>
            <a:ext cx="2170747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Tools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3635" y="4197143"/>
            <a:ext cx="1385887" cy="139743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221151" y="4686300"/>
            <a:ext cx="2170747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Hardware Interface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21061" y="5549900"/>
            <a:ext cx="151254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DevWare</a:t>
            </a:r>
            <a:r>
              <a:rPr lang="en-US" dirty="0" smtClean="0"/>
              <a:t> GUI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AR0234CS – Product Presentation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Feb 2021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fld id="{79D4EA4B-D18D-4097-90E4-05140BE6FF18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663575" cy="365125"/>
          </a:xfrm>
        </p:spPr>
        <p:txBody>
          <a:bodyPr/>
          <a:lstStyle/>
          <a:p>
            <a:fld id="{5853B473-0271-47CF-900A-D77E281FB59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8468233" y="3670631"/>
            <a:ext cx="3321175" cy="265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19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AR0234CS – Full Development System Available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9D4EA4B-D18D-4097-90E4-05140BE6FF18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74" y="1180278"/>
            <a:ext cx="3474591" cy="38108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1180278"/>
            <a:ext cx="3090109" cy="2172522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3933308" y="2933700"/>
            <a:ext cx="956192" cy="1371600"/>
          </a:xfrm>
          <a:custGeom>
            <a:avLst/>
            <a:gdLst>
              <a:gd name="connsiteX0" fmla="*/ 0 w 1600200"/>
              <a:gd name="connsiteY0" fmla="*/ 1079500 h 1092200"/>
              <a:gd name="connsiteX1" fmla="*/ 127000 w 1600200"/>
              <a:gd name="connsiteY1" fmla="*/ 1092200 h 1092200"/>
              <a:gd name="connsiteX2" fmla="*/ 292100 w 1600200"/>
              <a:gd name="connsiteY2" fmla="*/ 1066800 h 1092200"/>
              <a:gd name="connsiteX3" fmla="*/ 330200 w 1600200"/>
              <a:gd name="connsiteY3" fmla="*/ 1041400 h 1092200"/>
              <a:gd name="connsiteX4" fmla="*/ 406400 w 1600200"/>
              <a:gd name="connsiteY4" fmla="*/ 1003300 h 1092200"/>
              <a:gd name="connsiteX5" fmla="*/ 482600 w 1600200"/>
              <a:gd name="connsiteY5" fmla="*/ 889000 h 1092200"/>
              <a:gd name="connsiteX6" fmla="*/ 508000 w 1600200"/>
              <a:gd name="connsiteY6" fmla="*/ 850900 h 1092200"/>
              <a:gd name="connsiteX7" fmla="*/ 546100 w 1600200"/>
              <a:gd name="connsiteY7" fmla="*/ 736600 h 1092200"/>
              <a:gd name="connsiteX8" fmla="*/ 558800 w 1600200"/>
              <a:gd name="connsiteY8" fmla="*/ 698500 h 1092200"/>
              <a:gd name="connsiteX9" fmla="*/ 584200 w 1600200"/>
              <a:gd name="connsiteY9" fmla="*/ 596900 h 1092200"/>
              <a:gd name="connsiteX10" fmla="*/ 596900 w 1600200"/>
              <a:gd name="connsiteY10" fmla="*/ 508000 h 1092200"/>
              <a:gd name="connsiteX11" fmla="*/ 622300 w 1600200"/>
              <a:gd name="connsiteY11" fmla="*/ 381000 h 1092200"/>
              <a:gd name="connsiteX12" fmla="*/ 673100 w 1600200"/>
              <a:gd name="connsiteY12" fmla="*/ 266700 h 1092200"/>
              <a:gd name="connsiteX13" fmla="*/ 711200 w 1600200"/>
              <a:gd name="connsiteY13" fmla="*/ 241300 h 1092200"/>
              <a:gd name="connsiteX14" fmla="*/ 812800 w 1600200"/>
              <a:gd name="connsiteY14" fmla="*/ 152400 h 1092200"/>
              <a:gd name="connsiteX15" fmla="*/ 889000 w 1600200"/>
              <a:gd name="connsiteY15" fmla="*/ 127000 h 1092200"/>
              <a:gd name="connsiteX16" fmla="*/ 927100 w 1600200"/>
              <a:gd name="connsiteY16" fmla="*/ 114300 h 1092200"/>
              <a:gd name="connsiteX17" fmla="*/ 1003300 w 1600200"/>
              <a:gd name="connsiteY17" fmla="*/ 76200 h 1092200"/>
              <a:gd name="connsiteX18" fmla="*/ 1041400 w 1600200"/>
              <a:gd name="connsiteY18" fmla="*/ 50800 h 1092200"/>
              <a:gd name="connsiteX19" fmla="*/ 1104900 w 1600200"/>
              <a:gd name="connsiteY19" fmla="*/ 38100 h 1092200"/>
              <a:gd name="connsiteX20" fmla="*/ 1193800 w 1600200"/>
              <a:gd name="connsiteY20" fmla="*/ 12700 h 1092200"/>
              <a:gd name="connsiteX21" fmla="*/ 1244600 w 1600200"/>
              <a:gd name="connsiteY21" fmla="*/ 0 h 1092200"/>
              <a:gd name="connsiteX22" fmla="*/ 1460500 w 1600200"/>
              <a:gd name="connsiteY22" fmla="*/ 12700 h 1092200"/>
              <a:gd name="connsiteX23" fmla="*/ 1600200 w 1600200"/>
              <a:gd name="connsiteY23" fmla="*/ 2540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00200" h="1092200">
                <a:moveTo>
                  <a:pt x="0" y="1079500"/>
                </a:moveTo>
                <a:cubicBezTo>
                  <a:pt x="42333" y="1083733"/>
                  <a:pt x="84456" y="1092200"/>
                  <a:pt x="127000" y="1092200"/>
                </a:cubicBezTo>
                <a:cubicBezTo>
                  <a:pt x="156139" y="1092200"/>
                  <a:pt x="248623" y="1088538"/>
                  <a:pt x="292100" y="1066800"/>
                </a:cubicBezTo>
                <a:cubicBezTo>
                  <a:pt x="305752" y="1059974"/>
                  <a:pt x="316548" y="1048226"/>
                  <a:pt x="330200" y="1041400"/>
                </a:cubicBezTo>
                <a:cubicBezTo>
                  <a:pt x="435360" y="988820"/>
                  <a:pt x="297211" y="1076093"/>
                  <a:pt x="406400" y="1003300"/>
                </a:cubicBezTo>
                <a:lnTo>
                  <a:pt x="482600" y="889000"/>
                </a:lnTo>
                <a:cubicBezTo>
                  <a:pt x="491067" y="876300"/>
                  <a:pt x="503173" y="865380"/>
                  <a:pt x="508000" y="850900"/>
                </a:cubicBezTo>
                <a:lnTo>
                  <a:pt x="546100" y="736600"/>
                </a:lnTo>
                <a:cubicBezTo>
                  <a:pt x="550333" y="723900"/>
                  <a:pt x="556175" y="711627"/>
                  <a:pt x="558800" y="698500"/>
                </a:cubicBezTo>
                <a:cubicBezTo>
                  <a:pt x="574125" y="621873"/>
                  <a:pt x="564674" y="655478"/>
                  <a:pt x="584200" y="596900"/>
                </a:cubicBezTo>
                <a:cubicBezTo>
                  <a:pt x="588433" y="567267"/>
                  <a:pt x="592348" y="537586"/>
                  <a:pt x="596900" y="508000"/>
                </a:cubicBezTo>
                <a:cubicBezTo>
                  <a:pt x="604127" y="461025"/>
                  <a:pt x="609009" y="425302"/>
                  <a:pt x="622300" y="381000"/>
                </a:cubicBezTo>
                <a:cubicBezTo>
                  <a:pt x="633079" y="345071"/>
                  <a:pt x="643936" y="295864"/>
                  <a:pt x="673100" y="266700"/>
                </a:cubicBezTo>
                <a:cubicBezTo>
                  <a:pt x="683893" y="255907"/>
                  <a:pt x="698500" y="249767"/>
                  <a:pt x="711200" y="241300"/>
                </a:cubicBezTo>
                <a:cubicBezTo>
                  <a:pt x="740833" y="196850"/>
                  <a:pt x="749300" y="173567"/>
                  <a:pt x="812800" y="152400"/>
                </a:cubicBezTo>
                <a:lnTo>
                  <a:pt x="889000" y="127000"/>
                </a:lnTo>
                <a:cubicBezTo>
                  <a:pt x="901700" y="122767"/>
                  <a:pt x="915961" y="121726"/>
                  <a:pt x="927100" y="114300"/>
                </a:cubicBezTo>
                <a:cubicBezTo>
                  <a:pt x="1036289" y="41507"/>
                  <a:pt x="898140" y="128780"/>
                  <a:pt x="1003300" y="76200"/>
                </a:cubicBezTo>
                <a:cubicBezTo>
                  <a:pt x="1016952" y="69374"/>
                  <a:pt x="1027108" y="56159"/>
                  <a:pt x="1041400" y="50800"/>
                </a:cubicBezTo>
                <a:cubicBezTo>
                  <a:pt x="1061611" y="43221"/>
                  <a:pt x="1083828" y="42783"/>
                  <a:pt x="1104900" y="38100"/>
                </a:cubicBezTo>
                <a:cubicBezTo>
                  <a:pt x="1194230" y="18249"/>
                  <a:pt x="1119551" y="33914"/>
                  <a:pt x="1193800" y="12700"/>
                </a:cubicBezTo>
                <a:cubicBezTo>
                  <a:pt x="1210583" y="7905"/>
                  <a:pt x="1227667" y="4233"/>
                  <a:pt x="1244600" y="0"/>
                </a:cubicBezTo>
                <a:lnTo>
                  <a:pt x="1460500" y="12700"/>
                </a:lnTo>
                <a:cubicBezTo>
                  <a:pt x="1637637" y="25821"/>
                  <a:pt x="1540386" y="25400"/>
                  <a:pt x="1600200" y="25400"/>
                </a:cubicBezTo>
              </a:path>
            </a:pathLst>
          </a:cu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962900" y="1028700"/>
            <a:ext cx="3924300" cy="5219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Provides Full Testing Capabilities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Hardware Capabilities</a:t>
            </a:r>
          </a:p>
          <a:p>
            <a:pPr lvl="1" indent="-228600">
              <a:buFont typeface="Courier New" panose="02070309020205020404" pitchFamily="49" charset="0"/>
              <a:buChar char="o"/>
            </a:pPr>
            <a:r>
              <a:rPr lang="en-US" dirty="0" smtClean="0"/>
              <a:t>Output Size</a:t>
            </a:r>
          </a:p>
          <a:p>
            <a:pPr lvl="1" indent="-228600">
              <a:buFont typeface="Courier New" panose="02070309020205020404" pitchFamily="49" charset="0"/>
              <a:buChar char="o"/>
            </a:pPr>
            <a:r>
              <a:rPr lang="en-US" dirty="0" smtClean="0"/>
              <a:t>Frame Rate</a:t>
            </a:r>
          </a:p>
          <a:p>
            <a:pPr lvl="1" indent="-228600">
              <a:buFont typeface="Courier New" panose="02070309020205020404" pitchFamily="49" charset="0"/>
              <a:buChar char="o"/>
            </a:pPr>
            <a:r>
              <a:rPr lang="en-US" dirty="0" smtClean="0"/>
              <a:t>Gain &amp; Exposure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Software </a:t>
            </a:r>
            <a:r>
              <a:rPr lang="en-US" dirty="0"/>
              <a:t>Capabilities</a:t>
            </a:r>
          </a:p>
          <a:p>
            <a:pPr lvl="1" indent="-228600">
              <a:buFont typeface="Courier New" panose="02070309020205020404" pitchFamily="49" charset="0"/>
              <a:buChar char="o"/>
            </a:pPr>
            <a:r>
              <a:rPr lang="en-US" dirty="0"/>
              <a:t>Graphing</a:t>
            </a:r>
          </a:p>
          <a:p>
            <a:pPr lvl="1" indent="-228600">
              <a:buFont typeface="Courier New" panose="02070309020205020404" pitchFamily="49" charset="0"/>
              <a:buChar char="o"/>
            </a:pPr>
            <a:r>
              <a:rPr lang="en-US" dirty="0"/>
              <a:t>Color Pipe</a:t>
            </a:r>
          </a:p>
          <a:p>
            <a:pPr lvl="1" indent="-228600">
              <a:buFont typeface="Courier New" panose="02070309020205020404" pitchFamily="49" charset="0"/>
              <a:buChar char="o"/>
            </a:pPr>
            <a:r>
              <a:rPr lang="en-US" dirty="0"/>
              <a:t>Noise Reduction</a:t>
            </a:r>
          </a:p>
          <a:p>
            <a:pPr lvl="1" indent="-228600">
              <a:buFont typeface="Courier New" panose="02070309020205020404" pitchFamily="49" charset="0"/>
              <a:buChar char="o"/>
            </a:pPr>
            <a:r>
              <a:rPr lang="en-US" dirty="0"/>
              <a:t>Image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Enables Product Evaluation before Starting Product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Reference during Design Stage</a:t>
            </a:r>
          </a:p>
          <a:p>
            <a:endParaRPr lang="en-US" dirty="0"/>
          </a:p>
          <a:p>
            <a:pPr algn="ctr"/>
            <a:r>
              <a:rPr lang="en-US" sz="2800" i="1" dirty="0" smtClean="0">
                <a:solidFill>
                  <a:srgbClr val="FFFF00"/>
                </a:solidFill>
              </a:rPr>
              <a:t>Available for Order</a:t>
            </a:r>
            <a:endParaRPr lang="en-US" sz="2800" i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213135"/>
            <a:ext cx="3476108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</a:rPr>
              <a:t>AGB1N0CS-GEVK (Demo3 Board)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AR0234CSS***SUKH3-GEVB </a:t>
            </a:r>
            <a:r>
              <a:rPr lang="en-US" sz="1200" dirty="0">
                <a:solidFill>
                  <a:schemeClr val="bg1"/>
                </a:solidFill>
              </a:rPr>
              <a:t>(AR0234CS Board)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18717" y="5897730"/>
            <a:ext cx="3121026" cy="458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AR0234CS Sensor Headboard</a:t>
            </a:r>
          </a:p>
          <a:p>
            <a:pPr algn="ctr"/>
            <a:r>
              <a:rPr lang="en-US" sz="1600" dirty="0" smtClean="0"/>
              <a:t>(comes with a default lens)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89991" y="3294229"/>
            <a:ext cx="1558926" cy="249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DevWare</a:t>
            </a:r>
            <a:r>
              <a:rPr lang="en-US" sz="1600" dirty="0" smtClean="0"/>
              <a:t> SW</a:t>
            </a:r>
          </a:p>
        </p:txBody>
      </p:sp>
      <p:pic>
        <p:nvPicPr>
          <p:cNvPr id="13" name="Picture 12" descr="C:\Users\zbmrmc\Documents\Products\AR0234\Pictures\AR0234-Headboar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73544" y="3345673"/>
            <a:ext cx="1811371" cy="3121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180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AR0234CS + AP1302 + </a:t>
            </a:r>
            <a:r>
              <a:rPr lang="en-US" dirty="0" err="1" smtClean="0"/>
              <a:t>DevSuite</a:t>
            </a:r>
            <a:r>
              <a:rPr lang="en-US" dirty="0" smtClean="0"/>
              <a:t> – Rapid Camera System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9D4EA4B-D18D-4097-90E4-05140BE6FF18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895600" y="1066800"/>
            <a:ext cx="5257800" cy="3352800"/>
            <a:chOff x="533400" y="914400"/>
            <a:chExt cx="9867900" cy="54076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914400"/>
              <a:ext cx="9867900" cy="539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81900" y="1676400"/>
              <a:ext cx="2819400" cy="464566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072662"/>
            <a:ext cx="1522598" cy="336708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171700" y="2526200"/>
            <a:ext cx="533400" cy="36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4688" y="4572000"/>
            <a:ext cx="3431512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Development Hardware Kit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AGB1N0CS-GEVK (Demo3 Board)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AP1302CSSL00SMGAH3-GEVB (AP1302 Board)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AR0234CSSC00SUKH3-GEVB (AR0234CS Board)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86300" y="4572000"/>
            <a:ext cx="3314700" cy="750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Development Software</a:t>
            </a:r>
          </a:p>
          <a:p>
            <a:r>
              <a:rPr lang="en-US" sz="1200" dirty="0" err="1" smtClean="0">
                <a:solidFill>
                  <a:schemeClr val="tx1"/>
                </a:solidFill>
              </a:rPr>
              <a:t>DevWare</a:t>
            </a:r>
            <a:r>
              <a:rPr lang="en-US" sz="1200" dirty="0" smtClean="0">
                <a:solidFill>
                  <a:schemeClr val="tx1"/>
                </a:solidFill>
              </a:rPr>
              <a:t> Base Package (SW Platform)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AP1302 SW Package (AR0234 Specific Support)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86300" y="5472602"/>
            <a:ext cx="3314700" cy="4593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Parametrized, Modifiable Default Inputs, Customized Outputs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8546269" y="2558020"/>
            <a:ext cx="533400" cy="36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296400" y="1219200"/>
            <a:ext cx="18669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1313" indent="-341313">
              <a:buSzPct val="150000"/>
              <a:buFont typeface="Wingdings" panose="05000000000000000000" pitchFamily="2" charset="2"/>
              <a:buChar char="ü"/>
            </a:pPr>
            <a:r>
              <a:rPr lang="en-US" dirty="0" smtClean="0"/>
              <a:t>Configured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9314403" y="1866900"/>
            <a:ext cx="18669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1313" indent="-341313">
              <a:buSzPct val="150000"/>
              <a:buFont typeface="Wingdings" panose="05000000000000000000" pitchFamily="2" charset="2"/>
              <a:buChar char="ü"/>
            </a:pPr>
            <a:r>
              <a:rPr lang="en-US" dirty="0" smtClean="0"/>
              <a:t>Calibrated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9314403" y="2514600"/>
            <a:ext cx="18669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1313" indent="-341313">
              <a:buSzPct val="150000"/>
              <a:buFont typeface="Wingdings" panose="05000000000000000000" pitchFamily="2" charset="2"/>
              <a:buChar char="ü"/>
            </a:pPr>
            <a:r>
              <a:rPr lang="en-US" dirty="0" smtClean="0"/>
              <a:t>Tuned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247853" y="3238500"/>
            <a:ext cx="0" cy="1201250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953500" y="4572000"/>
            <a:ext cx="2705100" cy="750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Output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AP1302 </a:t>
            </a:r>
            <a:r>
              <a:rPr lang="en-US" sz="1200" dirty="0" err="1" smtClean="0">
                <a:solidFill>
                  <a:schemeClr val="tx1"/>
                </a:solidFill>
              </a:rPr>
              <a:t>Init</a:t>
            </a:r>
            <a:r>
              <a:rPr lang="en-US" sz="1200" dirty="0" smtClean="0">
                <a:solidFill>
                  <a:schemeClr val="tx1"/>
                </a:solidFill>
              </a:rPr>
              <a:t> File (XML)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Usable in System Design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54688" y="5791200"/>
            <a:ext cx="4003012" cy="647700"/>
          </a:xfrm>
          <a:prstGeom prst="roundRect">
            <a:avLst/>
          </a:prstGeom>
          <a:solidFill>
            <a:srgbClr val="F3F38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Saves Several Months of Camera System Development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72300" y="6248400"/>
            <a:ext cx="4177602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Pls</a:t>
            </a:r>
            <a:r>
              <a:rPr lang="en-US" sz="1600" dirty="0" smtClean="0"/>
              <a:t> contact your FAE for details on setup &amp; use</a:t>
            </a:r>
            <a:endParaRPr lang="en-US" sz="1600" dirty="0"/>
          </a:p>
        </p:txBody>
      </p:sp>
      <p:sp>
        <p:nvSpPr>
          <p:cNvPr id="21" name="Right Arrow 20"/>
          <p:cNvSpPr/>
          <p:nvPr/>
        </p:nvSpPr>
        <p:spPr>
          <a:xfrm>
            <a:off x="4062730" y="4883885"/>
            <a:ext cx="533400" cy="2906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8181340" y="4801885"/>
            <a:ext cx="533400" cy="2906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Module Support – Some Examples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9D4EA4B-D18D-4097-90E4-05140BE6FF18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71" y="1080257"/>
            <a:ext cx="2388042" cy="1929643"/>
          </a:xfrm>
          <a:prstGeom prst="rect">
            <a:avLst/>
          </a:prstGeom>
        </p:spPr>
      </p:pic>
      <p:pic>
        <p:nvPicPr>
          <p:cNvPr id="71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784" y="1054540"/>
            <a:ext cx="1018193" cy="99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/>
          <p:cNvSpPr/>
          <p:nvPr/>
        </p:nvSpPr>
        <p:spPr>
          <a:xfrm>
            <a:off x="5419563" y="1066887"/>
            <a:ext cx="1524000" cy="483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Multiple AR0234 Modules</a:t>
            </a:r>
            <a:endParaRPr lang="en-US" sz="1400" dirty="0"/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188" y="1175825"/>
            <a:ext cx="333375" cy="265570"/>
          </a:xfrm>
          <a:prstGeom prst="rect">
            <a:avLst/>
          </a:prstGeom>
        </p:spPr>
      </p:pic>
      <p:pic>
        <p:nvPicPr>
          <p:cNvPr id="1028" name="Picture 4" descr="e-con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71" y="5338802"/>
            <a:ext cx="2403521" cy="68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/>
          <p:cNvSpPr/>
          <p:nvPr/>
        </p:nvSpPr>
        <p:spPr>
          <a:xfrm>
            <a:off x="5401062" y="5097078"/>
            <a:ext cx="1524000" cy="483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AR0234 Module</a:t>
            </a:r>
            <a:endParaRPr lang="en-US" sz="1400" dirty="0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687" y="5206016"/>
            <a:ext cx="333375" cy="265570"/>
          </a:xfrm>
          <a:prstGeom prst="rect">
            <a:avLst/>
          </a:prstGeom>
        </p:spPr>
      </p:pic>
      <p:sp>
        <p:nvSpPr>
          <p:cNvPr id="99" name="Oval 98"/>
          <p:cNvSpPr/>
          <p:nvPr/>
        </p:nvSpPr>
        <p:spPr>
          <a:xfrm>
            <a:off x="7409109" y="1125730"/>
            <a:ext cx="365760" cy="36576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82000">
                <a:schemeClr val="accent4">
                  <a:lumMod val="75000"/>
                </a:schemeClr>
              </a:gs>
              <a:gs pos="54000">
                <a:srgbClr val="108E86"/>
              </a:gs>
              <a:gs pos="24000">
                <a:srgbClr val="FF0000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0" name="Oval 99"/>
          <p:cNvSpPr/>
          <p:nvPr/>
        </p:nvSpPr>
        <p:spPr>
          <a:xfrm>
            <a:off x="6991188" y="1125730"/>
            <a:ext cx="365760" cy="36576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1" name="Oval 100"/>
          <p:cNvSpPr/>
          <p:nvPr/>
        </p:nvSpPr>
        <p:spPr>
          <a:xfrm>
            <a:off x="7408170" y="5155921"/>
            <a:ext cx="365760" cy="36576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82000">
                <a:schemeClr val="accent4">
                  <a:lumMod val="75000"/>
                </a:schemeClr>
              </a:gs>
              <a:gs pos="54000">
                <a:srgbClr val="108E86"/>
              </a:gs>
              <a:gs pos="24000">
                <a:srgbClr val="FF0000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2" name="Oval 101"/>
          <p:cNvSpPr/>
          <p:nvPr/>
        </p:nvSpPr>
        <p:spPr>
          <a:xfrm>
            <a:off x="6990249" y="5155921"/>
            <a:ext cx="365760" cy="36576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1576" y="1100782"/>
            <a:ext cx="1571424" cy="1413818"/>
          </a:xfrm>
          <a:prstGeom prst="rect">
            <a:avLst/>
          </a:prstGeom>
        </p:spPr>
      </p:pic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868895"/>
              </p:ext>
            </p:extLst>
          </p:nvPr>
        </p:nvGraphicFramePr>
        <p:xfrm>
          <a:off x="8496300" y="1312018"/>
          <a:ext cx="3139857" cy="676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619">
                  <a:extLst>
                    <a:ext uri="{9D8B030D-6E8A-4147-A177-3AD203B41FA5}">
                      <a16:colId xmlns:a16="http://schemas.microsoft.com/office/drawing/2014/main" val="3936865318"/>
                    </a:ext>
                  </a:extLst>
                </a:gridCol>
                <a:gridCol w="1046619">
                  <a:extLst>
                    <a:ext uri="{9D8B030D-6E8A-4147-A177-3AD203B41FA5}">
                      <a16:colId xmlns:a16="http://schemas.microsoft.com/office/drawing/2014/main" val="4043824421"/>
                    </a:ext>
                  </a:extLst>
                </a:gridCol>
                <a:gridCol w="1046619">
                  <a:extLst>
                    <a:ext uri="{9D8B030D-6E8A-4147-A177-3AD203B41FA5}">
                      <a16:colId xmlns:a16="http://schemas.microsoft.com/office/drawing/2014/main" val="2692300455"/>
                    </a:ext>
                  </a:extLst>
                </a:gridCol>
              </a:tblGrid>
              <a:tr h="3383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TX2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USB3.0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948823"/>
                  </a:ext>
                </a:extLst>
              </a:tr>
              <a:tr h="33836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515984"/>
                  </a:ext>
                </a:extLst>
              </a:tr>
            </a:tbl>
          </a:graphicData>
        </a:graphic>
      </p:graphicFrame>
      <p:pic>
        <p:nvPicPr>
          <p:cNvPr id="104" name="Picture 103"/>
          <p:cNvPicPr>
            <a:picLocks noChangeAspect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48725" y="1676400"/>
            <a:ext cx="333375" cy="265570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44100" y="1693839"/>
            <a:ext cx="333375" cy="265570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10900" y="1695256"/>
            <a:ext cx="333375" cy="265570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8496300" y="1083602"/>
            <a:ext cx="1369459" cy="223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Driver Support</a:t>
            </a:r>
            <a:endParaRPr lang="en-US" sz="1400" dirty="0"/>
          </a:p>
        </p:txBody>
      </p:sp>
      <p:sp>
        <p:nvSpPr>
          <p:cNvPr id="51" name="Rectangle 50"/>
          <p:cNvSpPr/>
          <p:nvPr/>
        </p:nvSpPr>
        <p:spPr>
          <a:xfrm>
            <a:off x="5419563" y="1676400"/>
            <a:ext cx="2162337" cy="507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Nvidia</a:t>
            </a:r>
            <a:r>
              <a:rPr lang="en-US" sz="1400" dirty="0" smtClean="0"/>
              <a:t> Jetson Camera Kit</a:t>
            </a:r>
          </a:p>
          <a:p>
            <a:pPr algn="ctr"/>
            <a:r>
              <a:rPr lang="en-US" sz="1400" i="1" dirty="0" smtClean="0"/>
              <a:t>Coming Soon !</a:t>
            </a:r>
            <a:endParaRPr lang="en-US" sz="1400" i="1" dirty="0"/>
          </a:p>
        </p:txBody>
      </p:sp>
      <p:sp>
        <p:nvSpPr>
          <p:cNvPr id="23" name="Rectangle 22"/>
          <p:cNvSpPr/>
          <p:nvPr/>
        </p:nvSpPr>
        <p:spPr>
          <a:xfrm>
            <a:off x="5401062" y="5689463"/>
            <a:ext cx="2523738" cy="330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Nvidia</a:t>
            </a:r>
            <a:r>
              <a:rPr lang="en-US" sz="1400" dirty="0" smtClean="0"/>
              <a:t> Jetson Camera Kit</a:t>
            </a:r>
            <a:r>
              <a:rPr lang="en-US" sz="1400" i="1" dirty="0"/>
              <a:t> </a:t>
            </a:r>
            <a:r>
              <a:rPr lang="en-US" sz="1400" i="1" dirty="0" smtClean="0"/>
              <a:t>CY21</a:t>
            </a:r>
            <a:endParaRPr lang="en-US" sz="1400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8496300" y="5097078"/>
            <a:ext cx="1691934" cy="374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Drivers – In Works</a:t>
            </a:r>
            <a:endParaRPr lang="en-US" sz="1400" i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8044" y="3064216"/>
            <a:ext cx="1990725" cy="158115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419563" y="3182843"/>
            <a:ext cx="1524000" cy="483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Multiple AR0234 Modules</a:t>
            </a:r>
            <a:endParaRPr lang="en-US" sz="14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188" y="3291781"/>
            <a:ext cx="333375" cy="265570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7409109" y="3241686"/>
            <a:ext cx="365760" cy="36576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82000">
                <a:schemeClr val="accent4">
                  <a:lumMod val="75000"/>
                </a:schemeClr>
              </a:gs>
              <a:gs pos="54000">
                <a:srgbClr val="108E86"/>
              </a:gs>
              <a:gs pos="24000">
                <a:srgbClr val="FF0000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026" name="Picture 2" descr="http://www.appropho.com/images/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59" y="3555140"/>
            <a:ext cx="2497088" cy="59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8496301" y="3157998"/>
            <a:ext cx="1562100" cy="469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Complete System</a:t>
            </a:r>
          </a:p>
          <a:p>
            <a:pPr algn="ctr"/>
            <a:r>
              <a:rPr lang="en-US" sz="1400" i="1" dirty="0" smtClean="0">
                <a:solidFill>
                  <a:srgbClr val="FFFF00"/>
                </a:solidFill>
              </a:rPr>
              <a:t>Available NOW!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646034"/>
              </p:ext>
            </p:extLst>
          </p:nvPr>
        </p:nvGraphicFramePr>
        <p:xfrm>
          <a:off x="8496300" y="3666290"/>
          <a:ext cx="3139857" cy="676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619">
                  <a:extLst>
                    <a:ext uri="{9D8B030D-6E8A-4147-A177-3AD203B41FA5}">
                      <a16:colId xmlns:a16="http://schemas.microsoft.com/office/drawing/2014/main" val="3936865318"/>
                    </a:ext>
                  </a:extLst>
                </a:gridCol>
                <a:gridCol w="1046619">
                  <a:extLst>
                    <a:ext uri="{9D8B030D-6E8A-4147-A177-3AD203B41FA5}">
                      <a16:colId xmlns:a16="http://schemas.microsoft.com/office/drawing/2014/main" val="4043824421"/>
                    </a:ext>
                  </a:extLst>
                </a:gridCol>
                <a:gridCol w="1046619">
                  <a:extLst>
                    <a:ext uri="{9D8B030D-6E8A-4147-A177-3AD203B41FA5}">
                      <a16:colId xmlns:a16="http://schemas.microsoft.com/office/drawing/2014/main" val="2692300455"/>
                    </a:ext>
                  </a:extLst>
                </a:gridCol>
              </a:tblGrid>
              <a:tr h="3383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TX2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Xavier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948823"/>
                  </a:ext>
                </a:extLst>
              </a:tr>
              <a:tr h="33836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515984"/>
                  </a:ext>
                </a:extLst>
              </a:tr>
            </a:tbl>
          </a:graphicData>
        </a:graphic>
      </p:graphicFrame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48725" y="4038600"/>
            <a:ext cx="333375" cy="26557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44100" y="4056039"/>
            <a:ext cx="333375" cy="2655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10900" y="4057456"/>
            <a:ext cx="333375" cy="26557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5414720" y="3745839"/>
            <a:ext cx="1524000" cy="483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Socionext</a:t>
            </a:r>
            <a:r>
              <a:rPr lang="en-US" sz="1400" dirty="0" smtClean="0"/>
              <a:t> ISP MBG967 Tuned</a:t>
            </a:r>
            <a:endParaRPr lang="en-US" sz="14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345" y="3841397"/>
            <a:ext cx="333375" cy="26557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5409083" y="4304170"/>
            <a:ext cx="2523738" cy="330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Nvidia</a:t>
            </a:r>
            <a:r>
              <a:rPr lang="en-US" sz="1400" dirty="0" smtClean="0"/>
              <a:t> Jetson Camera Enabled</a:t>
            </a:r>
          </a:p>
        </p:txBody>
      </p:sp>
    </p:spTree>
    <p:extLst>
      <p:ext uri="{BB962C8B-B14F-4D97-AF65-F5344CB8AC3E}">
        <p14:creationId xmlns:p14="http://schemas.microsoft.com/office/powerpoint/2010/main" val="281432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AR0234CS – Reference Designs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9D4EA4B-D18D-4097-90E4-05140BE6FF18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627" y="918381"/>
            <a:ext cx="3320383" cy="249084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628900" y="914155"/>
            <a:ext cx="5143500" cy="1997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Machine Vision Reference Module (MVRM)</a:t>
            </a:r>
          </a:p>
          <a:p>
            <a:pPr algn="ctr"/>
            <a:r>
              <a:rPr lang="en-US" dirty="0" smtClean="0"/>
              <a:t>AR0234CS + AP1302 + USB3.0 Stack</a:t>
            </a:r>
          </a:p>
          <a:p>
            <a:pPr algn="ctr"/>
            <a:r>
              <a:rPr lang="en-US" dirty="0" smtClean="0"/>
              <a:t>Compact, MV Camera Form Factor 26x26x13mm</a:t>
            </a:r>
          </a:p>
          <a:p>
            <a:pPr algn="ctr"/>
            <a:r>
              <a:rPr lang="en-US" dirty="0" smtClean="0"/>
              <a:t>Readily Deployable HW Module with USB3 Driver</a:t>
            </a:r>
          </a:p>
          <a:p>
            <a:pPr algn="ctr"/>
            <a:r>
              <a:rPr lang="en-US" i="1" dirty="0" smtClean="0"/>
              <a:t>More Support Coming Soon !</a:t>
            </a:r>
            <a:endParaRPr lang="en-US" i="1" dirty="0"/>
          </a:p>
        </p:txBody>
      </p:sp>
      <p:sp>
        <p:nvSpPr>
          <p:cNvPr id="9" name="Rounded Rectangle 8"/>
          <p:cNvSpPr/>
          <p:nvPr/>
        </p:nvSpPr>
        <p:spPr>
          <a:xfrm>
            <a:off x="7281516" y="3314701"/>
            <a:ext cx="4561494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Driver Monitor Reference Design (</a:t>
            </a:r>
            <a:r>
              <a:rPr lang="en-US" b="1" dirty="0" err="1" smtClean="0">
                <a:solidFill>
                  <a:srgbClr val="FFFF00"/>
                </a:solidFill>
              </a:rPr>
              <a:t>Primax</a:t>
            </a:r>
            <a:r>
              <a:rPr lang="en-US" b="1" dirty="0" smtClean="0">
                <a:solidFill>
                  <a:srgbClr val="FFFF00"/>
                </a:solidFill>
              </a:rPr>
              <a:t>)</a:t>
            </a:r>
          </a:p>
          <a:p>
            <a:pPr algn="ctr"/>
            <a:r>
              <a:rPr lang="en-US" dirty="0" smtClean="0"/>
              <a:t>AR0234CS + QCOM QCS603</a:t>
            </a:r>
          </a:p>
          <a:p>
            <a:pPr algn="ctr"/>
            <a:r>
              <a:rPr lang="en-US" dirty="0" smtClean="0"/>
              <a:t>Ready to Deploy – HW + Drivers</a:t>
            </a:r>
          </a:p>
          <a:p>
            <a:pPr algn="ctr"/>
            <a:r>
              <a:rPr lang="en-US" i="1" dirty="0" smtClean="0"/>
              <a:t>Contact ON Sales &amp;/or </a:t>
            </a:r>
            <a:r>
              <a:rPr lang="en-US" i="1" dirty="0" err="1" smtClean="0"/>
              <a:t>Primax</a:t>
            </a:r>
            <a:r>
              <a:rPr lang="en-US" i="1" dirty="0" smtClean="0"/>
              <a:t> !</a:t>
            </a:r>
            <a:endParaRPr lang="en-US" i="1" dirty="0"/>
          </a:p>
        </p:txBody>
      </p:sp>
      <p:sp>
        <p:nvSpPr>
          <p:cNvPr id="11" name="Rounded Rectangle 10"/>
          <p:cNvSpPr/>
          <p:nvPr/>
        </p:nvSpPr>
        <p:spPr>
          <a:xfrm>
            <a:off x="2795218" y="4168652"/>
            <a:ext cx="4395175" cy="21178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OpenNCC</a:t>
            </a:r>
            <a:r>
              <a:rPr lang="en-US" b="1" dirty="0" smtClean="0">
                <a:solidFill>
                  <a:srgbClr val="FFFF00"/>
                </a:solidFill>
              </a:rPr>
              <a:t> Camera Reference Platform (</a:t>
            </a:r>
            <a:r>
              <a:rPr lang="en-US" b="1" dirty="0" err="1" smtClean="0">
                <a:solidFill>
                  <a:srgbClr val="FFFF00"/>
                </a:solidFill>
              </a:rPr>
              <a:t>Eyecloud</a:t>
            </a:r>
            <a:r>
              <a:rPr lang="en-US" b="1" dirty="0" smtClean="0">
                <a:solidFill>
                  <a:srgbClr val="FFFF00"/>
                </a:solidFill>
              </a:rPr>
              <a:t>)</a:t>
            </a:r>
          </a:p>
          <a:p>
            <a:pPr algn="ctr"/>
            <a:r>
              <a:rPr lang="en-US" dirty="0" smtClean="0"/>
              <a:t>AR0234CS + Intel VPU + </a:t>
            </a:r>
            <a:r>
              <a:rPr lang="en-US" dirty="0" err="1" smtClean="0"/>
              <a:t>OpenVINO</a:t>
            </a:r>
            <a:endParaRPr lang="en-US" dirty="0" smtClean="0"/>
          </a:p>
          <a:p>
            <a:pPr algn="ctr"/>
            <a:r>
              <a:rPr lang="en-US" dirty="0" smtClean="0"/>
              <a:t>Rapid AI Camera based Solutions</a:t>
            </a:r>
          </a:p>
          <a:p>
            <a:pPr algn="ctr"/>
            <a:r>
              <a:rPr lang="en-US" dirty="0" smtClean="0"/>
              <a:t>Sensor Fusion, Object </a:t>
            </a:r>
            <a:r>
              <a:rPr lang="en-US" dirty="0" err="1" smtClean="0"/>
              <a:t>Det</a:t>
            </a:r>
            <a:r>
              <a:rPr lang="en-US" dirty="0" smtClean="0"/>
              <a:t>/Class/Rec</a:t>
            </a:r>
          </a:p>
          <a:p>
            <a:pPr algn="ctr"/>
            <a:r>
              <a:rPr lang="en-US" dirty="0" smtClean="0"/>
              <a:t>Intel’s </a:t>
            </a:r>
            <a:r>
              <a:rPr lang="en-US" dirty="0" err="1" smtClean="0"/>
              <a:t>AIoT</a:t>
            </a:r>
            <a:r>
              <a:rPr lang="en-US" dirty="0" smtClean="0"/>
              <a:t> PaaS Platform</a:t>
            </a:r>
          </a:p>
          <a:p>
            <a:pPr algn="ctr"/>
            <a:r>
              <a:rPr lang="en-US" i="1" dirty="0" smtClean="0"/>
              <a:t>Available Now !</a:t>
            </a:r>
            <a:endParaRPr lang="en-US" i="1" dirty="0"/>
          </a:p>
        </p:txBody>
      </p:sp>
      <p:pic>
        <p:nvPicPr>
          <p:cNvPr id="1026" name="Content Placeholder 3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89" y="718719"/>
            <a:ext cx="2133600" cy="291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1041400" y="984250"/>
            <a:ext cx="715478" cy="194679"/>
          </a:xfrm>
          <a:prstGeom prst="wedgeRectCallout">
            <a:avLst>
              <a:gd name="adj1" fmla="val 39956"/>
              <a:gd name="adj2" fmla="val 23613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AR0234CS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1893676" y="888041"/>
            <a:ext cx="582824" cy="160846"/>
          </a:xfrm>
          <a:prstGeom prst="wedgeRectCallout">
            <a:avLst>
              <a:gd name="adj1" fmla="val -78861"/>
              <a:gd name="adj2" fmla="val 40498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AP1302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2057400" y="1218209"/>
            <a:ext cx="531871" cy="303877"/>
          </a:xfrm>
          <a:prstGeom prst="wedgeRectCallout">
            <a:avLst>
              <a:gd name="adj1" fmla="val -94371"/>
              <a:gd name="adj2" fmla="val 9788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USB3 Bridge</a:t>
            </a: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83" y="3769861"/>
            <a:ext cx="2414027" cy="211329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403855" y="6028944"/>
            <a:ext cx="3302246" cy="2575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Check with Marketing for Additional Information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2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ISPs Support AR0234CS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9D4EA4B-D18D-4097-90E4-05140BE6FF18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591302" y="3314700"/>
            <a:ext cx="5211752" cy="2701110"/>
            <a:chOff x="693747" y="1257300"/>
            <a:chExt cx="4640253" cy="23963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3747" y="1257300"/>
              <a:ext cx="4640253" cy="239631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648200" y="2609328"/>
              <a:ext cx="647700" cy="2667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VATICS</a:t>
              </a:r>
            </a:p>
            <a:p>
              <a:pPr algn="ctr"/>
              <a:r>
                <a:rPr lang="en-US" sz="1000" dirty="0" smtClean="0"/>
                <a:t>M5S</a:t>
              </a:r>
              <a:endParaRPr lang="en-US" sz="10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" y="1268830"/>
            <a:ext cx="6439455" cy="1817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5300" y="3086100"/>
            <a:ext cx="56007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200" dirty="0" smtClean="0"/>
              <a:t>Appro.Pho Camera Module - AR0234(Global </a:t>
            </a:r>
            <a:r>
              <a:rPr lang="da-DK" sz="1200" dirty="0"/>
              <a:t>shutter)+ISP(YUV)+AF Zoom lens(4.4X)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477520" y="6013402"/>
            <a:ext cx="1998980" cy="400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Others in Works!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95" y="4200477"/>
            <a:ext cx="1008380" cy="10192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7520" y="3916680"/>
            <a:ext cx="1866900" cy="2743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Qualcomm – QCS603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15500" y="2971800"/>
            <a:ext cx="1317290" cy="2743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VATICS – M5S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4441" y="4460875"/>
            <a:ext cx="2126544" cy="167322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794442" y="4343400"/>
            <a:ext cx="2126544" cy="2743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Nvidia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– Jetson Platforms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7520" y="994146"/>
            <a:ext cx="1866900" cy="2743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Socionext</a:t>
            </a:r>
            <a:r>
              <a:rPr lang="en-US" sz="1400" dirty="0" smtClean="0">
                <a:solidFill>
                  <a:schemeClr val="tx1"/>
                </a:solidFill>
              </a:rPr>
              <a:t> – MBG967</a:t>
            </a:r>
          </a:p>
        </p:txBody>
      </p:sp>
    </p:spTree>
    <p:extLst>
      <p:ext uri="{BB962C8B-B14F-4D97-AF65-F5344CB8AC3E}">
        <p14:creationId xmlns:p14="http://schemas.microsoft.com/office/powerpoint/2010/main" val="359397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AR0234CS – Ordering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9D4EA4B-D18D-4097-90E4-05140BE6FF18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78179" y="1531148"/>
            <a:ext cx="114249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4000" dirty="0" smtClean="0"/>
              <a:t>AR0234   CS   S   M   00   S   U   K   A   0  -   C   P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378178" y="2921044"/>
            <a:ext cx="1534705" cy="59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Web Part Number</a:t>
            </a:r>
          </a:p>
          <a:p>
            <a:pPr algn="ctr"/>
            <a:r>
              <a:rPr lang="en-US" sz="1400" dirty="0" smtClean="0"/>
              <a:t>WPN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430055" y="2921044"/>
            <a:ext cx="1393543" cy="59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CMOS Sensor</a:t>
            </a:r>
          </a:p>
          <a:p>
            <a:pPr algn="ctr"/>
            <a:r>
              <a:rPr lang="en-US" sz="1400" dirty="0" smtClean="0"/>
              <a:t>CS = Default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269177" y="4012846"/>
            <a:ext cx="1108841" cy="59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Revision</a:t>
            </a:r>
          </a:p>
          <a:p>
            <a:pPr algn="ctr"/>
            <a:r>
              <a:rPr lang="en-US" sz="1400" dirty="0" smtClean="0"/>
              <a:t>S = Default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3974026" y="4970775"/>
            <a:ext cx="1165533" cy="59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Chromaticity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5219307" y="2921044"/>
            <a:ext cx="1002817" cy="59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CRA Angle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5454876" y="4012846"/>
            <a:ext cx="1450426" cy="59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Operating Temp</a:t>
            </a:r>
          </a:p>
          <a:p>
            <a:pPr algn="ctr"/>
            <a:r>
              <a:rPr lang="en-US" sz="1400" dirty="0" smtClean="0"/>
              <a:t>S = Commercial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6432333" y="4970775"/>
            <a:ext cx="1135117" cy="59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Interface</a:t>
            </a:r>
          </a:p>
          <a:p>
            <a:pPr algn="ctr"/>
            <a:r>
              <a:rPr lang="en-US" sz="1400" dirty="0" smtClean="0"/>
              <a:t>U = Multiple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7506915" y="2921044"/>
            <a:ext cx="861849" cy="59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Package</a:t>
            </a:r>
          </a:p>
          <a:p>
            <a:pPr algn="ctr"/>
            <a:r>
              <a:rPr lang="en-US" sz="1400" dirty="0" smtClean="0"/>
              <a:t>K = CSP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7433347" y="4012846"/>
            <a:ext cx="1595043" cy="59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Package Options</a:t>
            </a:r>
          </a:p>
          <a:p>
            <a:pPr algn="ctr"/>
            <a:r>
              <a:rPr lang="en-US" sz="1400" dirty="0" smtClean="0"/>
              <a:t>A = Lead Free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9570844" y="2921044"/>
            <a:ext cx="1232437" cy="59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Ship Package</a:t>
            </a:r>
          </a:p>
          <a:p>
            <a:pPr algn="ctr"/>
            <a:r>
              <a:rPr lang="en-US" sz="1400" dirty="0" smtClean="0"/>
              <a:t>C = Chip Tray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9696968" y="4012846"/>
            <a:ext cx="1976120" cy="59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 = Protective Film</a:t>
            </a:r>
          </a:p>
          <a:p>
            <a:pPr algn="ctr"/>
            <a:r>
              <a:rPr lang="en-US" sz="1400" dirty="0" smtClean="0"/>
              <a:t>R = No PF</a:t>
            </a:r>
          </a:p>
          <a:p>
            <a:pPr algn="ctr"/>
            <a:r>
              <a:rPr lang="en-US" sz="1400" dirty="0" smtClean="0"/>
              <a:t># </a:t>
            </a:r>
            <a:r>
              <a:rPr lang="en-US" sz="1400" dirty="0" err="1" smtClean="0"/>
              <a:t>Extns</a:t>
            </a:r>
            <a:r>
              <a:rPr lang="en-US" sz="1400" dirty="0" smtClean="0"/>
              <a:t> for Lower MOQs</a:t>
            </a:r>
            <a:endParaRPr lang="en-US" sz="1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20758" y="2080249"/>
            <a:ext cx="0" cy="82296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458267" y="2080249"/>
            <a:ext cx="0" cy="82296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96667" y="2080249"/>
            <a:ext cx="0" cy="82296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086872" y="2105368"/>
            <a:ext cx="0" cy="82296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420769" y="2080249"/>
            <a:ext cx="0" cy="82296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215912" y="2105368"/>
            <a:ext cx="0" cy="192024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719626" y="2080249"/>
            <a:ext cx="0" cy="192024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805329" y="2080249"/>
            <a:ext cx="0" cy="192024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113098" y="2065080"/>
            <a:ext cx="0" cy="192024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903890" y="2105368"/>
            <a:ext cx="0" cy="283464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03101" y="2105368"/>
            <a:ext cx="0" cy="283464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869817" y="4970774"/>
            <a:ext cx="1135117" cy="59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Special</a:t>
            </a:r>
          </a:p>
          <a:p>
            <a:pPr algn="ctr"/>
            <a:r>
              <a:rPr lang="en-US" sz="1400" dirty="0" smtClean="0"/>
              <a:t>0 = Default</a:t>
            </a:r>
            <a:endParaRPr lang="en-US" sz="14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9362678" y="2080249"/>
            <a:ext cx="0" cy="283464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22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AR0234CS – ON Part Numbers (OPN)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9D4EA4B-D18D-4097-90E4-05140BE6FF18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83588" y="1352382"/>
          <a:ext cx="5557203" cy="164326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084705">
                  <a:extLst>
                    <a:ext uri="{9D8B030D-6E8A-4147-A177-3AD203B41FA5}">
                      <a16:colId xmlns:a16="http://schemas.microsoft.com/office/drawing/2014/main" val="1546758071"/>
                    </a:ext>
                  </a:extLst>
                </a:gridCol>
                <a:gridCol w="2816543">
                  <a:extLst>
                    <a:ext uri="{9D8B030D-6E8A-4147-A177-3AD203B41FA5}">
                      <a16:colId xmlns:a16="http://schemas.microsoft.com/office/drawing/2014/main" val="3772213768"/>
                    </a:ext>
                  </a:extLst>
                </a:gridCol>
                <a:gridCol w="655955">
                  <a:extLst>
                    <a:ext uri="{9D8B030D-6E8A-4147-A177-3AD203B41FA5}">
                      <a16:colId xmlns:a16="http://schemas.microsoft.com/office/drawing/2014/main" val="2081648595"/>
                    </a:ext>
                  </a:extLst>
                </a:gridCol>
              </a:tblGrid>
              <a:tr h="357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effectLst/>
                          <a:latin typeface="+mn-lt"/>
                        </a:rPr>
                        <a:t>Mono</a:t>
                      </a:r>
                      <a:r>
                        <a:rPr lang="en-US" sz="1600" b="1" i="0" u="none" strike="noStrike" baseline="0" dirty="0" smtClean="0">
                          <a:effectLst/>
                          <a:latin typeface="+mn-lt"/>
                        </a:rPr>
                        <a:t>; CRA 0deg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effectLst/>
                          <a:latin typeface="+mn-lt"/>
                        </a:rPr>
                        <a:t>Description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effectLst/>
                          <a:latin typeface="+mn-lt"/>
                        </a:rPr>
                        <a:t>MOQ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766231"/>
                  </a:ext>
                </a:extLst>
              </a:tr>
              <a:tr h="2571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AR0234CSSM00SUKA0-CP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CSP Chip Tray with Protective Film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2100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3504218677"/>
                  </a:ext>
                </a:extLst>
              </a:tr>
              <a:tr h="2571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AR0234CSSM00SUKA0-CR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CSP Chip Tray without Protective Film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2100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1461416761"/>
                  </a:ext>
                </a:extLst>
              </a:tr>
              <a:tr h="2571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AR0234CSSM00SUKA0-CP1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CSP Chip Tray with Protective Film Low MOQ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210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3294465888"/>
                  </a:ext>
                </a:extLst>
              </a:tr>
              <a:tr h="2571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AR0234CSSM00SUD20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Bare Die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NA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3538658058"/>
                  </a:ext>
                </a:extLst>
              </a:tr>
              <a:tr h="2571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AR0234CSSM00SUKAH3-GEVB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Demo Headboard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NA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6394991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218349" y="1352384"/>
          <a:ext cx="5525453" cy="161941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052955">
                  <a:extLst>
                    <a:ext uri="{9D8B030D-6E8A-4147-A177-3AD203B41FA5}">
                      <a16:colId xmlns:a16="http://schemas.microsoft.com/office/drawing/2014/main" val="2589186357"/>
                    </a:ext>
                  </a:extLst>
                </a:gridCol>
                <a:gridCol w="2816543">
                  <a:extLst>
                    <a:ext uri="{9D8B030D-6E8A-4147-A177-3AD203B41FA5}">
                      <a16:colId xmlns:a16="http://schemas.microsoft.com/office/drawing/2014/main" val="1379829155"/>
                    </a:ext>
                  </a:extLst>
                </a:gridCol>
                <a:gridCol w="655955">
                  <a:extLst>
                    <a:ext uri="{9D8B030D-6E8A-4147-A177-3AD203B41FA5}">
                      <a16:colId xmlns:a16="http://schemas.microsoft.com/office/drawing/2014/main" val="2762945485"/>
                    </a:ext>
                  </a:extLst>
                </a:gridCol>
              </a:tblGrid>
              <a:tr h="357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effectLst/>
                          <a:latin typeface="+mn-lt"/>
                        </a:rPr>
                        <a:t>Color</a:t>
                      </a:r>
                      <a:r>
                        <a:rPr lang="en-US" sz="1600" b="1" i="0" u="none" strike="noStrike" baseline="0" dirty="0" smtClean="0">
                          <a:effectLst/>
                          <a:latin typeface="+mn-lt"/>
                        </a:rPr>
                        <a:t>; CRA 0deg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effectLst/>
                          <a:latin typeface="+mn-lt"/>
                        </a:rPr>
                        <a:t>Description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effectLst/>
                          <a:latin typeface="+mn-lt"/>
                        </a:rPr>
                        <a:t>MOQ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204279"/>
                  </a:ext>
                </a:extLst>
              </a:tr>
              <a:tr h="2523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AR0234CSSC00SUKA0-CP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CSP Chip Tray with Protective Film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2100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1415607422"/>
                  </a:ext>
                </a:extLst>
              </a:tr>
              <a:tr h="2523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AR0234CSSC00SUKA0-CR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CSP Chip Tray without Protective Film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2100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1381272890"/>
                  </a:ext>
                </a:extLst>
              </a:tr>
              <a:tr h="2523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AR0234CSSC00SUKA0-CP1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CSP Chip Tray with Protective Film Low MOQ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210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3700749758"/>
                  </a:ext>
                </a:extLst>
              </a:tr>
              <a:tr h="2523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AR0234CSSC00SUD20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Bare Die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NA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4022345741"/>
                  </a:ext>
                </a:extLst>
              </a:tr>
              <a:tr h="2523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AR0234CSSC00SUKAH3-GEVB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Demo Headboard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NA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197760229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83588" y="3214480"/>
          <a:ext cx="5557203" cy="1805765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084705">
                  <a:extLst>
                    <a:ext uri="{9D8B030D-6E8A-4147-A177-3AD203B41FA5}">
                      <a16:colId xmlns:a16="http://schemas.microsoft.com/office/drawing/2014/main" val="1831334437"/>
                    </a:ext>
                  </a:extLst>
                </a:gridCol>
                <a:gridCol w="2816543">
                  <a:extLst>
                    <a:ext uri="{9D8B030D-6E8A-4147-A177-3AD203B41FA5}">
                      <a16:colId xmlns:a16="http://schemas.microsoft.com/office/drawing/2014/main" val="870649617"/>
                    </a:ext>
                  </a:extLst>
                </a:gridCol>
                <a:gridCol w="655955">
                  <a:extLst>
                    <a:ext uri="{9D8B030D-6E8A-4147-A177-3AD203B41FA5}">
                      <a16:colId xmlns:a16="http://schemas.microsoft.com/office/drawing/2014/main" val="2843108667"/>
                    </a:ext>
                  </a:extLst>
                </a:gridCol>
              </a:tblGrid>
              <a:tr h="3449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effectLst/>
                          <a:latin typeface="+mn-lt"/>
                        </a:rPr>
                        <a:t>Mono</a:t>
                      </a:r>
                      <a:r>
                        <a:rPr lang="en-US" sz="1600" b="1" i="0" u="none" strike="noStrike" baseline="0" dirty="0" smtClean="0">
                          <a:effectLst/>
                          <a:latin typeface="+mn-lt"/>
                        </a:rPr>
                        <a:t>; CRA 28deg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effectLst/>
                          <a:latin typeface="+mn-lt"/>
                        </a:rPr>
                        <a:t>Description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effectLst/>
                          <a:latin typeface="+mn-lt"/>
                        </a:rPr>
                        <a:t>MOQ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201675"/>
                  </a:ext>
                </a:extLst>
              </a:tr>
              <a:tr h="2434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AR0234CSSM28SUKA0-CP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CSP Chip Tray with Protective Film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2100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2773373894"/>
                  </a:ext>
                </a:extLst>
              </a:tr>
              <a:tr h="2434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AR0234CSSM28SUKA0-CR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CSP Chip Tray without Protective Film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2100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1805017982"/>
                  </a:ext>
                </a:extLst>
              </a:tr>
              <a:tr h="2434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AR0234CSSM28SUKA0-CP1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CSP Chip Tray with Protective Film Low MOQ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210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2841403743"/>
                  </a:ext>
                </a:extLst>
              </a:tr>
              <a:tr h="2434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AR0234CSSM28SUD20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Bare Die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NA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2996896119"/>
                  </a:ext>
                </a:extLst>
              </a:tr>
              <a:tr h="2434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AR0234CSSM28SUD20-RC1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Bare Die, with Low MPQ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NA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3024169633"/>
                  </a:ext>
                </a:extLst>
              </a:tr>
              <a:tr h="2434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AR0234CSSM28SUKAH3-GEVB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Demo Headboard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NA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147692927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218349" y="3238498"/>
          <a:ext cx="5525453" cy="1562291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052955">
                  <a:extLst>
                    <a:ext uri="{9D8B030D-6E8A-4147-A177-3AD203B41FA5}">
                      <a16:colId xmlns:a16="http://schemas.microsoft.com/office/drawing/2014/main" val="2007072435"/>
                    </a:ext>
                  </a:extLst>
                </a:gridCol>
                <a:gridCol w="2816543">
                  <a:extLst>
                    <a:ext uri="{9D8B030D-6E8A-4147-A177-3AD203B41FA5}">
                      <a16:colId xmlns:a16="http://schemas.microsoft.com/office/drawing/2014/main" val="3879298947"/>
                    </a:ext>
                  </a:extLst>
                </a:gridCol>
                <a:gridCol w="655955">
                  <a:extLst>
                    <a:ext uri="{9D8B030D-6E8A-4147-A177-3AD203B41FA5}">
                      <a16:colId xmlns:a16="http://schemas.microsoft.com/office/drawing/2014/main" val="4079068201"/>
                    </a:ext>
                  </a:extLst>
                </a:gridCol>
              </a:tblGrid>
              <a:tr h="3449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effectLst/>
                          <a:latin typeface="+mn-lt"/>
                        </a:rPr>
                        <a:t>Color</a:t>
                      </a:r>
                      <a:r>
                        <a:rPr lang="en-US" sz="1600" b="1" i="0" u="none" strike="noStrike" baseline="0" dirty="0" smtClean="0">
                          <a:effectLst/>
                          <a:latin typeface="+mn-lt"/>
                        </a:rPr>
                        <a:t>; CRA 28deg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effectLst/>
                          <a:latin typeface="+mn-lt"/>
                        </a:rPr>
                        <a:t>Description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effectLst/>
                          <a:latin typeface="+mn-lt"/>
                        </a:rPr>
                        <a:t>MOQ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331210"/>
                  </a:ext>
                </a:extLst>
              </a:tr>
              <a:tr h="2434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AR0234CSSC28SUKA0-CP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CSP Chip Tray with Protective Film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2100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3623478657"/>
                  </a:ext>
                </a:extLst>
              </a:tr>
              <a:tr h="2434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AR0234CSSC28SUKA0-CR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CSP Chip Tray without Protective Film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2100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1078101466"/>
                  </a:ext>
                </a:extLst>
              </a:tr>
              <a:tr h="2434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AR0234CSSC28SUKA0-CP1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CSP Chip Tray with Protective Film Low MOQ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210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652785106"/>
                  </a:ext>
                </a:extLst>
              </a:tr>
              <a:tr h="2434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AR0234CSSC28SUD20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Bare Die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NA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1958876893"/>
                  </a:ext>
                </a:extLst>
              </a:tr>
              <a:tr h="2434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AR0234CSSC28SUKAH3-GEVB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Demo Headboard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NA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104173840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420207" y="5696150"/>
            <a:ext cx="9343259" cy="59035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76200">
            <a:bevelT w="2032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</a:rPr>
              <a:t>All OPNs Fully Qualified &amp; Shipping in Volume 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18349" y="4885944"/>
            <a:ext cx="5525453" cy="7403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Die Options – Check with Marketing for Specific Instructions</a:t>
            </a:r>
          </a:p>
          <a:p>
            <a:r>
              <a:rPr lang="en-US" sz="1200" u="sng" dirty="0" smtClean="0">
                <a:solidFill>
                  <a:schemeClr val="tx1"/>
                </a:solidFill>
              </a:rPr>
              <a:t>Samples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Use *-CP1 OPN; first 10 units can be free; need PO beyond 10 units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Always order in x10 units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19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AR0234CS – Technical Documentation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9D4EA4B-D18D-4097-90E4-05140BE6FF18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98" y="914400"/>
            <a:ext cx="5214902" cy="31109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624" y="1511501"/>
            <a:ext cx="6705600" cy="3686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787" y="2459693"/>
            <a:ext cx="6477000" cy="3848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3051539"/>
            <a:ext cx="5257800" cy="33200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86500" y="723900"/>
            <a:ext cx="5372100" cy="571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Comprehensive Set Available on Doc Management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2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AR0234CS – Technical Documentation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9D4EA4B-D18D-4097-90E4-05140BE6FF18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409700"/>
            <a:ext cx="10481491" cy="3848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4399" y="5334000"/>
            <a:ext cx="1055810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AR0234CS ISG Extranet </a:t>
            </a:r>
            <a:r>
              <a:rPr lang="en-US" sz="2000" dirty="0"/>
              <a:t>Documents Folder - https://cma.onsemi.com/PowerSolutions/cma/erFileEdit.do?folderId=1503046</a:t>
            </a:r>
          </a:p>
        </p:txBody>
      </p:sp>
    </p:spTree>
    <p:extLst>
      <p:ext uri="{BB962C8B-B14F-4D97-AF65-F5344CB8AC3E}">
        <p14:creationId xmlns:p14="http://schemas.microsoft.com/office/powerpoint/2010/main" val="3888473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>
                <a:latin typeface="Freestyle Script" panose="030804020302050B0404" pitchFamily="66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33658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AR0234 – </a:t>
            </a:r>
            <a:r>
              <a:rPr lang="en-US" sz="3600" dirty="0"/>
              <a:t>2MP </a:t>
            </a:r>
            <a:r>
              <a:rPr lang="en-US" sz="3600" dirty="0" smtClean="0"/>
              <a:t>CMOS </a:t>
            </a:r>
            <a:r>
              <a:rPr lang="en-US" sz="3600" dirty="0"/>
              <a:t>Global Shutter Imaging Sensor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6043" y="989013"/>
            <a:ext cx="4976717" cy="3434153"/>
          </a:xfrm>
        </p:spPr>
        <p:txBody>
          <a:bodyPr>
            <a:normAutofit fontScale="77500" lnSpcReduction="20000"/>
          </a:bodyPr>
          <a:lstStyle/>
          <a:p>
            <a:r>
              <a:rPr lang="en-US" sz="2100" b="1" dirty="0">
                <a:solidFill>
                  <a:schemeClr val="tx1"/>
                </a:solidFill>
              </a:rPr>
              <a:t>Features</a:t>
            </a:r>
            <a:endParaRPr lang="en-US" b="1" dirty="0">
              <a:solidFill>
                <a:schemeClr val="tx1"/>
              </a:solidFill>
            </a:endParaRP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600" dirty="0">
                <a:solidFill>
                  <a:schemeClr val="tx1"/>
                </a:solidFill>
              </a:rPr>
              <a:t>1/2.6” </a:t>
            </a:r>
            <a:r>
              <a:rPr lang="en-US" sz="1600" dirty="0" smtClean="0">
                <a:solidFill>
                  <a:schemeClr val="tx1"/>
                </a:solidFill>
              </a:rPr>
              <a:t>Optical </a:t>
            </a:r>
            <a:r>
              <a:rPr lang="en-US" sz="1600" dirty="0">
                <a:solidFill>
                  <a:schemeClr val="tx1"/>
                </a:solidFill>
              </a:rPr>
              <a:t>F</a:t>
            </a:r>
            <a:r>
              <a:rPr lang="en-US" sz="1600" dirty="0" smtClean="0">
                <a:solidFill>
                  <a:schemeClr val="tx1"/>
                </a:solidFill>
              </a:rPr>
              <a:t>ormat</a:t>
            </a:r>
            <a:endParaRPr lang="en-US" sz="1600" dirty="0">
              <a:solidFill>
                <a:schemeClr val="tx1"/>
              </a:solidFill>
            </a:endParaRP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600" dirty="0">
                <a:solidFill>
                  <a:schemeClr val="tx1"/>
                </a:solidFill>
              </a:rPr>
              <a:t>1920 (H) x 1200 (V) </a:t>
            </a: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600" dirty="0">
                <a:solidFill>
                  <a:schemeClr val="tx1"/>
                </a:solidFill>
              </a:rPr>
              <a:t>3.0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µ</a:t>
            </a:r>
            <a:r>
              <a:rPr lang="en-US" sz="1600" dirty="0">
                <a:solidFill>
                  <a:schemeClr val="tx1"/>
                </a:solidFill>
              </a:rPr>
              <a:t>m Global Shutter Pixel</a:t>
            </a: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600" dirty="0">
                <a:solidFill>
                  <a:schemeClr val="tx1"/>
                </a:solidFill>
              </a:rPr>
              <a:t>RGB </a:t>
            </a:r>
            <a:r>
              <a:rPr lang="en-US" sz="1600" dirty="0" smtClean="0">
                <a:solidFill>
                  <a:schemeClr val="tx1"/>
                </a:solidFill>
              </a:rPr>
              <a:t>Bayer &amp; Mono </a:t>
            </a:r>
            <a:r>
              <a:rPr lang="en-US" sz="1600" dirty="0">
                <a:solidFill>
                  <a:schemeClr val="tx1"/>
                </a:solidFill>
              </a:rPr>
              <a:t>Options</a:t>
            </a: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600" dirty="0" smtClean="0">
                <a:solidFill>
                  <a:schemeClr val="tx1"/>
                </a:solidFill>
              </a:rPr>
              <a:t>Data Plane I/F - 4-Lane MIPI or 12b Parallel</a:t>
            </a: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600" dirty="0" smtClean="0">
                <a:solidFill>
                  <a:schemeClr val="tx1"/>
                </a:solidFill>
              </a:rPr>
              <a:t>Control Plane I/F – 2-wire Serial</a:t>
            </a:r>
            <a:endParaRPr lang="en-US" sz="1600" dirty="0">
              <a:solidFill>
                <a:schemeClr val="tx1"/>
              </a:solidFill>
            </a:endParaRP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600" dirty="0" smtClean="0">
                <a:solidFill>
                  <a:schemeClr val="tx1"/>
                </a:solidFill>
              </a:rPr>
              <a:t>Less than 395mW @ 120fps, full resolution</a:t>
            </a:r>
            <a:endParaRPr lang="en-US" sz="1600" dirty="0">
              <a:solidFill>
                <a:schemeClr val="tx1"/>
              </a:solidFill>
            </a:endParaRP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600" dirty="0">
                <a:solidFill>
                  <a:schemeClr val="tx1"/>
                </a:solidFill>
              </a:rPr>
              <a:t>Onboard temperature </a:t>
            </a:r>
            <a:r>
              <a:rPr lang="en-US" sz="1600" dirty="0" smtClean="0">
                <a:solidFill>
                  <a:schemeClr val="tx1"/>
                </a:solidFill>
              </a:rPr>
              <a:t>sensor</a:t>
            </a: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600" dirty="0" smtClean="0">
                <a:solidFill>
                  <a:schemeClr val="tx1"/>
                </a:solidFill>
              </a:rPr>
              <a:t>Defect Pixel Correction – Static &amp; Dynamic</a:t>
            </a:r>
            <a:endParaRPr lang="en-US" sz="1600" dirty="0">
              <a:solidFill>
                <a:schemeClr val="tx1"/>
              </a:solidFill>
            </a:endParaRP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600" dirty="0">
                <a:solidFill>
                  <a:schemeClr val="tx1"/>
                </a:solidFill>
              </a:rPr>
              <a:t>-40</a:t>
            </a:r>
            <a:r>
              <a:rPr lang="en-US" sz="1600" baseline="30000" dirty="0">
                <a:solidFill>
                  <a:schemeClr val="tx1"/>
                </a:solidFill>
              </a:rPr>
              <a:t>o</a:t>
            </a:r>
            <a:r>
              <a:rPr lang="en-US" sz="1600" dirty="0">
                <a:solidFill>
                  <a:schemeClr val="tx1"/>
                </a:solidFill>
              </a:rPr>
              <a:t>C to </a:t>
            </a:r>
            <a:r>
              <a:rPr lang="en-US" sz="1600" dirty="0" smtClean="0">
                <a:solidFill>
                  <a:schemeClr val="tx1"/>
                </a:solidFill>
              </a:rPr>
              <a:t>105</a:t>
            </a:r>
            <a:r>
              <a:rPr lang="en-US" sz="1600" baseline="30000" dirty="0" smtClean="0">
                <a:solidFill>
                  <a:schemeClr val="tx1"/>
                </a:solidFill>
              </a:rPr>
              <a:t>o</a:t>
            </a:r>
            <a:r>
              <a:rPr lang="en-US" sz="1600" dirty="0" smtClean="0">
                <a:solidFill>
                  <a:schemeClr val="tx1"/>
                </a:solidFill>
              </a:rPr>
              <a:t>C (</a:t>
            </a:r>
            <a:r>
              <a:rPr lang="en-US" sz="1600" dirty="0" err="1" smtClean="0">
                <a:solidFill>
                  <a:schemeClr val="tx1"/>
                </a:solidFill>
              </a:rPr>
              <a:t>Tj</a:t>
            </a:r>
            <a:r>
              <a:rPr lang="en-US" sz="1600" dirty="0" smtClean="0">
                <a:solidFill>
                  <a:schemeClr val="tx1"/>
                </a:solidFill>
              </a:rPr>
              <a:t>) </a:t>
            </a:r>
            <a:r>
              <a:rPr lang="en-US" sz="1600" dirty="0">
                <a:solidFill>
                  <a:schemeClr val="tx1"/>
                </a:solidFill>
              </a:rPr>
              <a:t>operating temp</a:t>
            </a: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600" dirty="0">
                <a:solidFill>
                  <a:schemeClr val="tx1"/>
                </a:solidFill>
              </a:rPr>
              <a:t>0 degree, 28 degree CRA options</a:t>
            </a: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600" dirty="0">
                <a:solidFill>
                  <a:schemeClr val="tx1"/>
                </a:solidFill>
              </a:rPr>
              <a:t>Bare </a:t>
            </a:r>
            <a:r>
              <a:rPr lang="en-US" sz="1600" dirty="0" smtClean="0">
                <a:solidFill>
                  <a:schemeClr val="tx1"/>
                </a:solidFill>
              </a:rPr>
              <a:t>Die &amp; CSP </a:t>
            </a:r>
            <a:r>
              <a:rPr lang="en-US" sz="1600" dirty="0">
                <a:solidFill>
                  <a:schemeClr val="tx1"/>
                </a:solidFill>
              </a:rPr>
              <a:t>Packages (Y-height 5.6mm same as AR0144)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891213" y="989013"/>
            <a:ext cx="6300787" cy="324008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1800" b="1" dirty="0">
                <a:solidFill>
                  <a:schemeClr val="tx1"/>
                </a:solidFill>
              </a:rPr>
              <a:t>Key System Capabilities &amp; Benefits</a:t>
            </a: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400" dirty="0">
                <a:solidFill>
                  <a:schemeClr val="tx1"/>
                </a:solidFill>
              </a:rPr>
              <a:t>Leading Global Shutter Efficiency minimizes motion artifacts</a:t>
            </a: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400" dirty="0">
                <a:solidFill>
                  <a:schemeClr val="tx1"/>
                </a:solidFill>
              </a:rPr>
              <a:t>Wide rows (1920 pixels) enables Fast Read in Wide FOV Applications</a:t>
            </a: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400" dirty="0">
                <a:solidFill>
                  <a:schemeClr val="tx1"/>
                </a:solidFill>
              </a:rPr>
              <a:t>Programmable &amp; Switchable ROIs, with Statistics Engines for each ROI</a:t>
            </a: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400" dirty="0">
                <a:solidFill>
                  <a:schemeClr val="tx1"/>
                </a:solidFill>
              </a:rPr>
              <a:t>Auto Black Level, Auto Exposure &amp; Control for Adaptation to Dynamic Lighting Conditions</a:t>
            </a: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400" dirty="0">
                <a:solidFill>
                  <a:schemeClr val="tx1"/>
                </a:solidFill>
              </a:rPr>
              <a:t>Trigger Mode &amp; Strobe Controls for Precision Lighting &amp; ISP Synchronization</a:t>
            </a: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400" dirty="0">
                <a:solidFill>
                  <a:schemeClr val="tx1"/>
                </a:solidFill>
              </a:rPr>
              <a:t>AP1302 ISP supports for Easy &amp; Short TTM Imaging System Development</a:t>
            </a: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400" dirty="0">
                <a:solidFill>
                  <a:schemeClr val="tx1"/>
                </a:solidFill>
              </a:rPr>
              <a:t>Extended Operating Temp Range enables Usage in Demanding Conditions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08731">
            <a:off x="2393298" y="5387970"/>
            <a:ext cx="797654" cy="1104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3391044" y="4439606"/>
            <a:ext cx="1897118" cy="1517695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53073" y="4533900"/>
            <a:ext cx="2633027" cy="18811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 smtClean="0">
                <a:solidFill>
                  <a:schemeClr val="tx1"/>
                </a:solidFill>
              </a:rPr>
              <a:t>Key Applications</a:t>
            </a:r>
            <a:endParaRPr lang="en-US" b="1" dirty="0" smtClean="0">
              <a:solidFill>
                <a:schemeClr val="tx1"/>
              </a:solidFill>
            </a:endParaRP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600" dirty="0" smtClean="0">
                <a:solidFill>
                  <a:schemeClr val="tx1"/>
                </a:solidFill>
              </a:rPr>
              <a:t>Scanning</a:t>
            </a: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600" dirty="0" smtClean="0">
                <a:solidFill>
                  <a:schemeClr val="tx1"/>
                </a:solidFill>
              </a:rPr>
              <a:t>Autonomous Mobility</a:t>
            </a: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600" dirty="0" smtClean="0">
                <a:solidFill>
                  <a:schemeClr val="tx1"/>
                </a:solidFill>
              </a:rPr>
              <a:t>Machine Vision</a:t>
            </a: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600" dirty="0" smtClean="0">
                <a:solidFill>
                  <a:schemeClr val="tx1"/>
                </a:solidFill>
              </a:rPr>
              <a:t>AR/VR/MR</a:t>
            </a: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600" dirty="0" smtClean="0">
                <a:solidFill>
                  <a:schemeClr val="tx1"/>
                </a:solidFill>
              </a:rPr>
              <a:t>Retail Analytics</a:t>
            </a: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600" dirty="0" smtClean="0">
                <a:solidFill>
                  <a:schemeClr val="tx1"/>
                </a:solidFill>
              </a:rPr>
              <a:t>Access Control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760" y="4598691"/>
            <a:ext cx="6291262" cy="1128775"/>
          </a:xfrm>
          <a:prstGeom prst="rect">
            <a:avLst/>
          </a:prstGeom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5572760" y="4267200"/>
            <a:ext cx="4240784" cy="331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tx1"/>
                </a:solidFill>
              </a:rPr>
              <a:t>Orderable Part Numbers (example : Mono 28)</a:t>
            </a:r>
          </a:p>
          <a:p>
            <a:endParaRPr lang="en-US" sz="2100" b="1" dirty="0">
              <a:solidFill>
                <a:schemeClr val="tx1"/>
              </a:solidFill>
            </a:endParaRPr>
          </a:p>
          <a:p>
            <a:endParaRPr lang="en-US" sz="21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7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AR0234CS – ON Part Numbers (OPN)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EA4B-D18D-4097-90E4-05140BE6FF18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83588" y="1352382"/>
          <a:ext cx="5557203" cy="164326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084705">
                  <a:extLst>
                    <a:ext uri="{9D8B030D-6E8A-4147-A177-3AD203B41FA5}">
                      <a16:colId xmlns:a16="http://schemas.microsoft.com/office/drawing/2014/main" val="1546758071"/>
                    </a:ext>
                  </a:extLst>
                </a:gridCol>
                <a:gridCol w="2816543">
                  <a:extLst>
                    <a:ext uri="{9D8B030D-6E8A-4147-A177-3AD203B41FA5}">
                      <a16:colId xmlns:a16="http://schemas.microsoft.com/office/drawing/2014/main" val="3772213768"/>
                    </a:ext>
                  </a:extLst>
                </a:gridCol>
                <a:gridCol w="655955">
                  <a:extLst>
                    <a:ext uri="{9D8B030D-6E8A-4147-A177-3AD203B41FA5}">
                      <a16:colId xmlns:a16="http://schemas.microsoft.com/office/drawing/2014/main" val="2081648595"/>
                    </a:ext>
                  </a:extLst>
                </a:gridCol>
              </a:tblGrid>
              <a:tr h="357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effectLst/>
                          <a:latin typeface="+mn-lt"/>
                        </a:rPr>
                        <a:t>Mono</a:t>
                      </a:r>
                      <a:r>
                        <a:rPr lang="en-US" sz="1600" b="1" i="0" u="none" strike="noStrike" baseline="0" dirty="0" smtClean="0">
                          <a:effectLst/>
                          <a:latin typeface="+mn-lt"/>
                        </a:rPr>
                        <a:t>; CRA 0deg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effectLst/>
                          <a:latin typeface="+mn-lt"/>
                        </a:rPr>
                        <a:t>Description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effectLst/>
                          <a:latin typeface="+mn-lt"/>
                        </a:rPr>
                        <a:t>MOQ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766231"/>
                  </a:ext>
                </a:extLst>
              </a:tr>
              <a:tr h="2571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AR0234CSSM00SUKA0-CP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CSP Chip Tray with Protective Film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2100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3504218677"/>
                  </a:ext>
                </a:extLst>
              </a:tr>
              <a:tr h="2571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AR0234CSSM00SUKA0-CR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CSP Chip Tray without Protective Film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2100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1461416761"/>
                  </a:ext>
                </a:extLst>
              </a:tr>
              <a:tr h="2571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AR0234CSSM00SUKA0-CP1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CSP Chip Tray with Protective Film Low MOQ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210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3294465888"/>
                  </a:ext>
                </a:extLst>
              </a:tr>
              <a:tr h="2571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AR0234CSSM00SUD20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Bare Die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NA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3538658058"/>
                  </a:ext>
                </a:extLst>
              </a:tr>
              <a:tr h="2571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AR0234CSSM00SUKAH3-GEVB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Demo Headboard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NA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6394991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218349" y="1352384"/>
          <a:ext cx="5525453" cy="161941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052955">
                  <a:extLst>
                    <a:ext uri="{9D8B030D-6E8A-4147-A177-3AD203B41FA5}">
                      <a16:colId xmlns:a16="http://schemas.microsoft.com/office/drawing/2014/main" val="2589186357"/>
                    </a:ext>
                  </a:extLst>
                </a:gridCol>
                <a:gridCol w="2816543">
                  <a:extLst>
                    <a:ext uri="{9D8B030D-6E8A-4147-A177-3AD203B41FA5}">
                      <a16:colId xmlns:a16="http://schemas.microsoft.com/office/drawing/2014/main" val="1379829155"/>
                    </a:ext>
                  </a:extLst>
                </a:gridCol>
                <a:gridCol w="655955">
                  <a:extLst>
                    <a:ext uri="{9D8B030D-6E8A-4147-A177-3AD203B41FA5}">
                      <a16:colId xmlns:a16="http://schemas.microsoft.com/office/drawing/2014/main" val="2762945485"/>
                    </a:ext>
                  </a:extLst>
                </a:gridCol>
              </a:tblGrid>
              <a:tr h="357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effectLst/>
                          <a:latin typeface="+mn-lt"/>
                        </a:rPr>
                        <a:t>Color</a:t>
                      </a:r>
                      <a:r>
                        <a:rPr lang="en-US" sz="1600" b="1" i="0" u="none" strike="noStrike" baseline="0" dirty="0" smtClean="0">
                          <a:effectLst/>
                          <a:latin typeface="+mn-lt"/>
                        </a:rPr>
                        <a:t>; CRA 0deg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effectLst/>
                          <a:latin typeface="+mn-lt"/>
                        </a:rPr>
                        <a:t>Description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effectLst/>
                          <a:latin typeface="+mn-lt"/>
                        </a:rPr>
                        <a:t>MOQ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204279"/>
                  </a:ext>
                </a:extLst>
              </a:tr>
              <a:tr h="2523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AR0234CSSC00SUKA0-CP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CSP Chip Tray with Protective Film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2100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1415607422"/>
                  </a:ext>
                </a:extLst>
              </a:tr>
              <a:tr h="2523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AR0234CSSC00SUKA0-CR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CSP Chip Tray without Protective Film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2100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1381272890"/>
                  </a:ext>
                </a:extLst>
              </a:tr>
              <a:tr h="2523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AR0234CSSC00SUKA0-CP1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CSP Chip Tray with Protective Film Low MOQ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210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3700749758"/>
                  </a:ext>
                </a:extLst>
              </a:tr>
              <a:tr h="2523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AR0234CSSC00SUD20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Bare Die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NA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4022345741"/>
                  </a:ext>
                </a:extLst>
              </a:tr>
              <a:tr h="2523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AR0234CSSC00SUKAH3-GEVB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Demo Headboard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NA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197760229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83588" y="3214480"/>
          <a:ext cx="5557203" cy="1805765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084705">
                  <a:extLst>
                    <a:ext uri="{9D8B030D-6E8A-4147-A177-3AD203B41FA5}">
                      <a16:colId xmlns:a16="http://schemas.microsoft.com/office/drawing/2014/main" val="1831334437"/>
                    </a:ext>
                  </a:extLst>
                </a:gridCol>
                <a:gridCol w="2816543">
                  <a:extLst>
                    <a:ext uri="{9D8B030D-6E8A-4147-A177-3AD203B41FA5}">
                      <a16:colId xmlns:a16="http://schemas.microsoft.com/office/drawing/2014/main" val="870649617"/>
                    </a:ext>
                  </a:extLst>
                </a:gridCol>
                <a:gridCol w="655955">
                  <a:extLst>
                    <a:ext uri="{9D8B030D-6E8A-4147-A177-3AD203B41FA5}">
                      <a16:colId xmlns:a16="http://schemas.microsoft.com/office/drawing/2014/main" val="2843108667"/>
                    </a:ext>
                  </a:extLst>
                </a:gridCol>
              </a:tblGrid>
              <a:tr h="3449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effectLst/>
                          <a:latin typeface="+mn-lt"/>
                        </a:rPr>
                        <a:t>Mono</a:t>
                      </a:r>
                      <a:r>
                        <a:rPr lang="en-US" sz="1600" b="1" i="0" u="none" strike="noStrike" baseline="0" dirty="0" smtClean="0">
                          <a:effectLst/>
                          <a:latin typeface="+mn-lt"/>
                        </a:rPr>
                        <a:t>; CRA 28deg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effectLst/>
                          <a:latin typeface="+mn-lt"/>
                        </a:rPr>
                        <a:t>Description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effectLst/>
                          <a:latin typeface="+mn-lt"/>
                        </a:rPr>
                        <a:t>MOQ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201675"/>
                  </a:ext>
                </a:extLst>
              </a:tr>
              <a:tr h="2434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AR0234CSSM28SUKA0-CP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CSP Chip Tray with Protective Film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2100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2773373894"/>
                  </a:ext>
                </a:extLst>
              </a:tr>
              <a:tr h="2434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AR0234CSSM28SUKA0-CR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CSP Chip Tray without Protective Film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2100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1805017982"/>
                  </a:ext>
                </a:extLst>
              </a:tr>
              <a:tr h="2434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AR0234CSSM28SUKA0-CP1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CSP Chip Tray with Protective Film Low MOQ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210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2841403743"/>
                  </a:ext>
                </a:extLst>
              </a:tr>
              <a:tr h="2434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AR0234CSSM28SUD20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Bare Die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NA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2996896119"/>
                  </a:ext>
                </a:extLst>
              </a:tr>
              <a:tr h="2434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AR0234CSSM28SUD20-RC1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Bare Die, with Low MPQ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NA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3024169633"/>
                  </a:ext>
                </a:extLst>
              </a:tr>
              <a:tr h="2434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AR0234CSSM28SUKAH3-GEVB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Demo Headboard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NA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147692927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218349" y="3238498"/>
          <a:ext cx="5525453" cy="1562291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052955">
                  <a:extLst>
                    <a:ext uri="{9D8B030D-6E8A-4147-A177-3AD203B41FA5}">
                      <a16:colId xmlns:a16="http://schemas.microsoft.com/office/drawing/2014/main" val="2007072435"/>
                    </a:ext>
                  </a:extLst>
                </a:gridCol>
                <a:gridCol w="2816543">
                  <a:extLst>
                    <a:ext uri="{9D8B030D-6E8A-4147-A177-3AD203B41FA5}">
                      <a16:colId xmlns:a16="http://schemas.microsoft.com/office/drawing/2014/main" val="3879298947"/>
                    </a:ext>
                  </a:extLst>
                </a:gridCol>
                <a:gridCol w="655955">
                  <a:extLst>
                    <a:ext uri="{9D8B030D-6E8A-4147-A177-3AD203B41FA5}">
                      <a16:colId xmlns:a16="http://schemas.microsoft.com/office/drawing/2014/main" val="4079068201"/>
                    </a:ext>
                  </a:extLst>
                </a:gridCol>
              </a:tblGrid>
              <a:tr h="3449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effectLst/>
                          <a:latin typeface="+mn-lt"/>
                        </a:rPr>
                        <a:t>Color</a:t>
                      </a:r>
                      <a:r>
                        <a:rPr lang="en-US" sz="1600" b="1" i="0" u="none" strike="noStrike" baseline="0" dirty="0" smtClean="0">
                          <a:effectLst/>
                          <a:latin typeface="+mn-lt"/>
                        </a:rPr>
                        <a:t>; CRA 28deg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effectLst/>
                          <a:latin typeface="+mn-lt"/>
                        </a:rPr>
                        <a:t>Description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effectLst/>
                          <a:latin typeface="+mn-lt"/>
                        </a:rPr>
                        <a:t>MOQ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331210"/>
                  </a:ext>
                </a:extLst>
              </a:tr>
              <a:tr h="2434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AR0234CSSC28SUKA0-CP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CSP Chip Tray with Protective Film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2100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3623478657"/>
                  </a:ext>
                </a:extLst>
              </a:tr>
              <a:tr h="2434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AR0234CSSC28SUKA0-CR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CSP Chip Tray without Protective Film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2100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1078101466"/>
                  </a:ext>
                </a:extLst>
              </a:tr>
              <a:tr h="2434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AR0234CSSC28SUKA0-CP1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CSP Chip Tray with Protective Film Low MOQ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210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652785106"/>
                  </a:ext>
                </a:extLst>
              </a:tr>
              <a:tr h="2434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AR0234CSSC28SUD20</a:t>
                      </a:r>
                      <a:endParaRPr lang="en-US" sz="1100" b="0" i="0" u="none" strike="noStrike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Bare Die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NA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1958876893"/>
                  </a:ext>
                </a:extLst>
              </a:tr>
              <a:tr h="2434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AR0234CSSC28SUKAH3-GEVB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Demo Headboard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effectLst/>
                          <a:latin typeface="+mn-lt"/>
                        </a:rPr>
                        <a:t>NA</a:t>
                      </a:r>
                      <a:endParaRPr lang="en-US" sz="1100" b="0" i="0" u="none" strike="noStrike" dirty="0">
                        <a:effectLst/>
                        <a:latin typeface="+mn-lt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104173840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420207" y="5696150"/>
            <a:ext cx="9343259" cy="59035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76200">
            <a:bevelT w="2032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</a:rPr>
              <a:t>All OPNs Fully Qualified &amp; Shipping in Volume 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18349" y="4885944"/>
            <a:ext cx="5525453" cy="7403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Die Options – Check with Marketing for Specific Instructions</a:t>
            </a:r>
          </a:p>
          <a:p>
            <a:r>
              <a:rPr lang="en-US" sz="1200" u="sng" dirty="0" smtClean="0">
                <a:solidFill>
                  <a:schemeClr val="tx1"/>
                </a:solidFill>
              </a:rPr>
              <a:t>Samples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Use *-CP1 OPN; first 10 units can be free; need PO beyond 10 units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Always order in x10 units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AR0234CS – Product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 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9238369" y="3718504"/>
            <a:ext cx="2631554" cy="210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1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AR0234 – </a:t>
            </a:r>
            <a:r>
              <a:rPr lang="en-US" sz="3600" dirty="0"/>
              <a:t>2MP </a:t>
            </a:r>
            <a:r>
              <a:rPr lang="en-US" sz="3600" dirty="0" smtClean="0"/>
              <a:t>CMOS </a:t>
            </a:r>
            <a:r>
              <a:rPr lang="en-US" sz="3600" dirty="0"/>
              <a:t>Global Shutter Imaging Sensor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3073" y="989744"/>
            <a:ext cx="5347557" cy="3353656"/>
          </a:xfrm>
        </p:spPr>
        <p:txBody>
          <a:bodyPr>
            <a:normAutofit fontScale="77500" lnSpcReduction="20000"/>
          </a:bodyPr>
          <a:lstStyle/>
          <a:p>
            <a:r>
              <a:rPr lang="en-US" sz="2100" b="1" dirty="0">
                <a:solidFill>
                  <a:schemeClr val="tx1"/>
                </a:solidFill>
              </a:rPr>
              <a:t>Features</a:t>
            </a:r>
            <a:endParaRPr lang="en-US" b="1" dirty="0">
              <a:solidFill>
                <a:schemeClr val="tx1"/>
              </a:solidFill>
            </a:endParaRP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600" dirty="0">
                <a:solidFill>
                  <a:schemeClr val="tx1"/>
                </a:solidFill>
              </a:rPr>
              <a:t>1/2.6” </a:t>
            </a:r>
            <a:r>
              <a:rPr lang="en-US" sz="1600" dirty="0" smtClean="0">
                <a:solidFill>
                  <a:schemeClr val="tx1"/>
                </a:solidFill>
              </a:rPr>
              <a:t>Optical </a:t>
            </a:r>
            <a:r>
              <a:rPr lang="en-US" sz="1600" dirty="0">
                <a:solidFill>
                  <a:schemeClr val="tx1"/>
                </a:solidFill>
              </a:rPr>
              <a:t>F</a:t>
            </a:r>
            <a:r>
              <a:rPr lang="en-US" sz="1600" dirty="0" smtClean="0">
                <a:solidFill>
                  <a:schemeClr val="tx1"/>
                </a:solidFill>
              </a:rPr>
              <a:t>ormat</a:t>
            </a:r>
            <a:endParaRPr lang="en-US" sz="1600" dirty="0">
              <a:solidFill>
                <a:schemeClr val="tx1"/>
              </a:solidFill>
            </a:endParaRP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600" dirty="0">
                <a:solidFill>
                  <a:schemeClr val="tx1"/>
                </a:solidFill>
              </a:rPr>
              <a:t>1920 (H) x 1200 (V) </a:t>
            </a: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600" dirty="0">
                <a:solidFill>
                  <a:schemeClr val="tx1"/>
                </a:solidFill>
              </a:rPr>
              <a:t>3.0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µ</a:t>
            </a:r>
            <a:r>
              <a:rPr lang="en-US" sz="1600" dirty="0">
                <a:solidFill>
                  <a:schemeClr val="tx1"/>
                </a:solidFill>
              </a:rPr>
              <a:t>m Global Shutter Pixel</a:t>
            </a: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600" dirty="0">
                <a:solidFill>
                  <a:schemeClr val="tx1"/>
                </a:solidFill>
              </a:rPr>
              <a:t>RGB </a:t>
            </a:r>
            <a:r>
              <a:rPr lang="en-US" sz="1600" dirty="0" smtClean="0">
                <a:solidFill>
                  <a:schemeClr val="tx1"/>
                </a:solidFill>
              </a:rPr>
              <a:t>Bayer &amp; Mono </a:t>
            </a:r>
            <a:r>
              <a:rPr lang="en-US" sz="1600" dirty="0">
                <a:solidFill>
                  <a:schemeClr val="tx1"/>
                </a:solidFill>
              </a:rPr>
              <a:t>Options</a:t>
            </a: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600" dirty="0" smtClean="0">
                <a:solidFill>
                  <a:schemeClr val="tx1"/>
                </a:solidFill>
              </a:rPr>
              <a:t>Data Plane I/F - 4-Lane MIPI or 12b Parallel</a:t>
            </a: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600" dirty="0" smtClean="0">
                <a:solidFill>
                  <a:schemeClr val="tx1"/>
                </a:solidFill>
              </a:rPr>
              <a:t>Control Plane I/F – 2-wire Serial</a:t>
            </a:r>
            <a:endParaRPr lang="en-US" sz="1600" dirty="0">
              <a:solidFill>
                <a:schemeClr val="tx1"/>
              </a:solidFill>
            </a:endParaRP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600" dirty="0" smtClean="0">
                <a:solidFill>
                  <a:schemeClr val="tx1"/>
                </a:solidFill>
              </a:rPr>
              <a:t>Less than &lt;395mW @ 120fps, full resolution</a:t>
            </a:r>
            <a:endParaRPr lang="en-US" sz="1600" dirty="0">
              <a:solidFill>
                <a:schemeClr val="tx1"/>
              </a:solidFill>
            </a:endParaRP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600" dirty="0">
                <a:solidFill>
                  <a:schemeClr val="tx1"/>
                </a:solidFill>
              </a:rPr>
              <a:t>Onboard temperature </a:t>
            </a:r>
            <a:r>
              <a:rPr lang="en-US" sz="1600" dirty="0" smtClean="0">
                <a:solidFill>
                  <a:schemeClr val="tx1"/>
                </a:solidFill>
              </a:rPr>
              <a:t>sensor</a:t>
            </a: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600" dirty="0" smtClean="0">
                <a:solidFill>
                  <a:schemeClr val="tx1"/>
                </a:solidFill>
              </a:rPr>
              <a:t>Defect Pixel Correction – Static &amp; Dynamic</a:t>
            </a:r>
            <a:endParaRPr lang="en-US" sz="1600" dirty="0">
              <a:solidFill>
                <a:schemeClr val="tx1"/>
              </a:solidFill>
            </a:endParaRP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600" dirty="0">
                <a:solidFill>
                  <a:schemeClr val="tx1"/>
                </a:solidFill>
              </a:rPr>
              <a:t>-40</a:t>
            </a:r>
            <a:r>
              <a:rPr lang="en-US" sz="1600" baseline="30000" dirty="0">
                <a:solidFill>
                  <a:schemeClr val="tx1"/>
                </a:solidFill>
              </a:rPr>
              <a:t>o</a:t>
            </a:r>
            <a:r>
              <a:rPr lang="en-US" sz="1600" dirty="0">
                <a:solidFill>
                  <a:schemeClr val="tx1"/>
                </a:solidFill>
              </a:rPr>
              <a:t>C to </a:t>
            </a:r>
            <a:r>
              <a:rPr lang="en-US" sz="1600" dirty="0" smtClean="0">
                <a:solidFill>
                  <a:schemeClr val="tx1"/>
                </a:solidFill>
              </a:rPr>
              <a:t>105</a:t>
            </a:r>
            <a:r>
              <a:rPr lang="en-US" sz="1600" baseline="30000" dirty="0" smtClean="0">
                <a:solidFill>
                  <a:schemeClr val="tx1"/>
                </a:solidFill>
              </a:rPr>
              <a:t>o</a:t>
            </a:r>
            <a:r>
              <a:rPr lang="en-US" sz="1600" dirty="0" smtClean="0">
                <a:solidFill>
                  <a:schemeClr val="tx1"/>
                </a:solidFill>
              </a:rPr>
              <a:t>C (</a:t>
            </a:r>
            <a:r>
              <a:rPr lang="en-US" sz="1600" dirty="0" err="1" smtClean="0">
                <a:solidFill>
                  <a:schemeClr val="tx1"/>
                </a:solidFill>
              </a:rPr>
              <a:t>Tj</a:t>
            </a:r>
            <a:r>
              <a:rPr lang="en-US" sz="1600" dirty="0" smtClean="0">
                <a:solidFill>
                  <a:schemeClr val="tx1"/>
                </a:solidFill>
              </a:rPr>
              <a:t>) </a:t>
            </a:r>
            <a:r>
              <a:rPr lang="en-US" sz="1600" dirty="0">
                <a:solidFill>
                  <a:schemeClr val="tx1"/>
                </a:solidFill>
              </a:rPr>
              <a:t>operating temp</a:t>
            </a: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600" dirty="0">
                <a:solidFill>
                  <a:schemeClr val="tx1"/>
                </a:solidFill>
              </a:rPr>
              <a:t>0 degree, 28 degree CRA options</a:t>
            </a: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600" dirty="0">
                <a:solidFill>
                  <a:schemeClr val="tx1"/>
                </a:solidFill>
              </a:rPr>
              <a:t>Bare </a:t>
            </a:r>
            <a:r>
              <a:rPr lang="en-US" sz="1600" dirty="0" smtClean="0">
                <a:solidFill>
                  <a:schemeClr val="tx1"/>
                </a:solidFill>
              </a:rPr>
              <a:t>Die &amp; CSP </a:t>
            </a:r>
            <a:r>
              <a:rPr lang="en-US" sz="1600" dirty="0">
                <a:solidFill>
                  <a:schemeClr val="tx1"/>
                </a:solidFill>
              </a:rPr>
              <a:t>Packages (Y-height 5.6mm same as AR0144)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562600" y="989745"/>
            <a:ext cx="6301422" cy="323935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1800" b="1" dirty="0">
                <a:solidFill>
                  <a:schemeClr val="tx1"/>
                </a:solidFill>
              </a:rPr>
              <a:t>Key System Capabilities &amp; Benefits</a:t>
            </a: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400" dirty="0">
                <a:solidFill>
                  <a:schemeClr val="tx1"/>
                </a:solidFill>
              </a:rPr>
              <a:t>Leading Global Shutter Efficiency minimizes motion artifacts</a:t>
            </a: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400" dirty="0">
                <a:solidFill>
                  <a:schemeClr val="tx1"/>
                </a:solidFill>
              </a:rPr>
              <a:t>Wide rows (1920 pixels) enables Fast Read in Wide FOV Applications</a:t>
            </a: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400" dirty="0">
                <a:solidFill>
                  <a:schemeClr val="tx1"/>
                </a:solidFill>
              </a:rPr>
              <a:t>Programmable &amp; Switchable ROIs, with Statistics Engines for each ROI</a:t>
            </a: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400" dirty="0">
                <a:solidFill>
                  <a:schemeClr val="tx1"/>
                </a:solidFill>
              </a:rPr>
              <a:t>Auto Black Level, Auto Exposure &amp; Control for Adaptation to Dynamic Lighting Conditions</a:t>
            </a: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400" dirty="0">
                <a:solidFill>
                  <a:schemeClr val="tx1"/>
                </a:solidFill>
              </a:rPr>
              <a:t>Trigger Mode &amp; Strobe Controls for Precision Lighting &amp; ISP Synchronization</a:t>
            </a: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400" dirty="0">
                <a:solidFill>
                  <a:schemeClr val="tx1"/>
                </a:solidFill>
              </a:rPr>
              <a:t>AP1302 ISP supports for Easy &amp; Short TTM Imaging System Development</a:t>
            </a: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400" dirty="0">
                <a:solidFill>
                  <a:schemeClr val="tx1"/>
                </a:solidFill>
              </a:rPr>
              <a:t>Extended Operating Temp Range enables Usage in Demanding Conditions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08731">
            <a:off x="2393298" y="5387970"/>
            <a:ext cx="797654" cy="1104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3391044" y="4439606"/>
            <a:ext cx="1897118" cy="1517695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53073" y="4533900"/>
            <a:ext cx="2633027" cy="18811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 smtClean="0">
                <a:solidFill>
                  <a:schemeClr val="tx1"/>
                </a:solidFill>
              </a:rPr>
              <a:t>Key Applications</a:t>
            </a:r>
            <a:endParaRPr lang="en-US" b="1" dirty="0" smtClean="0">
              <a:solidFill>
                <a:schemeClr val="tx1"/>
              </a:solidFill>
            </a:endParaRP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600" dirty="0" smtClean="0">
                <a:solidFill>
                  <a:schemeClr val="tx1"/>
                </a:solidFill>
              </a:rPr>
              <a:t>Scanning</a:t>
            </a: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600" dirty="0" smtClean="0">
                <a:solidFill>
                  <a:schemeClr val="tx1"/>
                </a:solidFill>
              </a:rPr>
              <a:t>Autonomous Mobility</a:t>
            </a: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600" dirty="0" smtClean="0">
                <a:solidFill>
                  <a:schemeClr val="tx1"/>
                </a:solidFill>
              </a:rPr>
              <a:t>Machine Vision</a:t>
            </a: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600" dirty="0" smtClean="0">
                <a:solidFill>
                  <a:schemeClr val="tx1"/>
                </a:solidFill>
              </a:rPr>
              <a:t>AR/VR/MR</a:t>
            </a: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600" dirty="0" smtClean="0">
                <a:solidFill>
                  <a:schemeClr val="tx1"/>
                </a:solidFill>
              </a:rPr>
              <a:t>Retail Analytics</a:t>
            </a:r>
          </a:p>
          <a:p>
            <a:pPr marL="234950" indent="-234950">
              <a:buFont typeface="Franklin Gothic Book" panose="020B0503020102020204" pitchFamily="34" charset="0"/>
              <a:buChar char="●"/>
            </a:pPr>
            <a:r>
              <a:rPr lang="en-US" sz="1600" dirty="0" smtClean="0">
                <a:solidFill>
                  <a:schemeClr val="tx1"/>
                </a:solidFill>
              </a:rPr>
              <a:t>Access Control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760" y="4598691"/>
            <a:ext cx="6291262" cy="1128775"/>
          </a:xfrm>
          <a:prstGeom prst="rect">
            <a:avLst/>
          </a:prstGeom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5572760" y="4267200"/>
            <a:ext cx="4240784" cy="331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tx1"/>
                </a:solidFill>
              </a:rPr>
              <a:t>Orderable Part Numbers (example : Mono 28)</a:t>
            </a:r>
          </a:p>
          <a:p>
            <a:endParaRPr lang="en-US" sz="2100" b="1" dirty="0">
              <a:solidFill>
                <a:schemeClr val="tx1"/>
              </a:solidFill>
            </a:endParaRPr>
          </a:p>
          <a:p>
            <a:endParaRPr lang="en-US" sz="21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3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2445328" y="3962400"/>
            <a:ext cx="457200" cy="1828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1000">
                <a:schemeClr val="accent4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124200" y="3962400"/>
            <a:ext cx="457200" cy="1828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1000">
                <a:schemeClr val="accent4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344388" y="3962400"/>
            <a:ext cx="457200" cy="1828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1000">
                <a:schemeClr val="accent4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324600" y="4145280"/>
            <a:ext cx="457200" cy="16459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1000">
                <a:schemeClr val="accent4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499018" y="2133600"/>
            <a:ext cx="457200" cy="3657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1000">
                <a:schemeClr val="accent4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9459191" y="4305300"/>
            <a:ext cx="955963" cy="5715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AR0234</a:t>
            </a:r>
            <a:endParaRPr lang="en-US" sz="1600" dirty="0"/>
          </a:p>
        </p:txBody>
      </p:sp>
      <p:sp>
        <p:nvSpPr>
          <p:cNvPr id="32" name="Rectangle 31"/>
          <p:cNvSpPr/>
          <p:nvPr/>
        </p:nvSpPr>
        <p:spPr>
          <a:xfrm>
            <a:off x="5801588" y="3467100"/>
            <a:ext cx="955963" cy="5715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AR0134</a:t>
            </a:r>
            <a:endParaRPr lang="en-US" sz="1600" dirty="0"/>
          </a:p>
        </p:txBody>
      </p:sp>
      <p:sp>
        <p:nvSpPr>
          <p:cNvPr id="31" name="Rectangle 30"/>
          <p:cNvSpPr/>
          <p:nvPr/>
        </p:nvSpPr>
        <p:spPr>
          <a:xfrm>
            <a:off x="6625933" y="3184525"/>
            <a:ext cx="955963" cy="5715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AR0135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5628408" y="4305300"/>
            <a:ext cx="955963" cy="5715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AR0144</a:t>
            </a:r>
            <a:endParaRPr lang="en-US" sz="1600" dirty="0"/>
          </a:p>
        </p:txBody>
      </p:sp>
      <p:sp>
        <p:nvSpPr>
          <p:cNvPr id="29" name="Rectangle 28"/>
          <p:cNvSpPr/>
          <p:nvPr/>
        </p:nvSpPr>
        <p:spPr>
          <a:xfrm>
            <a:off x="3314701" y="1879584"/>
            <a:ext cx="955963" cy="5715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MT9V034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2313825" y="2057400"/>
            <a:ext cx="955963" cy="5715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MT9V024</a:t>
            </a:r>
            <a:endParaRPr lang="en-US" sz="1400" dirty="0"/>
          </a:p>
        </p:txBody>
      </p:sp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GS Sensor Family – Packing More in Smaller Size with Superior Performance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9D4EA4B-D18D-4097-90E4-05140BE6FF18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46564" y="1219200"/>
            <a:ext cx="41563" cy="4572000"/>
          </a:xfrm>
          <a:prstGeom prst="straightConnector1">
            <a:avLst/>
          </a:prstGeom>
          <a:ln w="762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81200" y="5791200"/>
            <a:ext cx="9144000" cy="1"/>
          </a:xfrm>
          <a:prstGeom prst="line">
            <a:avLst/>
          </a:prstGeom>
          <a:ln w="762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01207" y="4457700"/>
            <a:ext cx="3323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87353" y="2057400"/>
            <a:ext cx="3323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302327" y="1866900"/>
            <a:ext cx="526473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6.0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02327" y="4267200"/>
            <a:ext cx="526473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.0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88527" y="5846617"/>
            <a:ext cx="526473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1.0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9800" y="5846617"/>
            <a:ext cx="526473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0.3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63000" y="5846617"/>
            <a:ext cx="526473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2.0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33600" y="1714500"/>
            <a:ext cx="955963" cy="5715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82000">
                <a:schemeClr val="accent4">
                  <a:lumMod val="75000"/>
                </a:schemeClr>
              </a:gs>
              <a:gs pos="54000">
                <a:srgbClr val="108E86"/>
              </a:gs>
              <a:gs pos="24000">
                <a:srgbClr val="FF0000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MT9V024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2895599" y="1524000"/>
            <a:ext cx="955963" cy="5715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82000">
                <a:schemeClr val="accent4">
                  <a:lumMod val="75000"/>
                </a:schemeClr>
              </a:gs>
              <a:gs pos="54000">
                <a:srgbClr val="108E86"/>
              </a:gs>
              <a:gs pos="24000">
                <a:srgbClr val="FF0000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MT9V034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5410200" y="3190867"/>
            <a:ext cx="955963" cy="5715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82000">
                <a:schemeClr val="accent4">
                  <a:lumMod val="75000"/>
                </a:schemeClr>
              </a:gs>
              <a:gs pos="54000">
                <a:srgbClr val="108E86"/>
              </a:gs>
              <a:gs pos="24000">
                <a:srgbClr val="FF0000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AR0134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6172199" y="3000367"/>
            <a:ext cx="955963" cy="5715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82000">
                <a:schemeClr val="accent4">
                  <a:lumMod val="75000"/>
                </a:schemeClr>
              </a:gs>
              <a:gs pos="54000">
                <a:srgbClr val="108E86"/>
              </a:gs>
              <a:gs pos="24000">
                <a:srgbClr val="FF0000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AR0135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5181600" y="4138181"/>
            <a:ext cx="955963" cy="5715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82000">
                <a:schemeClr val="accent4">
                  <a:lumMod val="75000"/>
                </a:schemeClr>
              </a:gs>
              <a:gs pos="54000">
                <a:srgbClr val="108E86"/>
              </a:gs>
              <a:gs pos="24000">
                <a:srgbClr val="FF0000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AR0144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9067800" y="4158663"/>
            <a:ext cx="955963" cy="5715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82000">
                <a:schemeClr val="accent4">
                  <a:lumMod val="75000"/>
                </a:schemeClr>
              </a:gs>
              <a:gs pos="54000">
                <a:srgbClr val="108E86"/>
              </a:gs>
              <a:gs pos="24000">
                <a:srgbClr val="FF0000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AR0234</a:t>
            </a:r>
            <a:endParaRPr lang="en-US" sz="1600" dirty="0"/>
          </a:p>
        </p:txBody>
      </p:sp>
      <p:sp>
        <p:nvSpPr>
          <p:cNvPr id="34" name="Rectangle 33"/>
          <p:cNvSpPr/>
          <p:nvPr/>
        </p:nvSpPr>
        <p:spPr>
          <a:xfrm rot="16200000">
            <a:off x="720732" y="2994025"/>
            <a:ext cx="168273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Pixel Size (</a:t>
            </a:r>
            <a:r>
              <a:rPr lang="el-GR" b="1" dirty="0" smtClean="0">
                <a:solidFill>
                  <a:schemeClr val="tx1"/>
                </a:solidFill>
              </a:rPr>
              <a:t>μ</a:t>
            </a:r>
            <a:r>
              <a:rPr lang="en-US" b="1" dirty="0" smtClean="0">
                <a:solidFill>
                  <a:schemeClr val="tx1"/>
                </a:solidFill>
              </a:rPr>
              <a:t>m)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757551" y="6019800"/>
            <a:ext cx="188422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Resolution (MP)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025237" y="1219200"/>
            <a:ext cx="41563" cy="4572000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 rot="16200000">
            <a:off x="-627662" y="3276600"/>
            <a:ext cx="201168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Performance (FPS)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066800" y="5791200"/>
            <a:ext cx="879764" cy="0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99797" y="4000500"/>
            <a:ext cx="332393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00917" y="3810000"/>
            <a:ext cx="526473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60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872204" y="2095500"/>
            <a:ext cx="332393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263238" y="1905000"/>
            <a:ext cx="636559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120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8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07734" y="1112520"/>
          <a:ext cx="11351322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8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8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8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60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954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Specification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AR0134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AR0135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AR0144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AR0234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58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Optical Format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1/3”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1/3”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1/4”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1/2.6”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58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Output Resolution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1280(H) x 960(V)</a:t>
                      </a:r>
                      <a:endParaRPr lang="en-US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1280(H) x 960(V)</a:t>
                      </a:r>
                      <a:endParaRPr lang="en-US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1280(H) x 800(V)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1920(H) x 1200(V)</a:t>
                      </a:r>
                    </a:p>
                  </a:txBody>
                  <a:tcPr marL="121920" marR="12192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58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Frame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Rate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54fps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54fps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60fps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120fps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58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Pixel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3.75um GS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3.75um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GS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3um GS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3um GS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58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Full-Well (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ke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7.9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8.55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58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Dark Current e-/sec @ 60C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&gt;2000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&lt;150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marL="121920" marR="12192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932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Global Shutter Efficiency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(350nm-650nm, Mono)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1200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4700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4300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4300</a:t>
                      </a:r>
                    </a:p>
                  </a:txBody>
                  <a:tcPr marL="121920" marR="12192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58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Power @ max fps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&lt;400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mW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; 7.40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mW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/fps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&lt;400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mW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; 7.40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mW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/fps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&lt;215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mW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;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3.58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mW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/fps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&lt;395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mW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; 3.29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mW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/fps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58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Output Interface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Parallel /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HiSpi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Parallel /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HiSpi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Parallel/MIPI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2-lane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Parallel/MIPI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4-lane</a:t>
                      </a: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932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Package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9x9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iBGA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9x9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iBGA</a:t>
                      </a:r>
                      <a:endParaRPr lang="en-US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(Pin Compatible with AR0134)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5.6mm x 5.6mm CSP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9.995mm x 5.595mm CSP</a:t>
                      </a:r>
                    </a:p>
                  </a:txBody>
                  <a:tcPr marL="121920" marR="12192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Semiconductor Global Shutter Sensors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14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AR0234CS – Seamless </a:t>
            </a:r>
            <a:r>
              <a:rPr lang="en-US" dirty="0" err="1" smtClean="0"/>
              <a:t>Xfer</a:t>
            </a:r>
            <a:r>
              <a:rPr lang="en-US" dirty="0" smtClean="0"/>
              <a:t> from AR0144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57200" y="1371600"/>
          <a:ext cx="4429315" cy="425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0351">
                  <a:extLst>
                    <a:ext uri="{9D8B030D-6E8A-4147-A177-3AD203B41FA5}">
                      <a16:colId xmlns:a16="http://schemas.microsoft.com/office/drawing/2014/main" val="215313479"/>
                    </a:ext>
                  </a:extLst>
                </a:gridCol>
                <a:gridCol w="2128964">
                  <a:extLst>
                    <a:ext uri="{9D8B030D-6E8A-4147-A177-3AD203B41FA5}">
                      <a16:colId xmlns:a16="http://schemas.microsoft.com/office/drawing/2014/main" val="3565048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Specification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AR0144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382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Optical Format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1/4”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391706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Output Resolution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1280(H) x 800(V)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016704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Frame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Rate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60fps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764272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Pixel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3um GS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435813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Full-Well (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ke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7.9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180016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Dark Current e-/sec @ 60C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240333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Global Shutter Efficiency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(350nm-650nm)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4300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854964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Power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&lt;215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mW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;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3.58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mW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/fps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196287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Output Interface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Parallel/MIPI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2-lane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086751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Package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5.6mm x 5.6mm CSP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05821814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9486900" y="1460500"/>
          <a:ext cx="230600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6002">
                  <a:extLst>
                    <a:ext uri="{9D8B030D-6E8A-4147-A177-3AD203B41FA5}">
                      <a16:colId xmlns:a16="http://schemas.microsoft.com/office/drawing/2014/main" val="1954450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AR0234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287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1/2.6”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500948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1920(H) x 1200(V)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027186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120fps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701549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3um GS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634904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8.55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782543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032693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4300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675426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&lt;395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mW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; 3.29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mW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/fps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886232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Parallel/MIPI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4-lane</a:t>
                      </a: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89323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9.995mm x 5.595mm CSP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116542744"/>
                  </a:ext>
                </a:extLst>
              </a:tr>
            </a:tbl>
          </a:graphicData>
        </a:graphic>
      </p:graphicFrame>
      <p:sp>
        <p:nvSpPr>
          <p:cNvPr id="11" name="Striped Right Arrow 10"/>
          <p:cNvSpPr/>
          <p:nvPr/>
        </p:nvSpPr>
        <p:spPr>
          <a:xfrm>
            <a:off x="6024151" y="1252130"/>
            <a:ext cx="2400300" cy="866139"/>
          </a:xfrm>
          <a:prstGeom prst="stripedRightArrow">
            <a:avLst>
              <a:gd name="adj1" fmla="val 4706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Same Pixels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545" y="2786745"/>
            <a:ext cx="440395" cy="398049"/>
          </a:xfrm>
          <a:prstGeom prst="rect">
            <a:avLst/>
          </a:prstGeom>
        </p:spPr>
      </p:pic>
      <p:sp>
        <p:nvSpPr>
          <p:cNvPr id="13" name="Striped Right Arrow 12"/>
          <p:cNvSpPr/>
          <p:nvPr/>
        </p:nvSpPr>
        <p:spPr>
          <a:xfrm>
            <a:off x="6024151" y="2552700"/>
            <a:ext cx="2343424" cy="866139"/>
          </a:xfrm>
          <a:prstGeom prst="stripedRightArrow">
            <a:avLst>
              <a:gd name="adj1" fmla="val 4706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Same Architecture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415435" y="2118269"/>
            <a:ext cx="2552150" cy="27432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Carry Forward Pixel Perf, Tuning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6402735" y="3418839"/>
            <a:ext cx="2552150" cy="27432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Carry Forward Tuning</a:t>
            </a:r>
            <a:endParaRPr lang="en-US" sz="1400" dirty="0"/>
          </a:p>
        </p:txBody>
      </p:sp>
      <p:sp>
        <p:nvSpPr>
          <p:cNvPr id="17" name="Striped Right Arrow 16"/>
          <p:cNvSpPr/>
          <p:nvPr/>
        </p:nvSpPr>
        <p:spPr>
          <a:xfrm>
            <a:off x="6016531" y="4452531"/>
            <a:ext cx="2343424" cy="866139"/>
          </a:xfrm>
          <a:prstGeom prst="stripedRightArrow">
            <a:avLst>
              <a:gd name="adj1" fmla="val 4706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Same Height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395115" y="5318669"/>
            <a:ext cx="2552150" cy="434431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Common Height across Generations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6402735" y="3716110"/>
            <a:ext cx="2552150" cy="47743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Optimized for Higher Performance, Lower Power</a:t>
            </a:r>
            <a:endParaRPr lang="en-US" sz="1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403" y="1474494"/>
            <a:ext cx="454679" cy="4214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2100" y="4630147"/>
            <a:ext cx="471285" cy="51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3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nfidential">
  <a:themeElements>
    <a:clrScheme name="ON Semiconductor">
      <a:dk1>
        <a:srgbClr val="133455"/>
      </a:dk1>
      <a:lt1>
        <a:srgbClr val="FFFFFF"/>
      </a:lt1>
      <a:dk2>
        <a:srgbClr val="2C5985"/>
      </a:dk2>
      <a:lt2>
        <a:srgbClr val="F2F2F2"/>
      </a:lt2>
      <a:accent1>
        <a:srgbClr val="2C5985"/>
      </a:accent1>
      <a:accent2>
        <a:srgbClr val="5B8FCB"/>
      </a:accent2>
      <a:accent3>
        <a:srgbClr val="FFC000"/>
      </a:accent3>
      <a:accent4>
        <a:srgbClr val="428FE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Internal Use Only">
  <a:themeElements>
    <a:clrScheme name="ON Semiconductor">
      <a:dk1>
        <a:srgbClr val="133455"/>
      </a:dk1>
      <a:lt1>
        <a:sysClr val="window" lastClr="FFFFFF"/>
      </a:lt1>
      <a:dk2>
        <a:srgbClr val="2C5985"/>
      </a:dk2>
      <a:lt2>
        <a:srgbClr val="F2F2F2"/>
      </a:lt2>
      <a:accent1>
        <a:srgbClr val="2C5985"/>
      </a:accent1>
      <a:accent2>
        <a:srgbClr val="5B8FCB"/>
      </a:accent2>
      <a:accent3>
        <a:srgbClr val="FFC000"/>
      </a:accent3>
      <a:accent4>
        <a:srgbClr val="428FE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ublic Information">
  <a:themeElements>
    <a:clrScheme name="ON Semiconductor">
      <a:dk1>
        <a:srgbClr val="133455"/>
      </a:dk1>
      <a:lt1>
        <a:srgbClr val="FFFFFF"/>
      </a:lt1>
      <a:dk2>
        <a:srgbClr val="2C5985"/>
      </a:dk2>
      <a:lt2>
        <a:srgbClr val="F2F2F2"/>
      </a:lt2>
      <a:accent1>
        <a:srgbClr val="2C5985"/>
      </a:accent1>
      <a:accent2>
        <a:srgbClr val="5B8FCB"/>
      </a:accent2>
      <a:accent3>
        <a:srgbClr val="FFC000"/>
      </a:accent3>
      <a:accent4>
        <a:srgbClr val="428FE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7fdda83-273e-42b9-bb9d-456563976cf8">J32YDFMMRN5Y-1284494278-157</_dlc_DocId>
    <_dlc_DocIdUrl xmlns="27fdda83-273e-42b9-bb9d-456563976cf8">
      <Url>http://theconnection.onsemi.com/business/ISG-CSD/_layouts/15/DocIdRedir.aspx?ID=J32YDFMMRN5Y-1284494278-157</Url>
      <Description>J32YDFMMRN5Y-1284494278-157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63555950BF440AAF804F47CE88B9C" ma:contentTypeVersion="0" ma:contentTypeDescription="Create a new document." ma:contentTypeScope="" ma:versionID="2ca31058c7e69a6ac27d46324c2f03ec">
  <xsd:schema xmlns:xsd="http://www.w3.org/2001/XMLSchema" xmlns:xs="http://www.w3.org/2001/XMLSchema" xmlns:p="http://schemas.microsoft.com/office/2006/metadata/properties" xmlns:ns2="27fdda83-273e-42b9-bb9d-456563976cf8" targetNamespace="http://schemas.microsoft.com/office/2006/metadata/properties" ma:root="true" ma:fieldsID="625044142506a42a31ca976c81e7154c" ns2:_="">
    <xsd:import namespace="27fdda83-273e-42b9-bb9d-456563976c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fdda83-273e-42b9-bb9d-456563976c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0AA251-A2B3-4730-B964-DEE9B40492F1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27fdda83-273e-42b9-bb9d-456563976cf8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5AA1387-3F60-43B1-990E-D68182F7E3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4FC8BC-1E0E-42B5-BEF2-731DD6F74EF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58DB6D7-6AB9-4280-88E3-5F5D9D6A2B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fdda83-273e-42b9-bb9d-456563976c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ON CONFIDENTIAL</Template>
  <TotalTime>39314</TotalTime>
  <Words>2568</Words>
  <Application>Microsoft Office PowerPoint</Application>
  <PresentationFormat>Widescreen</PresentationFormat>
  <Paragraphs>701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Courier New</vt:lpstr>
      <vt:lpstr>Franklin Gothic Book</vt:lpstr>
      <vt:lpstr>Franklin Gothic Medium</vt:lpstr>
      <vt:lpstr>Freestyle Script</vt:lpstr>
      <vt:lpstr>Wingdings</vt:lpstr>
      <vt:lpstr>1_Confidential</vt:lpstr>
      <vt:lpstr>4_Internal Use Only</vt:lpstr>
      <vt:lpstr>Public Information</vt:lpstr>
      <vt:lpstr>PowerPoint Presentation</vt:lpstr>
      <vt:lpstr>AR0234CS – Product Presentation</vt:lpstr>
      <vt:lpstr>AR0234 – 2MP CMOS Global Shutter Imaging Sensor</vt:lpstr>
      <vt:lpstr>AR0234CS – ON Part Numbers (OPN)</vt:lpstr>
      <vt:lpstr>AR0234CS – Product Presentation</vt:lpstr>
      <vt:lpstr>AR0234 – 2MP CMOS Global Shutter Imaging Sensor</vt:lpstr>
      <vt:lpstr>GS Sensor Family – Packing More in Smaller Size with Superior Performance</vt:lpstr>
      <vt:lpstr>ON Semiconductor Global Shutter Sensors</vt:lpstr>
      <vt:lpstr>AR0234CS – Seamless Xfer from AR0144</vt:lpstr>
      <vt:lpstr>Operation Modes</vt:lpstr>
      <vt:lpstr>AR0234CS – Superior Image Quality due to High GSE</vt:lpstr>
      <vt:lpstr>AR0234CS – Wide Horizontal Pixel Count Enables Significant Benefits</vt:lpstr>
      <vt:lpstr>AR0234CS – Power Profiles</vt:lpstr>
      <vt:lpstr>Spectral Characteristics</vt:lpstr>
      <vt:lpstr>CRA Curve for Lens Selection</vt:lpstr>
      <vt:lpstr>Package – Small Footprint Enables Tiny Modules</vt:lpstr>
      <vt:lpstr>AP1302 Companion ISP</vt:lpstr>
      <vt:lpstr>AR0234CS + AP1302 – A Powerful Combination for Camera System</vt:lpstr>
      <vt:lpstr>DevSuite – Comprehensive SW Eases System Level Design</vt:lpstr>
      <vt:lpstr>AR0234CS – Full Development System Available</vt:lpstr>
      <vt:lpstr>AR0234CS + AP1302 + DevSuite – Rapid Camera System Design</vt:lpstr>
      <vt:lpstr>Module Support – Some Examples</vt:lpstr>
      <vt:lpstr>AR0234CS – Reference Designs</vt:lpstr>
      <vt:lpstr>Multiple ISPs Support AR0234CS </vt:lpstr>
      <vt:lpstr>AR0234CS – Ordering</vt:lpstr>
      <vt:lpstr>AR0234CS – ON Part Numbers (OPN)</vt:lpstr>
      <vt:lpstr>AR0234CS – Technical Documentation</vt:lpstr>
      <vt:lpstr>AR0234CS – Technical Documentation</vt:lpstr>
      <vt:lpstr>Thank You!</vt:lpstr>
    </vt:vector>
  </TitlesOfParts>
  <Company>ONSEMI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Mamoon Rashid</dc:creator>
  <cp:lastModifiedBy>Ganesh Narayanaswamy</cp:lastModifiedBy>
  <cp:revision>430</cp:revision>
  <dcterms:created xsi:type="dcterms:W3CDTF">2019-05-07T17:07:30Z</dcterms:created>
  <dcterms:modified xsi:type="dcterms:W3CDTF">2021-02-18T18:46:23Z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0x01010047563555950BF440AAF804F47CE88B9C</vt:lpwstr>
  </property>
  <property fmtid="{D5CDD505-2E9C-101B-9397-08002B2CF9AE}" pid="3" name="_dlc_DocIdItemGuid">
    <vt:lpwstr>c7b913a1-7a89-4f05-984c-aa2945ae8b0d</vt:lpwstr>
  </property>
</Properties>
</file>