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5"/>
  </p:sldMasterIdLst>
  <p:notesMasterIdLst>
    <p:notesMasterId r:id="rId63"/>
  </p:notesMasterIdLst>
  <p:sldIdLst>
    <p:sldId id="698" r:id="rId6"/>
    <p:sldId id="744" r:id="rId7"/>
    <p:sldId id="745" r:id="rId8"/>
    <p:sldId id="759" r:id="rId9"/>
    <p:sldId id="743" r:id="rId10"/>
    <p:sldId id="784" r:id="rId11"/>
    <p:sldId id="783" r:id="rId12"/>
    <p:sldId id="728" r:id="rId13"/>
    <p:sldId id="416" r:id="rId14"/>
    <p:sldId id="435" r:id="rId15"/>
    <p:sldId id="733" r:id="rId16"/>
    <p:sldId id="746" r:id="rId17"/>
    <p:sldId id="761" r:id="rId18"/>
    <p:sldId id="763" r:id="rId19"/>
    <p:sldId id="740" r:id="rId20"/>
    <p:sldId id="753" r:id="rId21"/>
    <p:sldId id="906" r:id="rId22"/>
    <p:sldId id="780" r:id="rId23"/>
    <p:sldId id="863" r:id="rId24"/>
    <p:sldId id="910" r:id="rId25"/>
    <p:sldId id="881" r:id="rId26"/>
    <p:sldId id="882" r:id="rId27"/>
    <p:sldId id="842" r:id="rId28"/>
    <p:sldId id="847" r:id="rId29"/>
    <p:sldId id="361" r:id="rId30"/>
    <p:sldId id="262" r:id="rId31"/>
    <p:sldId id="903" r:id="rId32"/>
    <p:sldId id="867" r:id="rId33"/>
    <p:sldId id="412" r:id="rId34"/>
    <p:sldId id="880" r:id="rId35"/>
    <p:sldId id="846" r:id="rId36"/>
    <p:sldId id="905" r:id="rId37"/>
    <p:sldId id="786" r:id="rId38"/>
    <p:sldId id="781" r:id="rId39"/>
    <p:sldId id="908" r:id="rId40"/>
    <p:sldId id="848" r:id="rId41"/>
    <p:sldId id="795" r:id="rId42"/>
    <p:sldId id="909" r:id="rId43"/>
    <p:sldId id="845" r:id="rId44"/>
    <p:sldId id="900" r:id="rId45"/>
    <p:sldId id="901" r:id="rId46"/>
    <p:sldId id="902" r:id="rId47"/>
    <p:sldId id="893" r:id="rId48"/>
    <p:sldId id="855" r:id="rId49"/>
    <p:sldId id="772" r:id="rId50"/>
    <p:sldId id="724" r:id="rId51"/>
    <p:sldId id="725" r:id="rId52"/>
    <p:sldId id="747" r:id="rId53"/>
    <p:sldId id="742" r:id="rId54"/>
    <p:sldId id="741" r:id="rId55"/>
    <p:sldId id="782" r:id="rId56"/>
    <p:sldId id="739" r:id="rId57"/>
    <p:sldId id="735" r:id="rId58"/>
    <p:sldId id="736" r:id="rId59"/>
    <p:sldId id="737" r:id="rId60"/>
    <p:sldId id="738" r:id="rId61"/>
    <p:sldId id="765" r:id="rId62"/>
  </p:sldIdLst>
  <p:sldSz cx="12192000" cy="6858000"/>
  <p:notesSz cx="13258800" cy="239252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EEEA76-D998-4749-BC0A-40B2C8C31790}">
          <p14:sldIdLst>
            <p14:sldId id="698"/>
            <p14:sldId id="744"/>
            <p14:sldId id="745"/>
            <p14:sldId id="759"/>
            <p14:sldId id="743"/>
            <p14:sldId id="784"/>
            <p14:sldId id="783"/>
            <p14:sldId id="728"/>
            <p14:sldId id="416"/>
            <p14:sldId id="435"/>
            <p14:sldId id="733"/>
            <p14:sldId id="746"/>
            <p14:sldId id="761"/>
            <p14:sldId id="763"/>
            <p14:sldId id="740"/>
            <p14:sldId id="753"/>
            <p14:sldId id="906"/>
            <p14:sldId id="780"/>
            <p14:sldId id="863"/>
            <p14:sldId id="910"/>
            <p14:sldId id="881"/>
            <p14:sldId id="882"/>
            <p14:sldId id="842"/>
            <p14:sldId id="847"/>
            <p14:sldId id="361"/>
            <p14:sldId id="262"/>
            <p14:sldId id="903"/>
            <p14:sldId id="867"/>
            <p14:sldId id="412"/>
            <p14:sldId id="880"/>
            <p14:sldId id="846"/>
            <p14:sldId id="905"/>
            <p14:sldId id="786"/>
            <p14:sldId id="781"/>
            <p14:sldId id="908"/>
            <p14:sldId id="848"/>
            <p14:sldId id="795"/>
            <p14:sldId id="909"/>
            <p14:sldId id="845"/>
            <p14:sldId id="900"/>
            <p14:sldId id="901"/>
            <p14:sldId id="902"/>
            <p14:sldId id="893"/>
            <p14:sldId id="855"/>
            <p14:sldId id="772"/>
            <p14:sldId id="724"/>
            <p14:sldId id="725"/>
            <p14:sldId id="747"/>
            <p14:sldId id="742"/>
            <p14:sldId id="741"/>
            <p14:sldId id="782"/>
            <p14:sldId id="739"/>
            <p14:sldId id="735"/>
            <p14:sldId id="736"/>
            <p14:sldId id="737"/>
            <p14:sldId id="738"/>
            <p14:sldId id="765"/>
          </p14:sldIdLst>
        </p14:section>
      </p14:sectionLst>
    </p:ex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882"/>
    <a:srgbClr val="33CC33"/>
    <a:srgbClr val="FF3399"/>
    <a:srgbClr val="90B6E4"/>
    <a:srgbClr val="D1E6CF"/>
    <a:srgbClr val="83D47A"/>
    <a:srgbClr val="F79646"/>
    <a:srgbClr val="996633"/>
    <a:srgbClr val="FF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15" autoAdjust="0"/>
    <p:restoredTop sz="94660" autoAdjust="0"/>
  </p:normalViewPr>
  <p:slideViewPr>
    <p:cSldViewPr>
      <p:cViewPr varScale="1">
        <p:scale>
          <a:sx n="114" d="100"/>
          <a:sy n="114" d="100"/>
        </p:scale>
        <p:origin x="180" y="102"/>
      </p:cViewPr>
      <p:guideLst>
        <p:guide orient="horz" pos="2208"/>
        <p:guide pos="3840"/>
      </p:guideLst>
    </p:cSldViewPr>
  </p:slideViewPr>
  <p:outlineViewPr>
    <p:cViewPr>
      <p:scale>
        <a:sx n="33" d="100"/>
        <a:sy n="33" d="100"/>
      </p:scale>
      <p:origin x="53" y="22493"/>
    </p:cViewPr>
  </p:outlineViewPr>
  <p:notesTextViewPr>
    <p:cViewPr>
      <p:scale>
        <a:sx n="1" d="1"/>
        <a:sy n="1" d="1"/>
      </p:scale>
      <p:origin x="0" y="0"/>
    </p:cViewPr>
  </p:notesTextViewPr>
  <p:sorterViewPr>
    <p:cViewPr>
      <p:scale>
        <a:sx n="70" d="100"/>
        <a:sy n="70" d="100"/>
      </p:scale>
      <p:origin x="0" y="0"/>
    </p:cViewPr>
  </p:sorterViewPr>
  <p:notesViewPr>
    <p:cSldViewPr>
      <p:cViewPr varScale="1">
        <p:scale>
          <a:sx n="32" d="100"/>
          <a:sy n="32" d="100"/>
        </p:scale>
        <p:origin x="4404" y="1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3E7720-6A3E-4A2B-8480-7F8F5D499514}" type="doc">
      <dgm:prSet loTypeId="urn:microsoft.com/office/officeart/2005/8/layout/arrow2" loCatId="process" qsTypeId="urn:microsoft.com/office/officeart/2005/8/quickstyle/simple1" qsCatId="simple" csTypeId="urn:microsoft.com/office/officeart/2005/8/colors/colorful1" csCatId="colorful" phldr="1"/>
      <dgm:spPr/>
    </dgm:pt>
    <dgm:pt modelId="{D0668794-8520-4571-81C2-F1819DE3777A}">
      <dgm:prSet phldrT="[Text]" custT="1"/>
      <dgm:spPr/>
      <dgm:t>
        <a:bodyPr anchor="ctr">
          <a:scene3d>
            <a:camera prst="orthographicFront"/>
            <a:lightRig rig="threePt" dir="t"/>
          </a:scene3d>
          <a:sp3d extrusionH="57150">
            <a:bevelT w="38100" h="38100" prst="angle"/>
          </a:sp3d>
        </a:bodyPr>
        <a:lstStyle/>
        <a:p>
          <a:pPr algn="ctr"/>
          <a:r>
            <a:rPr lang="en-US" sz="1800" b="1" cap="none" spc="0" dirty="0">
              <a:ln w="22225">
                <a:solidFill>
                  <a:schemeClr val="tx2"/>
                </a:solidFill>
                <a:prstDash val="solid"/>
              </a:ln>
              <a:solidFill>
                <a:schemeClr val="bg2"/>
              </a:solidFill>
              <a:effectLst/>
            </a:rPr>
            <a:t>IBGT</a:t>
          </a:r>
        </a:p>
      </dgm:t>
    </dgm:pt>
    <dgm:pt modelId="{4FBD0091-77F9-4095-AF25-1FECBA648FFF}" type="parTrans" cxnId="{389A83E2-388D-4EBC-B7F5-3CD1C2E5CA2C}">
      <dgm:prSet/>
      <dgm:spPr/>
      <dgm:t>
        <a:bodyPr/>
        <a:lstStyle/>
        <a:p>
          <a:endParaRPr lang="en-US" b="1" cap="none" spc="0">
            <a:ln w="22225">
              <a:solidFill>
                <a:schemeClr val="tx2"/>
              </a:solidFill>
              <a:prstDash val="solid"/>
            </a:ln>
            <a:solidFill>
              <a:schemeClr val="bg2"/>
            </a:solidFill>
            <a:effectLst/>
          </a:endParaRPr>
        </a:p>
      </dgm:t>
    </dgm:pt>
    <dgm:pt modelId="{3A35DF4A-14EF-4194-B627-17F23C4C6AE7}" type="sibTrans" cxnId="{389A83E2-388D-4EBC-B7F5-3CD1C2E5CA2C}">
      <dgm:prSet/>
      <dgm:spPr/>
      <dgm:t>
        <a:bodyPr/>
        <a:lstStyle/>
        <a:p>
          <a:endParaRPr lang="en-US" b="1" cap="none" spc="0">
            <a:ln w="22225">
              <a:solidFill>
                <a:schemeClr val="tx2"/>
              </a:solidFill>
              <a:prstDash val="solid"/>
            </a:ln>
            <a:solidFill>
              <a:schemeClr val="bg2"/>
            </a:solidFill>
            <a:effectLst/>
          </a:endParaRPr>
        </a:p>
      </dgm:t>
    </dgm:pt>
    <dgm:pt modelId="{E08B6123-5EBD-4332-B88C-F8BF4629FB23}">
      <dgm:prSet phldrT="[Text]" custT="1"/>
      <dgm:spPr/>
      <dgm:t>
        <a:bodyPr anchor="ctr">
          <a:scene3d>
            <a:camera prst="orthographicFront"/>
            <a:lightRig rig="threePt" dir="t"/>
          </a:scene3d>
          <a:sp3d extrusionH="57150">
            <a:bevelT w="38100" h="38100" prst="angle"/>
          </a:sp3d>
        </a:bodyPr>
        <a:lstStyle/>
        <a:p>
          <a:pPr algn="ctr"/>
          <a:r>
            <a:rPr lang="en-US" sz="2000" b="1" cap="none" spc="0" dirty="0">
              <a:ln w="22225">
                <a:solidFill>
                  <a:schemeClr val="tx2"/>
                </a:solidFill>
                <a:prstDash val="solid"/>
              </a:ln>
              <a:solidFill>
                <a:schemeClr val="bg2"/>
              </a:solidFill>
              <a:effectLst/>
            </a:rPr>
            <a:t>MOS</a:t>
          </a:r>
        </a:p>
      </dgm:t>
    </dgm:pt>
    <dgm:pt modelId="{D5EF7AA4-6ED0-4278-B5B5-BF4FF4A31EF6}" type="parTrans" cxnId="{E5904195-2B55-41B5-8B6F-46FD4949AE89}">
      <dgm:prSet/>
      <dgm:spPr/>
      <dgm:t>
        <a:bodyPr/>
        <a:lstStyle/>
        <a:p>
          <a:endParaRPr lang="en-US" b="1" cap="none" spc="0">
            <a:ln w="22225">
              <a:solidFill>
                <a:schemeClr val="tx2"/>
              </a:solidFill>
              <a:prstDash val="solid"/>
            </a:ln>
            <a:solidFill>
              <a:schemeClr val="bg2"/>
            </a:solidFill>
            <a:effectLst/>
          </a:endParaRPr>
        </a:p>
      </dgm:t>
    </dgm:pt>
    <dgm:pt modelId="{9DD59E86-246E-4331-B4F3-5568F5D50719}" type="sibTrans" cxnId="{E5904195-2B55-41B5-8B6F-46FD4949AE89}">
      <dgm:prSet/>
      <dgm:spPr/>
      <dgm:t>
        <a:bodyPr/>
        <a:lstStyle/>
        <a:p>
          <a:endParaRPr lang="en-US" b="1" cap="none" spc="0">
            <a:ln w="22225">
              <a:solidFill>
                <a:schemeClr val="tx2"/>
              </a:solidFill>
              <a:prstDash val="solid"/>
            </a:ln>
            <a:solidFill>
              <a:schemeClr val="bg2"/>
            </a:solidFill>
            <a:effectLst/>
          </a:endParaRPr>
        </a:p>
      </dgm:t>
    </dgm:pt>
    <dgm:pt modelId="{F9A0BEEA-826B-4ADB-8AD7-75A89DD9A908}">
      <dgm:prSet phldrT="[Text]" custT="1"/>
      <dgm:spPr/>
      <dgm:t>
        <a:bodyPr anchor="ctr">
          <a:scene3d>
            <a:camera prst="orthographicFront"/>
            <a:lightRig rig="threePt" dir="t"/>
          </a:scene3d>
          <a:sp3d extrusionH="57150">
            <a:bevelT w="38100" h="38100" prst="angle"/>
          </a:sp3d>
        </a:bodyPr>
        <a:lstStyle/>
        <a:p>
          <a:pPr algn="ctr"/>
          <a:r>
            <a:rPr lang="en-US" sz="2000" b="1" cap="none" spc="0" dirty="0" err="1">
              <a:ln w="22225">
                <a:solidFill>
                  <a:schemeClr val="accent2"/>
                </a:solidFill>
                <a:prstDash val="solid"/>
              </a:ln>
              <a:solidFill>
                <a:schemeClr val="accent2">
                  <a:lumMod val="40000"/>
                  <a:lumOff val="60000"/>
                </a:schemeClr>
              </a:solidFill>
              <a:effectLst/>
            </a:rPr>
            <a:t>SiC</a:t>
          </a:r>
          <a:r>
            <a:rPr lang="en-US" sz="2000" b="1" cap="none" spc="0" dirty="0">
              <a:ln w="22225">
                <a:solidFill>
                  <a:schemeClr val="accent2"/>
                </a:solidFill>
                <a:prstDash val="solid"/>
              </a:ln>
              <a:solidFill>
                <a:schemeClr val="accent2">
                  <a:lumMod val="40000"/>
                  <a:lumOff val="60000"/>
                </a:schemeClr>
              </a:solidFill>
              <a:effectLst/>
            </a:rPr>
            <a:t>/GaN</a:t>
          </a:r>
        </a:p>
      </dgm:t>
    </dgm:pt>
    <dgm:pt modelId="{8383B9F5-018C-4DE4-9542-0A51C621F154}" type="parTrans" cxnId="{0CBD8746-22B7-4D86-8EDA-9F2DB31ED3EC}">
      <dgm:prSet/>
      <dgm:spPr/>
      <dgm:t>
        <a:bodyPr/>
        <a:lstStyle/>
        <a:p>
          <a:endParaRPr lang="en-US" b="1" cap="none" spc="0">
            <a:ln w="22225">
              <a:solidFill>
                <a:schemeClr val="tx2"/>
              </a:solidFill>
              <a:prstDash val="solid"/>
            </a:ln>
            <a:solidFill>
              <a:schemeClr val="bg2"/>
            </a:solidFill>
            <a:effectLst/>
          </a:endParaRPr>
        </a:p>
      </dgm:t>
    </dgm:pt>
    <dgm:pt modelId="{ECC61888-85F7-4E2B-8B94-70324D2A0302}" type="sibTrans" cxnId="{0CBD8746-22B7-4D86-8EDA-9F2DB31ED3EC}">
      <dgm:prSet/>
      <dgm:spPr/>
      <dgm:t>
        <a:bodyPr/>
        <a:lstStyle/>
        <a:p>
          <a:endParaRPr lang="en-US" b="1" cap="none" spc="0">
            <a:ln w="22225">
              <a:solidFill>
                <a:schemeClr val="tx2"/>
              </a:solidFill>
              <a:prstDash val="solid"/>
            </a:ln>
            <a:solidFill>
              <a:schemeClr val="bg2"/>
            </a:solidFill>
            <a:effectLst/>
          </a:endParaRPr>
        </a:p>
      </dgm:t>
    </dgm:pt>
    <dgm:pt modelId="{492472E2-8314-4DB7-A5DE-965789650F94}" type="pres">
      <dgm:prSet presAssocID="{D53E7720-6A3E-4A2B-8480-7F8F5D499514}" presName="arrowDiagram" presStyleCnt="0">
        <dgm:presLayoutVars>
          <dgm:chMax val="5"/>
          <dgm:dir/>
          <dgm:resizeHandles val="exact"/>
        </dgm:presLayoutVars>
      </dgm:prSet>
      <dgm:spPr/>
    </dgm:pt>
    <dgm:pt modelId="{C5C694D4-568C-4FE2-81D9-62EB36A388B0}" type="pres">
      <dgm:prSet presAssocID="{D53E7720-6A3E-4A2B-8480-7F8F5D499514}" presName="arrow" presStyleLbl="bgShp" presStyleIdx="0" presStyleCnt="1" custLinFactNeighborX="-93" custLinFactNeighborY="-1212"/>
      <dgm:spPr/>
    </dgm:pt>
    <dgm:pt modelId="{9F9E34C6-F2E3-4828-9DAC-5FD3FDC7AA71}" type="pres">
      <dgm:prSet presAssocID="{D53E7720-6A3E-4A2B-8480-7F8F5D499514}" presName="arrowDiagram3" presStyleCnt="0"/>
      <dgm:spPr/>
    </dgm:pt>
    <dgm:pt modelId="{B78644F9-0325-438F-9024-1251B16738D7}" type="pres">
      <dgm:prSet presAssocID="{D0668794-8520-4571-81C2-F1819DE3777A}" presName="bullet3a" presStyleLbl="node1" presStyleIdx="0" presStyleCnt="3"/>
      <dgm:spPr/>
    </dgm:pt>
    <dgm:pt modelId="{75FAE4C4-B4F8-4E19-917D-F34F9CF7A6F0}" type="pres">
      <dgm:prSet presAssocID="{D0668794-8520-4571-81C2-F1819DE3777A}" presName="textBox3a" presStyleLbl="revTx" presStyleIdx="0" presStyleCnt="3" custScaleX="90511" custScaleY="34651" custLinFactNeighborX="-11305" custLinFactNeighborY="-50113">
        <dgm:presLayoutVars>
          <dgm:bulletEnabled val="1"/>
        </dgm:presLayoutVars>
      </dgm:prSet>
      <dgm:spPr/>
    </dgm:pt>
    <dgm:pt modelId="{7BBAFEA2-C52C-4B5C-98FF-2EF430BA146E}" type="pres">
      <dgm:prSet presAssocID="{E08B6123-5EBD-4332-B88C-F8BF4629FB23}" presName="bullet3b" presStyleLbl="node1" presStyleIdx="1" presStyleCnt="3"/>
      <dgm:spPr/>
    </dgm:pt>
    <dgm:pt modelId="{1738D688-7356-4902-B709-7D82B7331436}" type="pres">
      <dgm:prSet presAssocID="{E08B6123-5EBD-4332-B88C-F8BF4629FB23}" presName="textBox3b" presStyleLbl="revTx" presStyleIdx="1" presStyleCnt="3" custScaleX="74081" custScaleY="19737" custLinFactNeighborX="-10034" custLinFactNeighborY="-49439">
        <dgm:presLayoutVars>
          <dgm:bulletEnabled val="1"/>
        </dgm:presLayoutVars>
      </dgm:prSet>
      <dgm:spPr/>
    </dgm:pt>
    <dgm:pt modelId="{B6D9DD26-9A44-4621-B389-562E9A33B14A}" type="pres">
      <dgm:prSet presAssocID="{F9A0BEEA-826B-4ADB-8AD7-75A89DD9A908}" presName="bullet3c" presStyleLbl="node1" presStyleIdx="2" presStyleCnt="3"/>
      <dgm:spPr/>
    </dgm:pt>
    <dgm:pt modelId="{80A7F3CC-9706-4084-BC15-1680F0FF856F}" type="pres">
      <dgm:prSet presAssocID="{F9A0BEEA-826B-4ADB-8AD7-75A89DD9A908}" presName="textBox3c" presStyleLbl="revTx" presStyleIdx="2" presStyleCnt="3" custScaleX="117090" custScaleY="14192" custLinFactNeighborX="10848" custLinFactNeighborY="-52427">
        <dgm:presLayoutVars>
          <dgm:bulletEnabled val="1"/>
        </dgm:presLayoutVars>
      </dgm:prSet>
      <dgm:spPr/>
    </dgm:pt>
  </dgm:ptLst>
  <dgm:cxnLst>
    <dgm:cxn modelId="{6BFDD62B-BB9C-43FC-A9AE-8AABC5E9D257}" type="presOf" srcId="{D53E7720-6A3E-4A2B-8480-7F8F5D499514}" destId="{492472E2-8314-4DB7-A5DE-965789650F94}" srcOrd="0" destOrd="0" presId="urn:microsoft.com/office/officeart/2005/8/layout/arrow2"/>
    <dgm:cxn modelId="{16BA4D36-5F66-4665-8BE2-36543D5A7308}" type="presOf" srcId="{D0668794-8520-4571-81C2-F1819DE3777A}" destId="{75FAE4C4-B4F8-4E19-917D-F34F9CF7A6F0}" srcOrd="0" destOrd="0" presId="urn:microsoft.com/office/officeart/2005/8/layout/arrow2"/>
    <dgm:cxn modelId="{88C05D5C-18B2-4011-82D9-8B50F59AECA0}" type="presOf" srcId="{E08B6123-5EBD-4332-B88C-F8BF4629FB23}" destId="{1738D688-7356-4902-B709-7D82B7331436}" srcOrd="0" destOrd="0" presId="urn:microsoft.com/office/officeart/2005/8/layout/arrow2"/>
    <dgm:cxn modelId="{0CBD8746-22B7-4D86-8EDA-9F2DB31ED3EC}" srcId="{D53E7720-6A3E-4A2B-8480-7F8F5D499514}" destId="{F9A0BEEA-826B-4ADB-8AD7-75A89DD9A908}" srcOrd="2" destOrd="0" parTransId="{8383B9F5-018C-4DE4-9542-0A51C621F154}" sibTransId="{ECC61888-85F7-4E2B-8B94-70324D2A0302}"/>
    <dgm:cxn modelId="{E5904195-2B55-41B5-8B6F-46FD4949AE89}" srcId="{D53E7720-6A3E-4A2B-8480-7F8F5D499514}" destId="{E08B6123-5EBD-4332-B88C-F8BF4629FB23}" srcOrd="1" destOrd="0" parTransId="{D5EF7AA4-6ED0-4278-B5B5-BF4FF4A31EF6}" sibTransId="{9DD59E86-246E-4331-B4F3-5568F5D50719}"/>
    <dgm:cxn modelId="{890233CF-3948-4CA5-989C-5391E2241582}" type="presOf" srcId="{F9A0BEEA-826B-4ADB-8AD7-75A89DD9A908}" destId="{80A7F3CC-9706-4084-BC15-1680F0FF856F}" srcOrd="0" destOrd="0" presId="urn:microsoft.com/office/officeart/2005/8/layout/arrow2"/>
    <dgm:cxn modelId="{389A83E2-388D-4EBC-B7F5-3CD1C2E5CA2C}" srcId="{D53E7720-6A3E-4A2B-8480-7F8F5D499514}" destId="{D0668794-8520-4571-81C2-F1819DE3777A}" srcOrd="0" destOrd="0" parTransId="{4FBD0091-77F9-4095-AF25-1FECBA648FFF}" sibTransId="{3A35DF4A-14EF-4194-B627-17F23C4C6AE7}"/>
    <dgm:cxn modelId="{97C8A3CD-4C04-4B86-B6CA-BA518280B4F0}" type="presParOf" srcId="{492472E2-8314-4DB7-A5DE-965789650F94}" destId="{C5C694D4-568C-4FE2-81D9-62EB36A388B0}" srcOrd="0" destOrd="0" presId="urn:microsoft.com/office/officeart/2005/8/layout/arrow2"/>
    <dgm:cxn modelId="{3332279A-3298-4910-B4C2-792142B5C738}" type="presParOf" srcId="{492472E2-8314-4DB7-A5DE-965789650F94}" destId="{9F9E34C6-F2E3-4828-9DAC-5FD3FDC7AA71}" srcOrd="1" destOrd="0" presId="urn:microsoft.com/office/officeart/2005/8/layout/arrow2"/>
    <dgm:cxn modelId="{A1A75DDC-BF06-458A-AC0D-7703F6818EA6}" type="presParOf" srcId="{9F9E34C6-F2E3-4828-9DAC-5FD3FDC7AA71}" destId="{B78644F9-0325-438F-9024-1251B16738D7}" srcOrd="0" destOrd="0" presId="urn:microsoft.com/office/officeart/2005/8/layout/arrow2"/>
    <dgm:cxn modelId="{61A0BB0A-C48A-4B3C-8954-3FAC9EDBDB6A}" type="presParOf" srcId="{9F9E34C6-F2E3-4828-9DAC-5FD3FDC7AA71}" destId="{75FAE4C4-B4F8-4E19-917D-F34F9CF7A6F0}" srcOrd="1" destOrd="0" presId="urn:microsoft.com/office/officeart/2005/8/layout/arrow2"/>
    <dgm:cxn modelId="{48C16E6F-800D-4CA0-83B8-1314B9E91734}" type="presParOf" srcId="{9F9E34C6-F2E3-4828-9DAC-5FD3FDC7AA71}" destId="{7BBAFEA2-C52C-4B5C-98FF-2EF430BA146E}" srcOrd="2" destOrd="0" presId="urn:microsoft.com/office/officeart/2005/8/layout/arrow2"/>
    <dgm:cxn modelId="{CD30B371-71B9-44EB-B3A4-B01479F0B31D}" type="presParOf" srcId="{9F9E34C6-F2E3-4828-9DAC-5FD3FDC7AA71}" destId="{1738D688-7356-4902-B709-7D82B7331436}" srcOrd="3" destOrd="0" presId="urn:microsoft.com/office/officeart/2005/8/layout/arrow2"/>
    <dgm:cxn modelId="{1E2B1247-4F91-48C7-94E4-061B16315AD5}" type="presParOf" srcId="{9F9E34C6-F2E3-4828-9DAC-5FD3FDC7AA71}" destId="{B6D9DD26-9A44-4621-B389-562E9A33B14A}" srcOrd="4" destOrd="0" presId="urn:microsoft.com/office/officeart/2005/8/layout/arrow2"/>
    <dgm:cxn modelId="{C2B2744B-25D0-4968-BE3B-6B9A9614F4F1}" type="presParOf" srcId="{9F9E34C6-F2E3-4828-9DAC-5FD3FDC7AA71}" destId="{80A7F3CC-9706-4084-BC15-1680F0FF856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694D4-568C-4FE2-81D9-62EB36A388B0}">
      <dsp:nvSpPr>
        <dsp:cNvPr id="0" name=""/>
        <dsp:cNvSpPr/>
      </dsp:nvSpPr>
      <dsp:spPr>
        <a:xfrm>
          <a:off x="1012750" y="0"/>
          <a:ext cx="5474056" cy="3421285"/>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644F9-0325-438F-9024-1251B16738D7}">
      <dsp:nvSpPr>
        <dsp:cNvPr id="0" name=""/>
        <dsp:cNvSpPr/>
      </dsp:nvSpPr>
      <dsp:spPr>
        <a:xfrm>
          <a:off x="1713046" y="2361370"/>
          <a:ext cx="142325" cy="14232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FAE4C4-B4F8-4E19-917D-F34F9CF7A6F0}">
      <dsp:nvSpPr>
        <dsp:cNvPr id="0" name=""/>
        <dsp:cNvSpPr/>
      </dsp:nvSpPr>
      <dsp:spPr>
        <a:xfrm>
          <a:off x="1700532" y="2260110"/>
          <a:ext cx="1154427" cy="342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415" tIns="0" rIns="0" bIns="0" numCol="1" spcCol="1270" anchor="ctr" anchorCtr="0">
          <a:noAutofit/>
          <a:scene3d>
            <a:camera prst="orthographicFront"/>
            <a:lightRig rig="threePt" dir="t"/>
          </a:scene3d>
          <a:sp3d extrusionH="57150">
            <a:bevelT w="38100" h="38100" prst="angle"/>
          </a:sp3d>
        </a:bodyPr>
        <a:lstStyle/>
        <a:p>
          <a:pPr marL="0" lvl="0" indent="0" algn="ctr" defTabSz="800100">
            <a:lnSpc>
              <a:spcPct val="90000"/>
            </a:lnSpc>
            <a:spcBef>
              <a:spcPct val="0"/>
            </a:spcBef>
            <a:spcAft>
              <a:spcPct val="35000"/>
            </a:spcAft>
            <a:buNone/>
          </a:pPr>
          <a:r>
            <a:rPr lang="en-US" sz="1800" b="1" kern="1200" cap="none" spc="0" dirty="0">
              <a:ln w="22225">
                <a:solidFill>
                  <a:schemeClr val="tx2"/>
                </a:solidFill>
                <a:prstDash val="solid"/>
              </a:ln>
              <a:solidFill>
                <a:schemeClr val="bg2"/>
              </a:solidFill>
              <a:effectLst/>
            </a:rPr>
            <a:t>IBGT</a:t>
          </a:r>
        </a:p>
      </dsp:txBody>
      <dsp:txXfrm>
        <a:off x="1700532" y="2260110"/>
        <a:ext cx="1154427" cy="342612"/>
      </dsp:txXfrm>
    </dsp:sp>
    <dsp:sp modelId="{7BBAFEA2-C52C-4B5C-98FF-2EF430BA146E}">
      <dsp:nvSpPr>
        <dsp:cNvPr id="0" name=""/>
        <dsp:cNvSpPr/>
      </dsp:nvSpPr>
      <dsp:spPr>
        <a:xfrm>
          <a:off x="2969341" y="1431465"/>
          <a:ext cx="257280" cy="25728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38D688-7356-4902-B709-7D82B7331436}">
      <dsp:nvSpPr>
        <dsp:cNvPr id="0" name=""/>
        <dsp:cNvSpPr/>
      </dsp:nvSpPr>
      <dsp:spPr>
        <a:xfrm>
          <a:off x="3136416" y="1386876"/>
          <a:ext cx="973256" cy="367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328" tIns="0" rIns="0" bIns="0" numCol="1" spcCol="1270" anchor="ctr" anchorCtr="0">
          <a:noAutofit/>
          <a:scene3d>
            <a:camera prst="orthographicFront"/>
            <a:lightRig rig="threePt" dir="t"/>
          </a:scene3d>
          <a:sp3d extrusionH="57150">
            <a:bevelT w="38100" h="38100" prst="angle"/>
          </a:sp3d>
        </a:bodyPr>
        <a:lstStyle/>
        <a:p>
          <a:pPr marL="0" lvl="0" indent="0" algn="ctr" defTabSz="889000">
            <a:lnSpc>
              <a:spcPct val="90000"/>
            </a:lnSpc>
            <a:spcBef>
              <a:spcPct val="0"/>
            </a:spcBef>
            <a:spcAft>
              <a:spcPct val="35000"/>
            </a:spcAft>
            <a:buNone/>
          </a:pPr>
          <a:r>
            <a:rPr lang="en-US" sz="2000" b="1" kern="1200" cap="none" spc="0" dirty="0">
              <a:ln w="22225">
                <a:solidFill>
                  <a:schemeClr val="tx2"/>
                </a:solidFill>
                <a:prstDash val="solid"/>
              </a:ln>
              <a:solidFill>
                <a:schemeClr val="bg2"/>
              </a:solidFill>
              <a:effectLst/>
            </a:rPr>
            <a:t>MOS</a:t>
          </a:r>
        </a:p>
      </dsp:txBody>
      <dsp:txXfrm>
        <a:off x="3136416" y="1386876"/>
        <a:ext cx="973256" cy="367340"/>
      </dsp:txXfrm>
    </dsp:sp>
    <dsp:sp modelId="{B6D9DD26-9A44-4621-B389-562E9A33B14A}">
      <dsp:nvSpPr>
        <dsp:cNvPr id="0" name=""/>
        <dsp:cNvSpPr/>
      </dsp:nvSpPr>
      <dsp:spPr>
        <a:xfrm>
          <a:off x="4480181" y="865585"/>
          <a:ext cx="355813" cy="3558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A7F3CC-9706-4084-BC15-1680F0FF856F}">
      <dsp:nvSpPr>
        <dsp:cNvPr id="0" name=""/>
        <dsp:cNvSpPr/>
      </dsp:nvSpPr>
      <dsp:spPr>
        <a:xfrm>
          <a:off x="4688344" y="817054"/>
          <a:ext cx="1538297" cy="33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538" tIns="0" rIns="0" bIns="0" numCol="1" spcCol="1270" anchor="ctr" anchorCtr="0">
          <a:noAutofit/>
          <a:scene3d>
            <a:camera prst="orthographicFront"/>
            <a:lightRig rig="threePt" dir="t"/>
          </a:scene3d>
          <a:sp3d extrusionH="57150">
            <a:bevelT w="38100" h="38100" prst="angle"/>
          </a:sp3d>
        </a:bodyPr>
        <a:lstStyle/>
        <a:p>
          <a:pPr marL="0" lvl="0" indent="0" algn="ctr" defTabSz="889000">
            <a:lnSpc>
              <a:spcPct val="90000"/>
            </a:lnSpc>
            <a:spcBef>
              <a:spcPct val="0"/>
            </a:spcBef>
            <a:spcAft>
              <a:spcPct val="35000"/>
            </a:spcAft>
            <a:buNone/>
          </a:pPr>
          <a:r>
            <a:rPr lang="en-US" sz="2000" b="1" kern="1200" cap="none" spc="0" dirty="0" err="1">
              <a:ln w="22225">
                <a:solidFill>
                  <a:schemeClr val="accent2"/>
                </a:solidFill>
                <a:prstDash val="solid"/>
              </a:ln>
              <a:solidFill>
                <a:schemeClr val="accent2">
                  <a:lumMod val="40000"/>
                  <a:lumOff val="60000"/>
                </a:schemeClr>
              </a:solidFill>
              <a:effectLst/>
            </a:rPr>
            <a:t>SiC</a:t>
          </a:r>
          <a:r>
            <a:rPr lang="en-US" sz="2000" b="1" kern="1200" cap="none" spc="0" dirty="0">
              <a:ln w="22225">
                <a:solidFill>
                  <a:schemeClr val="accent2"/>
                </a:solidFill>
                <a:prstDash val="solid"/>
              </a:ln>
              <a:solidFill>
                <a:schemeClr val="accent2">
                  <a:lumMod val="40000"/>
                  <a:lumOff val="60000"/>
                </a:schemeClr>
              </a:solidFill>
              <a:effectLst/>
            </a:rPr>
            <a:t>/GaN</a:t>
          </a:r>
        </a:p>
      </dsp:txBody>
      <dsp:txXfrm>
        <a:off x="4688344" y="817054"/>
        <a:ext cx="1538297" cy="33745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5745480" cy="1196263"/>
          </a:xfrm>
          <a:prstGeom prst="rect">
            <a:avLst/>
          </a:prstGeom>
        </p:spPr>
        <p:txBody>
          <a:bodyPr vert="horz" lIns="209730" tIns="104865" rIns="209730" bIns="104865" rtlCol="0"/>
          <a:lstStyle>
            <a:lvl1pPr algn="l">
              <a:defRPr sz="2600"/>
            </a:lvl1pPr>
          </a:lstStyle>
          <a:p>
            <a:endParaRPr lang="en-US"/>
          </a:p>
        </p:txBody>
      </p:sp>
      <p:sp>
        <p:nvSpPr>
          <p:cNvPr id="3" name="Date Placeholder 2"/>
          <p:cNvSpPr>
            <a:spLocks noGrp="1"/>
          </p:cNvSpPr>
          <p:nvPr>
            <p:ph type="dt" idx="1"/>
          </p:nvPr>
        </p:nvSpPr>
        <p:spPr>
          <a:xfrm>
            <a:off x="7510257" y="4"/>
            <a:ext cx="5745480" cy="1196263"/>
          </a:xfrm>
          <a:prstGeom prst="rect">
            <a:avLst/>
          </a:prstGeom>
        </p:spPr>
        <p:txBody>
          <a:bodyPr vert="horz" lIns="209730" tIns="104865" rIns="209730" bIns="104865" rtlCol="0"/>
          <a:lstStyle>
            <a:lvl1pPr algn="r">
              <a:defRPr sz="2600"/>
            </a:lvl1pPr>
          </a:lstStyle>
          <a:p>
            <a:fld id="{016B82A2-0F35-4D37-96FC-0C3D5B534B13}" type="datetimeFigureOut">
              <a:rPr lang="en-US" smtClean="0"/>
              <a:pPr/>
              <a:t>10/19/2022</a:t>
            </a:fld>
            <a:endParaRPr lang="en-US"/>
          </a:p>
        </p:txBody>
      </p:sp>
      <p:sp>
        <p:nvSpPr>
          <p:cNvPr id="4" name="Slide Image Placeholder 3"/>
          <p:cNvSpPr>
            <a:spLocks noGrp="1" noRot="1" noChangeAspect="1"/>
          </p:cNvSpPr>
          <p:nvPr>
            <p:ph type="sldImg" idx="2"/>
          </p:nvPr>
        </p:nvSpPr>
        <p:spPr>
          <a:xfrm>
            <a:off x="-1343025" y="1795463"/>
            <a:ext cx="15944850" cy="8969375"/>
          </a:xfrm>
          <a:prstGeom prst="rect">
            <a:avLst/>
          </a:prstGeom>
          <a:noFill/>
          <a:ln w="12700">
            <a:solidFill>
              <a:prstClr val="black"/>
            </a:solidFill>
          </a:ln>
        </p:spPr>
        <p:txBody>
          <a:bodyPr vert="horz" lIns="209730" tIns="104865" rIns="209730" bIns="104865" rtlCol="0" anchor="ctr"/>
          <a:lstStyle/>
          <a:p>
            <a:endParaRPr lang="en-US"/>
          </a:p>
        </p:txBody>
      </p:sp>
      <p:sp>
        <p:nvSpPr>
          <p:cNvPr id="5" name="Notes Placeholder 4"/>
          <p:cNvSpPr>
            <a:spLocks noGrp="1"/>
          </p:cNvSpPr>
          <p:nvPr>
            <p:ph type="body" sz="quarter" idx="3"/>
          </p:nvPr>
        </p:nvSpPr>
        <p:spPr>
          <a:xfrm>
            <a:off x="1325882" y="11364480"/>
            <a:ext cx="10607040" cy="10766345"/>
          </a:xfrm>
          <a:prstGeom prst="rect">
            <a:avLst/>
          </a:prstGeom>
        </p:spPr>
        <p:txBody>
          <a:bodyPr vert="horz" lIns="209730" tIns="104865" rIns="209730" bIns="1048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2724805"/>
            <a:ext cx="5745480" cy="1196263"/>
          </a:xfrm>
          <a:prstGeom prst="rect">
            <a:avLst/>
          </a:prstGeom>
        </p:spPr>
        <p:txBody>
          <a:bodyPr vert="horz" lIns="209730" tIns="104865" rIns="209730" bIns="104865" rtlCol="0" anchor="b"/>
          <a:lstStyle>
            <a:lvl1pPr algn="l">
              <a:defRPr sz="2600"/>
            </a:lvl1pPr>
          </a:lstStyle>
          <a:p>
            <a:endParaRPr lang="en-US"/>
          </a:p>
        </p:txBody>
      </p:sp>
      <p:sp>
        <p:nvSpPr>
          <p:cNvPr id="7" name="Slide Number Placeholder 6"/>
          <p:cNvSpPr>
            <a:spLocks noGrp="1"/>
          </p:cNvSpPr>
          <p:nvPr>
            <p:ph type="sldNum" sz="quarter" idx="5"/>
          </p:nvPr>
        </p:nvSpPr>
        <p:spPr>
          <a:xfrm>
            <a:off x="7510257" y="22724805"/>
            <a:ext cx="5745480" cy="1196263"/>
          </a:xfrm>
          <a:prstGeom prst="rect">
            <a:avLst/>
          </a:prstGeom>
        </p:spPr>
        <p:txBody>
          <a:bodyPr vert="horz" lIns="209730" tIns="104865" rIns="209730" bIns="104865" rtlCol="0" anchor="b"/>
          <a:lstStyle>
            <a:lvl1pPr algn="r">
              <a:defRPr sz="2600"/>
            </a:lvl1pPr>
          </a:lstStyle>
          <a:p>
            <a:fld id="{0AC220FB-999C-4C5E-9629-5309DC1060CD}" type="slidenum">
              <a:rPr lang="en-US" smtClean="0"/>
              <a:pPr/>
              <a:t>‹#›</a:t>
            </a:fld>
            <a:endParaRPr lang="en-US"/>
          </a:p>
        </p:txBody>
      </p:sp>
    </p:spTree>
    <p:extLst>
      <p:ext uri="{BB962C8B-B14F-4D97-AF65-F5344CB8AC3E}">
        <p14:creationId xmlns:p14="http://schemas.microsoft.com/office/powerpoint/2010/main" val="73254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385888" y="1741488"/>
            <a:ext cx="15467013" cy="8701087"/>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82BBC5-30AE-4B4D-A45C-4EFF7E4CEB2E}" type="slidenum">
              <a:rPr lang="en-US" smtClean="0">
                <a:solidFill>
                  <a:srgbClr val="000000"/>
                </a:solidFill>
                <a:ea typeface="Adobe 명조 Std Acro M"/>
                <a:cs typeface="Adobe 명조 Std Acro M"/>
              </a:rPr>
              <a:pPr fontAlgn="base">
                <a:spcBef>
                  <a:spcPct val="0"/>
                </a:spcBef>
                <a:spcAft>
                  <a:spcPct val="0"/>
                </a:spcAft>
                <a:defRPr/>
              </a:pPr>
              <a:t>15</a:t>
            </a:fld>
            <a:endParaRPr lang="en-US">
              <a:solidFill>
                <a:srgbClr val="000000"/>
              </a:solidFill>
              <a:ea typeface="Adobe 명조 Std Acro M"/>
              <a:cs typeface="Adobe 명조 Std Acro M"/>
            </a:endParaRPr>
          </a:p>
        </p:txBody>
      </p:sp>
    </p:spTree>
    <p:extLst>
      <p:ext uri="{BB962C8B-B14F-4D97-AF65-F5344CB8AC3E}">
        <p14:creationId xmlns:p14="http://schemas.microsoft.com/office/powerpoint/2010/main" val="929122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385888" y="1741488"/>
            <a:ext cx="15467013" cy="8701087"/>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zh-TW"/>
          </a:p>
        </p:txBody>
      </p:sp>
      <p:sp>
        <p:nvSpPr>
          <p:cNvPr id="38916" name="Slide Number Placeholder 3"/>
          <p:cNvSpPr>
            <a:spLocks noGrp="1"/>
          </p:cNvSpPr>
          <p:nvPr>
            <p:ph type="sldNum" sz="quarter" idx="5"/>
          </p:nvPr>
        </p:nvSpPr>
        <p:spPr bwMode="auto">
          <a:noFill/>
          <a:ln>
            <a:miter lim="800000"/>
            <a:headEnd/>
            <a:tailEnd/>
          </a:ln>
        </p:spPr>
        <p:txBody>
          <a:bodyPr/>
          <a:lstStyle/>
          <a:p>
            <a:fld id="{CB87339C-91E8-4B27-BE2E-92DBA1B08B79}" type="slidenum">
              <a:rPr lang="en-US" altLang="zh-TW">
                <a:solidFill>
                  <a:prstClr val="black"/>
                </a:solidFill>
                <a:ea typeface="PMingLiU" pitchFamily="18" charset="-120"/>
                <a:cs typeface="Adobe 명조 Std Acro M"/>
              </a:rPr>
              <a:pPr/>
              <a:t>47</a:t>
            </a:fld>
            <a:endParaRPr lang="en-US" altLang="zh-TW">
              <a:solidFill>
                <a:prstClr val="black"/>
              </a:solidFill>
              <a:ea typeface="PMingLiU" pitchFamily="18" charset="-120"/>
              <a:cs typeface="Adobe 명조 Std Acro M"/>
            </a:endParaRPr>
          </a:p>
        </p:txBody>
      </p:sp>
    </p:spTree>
    <p:extLst>
      <p:ext uri="{BB962C8B-B14F-4D97-AF65-F5344CB8AC3E}">
        <p14:creationId xmlns:p14="http://schemas.microsoft.com/office/powerpoint/2010/main" val="2610693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6C20F2-FC04-44CD-B9CF-A2F616E9BAD9}" type="slidenum">
              <a:rPr lang="en-US" altLang="en-US"/>
              <a:pPr/>
              <a:t>48</a:t>
            </a:fld>
            <a:endParaRPr lang="en-US" altLang="en-US"/>
          </a:p>
        </p:txBody>
      </p:sp>
      <p:sp>
        <p:nvSpPr>
          <p:cNvPr id="330754" name="Rectangle 2"/>
          <p:cNvSpPr>
            <a:spLocks noGrp="1" noRot="1" noChangeAspect="1" noChangeArrowheads="1" noTextEdit="1"/>
          </p:cNvSpPr>
          <p:nvPr>
            <p:ph type="sldImg"/>
          </p:nvPr>
        </p:nvSpPr>
        <p:spPr>
          <a:xfrm>
            <a:off x="-652463" y="1685925"/>
            <a:ext cx="14965363" cy="8418513"/>
          </a:xfrm>
          <a:ln/>
        </p:spPr>
      </p:sp>
      <p:sp>
        <p:nvSpPr>
          <p:cNvPr id="330755" name="Rectangle 3"/>
          <p:cNvSpPr>
            <a:spLocks noGrp="1" noChangeArrowheads="1"/>
          </p:cNvSpPr>
          <p:nvPr>
            <p:ph type="body" idx="1"/>
          </p:nvPr>
        </p:nvSpPr>
        <p:spPr>
          <a:xfrm>
            <a:off x="1369761" y="10658170"/>
            <a:ext cx="10928429" cy="10101510"/>
          </a:xfrm>
        </p:spPr>
        <p:txBody>
          <a:bodyPr/>
          <a:lstStyle/>
          <a:p>
            <a:endParaRPr lang="en-US" altLang="en-US"/>
          </a:p>
        </p:txBody>
      </p:sp>
    </p:spTree>
    <p:extLst>
      <p:ext uri="{BB962C8B-B14F-4D97-AF65-F5344CB8AC3E}">
        <p14:creationId xmlns:p14="http://schemas.microsoft.com/office/powerpoint/2010/main" val="3787128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D0935B-07F9-4194-B013-0AB0DA7703C0}" type="slidenum">
              <a:rPr lang="en-US" smtClean="0"/>
              <a:pPr>
                <a:defRPr/>
              </a:pPr>
              <a:t>49</a:t>
            </a:fld>
            <a:endParaRPr lang="en-US"/>
          </a:p>
        </p:txBody>
      </p:sp>
      <p:sp>
        <p:nvSpPr>
          <p:cNvPr id="21507" name="Rectangle 2"/>
          <p:cNvSpPr>
            <a:spLocks noGrp="1" noRot="1" noChangeAspect="1" noChangeArrowheads="1" noTextEdit="1"/>
          </p:cNvSpPr>
          <p:nvPr>
            <p:ph type="sldImg"/>
          </p:nvPr>
        </p:nvSpPr>
        <p:spPr bwMode="auto">
          <a:xfrm>
            <a:off x="-684213" y="1724025"/>
            <a:ext cx="15006638" cy="8442325"/>
          </a:xfrm>
          <a:noFill/>
          <a:ln>
            <a:solidFill>
              <a:srgbClr val="000000"/>
            </a:solidFill>
            <a:miter lim="800000"/>
            <a:headEnd/>
            <a:tailEnd/>
          </a:ln>
        </p:spPr>
      </p:sp>
      <p:sp>
        <p:nvSpPr>
          <p:cNvPr id="21508" name="Rectangle 3"/>
          <p:cNvSpPr>
            <a:spLocks noGrp="1" noChangeArrowheads="1"/>
          </p:cNvSpPr>
          <p:nvPr>
            <p:ph type="body" idx="1"/>
          </p:nvPr>
        </p:nvSpPr>
        <p:spPr bwMode="auto">
          <a:xfrm>
            <a:off x="1837415" y="10684523"/>
            <a:ext cx="9968214" cy="10002611"/>
          </a:xfrm>
          <a:noFill/>
        </p:spPr>
        <p:txBody>
          <a:bodyPr wrap="square" numCol="1" anchor="t" anchorCtr="0" compatLnSpc="1">
            <a:prstTxWarp prst="textNoShape">
              <a:avLst/>
            </a:prstTxWarp>
          </a:bodyPr>
          <a:lstStyle/>
          <a:p>
            <a:pPr eaLnBrk="1" hangingPunct="1"/>
            <a:endParaRPr lang="fr-FR"/>
          </a:p>
        </p:txBody>
      </p:sp>
    </p:spTree>
    <p:extLst>
      <p:ext uri="{BB962C8B-B14F-4D97-AF65-F5344CB8AC3E}">
        <p14:creationId xmlns:p14="http://schemas.microsoft.com/office/powerpoint/2010/main" val="1083304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zh-TW"/>
          </a:p>
        </p:txBody>
      </p:sp>
      <p:sp>
        <p:nvSpPr>
          <p:cNvPr id="38916" name="Slide Number Placeholder 3"/>
          <p:cNvSpPr>
            <a:spLocks noGrp="1"/>
          </p:cNvSpPr>
          <p:nvPr>
            <p:ph type="sldNum" sz="quarter" idx="5"/>
          </p:nvPr>
        </p:nvSpPr>
        <p:spPr bwMode="auto">
          <a:noFill/>
          <a:ln>
            <a:miter lim="800000"/>
            <a:headEnd/>
            <a:tailEnd/>
          </a:ln>
        </p:spPr>
        <p:txBody>
          <a:bodyPr/>
          <a:lstStyle/>
          <a:p>
            <a:fld id="{CB87339C-91E8-4B27-BE2E-92DBA1B08B79}" type="slidenum">
              <a:rPr lang="en-US" altLang="zh-TW">
                <a:solidFill>
                  <a:prstClr val="black"/>
                </a:solidFill>
                <a:ea typeface="PMingLiU" pitchFamily="18" charset="-120"/>
                <a:cs typeface="Adobe 명조 Std Acro M"/>
              </a:rPr>
              <a:pPr/>
              <a:t>52</a:t>
            </a:fld>
            <a:endParaRPr lang="en-US" altLang="zh-TW">
              <a:solidFill>
                <a:prstClr val="black"/>
              </a:solidFill>
              <a:ea typeface="PMingLiU" pitchFamily="18" charset="-120"/>
              <a:cs typeface="Adobe 명조 Std Acro M"/>
            </a:endParaRPr>
          </a:p>
        </p:txBody>
      </p:sp>
    </p:spTree>
    <p:extLst>
      <p:ext uri="{BB962C8B-B14F-4D97-AF65-F5344CB8AC3E}">
        <p14:creationId xmlns:p14="http://schemas.microsoft.com/office/powerpoint/2010/main" val="1073856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385888" y="1741488"/>
            <a:ext cx="15467013" cy="8701087"/>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82BBC5-30AE-4B4D-A45C-4EFF7E4CEB2E}" type="slidenum">
              <a:rPr lang="en-US" smtClean="0">
                <a:solidFill>
                  <a:srgbClr val="000000"/>
                </a:solidFill>
                <a:ea typeface="Adobe 명조 Std Acro M"/>
                <a:cs typeface="Adobe 명조 Std Acro M"/>
              </a:rPr>
              <a:pPr fontAlgn="base">
                <a:spcBef>
                  <a:spcPct val="0"/>
                </a:spcBef>
                <a:spcAft>
                  <a:spcPct val="0"/>
                </a:spcAft>
                <a:defRPr/>
              </a:pPr>
              <a:t>55</a:t>
            </a:fld>
            <a:endParaRPr lang="en-US">
              <a:solidFill>
                <a:srgbClr val="000000"/>
              </a:solidFill>
              <a:ea typeface="Adobe 명조 Std Acro M"/>
              <a:cs typeface="Adobe 명조 Std Acro M"/>
            </a:endParaRPr>
          </a:p>
        </p:txBody>
      </p:sp>
    </p:spTree>
    <p:extLst>
      <p:ext uri="{BB962C8B-B14F-4D97-AF65-F5344CB8AC3E}">
        <p14:creationId xmlns:p14="http://schemas.microsoft.com/office/powerpoint/2010/main" val="1265613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385888" y="1741488"/>
            <a:ext cx="15467013" cy="8701087"/>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82BBC5-30AE-4B4D-A45C-4EFF7E4CEB2E}" type="slidenum">
              <a:rPr lang="en-US" smtClean="0">
                <a:solidFill>
                  <a:srgbClr val="000000"/>
                </a:solidFill>
                <a:ea typeface="Adobe 명조 Std Acro M"/>
                <a:cs typeface="Adobe 명조 Std Acro M"/>
              </a:rPr>
              <a:pPr fontAlgn="base">
                <a:spcBef>
                  <a:spcPct val="0"/>
                </a:spcBef>
                <a:spcAft>
                  <a:spcPct val="0"/>
                </a:spcAft>
                <a:defRPr/>
              </a:pPr>
              <a:t>56</a:t>
            </a:fld>
            <a:endParaRPr lang="en-US">
              <a:solidFill>
                <a:srgbClr val="000000"/>
              </a:solidFill>
              <a:ea typeface="Adobe 명조 Std Acro M"/>
              <a:cs typeface="Adobe 명조 Std Acro M"/>
            </a:endParaRPr>
          </a:p>
        </p:txBody>
      </p:sp>
    </p:spTree>
    <p:extLst>
      <p:ext uri="{BB962C8B-B14F-4D97-AF65-F5344CB8AC3E}">
        <p14:creationId xmlns:p14="http://schemas.microsoft.com/office/powerpoint/2010/main" val="1832338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385888" y="1741488"/>
            <a:ext cx="15467013" cy="8701087"/>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82BBC5-30AE-4B4D-A45C-4EFF7E4CEB2E}" type="slidenum">
              <a:rPr lang="en-US" smtClean="0">
                <a:solidFill>
                  <a:srgbClr val="000000"/>
                </a:solidFill>
                <a:ea typeface="Adobe 명조 Std Acro M"/>
                <a:cs typeface="Adobe 명조 Std Acro M"/>
              </a:rPr>
              <a:pPr fontAlgn="base">
                <a:spcBef>
                  <a:spcPct val="0"/>
                </a:spcBef>
                <a:spcAft>
                  <a:spcPct val="0"/>
                </a:spcAft>
                <a:defRPr/>
              </a:pPr>
              <a:t>16</a:t>
            </a:fld>
            <a:endParaRPr lang="en-US">
              <a:solidFill>
                <a:srgbClr val="000000"/>
              </a:solidFill>
              <a:ea typeface="Adobe 명조 Std Acro M"/>
              <a:cs typeface="Adobe 명조 Std Acro M"/>
            </a:endParaRPr>
          </a:p>
        </p:txBody>
      </p:sp>
    </p:spTree>
    <p:extLst>
      <p:ext uri="{BB962C8B-B14F-4D97-AF65-F5344CB8AC3E}">
        <p14:creationId xmlns:p14="http://schemas.microsoft.com/office/powerpoint/2010/main" val="929122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13CF7EA6-3292-4DAA-AFBB-79FC38658245}" type="slidenum">
              <a:rPr lang="en-US" smtClean="0"/>
              <a:pPr/>
              <a:t>21</a:t>
            </a:fld>
            <a:endParaRPr lang="en-US"/>
          </a:p>
        </p:txBody>
      </p:sp>
    </p:spTree>
    <p:extLst>
      <p:ext uri="{BB962C8B-B14F-4D97-AF65-F5344CB8AC3E}">
        <p14:creationId xmlns:p14="http://schemas.microsoft.com/office/powerpoint/2010/main" val="261591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CF7EA6-3292-4DAA-AFBB-79FC38658245}" type="slidenum">
              <a:rPr lang="en-US" smtClean="0"/>
              <a:pPr/>
              <a:t>22</a:t>
            </a:fld>
            <a:endParaRPr lang="en-US"/>
          </a:p>
        </p:txBody>
      </p:sp>
    </p:spTree>
    <p:extLst>
      <p:ext uri="{BB962C8B-B14F-4D97-AF65-F5344CB8AC3E}">
        <p14:creationId xmlns:p14="http://schemas.microsoft.com/office/powerpoint/2010/main" val="3602280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2041125">
              <a:defRPr sz="5300">
                <a:solidFill>
                  <a:schemeClr val="tx1"/>
                </a:solidFill>
                <a:latin typeface="Arial" pitchFamily="34" charset="0"/>
                <a:ea typeface="ＭＳ Ｐゴシック" pitchFamily="34" charset="-128"/>
              </a:defRPr>
            </a:lvl1pPr>
            <a:lvl2pPr marL="1632898" indent="-628037" defTabSz="2041125">
              <a:defRPr sz="5300">
                <a:solidFill>
                  <a:schemeClr val="tx1"/>
                </a:solidFill>
                <a:latin typeface="Arial" pitchFamily="34" charset="0"/>
                <a:ea typeface="ＭＳ Ｐゴシック" pitchFamily="34" charset="-128"/>
              </a:defRPr>
            </a:lvl2pPr>
            <a:lvl3pPr marL="2512151" indent="-502429" defTabSz="2041125">
              <a:defRPr sz="5300">
                <a:solidFill>
                  <a:schemeClr val="tx1"/>
                </a:solidFill>
                <a:latin typeface="Arial" pitchFamily="34" charset="0"/>
                <a:ea typeface="ＭＳ Ｐゴシック" pitchFamily="34" charset="-128"/>
              </a:defRPr>
            </a:lvl3pPr>
            <a:lvl4pPr marL="3517011" indent="-502429" defTabSz="2041125">
              <a:defRPr sz="5300">
                <a:solidFill>
                  <a:schemeClr val="tx1"/>
                </a:solidFill>
                <a:latin typeface="Arial" pitchFamily="34" charset="0"/>
                <a:ea typeface="ＭＳ Ｐゴシック" pitchFamily="34" charset="-128"/>
              </a:defRPr>
            </a:lvl4pPr>
            <a:lvl5pPr marL="4521872" indent="-502429" defTabSz="2041125">
              <a:defRPr sz="5300">
                <a:solidFill>
                  <a:schemeClr val="tx1"/>
                </a:solidFill>
                <a:latin typeface="Arial" pitchFamily="34" charset="0"/>
                <a:ea typeface="ＭＳ Ｐゴシック" pitchFamily="34" charset="-128"/>
              </a:defRPr>
            </a:lvl5pPr>
            <a:lvl6pPr marL="5526731" indent="-502429" algn="ctr" defTabSz="2041125" eaLnBrk="0" fontAlgn="base" hangingPunct="0">
              <a:spcBef>
                <a:spcPct val="0"/>
              </a:spcBef>
              <a:spcAft>
                <a:spcPct val="0"/>
              </a:spcAft>
              <a:defRPr sz="5300">
                <a:solidFill>
                  <a:schemeClr val="tx1"/>
                </a:solidFill>
                <a:latin typeface="Arial" pitchFamily="34" charset="0"/>
                <a:ea typeface="ＭＳ Ｐゴシック" pitchFamily="34" charset="-128"/>
              </a:defRPr>
            </a:lvl6pPr>
            <a:lvl7pPr marL="6531590" indent="-502429" algn="ctr" defTabSz="2041125" eaLnBrk="0" fontAlgn="base" hangingPunct="0">
              <a:spcBef>
                <a:spcPct val="0"/>
              </a:spcBef>
              <a:spcAft>
                <a:spcPct val="0"/>
              </a:spcAft>
              <a:defRPr sz="5300">
                <a:solidFill>
                  <a:schemeClr val="tx1"/>
                </a:solidFill>
                <a:latin typeface="Arial" pitchFamily="34" charset="0"/>
                <a:ea typeface="ＭＳ Ｐゴシック" pitchFamily="34" charset="-128"/>
              </a:defRPr>
            </a:lvl7pPr>
            <a:lvl8pPr marL="7536450" indent="-502429" algn="ctr" defTabSz="2041125" eaLnBrk="0" fontAlgn="base" hangingPunct="0">
              <a:spcBef>
                <a:spcPct val="0"/>
              </a:spcBef>
              <a:spcAft>
                <a:spcPct val="0"/>
              </a:spcAft>
              <a:defRPr sz="5300">
                <a:solidFill>
                  <a:schemeClr val="tx1"/>
                </a:solidFill>
                <a:latin typeface="Arial" pitchFamily="34" charset="0"/>
                <a:ea typeface="ＭＳ Ｐゴシック" pitchFamily="34" charset="-128"/>
              </a:defRPr>
            </a:lvl8pPr>
            <a:lvl9pPr marL="8541311" indent="-502429" algn="ctr" defTabSz="2041125" eaLnBrk="0" fontAlgn="base" hangingPunct="0">
              <a:spcBef>
                <a:spcPct val="0"/>
              </a:spcBef>
              <a:spcAft>
                <a:spcPct val="0"/>
              </a:spcAft>
              <a:defRPr sz="5300">
                <a:solidFill>
                  <a:schemeClr val="tx1"/>
                </a:solidFill>
                <a:latin typeface="Arial" pitchFamily="34" charset="0"/>
                <a:ea typeface="ＭＳ Ｐゴシック" pitchFamily="34" charset="-128"/>
              </a:defRPr>
            </a:lvl9pPr>
          </a:lstStyle>
          <a:p>
            <a:fld id="{C597C2A3-A298-441D-B6C0-C8823377370A}" type="slidenum">
              <a:rPr lang="en-US" altLang="en-US" sz="2600">
                <a:solidFill>
                  <a:prstClr val="black"/>
                </a:solidFill>
                <a:latin typeface="Times New Roman" pitchFamily="18" charset="0"/>
                <a:cs typeface="Arial" pitchFamily="34" charset="0"/>
              </a:rPr>
              <a:pPr/>
              <a:t>28</a:t>
            </a:fld>
            <a:endParaRPr lang="en-US" altLang="en-US" sz="2600" dirty="0">
              <a:solidFill>
                <a:prstClr val="black"/>
              </a:solidFill>
              <a:latin typeface="Times New Roman" pitchFamily="18" charset="0"/>
              <a:cs typeface="Arial"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5412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MP as of 1/21/2022. </a:t>
            </a:r>
          </a:p>
          <a:p>
            <a:endParaRPr lang="en-US" dirty="0"/>
          </a:p>
        </p:txBody>
      </p:sp>
      <p:sp>
        <p:nvSpPr>
          <p:cNvPr id="4" name="Slide Number Placeholder 3"/>
          <p:cNvSpPr>
            <a:spLocks noGrp="1"/>
          </p:cNvSpPr>
          <p:nvPr>
            <p:ph type="sldNum" sz="quarter" idx="5"/>
          </p:nvPr>
        </p:nvSpPr>
        <p:spPr/>
        <p:txBody>
          <a:bodyPr/>
          <a:lstStyle/>
          <a:p>
            <a:fld id="{13CF7EA6-3292-4DAA-AFBB-79FC38658245}" type="slidenum">
              <a:rPr lang="en-US" smtClean="0"/>
              <a:pPr/>
              <a:t>29</a:t>
            </a:fld>
            <a:endParaRPr lang="en-US"/>
          </a:p>
        </p:txBody>
      </p:sp>
    </p:spTree>
    <p:extLst>
      <p:ext uri="{BB962C8B-B14F-4D97-AF65-F5344CB8AC3E}">
        <p14:creationId xmlns:p14="http://schemas.microsoft.com/office/powerpoint/2010/main" val="254063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13CF7EA6-3292-4DAA-AFBB-79FC38658245}" type="slidenum">
              <a:rPr lang="en-US" smtClean="0"/>
              <a:pPr/>
              <a:t>32</a:t>
            </a:fld>
            <a:endParaRPr lang="en-US"/>
          </a:p>
        </p:txBody>
      </p:sp>
    </p:spTree>
    <p:extLst>
      <p:ext uri="{BB962C8B-B14F-4D97-AF65-F5344CB8AC3E}">
        <p14:creationId xmlns:p14="http://schemas.microsoft.com/office/powerpoint/2010/main" val="3075026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F7EA6-3292-4DAA-AFBB-79FC38658245}" type="slidenum">
              <a:rPr lang="en-US" smtClean="0"/>
              <a:pPr/>
              <a:t>45</a:t>
            </a:fld>
            <a:endParaRPr lang="en-US"/>
          </a:p>
        </p:txBody>
      </p:sp>
    </p:spTree>
    <p:extLst>
      <p:ext uri="{BB962C8B-B14F-4D97-AF65-F5344CB8AC3E}">
        <p14:creationId xmlns:p14="http://schemas.microsoft.com/office/powerpoint/2010/main" val="177319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7741812" y="21321513"/>
            <a:ext cx="5920209" cy="1122986"/>
          </a:xfrm>
          <a:prstGeom prst="rect">
            <a:avLst/>
          </a:prstGeom>
          <a:noFill/>
          <a:ln>
            <a:miter lim="800000"/>
            <a:headEnd/>
            <a:tailEnd/>
          </a:ln>
        </p:spPr>
        <p:txBody>
          <a:bodyPr lIns="211704" tIns="105849" rIns="211704" bIns="105849" anchor="b"/>
          <a:lstStyle/>
          <a:p>
            <a:pPr algn="r" defTabSz="2116825"/>
            <a:fld id="{FAA02A69-0E8B-48DB-9DC0-028F18B6CF5E}" type="slidenum">
              <a:rPr lang="en-US" sz="2900">
                <a:solidFill>
                  <a:srgbClr val="FFFFFF"/>
                </a:solidFill>
                <a:latin typeface="Times New Roman" pitchFamily="18" charset="0"/>
              </a:rPr>
              <a:pPr algn="r" defTabSz="2116825"/>
              <a:t>46</a:t>
            </a:fld>
            <a:endParaRPr lang="en-US" sz="2900" dirty="0">
              <a:solidFill>
                <a:srgbClr val="FFFFFF"/>
              </a:solidFill>
              <a:latin typeface="Times New Roman" pitchFamily="18" charset="0"/>
            </a:endParaRPr>
          </a:p>
        </p:txBody>
      </p:sp>
      <p:sp>
        <p:nvSpPr>
          <p:cNvPr id="74755" name="Rectangle 2"/>
          <p:cNvSpPr>
            <a:spLocks noGrp="1" noRot="1" noChangeAspect="1" noChangeArrowheads="1" noTextEdit="1"/>
          </p:cNvSpPr>
          <p:nvPr>
            <p:ph type="sldImg"/>
          </p:nvPr>
        </p:nvSpPr>
        <p:spPr>
          <a:xfrm>
            <a:off x="-650875" y="1677988"/>
            <a:ext cx="14962188" cy="8416925"/>
          </a:xfrm>
          <a:ln/>
        </p:spPr>
      </p:sp>
      <p:sp>
        <p:nvSpPr>
          <p:cNvPr id="74756" name="Rectangle 3"/>
          <p:cNvSpPr>
            <a:spLocks noGrp="1" noChangeArrowheads="1"/>
          </p:cNvSpPr>
          <p:nvPr>
            <p:ph type="body" idx="1"/>
          </p:nvPr>
        </p:nvSpPr>
        <p:spPr>
          <a:xfrm>
            <a:off x="1821602" y="10658842"/>
            <a:ext cx="10018815" cy="10103094"/>
          </a:xfrm>
          <a:noFill/>
          <a:ln/>
        </p:spPr>
        <p:txBody>
          <a:bodyPr lIns="211704" tIns="105849" rIns="211704" bIns="105849"/>
          <a:lstStyle/>
          <a:p>
            <a:endParaRPr lang="en-US">
              <a:latin typeface="Arial" pitchFamily="34" charset="0"/>
            </a:endParaRPr>
          </a:p>
        </p:txBody>
      </p:sp>
    </p:spTree>
    <p:extLst>
      <p:ext uri="{BB962C8B-B14F-4D97-AF65-F5344CB8AC3E}">
        <p14:creationId xmlns:p14="http://schemas.microsoft.com/office/powerpoint/2010/main" val="1355666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pp_cover_v10_ora_gry_clean_hood.jpg"/>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 y="2108"/>
            <a:ext cx="12192127" cy="6855893"/>
          </a:xfrm>
          <a:prstGeom prst="rect">
            <a:avLst/>
          </a:prstGeom>
        </p:spPr>
      </p:pic>
      <p:sp>
        <p:nvSpPr>
          <p:cNvPr id="2" name="Title 1"/>
          <p:cNvSpPr>
            <a:spLocks noGrp="1"/>
          </p:cNvSpPr>
          <p:nvPr userDrawn="1">
            <p:ph type="ctrTitle"/>
          </p:nvPr>
        </p:nvSpPr>
        <p:spPr>
          <a:xfrm>
            <a:off x="914401" y="2679098"/>
            <a:ext cx="10363200" cy="810920"/>
          </a:xfrm>
        </p:spPr>
        <p:txBody>
          <a:bodyPr anchor="b" anchorCtr="0"/>
          <a:lstStyle>
            <a:lvl1pPr algn="ctr">
              <a:lnSpc>
                <a:spcPct val="96000"/>
              </a:lnSpc>
              <a:defRPr sz="3200" baseline="0">
                <a:solidFill>
                  <a:schemeClr val="bg1"/>
                </a:solidFill>
                <a:latin typeface="+mj-lt"/>
              </a:defRPr>
            </a:lvl1pPr>
          </a:lstStyle>
          <a:p>
            <a:r>
              <a:rPr lang="en-US"/>
              <a:t>Click to edit Master title style</a:t>
            </a:r>
          </a:p>
        </p:txBody>
      </p:sp>
      <p:sp>
        <p:nvSpPr>
          <p:cNvPr id="13" name="Text Placeholder 3">
            <a:extLst>
              <a:ext uri="{FF2B5EF4-FFF2-40B4-BE49-F238E27FC236}">
                <a16:creationId xmlns:a16="http://schemas.microsoft.com/office/drawing/2014/main" id="{B8030EE1-64F0-EE41-B4AD-B849CAF72B79}"/>
              </a:ext>
            </a:extLst>
          </p:cNvPr>
          <p:cNvSpPr>
            <a:spLocks noGrp="1"/>
          </p:cNvSpPr>
          <p:nvPr userDrawn="1">
            <p:ph type="body" sz="quarter" idx="11" hasCustomPrompt="1"/>
          </p:nvPr>
        </p:nvSpPr>
        <p:spPr>
          <a:xfrm>
            <a:off x="2108750" y="3482114"/>
            <a:ext cx="7974502" cy="1898378"/>
          </a:xfrm>
          <a:noFill/>
        </p:spPr>
        <p:txBody>
          <a:bodyPr anchor="t" anchorCtr="0">
            <a:noAutofit/>
          </a:bodyPr>
          <a:lstStyle>
            <a:lvl1pPr marL="0" indent="0" algn="ctr">
              <a:spcBef>
                <a:spcPts val="900"/>
              </a:spcBef>
              <a:buNone/>
              <a:defRPr sz="2400" b="1" i="0" baseline="0">
                <a:solidFill>
                  <a:schemeClr val="bg1"/>
                </a:solidFill>
                <a:latin typeface="+mj-lt"/>
                <a:ea typeface="Inter" panose="020B05020300000000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15" name="TextBox 14"/>
          <p:cNvSpPr txBox="1"/>
          <p:nvPr userDrawn="1"/>
        </p:nvSpPr>
        <p:spPr>
          <a:xfrm>
            <a:off x="5134979" y="6601688"/>
            <a:ext cx="1922181" cy="153888"/>
          </a:xfrm>
          <a:prstGeom prst="rect">
            <a:avLst/>
          </a:prstGeom>
        </p:spPr>
        <p:txBody>
          <a:bodyPr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700" cap="none" spc="10" normalizeH="0" baseline="0" noProof="0" dirty="0">
                <a:ln>
                  <a:noFill/>
                </a:ln>
                <a:solidFill>
                  <a:schemeClr val="bg1">
                    <a:lumMod val="85000"/>
                  </a:schemeClr>
                </a:solidFill>
                <a:effectLst/>
                <a:uLnTx/>
                <a:uFillTx/>
                <a:latin typeface="Arial"/>
                <a:ea typeface="Inter" panose="020B0502030000000004" pitchFamily="34" charset="0"/>
                <a:cs typeface="Arial" panose="020B0604020202020204" pitchFamily="34" charset="0"/>
              </a:rPr>
              <a:t>Confidential     © </a:t>
            </a:r>
            <a:r>
              <a:rPr kumimoji="0" lang="en-US" sz="1000" b="1" i="0" u="none" strike="noStrike" kern="700" cap="none" spc="10" normalizeH="0" baseline="0" noProof="0" dirty="0" err="1">
                <a:ln>
                  <a:noFill/>
                </a:ln>
                <a:solidFill>
                  <a:schemeClr val="bg1">
                    <a:lumMod val="85000"/>
                  </a:schemeClr>
                </a:solidFill>
                <a:effectLst/>
                <a:uLnTx/>
                <a:uFillTx/>
                <a:latin typeface="Arial"/>
                <a:ea typeface="Inter" panose="020B0502030000000004" pitchFamily="34" charset="0"/>
                <a:cs typeface="Arial" panose="020B0604020202020204" pitchFamily="34" charset="0"/>
              </a:rPr>
              <a:t>onsemi</a:t>
            </a:r>
            <a:r>
              <a:rPr kumimoji="0" lang="en-US" sz="1000" b="1" i="0" u="none" strike="noStrike" kern="700" cap="none" spc="10" normalizeH="0" baseline="0" noProof="0" dirty="0">
                <a:ln>
                  <a:noFill/>
                </a:ln>
                <a:solidFill>
                  <a:schemeClr val="bg1">
                    <a:lumMod val="85000"/>
                  </a:schemeClr>
                </a:solidFill>
                <a:effectLst/>
                <a:uLnTx/>
                <a:uFillTx/>
                <a:latin typeface="Arial"/>
                <a:ea typeface="Inter" panose="020B0502030000000004" pitchFamily="34" charset="0"/>
                <a:cs typeface="Arial" panose="020B0604020202020204" pitchFamily="34" charset="0"/>
              </a:rPr>
              <a:t> 2022</a:t>
            </a:r>
          </a:p>
        </p:txBody>
      </p:sp>
      <p:pic>
        <p:nvPicPr>
          <p:cNvPr id="16" name="Picture 15">
            <a:extLst>
              <a:ext uri="{FF2B5EF4-FFF2-40B4-BE49-F238E27FC236}">
                <a16:creationId xmlns:a16="http://schemas.microsoft.com/office/drawing/2014/main" id="{63AD8E52-43D2-4F06-A83A-E75DA3B2CE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21423" y="6441146"/>
            <a:ext cx="1490857" cy="274320"/>
          </a:xfrm>
          <a:prstGeom prst="rect">
            <a:avLst/>
          </a:prstGeom>
        </p:spPr>
      </p:pic>
    </p:spTree>
    <p:extLst>
      <p:ext uri="{BB962C8B-B14F-4D97-AF65-F5344CB8AC3E}">
        <p14:creationId xmlns:p14="http://schemas.microsoft.com/office/powerpoint/2010/main" val="78498170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Line Title + Subtitle">
    <p:spTree>
      <p:nvGrpSpPr>
        <p:cNvPr id="1" name=""/>
        <p:cNvGrpSpPr/>
        <p:nvPr/>
      </p:nvGrpSpPr>
      <p:grpSpPr>
        <a:xfrm>
          <a:off x="0" y="0"/>
          <a:ext cx="0" cy="0"/>
          <a:chOff x="0" y="0"/>
          <a:chExt cx="0" cy="0"/>
        </a:xfrm>
      </p:grpSpPr>
      <p:sp>
        <p:nvSpPr>
          <p:cNvPr id="2" name="Title 1"/>
          <p:cNvSpPr>
            <a:spLocks noGrp="1"/>
          </p:cNvSpPr>
          <p:nvPr userDrawn="1">
            <p:ph type="title"/>
          </p:nvPr>
        </p:nvSpPr>
        <p:spPr>
          <a:xfrm>
            <a:off x="330799" y="138606"/>
            <a:ext cx="11530403" cy="943532"/>
          </a:xfrm>
        </p:spPr>
        <p:txBody>
          <a:bodyPr anchor="b" anchorCtr="0"/>
          <a:lstStyle/>
          <a:p>
            <a:r>
              <a:rPr lang="en-US"/>
              <a:t>Click to edit Master title style</a:t>
            </a:r>
          </a:p>
        </p:txBody>
      </p:sp>
      <p:sp>
        <p:nvSpPr>
          <p:cNvPr id="4" name="Content Placeholder 6"/>
          <p:cNvSpPr>
            <a:spLocks noGrp="1"/>
          </p:cNvSpPr>
          <p:nvPr>
            <p:ph sz="quarter" idx="11" hasCustomPrompt="1"/>
          </p:nvPr>
        </p:nvSpPr>
        <p:spPr>
          <a:xfrm>
            <a:off x="330799" y="963615"/>
            <a:ext cx="11530403" cy="535531"/>
          </a:xfrm>
          <a:noFill/>
        </p:spPr>
        <p:txBody>
          <a:bodyPr vert="horz" wrap="square" lIns="109728" tIns="91440" rIns="91440" bIns="9144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dirty="0"/>
              <a:t>Click to edit </a:t>
            </a:r>
            <a:r>
              <a:rPr lang="en-US"/>
              <a:t>Master subtitle styles</a:t>
            </a:r>
            <a:endParaRPr lang="en-US" dirty="0"/>
          </a:p>
        </p:txBody>
      </p:sp>
    </p:spTree>
    <p:extLst>
      <p:ext uri="{BB962C8B-B14F-4D97-AF65-F5344CB8AC3E}">
        <p14:creationId xmlns:p14="http://schemas.microsoft.com/office/powerpoint/2010/main" val="151410549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Line Title and Content + Subtitle">
    <p:spTree>
      <p:nvGrpSpPr>
        <p:cNvPr id="1" name=""/>
        <p:cNvGrpSpPr/>
        <p:nvPr/>
      </p:nvGrpSpPr>
      <p:grpSpPr>
        <a:xfrm>
          <a:off x="0" y="0"/>
          <a:ext cx="0" cy="0"/>
          <a:chOff x="0" y="0"/>
          <a:chExt cx="0" cy="0"/>
        </a:xfrm>
      </p:grpSpPr>
      <p:sp>
        <p:nvSpPr>
          <p:cNvPr id="2" name="Title 1"/>
          <p:cNvSpPr>
            <a:spLocks noGrp="1"/>
          </p:cNvSpPr>
          <p:nvPr>
            <p:ph type="title"/>
          </p:nvPr>
        </p:nvSpPr>
        <p:spPr>
          <a:xfrm>
            <a:off x="331311" y="138606"/>
            <a:ext cx="11533588" cy="943532"/>
          </a:xfrm>
        </p:spPr>
        <p:txBody>
          <a:bodyPr anchor="b" anchorCtr="0"/>
          <a:lstStyle/>
          <a:p>
            <a:r>
              <a:rPr lang="en-US"/>
              <a:t>Click to edit Master title style</a:t>
            </a:r>
          </a:p>
        </p:txBody>
      </p:sp>
      <p:sp>
        <p:nvSpPr>
          <p:cNvPr id="12" name="Content Placeholder 6"/>
          <p:cNvSpPr>
            <a:spLocks noGrp="1"/>
          </p:cNvSpPr>
          <p:nvPr>
            <p:ph sz="quarter" idx="11" hasCustomPrompt="1"/>
          </p:nvPr>
        </p:nvSpPr>
        <p:spPr>
          <a:xfrm>
            <a:off x="330799" y="963615"/>
            <a:ext cx="11530403" cy="535531"/>
          </a:xfrm>
          <a:noFill/>
        </p:spPr>
        <p:txBody>
          <a:bodyPr vert="horz" wrap="square" lIns="109728" tIns="91440" rIns="91440" bIns="9144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dirty="0"/>
              <a:t>Click to edit </a:t>
            </a:r>
            <a:r>
              <a:rPr lang="en-US"/>
              <a:t>Master subtitle styles</a:t>
            </a:r>
            <a:endParaRPr lang="en-US" dirty="0"/>
          </a:p>
        </p:txBody>
      </p:sp>
      <p:sp>
        <p:nvSpPr>
          <p:cNvPr id="8" name="Content Placeholder 7"/>
          <p:cNvSpPr>
            <a:spLocks noGrp="1"/>
          </p:cNvSpPr>
          <p:nvPr>
            <p:ph sz="quarter" idx="12"/>
          </p:nvPr>
        </p:nvSpPr>
        <p:spPr>
          <a:xfrm>
            <a:off x="330798" y="1600201"/>
            <a:ext cx="11533588" cy="4863974"/>
          </a:xfrm>
        </p:spPr>
        <p:txBody>
          <a:bodyPr lIns="109728"/>
          <a:lstStyle>
            <a:lvl3pPr>
              <a:spcBef>
                <a:spcPts val="60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1204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y Box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7832" y="941343"/>
            <a:ext cx="5235157" cy="5359566"/>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326247" y="941343"/>
            <a:ext cx="5237214" cy="5359566"/>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a:xfrm>
            <a:off x="330799" y="149012"/>
            <a:ext cx="11530403" cy="512064"/>
          </a:xfrm>
        </p:spPr>
        <p:txBody>
          <a:bodyPr/>
          <a:lstStyle/>
          <a:p>
            <a:r>
              <a:rPr lang="en-US"/>
              <a:t>Click to edit Master title style</a:t>
            </a:r>
          </a:p>
        </p:txBody>
      </p:sp>
    </p:spTree>
    <p:extLst>
      <p:ext uri="{BB962C8B-B14F-4D97-AF65-F5344CB8AC3E}">
        <p14:creationId xmlns:p14="http://schemas.microsoft.com/office/powerpoint/2010/main" val="137966287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y Boxes +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7832" y="1168401"/>
            <a:ext cx="5235157" cy="5096123"/>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326247" y="1168401"/>
            <a:ext cx="5237214" cy="5096123"/>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a:xfrm>
            <a:off x="330799" y="149012"/>
            <a:ext cx="11530403" cy="512064"/>
          </a:xfrm>
        </p:spPr>
        <p:txBody>
          <a:bodyPr/>
          <a:lstStyle/>
          <a:p>
            <a:r>
              <a:rPr lang="en-US"/>
              <a:t>Click to edit Master title style</a:t>
            </a:r>
          </a:p>
        </p:txBody>
      </p:sp>
      <p:sp>
        <p:nvSpPr>
          <p:cNvPr id="6" name="Content Placeholder 6"/>
          <p:cNvSpPr>
            <a:spLocks noGrp="1"/>
          </p:cNvSpPr>
          <p:nvPr>
            <p:ph sz="quarter" idx="11" hasCustomPrompt="1"/>
          </p:nvPr>
        </p:nvSpPr>
        <p:spPr>
          <a:xfrm>
            <a:off x="330799" y="593476"/>
            <a:ext cx="11530403"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Tree>
    <p:extLst>
      <p:ext uri="{BB962C8B-B14F-4D97-AF65-F5344CB8AC3E}">
        <p14:creationId xmlns:p14="http://schemas.microsoft.com/office/powerpoint/2010/main" val="34103056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30801" y="785167"/>
            <a:ext cx="5566123" cy="5497938"/>
          </a:xfrm>
        </p:spPr>
        <p:txBody>
          <a:bodyPr lIns="109728"/>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9" y="785167"/>
            <a:ext cx="5568309" cy="5497938"/>
          </a:xfrm>
        </p:spPr>
        <p:txBody>
          <a:bodyPr lIns="109728"/>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99" y="149012"/>
            <a:ext cx="11530403" cy="512064"/>
          </a:xfrm>
        </p:spPr>
        <p:txBody>
          <a:bodyPr/>
          <a:lstStyle/>
          <a:p>
            <a:r>
              <a:rPr lang="en-US"/>
              <a:t>Click to edit Master title style</a:t>
            </a:r>
          </a:p>
        </p:txBody>
      </p:sp>
    </p:spTree>
    <p:extLst>
      <p:ext uri="{BB962C8B-B14F-4D97-AF65-F5344CB8AC3E}">
        <p14:creationId xmlns:p14="http://schemas.microsoft.com/office/powerpoint/2010/main" val="41883153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Gre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38264" y="828711"/>
            <a:ext cx="5487829" cy="5456828"/>
          </a:xfrm>
          <a:gradFill>
            <a:gsLst>
              <a:gs pos="0">
                <a:srgbClr val="E2E2E2"/>
              </a:gs>
              <a:gs pos="50000">
                <a:srgbClr val="E2E2E2">
                  <a:alpha val="65000"/>
                </a:srgbClr>
              </a:gs>
              <a:gs pos="100000">
                <a:srgbClr val="E2E2E2">
                  <a:alpha val="0"/>
                </a:srgbClr>
              </a:gs>
            </a:gsLst>
            <a:lin ang="5400000" scaled="1"/>
          </a:gradFill>
        </p:spPr>
        <p:txBody>
          <a:bodyPr lIns="182880" tIns="91440" rIns="182880"/>
          <a:lstStyle>
            <a:lvl1pPr marL="228600" indent="-228600">
              <a:buFont typeface="Arial" pitchFamily="34" charset="0"/>
              <a:buChar char="•"/>
              <a:defRPr sz="2200" b="0"/>
            </a:lvl1pPr>
            <a:lvl2pPr marL="515938" indent="-233363">
              <a:spcBef>
                <a:spcPts val="600"/>
              </a:spcBef>
              <a:defRPr sz="2000">
                <a:solidFill>
                  <a:schemeClr val="tx1"/>
                </a:solidFill>
              </a:defRPr>
            </a:lvl2pPr>
            <a:lvl3pPr marL="739775" indent="-223838">
              <a:defRPr sz="1800">
                <a:solidFill>
                  <a:schemeClr val="tx1"/>
                </a:solidFill>
              </a:defRPr>
            </a:lvl3pPr>
            <a:lvl4pPr marL="1031875" indent="-206375">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73847" y="828711"/>
            <a:ext cx="5487829" cy="5456828"/>
          </a:xfrm>
          <a:gradFill>
            <a:gsLst>
              <a:gs pos="0">
                <a:srgbClr val="E2E2E2"/>
              </a:gs>
              <a:gs pos="50000">
                <a:srgbClr val="E2E2E2">
                  <a:alpha val="65000"/>
                </a:srgbClr>
              </a:gs>
              <a:gs pos="100000">
                <a:srgbClr val="E2E2E2">
                  <a:alpha val="0"/>
                </a:srgbClr>
              </a:gs>
            </a:gsLst>
            <a:lin ang="5400000" scaled="1"/>
          </a:gradFill>
        </p:spPr>
        <p:txBody>
          <a:bodyPr lIns="182880" tIns="91440" rIns="182880"/>
          <a:lstStyle>
            <a:lvl1pPr marL="230188" indent="-230188">
              <a:buFont typeface="Arial" pitchFamily="34" charset="0"/>
              <a:buChar char="•"/>
              <a:defRPr sz="2200" b="0"/>
            </a:lvl1pPr>
            <a:lvl2pPr marL="515938" indent="-233363">
              <a:spcBef>
                <a:spcPts val="600"/>
              </a:spcBef>
              <a:defRPr sz="2000">
                <a:solidFill>
                  <a:schemeClr val="tx1"/>
                </a:solidFill>
              </a:defRPr>
            </a:lvl2pPr>
            <a:lvl3pPr marL="739775" indent="-223838">
              <a:defRPr sz="1800">
                <a:solidFill>
                  <a:schemeClr val="tx1"/>
                </a:solidFill>
              </a:defRPr>
            </a:lvl3pPr>
            <a:lvl4pPr marL="1031875" indent="-206375">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99" y="149012"/>
            <a:ext cx="11530403" cy="512064"/>
          </a:xfrm>
        </p:spPr>
        <p:txBody>
          <a:bodyPr/>
          <a:lstStyle/>
          <a:p>
            <a:r>
              <a:rPr lang="en-US"/>
              <a:t>Click to edit Master title style</a:t>
            </a:r>
          </a:p>
        </p:txBody>
      </p:sp>
    </p:spTree>
    <p:extLst>
      <p:ext uri="{BB962C8B-B14F-4D97-AF65-F5344CB8AC3E}">
        <p14:creationId xmlns:p14="http://schemas.microsoft.com/office/powerpoint/2010/main" val="181900377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0801" y="808039"/>
            <a:ext cx="5566123" cy="63976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30801" y="1278468"/>
            <a:ext cx="5566123" cy="5099281"/>
          </a:xfrm>
        </p:spPr>
        <p:txBody>
          <a:bodyPr lIns="109728"/>
          <a:lstStyle>
            <a:lvl1pPr>
              <a:lnSpc>
                <a:spcPct val="95000"/>
              </a:lnSpc>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808039"/>
            <a:ext cx="5568309" cy="63976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1278468"/>
            <a:ext cx="5568309" cy="5099281"/>
          </a:xfrm>
        </p:spPr>
        <p:txBody>
          <a:bodyPr/>
          <a:lstStyle>
            <a:lvl1pPr>
              <a:lnSpc>
                <a:spcPct val="95000"/>
              </a:lnSpc>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99" y="149012"/>
            <a:ext cx="11530403" cy="512064"/>
          </a:xfrm>
        </p:spPr>
        <p:txBody>
          <a:bodyPr/>
          <a:lstStyle/>
          <a:p>
            <a:r>
              <a:rPr lang="en-US"/>
              <a:t>Click to edit Master title style</a:t>
            </a:r>
          </a:p>
        </p:txBody>
      </p:sp>
    </p:spTree>
    <p:extLst>
      <p:ext uri="{BB962C8B-B14F-4D97-AF65-F5344CB8AC3E}">
        <p14:creationId xmlns:p14="http://schemas.microsoft.com/office/powerpoint/2010/main" val="63023669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Gre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264" y="827087"/>
            <a:ext cx="5501028" cy="5527609"/>
          </a:xfrm>
          <a:gradFill>
            <a:gsLst>
              <a:gs pos="0">
                <a:srgbClr val="E2E2E2"/>
              </a:gs>
              <a:gs pos="50000">
                <a:srgbClr val="E2E2E2">
                  <a:alpha val="65000"/>
                </a:srgbClr>
              </a:gs>
              <a:gs pos="100000">
                <a:srgbClr val="E2E2E2">
                  <a:alpha val="0"/>
                </a:srgbClr>
              </a:gs>
            </a:gsLst>
            <a:lin ang="5400000" scaled="1"/>
          </a:gradFill>
        </p:spPr>
        <p:txBody>
          <a:bodyPr lIns="228600" tIns="82296" rIns="22860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58490" y="827087"/>
            <a:ext cx="5503189" cy="5527609"/>
          </a:xfrm>
          <a:gradFill>
            <a:gsLst>
              <a:gs pos="0">
                <a:srgbClr val="E2E2E2"/>
              </a:gs>
              <a:gs pos="50000">
                <a:srgbClr val="E2E2E2">
                  <a:alpha val="65000"/>
                </a:srgbClr>
              </a:gs>
              <a:gs pos="100000">
                <a:srgbClr val="E2E2E2">
                  <a:alpha val="0"/>
                </a:srgbClr>
              </a:gs>
            </a:gsLst>
            <a:lin ang="5400000" scaled="1"/>
          </a:gradFill>
        </p:spPr>
        <p:txBody>
          <a:bodyPr lIns="228600" tIns="82296" rIns="22860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8268" y="1305731"/>
            <a:ext cx="5501029" cy="4845745"/>
          </a:xfrm>
        </p:spPr>
        <p:txBody>
          <a:bodyPr lIns="228600" rIns="228600"/>
          <a:lstStyle>
            <a:lvl1pPr marL="228600" indent="-228600">
              <a:lnSpc>
                <a:spcPct val="98000"/>
              </a:lnSpc>
              <a:spcBef>
                <a:spcPts val="900"/>
              </a:spcBef>
              <a:buClr>
                <a:schemeClr val="bg1">
                  <a:lumMod val="50000"/>
                </a:schemeClr>
              </a:buClr>
              <a:defRPr sz="2000">
                <a:solidFill>
                  <a:srgbClr val="000000"/>
                </a:solidFill>
              </a:defRPr>
            </a:lvl1pPr>
            <a:lvl2pPr marL="457200" indent="-228600">
              <a:lnSpc>
                <a:spcPct val="98000"/>
              </a:lnSpc>
              <a:spcBef>
                <a:spcPts val="600"/>
              </a:spcBef>
              <a:buClr>
                <a:schemeClr val="bg1">
                  <a:lumMod val="50000"/>
                </a:schemeClr>
              </a:buClr>
              <a:defRPr sz="1800">
                <a:solidFill>
                  <a:schemeClr val="tx1"/>
                </a:solidFill>
              </a:defRPr>
            </a:lvl2pPr>
            <a:lvl3pPr marL="657225" indent="-203200">
              <a:lnSpc>
                <a:spcPct val="98000"/>
              </a:lnSpc>
              <a:spcBef>
                <a:spcPts val="600"/>
              </a:spcBef>
              <a:buClr>
                <a:schemeClr val="bg1">
                  <a:lumMod val="50000"/>
                </a:schemeClr>
              </a:buClr>
              <a:defRPr sz="1600">
                <a:solidFill>
                  <a:schemeClr val="tx1"/>
                </a:solidFill>
              </a:defRPr>
            </a:lvl3pPr>
            <a:lvl4pPr marL="915988" indent="-206375">
              <a:lnSpc>
                <a:spcPct val="98000"/>
              </a:lnSpc>
              <a:buClr>
                <a:schemeClr val="bg1">
                  <a:lumMod val="50000"/>
                </a:schemeClr>
              </a:buClr>
              <a:defRPr sz="1600">
                <a:solidFill>
                  <a:schemeClr val="tx1"/>
                </a:solidFill>
              </a:defRPr>
            </a:lvl4pPr>
            <a:lvl5pPr>
              <a:lnSpc>
                <a:spcPct val="98000"/>
              </a:lnSpc>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58491" y="1305731"/>
            <a:ext cx="5503189" cy="4845745"/>
          </a:xfrm>
        </p:spPr>
        <p:txBody>
          <a:bodyPr lIns="228600" rIns="228600"/>
          <a:lstStyle>
            <a:lvl1pPr marL="228600" indent="-228600">
              <a:lnSpc>
                <a:spcPct val="98000"/>
              </a:lnSpc>
              <a:spcBef>
                <a:spcPts val="900"/>
              </a:spcBef>
              <a:buClr>
                <a:schemeClr val="bg1">
                  <a:lumMod val="50000"/>
                </a:schemeClr>
              </a:buClr>
              <a:defRPr sz="2000"/>
            </a:lvl1pPr>
            <a:lvl2pPr marL="457200" indent="-228600">
              <a:lnSpc>
                <a:spcPct val="98000"/>
              </a:lnSpc>
              <a:spcBef>
                <a:spcPts val="600"/>
              </a:spcBef>
              <a:buClr>
                <a:schemeClr val="bg1">
                  <a:lumMod val="50000"/>
                </a:schemeClr>
              </a:buClr>
              <a:defRPr sz="1800">
                <a:solidFill>
                  <a:schemeClr val="tx1"/>
                </a:solidFill>
              </a:defRPr>
            </a:lvl2pPr>
            <a:lvl3pPr marL="644525" indent="-192088">
              <a:lnSpc>
                <a:spcPct val="98000"/>
              </a:lnSpc>
              <a:spcBef>
                <a:spcPts val="600"/>
              </a:spcBef>
              <a:buClr>
                <a:schemeClr val="bg1">
                  <a:lumMod val="50000"/>
                </a:schemeClr>
              </a:buClr>
              <a:defRPr sz="1600">
                <a:solidFill>
                  <a:schemeClr val="tx1"/>
                </a:solidFill>
              </a:defRPr>
            </a:lvl3pPr>
            <a:lvl4pPr marL="915988" indent="-206375">
              <a:lnSpc>
                <a:spcPct val="98000"/>
              </a:lnSpc>
              <a:buClr>
                <a:schemeClr val="bg1">
                  <a:lumMod val="50000"/>
                </a:schemeClr>
              </a:buClr>
              <a:defRPr sz="1600">
                <a:solidFill>
                  <a:schemeClr val="tx1"/>
                </a:solidFill>
              </a:defRPr>
            </a:lvl4pPr>
            <a:lvl5pPr>
              <a:lnSpc>
                <a:spcPct val="98000"/>
              </a:lnSpc>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99" y="149012"/>
            <a:ext cx="11530403" cy="512064"/>
          </a:xfrm>
        </p:spPr>
        <p:txBody>
          <a:bodyPr/>
          <a:lstStyle/>
          <a:p>
            <a:r>
              <a:rPr lang="en-US"/>
              <a:t>Click to edit Master title style</a:t>
            </a:r>
          </a:p>
        </p:txBody>
      </p:sp>
    </p:spTree>
    <p:extLst>
      <p:ext uri="{BB962C8B-B14F-4D97-AF65-F5344CB8AC3E}">
        <p14:creationId xmlns:p14="http://schemas.microsoft.com/office/powerpoint/2010/main" val="141161688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Grey +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264" y="1208576"/>
            <a:ext cx="5501028" cy="5123069"/>
          </a:xfrm>
          <a:gradFill>
            <a:gsLst>
              <a:gs pos="0">
                <a:srgbClr val="E2E2E2"/>
              </a:gs>
              <a:gs pos="50000">
                <a:srgbClr val="E2E2E2">
                  <a:alpha val="65000"/>
                </a:srgbClr>
              </a:gs>
              <a:gs pos="100000">
                <a:srgbClr val="E2E2E2">
                  <a:alpha val="0"/>
                </a:srgbClr>
              </a:gs>
            </a:gsLst>
            <a:lin ang="5400000" scaled="1"/>
          </a:gradFill>
        </p:spPr>
        <p:txBody>
          <a:bodyPr lIns="182880" tIns="82296" rIns="18288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58490" y="1208576"/>
            <a:ext cx="5503189" cy="5123069"/>
          </a:xfrm>
          <a:gradFill>
            <a:gsLst>
              <a:gs pos="0">
                <a:srgbClr val="E2E2E2"/>
              </a:gs>
              <a:gs pos="50000">
                <a:srgbClr val="E2E2E2">
                  <a:alpha val="65000"/>
                </a:srgbClr>
              </a:gs>
              <a:gs pos="100000">
                <a:srgbClr val="E2E2E2">
                  <a:alpha val="0"/>
                </a:srgbClr>
              </a:gs>
            </a:gsLst>
            <a:lin ang="5400000" scaled="1"/>
          </a:gradFill>
        </p:spPr>
        <p:txBody>
          <a:bodyPr lIns="182880" tIns="82296" rIns="18288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8267" y="1677902"/>
            <a:ext cx="5501029" cy="4396245"/>
          </a:xfrm>
        </p:spPr>
        <p:txBody>
          <a:bodyPr lIns="228600" rIns="228600"/>
          <a:lstStyle>
            <a:lvl1pPr marL="231775" indent="-231775">
              <a:spcBef>
                <a:spcPts val="900"/>
              </a:spcBef>
              <a:buClr>
                <a:schemeClr val="bg1">
                  <a:lumMod val="50000"/>
                </a:schemeClr>
              </a:buClr>
              <a:defRPr sz="2000">
                <a:solidFill>
                  <a:schemeClr val="tx1"/>
                </a:solidFill>
              </a:defRPr>
            </a:lvl1pPr>
            <a:lvl2pPr marL="519113" indent="-230188">
              <a:spcBef>
                <a:spcPts val="600"/>
              </a:spcBef>
              <a:buClr>
                <a:schemeClr val="bg1">
                  <a:lumMod val="50000"/>
                </a:schemeClr>
              </a:buClr>
              <a:defRPr sz="1800">
                <a:solidFill>
                  <a:schemeClr val="tx1"/>
                </a:solidFill>
              </a:defRPr>
            </a:lvl2pPr>
            <a:lvl3pPr>
              <a:spcBef>
                <a:spcPts val="600"/>
              </a:spcBef>
              <a:buClr>
                <a:schemeClr val="bg1">
                  <a:lumMod val="50000"/>
                </a:schemeClr>
              </a:buClr>
              <a:defRPr sz="1800">
                <a:solidFill>
                  <a:schemeClr val="tx1"/>
                </a:solidFill>
              </a:defRPr>
            </a:lvl3pPr>
            <a:lvl4pPr>
              <a:buClr>
                <a:schemeClr val="bg1">
                  <a:lumMod val="50000"/>
                </a:schemeClr>
              </a:buClr>
              <a:defRPr sz="1600">
                <a:solidFill>
                  <a:schemeClr val="tx1"/>
                </a:solidFill>
              </a:defRPr>
            </a:lvl4pPr>
            <a:lvl5pPr>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58490" y="1677902"/>
            <a:ext cx="5503189" cy="4396245"/>
          </a:xfrm>
        </p:spPr>
        <p:txBody>
          <a:bodyPr lIns="228600" rIns="228600"/>
          <a:lstStyle>
            <a:lvl1pPr marL="231775" indent="-231775">
              <a:spcBef>
                <a:spcPts val="900"/>
              </a:spcBef>
              <a:buClr>
                <a:schemeClr val="bg1">
                  <a:lumMod val="50000"/>
                </a:schemeClr>
              </a:buClr>
              <a:defRPr sz="2000">
                <a:solidFill>
                  <a:schemeClr val="tx1"/>
                </a:solidFill>
              </a:defRPr>
            </a:lvl1pPr>
            <a:lvl2pPr marL="517525" indent="-228600">
              <a:spcBef>
                <a:spcPts val="600"/>
              </a:spcBef>
              <a:buClr>
                <a:schemeClr val="bg1">
                  <a:lumMod val="50000"/>
                </a:schemeClr>
              </a:buClr>
              <a:defRPr sz="1800">
                <a:solidFill>
                  <a:schemeClr val="tx1"/>
                </a:solidFill>
              </a:defRPr>
            </a:lvl2pPr>
            <a:lvl3pPr>
              <a:spcBef>
                <a:spcPts val="600"/>
              </a:spcBef>
              <a:buClr>
                <a:schemeClr val="bg1">
                  <a:lumMod val="50000"/>
                </a:schemeClr>
              </a:buClr>
              <a:defRPr sz="1800">
                <a:solidFill>
                  <a:schemeClr val="tx1"/>
                </a:solidFill>
              </a:defRPr>
            </a:lvl3pPr>
            <a:lvl4pPr>
              <a:buClr>
                <a:schemeClr val="bg1">
                  <a:lumMod val="50000"/>
                </a:schemeClr>
              </a:buClr>
              <a:defRPr sz="1600">
                <a:solidFill>
                  <a:schemeClr val="tx1"/>
                </a:solidFill>
              </a:defRPr>
            </a:lvl4pPr>
            <a:lvl5pPr>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99" y="149012"/>
            <a:ext cx="11530403" cy="512064"/>
          </a:xfrm>
        </p:spPr>
        <p:txBody>
          <a:bodyPr/>
          <a:lstStyle/>
          <a:p>
            <a:r>
              <a:rPr lang="en-US"/>
              <a:t>Click to edit Master title style</a:t>
            </a:r>
          </a:p>
        </p:txBody>
      </p:sp>
      <p:sp>
        <p:nvSpPr>
          <p:cNvPr id="7" name="Content Placeholder 6"/>
          <p:cNvSpPr>
            <a:spLocks noGrp="1"/>
          </p:cNvSpPr>
          <p:nvPr>
            <p:ph sz="quarter" idx="11" hasCustomPrompt="1"/>
          </p:nvPr>
        </p:nvSpPr>
        <p:spPr>
          <a:xfrm>
            <a:off x="330799" y="593476"/>
            <a:ext cx="11530403"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Tree>
    <p:extLst>
      <p:ext uri="{BB962C8B-B14F-4D97-AF65-F5344CB8AC3E}">
        <p14:creationId xmlns:p14="http://schemas.microsoft.com/office/powerpoint/2010/main" val="27290646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362044" y="623139"/>
            <a:ext cx="11829957" cy="140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49903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Option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63" y="895"/>
            <a:ext cx="12185650" cy="6858001"/>
          </a:xfrm>
          <a:prstGeom prst="rect">
            <a:avLst/>
          </a:prstGeom>
        </p:spPr>
      </p:pic>
      <p:sp>
        <p:nvSpPr>
          <p:cNvPr id="2" name="Title 1"/>
          <p:cNvSpPr>
            <a:spLocks noGrp="1"/>
          </p:cNvSpPr>
          <p:nvPr>
            <p:ph type="title"/>
          </p:nvPr>
        </p:nvSpPr>
        <p:spPr>
          <a:xfrm>
            <a:off x="744880" y="3110756"/>
            <a:ext cx="10702241" cy="1080939"/>
          </a:xfrm>
          <a:noFill/>
        </p:spPr>
        <p:txBody>
          <a:bodyPr wrap="square" tIns="91440" bIns="91440" anchor="b" anchorCtr="0">
            <a:noAutofit/>
          </a:bodyPr>
          <a:lstStyle>
            <a:lvl1pPr algn="ctr">
              <a:lnSpc>
                <a:spcPct val="95000"/>
              </a:lnSpc>
              <a:defRPr sz="3000" b="1" cap="none" baseline="0">
                <a:solidFill>
                  <a:schemeClr val="tx2"/>
                </a:solidFill>
              </a:defRPr>
            </a:lvl1pPr>
          </a:lstStyle>
          <a:p>
            <a:r>
              <a:rPr lang="en-US"/>
              <a:t>Click to edit Master title style</a:t>
            </a:r>
          </a:p>
        </p:txBody>
      </p:sp>
      <p:sp>
        <p:nvSpPr>
          <p:cNvPr id="3" name="Text Placeholder 2"/>
          <p:cNvSpPr>
            <a:spLocks noGrp="1"/>
          </p:cNvSpPr>
          <p:nvPr>
            <p:ph type="body" idx="1" hasCustomPrompt="1"/>
          </p:nvPr>
        </p:nvSpPr>
        <p:spPr>
          <a:xfrm>
            <a:off x="748201" y="4460330"/>
            <a:ext cx="10695599" cy="1500187"/>
          </a:xfrm>
        </p:spPr>
        <p:txBody>
          <a:bodyPr anchor="t" anchorCtr="0">
            <a:normAutofit/>
          </a:bodyPr>
          <a:lstStyle>
            <a:lvl1pPr marL="0" indent="0" algn="ctr">
              <a:buNone/>
              <a:defRPr sz="2200" b="1" i="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subtitle</a:t>
            </a:r>
          </a:p>
        </p:txBody>
      </p:sp>
      <p:cxnSp>
        <p:nvCxnSpPr>
          <p:cNvPr id="8" name="Straight Connector 7"/>
          <p:cNvCxnSpPr/>
          <p:nvPr userDrawn="1"/>
        </p:nvCxnSpPr>
        <p:spPr>
          <a:xfrm>
            <a:off x="1420390" y="4328174"/>
            <a:ext cx="935122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171137" y="6601688"/>
            <a:ext cx="1849866" cy="153888"/>
          </a:xfrm>
          <a:prstGeom prst="rect">
            <a:avLst/>
          </a:prstGeom>
        </p:spPr>
        <p:txBody>
          <a:bodyPr wrap="none" lIns="0" tIns="0" rIns="0" bIns="0" rtlCol="0" anchor="ctr" anchorCtr="0">
            <a:spAutoFit/>
          </a:bodyPr>
          <a:lstStyle/>
          <a:p>
            <a:pPr algn="ctr">
              <a:defRPr/>
            </a:pPr>
            <a:r>
              <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rPr>
              <a:t>Confidential     © </a:t>
            </a:r>
            <a:r>
              <a:rPr lang="en-US" sz="1000" b="1" kern="700" spc="10" baseline="0" dirty="0" err="1">
                <a:solidFill>
                  <a:schemeClr val="bg1">
                    <a:lumMod val="50000"/>
                  </a:schemeClr>
                </a:solidFill>
                <a:latin typeface="+mj-lt"/>
                <a:ea typeface="Inter" panose="020B0502030000000004" pitchFamily="34" charset="0"/>
                <a:cs typeface="Arial" panose="020B0604020202020204" pitchFamily="34" charset="0"/>
              </a:rPr>
              <a:t>onsemi</a:t>
            </a:r>
            <a:r>
              <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rPr>
              <a:t> 2022</a:t>
            </a:r>
          </a:p>
        </p:txBody>
      </p:sp>
      <p:pic>
        <p:nvPicPr>
          <p:cNvPr id="9" name="Picture 8">
            <a:extLst>
              <a:ext uri="{FF2B5EF4-FFF2-40B4-BE49-F238E27FC236}">
                <a16:creationId xmlns:a16="http://schemas.microsoft.com/office/drawing/2014/main" id="{7E58CCDD-9A8D-4AFD-95A4-1C92A94A407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91919" y="6421226"/>
            <a:ext cx="1490857" cy="260454"/>
          </a:xfrm>
          <a:prstGeom prst="rect">
            <a:avLst/>
          </a:prstGeom>
        </p:spPr>
      </p:pic>
      <p:sp>
        <p:nvSpPr>
          <p:cNvPr id="11" name="TextBox 10"/>
          <p:cNvSpPr txBox="1"/>
          <p:nvPr userDrawn="1"/>
        </p:nvSpPr>
        <p:spPr>
          <a:xfrm>
            <a:off x="138393" y="6601688"/>
            <a:ext cx="157135" cy="153888"/>
          </a:xfrm>
          <a:prstGeom prst="rect">
            <a:avLst/>
          </a:prstGeom>
        </p:spPr>
        <p:txBody>
          <a:bodyPr wrap="none" lIns="0" tIns="0" rIns="0" bIns="0" rtlCol="0" anchor="ctr" anchorCtr="0">
            <a:spAutoFit/>
          </a:bodyPr>
          <a:lstStyle/>
          <a:p>
            <a:pPr algn="ctr">
              <a:defRPr/>
            </a:pPr>
            <a:fld id="{5853B473-0271-47CF-900A-D77E281FB591}" type="slidenum">
              <a:rPr lang="en-US" sz="1000" b="1" smtClean="0">
                <a:solidFill>
                  <a:schemeClr val="tx2"/>
                </a:solidFill>
                <a:latin typeface="+mj-lt"/>
                <a:ea typeface="Inter" panose="020B0502030000000004" pitchFamily="34" charset="0"/>
                <a:cs typeface="Arial" panose="020B0604020202020204" pitchFamily="34" charset="0"/>
              </a:rPr>
              <a:pPr algn="ctr">
                <a:defRPr/>
              </a:pPr>
              <a:t>‹#›</a:t>
            </a:fld>
            <a:endParaRPr lang="en-US" sz="1000" b="1">
              <a:solidFill>
                <a:schemeClr val="tx2"/>
              </a:solidFill>
              <a:latin typeface="+mj-lt"/>
              <a:ea typeface="Inter" panose="020B0502030000000004" pitchFamily="34" charset="0"/>
              <a:cs typeface="Arial" panose="020B0604020202020204" pitchFamily="34" charset="0"/>
            </a:endParaRPr>
          </a:p>
        </p:txBody>
      </p:sp>
    </p:spTree>
    <p:extLst>
      <p:ext uri="{BB962C8B-B14F-4D97-AF65-F5344CB8AC3E}">
        <p14:creationId xmlns:p14="http://schemas.microsoft.com/office/powerpoint/2010/main" val="154685437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57494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Line 13"/>
          <p:cNvSpPr>
            <a:spLocks noChangeShapeType="1"/>
          </p:cNvSpPr>
          <p:nvPr userDrawn="1"/>
        </p:nvSpPr>
        <p:spPr bwMode="auto">
          <a:xfrm>
            <a:off x="6068027" y="1701658"/>
            <a:ext cx="24226" cy="4670619"/>
          </a:xfrm>
          <a:prstGeom prst="line">
            <a:avLst/>
          </a:prstGeom>
          <a:noFill/>
          <a:ln w="38100" cmpd="dbl">
            <a:solidFill>
              <a:schemeClr val="tx1"/>
            </a:solidFill>
            <a:round/>
            <a:headEnd/>
            <a:tailEnd/>
          </a:ln>
          <a:effectLst/>
        </p:spPr>
        <p:txBody>
          <a:bodyPr wrap="none" anchor="ctr"/>
          <a:lstStyle/>
          <a:p>
            <a:pPr algn="ctr" eaLnBrk="0" hangingPunct="0">
              <a:defRPr/>
            </a:pPr>
            <a:endParaRPr lang="en-US" sz="2399">
              <a:ea typeface="+mn-ea"/>
              <a:cs typeface="+mn-cs"/>
            </a:endParaRPr>
          </a:p>
        </p:txBody>
      </p:sp>
      <p:grpSp>
        <p:nvGrpSpPr>
          <p:cNvPr id="5" name="Group 4">
            <a:extLst>
              <a:ext uri="{FF2B5EF4-FFF2-40B4-BE49-F238E27FC236}">
                <a16:creationId xmlns:a16="http://schemas.microsoft.com/office/drawing/2014/main" id="{94E6D1F6-687C-4F7F-9C72-382F8E20C508}"/>
              </a:ext>
            </a:extLst>
          </p:cNvPr>
          <p:cNvGrpSpPr/>
          <p:nvPr userDrawn="1"/>
        </p:nvGrpSpPr>
        <p:grpSpPr>
          <a:xfrm>
            <a:off x="162828" y="1701657"/>
            <a:ext cx="2743200" cy="312744"/>
            <a:chOff x="144582" y="1678343"/>
            <a:chExt cx="2742486" cy="312744"/>
          </a:xfrm>
        </p:grpSpPr>
        <p:sp>
          <p:nvSpPr>
            <p:cNvPr id="30" name="AutoShape 33">
              <a:extLst>
                <a:ext uri="{FF2B5EF4-FFF2-40B4-BE49-F238E27FC236}">
                  <a16:creationId xmlns:a16="http://schemas.microsoft.com/office/drawing/2014/main" id="{8A0FE5D2-E191-4331-A7B1-8F14AB5A0C50}"/>
                </a:ext>
              </a:extLst>
            </p:cNvPr>
            <p:cNvSpPr>
              <a:spLocks noChangeArrowheads="1"/>
            </p:cNvSpPr>
            <p:nvPr userDrawn="1"/>
          </p:nvSpPr>
          <p:spPr bwMode="auto">
            <a:xfrm>
              <a:off x="144582" y="1679057"/>
              <a:ext cx="2742486" cy="312030"/>
            </a:xfrm>
            <a:prstGeom prst="rect">
              <a:avLst/>
            </a:prstGeom>
            <a:gradFill rotWithShape="1">
              <a:gsLst>
                <a:gs pos="10000">
                  <a:schemeClr val="tx2"/>
                </a:gs>
                <a:gs pos="50000">
                  <a:srgbClr val="5D7B85"/>
                </a:gs>
                <a:gs pos="90000">
                  <a:schemeClr val="tx2"/>
                </a:gs>
              </a:gsLst>
              <a:lin ang="3000000" scaled="0"/>
            </a:gradFill>
            <a:ln w="12700">
              <a:noFill/>
              <a:round/>
              <a:headEnd/>
              <a:tailEnd/>
            </a:ln>
          </p:spPr>
          <p:txBody>
            <a:bodyPr wrap="none" tIns="18288" anchor="ctr"/>
            <a:lstStyle/>
            <a:p>
              <a:pPr marL="0" marR="0" lvl="0" indent="0" defTabSz="914400" eaLnBrk="0" fontAlgn="base" latinLnBrk="0" hangingPunct="0">
                <a:lnSpc>
                  <a:spcPct val="100000"/>
                </a:lnSpc>
                <a:spcBef>
                  <a:spcPct val="0"/>
                </a:spcBef>
                <a:spcAft>
                  <a:spcPct val="0"/>
                </a:spcAft>
                <a:buClr>
                  <a:srgbClr val="4D4D4D"/>
                </a:buClr>
                <a:buSzTx/>
                <a:buFontTx/>
                <a:buNone/>
                <a:tabLst/>
                <a:defRPr/>
              </a:pPr>
              <a:endParaRPr kumimoji="0" lang="en-US" sz="1200" i="0" u="none" strike="noStrike" kern="0" cap="none" spc="0" normalizeH="0" baseline="0" noProof="0" dirty="0">
                <a:ln>
                  <a:noFill/>
                </a:ln>
                <a:solidFill>
                  <a:srgbClr val="FFFFFF"/>
                </a:solidFill>
                <a:effectLst/>
                <a:uLnTx/>
                <a:uFillTx/>
                <a:cs typeface="Arial" pitchFamily="34" charset="0"/>
              </a:endParaRPr>
            </a:p>
          </p:txBody>
        </p:sp>
        <p:sp>
          <p:nvSpPr>
            <p:cNvPr id="46" name="TextBox 45">
              <a:extLst>
                <a:ext uri="{FF2B5EF4-FFF2-40B4-BE49-F238E27FC236}">
                  <a16:creationId xmlns:a16="http://schemas.microsoft.com/office/drawing/2014/main" id="{A9C67B53-3FA1-4467-B7C1-9E7DA4E79631}"/>
                </a:ext>
              </a:extLst>
            </p:cNvPr>
            <p:cNvSpPr txBox="1"/>
            <p:nvPr userDrawn="1"/>
          </p:nvSpPr>
          <p:spPr>
            <a:xfrm>
              <a:off x="144582" y="1678343"/>
              <a:ext cx="1633356" cy="307777"/>
            </a:xfrm>
            <a:prstGeom prst="rect">
              <a:avLst/>
            </a:prstGeom>
            <a:noFill/>
          </p:spPr>
          <p:txBody>
            <a:bodyPr wrap="none" rtlCol="0">
              <a:spAutoFit/>
            </a:bodyPr>
            <a:lstStyle/>
            <a:p>
              <a:r>
                <a:rPr lang="en-US" sz="1400" b="1" dirty="0">
                  <a:solidFill>
                    <a:schemeClr val="bg2">
                      <a:lumMod val="40000"/>
                      <a:lumOff val="60000"/>
                    </a:schemeClr>
                  </a:solidFill>
                </a:rPr>
                <a:t>Unique Features</a:t>
              </a:r>
            </a:p>
          </p:txBody>
        </p:sp>
      </p:grpSp>
      <p:sp>
        <p:nvSpPr>
          <p:cNvPr id="29" name="Title 1">
            <a:extLst>
              <a:ext uri="{FF2B5EF4-FFF2-40B4-BE49-F238E27FC236}">
                <a16:creationId xmlns:a16="http://schemas.microsoft.com/office/drawing/2014/main" id="{C702AE4B-F240-4699-BB7F-530F6DEF2422}"/>
              </a:ext>
            </a:extLst>
          </p:cNvPr>
          <p:cNvSpPr>
            <a:spLocks noGrp="1"/>
          </p:cNvSpPr>
          <p:nvPr>
            <p:ph type="title"/>
          </p:nvPr>
        </p:nvSpPr>
        <p:spPr>
          <a:xfrm>
            <a:off x="124687" y="149012"/>
            <a:ext cx="11918710" cy="512064"/>
          </a:xfrm>
        </p:spPr>
        <p:txBody>
          <a:bodyPr/>
          <a:lstStyle/>
          <a:p>
            <a:r>
              <a:rPr lang="en-US"/>
              <a:t>Click to edit Master title style</a:t>
            </a:r>
          </a:p>
        </p:txBody>
      </p:sp>
      <p:grpSp>
        <p:nvGrpSpPr>
          <p:cNvPr id="4" name="Group 3">
            <a:extLst>
              <a:ext uri="{FF2B5EF4-FFF2-40B4-BE49-F238E27FC236}">
                <a16:creationId xmlns:a16="http://schemas.microsoft.com/office/drawing/2014/main" id="{4E41E6E6-7AF3-453C-B0DB-63C1147A329C}"/>
              </a:ext>
            </a:extLst>
          </p:cNvPr>
          <p:cNvGrpSpPr/>
          <p:nvPr userDrawn="1"/>
        </p:nvGrpSpPr>
        <p:grpSpPr>
          <a:xfrm>
            <a:off x="162827" y="754791"/>
            <a:ext cx="11886930" cy="312452"/>
            <a:chOff x="162785" y="1062603"/>
            <a:chExt cx="11883834" cy="312452"/>
          </a:xfrm>
          <a:gradFill flip="none" rotWithShape="1">
            <a:gsLst>
              <a:gs pos="10000">
                <a:schemeClr val="tx2"/>
              </a:gs>
              <a:gs pos="50000">
                <a:srgbClr val="5D7B85"/>
              </a:gs>
              <a:gs pos="90000">
                <a:schemeClr val="tx2"/>
              </a:gs>
            </a:gsLst>
            <a:lin ang="2700000" scaled="1"/>
            <a:tileRect/>
          </a:gradFill>
        </p:grpSpPr>
        <p:sp>
          <p:nvSpPr>
            <p:cNvPr id="31" name="AutoShape 33">
              <a:extLst>
                <a:ext uri="{FF2B5EF4-FFF2-40B4-BE49-F238E27FC236}">
                  <a16:creationId xmlns:a16="http://schemas.microsoft.com/office/drawing/2014/main" id="{7AF0F5C7-237A-468F-8B71-2D943C6C215C}"/>
                </a:ext>
              </a:extLst>
            </p:cNvPr>
            <p:cNvSpPr>
              <a:spLocks noChangeArrowheads="1"/>
            </p:cNvSpPr>
            <p:nvPr userDrawn="1"/>
          </p:nvSpPr>
          <p:spPr bwMode="auto">
            <a:xfrm>
              <a:off x="162785" y="1063025"/>
              <a:ext cx="11883834" cy="312030"/>
            </a:xfrm>
            <a:prstGeom prst="rect">
              <a:avLst/>
            </a:prstGeom>
            <a:grpFill/>
            <a:ln w="12700">
              <a:noFill/>
              <a:round/>
              <a:headEnd/>
              <a:tailEnd/>
            </a:ln>
          </p:spPr>
          <p:txBody>
            <a:bodyPr wrap="none" tIns="18288" anchor="ctr"/>
            <a:lstStyle/>
            <a:p>
              <a:pPr marL="0" marR="0" lvl="0" indent="0" defTabSz="914400" eaLnBrk="0" fontAlgn="base" latinLnBrk="0" hangingPunct="0">
                <a:lnSpc>
                  <a:spcPct val="100000"/>
                </a:lnSpc>
                <a:spcBef>
                  <a:spcPct val="0"/>
                </a:spcBef>
                <a:spcAft>
                  <a:spcPct val="0"/>
                </a:spcAft>
                <a:buClr>
                  <a:srgbClr val="4D4D4D"/>
                </a:buClr>
                <a:buSzTx/>
                <a:buFontTx/>
                <a:buNone/>
                <a:tabLst/>
                <a:defRPr/>
              </a:pPr>
              <a:endParaRPr kumimoji="0" lang="en-US" sz="1200" i="0" u="none" strike="noStrike" kern="0" cap="none" spc="0" normalizeH="0" baseline="0" noProof="0" dirty="0">
                <a:ln>
                  <a:noFill/>
                </a:ln>
                <a:solidFill>
                  <a:srgbClr val="FFFFFF"/>
                </a:solidFill>
                <a:effectLst/>
                <a:uLnTx/>
                <a:uFillTx/>
                <a:cs typeface="Arial" pitchFamily="34" charset="0"/>
              </a:endParaRPr>
            </a:p>
          </p:txBody>
        </p:sp>
        <p:sp>
          <p:nvSpPr>
            <p:cNvPr id="51" name="TextBox 50">
              <a:extLst>
                <a:ext uri="{FF2B5EF4-FFF2-40B4-BE49-F238E27FC236}">
                  <a16:creationId xmlns:a16="http://schemas.microsoft.com/office/drawing/2014/main" id="{12BCC338-5735-4EDF-856E-0868A9EE06CF}"/>
                </a:ext>
              </a:extLst>
            </p:cNvPr>
            <p:cNvSpPr txBox="1"/>
            <p:nvPr userDrawn="1"/>
          </p:nvSpPr>
          <p:spPr>
            <a:xfrm>
              <a:off x="162785" y="1062603"/>
              <a:ext cx="1747139" cy="307777"/>
            </a:xfrm>
            <a:prstGeom prst="rect">
              <a:avLst/>
            </a:prstGeom>
            <a:grpFill/>
          </p:spPr>
          <p:txBody>
            <a:bodyPr wrap="none" rtlCol="0">
              <a:spAutoFit/>
            </a:bodyPr>
            <a:lstStyle/>
            <a:p>
              <a:r>
                <a:rPr lang="en-US" sz="1400" b="1" dirty="0">
                  <a:solidFill>
                    <a:schemeClr val="bg2">
                      <a:lumMod val="40000"/>
                      <a:lumOff val="60000"/>
                    </a:schemeClr>
                  </a:solidFill>
                </a:rPr>
                <a:t>Value Proposition</a:t>
              </a:r>
            </a:p>
          </p:txBody>
        </p:sp>
      </p:grpSp>
      <p:grpSp>
        <p:nvGrpSpPr>
          <p:cNvPr id="33" name="Group 32">
            <a:extLst>
              <a:ext uri="{FF2B5EF4-FFF2-40B4-BE49-F238E27FC236}">
                <a16:creationId xmlns:a16="http://schemas.microsoft.com/office/drawing/2014/main" id="{2FD71068-DAB3-44E9-8815-FCF9684C44D3}"/>
              </a:ext>
            </a:extLst>
          </p:cNvPr>
          <p:cNvGrpSpPr/>
          <p:nvPr userDrawn="1"/>
        </p:nvGrpSpPr>
        <p:grpSpPr>
          <a:xfrm>
            <a:off x="3240881" y="1701657"/>
            <a:ext cx="2743200" cy="312744"/>
            <a:chOff x="144582" y="1678343"/>
            <a:chExt cx="2742486" cy="312744"/>
          </a:xfrm>
        </p:grpSpPr>
        <p:sp>
          <p:nvSpPr>
            <p:cNvPr id="50" name="AutoShape 33">
              <a:extLst>
                <a:ext uri="{FF2B5EF4-FFF2-40B4-BE49-F238E27FC236}">
                  <a16:creationId xmlns:a16="http://schemas.microsoft.com/office/drawing/2014/main" id="{011491D0-219C-4BC4-823D-234617F91C37}"/>
                </a:ext>
              </a:extLst>
            </p:cNvPr>
            <p:cNvSpPr>
              <a:spLocks noChangeArrowheads="1"/>
            </p:cNvSpPr>
            <p:nvPr userDrawn="1"/>
          </p:nvSpPr>
          <p:spPr bwMode="auto">
            <a:xfrm>
              <a:off x="144582" y="1679057"/>
              <a:ext cx="2742486" cy="312030"/>
            </a:xfrm>
            <a:prstGeom prst="rect">
              <a:avLst/>
            </a:prstGeom>
            <a:gradFill rotWithShape="1">
              <a:gsLst>
                <a:gs pos="10000">
                  <a:schemeClr val="tx2"/>
                </a:gs>
                <a:gs pos="50000">
                  <a:srgbClr val="5D7B85"/>
                </a:gs>
                <a:gs pos="90000">
                  <a:schemeClr val="tx2"/>
                </a:gs>
              </a:gsLst>
              <a:lin ang="3000000" scaled="0"/>
            </a:gradFill>
            <a:ln w="12700">
              <a:noFill/>
              <a:round/>
              <a:headEnd/>
              <a:tailEnd/>
            </a:ln>
          </p:spPr>
          <p:txBody>
            <a:bodyPr wrap="none" tIns="18288" anchor="ctr"/>
            <a:lstStyle/>
            <a:p>
              <a:pPr marL="0" marR="0" lvl="0" indent="0" defTabSz="914400" eaLnBrk="0" fontAlgn="base" latinLnBrk="0" hangingPunct="0">
                <a:lnSpc>
                  <a:spcPct val="100000"/>
                </a:lnSpc>
                <a:spcBef>
                  <a:spcPct val="0"/>
                </a:spcBef>
                <a:spcAft>
                  <a:spcPct val="0"/>
                </a:spcAft>
                <a:buClr>
                  <a:srgbClr val="4D4D4D"/>
                </a:buClr>
                <a:buSzTx/>
                <a:buFontTx/>
                <a:buNone/>
                <a:tabLst/>
                <a:defRPr/>
              </a:pPr>
              <a:endParaRPr kumimoji="0" lang="en-US" sz="1200" i="0" u="none" strike="noStrike" kern="0" cap="none" spc="0" normalizeH="0" baseline="0" noProof="0" dirty="0">
                <a:ln>
                  <a:noFill/>
                </a:ln>
                <a:solidFill>
                  <a:srgbClr val="FFFFFF"/>
                </a:solidFill>
                <a:effectLst/>
                <a:uLnTx/>
                <a:uFillTx/>
                <a:cs typeface="Arial" pitchFamily="34" charset="0"/>
              </a:endParaRPr>
            </a:p>
          </p:txBody>
        </p:sp>
        <p:sp>
          <p:nvSpPr>
            <p:cNvPr id="52" name="TextBox 51">
              <a:extLst>
                <a:ext uri="{FF2B5EF4-FFF2-40B4-BE49-F238E27FC236}">
                  <a16:creationId xmlns:a16="http://schemas.microsoft.com/office/drawing/2014/main" id="{90946041-5FC8-496B-8E05-792196615A46}"/>
                </a:ext>
              </a:extLst>
            </p:cNvPr>
            <p:cNvSpPr txBox="1"/>
            <p:nvPr userDrawn="1"/>
          </p:nvSpPr>
          <p:spPr>
            <a:xfrm>
              <a:off x="144582" y="1678343"/>
              <a:ext cx="889987" cy="307777"/>
            </a:xfrm>
            <a:prstGeom prst="rect">
              <a:avLst/>
            </a:prstGeom>
            <a:noFill/>
          </p:spPr>
          <p:txBody>
            <a:bodyPr wrap="none" rtlCol="0">
              <a:spAutoFit/>
            </a:bodyPr>
            <a:lstStyle/>
            <a:p>
              <a:r>
                <a:rPr lang="en-US" sz="1400" b="1" dirty="0">
                  <a:solidFill>
                    <a:schemeClr val="bg2">
                      <a:lumMod val="40000"/>
                      <a:lumOff val="60000"/>
                    </a:schemeClr>
                  </a:solidFill>
                </a:rPr>
                <a:t>Benefits</a:t>
              </a:r>
            </a:p>
          </p:txBody>
        </p:sp>
      </p:grpSp>
      <p:grpSp>
        <p:nvGrpSpPr>
          <p:cNvPr id="53" name="Group 52">
            <a:extLst>
              <a:ext uri="{FF2B5EF4-FFF2-40B4-BE49-F238E27FC236}">
                <a16:creationId xmlns:a16="http://schemas.microsoft.com/office/drawing/2014/main" id="{1C74AA91-07F7-4F7E-ABBD-606EBC6F6D21}"/>
              </a:ext>
            </a:extLst>
          </p:cNvPr>
          <p:cNvGrpSpPr/>
          <p:nvPr userDrawn="1"/>
        </p:nvGrpSpPr>
        <p:grpSpPr>
          <a:xfrm>
            <a:off x="140626" y="3421056"/>
            <a:ext cx="5838239" cy="312744"/>
            <a:chOff x="144582" y="1678343"/>
            <a:chExt cx="2742486" cy="312744"/>
          </a:xfrm>
        </p:grpSpPr>
        <p:sp>
          <p:nvSpPr>
            <p:cNvPr id="54" name="AutoShape 33">
              <a:extLst>
                <a:ext uri="{FF2B5EF4-FFF2-40B4-BE49-F238E27FC236}">
                  <a16:creationId xmlns:a16="http://schemas.microsoft.com/office/drawing/2014/main" id="{FC45BB56-AE19-46F5-BE46-0F97324F9D47}"/>
                </a:ext>
              </a:extLst>
            </p:cNvPr>
            <p:cNvSpPr>
              <a:spLocks noChangeArrowheads="1"/>
            </p:cNvSpPr>
            <p:nvPr userDrawn="1"/>
          </p:nvSpPr>
          <p:spPr bwMode="auto">
            <a:xfrm>
              <a:off x="144582" y="1679057"/>
              <a:ext cx="2742486" cy="312030"/>
            </a:xfrm>
            <a:prstGeom prst="rect">
              <a:avLst/>
            </a:prstGeom>
            <a:gradFill rotWithShape="1">
              <a:gsLst>
                <a:gs pos="10000">
                  <a:schemeClr val="tx2"/>
                </a:gs>
                <a:gs pos="50000">
                  <a:srgbClr val="5D7B85"/>
                </a:gs>
                <a:gs pos="90000">
                  <a:schemeClr val="tx2"/>
                </a:gs>
              </a:gsLst>
              <a:lin ang="3000000" scaled="0"/>
            </a:gradFill>
            <a:ln w="12700">
              <a:noFill/>
              <a:round/>
              <a:headEnd/>
              <a:tailEnd/>
            </a:ln>
          </p:spPr>
          <p:txBody>
            <a:bodyPr wrap="none" tIns="18288" anchor="ctr"/>
            <a:lstStyle/>
            <a:p>
              <a:pPr marL="0" marR="0" lvl="0" indent="0" defTabSz="914400" eaLnBrk="0" fontAlgn="base" latinLnBrk="0" hangingPunct="0">
                <a:lnSpc>
                  <a:spcPct val="100000"/>
                </a:lnSpc>
                <a:spcBef>
                  <a:spcPct val="0"/>
                </a:spcBef>
                <a:spcAft>
                  <a:spcPct val="0"/>
                </a:spcAft>
                <a:buClr>
                  <a:srgbClr val="4D4D4D"/>
                </a:buClr>
                <a:buSzTx/>
                <a:buFontTx/>
                <a:buNone/>
                <a:tabLst/>
                <a:defRPr/>
              </a:pPr>
              <a:endParaRPr kumimoji="0" lang="en-US" sz="1200" i="0" u="none" strike="noStrike" kern="0" cap="none" spc="0" normalizeH="0" baseline="0" noProof="0" dirty="0">
                <a:ln>
                  <a:noFill/>
                </a:ln>
                <a:solidFill>
                  <a:srgbClr val="FFFFFF"/>
                </a:solidFill>
                <a:effectLst/>
                <a:uLnTx/>
                <a:uFillTx/>
                <a:cs typeface="Arial" pitchFamily="34" charset="0"/>
              </a:endParaRPr>
            </a:p>
          </p:txBody>
        </p:sp>
        <p:sp>
          <p:nvSpPr>
            <p:cNvPr id="55" name="TextBox 54">
              <a:extLst>
                <a:ext uri="{FF2B5EF4-FFF2-40B4-BE49-F238E27FC236}">
                  <a16:creationId xmlns:a16="http://schemas.microsoft.com/office/drawing/2014/main" id="{7EB1D6AC-9334-4D91-821D-D727C360A32B}"/>
                </a:ext>
              </a:extLst>
            </p:cNvPr>
            <p:cNvSpPr txBox="1"/>
            <p:nvPr userDrawn="1"/>
          </p:nvSpPr>
          <p:spPr>
            <a:xfrm>
              <a:off x="144582" y="1678343"/>
              <a:ext cx="684809" cy="307777"/>
            </a:xfrm>
            <a:prstGeom prst="rect">
              <a:avLst/>
            </a:prstGeom>
            <a:noFill/>
          </p:spPr>
          <p:txBody>
            <a:bodyPr wrap="none" rtlCol="0">
              <a:spAutoFit/>
            </a:bodyPr>
            <a:lstStyle/>
            <a:p>
              <a:r>
                <a:rPr lang="en-US" sz="1400" b="1" dirty="0">
                  <a:solidFill>
                    <a:schemeClr val="bg2">
                      <a:lumMod val="40000"/>
                      <a:lumOff val="60000"/>
                    </a:schemeClr>
                  </a:solidFill>
                </a:rPr>
                <a:t>Other Features</a:t>
              </a:r>
            </a:p>
          </p:txBody>
        </p:sp>
      </p:grpSp>
      <p:grpSp>
        <p:nvGrpSpPr>
          <p:cNvPr id="56" name="Group 55">
            <a:extLst>
              <a:ext uri="{FF2B5EF4-FFF2-40B4-BE49-F238E27FC236}">
                <a16:creationId xmlns:a16="http://schemas.microsoft.com/office/drawing/2014/main" id="{FD242319-DC73-469C-8F3A-A533CE62EEBA}"/>
              </a:ext>
            </a:extLst>
          </p:cNvPr>
          <p:cNvGrpSpPr/>
          <p:nvPr userDrawn="1"/>
        </p:nvGrpSpPr>
        <p:grpSpPr>
          <a:xfrm>
            <a:off x="124688" y="5218307"/>
            <a:ext cx="5838239" cy="312744"/>
            <a:chOff x="144582" y="1678343"/>
            <a:chExt cx="2742486" cy="312744"/>
          </a:xfrm>
        </p:grpSpPr>
        <p:sp>
          <p:nvSpPr>
            <p:cNvPr id="57" name="AutoShape 33">
              <a:extLst>
                <a:ext uri="{FF2B5EF4-FFF2-40B4-BE49-F238E27FC236}">
                  <a16:creationId xmlns:a16="http://schemas.microsoft.com/office/drawing/2014/main" id="{A2777F0A-7FA0-4947-B176-618231D7A059}"/>
                </a:ext>
              </a:extLst>
            </p:cNvPr>
            <p:cNvSpPr>
              <a:spLocks noChangeArrowheads="1"/>
            </p:cNvSpPr>
            <p:nvPr userDrawn="1"/>
          </p:nvSpPr>
          <p:spPr bwMode="auto">
            <a:xfrm>
              <a:off x="144582" y="1679057"/>
              <a:ext cx="2742486" cy="312030"/>
            </a:xfrm>
            <a:prstGeom prst="rect">
              <a:avLst/>
            </a:prstGeom>
            <a:gradFill rotWithShape="1">
              <a:gsLst>
                <a:gs pos="10000">
                  <a:schemeClr val="tx2"/>
                </a:gs>
                <a:gs pos="50000">
                  <a:srgbClr val="5D7B85"/>
                </a:gs>
                <a:gs pos="90000">
                  <a:schemeClr val="tx2"/>
                </a:gs>
              </a:gsLst>
              <a:lin ang="3000000" scaled="0"/>
            </a:gradFill>
            <a:ln w="12700">
              <a:noFill/>
              <a:round/>
              <a:headEnd/>
              <a:tailEnd/>
            </a:ln>
          </p:spPr>
          <p:txBody>
            <a:bodyPr wrap="none" tIns="18288" anchor="ctr"/>
            <a:lstStyle/>
            <a:p>
              <a:pPr marL="0" marR="0" lvl="0" indent="0" defTabSz="914400" eaLnBrk="0" fontAlgn="base" latinLnBrk="0" hangingPunct="0">
                <a:lnSpc>
                  <a:spcPct val="100000"/>
                </a:lnSpc>
                <a:spcBef>
                  <a:spcPct val="0"/>
                </a:spcBef>
                <a:spcAft>
                  <a:spcPct val="0"/>
                </a:spcAft>
                <a:buClr>
                  <a:srgbClr val="4D4D4D"/>
                </a:buClr>
                <a:buSzTx/>
                <a:buFontTx/>
                <a:buNone/>
                <a:tabLst/>
                <a:defRPr/>
              </a:pPr>
              <a:endParaRPr kumimoji="0" lang="en-US" sz="1200" i="0" u="none" strike="noStrike" kern="0" cap="none" spc="0" normalizeH="0" baseline="0" noProof="0" dirty="0">
                <a:ln>
                  <a:noFill/>
                </a:ln>
                <a:solidFill>
                  <a:srgbClr val="FFFFFF"/>
                </a:solidFill>
                <a:effectLst/>
                <a:uLnTx/>
                <a:uFillTx/>
                <a:cs typeface="Arial" pitchFamily="34" charset="0"/>
              </a:endParaRPr>
            </a:p>
          </p:txBody>
        </p:sp>
        <p:sp>
          <p:nvSpPr>
            <p:cNvPr id="58" name="TextBox 57">
              <a:extLst>
                <a:ext uri="{FF2B5EF4-FFF2-40B4-BE49-F238E27FC236}">
                  <a16:creationId xmlns:a16="http://schemas.microsoft.com/office/drawing/2014/main" id="{A6C921CC-7D18-46FD-9493-0619D6113DD4}"/>
                </a:ext>
              </a:extLst>
            </p:cNvPr>
            <p:cNvSpPr txBox="1"/>
            <p:nvPr userDrawn="1"/>
          </p:nvSpPr>
          <p:spPr>
            <a:xfrm>
              <a:off x="144582" y="1678343"/>
              <a:ext cx="966385" cy="307777"/>
            </a:xfrm>
            <a:prstGeom prst="rect">
              <a:avLst/>
            </a:prstGeom>
            <a:noFill/>
          </p:spPr>
          <p:txBody>
            <a:bodyPr wrap="none" rtlCol="0">
              <a:spAutoFit/>
            </a:bodyPr>
            <a:lstStyle/>
            <a:p>
              <a:r>
                <a:rPr lang="en-US" sz="1400" b="1" dirty="0">
                  <a:solidFill>
                    <a:schemeClr val="bg2">
                      <a:lumMod val="40000"/>
                      <a:lumOff val="60000"/>
                    </a:schemeClr>
                  </a:solidFill>
                </a:rPr>
                <a:t>Market &amp; Applications</a:t>
              </a:r>
            </a:p>
          </p:txBody>
        </p:sp>
      </p:grpSp>
      <p:grpSp>
        <p:nvGrpSpPr>
          <p:cNvPr id="59" name="Group 58">
            <a:extLst>
              <a:ext uri="{FF2B5EF4-FFF2-40B4-BE49-F238E27FC236}">
                <a16:creationId xmlns:a16="http://schemas.microsoft.com/office/drawing/2014/main" id="{1574EF6D-582D-4C05-8B27-26AD4637526A}"/>
              </a:ext>
            </a:extLst>
          </p:cNvPr>
          <p:cNvGrpSpPr/>
          <p:nvPr userDrawn="1"/>
        </p:nvGrpSpPr>
        <p:grpSpPr>
          <a:xfrm>
            <a:off x="6197603" y="5213340"/>
            <a:ext cx="5838239" cy="312744"/>
            <a:chOff x="144582" y="1678343"/>
            <a:chExt cx="2742486" cy="312744"/>
          </a:xfrm>
        </p:grpSpPr>
        <p:sp>
          <p:nvSpPr>
            <p:cNvPr id="60" name="AutoShape 33">
              <a:extLst>
                <a:ext uri="{FF2B5EF4-FFF2-40B4-BE49-F238E27FC236}">
                  <a16:creationId xmlns:a16="http://schemas.microsoft.com/office/drawing/2014/main" id="{8B23A3D8-ECC4-4C20-BD6D-26EF32B6CC4D}"/>
                </a:ext>
              </a:extLst>
            </p:cNvPr>
            <p:cNvSpPr>
              <a:spLocks noChangeArrowheads="1"/>
            </p:cNvSpPr>
            <p:nvPr userDrawn="1"/>
          </p:nvSpPr>
          <p:spPr bwMode="auto">
            <a:xfrm>
              <a:off x="144582" y="1679057"/>
              <a:ext cx="2742486" cy="312030"/>
            </a:xfrm>
            <a:prstGeom prst="rect">
              <a:avLst/>
            </a:prstGeom>
            <a:gradFill rotWithShape="1">
              <a:gsLst>
                <a:gs pos="10000">
                  <a:schemeClr val="tx2"/>
                </a:gs>
                <a:gs pos="50000">
                  <a:srgbClr val="5D7B85"/>
                </a:gs>
                <a:gs pos="90000">
                  <a:schemeClr val="tx2"/>
                </a:gs>
              </a:gsLst>
              <a:lin ang="3000000" scaled="0"/>
            </a:gradFill>
            <a:ln w="12700">
              <a:noFill/>
              <a:round/>
              <a:headEnd/>
              <a:tailEnd/>
            </a:ln>
          </p:spPr>
          <p:txBody>
            <a:bodyPr wrap="none" tIns="18288" anchor="ctr"/>
            <a:lstStyle/>
            <a:p>
              <a:pPr marL="0" marR="0" lvl="0" indent="0" defTabSz="914400" eaLnBrk="0" fontAlgn="base" latinLnBrk="0" hangingPunct="0">
                <a:lnSpc>
                  <a:spcPct val="100000"/>
                </a:lnSpc>
                <a:spcBef>
                  <a:spcPct val="0"/>
                </a:spcBef>
                <a:spcAft>
                  <a:spcPct val="0"/>
                </a:spcAft>
                <a:buClr>
                  <a:srgbClr val="4D4D4D"/>
                </a:buClr>
                <a:buSzTx/>
                <a:buFontTx/>
                <a:buNone/>
                <a:tabLst/>
                <a:defRPr/>
              </a:pPr>
              <a:endParaRPr kumimoji="0" lang="en-US" sz="1200" i="0" u="none" strike="noStrike" kern="0" cap="none" spc="0" normalizeH="0" baseline="0" noProof="0" dirty="0">
                <a:ln>
                  <a:noFill/>
                </a:ln>
                <a:solidFill>
                  <a:srgbClr val="FFFFFF"/>
                </a:solidFill>
                <a:effectLst/>
                <a:uLnTx/>
                <a:uFillTx/>
                <a:cs typeface="Arial" pitchFamily="34" charset="0"/>
              </a:endParaRPr>
            </a:p>
          </p:txBody>
        </p:sp>
        <p:sp>
          <p:nvSpPr>
            <p:cNvPr id="61" name="TextBox 60">
              <a:extLst>
                <a:ext uri="{FF2B5EF4-FFF2-40B4-BE49-F238E27FC236}">
                  <a16:creationId xmlns:a16="http://schemas.microsoft.com/office/drawing/2014/main" id="{1E9DF7F2-6724-471E-B948-BCF5527BF051}"/>
                </a:ext>
              </a:extLst>
            </p:cNvPr>
            <p:cNvSpPr txBox="1"/>
            <p:nvPr userDrawn="1"/>
          </p:nvSpPr>
          <p:spPr>
            <a:xfrm>
              <a:off x="144582" y="1678343"/>
              <a:ext cx="913781" cy="307777"/>
            </a:xfrm>
            <a:prstGeom prst="rect">
              <a:avLst/>
            </a:prstGeom>
            <a:noFill/>
          </p:spPr>
          <p:txBody>
            <a:bodyPr wrap="none" rtlCol="0">
              <a:spAutoFit/>
            </a:bodyPr>
            <a:lstStyle/>
            <a:p>
              <a:r>
                <a:rPr lang="en-US" sz="1400" b="1" dirty="0">
                  <a:solidFill>
                    <a:schemeClr val="bg2">
                      <a:lumMod val="40000"/>
                      <a:lumOff val="60000"/>
                    </a:schemeClr>
                  </a:solidFill>
                </a:rPr>
                <a:t>Package Information</a:t>
              </a:r>
            </a:p>
          </p:txBody>
        </p:sp>
      </p:grpSp>
      <p:grpSp>
        <p:nvGrpSpPr>
          <p:cNvPr id="62" name="Group 61">
            <a:extLst>
              <a:ext uri="{FF2B5EF4-FFF2-40B4-BE49-F238E27FC236}">
                <a16:creationId xmlns:a16="http://schemas.microsoft.com/office/drawing/2014/main" id="{E3C0CCDB-C5BD-4C54-8D1D-31394D0DF4CF}"/>
              </a:ext>
            </a:extLst>
          </p:cNvPr>
          <p:cNvGrpSpPr/>
          <p:nvPr userDrawn="1"/>
        </p:nvGrpSpPr>
        <p:grpSpPr>
          <a:xfrm>
            <a:off x="6190934" y="1701657"/>
            <a:ext cx="5838239" cy="312744"/>
            <a:chOff x="144582" y="1678343"/>
            <a:chExt cx="2742486" cy="312744"/>
          </a:xfrm>
        </p:grpSpPr>
        <p:sp>
          <p:nvSpPr>
            <p:cNvPr id="63" name="AutoShape 33">
              <a:extLst>
                <a:ext uri="{FF2B5EF4-FFF2-40B4-BE49-F238E27FC236}">
                  <a16:creationId xmlns:a16="http://schemas.microsoft.com/office/drawing/2014/main" id="{09414E16-F9DD-49EE-89ED-02225C3D286B}"/>
                </a:ext>
              </a:extLst>
            </p:cNvPr>
            <p:cNvSpPr>
              <a:spLocks noChangeArrowheads="1"/>
            </p:cNvSpPr>
            <p:nvPr userDrawn="1"/>
          </p:nvSpPr>
          <p:spPr bwMode="auto">
            <a:xfrm>
              <a:off x="144582" y="1679057"/>
              <a:ext cx="2742486" cy="312030"/>
            </a:xfrm>
            <a:prstGeom prst="rect">
              <a:avLst/>
            </a:prstGeom>
            <a:gradFill rotWithShape="1">
              <a:gsLst>
                <a:gs pos="10000">
                  <a:schemeClr val="tx2"/>
                </a:gs>
                <a:gs pos="50000">
                  <a:srgbClr val="5D7B85"/>
                </a:gs>
                <a:gs pos="90000">
                  <a:schemeClr val="tx2"/>
                </a:gs>
              </a:gsLst>
              <a:lin ang="3000000" scaled="0"/>
            </a:gradFill>
            <a:ln w="12700">
              <a:noFill/>
              <a:round/>
              <a:headEnd/>
              <a:tailEnd/>
            </a:ln>
          </p:spPr>
          <p:txBody>
            <a:bodyPr wrap="none" tIns="18288" anchor="ctr"/>
            <a:lstStyle/>
            <a:p>
              <a:pPr marL="0" marR="0" lvl="0" indent="0" defTabSz="914400" eaLnBrk="0" fontAlgn="base" latinLnBrk="0" hangingPunct="0">
                <a:lnSpc>
                  <a:spcPct val="100000"/>
                </a:lnSpc>
                <a:spcBef>
                  <a:spcPct val="0"/>
                </a:spcBef>
                <a:spcAft>
                  <a:spcPct val="0"/>
                </a:spcAft>
                <a:buClr>
                  <a:srgbClr val="4D4D4D"/>
                </a:buClr>
                <a:buSzTx/>
                <a:buFontTx/>
                <a:buNone/>
                <a:tabLst/>
                <a:defRPr/>
              </a:pPr>
              <a:endParaRPr kumimoji="0" lang="en-US" sz="1200" i="0" u="none" strike="noStrike" kern="0" cap="none" spc="0" normalizeH="0" baseline="0" noProof="0" dirty="0">
                <a:ln>
                  <a:noFill/>
                </a:ln>
                <a:solidFill>
                  <a:srgbClr val="FFFFFF"/>
                </a:solidFill>
                <a:effectLst/>
                <a:uLnTx/>
                <a:uFillTx/>
                <a:cs typeface="Arial" pitchFamily="34" charset="0"/>
              </a:endParaRPr>
            </a:p>
          </p:txBody>
        </p:sp>
        <p:sp>
          <p:nvSpPr>
            <p:cNvPr id="64" name="TextBox 63">
              <a:extLst>
                <a:ext uri="{FF2B5EF4-FFF2-40B4-BE49-F238E27FC236}">
                  <a16:creationId xmlns:a16="http://schemas.microsoft.com/office/drawing/2014/main" id="{3808BD07-C928-4C1D-87B2-29C80AD75F86}"/>
                </a:ext>
              </a:extLst>
            </p:cNvPr>
            <p:cNvSpPr txBox="1"/>
            <p:nvPr userDrawn="1"/>
          </p:nvSpPr>
          <p:spPr>
            <a:xfrm>
              <a:off x="144582" y="1678343"/>
              <a:ext cx="1291526" cy="307777"/>
            </a:xfrm>
            <a:prstGeom prst="rect">
              <a:avLst/>
            </a:prstGeom>
            <a:noFill/>
          </p:spPr>
          <p:txBody>
            <a:bodyPr wrap="none" rtlCol="0">
              <a:spAutoFit/>
            </a:bodyPr>
            <a:lstStyle/>
            <a:p>
              <a:r>
                <a:rPr lang="en-US" sz="1400" b="1" dirty="0">
                  <a:solidFill>
                    <a:schemeClr val="bg2">
                      <a:lumMod val="40000"/>
                      <a:lumOff val="60000"/>
                    </a:schemeClr>
                  </a:solidFill>
                </a:rPr>
                <a:t>Typical Application Schematic</a:t>
              </a:r>
            </a:p>
          </p:txBody>
        </p:sp>
      </p:grpSp>
    </p:spTree>
    <p:extLst>
      <p:ext uri="{BB962C8B-B14F-4D97-AF65-F5344CB8AC3E}">
        <p14:creationId xmlns:p14="http://schemas.microsoft.com/office/powerpoint/2010/main" val="212182231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7" name="Picture 6" descr="onsemi_logo_taglin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24947" y="2544567"/>
            <a:ext cx="4942105" cy="1441303"/>
          </a:xfrm>
          <a:prstGeom prst="rect">
            <a:avLst/>
          </a:prstGeom>
        </p:spPr>
      </p:pic>
      <p:sp>
        <p:nvSpPr>
          <p:cNvPr id="15" name="TextBox 14"/>
          <p:cNvSpPr txBox="1"/>
          <p:nvPr userDrawn="1"/>
        </p:nvSpPr>
        <p:spPr>
          <a:xfrm>
            <a:off x="4910109" y="5059903"/>
            <a:ext cx="2371780" cy="369332"/>
          </a:xfrm>
          <a:prstGeom prst="rect">
            <a:avLst/>
          </a:prstGeom>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tx2"/>
                </a:solidFill>
                <a:effectLst/>
                <a:uLnTx/>
                <a:uFillTx/>
              </a:rPr>
              <a:t>Follow Us @onsemi</a:t>
            </a:r>
          </a:p>
        </p:txBody>
      </p:sp>
      <p:grpSp>
        <p:nvGrpSpPr>
          <p:cNvPr id="23" name="Group 22"/>
          <p:cNvGrpSpPr/>
          <p:nvPr userDrawn="1"/>
        </p:nvGrpSpPr>
        <p:grpSpPr>
          <a:xfrm>
            <a:off x="4156321" y="5634960"/>
            <a:ext cx="3879356" cy="398110"/>
            <a:chOff x="4235925" y="5527380"/>
            <a:chExt cx="3878346" cy="398110"/>
          </a:xfrm>
        </p:grpSpPr>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98330" y="5527380"/>
              <a:ext cx="468052" cy="379903"/>
            </a:xfrm>
            <a:prstGeom prst="rect">
              <a:avLst/>
            </a:prstGeom>
            <a:ln>
              <a:noFill/>
            </a:ln>
            <a:effectLst>
              <a:outerShdw blurRad="114300" dist="25400" dir="5400000" algn="t" rotWithShape="0">
                <a:prstClr val="black">
                  <a:alpha val="40000"/>
                </a:prstClr>
              </a:outerShdw>
            </a:effectLst>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7277" y="5527380"/>
              <a:ext cx="379903" cy="379903"/>
            </a:xfrm>
            <a:prstGeom prst="rect">
              <a:avLst/>
            </a:prstGeom>
            <a:ln>
              <a:noFill/>
            </a:ln>
            <a:effectLst>
              <a:outerShdw blurRad="114300" dist="25400" dir="5400000" algn="t" rotWithShape="0">
                <a:prstClr val="black">
                  <a:alpha val="40000"/>
                </a:prstClr>
              </a:outerShdw>
            </a:effectLst>
          </p:spPr>
        </p:pic>
        <p:pic>
          <p:nvPicPr>
            <p:cNvPr id="18" name="Picture 17"/>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235925" y="5542904"/>
              <a:ext cx="385142" cy="379903"/>
            </a:xfrm>
            <a:prstGeom prst="rect">
              <a:avLst/>
            </a:prstGeom>
            <a:ln>
              <a:noFill/>
            </a:ln>
            <a:effectLst>
              <a:outerShdw blurRad="114300" dist="25400" dir="5400000" algn="t" rotWithShape="0">
                <a:prstClr val="black">
                  <a:alpha val="40000"/>
                </a:prstClr>
              </a:outerShdw>
            </a:effectLst>
          </p:spPr>
        </p:pic>
        <p:pic>
          <p:nvPicPr>
            <p:cNvPr id="19" name="Picture 18"/>
            <p:cNvPicPr>
              <a:picLocks noChangeAspect="1"/>
            </p:cNvPicPr>
            <p:nvPr userDrawn="1"/>
          </p:nvPicPr>
          <p:blipFill>
            <a:blip r:embed="rId6" cstate="email">
              <a:extLst>
                <a:ext uri="{28A0092B-C50C-407E-A947-70E740481C1C}">
                  <a14:useLocalDpi xmlns:a14="http://schemas.microsoft.com/office/drawing/2010/main"/>
                </a:ext>
              </a:extLst>
            </a:blip>
            <a:srcRect l="17177" r="15128"/>
            <a:stretch>
              <a:fillRect/>
            </a:stretch>
          </p:blipFill>
          <p:spPr>
            <a:xfrm>
              <a:off x="5070021" y="5545587"/>
              <a:ext cx="457200" cy="379903"/>
            </a:xfrm>
            <a:prstGeom prst="rect">
              <a:avLst/>
            </a:prstGeom>
            <a:ln>
              <a:noFill/>
            </a:ln>
            <a:effectLst>
              <a:outerShdw blurRad="114300" dist="25400" dir="5400000" algn="t" rotWithShape="0">
                <a:prstClr val="black">
                  <a:alpha val="40000"/>
                </a:prstClr>
              </a:outerShdw>
            </a:effectLst>
          </p:spPr>
        </p:pic>
        <p:pic>
          <p:nvPicPr>
            <p:cNvPr id="20" name="Picture 19"/>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734368" y="5542904"/>
              <a:ext cx="379903" cy="379903"/>
            </a:xfrm>
            <a:prstGeom prst="rect">
              <a:avLst/>
            </a:prstGeom>
            <a:ln>
              <a:noFill/>
            </a:ln>
            <a:effectLst>
              <a:outerShdw blurRad="114300" dist="25400" dir="5400000" algn="t" rotWithShape="0">
                <a:prstClr val="black">
                  <a:alpha val="40000"/>
                </a:prstClr>
              </a:outerShdw>
            </a:effectLst>
          </p:spPr>
        </p:pic>
      </p:grpSp>
      <p:sp>
        <p:nvSpPr>
          <p:cNvPr id="22" name="TextBox 21"/>
          <p:cNvSpPr txBox="1"/>
          <p:nvPr userDrawn="1"/>
        </p:nvSpPr>
        <p:spPr>
          <a:xfrm>
            <a:off x="5298136" y="6190684"/>
            <a:ext cx="1595726" cy="369332"/>
          </a:xfrm>
          <a:prstGeom prst="rect">
            <a:avLst/>
          </a:prstGeom>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tx2"/>
                </a:solidFill>
                <a:effectLst/>
                <a:uLnTx/>
                <a:uFillTx/>
              </a:rPr>
              <a:t>www.onsemi</a:t>
            </a:r>
          </a:p>
        </p:txBody>
      </p:sp>
    </p:spTree>
    <p:extLst>
      <p:ext uri="{BB962C8B-B14F-4D97-AF65-F5344CB8AC3E}">
        <p14:creationId xmlns:p14="http://schemas.microsoft.com/office/powerpoint/2010/main" val="152124672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D4EA4B-D18D-4097-90E4-05140BE6FF18}" type="datetime1">
              <a:rPr lang="en-US" smtClean="0"/>
              <a:t>10/19/2022</a:t>
            </a:fld>
            <a:endParaRPr lang="en-US" dirty="0"/>
          </a:p>
        </p:txBody>
      </p:sp>
      <p:sp>
        <p:nvSpPr>
          <p:cNvPr id="4" name="Slide Number Placeholder 3"/>
          <p:cNvSpPr>
            <a:spLocks noGrp="1"/>
          </p:cNvSpPr>
          <p:nvPr>
            <p:ph type="sldNum" sz="quarter" idx="11"/>
          </p:nvPr>
        </p:nvSpPr>
        <p:spPr>
          <a:xfrm>
            <a:off x="174978" y="6356350"/>
            <a:ext cx="663222" cy="365125"/>
          </a:xfrm>
          <a:prstGeom prst="rect">
            <a:avLst/>
          </a:prstGeom>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3884057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043" y="1241384"/>
            <a:ext cx="10515600" cy="4351338"/>
          </a:xfrm>
          <a:prstGeom prst="rect">
            <a:avLst/>
          </a:prstGeom>
        </p:spPr>
        <p:txBody>
          <a:bodyPr/>
          <a:lstStyle>
            <a:lvl1pPr>
              <a:defRPr>
                <a:solidFill>
                  <a:schemeClr val="tx1"/>
                </a:solidFill>
              </a:defRPr>
            </a:lvl1pPr>
            <a:lvl2pPr>
              <a:defRPr>
                <a:solidFill>
                  <a:schemeClr val="accent1"/>
                </a:solidFill>
              </a:defRPr>
            </a:lvl2pPr>
            <a:lvl3pPr>
              <a:defRPr>
                <a:solidFill>
                  <a:schemeClr val="tx2"/>
                </a:solidFill>
              </a:defRPr>
            </a:lvl3pPr>
            <a:lvl4pPr>
              <a:defRPr>
                <a:solidFill>
                  <a:schemeClr val="accent6"/>
                </a:solidFill>
              </a:defRPr>
            </a:lvl4pPr>
            <a:lvl5pPr>
              <a:defRPr>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a:extLst>
              <a:ext uri="{FF2B5EF4-FFF2-40B4-BE49-F238E27FC236}">
                <a16:creationId xmlns:a16="http://schemas.microsoft.com/office/drawing/2014/main" id="{19BC32E6-7568-7848-8C11-B2B180368E65}"/>
              </a:ext>
            </a:extLst>
          </p:cNvPr>
          <p:cNvSpPr>
            <a:spLocks noGrp="1"/>
          </p:cNvSpPr>
          <p:nvPr>
            <p:ph type="title"/>
          </p:nvPr>
        </p:nvSpPr>
        <p:spPr>
          <a:xfrm>
            <a:off x="237903" y="120604"/>
            <a:ext cx="11231880" cy="698485"/>
          </a:xfrm>
          <a:prstGeom prst="rect">
            <a:avLst/>
          </a:prstGeom>
        </p:spPr>
        <p:txBody>
          <a:bodyPr vert="horz" lIns="91440" tIns="45720" rIns="91440" bIns="45720" rtlCol="0" anchor="ctr">
            <a:normAutofit/>
          </a:bodyPr>
          <a:lstStyle>
            <a:lvl1pPr>
              <a:defRPr b="0"/>
            </a:lvl1pPr>
          </a:lstStyle>
          <a:p>
            <a:r>
              <a:rPr lang="en-US" dirty="0"/>
              <a:t>Click to Edit Master Title Style</a:t>
            </a:r>
          </a:p>
        </p:txBody>
      </p:sp>
      <p:sp>
        <p:nvSpPr>
          <p:cNvPr id="2" name="Date Placeholder 1">
            <a:extLst>
              <a:ext uri="{FF2B5EF4-FFF2-40B4-BE49-F238E27FC236}">
                <a16:creationId xmlns:a16="http://schemas.microsoft.com/office/drawing/2014/main" id="{C5C9FCBB-E702-A440-BF41-11DFC2527A57}"/>
              </a:ext>
            </a:extLst>
          </p:cNvPr>
          <p:cNvSpPr>
            <a:spLocks noGrp="1"/>
          </p:cNvSpPr>
          <p:nvPr>
            <p:ph type="dt" sz="half" idx="10"/>
          </p:nvPr>
        </p:nvSpPr>
        <p:spPr/>
        <p:txBody>
          <a:bodyPr/>
          <a:lstStyle/>
          <a:p>
            <a:r>
              <a:rPr lang="en-US"/>
              <a:t>6/17/21</a:t>
            </a:r>
            <a:endParaRPr lang="en-US" dirty="0"/>
          </a:p>
        </p:txBody>
      </p:sp>
      <p:sp>
        <p:nvSpPr>
          <p:cNvPr id="7" name="Slide Number Placeholder 6">
            <a:extLst>
              <a:ext uri="{FF2B5EF4-FFF2-40B4-BE49-F238E27FC236}">
                <a16:creationId xmlns:a16="http://schemas.microsoft.com/office/drawing/2014/main" id="{1652AD4A-A005-9444-AA59-6AE1F6222655}"/>
              </a:ext>
            </a:extLst>
          </p:cNvPr>
          <p:cNvSpPr>
            <a:spLocks noGrp="1"/>
          </p:cNvSpPr>
          <p:nvPr>
            <p:ph type="sldNum" sz="quarter" idx="11"/>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250814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D4EA4B-D18D-4097-90E4-05140BE6FF18}" type="datetime1">
              <a:rPr lang="en-US" smtClean="0"/>
              <a:pPr/>
              <a:t>10/19/2022</a:t>
            </a:fld>
            <a:endParaRPr lang="en-US" dirty="0"/>
          </a:p>
        </p:txBody>
      </p:sp>
      <p:sp>
        <p:nvSpPr>
          <p:cNvPr id="4" name="Slide Number Placeholder 3"/>
          <p:cNvSpPr>
            <a:spLocks noGrp="1"/>
          </p:cNvSpPr>
          <p:nvPr>
            <p:ph type="sldNum" sz="quarter" idx="11"/>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882075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3099-71BB-40BF-9E3E-DBD3ED9ECEE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681698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Option 2">
    <p:spTree>
      <p:nvGrpSpPr>
        <p:cNvPr id="1" name=""/>
        <p:cNvGrpSpPr/>
        <p:nvPr/>
      </p:nvGrpSpPr>
      <p:grpSpPr>
        <a:xfrm>
          <a:off x="0" y="0"/>
          <a:ext cx="0" cy="0"/>
          <a:chOff x="0" y="0"/>
          <a:chExt cx="0" cy="0"/>
        </a:xfrm>
      </p:grpSpPr>
      <p:pic>
        <p:nvPicPr>
          <p:cNvPr id="5" name="Picture 4" descr="Section Dark Option 1.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2680"/>
            <a:ext cx="12192127" cy="6855321"/>
          </a:xfrm>
          <a:prstGeom prst="rect">
            <a:avLst/>
          </a:prstGeom>
        </p:spPr>
      </p:pic>
      <p:sp>
        <p:nvSpPr>
          <p:cNvPr id="2" name="Title 1"/>
          <p:cNvSpPr>
            <a:spLocks noGrp="1"/>
          </p:cNvSpPr>
          <p:nvPr>
            <p:ph type="title"/>
          </p:nvPr>
        </p:nvSpPr>
        <p:spPr>
          <a:xfrm>
            <a:off x="744944" y="3044088"/>
            <a:ext cx="10702241" cy="1143692"/>
          </a:xfrm>
          <a:noFill/>
        </p:spPr>
        <p:txBody>
          <a:bodyPr wrap="square" tIns="91440" bIns="91440" anchor="b" anchorCtr="0">
            <a:noAutofit/>
          </a:bodyPr>
          <a:lstStyle>
            <a:lvl1pPr algn="ctr">
              <a:lnSpc>
                <a:spcPct val="95000"/>
              </a:lnSpc>
              <a:defRPr sz="3000" b="1" cap="none" baseline="0">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748265" y="4492275"/>
            <a:ext cx="10695599" cy="1500187"/>
          </a:xfrm>
        </p:spPr>
        <p:txBody>
          <a:bodyPr anchor="t" anchorCtr="0">
            <a:normAutofit/>
          </a:bodyPr>
          <a:lstStyle>
            <a:lvl1pPr marL="0" indent="0" algn="ctr">
              <a:buNone/>
              <a:defRPr sz="2200" b="1" i="0" baseline="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subtitle</a:t>
            </a:r>
          </a:p>
        </p:txBody>
      </p:sp>
      <p:cxnSp>
        <p:nvCxnSpPr>
          <p:cNvPr id="8" name="Straight Connector 7"/>
          <p:cNvCxnSpPr/>
          <p:nvPr userDrawn="1"/>
        </p:nvCxnSpPr>
        <p:spPr>
          <a:xfrm>
            <a:off x="1420390" y="4310244"/>
            <a:ext cx="935122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171137" y="6601688"/>
            <a:ext cx="1849866" cy="153888"/>
          </a:xfrm>
          <a:prstGeom prst="rect">
            <a:avLst/>
          </a:prstGeom>
        </p:spPr>
        <p:txBody>
          <a:bodyPr wrap="none" lIns="0" tIns="0" rIns="0" bIns="0" rtlCol="0" anchor="ctr" anchorCtr="0">
            <a:spAutoFit/>
          </a:bodyPr>
          <a:lstStyle/>
          <a:p>
            <a:pPr algn="ctr">
              <a:defRPr/>
            </a:pPr>
            <a:r>
              <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rPr>
              <a:t>Confidential     © </a:t>
            </a:r>
            <a:r>
              <a:rPr lang="en-US" sz="1000" b="1" kern="700" spc="10" baseline="0" dirty="0" err="1">
                <a:solidFill>
                  <a:schemeClr val="bg1">
                    <a:lumMod val="50000"/>
                  </a:schemeClr>
                </a:solidFill>
                <a:latin typeface="+mj-lt"/>
                <a:ea typeface="Inter" panose="020B0502030000000004" pitchFamily="34" charset="0"/>
                <a:cs typeface="Arial" panose="020B0604020202020204" pitchFamily="34" charset="0"/>
              </a:rPr>
              <a:t>onsemi</a:t>
            </a:r>
            <a:r>
              <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rPr>
              <a:t> 2022</a:t>
            </a:r>
          </a:p>
        </p:txBody>
      </p:sp>
      <p:pic>
        <p:nvPicPr>
          <p:cNvPr id="11" name="Picture 10">
            <a:extLst>
              <a:ext uri="{FF2B5EF4-FFF2-40B4-BE49-F238E27FC236}">
                <a16:creationId xmlns:a16="http://schemas.microsoft.com/office/drawing/2014/main" id="{63AD8E52-43D2-4F06-A83A-E75DA3B2CE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21423" y="6441146"/>
            <a:ext cx="1490857" cy="274320"/>
          </a:xfrm>
          <a:prstGeom prst="rect">
            <a:avLst/>
          </a:prstGeom>
        </p:spPr>
      </p:pic>
      <p:sp>
        <p:nvSpPr>
          <p:cNvPr id="12" name="TextBox 11"/>
          <p:cNvSpPr txBox="1"/>
          <p:nvPr userDrawn="1"/>
        </p:nvSpPr>
        <p:spPr>
          <a:xfrm>
            <a:off x="138393" y="6601688"/>
            <a:ext cx="157135" cy="153888"/>
          </a:xfrm>
          <a:prstGeom prst="rect">
            <a:avLst/>
          </a:prstGeom>
        </p:spPr>
        <p:txBody>
          <a:bodyPr wrap="none" lIns="0" tIns="0" rIns="0" bIns="0" rtlCol="0" anchor="ctr" anchorCtr="0">
            <a:spAutoFit/>
          </a:bodyPr>
          <a:lstStyle/>
          <a:p>
            <a:pPr algn="ctr">
              <a:defRPr/>
            </a:pPr>
            <a:fld id="{5853B473-0271-47CF-900A-D77E281FB591}" type="slidenum">
              <a:rPr lang="en-US" sz="1000" b="1" smtClean="0">
                <a:solidFill>
                  <a:schemeClr val="bg1">
                    <a:lumMod val="50000"/>
                  </a:schemeClr>
                </a:solidFill>
                <a:latin typeface="+mj-lt"/>
                <a:ea typeface="Inter" panose="020B0502030000000004" pitchFamily="34" charset="0"/>
                <a:cs typeface="Arial" panose="020B0604020202020204" pitchFamily="34" charset="0"/>
              </a:rPr>
              <a:pPr algn="ctr">
                <a:defRPr/>
              </a:pPr>
              <a:t>‹#›</a:t>
            </a:fld>
            <a:endParaRPr lang="en-US" sz="1000" b="1">
              <a:solidFill>
                <a:schemeClr val="bg1">
                  <a:lumMod val="50000"/>
                </a:schemeClr>
              </a:solidFill>
              <a:latin typeface="+mj-lt"/>
              <a:ea typeface="Inter" panose="020B0502030000000004" pitchFamily="34" charset="0"/>
              <a:cs typeface="Arial" panose="020B0604020202020204" pitchFamily="34" charset="0"/>
            </a:endParaRPr>
          </a:p>
        </p:txBody>
      </p:sp>
    </p:spTree>
    <p:extLst>
      <p:ext uri="{BB962C8B-B14F-4D97-AF65-F5344CB8AC3E}">
        <p14:creationId xmlns:p14="http://schemas.microsoft.com/office/powerpoint/2010/main" val="252357981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330799" y="149012"/>
            <a:ext cx="11530403" cy="512064"/>
          </a:xfrm>
        </p:spPr>
        <p:txBody>
          <a:bodyPr/>
          <a:lstStyle/>
          <a:p>
            <a:r>
              <a:rPr lang="en-US" dirty="0"/>
              <a:t>Click to edit Master title style</a:t>
            </a:r>
          </a:p>
        </p:txBody>
      </p:sp>
      <p:sp>
        <p:nvSpPr>
          <p:cNvPr id="8" name="Content Placeholder 7"/>
          <p:cNvSpPr>
            <a:spLocks noGrp="1"/>
          </p:cNvSpPr>
          <p:nvPr>
            <p:ph sz="quarter" idx="10"/>
          </p:nvPr>
        </p:nvSpPr>
        <p:spPr>
          <a:xfrm>
            <a:off x="329205" y="753533"/>
            <a:ext cx="11533588"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529726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931626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hasCustomPrompt="1"/>
          </p:nvPr>
        </p:nvSpPr>
        <p:spPr>
          <a:xfrm>
            <a:off x="330799" y="593476"/>
            <a:ext cx="11530403"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Tree>
    <p:extLst>
      <p:ext uri="{BB962C8B-B14F-4D97-AF65-F5344CB8AC3E}">
        <p14:creationId xmlns:p14="http://schemas.microsoft.com/office/powerpoint/2010/main" val="344307183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hasCustomPrompt="1"/>
          </p:nvPr>
        </p:nvSpPr>
        <p:spPr>
          <a:xfrm>
            <a:off x="330799" y="593476"/>
            <a:ext cx="11530403"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
        <p:nvSpPr>
          <p:cNvPr id="6" name="Content Placeholder 5"/>
          <p:cNvSpPr>
            <a:spLocks noGrp="1"/>
          </p:cNvSpPr>
          <p:nvPr>
            <p:ph sz="quarter" idx="12"/>
          </p:nvPr>
        </p:nvSpPr>
        <p:spPr>
          <a:xfrm>
            <a:off x="329205" y="1159933"/>
            <a:ext cx="11533588" cy="5427663"/>
          </a:xfrm>
        </p:spPr>
        <p:txBody>
          <a:bodyPr l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28212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Line Title ">
    <p:spTree>
      <p:nvGrpSpPr>
        <p:cNvPr id="1" name=""/>
        <p:cNvGrpSpPr/>
        <p:nvPr/>
      </p:nvGrpSpPr>
      <p:grpSpPr>
        <a:xfrm>
          <a:off x="0" y="0"/>
          <a:ext cx="0" cy="0"/>
          <a:chOff x="0" y="0"/>
          <a:chExt cx="0" cy="0"/>
        </a:xfrm>
      </p:grpSpPr>
      <p:sp>
        <p:nvSpPr>
          <p:cNvPr id="2" name="Title 1"/>
          <p:cNvSpPr>
            <a:spLocks noGrp="1"/>
          </p:cNvSpPr>
          <p:nvPr>
            <p:ph type="title"/>
          </p:nvPr>
        </p:nvSpPr>
        <p:spPr>
          <a:xfrm>
            <a:off x="331311" y="138607"/>
            <a:ext cx="11533588" cy="943532"/>
          </a:xfrm>
        </p:spPr>
        <p:txBody>
          <a:bodyPr anchor="b" anchorCtr="0"/>
          <a:lstStyle/>
          <a:p>
            <a:r>
              <a:rPr lang="en-US"/>
              <a:t>Click to edit Master title style</a:t>
            </a:r>
          </a:p>
        </p:txBody>
      </p:sp>
    </p:spTree>
    <p:extLst>
      <p:ext uri="{BB962C8B-B14F-4D97-AF65-F5344CB8AC3E}">
        <p14:creationId xmlns:p14="http://schemas.microsoft.com/office/powerpoint/2010/main" val="92865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1311" y="138606"/>
            <a:ext cx="11533588" cy="943532"/>
          </a:xfrm>
        </p:spPr>
        <p:txBody>
          <a:bodyPr anchor="b" anchorCtr="0"/>
          <a:lstStyle/>
          <a:p>
            <a:r>
              <a:rPr lang="en-US"/>
              <a:t>Click to edit Master title style</a:t>
            </a:r>
          </a:p>
        </p:txBody>
      </p:sp>
      <p:sp>
        <p:nvSpPr>
          <p:cNvPr id="8" name="Content Placeholder 7"/>
          <p:cNvSpPr>
            <a:spLocks noGrp="1"/>
          </p:cNvSpPr>
          <p:nvPr>
            <p:ph sz="quarter" idx="12"/>
          </p:nvPr>
        </p:nvSpPr>
        <p:spPr>
          <a:xfrm>
            <a:off x="330798" y="1170561"/>
            <a:ext cx="11533588" cy="5385882"/>
          </a:xfrm>
        </p:spPr>
        <p:txBody>
          <a:bodyPr lIns="109728"/>
          <a:lstStyle>
            <a:lvl3pPr>
              <a:spcBef>
                <a:spcPts val="60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6375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0799" y="149012"/>
            <a:ext cx="11530403" cy="512064"/>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330798" y="1024468"/>
            <a:ext cx="11533588" cy="520431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p:cNvSpPr txBox="1"/>
          <p:nvPr userDrawn="1"/>
        </p:nvSpPr>
        <p:spPr>
          <a:xfrm>
            <a:off x="138393" y="6601688"/>
            <a:ext cx="157135" cy="153888"/>
          </a:xfrm>
          <a:prstGeom prst="rect">
            <a:avLst/>
          </a:prstGeom>
        </p:spPr>
        <p:txBody>
          <a:bodyPr wrap="none" lIns="0" tIns="0" rIns="0" bIns="0" rtlCol="0" anchor="ctr" anchorCtr="0">
            <a:spAutoFit/>
          </a:bodyPr>
          <a:lstStyle/>
          <a:p>
            <a:pPr algn="ctr">
              <a:defRPr/>
            </a:pPr>
            <a:fld id="{5853B473-0271-47CF-900A-D77E281FB591}" type="slidenum">
              <a:rPr lang="en-US" sz="1000" b="1" smtClean="0">
                <a:solidFill>
                  <a:schemeClr val="tx2"/>
                </a:solidFill>
                <a:latin typeface="+mj-lt"/>
                <a:ea typeface="Inter" panose="020B0502030000000004" pitchFamily="34" charset="0"/>
                <a:cs typeface="Arial" panose="020B0604020202020204" pitchFamily="34" charset="0"/>
              </a:rPr>
              <a:pPr algn="ctr">
                <a:defRPr/>
              </a:pPr>
              <a:t>‹#›</a:t>
            </a:fld>
            <a:endParaRPr lang="en-US" sz="1000" b="1">
              <a:solidFill>
                <a:schemeClr val="tx2"/>
              </a:solidFill>
              <a:latin typeface="+mj-lt"/>
              <a:ea typeface="Inter" panose="020B0502030000000004" pitchFamily="34" charset="0"/>
              <a:cs typeface="Arial" panose="020B0604020202020204" pitchFamily="34" charset="0"/>
            </a:endParaRPr>
          </a:p>
        </p:txBody>
      </p:sp>
      <p:sp>
        <p:nvSpPr>
          <p:cNvPr id="20" name="TextBox 19"/>
          <p:cNvSpPr txBox="1"/>
          <p:nvPr userDrawn="1"/>
        </p:nvSpPr>
        <p:spPr>
          <a:xfrm>
            <a:off x="5171137" y="6601688"/>
            <a:ext cx="1849866" cy="153888"/>
          </a:xfrm>
          <a:prstGeom prst="rect">
            <a:avLst/>
          </a:prstGeom>
        </p:spPr>
        <p:txBody>
          <a:bodyPr wrap="none" lIns="0" tIns="0" rIns="0" bIns="0" rtlCol="0" anchor="ctr" anchorCtr="0">
            <a:spAutoFit/>
          </a:bodyPr>
          <a:lstStyle/>
          <a:p>
            <a:pPr algn="ctr">
              <a:defRPr/>
            </a:pPr>
            <a:r>
              <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rPr>
              <a:t>Confidential     © </a:t>
            </a:r>
            <a:r>
              <a:rPr lang="en-US" sz="1000" b="1" kern="700" spc="10" baseline="0" dirty="0" err="1">
                <a:solidFill>
                  <a:schemeClr val="bg1">
                    <a:lumMod val="50000"/>
                  </a:schemeClr>
                </a:solidFill>
                <a:latin typeface="+mj-lt"/>
                <a:ea typeface="Inter" panose="020B0502030000000004" pitchFamily="34" charset="0"/>
                <a:cs typeface="Arial" panose="020B0604020202020204" pitchFamily="34" charset="0"/>
              </a:rPr>
              <a:t>onsemi</a:t>
            </a:r>
            <a:r>
              <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rPr>
              <a:t> 2022</a:t>
            </a:r>
          </a:p>
        </p:txBody>
      </p:sp>
      <p:sp>
        <p:nvSpPr>
          <p:cNvPr id="14" name="Rectangle 13"/>
          <p:cNvSpPr/>
          <p:nvPr userDrawn="1"/>
        </p:nvSpPr>
        <p:spPr>
          <a:xfrm rot="10800000" flipH="1">
            <a:off x="-63" y="6812287"/>
            <a:ext cx="12192127" cy="45719"/>
          </a:xfrm>
          <a:prstGeom prst="rect">
            <a:avLst/>
          </a:prstGeom>
          <a:gradFill flip="none" rotWithShape="1">
            <a:gsLst>
              <a:gs pos="47000">
                <a:schemeClr val="accent1">
                  <a:alpha val="50000"/>
                </a:schemeClr>
              </a:gs>
              <a:gs pos="77000">
                <a:schemeClr val="tx2">
                  <a:lumMod val="60000"/>
                  <a:lumOff val="40000"/>
                  <a:alpha val="50000"/>
                </a:schemeClr>
              </a:gs>
              <a:gs pos="100000">
                <a:srgbClr val="648692">
                  <a:alpha val="4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6" name="Rectangle 15"/>
          <p:cNvSpPr/>
          <p:nvPr userDrawn="1"/>
        </p:nvSpPr>
        <p:spPr>
          <a:xfrm rot="10800000">
            <a:off x="-63" y="8"/>
            <a:ext cx="12192127" cy="45719"/>
          </a:xfrm>
          <a:prstGeom prst="rect">
            <a:avLst/>
          </a:prstGeom>
          <a:gradFill flip="none" rotWithShape="1">
            <a:gsLst>
              <a:gs pos="47000">
                <a:schemeClr val="accent1">
                  <a:alpha val="50000"/>
                </a:schemeClr>
              </a:gs>
              <a:gs pos="77000">
                <a:schemeClr val="tx2">
                  <a:lumMod val="60000"/>
                  <a:lumOff val="40000"/>
                  <a:alpha val="50000"/>
                </a:schemeClr>
              </a:gs>
              <a:gs pos="100000">
                <a:srgbClr val="648692">
                  <a:alpha val="4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a:extLst>
              <a:ext uri="{FF2B5EF4-FFF2-40B4-BE49-F238E27FC236}">
                <a16:creationId xmlns:a16="http://schemas.microsoft.com/office/drawing/2014/main" id="{B48FF6F5-18B0-5D40-9D06-8144B7F5F0F0}"/>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10291919" y="6421226"/>
            <a:ext cx="1490857" cy="260454"/>
          </a:xfrm>
          <a:prstGeom prst="rect">
            <a:avLst/>
          </a:prstGeom>
        </p:spPr>
      </p:pic>
    </p:spTree>
    <p:extLst>
      <p:ext uri="{BB962C8B-B14F-4D97-AF65-F5344CB8AC3E}">
        <p14:creationId xmlns:p14="http://schemas.microsoft.com/office/powerpoint/2010/main" val="163229187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 id="2147483822" r:id="rId26"/>
  </p:sldLayoutIdLst>
  <p:transition>
    <p:fade/>
  </p:transition>
  <p:txStyles>
    <p:titleStyle>
      <a:lvl1pPr algn="l" defTabSz="914400" rtl="0" eaLnBrk="1" latinLnBrk="0" hangingPunct="1">
        <a:lnSpc>
          <a:spcPct val="92000"/>
        </a:lnSpc>
        <a:spcBef>
          <a:spcPct val="0"/>
        </a:spcBef>
        <a:buNone/>
        <a:defRPr sz="3000" b="1" i="0" kern="1100" baseline="0">
          <a:solidFill>
            <a:schemeClr val="tx2"/>
          </a:solidFill>
          <a:latin typeface="+mj-lt"/>
          <a:ea typeface="+mj-ea"/>
          <a:cs typeface="+mj-cs"/>
        </a:defRPr>
      </a:lvl1pPr>
    </p:titleStyle>
    <p:bodyStyle>
      <a:lvl1pPr marL="261938" indent="-261938" algn="l" defTabSz="914400" rtl="0" eaLnBrk="1" latinLnBrk="0" hangingPunct="1">
        <a:lnSpc>
          <a:spcPct val="100000"/>
        </a:lnSpc>
        <a:spcBef>
          <a:spcPts val="1200"/>
        </a:spcBef>
        <a:buClr>
          <a:schemeClr val="bg1">
            <a:lumMod val="65000"/>
          </a:schemeClr>
        </a:buClr>
        <a:buFont typeface="Arial" pitchFamily="34" charset="0"/>
        <a:buChar char="•"/>
        <a:defRPr sz="2400" b="0" kern="1000">
          <a:solidFill>
            <a:schemeClr val="tx1">
              <a:lumMod val="85000"/>
            </a:schemeClr>
          </a:solidFill>
          <a:latin typeface="+mn-lt"/>
          <a:ea typeface="+mn-ea"/>
          <a:cs typeface="+mn-cs"/>
        </a:defRPr>
      </a:lvl1pPr>
      <a:lvl2pPr marL="608013" indent="-269875" algn="l" defTabSz="914400" rtl="0" eaLnBrk="1" latinLnBrk="0" hangingPunct="1">
        <a:lnSpc>
          <a:spcPct val="100000"/>
        </a:lnSpc>
        <a:spcBef>
          <a:spcPts val="800"/>
        </a:spcBef>
        <a:buClr>
          <a:schemeClr val="bg1">
            <a:lumMod val="65000"/>
          </a:schemeClr>
        </a:buClr>
        <a:buFont typeface="Arial" pitchFamily="34" charset="0"/>
        <a:buChar char="−"/>
        <a:defRPr sz="2200" b="0" kern="1000">
          <a:solidFill>
            <a:schemeClr val="tx1">
              <a:lumMod val="65000"/>
              <a:lumOff val="35000"/>
            </a:schemeClr>
          </a:solidFill>
          <a:latin typeface="+mn-lt"/>
          <a:ea typeface="+mn-ea"/>
          <a:cs typeface="+mn-cs"/>
        </a:defRPr>
      </a:lvl2pPr>
      <a:lvl3pPr marL="914400" indent="-223838" algn="l" defTabSz="914400" rtl="0" eaLnBrk="1" latinLnBrk="0" hangingPunct="1">
        <a:lnSpc>
          <a:spcPct val="100000"/>
        </a:lnSpc>
        <a:spcBef>
          <a:spcPts val="600"/>
        </a:spcBef>
        <a:buClr>
          <a:schemeClr val="bg1">
            <a:lumMod val="65000"/>
          </a:schemeClr>
        </a:buClr>
        <a:buFont typeface="Wingdings" pitchFamily="2" charset="2"/>
        <a:buChar char="§"/>
        <a:defRPr sz="1800" b="0" kern="1000" baseline="0">
          <a:solidFill>
            <a:schemeClr val="tx1">
              <a:lumMod val="50000"/>
              <a:lumOff val="50000"/>
            </a:schemeClr>
          </a:solidFill>
          <a:latin typeface="+mn-lt"/>
          <a:ea typeface="+mn-ea"/>
          <a:cs typeface="+mn-cs"/>
        </a:defRPr>
      </a:lvl3pPr>
      <a:lvl4pPr marL="1257300" indent="-206375" algn="l" defTabSz="914400" rtl="0" eaLnBrk="1" latinLnBrk="0" hangingPunct="1">
        <a:lnSpc>
          <a:spcPct val="100000"/>
        </a:lnSpc>
        <a:spcBef>
          <a:spcPts val="400"/>
        </a:spcBef>
        <a:buClr>
          <a:schemeClr val="bg1">
            <a:lumMod val="65000"/>
          </a:schemeClr>
        </a:buClr>
        <a:buFont typeface="Arial" pitchFamily="34" charset="0"/>
        <a:buChar char="▫"/>
        <a:defRPr sz="1700" b="0" kern="1000">
          <a:solidFill>
            <a:schemeClr val="bg1">
              <a:lumMod val="65000"/>
            </a:schemeClr>
          </a:solidFill>
          <a:latin typeface="+mn-lt"/>
          <a:ea typeface="+mn-ea"/>
          <a:cs typeface="+mn-cs"/>
        </a:defRPr>
      </a:lvl4pPr>
      <a:lvl5pPr marL="1487488" indent="-225425" algn="l" defTabSz="914400" rtl="0" eaLnBrk="1" latinLnBrk="0" hangingPunct="1">
        <a:lnSpc>
          <a:spcPct val="100000"/>
        </a:lnSpc>
        <a:spcBef>
          <a:spcPts val="300"/>
        </a:spcBef>
        <a:buClr>
          <a:schemeClr val="bg1">
            <a:lumMod val="65000"/>
          </a:schemeClr>
        </a:buClr>
        <a:buFont typeface="Arial" panose="020B0604020202020204" pitchFamily="34" charset="0"/>
        <a:buChar char="»"/>
        <a:defRPr sz="1600" b="0" kern="10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5.jpeg"/><Relationship Id="rId7" Type="http://schemas.openxmlformats.org/officeDocument/2006/relationships/oleObject" Target="../embeddings/oleObject2.bin"/><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image" Target="../media/image23.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e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37.emf"/><Relationship Id="rId5" Type="http://schemas.openxmlformats.org/officeDocument/2006/relationships/package" Target="../embeddings/Microsoft_Visio_Drawing.vsdx"/><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5.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53.emf"/><Relationship Id="rId5" Type="http://schemas.openxmlformats.org/officeDocument/2006/relationships/package" Target="../embeddings/Microsoft_Visio_Drawing12.vsdx"/><Relationship Id="rId4" Type="http://schemas.openxmlformats.org/officeDocument/2006/relationships/image" Target="../media/image52.emf"/></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vmlDrawing" Target="../drawings/vmlDrawing4.vml"/><Relationship Id="rId6" Type="http://schemas.openxmlformats.org/officeDocument/2006/relationships/image" Target="../media/image58.jpeg"/><Relationship Id="rId5" Type="http://schemas.openxmlformats.org/officeDocument/2006/relationships/image" Target="../media/image57.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png"/><Relationship Id="rId7" Type="http://schemas.openxmlformats.org/officeDocument/2006/relationships/image" Target="cid:image009.jpg@01D7C036.9F5F5130" TargetMode="External"/><Relationship Id="rId12"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62.jpeg"/><Relationship Id="rId11" Type="http://schemas.openxmlformats.org/officeDocument/2006/relationships/image" Target="../media/image66.jpeg"/><Relationship Id="rId5" Type="http://schemas.openxmlformats.org/officeDocument/2006/relationships/image" Target="../media/image61.jpeg"/><Relationship Id="rId10" Type="http://schemas.openxmlformats.org/officeDocument/2006/relationships/image" Target="../media/image65.png"/><Relationship Id="rId4" Type="http://schemas.openxmlformats.org/officeDocument/2006/relationships/image" Target="../media/image60.png"/><Relationship Id="rId9" Type="http://schemas.openxmlformats.org/officeDocument/2006/relationships/image" Target="../media/image6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mailto:inki.park@onsemi.com" TargetMode="External"/><Relationship Id="rId3" Type="http://schemas.openxmlformats.org/officeDocument/2006/relationships/hyperlink" Target="https://www.onsemi.com/products/power-management/gate-drivers/ncv51563" TargetMode="External"/><Relationship Id="rId7" Type="http://schemas.openxmlformats.org/officeDocument/2006/relationships/hyperlink" Target="mailto:steve.yoo@onsemi.com" TargetMode="External"/><Relationship Id="rId2" Type="http://schemas.openxmlformats.org/officeDocument/2006/relationships/hyperlink" Target="https://www.onsemi.com/products/power-management/gate-drivers/ncv51561" TargetMode="External"/><Relationship Id="rId1" Type="http://schemas.openxmlformats.org/officeDocument/2006/relationships/slideLayout" Target="../slideLayouts/slideLayout4.xml"/><Relationship Id="rId6" Type="http://schemas.openxmlformats.org/officeDocument/2006/relationships/hyperlink" Target="mailto:marc.barboni@onsemi.com" TargetMode="External"/><Relationship Id="rId5" Type="http://schemas.openxmlformats.org/officeDocument/2006/relationships/hyperlink" Target="https://salesconnect.onsemi.com/lesson/view/93540912/lesson?preview=false&amp;previewinnewtab=true" TargetMode="External"/><Relationship Id="rId10" Type="http://schemas.openxmlformats.org/officeDocument/2006/relationships/hyperlink" Target="mailto:jonghyung.jang@onsemi.com" TargetMode="External"/><Relationship Id="rId4" Type="http://schemas.openxmlformats.org/officeDocument/2006/relationships/hyperlink" Target="https://salesconnect.onsemi.com/lesson/view/82764749/lesson?preview=false&amp;previewinnewtab=true" TargetMode="External"/><Relationship Id="rId9" Type="http://schemas.openxmlformats.org/officeDocument/2006/relationships/hyperlink" Target="mailto:ys.lee2@onsemi.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vmlDrawing" Target="../drawings/vmlDrawing5.vml"/><Relationship Id="rId6" Type="http://schemas.openxmlformats.org/officeDocument/2006/relationships/image" Target="../media/image71.jpeg"/><Relationship Id="rId5" Type="http://schemas.openxmlformats.org/officeDocument/2006/relationships/image" Target="../media/image70.emf"/><Relationship Id="rId4" Type="http://schemas.openxmlformats.org/officeDocument/2006/relationships/package" Target="../embeddings/Microsoft_Visio_Drawing13.vsdx"/></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26.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1.xml"/><Relationship Id="rId5" Type="http://schemas.openxmlformats.org/officeDocument/2006/relationships/image" Target="../media/image86.png"/><Relationship Id="rId4" Type="http://schemas.openxmlformats.org/officeDocument/2006/relationships/image" Target="../media/image85.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7.png"/><Relationship Id="rId1" Type="http://schemas.openxmlformats.org/officeDocument/2006/relationships/slideLayout" Target="../slideLayouts/slideLayout21.xml"/><Relationship Id="rId6" Type="http://schemas.openxmlformats.org/officeDocument/2006/relationships/image" Target="../media/image88.png"/><Relationship Id="rId5" Type="http://schemas.openxmlformats.org/officeDocument/2006/relationships/image" Target="../media/image81.png"/><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Visio_Drawing11.vsdx"/><Relationship Id="rId2" Type="http://schemas.openxmlformats.org/officeDocument/2006/relationships/slideLayout" Target="../slideLayouts/slideLayout21.xml"/><Relationship Id="rId1" Type="http://schemas.openxmlformats.org/officeDocument/2006/relationships/vmlDrawing" Target="../drawings/vmlDrawing6.vml"/><Relationship Id="rId5" Type="http://schemas.openxmlformats.org/officeDocument/2006/relationships/image" Target="../media/image90.png"/><Relationship Id="rId4" Type="http://schemas.openxmlformats.org/officeDocument/2006/relationships/image" Target="../media/image89.emf"/></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5.xml"/><Relationship Id="rId5" Type="http://schemas.openxmlformats.org/officeDocument/2006/relationships/image" Target="../media/image15.emf"/><Relationship Id="rId4" Type="http://schemas.openxmlformats.org/officeDocument/2006/relationships/hyperlink" Target="https://salesconnect.onsemi.com/lesson/view/82764749/lesson?preview=false&amp;previewinnewtab=true" TargetMode="Externa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Visio_Drawing112.vsdx"/><Relationship Id="rId2" Type="http://schemas.openxmlformats.org/officeDocument/2006/relationships/slideLayout" Target="../slideLayouts/slideLayout24.xml"/><Relationship Id="rId1" Type="http://schemas.openxmlformats.org/officeDocument/2006/relationships/vmlDrawing" Target="../drawings/vmlDrawing7.vml"/><Relationship Id="rId4" Type="http://schemas.openxmlformats.org/officeDocument/2006/relationships/image" Target="../media/image91.emf"/></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Visio_Drawing124.vsdx"/><Relationship Id="rId2" Type="http://schemas.openxmlformats.org/officeDocument/2006/relationships/slideLayout" Target="../slideLayouts/slideLayout24.xml"/><Relationship Id="rId1" Type="http://schemas.openxmlformats.org/officeDocument/2006/relationships/vmlDrawing" Target="../drawings/vmlDrawing8.vml"/><Relationship Id="rId4" Type="http://schemas.openxmlformats.org/officeDocument/2006/relationships/image" Target="../media/image92.emf"/></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Visio_Drawing2.vsdx"/><Relationship Id="rId2" Type="http://schemas.openxmlformats.org/officeDocument/2006/relationships/slideLayout" Target="../slideLayouts/slideLayout24.xml"/><Relationship Id="rId1" Type="http://schemas.openxmlformats.org/officeDocument/2006/relationships/vmlDrawing" Target="../drawings/vmlDrawing9.vml"/><Relationship Id="rId4" Type="http://schemas.openxmlformats.org/officeDocument/2006/relationships/image" Target="../media/image93.emf"/></Relationships>
</file>

<file path=ppt/slides/_rels/slide43.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4.xml"/><Relationship Id="rId4" Type="http://schemas.openxmlformats.org/officeDocument/2006/relationships/image" Target="../media/image9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01.png"/><Relationship Id="rId4" Type="http://schemas.openxmlformats.org/officeDocument/2006/relationships/image" Target="../media/image100.png"/></Relationships>
</file>

<file path=ppt/slides/_rels/slide48.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03.emf"/></Relationships>
</file>

<file path=ppt/slides/_rels/slide49.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1.xml"/><Relationship Id="rId1" Type="http://schemas.openxmlformats.org/officeDocument/2006/relationships/vmlDrawing" Target="../drawings/vmlDrawing10.v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notesSlide" Target="../notesSlides/notesSlide13.xml"/><Relationship Id="rId7" Type="http://schemas.openxmlformats.org/officeDocument/2006/relationships/image" Target="../media/image110.emf"/><Relationship Id="rId2" Type="http://schemas.openxmlformats.org/officeDocument/2006/relationships/slideLayout" Target="../slideLayouts/slideLayout21.xml"/><Relationship Id="rId1" Type="http://schemas.openxmlformats.org/officeDocument/2006/relationships/vmlDrawing" Target="../drawings/vmlDrawing11.vml"/><Relationship Id="rId6" Type="http://schemas.openxmlformats.org/officeDocument/2006/relationships/image" Target="../media/image108.emf"/><Relationship Id="rId5" Type="http://schemas.openxmlformats.org/officeDocument/2006/relationships/oleObject" Target="../embeddings/oleObject5.bin"/><Relationship Id="rId4" Type="http://schemas.openxmlformats.org/officeDocument/2006/relationships/image" Target="../media/image109.png"/></Relationships>
</file>

<file path=ppt/slides/_rels/slide5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1.xml"/><Relationship Id="rId5" Type="http://schemas.openxmlformats.org/officeDocument/2006/relationships/image" Target="../media/image116.png"/><Relationship Id="rId4" Type="http://schemas.openxmlformats.org/officeDocument/2006/relationships/image" Target="../media/image115.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vmlDrawing" Target="../drawings/vmlDrawing12.vml"/><Relationship Id="rId5" Type="http://schemas.openxmlformats.org/officeDocument/2006/relationships/image" Target="../media/image117.emf"/><Relationship Id="rId4" Type="http://schemas.openxmlformats.org/officeDocument/2006/relationships/oleObject" Target="../embeddings/oleObject6.bin"/></Relationships>
</file>

<file path=ppt/slides/_rels/slide5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119.png"/></Relationships>
</file>

<file path=ppt/slides/_rels/slide5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hyperlink" Target="https://salesconnect.onsemi.com/lesson/view/93254902/lesson?preview=false&amp;previewinnewtab=true" TargetMode="External"/><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PCS </a:t>
            </a:r>
            <a:r>
              <a:rPr lang="en-US" dirty="0" err="1"/>
              <a:t>xEV</a:t>
            </a:r>
            <a:r>
              <a:rPr lang="en-US" dirty="0"/>
              <a:t> AEC Portfolio Overview</a:t>
            </a:r>
          </a:p>
        </p:txBody>
      </p:sp>
      <p:sp>
        <p:nvSpPr>
          <p:cNvPr id="3" name="Text Placeholder 2"/>
          <p:cNvSpPr>
            <a:spLocks noGrp="1"/>
          </p:cNvSpPr>
          <p:nvPr>
            <p:ph type="body" sz="quarter" idx="11"/>
          </p:nvPr>
        </p:nvSpPr>
        <p:spPr>
          <a:xfrm>
            <a:off x="2108750" y="4114800"/>
            <a:ext cx="7974502" cy="1265692"/>
          </a:xfrm>
        </p:spPr>
        <p:txBody>
          <a:bodyPr/>
          <a:lstStyle/>
          <a:p>
            <a:r>
              <a:rPr lang="en-US" dirty="0"/>
              <a:t>ASG/MCC/PCS – Q4 2022</a:t>
            </a:r>
          </a:p>
        </p:txBody>
      </p:sp>
    </p:spTree>
    <p:extLst>
      <p:ext uri="{BB962C8B-B14F-4D97-AF65-F5344CB8AC3E}">
        <p14:creationId xmlns:p14="http://schemas.microsoft.com/office/powerpoint/2010/main" val="352419368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Comparative Performance</a:t>
            </a:r>
          </a:p>
        </p:txBody>
      </p:sp>
      <p:graphicFrame>
        <p:nvGraphicFramePr>
          <p:cNvPr id="5" name="Table 4"/>
          <p:cNvGraphicFramePr>
            <a:graphicFrameLocks noGrp="1"/>
          </p:cNvGraphicFramePr>
          <p:nvPr/>
        </p:nvGraphicFramePr>
        <p:xfrm>
          <a:off x="763390" y="829844"/>
          <a:ext cx="10500865" cy="5440879"/>
        </p:xfrm>
        <a:graphic>
          <a:graphicData uri="http://schemas.openxmlformats.org/drawingml/2006/table">
            <a:tbl>
              <a:tblPr firstRow="1" firstCol="1" bandRow="1">
                <a:tableStyleId>{5C22544A-7EE6-4342-B048-85BDC9FD1C3A}</a:tableStyleId>
              </a:tblPr>
              <a:tblGrid>
                <a:gridCol w="1778282">
                  <a:extLst>
                    <a:ext uri="{9D8B030D-6E8A-4147-A177-3AD203B41FA5}">
                      <a16:colId xmlns:a16="http://schemas.microsoft.com/office/drawing/2014/main" val="4175516373"/>
                    </a:ext>
                  </a:extLst>
                </a:gridCol>
                <a:gridCol w="1665732">
                  <a:extLst>
                    <a:ext uri="{9D8B030D-6E8A-4147-A177-3AD203B41FA5}">
                      <a16:colId xmlns:a16="http://schemas.microsoft.com/office/drawing/2014/main" val="4158153676"/>
                    </a:ext>
                  </a:extLst>
                </a:gridCol>
                <a:gridCol w="1350593">
                  <a:extLst>
                    <a:ext uri="{9D8B030D-6E8A-4147-A177-3AD203B41FA5}">
                      <a16:colId xmlns:a16="http://schemas.microsoft.com/office/drawing/2014/main" val="3456234358"/>
                    </a:ext>
                  </a:extLst>
                </a:gridCol>
                <a:gridCol w="1418123">
                  <a:extLst>
                    <a:ext uri="{9D8B030D-6E8A-4147-A177-3AD203B41FA5}">
                      <a16:colId xmlns:a16="http://schemas.microsoft.com/office/drawing/2014/main" val="3048727856"/>
                    </a:ext>
                  </a:extLst>
                </a:gridCol>
                <a:gridCol w="1553182">
                  <a:extLst>
                    <a:ext uri="{9D8B030D-6E8A-4147-A177-3AD203B41FA5}">
                      <a16:colId xmlns:a16="http://schemas.microsoft.com/office/drawing/2014/main" val="1158014506"/>
                    </a:ext>
                  </a:extLst>
                </a:gridCol>
                <a:gridCol w="2734953">
                  <a:extLst>
                    <a:ext uri="{9D8B030D-6E8A-4147-A177-3AD203B41FA5}">
                      <a16:colId xmlns:a16="http://schemas.microsoft.com/office/drawing/2014/main" val="1260316465"/>
                    </a:ext>
                  </a:extLst>
                </a:gridCol>
              </a:tblGrid>
              <a:tr h="298046">
                <a:tc>
                  <a:txBody>
                    <a:bodyPr/>
                    <a:lstStyle/>
                    <a:p>
                      <a:endParaRPr lang="en-US" sz="800">
                        <a:effectLst/>
                        <a:latin typeface="Times New Roman" panose="02020603050405020304" pitchFamily="18" charset="0"/>
                      </a:endParaRPr>
                    </a:p>
                  </a:txBody>
                  <a:tcPr marL="75283" marR="75283" marT="37641" marB="37641"/>
                </a:tc>
                <a:tc>
                  <a:txBody>
                    <a:bodyPr/>
                    <a:lstStyle/>
                    <a:p>
                      <a:pPr marL="0" marR="0" algn="ctr">
                        <a:spcBef>
                          <a:spcPts val="0"/>
                        </a:spcBef>
                        <a:spcAft>
                          <a:spcPts val="0"/>
                        </a:spcAft>
                      </a:pPr>
                      <a:r>
                        <a:rPr lang="en-US" sz="900" dirty="0">
                          <a:effectLst/>
                          <a:latin typeface="+mj-lt"/>
                        </a:rPr>
                        <a:t>ON NCV12711</a:t>
                      </a:r>
                      <a:endParaRPr lang="en-US" sz="9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ON NCV887x</a:t>
                      </a:r>
                      <a:endParaRPr lang="en-US" sz="9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TPS40210(-Q1)</a:t>
                      </a:r>
                      <a:endParaRPr lang="en-US" sz="9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LM5155-Q1</a:t>
                      </a:r>
                      <a:endParaRPr lang="en-US" sz="9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Benefits</a:t>
                      </a:r>
                      <a:endParaRPr lang="en-US" sz="900" dirty="0">
                        <a:effectLst/>
                        <a:latin typeface="+mj-lt"/>
                        <a:ea typeface="Calibri" panose="020F0502020204030204" pitchFamily="34" charset="0"/>
                      </a:endParaRPr>
                    </a:p>
                  </a:txBody>
                  <a:tcPr marL="75283" marR="75283" marT="37641" marB="37641"/>
                </a:tc>
                <a:extLst>
                  <a:ext uri="{0D108BD9-81ED-4DB2-BD59-A6C34878D82A}">
                    <a16:rowId xmlns:a16="http://schemas.microsoft.com/office/drawing/2014/main" val="3520196823"/>
                  </a:ext>
                </a:extLst>
              </a:tr>
              <a:tr h="521434">
                <a:tc>
                  <a:txBody>
                    <a:bodyPr/>
                    <a:lstStyle/>
                    <a:p>
                      <a:pPr marL="0" marR="0" algn="ctr">
                        <a:spcBef>
                          <a:spcPts val="0"/>
                        </a:spcBef>
                        <a:spcAft>
                          <a:spcPts val="0"/>
                        </a:spcAft>
                      </a:pPr>
                      <a:endParaRPr lang="en-US" sz="900" dirty="0">
                        <a:effectLst/>
                      </a:endParaRPr>
                    </a:p>
                    <a:p>
                      <a:pPr marL="0" marR="0" algn="ctr">
                        <a:spcBef>
                          <a:spcPts val="0"/>
                        </a:spcBef>
                        <a:spcAft>
                          <a:spcPts val="0"/>
                        </a:spcAft>
                      </a:pPr>
                      <a:r>
                        <a:rPr lang="en-US" sz="900" dirty="0">
                          <a:effectLst/>
                        </a:rPr>
                        <a:t>Topology</a:t>
                      </a:r>
                      <a:endParaRPr lang="en-US" sz="900" dirty="0">
                        <a:effectLst/>
                        <a:latin typeface="Calibri" panose="020F0502020204030204" pitchFamily="34" charset="0"/>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Iso. Flyback</a:t>
                      </a:r>
                    </a:p>
                    <a:p>
                      <a:pPr marL="0" marR="0" algn="ctr">
                        <a:spcBef>
                          <a:spcPts val="0"/>
                        </a:spcBef>
                        <a:spcAft>
                          <a:spcPts val="0"/>
                        </a:spcAft>
                      </a:pPr>
                      <a:r>
                        <a:rPr lang="en-US" sz="900" dirty="0">
                          <a:effectLst/>
                          <a:latin typeface="+mj-lt"/>
                        </a:rPr>
                        <a:t>Non-Iso Flyback</a:t>
                      </a:r>
                      <a:endParaRPr lang="en-US" sz="9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Boost</a:t>
                      </a:r>
                    </a:p>
                    <a:p>
                      <a:pPr marL="0" marR="0" algn="ctr">
                        <a:spcBef>
                          <a:spcPts val="0"/>
                        </a:spcBef>
                        <a:spcAft>
                          <a:spcPts val="0"/>
                        </a:spcAft>
                      </a:pPr>
                      <a:r>
                        <a:rPr lang="en-US" sz="900" dirty="0">
                          <a:effectLst/>
                          <a:latin typeface="+mj-lt"/>
                        </a:rPr>
                        <a:t>Non-Iso Flyback</a:t>
                      </a:r>
                      <a:endParaRPr lang="en-US" sz="9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Boost/SEPIC</a:t>
                      </a:r>
                    </a:p>
                    <a:p>
                      <a:pPr marL="0" marR="0" algn="ctr">
                        <a:spcBef>
                          <a:spcPts val="0"/>
                        </a:spcBef>
                        <a:spcAft>
                          <a:spcPts val="0"/>
                        </a:spcAft>
                      </a:pPr>
                      <a:r>
                        <a:rPr lang="en-US" sz="900" dirty="0">
                          <a:effectLst/>
                          <a:latin typeface="+mj-lt"/>
                        </a:rPr>
                        <a:t>Non-Iso Flyback</a:t>
                      </a:r>
                      <a:endParaRPr lang="en-US" sz="9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Boost/SEPIC/</a:t>
                      </a:r>
                    </a:p>
                    <a:p>
                      <a:pPr marL="0" marR="0" algn="ctr">
                        <a:spcBef>
                          <a:spcPts val="0"/>
                        </a:spcBef>
                        <a:spcAft>
                          <a:spcPts val="0"/>
                        </a:spcAft>
                      </a:pPr>
                      <a:r>
                        <a:rPr lang="en-US" sz="900" dirty="0">
                          <a:effectLst/>
                          <a:latin typeface="+mj-lt"/>
                        </a:rPr>
                        <a:t>Non-Iso Flyback</a:t>
                      </a:r>
                      <a:endParaRPr lang="en-US" sz="9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Optimized for isolated flyback</a:t>
                      </a:r>
                      <a:endParaRPr lang="en-US" sz="900">
                        <a:effectLst/>
                        <a:latin typeface="+mj-lt"/>
                        <a:ea typeface="Calibri" panose="020F0502020204030204" pitchFamily="34" charset="0"/>
                      </a:endParaRPr>
                    </a:p>
                  </a:txBody>
                  <a:tcPr marL="75283" marR="75283" marT="37641" marB="37641"/>
                </a:tc>
                <a:extLst>
                  <a:ext uri="{0D108BD9-81ED-4DB2-BD59-A6C34878D82A}">
                    <a16:rowId xmlns:a16="http://schemas.microsoft.com/office/drawing/2014/main" val="1733705271"/>
                  </a:ext>
                </a:extLst>
              </a:tr>
              <a:tr h="391951">
                <a:tc>
                  <a:txBody>
                    <a:bodyPr/>
                    <a:lstStyle/>
                    <a:p>
                      <a:pPr marL="0" marR="0" algn="ctr">
                        <a:spcBef>
                          <a:spcPts val="0"/>
                        </a:spcBef>
                        <a:spcAft>
                          <a:spcPts val="0"/>
                        </a:spcAft>
                      </a:pPr>
                      <a:r>
                        <a:rPr lang="en-US" sz="900" dirty="0">
                          <a:effectLst/>
                        </a:rPr>
                        <a:t>Input Voltage Range</a:t>
                      </a:r>
                      <a:endParaRPr lang="en-US" sz="900" dirty="0">
                        <a:effectLst/>
                        <a:latin typeface="Calibri" panose="020F0502020204030204" pitchFamily="34" charset="0"/>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4 – 45 V</a:t>
                      </a:r>
                      <a:endParaRPr lang="en-US" sz="9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3.2 – 40 V</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4.5 – 52 V</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3.5 – 45 V</a:t>
                      </a:r>
                    </a:p>
                    <a:p>
                      <a:pPr marL="0" marR="0" algn="ctr">
                        <a:spcBef>
                          <a:spcPts val="0"/>
                        </a:spcBef>
                        <a:spcAft>
                          <a:spcPts val="0"/>
                        </a:spcAft>
                      </a:pPr>
                      <a:r>
                        <a:rPr lang="en-US" sz="900" dirty="0">
                          <a:effectLst/>
                          <a:latin typeface="+mj-lt"/>
                        </a:rPr>
                        <a:t>2.97 – 16 V BIAS=V</a:t>
                      </a:r>
                      <a:r>
                        <a:rPr lang="en-US" sz="900" baseline="-25000" dirty="0">
                          <a:effectLst/>
                          <a:latin typeface="+mj-lt"/>
                        </a:rPr>
                        <a:t>cc</a:t>
                      </a:r>
                      <a:endParaRPr lang="en-US" sz="900" baseline="-250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4 V required for modules</a:t>
                      </a:r>
                      <a:endParaRPr lang="en-US" sz="900" dirty="0">
                        <a:effectLst/>
                        <a:latin typeface="+mj-lt"/>
                        <a:ea typeface="Calibri" panose="020F0502020204030204" pitchFamily="34" charset="0"/>
                      </a:endParaRPr>
                    </a:p>
                  </a:txBody>
                  <a:tcPr marL="75283" marR="75283" marT="37641" marB="37641"/>
                </a:tc>
                <a:extLst>
                  <a:ext uri="{0D108BD9-81ED-4DB2-BD59-A6C34878D82A}">
                    <a16:rowId xmlns:a16="http://schemas.microsoft.com/office/drawing/2014/main" val="1365379772"/>
                  </a:ext>
                </a:extLst>
              </a:tr>
              <a:tr h="298046">
                <a:tc>
                  <a:txBody>
                    <a:bodyPr/>
                    <a:lstStyle/>
                    <a:p>
                      <a:pPr marL="0" marR="0" algn="ctr">
                        <a:spcBef>
                          <a:spcPts val="0"/>
                        </a:spcBef>
                        <a:spcAft>
                          <a:spcPts val="0"/>
                        </a:spcAft>
                      </a:pPr>
                      <a:r>
                        <a:rPr lang="en-US" sz="900">
                          <a:effectLst/>
                        </a:rPr>
                        <a:t>Transient/Load Dump </a:t>
                      </a:r>
                      <a:endParaRPr lang="en-US" sz="900">
                        <a:effectLst/>
                        <a:latin typeface="Calibri" panose="020F0502020204030204" pitchFamily="34" charset="0"/>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45 V</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45 V</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52 V</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50 V</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Automotive requirement</a:t>
                      </a:r>
                      <a:endParaRPr lang="en-US" sz="900" dirty="0">
                        <a:effectLst/>
                        <a:latin typeface="+mj-lt"/>
                        <a:ea typeface="Calibri" panose="020F0502020204030204" pitchFamily="34" charset="0"/>
                      </a:endParaRPr>
                    </a:p>
                  </a:txBody>
                  <a:tcPr marL="75283" marR="75283" marT="37641" marB="37641"/>
                </a:tc>
                <a:extLst>
                  <a:ext uri="{0D108BD9-81ED-4DB2-BD59-A6C34878D82A}">
                    <a16:rowId xmlns:a16="http://schemas.microsoft.com/office/drawing/2014/main" val="895724117"/>
                  </a:ext>
                </a:extLst>
              </a:tr>
              <a:tr h="237970">
                <a:tc>
                  <a:txBody>
                    <a:bodyPr/>
                    <a:lstStyle/>
                    <a:p>
                      <a:pPr marL="0" marR="0" algn="ctr">
                        <a:spcBef>
                          <a:spcPts val="0"/>
                        </a:spcBef>
                        <a:spcAft>
                          <a:spcPts val="0"/>
                        </a:spcAft>
                      </a:pPr>
                      <a:r>
                        <a:rPr lang="en-US" sz="900">
                          <a:effectLst/>
                        </a:rPr>
                        <a:t>Switching Frequency</a:t>
                      </a:r>
                      <a:endParaRPr lang="en-US" sz="900">
                        <a:effectLst/>
                        <a:latin typeface="Calibri" panose="020F0502020204030204" pitchFamily="34" charset="0"/>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b="1" dirty="0">
                          <a:solidFill>
                            <a:schemeClr val="accent2"/>
                          </a:solidFill>
                          <a:effectLst>
                            <a:outerShdw blurRad="38100" dist="38100" dir="2700000" algn="tl">
                              <a:srgbClr val="000000">
                                <a:alpha val="43137"/>
                              </a:srgbClr>
                            </a:outerShdw>
                          </a:effectLst>
                          <a:latin typeface="+mj-lt"/>
                        </a:rPr>
                        <a:t>100 kHz to 1 MHz</a:t>
                      </a:r>
                      <a:endParaRPr lang="en-US" sz="900" b="1" dirty="0">
                        <a:solidFill>
                          <a:schemeClr val="accent2"/>
                        </a:solidFill>
                        <a:effectLst>
                          <a:outerShdw blurRad="38100" dist="38100" dir="2700000" algn="tl">
                            <a:srgbClr val="000000">
                              <a:alpha val="43137"/>
                            </a:srgbClr>
                          </a:outerShdw>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50 kHz or 100 kHz</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35 kHz to 1 MHz</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100 kHz to 2.2 MHz</a:t>
                      </a:r>
                      <a:endParaRPr lang="en-US" sz="900">
                        <a:effectLst/>
                        <a:latin typeface="+mj-lt"/>
                        <a:ea typeface="Calibri" panose="020F0502020204030204" pitchFamily="34" charset="0"/>
                      </a:endParaRPr>
                    </a:p>
                  </a:txBody>
                  <a:tcPr marL="75283" marR="75283" marT="37641" marB="37641"/>
                </a:tc>
                <a:tc>
                  <a:txBody>
                    <a:bodyPr/>
                    <a:lstStyle/>
                    <a:p>
                      <a:pPr algn="ctr"/>
                      <a:endParaRPr lang="en-US" sz="800" dirty="0">
                        <a:effectLst/>
                        <a:latin typeface="+mj-lt"/>
                      </a:endParaRPr>
                    </a:p>
                  </a:txBody>
                  <a:tcPr marL="75283" marR="75283" marT="37641" marB="37641"/>
                </a:tc>
                <a:extLst>
                  <a:ext uri="{0D108BD9-81ED-4DB2-BD59-A6C34878D82A}">
                    <a16:rowId xmlns:a16="http://schemas.microsoft.com/office/drawing/2014/main" val="961360158"/>
                  </a:ext>
                </a:extLst>
              </a:tr>
              <a:tr h="237970">
                <a:tc>
                  <a:txBody>
                    <a:bodyPr/>
                    <a:lstStyle/>
                    <a:p>
                      <a:pPr marL="0" marR="0" algn="ctr">
                        <a:spcBef>
                          <a:spcPts val="0"/>
                        </a:spcBef>
                        <a:spcAft>
                          <a:spcPts val="0"/>
                        </a:spcAft>
                      </a:pPr>
                      <a:r>
                        <a:rPr lang="en-US" sz="900">
                          <a:effectLst/>
                        </a:rPr>
                        <a:t>Soft Start</a:t>
                      </a:r>
                      <a:endParaRPr lang="en-US" sz="900">
                        <a:effectLst/>
                        <a:latin typeface="Calibri" panose="020F0502020204030204" pitchFamily="34" charset="0"/>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b="1" dirty="0">
                          <a:solidFill>
                            <a:schemeClr val="accent2"/>
                          </a:solidFill>
                          <a:effectLst>
                            <a:outerShdw blurRad="38100" dist="38100" dir="2700000" algn="tl">
                              <a:srgbClr val="000000">
                                <a:alpha val="43137"/>
                              </a:srgbClr>
                            </a:outerShdw>
                          </a:effectLst>
                          <a:latin typeface="+mj-lt"/>
                        </a:rPr>
                        <a:t>Adjustable</a:t>
                      </a:r>
                      <a:endParaRPr lang="en-US" sz="900" b="1" dirty="0">
                        <a:solidFill>
                          <a:schemeClr val="accent2"/>
                        </a:solidFill>
                        <a:effectLst>
                          <a:outerShdw blurRad="38100" dist="38100" dir="2700000" algn="tl">
                            <a:srgbClr val="000000">
                              <a:alpha val="43137"/>
                            </a:srgbClr>
                          </a:outerShdw>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Yes, Fixed</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Adjustable</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Adjustable</a:t>
                      </a:r>
                      <a:endParaRPr lang="en-US" sz="900">
                        <a:effectLst/>
                        <a:latin typeface="+mj-lt"/>
                        <a:ea typeface="Calibri" panose="020F0502020204030204" pitchFamily="34" charset="0"/>
                      </a:endParaRPr>
                    </a:p>
                  </a:txBody>
                  <a:tcPr marL="75283" marR="75283" marT="37641" marB="37641"/>
                </a:tc>
                <a:tc>
                  <a:txBody>
                    <a:bodyPr/>
                    <a:lstStyle/>
                    <a:p>
                      <a:pPr algn="ctr"/>
                      <a:endParaRPr lang="en-US" sz="800" dirty="0">
                        <a:effectLst/>
                        <a:latin typeface="+mj-lt"/>
                      </a:endParaRPr>
                    </a:p>
                  </a:txBody>
                  <a:tcPr marL="75283" marR="75283" marT="37641" marB="37641"/>
                </a:tc>
                <a:extLst>
                  <a:ext uri="{0D108BD9-81ED-4DB2-BD59-A6C34878D82A}">
                    <a16:rowId xmlns:a16="http://schemas.microsoft.com/office/drawing/2014/main" val="711641485"/>
                  </a:ext>
                </a:extLst>
              </a:tr>
              <a:tr h="298046">
                <a:tc>
                  <a:txBody>
                    <a:bodyPr/>
                    <a:lstStyle/>
                    <a:p>
                      <a:pPr marL="0" marR="0" algn="ctr">
                        <a:spcBef>
                          <a:spcPts val="0"/>
                        </a:spcBef>
                        <a:spcAft>
                          <a:spcPts val="0"/>
                        </a:spcAft>
                      </a:pPr>
                      <a:r>
                        <a:rPr lang="en-US" sz="900">
                          <a:effectLst/>
                        </a:rPr>
                        <a:t>Current Sense Threshold</a:t>
                      </a:r>
                      <a:endParaRPr lang="en-US" sz="900">
                        <a:effectLst/>
                        <a:latin typeface="Calibri" panose="020F0502020204030204" pitchFamily="34" charset="0"/>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250 mV</a:t>
                      </a:r>
                      <a:endParaRPr lang="en-US" sz="9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400 mV</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150 mV</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100 mV</a:t>
                      </a:r>
                      <a:endParaRPr lang="en-US" sz="900">
                        <a:effectLst/>
                        <a:latin typeface="+mj-lt"/>
                        <a:ea typeface="Calibri" panose="020F0502020204030204" pitchFamily="34" charset="0"/>
                      </a:endParaRPr>
                    </a:p>
                  </a:txBody>
                  <a:tcPr marL="75283" marR="75283" marT="37641" marB="37641"/>
                </a:tc>
                <a:tc>
                  <a:txBody>
                    <a:bodyPr/>
                    <a:lstStyle/>
                    <a:p>
                      <a:pPr algn="ctr"/>
                      <a:endParaRPr lang="en-US" sz="800" dirty="0">
                        <a:effectLst/>
                        <a:latin typeface="+mj-lt"/>
                      </a:endParaRPr>
                    </a:p>
                  </a:txBody>
                  <a:tcPr marL="75283" marR="75283" marT="37641" marB="37641"/>
                </a:tc>
                <a:extLst>
                  <a:ext uri="{0D108BD9-81ED-4DB2-BD59-A6C34878D82A}">
                    <a16:rowId xmlns:a16="http://schemas.microsoft.com/office/drawing/2014/main" val="686901189"/>
                  </a:ext>
                </a:extLst>
              </a:tr>
              <a:tr h="237970">
                <a:tc>
                  <a:txBody>
                    <a:bodyPr/>
                    <a:lstStyle/>
                    <a:p>
                      <a:pPr marL="0" marR="0" algn="ctr">
                        <a:spcBef>
                          <a:spcPts val="0"/>
                        </a:spcBef>
                        <a:spcAft>
                          <a:spcPts val="0"/>
                        </a:spcAft>
                      </a:pPr>
                      <a:r>
                        <a:rPr lang="en-US" sz="900" dirty="0">
                          <a:effectLst/>
                        </a:rPr>
                        <a:t>Programmable Oscillator</a:t>
                      </a:r>
                      <a:endParaRPr lang="en-US" sz="900" dirty="0">
                        <a:effectLst/>
                        <a:latin typeface="Calibri" panose="020F0502020204030204" pitchFamily="34" charset="0"/>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Yes</a:t>
                      </a:r>
                      <a:endParaRPr lang="en-US" sz="9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No</a:t>
                      </a:r>
                      <a:endParaRPr lang="en-US" sz="9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Yes</a:t>
                      </a:r>
                      <a:endParaRPr lang="en-US" sz="9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Yes</a:t>
                      </a:r>
                      <a:endParaRPr lang="en-US" sz="900" dirty="0">
                        <a:effectLst/>
                        <a:latin typeface="+mj-lt"/>
                        <a:ea typeface="Calibri" panose="020F0502020204030204" pitchFamily="34" charset="0"/>
                      </a:endParaRPr>
                    </a:p>
                  </a:txBody>
                  <a:tcPr marL="75283" marR="75283" marT="37641" marB="37641"/>
                </a:tc>
                <a:tc>
                  <a:txBody>
                    <a:bodyPr/>
                    <a:lstStyle/>
                    <a:p>
                      <a:pPr algn="ctr"/>
                      <a:endParaRPr lang="en-US" sz="800" dirty="0">
                        <a:effectLst/>
                        <a:latin typeface="+mj-lt"/>
                      </a:endParaRPr>
                    </a:p>
                  </a:txBody>
                  <a:tcPr marL="75283" marR="75283" marT="37641" marB="37641"/>
                </a:tc>
                <a:extLst>
                  <a:ext uri="{0D108BD9-81ED-4DB2-BD59-A6C34878D82A}">
                    <a16:rowId xmlns:a16="http://schemas.microsoft.com/office/drawing/2014/main" val="3507071195"/>
                  </a:ext>
                </a:extLst>
              </a:tr>
              <a:tr h="237970">
                <a:tc>
                  <a:txBody>
                    <a:bodyPr/>
                    <a:lstStyle/>
                    <a:p>
                      <a:pPr marL="0" marR="0" algn="ctr">
                        <a:spcBef>
                          <a:spcPts val="0"/>
                        </a:spcBef>
                        <a:spcAft>
                          <a:spcPts val="0"/>
                        </a:spcAft>
                      </a:pPr>
                      <a:r>
                        <a:rPr lang="en-US" sz="900" dirty="0">
                          <a:effectLst/>
                          <a:latin typeface="Calibri" panose="020F0502020204030204" pitchFamily="34" charset="0"/>
                          <a:ea typeface="Calibri" panose="020F0502020204030204" pitchFamily="34" charset="0"/>
                        </a:rPr>
                        <a:t>Max duty ratio</a:t>
                      </a:r>
                    </a:p>
                  </a:txBody>
                  <a:tcPr marL="75283" marR="75283" marT="37641" marB="37641"/>
                </a:tc>
                <a:tc>
                  <a:txBody>
                    <a:bodyPr/>
                    <a:lstStyle/>
                    <a:p>
                      <a:pPr marL="0" marR="0" algn="ctr">
                        <a:spcBef>
                          <a:spcPts val="0"/>
                        </a:spcBef>
                        <a:spcAft>
                          <a:spcPts val="0"/>
                        </a:spcAft>
                      </a:pPr>
                      <a:r>
                        <a:rPr lang="en-US" sz="900" dirty="0">
                          <a:effectLst/>
                          <a:latin typeface="+mj-lt"/>
                          <a:ea typeface="Calibri" panose="020F0502020204030204" pitchFamily="34" charset="0"/>
                        </a:rPr>
                        <a:t>90%</a:t>
                      </a:r>
                    </a:p>
                  </a:txBody>
                  <a:tcPr marL="75283" marR="75283" marT="37641" marB="37641"/>
                </a:tc>
                <a:tc>
                  <a:txBody>
                    <a:bodyPr/>
                    <a:lstStyle/>
                    <a:p>
                      <a:pPr marL="0" marR="0" algn="ctr">
                        <a:spcBef>
                          <a:spcPts val="0"/>
                        </a:spcBef>
                        <a:spcAft>
                          <a:spcPts val="0"/>
                        </a:spcAft>
                      </a:pPr>
                      <a:r>
                        <a:rPr lang="en-US" sz="900" dirty="0">
                          <a:effectLst/>
                          <a:latin typeface="+mj-lt"/>
                          <a:ea typeface="Calibri" panose="020F0502020204030204" pitchFamily="34" charset="0"/>
                        </a:rPr>
                        <a:t>92.5%</a:t>
                      </a:r>
                    </a:p>
                  </a:txBody>
                  <a:tcPr marL="75283" marR="75283" marT="37641" marB="37641"/>
                </a:tc>
                <a:tc>
                  <a:txBody>
                    <a:bodyPr/>
                    <a:lstStyle/>
                    <a:p>
                      <a:pPr marL="0" marR="0" algn="ctr">
                        <a:spcBef>
                          <a:spcPts val="0"/>
                        </a:spcBef>
                        <a:spcAft>
                          <a:spcPts val="0"/>
                        </a:spcAft>
                      </a:pPr>
                      <a:r>
                        <a:rPr lang="en-US" sz="900" dirty="0">
                          <a:effectLst/>
                          <a:latin typeface="+mj-lt"/>
                          <a:ea typeface="Calibri" panose="020F0502020204030204" pitchFamily="34" charset="0"/>
                        </a:rPr>
                        <a:t>-</a:t>
                      </a:r>
                    </a:p>
                  </a:txBody>
                  <a:tcPr marL="75283" marR="75283" marT="37641" marB="37641"/>
                </a:tc>
                <a:tc>
                  <a:txBody>
                    <a:bodyPr/>
                    <a:lstStyle/>
                    <a:p>
                      <a:pPr marL="0" marR="0" algn="ctr">
                        <a:spcBef>
                          <a:spcPts val="0"/>
                        </a:spcBef>
                        <a:spcAft>
                          <a:spcPts val="0"/>
                        </a:spcAft>
                      </a:pPr>
                      <a:r>
                        <a:rPr lang="en-US" sz="900" dirty="0">
                          <a:effectLst/>
                          <a:latin typeface="+mj-lt"/>
                          <a:ea typeface="Calibri" panose="020F0502020204030204" pitchFamily="34" charset="0"/>
                        </a:rPr>
                        <a:t>93%</a:t>
                      </a:r>
                    </a:p>
                  </a:txBody>
                  <a:tcPr marL="75283" marR="75283" marT="37641" marB="37641"/>
                </a:tc>
                <a:tc>
                  <a:txBody>
                    <a:bodyPr/>
                    <a:lstStyle/>
                    <a:p>
                      <a:pPr algn="ctr"/>
                      <a:endParaRPr lang="en-US" sz="800" dirty="0">
                        <a:effectLst/>
                        <a:latin typeface="+mj-lt"/>
                      </a:endParaRPr>
                    </a:p>
                  </a:txBody>
                  <a:tcPr marL="75283" marR="75283" marT="37641" marB="37641"/>
                </a:tc>
                <a:extLst>
                  <a:ext uri="{0D108BD9-81ED-4DB2-BD59-A6C34878D82A}">
                    <a16:rowId xmlns:a16="http://schemas.microsoft.com/office/drawing/2014/main" val="4132468292"/>
                  </a:ext>
                </a:extLst>
              </a:tr>
              <a:tr h="237970">
                <a:tc>
                  <a:txBody>
                    <a:bodyPr/>
                    <a:lstStyle/>
                    <a:p>
                      <a:pPr marL="0" marR="0" algn="ctr">
                        <a:spcBef>
                          <a:spcPts val="0"/>
                        </a:spcBef>
                        <a:spcAft>
                          <a:spcPts val="0"/>
                        </a:spcAft>
                      </a:pPr>
                      <a:r>
                        <a:rPr lang="en-US" sz="900" dirty="0" err="1">
                          <a:effectLst/>
                        </a:rPr>
                        <a:t>t</a:t>
                      </a:r>
                      <a:r>
                        <a:rPr lang="en-US" sz="900" baseline="-25000" dirty="0" err="1">
                          <a:effectLst/>
                        </a:rPr>
                        <a:t>ON</a:t>
                      </a:r>
                      <a:r>
                        <a:rPr lang="en-US" sz="900" baseline="-25000" dirty="0">
                          <a:effectLst/>
                        </a:rPr>
                        <a:t>(min)</a:t>
                      </a:r>
                      <a:r>
                        <a:rPr lang="en-US" sz="900" dirty="0">
                          <a:effectLst/>
                        </a:rPr>
                        <a:t> (typical)</a:t>
                      </a:r>
                      <a:endParaRPr lang="en-US" sz="900" dirty="0">
                        <a:effectLst/>
                        <a:latin typeface="Calibri" panose="020F0502020204030204" pitchFamily="34" charset="0"/>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125 ns</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250 ns</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275 ns @ 12 V</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50 ns</a:t>
                      </a:r>
                      <a:endParaRPr lang="en-US" sz="900">
                        <a:effectLst/>
                        <a:latin typeface="+mj-lt"/>
                        <a:ea typeface="Calibri" panose="020F0502020204030204" pitchFamily="34" charset="0"/>
                      </a:endParaRPr>
                    </a:p>
                  </a:txBody>
                  <a:tcPr marL="75283" marR="75283" marT="37641" marB="37641"/>
                </a:tc>
                <a:tc>
                  <a:txBody>
                    <a:bodyPr/>
                    <a:lstStyle/>
                    <a:p>
                      <a:pPr algn="ctr"/>
                      <a:endParaRPr lang="en-US" sz="800">
                        <a:effectLst/>
                        <a:latin typeface="+mj-lt"/>
                      </a:endParaRPr>
                    </a:p>
                  </a:txBody>
                  <a:tcPr marL="75283" marR="75283" marT="37641" marB="37641"/>
                </a:tc>
                <a:extLst>
                  <a:ext uri="{0D108BD9-81ED-4DB2-BD59-A6C34878D82A}">
                    <a16:rowId xmlns:a16="http://schemas.microsoft.com/office/drawing/2014/main" val="3518177230"/>
                  </a:ext>
                </a:extLst>
              </a:tr>
              <a:tr h="298046">
                <a:tc>
                  <a:txBody>
                    <a:bodyPr/>
                    <a:lstStyle/>
                    <a:p>
                      <a:pPr marL="0" marR="0" algn="ctr">
                        <a:spcBef>
                          <a:spcPts val="0"/>
                        </a:spcBef>
                        <a:spcAft>
                          <a:spcPts val="0"/>
                        </a:spcAft>
                      </a:pPr>
                      <a:r>
                        <a:rPr lang="en-US" sz="900" dirty="0">
                          <a:effectLst/>
                        </a:rPr>
                        <a:t>Jitter</a:t>
                      </a:r>
                      <a:endParaRPr lang="en-US" sz="900" dirty="0">
                        <a:effectLst/>
                        <a:latin typeface="Calibri" panose="020F0502020204030204" pitchFamily="34" charset="0"/>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b="1" dirty="0">
                          <a:solidFill>
                            <a:schemeClr val="accent2"/>
                          </a:solidFill>
                          <a:effectLst>
                            <a:outerShdw blurRad="38100" dist="38100" dir="2700000" algn="tl">
                              <a:srgbClr val="000000">
                                <a:alpha val="43137"/>
                              </a:srgbClr>
                            </a:outerShdw>
                          </a:effectLst>
                          <a:latin typeface="+mj-lt"/>
                        </a:rPr>
                        <a:t>Optional</a:t>
                      </a:r>
                      <a:endParaRPr lang="en-US" sz="900" b="1" dirty="0">
                        <a:solidFill>
                          <a:schemeClr val="accent2"/>
                        </a:solidFill>
                        <a:effectLst>
                          <a:outerShdw blurRad="38100" dist="38100" dir="2700000" algn="tl">
                            <a:srgbClr val="000000">
                              <a:alpha val="43137"/>
                            </a:srgbClr>
                          </a:outerShdw>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No</a:t>
                      </a:r>
                      <a:endParaRPr lang="en-US" sz="9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No</a:t>
                      </a:r>
                      <a:endParaRPr lang="en-US" sz="9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No</a:t>
                      </a:r>
                      <a:endParaRPr lang="en-US" sz="9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Facilitates EMI</a:t>
                      </a:r>
                      <a:endParaRPr lang="en-US" sz="900" dirty="0">
                        <a:effectLst/>
                        <a:latin typeface="+mj-lt"/>
                        <a:ea typeface="Calibri" panose="020F0502020204030204" pitchFamily="34" charset="0"/>
                      </a:endParaRPr>
                    </a:p>
                  </a:txBody>
                  <a:tcPr marL="75283" marR="75283" marT="37641" marB="37641"/>
                </a:tc>
                <a:extLst>
                  <a:ext uri="{0D108BD9-81ED-4DB2-BD59-A6C34878D82A}">
                    <a16:rowId xmlns:a16="http://schemas.microsoft.com/office/drawing/2014/main" val="531936773"/>
                  </a:ext>
                </a:extLst>
              </a:tr>
              <a:tr h="349531">
                <a:tc>
                  <a:txBody>
                    <a:bodyPr/>
                    <a:lstStyle/>
                    <a:p>
                      <a:pPr marL="0" marR="0" algn="ctr">
                        <a:spcBef>
                          <a:spcPts val="0"/>
                        </a:spcBef>
                        <a:spcAft>
                          <a:spcPts val="0"/>
                        </a:spcAft>
                      </a:pPr>
                      <a:r>
                        <a:rPr lang="en-US" sz="900" dirty="0">
                          <a:effectLst/>
                          <a:latin typeface="Calibri" panose="020F0502020204030204" pitchFamily="34" charset="0"/>
                          <a:ea typeface="Calibri" panose="020F0502020204030204" pitchFamily="34" charset="0"/>
                        </a:rPr>
                        <a:t>0% duty ratio</a:t>
                      </a:r>
                    </a:p>
                  </a:txBody>
                  <a:tcPr marL="75283" marR="75283" marT="37641" marB="37641"/>
                </a:tc>
                <a:tc>
                  <a:txBody>
                    <a:bodyPr/>
                    <a:lstStyle/>
                    <a:p>
                      <a:pPr marL="0" marR="0" algn="ctr">
                        <a:spcBef>
                          <a:spcPts val="0"/>
                        </a:spcBef>
                        <a:spcAft>
                          <a:spcPts val="0"/>
                        </a:spcAft>
                      </a:pPr>
                      <a:r>
                        <a:rPr lang="en-US" sz="900" dirty="0">
                          <a:solidFill>
                            <a:schemeClr val="accent2"/>
                          </a:solidFill>
                          <a:effectLst>
                            <a:outerShdw blurRad="38100" dist="38100" dir="2700000" algn="tl">
                              <a:srgbClr val="000000">
                                <a:alpha val="43137"/>
                              </a:srgbClr>
                            </a:outerShdw>
                          </a:effectLst>
                          <a:latin typeface="+mj-lt"/>
                          <a:ea typeface="Calibri" panose="020F0502020204030204" pitchFamily="34" charset="0"/>
                        </a:rPr>
                        <a:t>Yes</a:t>
                      </a:r>
                    </a:p>
                  </a:txBody>
                  <a:tcPr marL="75283" marR="75283" marT="37641" marB="37641"/>
                </a:tc>
                <a:tc>
                  <a:txBody>
                    <a:bodyPr/>
                    <a:lstStyle/>
                    <a:p>
                      <a:pPr marL="0" marR="0" algn="ctr">
                        <a:spcBef>
                          <a:spcPts val="0"/>
                        </a:spcBef>
                        <a:spcAft>
                          <a:spcPts val="0"/>
                        </a:spcAft>
                      </a:pPr>
                      <a:r>
                        <a:rPr lang="en-US" sz="900" dirty="0">
                          <a:effectLst/>
                          <a:latin typeface="+mj-lt"/>
                          <a:ea typeface="Calibri" panose="020F0502020204030204" pitchFamily="34" charset="0"/>
                        </a:rPr>
                        <a:t>No</a:t>
                      </a:r>
                    </a:p>
                  </a:txBody>
                  <a:tcPr marL="75283" marR="75283" marT="37641" marB="37641"/>
                </a:tc>
                <a:tc>
                  <a:txBody>
                    <a:bodyPr/>
                    <a:lstStyle/>
                    <a:p>
                      <a:pPr marL="0" marR="0" algn="ctr">
                        <a:spcBef>
                          <a:spcPts val="0"/>
                        </a:spcBef>
                        <a:spcAft>
                          <a:spcPts val="0"/>
                        </a:spcAft>
                      </a:pPr>
                      <a:r>
                        <a:rPr lang="en-US" sz="900" dirty="0">
                          <a:effectLst/>
                          <a:latin typeface="+mj-lt"/>
                          <a:ea typeface="Calibri" panose="020F0502020204030204" pitchFamily="34" charset="0"/>
                        </a:rPr>
                        <a:t>No</a:t>
                      </a:r>
                    </a:p>
                  </a:txBody>
                  <a:tcPr marL="75283" marR="75283" marT="37641" marB="37641"/>
                </a:tc>
                <a:tc>
                  <a:txBody>
                    <a:bodyPr/>
                    <a:lstStyle/>
                    <a:p>
                      <a:pPr marL="0" marR="0" algn="ctr">
                        <a:spcBef>
                          <a:spcPts val="0"/>
                        </a:spcBef>
                        <a:spcAft>
                          <a:spcPts val="0"/>
                        </a:spcAft>
                      </a:pPr>
                      <a:r>
                        <a:rPr lang="en-US" sz="900" dirty="0">
                          <a:effectLst/>
                          <a:latin typeface="+mj-lt"/>
                          <a:ea typeface="Calibri" panose="020F0502020204030204" pitchFamily="34" charset="0"/>
                        </a:rPr>
                        <a:t>No</a:t>
                      </a:r>
                    </a:p>
                  </a:txBody>
                  <a:tcPr marL="75283" marR="75283" marT="37641" marB="37641"/>
                </a:tc>
                <a:tc>
                  <a:txBody>
                    <a:bodyPr/>
                    <a:lstStyle/>
                    <a:p>
                      <a:pPr marL="0" marR="0" algn="ctr">
                        <a:spcBef>
                          <a:spcPts val="0"/>
                        </a:spcBef>
                        <a:spcAft>
                          <a:spcPts val="0"/>
                        </a:spcAft>
                      </a:pPr>
                      <a:r>
                        <a:rPr lang="en-US" sz="900" dirty="0">
                          <a:effectLst/>
                          <a:latin typeface="+mj-lt"/>
                          <a:ea typeface="Calibri" panose="020F0502020204030204" pitchFamily="34" charset="0"/>
                        </a:rPr>
                        <a:t>Safe no-load</a:t>
                      </a:r>
                      <a:r>
                        <a:rPr lang="en-US" sz="900" baseline="0" dirty="0">
                          <a:effectLst/>
                          <a:latin typeface="+mj-lt"/>
                          <a:ea typeface="Calibri" panose="020F0502020204030204" pitchFamily="34" charset="0"/>
                        </a:rPr>
                        <a:t> operation in low-power isolated converters.</a:t>
                      </a:r>
                      <a:endParaRPr lang="en-US" sz="900" dirty="0">
                        <a:effectLst/>
                        <a:latin typeface="+mj-lt"/>
                        <a:ea typeface="Calibri" panose="020F0502020204030204" pitchFamily="34" charset="0"/>
                      </a:endParaRPr>
                    </a:p>
                  </a:txBody>
                  <a:tcPr marL="75283" marR="75283" marT="37641" marB="37641"/>
                </a:tc>
                <a:extLst>
                  <a:ext uri="{0D108BD9-81ED-4DB2-BD59-A6C34878D82A}">
                    <a16:rowId xmlns:a16="http://schemas.microsoft.com/office/drawing/2014/main" val="3135241649"/>
                  </a:ext>
                </a:extLst>
              </a:tr>
              <a:tr h="298046">
                <a:tc>
                  <a:txBody>
                    <a:bodyPr/>
                    <a:lstStyle/>
                    <a:p>
                      <a:pPr marL="0" marR="0" algn="ctr">
                        <a:spcBef>
                          <a:spcPts val="0"/>
                        </a:spcBef>
                        <a:spcAft>
                          <a:spcPts val="0"/>
                        </a:spcAft>
                      </a:pPr>
                      <a:r>
                        <a:rPr lang="en-US" sz="900">
                          <a:effectLst/>
                        </a:rPr>
                        <a:t>External Sync</a:t>
                      </a:r>
                      <a:endParaRPr lang="en-US" sz="900">
                        <a:effectLst/>
                        <a:latin typeface="Calibri" panose="020F0502020204030204" pitchFamily="34" charset="0"/>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solidFill>
                            <a:schemeClr val="accent2"/>
                          </a:solidFill>
                          <a:effectLst>
                            <a:outerShdw blurRad="38100" dist="38100" dir="2700000" algn="tl">
                              <a:srgbClr val="000000">
                                <a:alpha val="43137"/>
                              </a:srgbClr>
                            </a:outerShdw>
                          </a:effectLst>
                          <a:latin typeface="+mj-lt"/>
                        </a:rPr>
                        <a:t>No</a:t>
                      </a:r>
                      <a:endParaRPr lang="en-US" sz="900" dirty="0">
                        <a:solidFill>
                          <a:schemeClr val="accent2"/>
                        </a:solidFill>
                        <a:effectLst>
                          <a:outerShdw blurRad="38100" dist="38100" dir="2700000" algn="tl">
                            <a:srgbClr val="000000">
                              <a:alpha val="43137"/>
                            </a:srgbClr>
                          </a:outerShdw>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Yes</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Yes</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Yes</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Sync to external clock</a:t>
                      </a:r>
                      <a:endParaRPr lang="en-US" sz="900">
                        <a:effectLst/>
                        <a:latin typeface="+mj-lt"/>
                        <a:ea typeface="Calibri" panose="020F0502020204030204" pitchFamily="34" charset="0"/>
                      </a:endParaRPr>
                    </a:p>
                  </a:txBody>
                  <a:tcPr marL="75283" marR="75283" marT="37641" marB="37641"/>
                </a:tc>
                <a:extLst>
                  <a:ext uri="{0D108BD9-81ED-4DB2-BD59-A6C34878D82A}">
                    <a16:rowId xmlns:a16="http://schemas.microsoft.com/office/drawing/2014/main" val="948597735"/>
                  </a:ext>
                </a:extLst>
              </a:tr>
              <a:tr h="391951">
                <a:tc>
                  <a:txBody>
                    <a:bodyPr/>
                    <a:lstStyle/>
                    <a:p>
                      <a:pPr marL="0" marR="0" algn="ctr">
                        <a:spcBef>
                          <a:spcPts val="0"/>
                        </a:spcBef>
                        <a:spcAft>
                          <a:spcPts val="0"/>
                        </a:spcAft>
                      </a:pPr>
                      <a:r>
                        <a:rPr lang="en-US" sz="900">
                          <a:effectLst/>
                        </a:rPr>
                        <a:t>Faults</a:t>
                      </a:r>
                      <a:endParaRPr lang="en-US" sz="900">
                        <a:effectLst/>
                        <a:latin typeface="Calibri" panose="020F0502020204030204" pitchFamily="34" charset="0"/>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OCP, </a:t>
                      </a:r>
                      <a:r>
                        <a:rPr lang="en-US" sz="900" dirty="0">
                          <a:solidFill>
                            <a:schemeClr val="accent2"/>
                          </a:solidFill>
                          <a:effectLst>
                            <a:outerShdw blurRad="38100" dist="38100" dir="2700000" algn="tl">
                              <a:srgbClr val="000000">
                                <a:alpha val="43137"/>
                              </a:srgbClr>
                            </a:outerShdw>
                          </a:effectLst>
                          <a:latin typeface="+mj-lt"/>
                        </a:rPr>
                        <a:t>OPP</a:t>
                      </a:r>
                      <a:r>
                        <a:rPr lang="en-US" sz="900" dirty="0">
                          <a:effectLst/>
                          <a:latin typeface="+mj-lt"/>
                        </a:rPr>
                        <a:t>, OTP (NTC), SCP, UVLO</a:t>
                      </a:r>
                      <a:endParaRPr lang="en-US" sz="9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OCP, SCP, TSD</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OCP, UVLO</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OVP, SCP, Thermal Shutdown, UVLO</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Fewer external components, robustness</a:t>
                      </a:r>
                      <a:endParaRPr lang="en-US" sz="900" dirty="0">
                        <a:effectLst/>
                        <a:latin typeface="+mj-lt"/>
                        <a:ea typeface="Calibri" panose="020F0502020204030204" pitchFamily="34" charset="0"/>
                      </a:endParaRPr>
                    </a:p>
                  </a:txBody>
                  <a:tcPr marL="75283" marR="75283" marT="37641" marB="37641"/>
                </a:tc>
                <a:extLst>
                  <a:ext uri="{0D108BD9-81ED-4DB2-BD59-A6C34878D82A}">
                    <a16:rowId xmlns:a16="http://schemas.microsoft.com/office/drawing/2014/main" val="2945070888"/>
                  </a:ext>
                </a:extLst>
              </a:tr>
              <a:tr h="237970">
                <a:tc>
                  <a:txBody>
                    <a:bodyPr/>
                    <a:lstStyle/>
                    <a:p>
                      <a:pPr marL="0" marR="0" algn="ctr">
                        <a:spcBef>
                          <a:spcPts val="0"/>
                        </a:spcBef>
                        <a:spcAft>
                          <a:spcPts val="0"/>
                        </a:spcAft>
                      </a:pPr>
                      <a:r>
                        <a:rPr lang="en-US" sz="900">
                          <a:effectLst/>
                        </a:rPr>
                        <a:t>Auto-recovery</a:t>
                      </a:r>
                      <a:endParaRPr lang="en-US" sz="900">
                        <a:effectLst/>
                        <a:latin typeface="Calibri" panose="020F0502020204030204" pitchFamily="34" charset="0"/>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Auto-Recovery/Latch</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OCP Retry</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Design flexibility</a:t>
                      </a:r>
                      <a:endParaRPr lang="en-US" sz="900" dirty="0">
                        <a:effectLst/>
                        <a:latin typeface="+mj-lt"/>
                        <a:ea typeface="Calibri" panose="020F0502020204030204" pitchFamily="34" charset="0"/>
                      </a:endParaRPr>
                    </a:p>
                  </a:txBody>
                  <a:tcPr marL="75283" marR="75283" marT="37641" marB="37641"/>
                </a:tc>
                <a:extLst>
                  <a:ext uri="{0D108BD9-81ED-4DB2-BD59-A6C34878D82A}">
                    <a16:rowId xmlns:a16="http://schemas.microsoft.com/office/drawing/2014/main" val="1556368482"/>
                  </a:ext>
                </a:extLst>
              </a:tr>
              <a:tr h="237970">
                <a:tc>
                  <a:txBody>
                    <a:bodyPr/>
                    <a:lstStyle/>
                    <a:p>
                      <a:pPr marL="0" marR="0" algn="ctr">
                        <a:spcBef>
                          <a:spcPts val="0"/>
                        </a:spcBef>
                        <a:spcAft>
                          <a:spcPts val="0"/>
                        </a:spcAft>
                      </a:pPr>
                      <a:r>
                        <a:rPr lang="en-US" sz="900">
                          <a:effectLst/>
                        </a:rPr>
                        <a:t>ESD, HBM</a:t>
                      </a:r>
                      <a:endParaRPr lang="en-US" sz="900">
                        <a:effectLst/>
                        <a:latin typeface="Calibri" panose="020F0502020204030204" pitchFamily="34" charset="0"/>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2 kV</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2 kV</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2 kV</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2 kV</a:t>
                      </a:r>
                      <a:endParaRPr lang="en-US" sz="900">
                        <a:effectLst/>
                        <a:latin typeface="+mj-lt"/>
                        <a:ea typeface="Calibri" panose="020F0502020204030204" pitchFamily="34" charset="0"/>
                      </a:endParaRPr>
                    </a:p>
                  </a:txBody>
                  <a:tcPr marL="75283" marR="75283" marT="37641" marB="37641"/>
                </a:tc>
                <a:tc>
                  <a:txBody>
                    <a:bodyPr/>
                    <a:lstStyle/>
                    <a:p>
                      <a:pPr algn="ctr"/>
                      <a:endParaRPr lang="en-US" sz="800" dirty="0">
                        <a:effectLst/>
                        <a:latin typeface="+mj-lt"/>
                      </a:endParaRPr>
                    </a:p>
                  </a:txBody>
                  <a:tcPr marL="75283" marR="75283" marT="37641" marB="37641"/>
                </a:tc>
                <a:extLst>
                  <a:ext uri="{0D108BD9-81ED-4DB2-BD59-A6C34878D82A}">
                    <a16:rowId xmlns:a16="http://schemas.microsoft.com/office/drawing/2014/main" val="4229682812"/>
                  </a:ext>
                </a:extLst>
              </a:tr>
              <a:tr h="237970">
                <a:tc>
                  <a:txBody>
                    <a:bodyPr/>
                    <a:lstStyle/>
                    <a:p>
                      <a:pPr marL="0" marR="0" algn="ctr">
                        <a:spcBef>
                          <a:spcPts val="0"/>
                        </a:spcBef>
                        <a:spcAft>
                          <a:spcPts val="0"/>
                        </a:spcAft>
                      </a:pPr>
                      <a:r>
                        <a:rPr lang="en-US" sz="900">
                          <a:effectLst/>
                        </a:rPr>
                        <a:t>Operating Junction Temp</a:t>
                      </a:r>
                      <a:endParaRPr lang="en-US" sz="900">
                        <a:effectLst/>
                        <a:latin typeface="Calibri" panose="020F0502020204030204" pitchFamily="34" charset="0"/>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-40 °C to +125 °C</a:t>
                      </a:r>
                      <a:endParaRPr lang="en-US" sz="9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-40 °C to +150 °C</a:t>
                      </a:r>
                      <a:endParaRPr lang="en-US" sz="9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-40 °C to +125 °C</a:t>
                      </a:r>
                      <a:endParaRPr lang="en-US" sz="9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-40 °C to +125 °C</a:t>
                      </a:r>
                      <a:endParaRPr lang="en-US" sz="900" dirty="0">
                        <a:effectLst/>
                        <a:latin typeface="+mj-lt"/>
                        <a:ea typeface="Calibri" panose="020F0502020204030204" pitchFamily="34" charset="0"/>
                      </a:endParaRPr>
                    </a:p>
                  </a:txBody>
                  <a:tcPr marL="75283" marR="75283" marT="37641" marB="37641"/>
                </a:tc>
                <a:tc>
                  <a:txBody>
                    <a:bodyPr/>
                    <a:lstStyle/>
                    <a:p>
                      <a:pPr algn="ctr"/>
                      <a:r>
                        <a:rPr lang="en-US" sz="900" dirty="0">
                          <a:effectLst/>
                          <a:latin typeface="+mj-lt"/>
                        </a:rPr>
                        <a:t>Characterization up to 150 °C</a:t>
                      </a:r>
                    </a:p>
                  </a:txBody>
                  <a:tcPr marL="75283" marR="75283" marT="37641" marB="37641"/>
                </a:tc>
                <a:extLst>
                  <a:ext uri="{0D108BD9-81ED-4DB2-BD59-A6C34878D82A}">
                    <a16:rowId xmlns:a16="http://schemas.microsoft.com/office/drawing/2014/main" val="2271888532"/>
                  </a:ext>
                </a:extLst>
              </a:tr>
              <a:tr h="391951">
                <a:tc>
                  <a:txBody>
                    <a:bodyPr/>
                    <a:lstStyle/>
                    <a:p>
                      <a:pPr marL="0" marR="0" algn="ctr">
                        <a:spcBef>
                          <a:spcPts val="0"/>
                        </a:spcBef>
                        <a:spcAft>
                          <a:spcPts val="0"/>
                        </a:spcAft>
                      </a:pPr>
                      <a:r>
                        <a:rPr lang="en-US" sz="900" dirty="0">
                          <a:effectLst/>
                        </a:rPr>
                        <a:t>Packages</a:t>
                      </a:r>
                      <a:endParaRPr lang="en-US" sz="900" dirty="0">
                        <a:effectLst/>
                        <a:latin typeface="Calibri" panose="020F0502020204030204" pitchFamily="34" charset="0"/>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MSOP10</a:t>
                      </a:r>
                      <a:endParaRPr lang="en-US" sz="900" dirty="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SOIC8</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HVSSOP10, VSON10, PDSO10</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a:effectLst/>
                          <a:latin typeface="+mj-lt"/>
                        </a:rPr>
                        <a:t>3x2 WSON12 (wettable flank)</a:t>
                      </a:r>
                      <a:endParaRPr lang="en-US" sz="900">
                        <a:effectLst/>
                        <a:latin typeface="+mj-lt"/>
                        <a:ea typeface="Calibri" panose="020F0502020204030204" pitchFamily="34" charset="0"/>
                      </a:endParaRPr>
                    </a:p>
                  </a:txBody>
                  <a:tcPr marL="75283" marR="75283" marT="37641" marB="37641"/>
                </a:tc>
                <a:tc>
                  <a:txBody>
                    <a:bodyPr/>
                    <a:lstStyle/>
                    <a:p>
                      <a:pPr marL="0" marR="0" algn="ctr">
                        <a:spcBef>
                          <a:spcPts val="0"/>
                        </a:spcBef>
                        <a:spcAft>
                          <a:spcPts val="0"/>
                        </a:spcAft>
                      </a:pPr>
                      <a:r>
                        <a:rPr lang="en-US" sz="900" dirty="0">
                          <a:effectLst/>
                          <a:latin typeface="+mj-lt"/>
                        </a:rPr>
                        <a:t>Leadless with wettable flanks for inspection</a:t>
                      </a:r>
                      <a:endParaRPr lang="en-US" sz="900" dirty="0">
                        <a:effectLst/>
                        <a:latin typeface="+mj-lt"/>
                        <a:ea typeface="Calibri" panose="020F0502020204030204" pitchFamily="34" charset="0"/>
                      </a:endParaRPr>
                    </a:p>
                  </a:txBody>
                  <a:tcPr marL="75283" marR="75283" marT="37641" marB="37641"/>
                </a:tc>
                <a:extLst>
                  <a:ext uri="{0D108BD9-81ED-4DB2-BD59-A6C34878D82A}">
                    <a16:rowId xmlns:a16="http://schemas.microsoft.com/office/drawing/2014/main" val="4112434274"/>
                  </a:ext>
                </a:extLst>
              </a:tr>
            </a:tbl>
          </a:graphicData>
        </a:graphic>
      </p:graphicFrame>
      <p:sp>
        <p:nvSpPr>
          <p:cNvPr id="6" name="Rectangle 1"/>
          <p:cNvSpPr>
            <a:spLocks noChangeArrowheads="1"/>
          </p:cNvSpPr>
          <p:nvPr/>
        </p:nvSpPr>
        <p:spPr bwMode="auto">
          <a:xfrm>
            <a:off x="686679" y="1142589"/>
            <a:ext cx="13106172" cy="36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ctr" anchorCtr="0" compatLnSpc="1">
            <a:prstTxWarp prst="textNoShape">
              <a:avLst/>
            </a:prstTxWarp>
            <a:spAutoFit/>
          </a:bodyPr>
          <a:lstStyle/>
          <a:p>
            <a:endParaRPr lang="en-US" sz="1799"/>
          </a:p>
        </p:txBody>
      </p:sp>
    </p:spTree>
    <p:extLst>
      <p:ext uri="{BB962C8B-B14F-4D97-AF65-F5344CB8AC3E}">
        <p14:creationId xmlns:p14="http://schemas.microsoft.com/office/powerpoint/2010/main" val="88537985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NCV10317 Low Vin PSR Flyback Switcher</a:t>
            </a:r>
          </a:p>
        </p:txBody>
      </p:sp>
      <p:sp>
        <p:nvSpPr>
          <p:cNvPr id="6" name="Text Box 2"/>
          <p:cNvSpPr txBox="1">
            <a:spLocks noChangeArrowheads="1"/>
          </p:cNvSpPr>
          <p:nvPr/>
        </p:nvSpPr>
        <p:spPr bwMode="auto">
          <a:xfrm>
            <a:off x="263056" y="1049560"/>
            <a:ext cx="11125200" cy="551922"/>
          </a:xfrm>
          <a:prstGeom prst="rect">
            <a:avLst/>
          </a:prstGeom>
          <a:noFill/>
          <a:ln w="9525">
            <a:noFill/>
            <a:miter lim="800000"/>
            <a:headEnd/>
            <a:tailEnd/>
          </a:ln>
          <a:effectLst/>
        </p:spPr>
        <p:txBody>
          <a:bodyPr/>
          <a:lstStyle/>
          <a:p>
            <a:r>
              <a:rPr lang="en-US" sz="1200" dirty="0">
                <a:solidFill>
                  <a:srgbClr val="000000"/>
                </a:solidFill>
              </a:rPr>
              <a:t>The NCV10317 is </a:t>
            </a:r>
            <a:r>
              <a:rPr lang="en-US" sz="1200" dirty="0">
                <a:solidFill>
                  <a:srgbClr val="000000"/>
                </a:solidFill>
                <a:ea typeface="Adobe 명조 Std Acro M" charset="-127"/>
              </a:rPr>
              <a:t>a Primary Side Regulation (PSR) controller with an integrated 70-V MOSFET </a:t>
            </a:r>
            <a:r>
              <a:rPr lang="en-US" sz="1200" dirty="0">
                <a:solidFill>
                  <a:srgbClr val="000000"/>
                </a:solidFill>
              </a:rPr>
              <a:t>containing all of the features necessary for implementing single-ended power converter topologies</a:t>
            </a:r>
            <a:r>
              <a:rPr lang="en-US" sz="1200" dirty="0">
                <a:solidFill>
                  <a:srgbClr val="000000"/>
                </a:solidFill>
                <a:ea typeface="Adobe 명조 Std Acro M" charset="-127"/>
              </a:rPr>
              <a:t> which saves the secondary feedback circuitry (</a:t>
            </a:r>
            <a:r>
              <a:rPr lang="en-US" sz="1200" dirty="0" err="1">
                <a:solidFill>
                  <a:srgbClr val="000000"/>
                </a:solidFill>
                <a:ea typeface="Adobe 명조 Std Acro M" charset="-127"/>
              </a:rPr>
              <a:t>opto</a:t>
            </a:r>
            <a:r>
              <a:rPr lang="en-US" sz="1200" dirty="0">
                <a:solidFill>
                  <a:srgbClr val="000000"/>
                </a:solidFill>
                <a:ea typeface="Adobe 명조 Std Acro M" charset="-127"/>
              </a:rPr>
              <a:t> &amp; TL431). Thanks to the dynamic self supply and a floating arrangement, the auxiliary winding is also not needed. It operates in QR peak current mode control to offer high efficiency at high load.</a:t>
            </a:r>
            <a:endParaRPr lang="en-US" sz="1200" dirty="0">
              <a:solidFill>
                <a:srgbClr val="000000"/>
              </a:solidFill>
              <a:cs typeface="Arial" charset="0"/>
            </a:endParaRPr>
          </a:p>
        </p:txBody>
      </p:sp>
      <p:sp>
        <p:nvSpPr>
          <p:cNvPr id="7" name="Text Box 3"/>
          <p:cNvSpPr txBox="1">
            <a:spLocks noChangeArrowheads="1"/>
          </p:cNvSpPr>
          <p:nvPr/>
        </p:nvSpPr>
        <p:spPr bwMode="auto">
          <a:xfrm>
            <a:off x="320151" y="2090384"/>
            <a:ext cx="2806700" cy="1295400"/>
          </a:xfrm>
          <a:prstGeom prst="rect">
            <a:avLst/>
          </a:prstGeom>
          <a:noFill/>
          <a:ln w="12700" algn="ctr">
            <a:noFill/>
            <a:miter lim="800000"/>
            <a:headEnd/>
            <a:tailEnd/>
          </a:ln>
          <a:effectLst/>
        </p:spPr>
        <p:txBody>
          <a:bodyPr lIns="0" rIns="0"/>
          <a:lstStyle/>
          <a:p>
            <a:pPr marL="174625" indent="-174625">
              <a:buClr>
                <a:srgbClr val="333399"/>
              </a:buClr>
              <a:buSzPct val="80000"/>
              <a:buFont typeface="Wingdings" pitchFamily="2" charset="2"/>
              <a:buChar char="§"/>
            </a:pPr>
            <a:r>
              <a:rPr lang="fr-FR" sz="1200" dirty="0" err="1">
                <a:solidFill>
                  <a:srgbClr val="000000"/>
                </a:solidFill>
                <a:cs typeface="Arial" charset="0"/>
              </a:rPr>
              <a:t>Primary</a:t>
            </a:r>
            <a:r>
              <a:rPr lang="fr-FR" sz="1200" dirty="0">
                <a:solidFill>
                  <a:srgbClr val="000000"/>
                </a:solidFill>
                <a:cs typeface="Arial" charset="0"/>
              </a:rPr>
              <a:t> </a:t>
            </a:r>
            <a:r>
              <a:rPr lang="fr-FR" sz="1200" dirty="0" err="1">
                <a:solidFill>
                  <a:srgbClr val="000000"/>
                </a:solidFill>
                <a:cs typeface="Arial" charset="0"/>
              </a:rPr>
              <a:t>Side</a:t>
            </a:r>
            <a:r>
              <a:rPr lang="fr-FR" sz="1200" dirty="0">
                <a:solidFill>
                  <a:srgbClr val="000000"/>
                </a:solidFill>
                <a:cs typeface="Arial" charset="0"/>
              </a:rPr>
              <a:t> voltage </a:t>
            </a:r>
            <a:r>
              <a:rPr lang="fr-FR" sz="1200" dirty="0" err="1">
                <a:solidFill>
                  <a:srgbClr val="000000"/>
                </a:solidFill>
                <a:cs typeface="Arial" charset="0"/>
              </a:rPr>
              <a:t>Regulation</a:t>
            </a:r>
            <a:endParaRPr lang="en-US" sz="1200" dirty="0">
              <a:solidFill>
                <a:srgbClr val="000000"/>
              </a:solidFill>
              <a:cs typeface="Arial" charset="0"/>
            </a:endParaRPr>
          </a:p>
          <a:p>
            <a:pPr marL="174625" indent="-174625">
              <a:buClr>
                <a:srgbClr val="333399"/>
              </a:buClr>
              <a:buSzPct val="80000"/>
              <a:buFont typeface="Wingdings" pitchFamily="2" charset="2"/>
              <a:buChar char="§"/>
            </a:pPr>
            <a:r>
              <a:rPr lang="en-US" sz="1200" dirty="0">
                <a:solidFill>
                  <a:srgbClr val="000000"/>
                </a:solidFill>
                <a:cs typeface="Arial" charset="0"/>
              </a:rPr>
              <a:t>Internal 70-V MOSFET – 400 mΩ </a:t>
            </a:r>
          </a:p>
          <a:p>
            <a:pPr marL="174625" indent="-174625">
              <a:buClr>
                <a:srgbClr val="333399"/>
              </a:buClr>
              <a:buSzPct val="80000"/>
              <a:buFont typeface="Wingdings" pitchFamily="2" charset="2"/>
              <a:buChar char="§"/>
            </a:pPr>
            <a:r>
              <a:rPr lang="en-US" sz="1200" dirty="0">
                <a:solidFill>
                  <a:srgbClr val="000000"/>
                </a:solidFill>
              </a:rPr>
              <a:t>3.7V/3.5V Startup/Stop threshold </a:t>
            </a:r>
          </a:p>
          <a:p>
            <a:pPr marL="174625" indent="-174625">
              <a:buClr>
                <a:srgbClr val="333399"/>
              </a:buClr>
              <a:buSzPct val="80000"/>
              <a:buFont typeface="Wingdings" pitchFamily="2" charset="2"/>
              <a:buChar char="§"/>
            </a:pPr>
            <a:r>
              <a:rPr lang="en-US" sz="1200" dirty="0">
                <a:solidFill>
                  <a:srgbClr val="000000"/>
                </a:solidFill>
                <a:cs typeface="Arial" charset="0"/>
              </a:rPr>
              <a:t>Frequency Jitter</a:t>
            </a:r>
          </a:p>
          <a:p>
            <a:pPr marL="174625" indent="-174625">
              <a:buClr>
                <a:srgbClr val="333399"/>
              </a:buClr>
              <a:buSzPct val="80000"/>
              <a:buFont typeface="Wingdings" pitchFamily="2" charset="2"/>
              <a:buChar char="§"/>
            </a:pPr>
            <a:endParaRPr lang="en-US" sz="1200" dirty="0">
              <a:solidFill>
                <a:srgbClr val="000000"/>
              </a:solidFill>
              <a:cs typeface="Arial" charset="0"/>
            </a:endParaRPr>
          </a:p>
          <a:p>
            <a:pPr marL="174625" indent="-174625">
              <a:buClr>
                <a:srgbClr val="333399"/>
              </a:buClr>
              <a:buSzPct val="80000"/>
              <a:buFont typeface="Wingdings" pitchFamily="2" charset="2"/>
              <a:buChar char="§"/>
            </a:pPr>
            <a:r>
              <a:rPr lang="en-US" sz="1200" dirty="0">
                <a:solidFill>
                  <a:srgbClr val="000000"/>
                </a:solidFill>
                <a:cs typeface="Arial" charset="0"/>
              </a:rPr>
              <a:t>AEC-Q100 Qualified</a:t>
            </a:r>
          </a:p>
        </p:txBody>
      </p:sp>
      <p:sp>
        <p:nvSpPr>
          <p:cNvPr id="8" name="Text Box 4"/>
          <p:cNvSpPr txBox="1">
            <a:spLocks noChangeArrowheads="1"/>
          </p:cNvSpPr>
          <p:nvPr/>
        </p:nvSpPr>
        <p:spPr bwMode="auto">
          <a:xfrm>
            <a:off x="3493452" y="2090384"/>
            <a:ext cx="2551372" cy="1295400"/>
          </a:xfrm>
          <a:prstGeom prst="rect">
            <a:avLst/>
          </a:prstGeom>
          <a:noFill/>
          <a:ln w="12700" algn="ctr">
            <a:noFill/>
            <a:miter lim="800000"/>
            <a:headEnd/>
            <a:tailEnd/>
          </a:ln>
          <a:effectLst/>
        </p:spPr>
        <p:txBody>
          <a:bodyPr lIns="0" rIns="0"/>
          <a:lstStyle/>
          <a:p>
            <a:pPr marL="174625" indent="-174625">
              <a:buClr>
                <a:srgbClr val="333399"/>
              </a:buClr>
              <a:buSzPct val="80000"/>
              <a:buFont typeface="Wingdings" pitchFamily="2" charset="2"/>
              <a:buChar char="§"/>
            </a:pPr>
            <a:r>
              <a:rPr lang="en-US" altLang="zh-TW" sz="1200" dirty="0">
                <a:solidFill>
                  <a:srgbClr val="000000"/>
                </a:solidFill>
                <a:ea typeface="Adobe 명조 Std Acro M" charset="-127"/>
              </a:rPr>
              <a:t>Eliminate Opto+TL431 and auxiliary winding</a:t>
            </a:r>
            <a:endParaRPr lang="en-US" sz="1200" dirty="0">
              <a:solidFill>
                <a:srgbClr val="000000"/>
              </a:solidFill>
            </a:endParaRPr>
          </a:p>
          <a:p>
            <a:pPr marL="174625" indent="-174625">
              <a:buClr>
                <a:srgbClr val="333399"/>
              </a:buClr>
              <a:buSzPct val="80000"/>
              <a:buFont typeface="Wingdings" pitchFamily="2" charset="2"/>
              <a:buChar char="§"/>
            </a:pPr>
            <a:r>
              <a:rPr lang="en-US" sz="1200" dirty="0">
                <a:solidFill>
                  <a:srgbClr val="000000"/>
                </a:solidFill>
              </a:rPr>
              <a:t>4.5 – 45 V Input Range</a:t>
            </a:r>
          </a:p>
          <a:p>
            <a:pPr marL="174625" indent="-174625">
              <a:buClr>
                <a:srgbClr val="333399"/>
              </a:buClr>
              <a:buSzPct val="80000"/>
              <a:buFont typeface="Wingdings" pitchFamily="2" charset="2"/>
              <a:buChar char="§"/>
            </a:pPr>
            <a:r>
              <a:rPr lang="en-US" sz="1200" dirty="0">
                <a:solidFill>
                  <a:srgbClr val="000000"/>
                </a:solidFill>
              </a:rPr>
              <a:t>Improves EMI signature</a:t>
            </a:r>
          </a:p>
          <a:p>
            <a:pPr marL="174625" indent="-174625">
              <a:buClr>
                <a:srgbClr val="333399"/>
              </a:buClr>
              <a:buSzPct val="80000"/>
              <a:buFont typeface="Wingdings" pitchFamily="2" charset="2"/>
              <a:buChar char="§"/>
            </a:pPr>
            <a:endParaRPr lang="en-US" sz="1200" dirty="0">
              <a:solidFill>
                <a:srgbClr val="000000"/>
              </a:solidFill>
            </a:endParaRPr>
          </a:p>
          <a:p>
            <a:pPr marL="174625" indent="-174625">
              <a:buClr>
                <a:srgbClr val="333399"/>
              </a:buClr>
              <a:buSzPct val="80000"/>
              <a:buFont typeface="Wingdings" pitchFamily="2" charset="2"/>
              <a:buChar char="§"/>
            </a:pPr>
            <a:r>
              <a:rPr lang="en-US" sz="1200" dirty="0">
                <a:solidFill>
                  <a:srgbClr val="000000"/>
                </a:solidFill>
              </a:rPr>
              <a:t>For automotive applications</a:t>
            </a:r>
          </a:p>
        </p:txBody>
      </p:sp>
      <p:sp>
        <p:nvSpPr>
          <p:cNvPr id="9" name="Text Box 5"/>
          <p:cNvSpPr txBox="1">
            <a:spLocks noChangeArrowheads="1"/>
          </p:cNvSpPr>
          <p:nvPr/>
        </p:nvSpPr>
        <p:spPr bwMode="auto">
          <a:xfrm>
            <a:off x="320151" y="3710161"/>
            <a:ext cx="5285092" cy="967922"/>
          </a:xfrm>
          <a:prstGeom prst="rect">
            <a:avLst/>
          </a:prstGeom>
          <a:noFill/>
          <a:ln w="12700" algn="ctr">
            <a:noFill/>
            <a:miter lim="800000"/>
            <a:headEnd/>
            <a:tailEnd/>
          </a:ln>
          <a:effectLst/>
        </p:spPr>
        <p:txBody>
          <a:bodyPr lIns="0" rIns="0"/>
          <a:lstStyle/>
          <a:p>
            <a:pPr marL="174625" indent="-174625">
              <a:buClr>
                <a:srgbClr val="333399"/>
              </a:buClr>
              <a:buSzPct val="80000"/>
              <a:buFont typeface="Wingdings" pitchFamily="2" charset="2"/>
              <a:buChar char="§"/>
            </a:pPr>
            <a:r>
              <a:rPr lang="en-US" sz="1200" dirty="0">
                <a:solidFill>
                  <a:srgbClr val="000000"/>
                </a:solidFill>
              </a:rPr>
              <a:t>Dual limit protection on CS – 1.5A as OCP limit, 2.25A as SCP</a:t>
            </a:r>
          </a:p>
          <a:p>
            <a:pPr marL="631825" lvl="1" indent="-174625">
              <a:buClr>
                <a:srgbClr val="333399"/>
              </a:buClr>
              <a:buSzPct val="80000"/>
              <a:buFont typeface="Wingdings" pitchFamily="2" charset="2"/>
              <a:buChar char="§"/>
            </a:pPr>
            <a:r>
              <a:rPr lang="en-US" sz="1200" dirty="0">
                <a:solidFill>
                  <a:srgbClr val="000000"/>
                </a:solidFill>
              </a:rPr>
              <a:t>OCP initialize the OCP timer – 30/50/100/200 </a:t>
            </a:r>
            <a:r>
              <a:rPr lang="en-US" sz="1200" dirty="0" err="1">
                <a:solidFill>
                  <a:srgbClr val="000000"/>
                </a:solidFill>
              </a:rPr>
              <a:t>ms</a:t>
            </a:r>
            <a:endParaRPr lang="en-US" sz="1200" dirty="0">
              <a:solidFill>
                <a:srgbClr val="000000"/>
              </a:solidFill>
            </a:endParaRPr>
          </a:p>
          <a:p>
            <a:pPr marL="631825" lvl="1" indent="-174625">
              <a:buClr>
                <a:srgbClr val="333399"/>
              </a:buClr>
              <a:buSzPct val="80000"/>
              <a:buFont typeface="Wingdings" pitchFamily="2" charset="2"/>
              <a:buChar char="§"/>
            </a:pPr>
            <a:r>
              <a:rPr lang="en-US" sz="1200" dirty="0">
                <a:solidFill>
                  <a:srgbClr val="000000"/>
                </a:solidFill>
              </a:rPr>
              <a:t>SCP allows only 4 DRV cycles before IC goes to fault state</a:t>
            </a:r>
          </a:p>
          <a:p>
            <a:pPr marL="174625" indent="-174625">
              <a:buClr>
                <a:srgbClr val="333399"/>
              </a:buClr>
              <a:buSzPct val="80000"/>
              <a:buFont typeface="Wingdings" pitchFamily="2" charset="2"/>
              <a:buChar char="§"/>
            </a:pPr>
            <a:r>
              <a:rPr lang="en-US" sz="1200" dirty="0">
                <a:solidFill>
                  <a:srgbClr val="000000"/>
                </a:solidFill>
              </a:rPr>
              <a:t>Max on-time protection</a:t>
            </a:r>
          </a:p>
          <a:p>
            <a:pPr marL="174625" indent="-174625">
              <a:buClr>
                <a:srgbClr val="333399"/>
              </a:buClr>
              <a:buSzPct val="80000"/>
              <a:buFont typeface="Wingdings" pitchFamily="2" charset="2"/>
              <a:buChar char="§"/>
            </a:pPr>
            <a:r>
              <a:rPr lang="en-US" sz="1200" dirty="0">
                <a:solidFill>
                  <a:srgbClr val="000000"/>
                </a:solidFill>
              </a:rPr>
              <a:t>Over-voltage protection on VCC pin &amp; ZCD pin</a:t>
            </a:r>
          </a:p>
          <a:p>
            <a:pPr marL="174625" indent="-174625">
              <a:buClr>
                <a:srgbClr val="333399"/>
              </a:buClr>
              <a:buSzPct val="80000"/>
              <a:buFont typeface="Wingdings" pitchFamily="2" charset="2"/>
              <a:buChar char="§"/>
            </a:pPr>
            <a:r>
              <a:rPr lang="en-US" sz="1200" dirty="0">
                <a:solidFill>
                  <a:srgbClr val="000000"/>
                </a:solidFill>
              </a:rPr>
              <a:t>Under-voltage protection on ZCD pin</a:t>
            </a:r>
          </a:p>
          <a:p>
            <a:pPr marL="174625" indent="-174625">
              <a:buClr>
                <a:srgbClr val="333399"/>
              </a:buClr>
              <a:buSzPct val="80000"/>
              <a:buFont typeface="Wingdings" pitchFamily="2" charset="2"/>
              <a:buChar char="§"/>
            </a:pPr>
            <a:r>
              <a:rPr lang="en-US" sz="1200" dirty="0">
                <a:solidFill>
                  <a:srgbClr val="000000"/>
                </a:solidFill>
              </a:rPr>
              <a:t>Short-circuit protection on ZCD pin</a:t>
            </a:r>
          </a:p>
          <a:p>
            <a:pPr marL="174625" indent="-174625">
              <a:buClr>
                <a:srgbClr val="333399"/>
              </a:buClr>
              <a:buSzPct val="80000"/>
              <a:buFont typeface="Wingdings" pitchFamily="2" charset="2"/>
              <a:buChar char="§"/>
            </a:pPr>
            <a:r>
              <a:rPr lang="en-US" sz="1200" dirty="0">
                <a:solidFill>
                  <a:srgbClr val="000000"/>
                </a:solidFill>
              </a:rPr>
              <a:t>Thermal shutdown</a:t>
            </a:r>
          </a:p>
          <a:p>
            <a:pPr marL="174625" indent="-174625">
              <a:buClr>
                <a:srgbClr val="333399"/>
              </a:buClr>
              <a:buSzPct val="80000"/>
              <a:buFont typeface="Wingdings" pitchFamily="2" charset="2"/>
              <a:buChar char="§"/>
            </a:pPr>
            <a:endParaRPr lang="en-US" sz="1200" dirty="0">
              <a:solidFill>
                <a:srgbClr val="000000"/>
              </a:solidFill>
            </a:endParaRPr>
          </a:p>
        </p:txBody>
      </p:sp>
      <p:sp>
        <p:nvSpPr>
          <p:cNvPr id="10" name="Text Box 6"/>
          <p:cNvSpPr txBox="1">
            <a:spLocks noChangeArrowheads="1"/>
          </p:cNvSpPr>
          <p:nvPr/>
        </p:nvSpPr>
        <p:spPr bwMode="auto">
          <a:xfrm>
            <a:off x="320151" y="5643428"/>
            <a:ext cx="5437492" cy="838200"/>
          </a:xfrm>
          <a:prstGeom prst="rect">
            <a:avLst/>
          </a:prstGeom>
          <a:noFill/>
          <a:ln w="12700" algn="ctr">
            <a:noFill/>
            <a:miter lim="800000"/>
            <a:headEnd/>
            <a:tailEnd/>
          </a:ln>
          <a:effectLst/>
        </p:spPr>
        <p:txBody>
          <a:bodyPr lIns="0" rIns="0"/>
          <a:lstStyle/>
          <a:p>
            <a:pPr marL="174625" indent="-174625">
              <a:buClr>
                <a:srgbClr val="333399"/>
              </a:buClr>
              <a:buSzPct val="80000"/>
              <a:buFont typeface="Wingdings" pitchFamily="2" charset="2"/>
              <a:buChar char="§"/>
            </a:pPr>
            <a:r>
              <a:rPr lang="en-US" sz="1300" dirty="0">
                <a:solidFill>
                  <a:srgbClr val="000000"/>
                </a:solidFill>
                <a:cs typeface="Arial" charset="0"/>
              </a:rPr>
              <a:t>Automotive 12V Auxiliary Power Supply</a:t>
            </a:r>
          </a:p>
        </p:txBody>
      </p:sp>
      <p:sp>
        <p:nvSpPr>
          <p:cNvPr id="11" name="Text Box 7"/>
          <p:cNvSpPr txBox="1">
            <a:spLocks noChangeArrowheads="1"/>
          </p:cNvSpPr>
          <p:nvPr/>
        </p:nvSpPr>
        <p:spPr bwMode="auto">
          <a:xfrm>
            <a:off x="6327977" y="5131716"/>
            <a:ext cx="5316108" cy="1066800"/>
          </a:xfrm>
          <a:prstGeom prst="rect">
            <a:avLst/>
          </a:prstGeom>
          <a:noFill/>
          <a:ln w="12700" algn="ctr">
            <a:noFill/>
            <a:miter lim="800000"/>
            <a:headEnd/>
            <a:tailEnd/>
          </a:ln>
          <a:effectLst/>
        </p:spPr>
        <p:txBody>
          <a:bodyPr lIns="0" rIns="0"/>
          <a:lstStyle/>
          <a:p>
            <a:pPr>
              <a:buClr>
                <a:srgbClr val="333399"/>
              </a:buClr>
              <a:buSzPct val="80000"/>
            </a:pPr>
            <a:endParaRPr lang="en-US" sz="1400" dirty="0">
              <a:solidFill>
                <a:srgbClr val="000000"/>
              </a:solidFill>
              <a:cs typeface="Arial" charset="0"/>
            </a:endParaRPr>
          </a:p>
          <a:p>
            <a:pPr marL="174625" indent="-174625">
              <a:buClr>
                <a:srgbClr val="333399"/>
              </a:buClr>
              <a:buSzPct val="80000"/>
              <a:buFont typeface="Wingdings" pitchFamily="2" charset="2"/>
              <a:buChar char="§"/>
            </a:pPr>
            <a:endParaRPr lang="en-US" sz="1400" dirty="0">
              <a:solidFill>
                <a:srgbClr val="000000"/>
              </a:solidFill>
              <a:cs typeface="Arial" charset="0"/>
            </a:endParaRPr>
          </a:p>
          <a:p>
            <a:pPr marL="174625" indent="-174625">
              <a:buClr>
                <a:srgbClr val="333399"/>
              </a:buClr>
              <a:buSzPct val="80000"/>
              <a:buFont typeface="Wingdings" pitchFamily="2" charset="2"/>
              <a:buChar char="§"/>
            </a:pPr>
            <a:endParaRPr lang="en-US" sz="1400" dirty="0">
              <a:solidFill>
                <a:srgbClr val="000000"/>
              </a:solidFill>
              <a:cs typeface="Arial" charset="0"/>
            </a:endParaRPr>
          </a:p>
        </p:txBody>
      </p:sp>
      <p:sp>
        <p:nvSpPr>
          <p:cNvPr id="20" name="Text Box 7"/>
          <p:cNvSpPr txBox="1">
            <a:spLocks noChangeArrowheads="1"/>
          </p:cNvSpPr>
          <p:nvPr/>
        </p:nvSpPr>
        <p:spPr bwMode="auto">
          <a:xfrm>
            <a:off x="6327977" y="5562600"/>
            <a:ext cx="4267200" cy="763399"/>
          </a:xfrm>
          <a:prstGeom prst="rect">
            <a:avLst/>
          </a:prstGeom>
          <a:noFill/>
          <a:ln w="12700" algn="ctr">
            <a:noFill/>
            <a:miter lim="800000"/>
            <a:headEnd/>
            <a:tailEnd/>
          </a:ln>
          <a:effectLst/>
        </p:spPr>
        <p:txBody>
          <a:bodyPr lIns="0" rIns="0"/>
          <a:lstStyle/>
          <a:p>
            <a:pPr marL="174625" indent="-174625">
              <a:buClr>
                <a:srgbClr val="333399"/>
              </a:buClr>
              <a:buSzPct val="80000"/>
              <a:buFont typeface="Wingdings" pitchFamily="2" charset="2"/>
              <a:buChar char="§"/>
            </a:pPr>
            <a:r>
              <a:rPr lang="en-US" sz="1300" dirty="0">
                <a:solidFill>
                  <a:srgbClr val="000000"/>
                </a:solidFill>
              </a:rPr>
              <a:t>Standard Part #: NCV10317xPRD2G</a:t>
            </a:r>
          </a:p>
          <a:p>
            <a:pPr marL="174625" indent="-174625">
              <a:buClr>
                <a:srgbClr val="333399"/>
              </a:buClr>
              <a:buSzPct val="80000"/>
              <a:buFont typeface="Wingdings" pitchFamily="2" charset="2"/>
              <a:buChar char="§"/>
            </a:pPr>
            <a:r>
              <a:rPr lang="en-US" sz="1300" dirty="0">
                <a:solidFill>
                  <a:srgbClr val="000000"/>
                </a:solidFill>
                <a:cs typeface="Arial" charset="0"/>
              </a:rPr>
              <a:t>Package: SOIC-8 EP</a:t>
            </a:r>
          </a:p>
          <a:p>
            <a:pPr>
              <a:buClr>
                <a:srgbClr val="333399"/>
              </a:buClr>
              <a:buSzPct val="80000"/>
            </a:pPr>
            <a:endParaRPr lang="en-US" sz="1400" dirty="0">
              <a:solidFill>
                <a:srgbClr val="000000"/>
              </a:solidFill>
              <a:cs typeface="Arial" charset="0"/>
            </a:endParaRPr>
          </a:p>
          <a:p>
            <a:pPr marL="174625" indent="-174625">
              <a:buClr>
                <a:srgbClr val="333399"/>
              </a:buClr>
              <a:buSzPct val="80000"/>
              <a:buFont typeface="Wingdings" pitchFamily="2" charset="2"/>
              <a:buChar char="§"/>
            </a:pPr>
            <a:endParaRPr lang="en-US" sz="1400" dirty="0">
              <a:solidFill>
                <a:srgbClr val="000000"/>
              </a:solidFill>
              <a:cs typeface="Arial" charset="0"/>
            </a:endParaRPr>
          </a:p>
        </p:txBody>
      </p:sp>
      <p:pic>
        <p:nvPicPr>
          <p:cNvPr id="15" name="Picture 14"/>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7977" y="1936928"/>
            <a:ext cx="5055673" cy="3168472"/>
          </a:xfrm>
          <a:prstGeom prst="rect">
            <a:avLst/>
          </a:prstGeom>
          <a:noFill/>
          <a:ln>
            <a:noFill/>
          </a:ln>
        </p:spPr>
      </p:pic>
      <p:sp>
        <p:nvSpPr>
          <p:cNvPr id="16" name="Rounded Rectangle 15"/>
          <p:cNvSpPr/>
          <p:nvPr/>
        </p:nvSpPr>
        <p:spPr bwMode="auto">
          <a:xfrm>
            <a:off x="10058848" y="4148532"/>
            <a:ext cx="1797097" cy="34726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440" tIns="60879" rIns="91440" bIns="6087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fr-FR" altLang="en-US" sz="1400" b="1" dirty="0">
                <a:latin typeface="Calibri" panose="020F0502020204030204" pitchFamily="34" charset="0"/>
                <a:ea typeface="MS PGothic" pitchFamily="34" charset="-128"/>
                <a:cs typeface="Arial" charset="0"/>
              </a:rPr>
              <a:t>1st </a:t>
            </a:r>
            <a:r>
              <a:rPr lang="fr-FR" altLang="en-US" sz="1400" b="1" dirty="0" err="1">
                <a:latin typeface="Calibri" panose="020F0502020204030204" pitchFamily="34" charset="0"/>
                <a:ea typeface="MS PGothic" pitchFamily="34" charset="-128"/>
                <a:cs typeface="Arial" charset="0"/>
              </a:rPr>
              <a:t>Samples</a:t>
            </a:r>
            <a:r>
              <a:rPr lang="fr-FR" altLang="en-US" sz="1400" b="1" dirty="0">
                <a:latin typeface="Calibri" panose="020F0502020204030204" pitchFamily="34" charset="0"/>
                <a:ea typeface="MS PGothic" pitchFamily="34" charset="-128"/>
                <a:cs typeface="Arial" charset="0"/>
              </a:rPr>
              <a:t> Q2’23</a:t>
            </a:r>
          </a:p>
        </p:txBody>
      </p:sp>
    </p:spTree>
    <p:extLst>
      <p:ext uri="{BB962C8B-B14F-4D97-AF65-F5344CB8AC3E}">
        <p14:creationId xmlns:p14="http://schemas.microsoft.com/office/powerpoint/2010/main" val="305886077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AEC Junction Isolated Drivers</a:t>
            </a:r>
          </a:p>
        </p:txBody>
      </p:sp>
      <p:sp>
        <p:nvSpPr>
          <p:cNvPr id="2" name="Text Placeholder 1">
            <a:extLst>
              <a:ext uri="{FF2B5EF4-FFF2-40B4-BE49-F238E27FC236}">
                <a16:creationId xmlns:a16="http://schemas.microsoft.com/office/drawing/2014/main" id="{BE6B439C-0B6D-4459-ACF0-A794E9455FA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3720469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drivers HVIC drivers for 48V systems</a:t>
            </a:r>
          </a:p>
        </p:txBody>
      </p:sp>
      <p:sp>
        <p:nvSpPr>
          <p:cNvPr id="10" name="TextBox 9"/>
          <p:cNvSpPr txBox="1"/>
          <p:nvPr/>
        </p:nvSpPr>
        <p:spPr>
          <a:xfrm>
            <a:off x="370164" y="948948"/>
            <a:ext cx="6335435"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000" b="1" dirty="0">
                <a:effectLst>
                  <a:outerShdw blurRad="38100" dist="38100" dir="2700000" algn="tl">
                    <a:srgbClr val="000000">
                      <a:alpha val="43137"/>
                    </a:srgbClr>
                  </a:outerShdw>
                </a:effectLst>
              </a:rPr>
              <a:t>FAN7191_F085/NCV5183 for cost effective solution </a:t>
            </a:r>
          </a:p>
        </p:txBody>
      </p:sp>
      <p:sp>
        <p:nvSpPr>
          <p:cNvPr id="11" name="TextBox 10"/>
          <p:cNvSpPr txBox="1"/>
          <p:nvPr/>
        </p:nvSpPr>
        <p:spPr>
          <a:xfrm>
            <a:off x="484465" y="1492695"/>
            <a:ext cx="6021110" cy="1200329"/>
          </a:xfrm>
          <a:prstGeom prst="rect">
            <a:avLst/>
          </a:prstGeom>
          <a:noFill/>
        </p:spPr>
        <p:txBody>
          <a:bodyPr wrap="square" rtlCol="0">
            <a:spAutoFit/>
          </a:bodyPr>
          <a:lstStyle/>
          <a:p>
            <a:pPr marL="285750" indent="-285750" hangingPunct="0">
              <a:lnSpc>
                <a:spcPct val="150000"/>
              </a:lnSpc>
              <a:buFont typeface="Wingdings" panose="05000000000000000000" pitchFamily="2" charset="2"/>
              <a:buChar char="§"/>
            </a:pPr>
            <a:r>
              <a:rPr lang="en-US" altLang="ko-KR" sz="1600" dirty="0">
                <a:solidFill>
                  <a:srgbClr val="2C5985"/>
                </a:solidFill>
                <a:latin typeface="Arial Unicode MS" panose="020B0604020202020204" pitchFamily="34" charset="-128"/>
                <a:ea typeface="Arial Unicode MS" panose="020B0604020202020204" pitchFamily="34" charset="-128"/>
                <a:cs typeface="Arial Unicode MS" panose="020B0604020202020204" pitchFamily="34" charset="-128"/>
              </a:rPr>
              <a:t> 600V drivers in SOIC8 – </a:t>
            </a:r>
            <a:r>
              <a:rPr lang="en-US" altLang="ko-KR" sz="1600" dirty="0">
                <a:solidFill>
                  <a:srgbClr val="FF000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mature junction isolated process </a:t>
            </a:r>
          </a:p>
          <a:p>
            <a:pPr marL="285750" indent="-285750" hangingPunct="0">
              <a:lnSpc>
                <a:spcPct val="150000"/>
              </a:lnSpc>
              <a:buFont typeface="Wingdings" panose="05000000000000000000" pitchFamily="2" charset="2"/>
              <a:buChar char="§"/>
            </a:pPr>
            <a:r>
              <a:rPr lang="en-US" altLang="ko-KR" sz="1600" dirty="0">
                <a:solidFill>
                  <a:srgbClr val="2C5985"/>
                </a:solidFill>
                <a:latin typeface="Arial Unicode MS" panose="020B0604020202020204" pitchFamily="34" charset="-128"/>
                <a:ea typeface="Arial Unicode MS" panose="020B0604020202020204" pitchFamily="34" charset="-128"/>
                <a:cs typeface="Arial Unicode MS" panose="020B0604020202020204" pitchFamily="34" charset="-128"/>
              </a:rPr>
              <a:t> &gt; 4A drive capability </a:t>
            </a:r>
          </a:p>
          <a:p>
            <a:pPr marL="285750" indent="-285750" hangingPunct="0">
              <a:lnSpc>
                <a:spcPct val="150000"/>
              </a:lnSpc>
              <a:buFont typeface="Wingdings" panose="05000000000000000000" pitchFamily="2" charset="2"/>
              <a:buChar char="§"/>
            </a:pPr>
            <a:r>
              <a:rPr lang="en-US" altLang="ko-KR" sz="1600" dirty="0">
                <a:solidFill>
                  <a:srgbClr val="2C5985"/>
                </a:solidFill>
                <a:latin typeface="Arial Unicode MS" panose="020B0604020202020204" pitchFamily="34" charset="-128"/>
                <a:ea typeface="Arial Unicode MS" panose="020B0604020202020204" pitchFamily="34" charset="-128"/>
                <a:cs typeface="Arial Unicode MS" panose="020B0604020202020204" pitchFamily="34" charset="-128"/>
              </a:rPr>
              <a:t> Synchronous Buck Converters </a:t>
            </a:r>
          </a:p>
        </p:txBody>
      </p:sp>
      <p:pic>
        <p:nvPicPr>
          <p:cNvPr id="7" name="Picture 17" descr="automotive dc–dc bidirectional converter에 대한 이미지 검색결과"/>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4298" y="3436263"/>
            <a:ext cx="4538133" cy="2641192"/>
          </a:xfrm>
          <a:prstGeom prst="rect">
            <a:avLst/>
          </a:prstGeom>
          <a:noFill/>
        </p:spPr>
      </p:pic>
      <p:sp>
        <p:nvSpPr>
          <p:cNvPr id="8" name="TextBox 7"/>
          <p:cNvSpPr txBox="1"/>
          <p:nvPr/>
        </p:nvSpPr>
        <p:spPr>
          <a:xfrm>
            <a:off x="7633944" y="948948"/>
            <a:ext cx="4100856"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000" b="1" dirty="0">
                <a:solidFill>
                  <a:srgbClr val="FFFF00"/>
                </a:solidFill>
                <a:effectLst>
                  <a:outerShdw blurRad="38100" dist="38100" dir="2700000" algn="tl">
                    <a:srgbClr val="000000">
                      <a:alpha val="43137"/>
                    </a:srgbClr>
                  </a:outerShdw>
                </a:effectLst>
              </a:rPr>
              <a:t>NCV51511 for high performance</a:t>
            </a:r>
          </a:p>
        </p:txBody>
      </p:sp>
      <p:sp>
        <p:nvSpPr>
          <p:cNvPr id="9" name="TextBox 8"/>
          <p:cNvSpPr txBox="1"/>
          <p:nvPr/>
        </p:nvSpPr>
        <p:spPr>
          <a:xfrm>
            <a:off x="6770082" y="1381847"/>
            <a:ext cx="5147952" cy="1938992"/>
          </a:xfrm>
          <a:prstGeom prst="rect">
            <a:avLst/>
          </a:prstGeom>
          <a:noFill/>
        </p:spPr>
        <p:txBody>
          <a:bodyPr wrap="square" rtlCol="0">
            <a:spAutoFit/>
          </a:bodyPr>
          <a:lstStyle/>
          <a:p>
            <a:pPr marL="285750" indent="-285750" hangingPunct="0">
              <a:lnSpc>
                <a:spcPct val="150000"/>
              </a:lnSpc>
              <a:buFont typeface="Wingdings" panose="05000000000000000000" pitchFamily="2" charset="2"/>
              <a:buChar char="§"/>
            </a:pPr>
            <a:r>
              <a:rPr lang="en-US" altLang="ko-KR" sz="1600" dirty="0">
                <a:solidFill>
                  <a:srgbClr val="3C5583"/>
                </a:solidFill>
                <a:latin typeface="Arial Unicode MS" pitchFamily="50" charset="-127"/>
                <a:ea typeface="Arial Unicode MS" pitchFamily="50" charset="-127"/>
                <a:cs typeface="Arial Unicode MS" pitchFamily="50" charset="-127"/>
              </a:rPr>
              <a:t>48 V System in Automotive</a:t>
            </a:r>
          </a:p>
          <a:p>
            <a:pPr marL="285750" indent="-285750" hangingPunct="0">
              <a:lnSpc>
                <a:spcPct val="150000"/>
              </a:lnSpc>
              <a:buFont typeface="Wingdings" panose="05000000000000000000" pitchFamily="2" charset="2"/>
              <a:buChar char="§"/>
            </a:pPr>
            <a:r>
              <a:rPr lang="en-US" altLang="ko-KR" sz="1600" dirty="0">
                <a:solidFill>
                  <a:srgbClr val="FF0000"/>
                </a:solidFill>
                <a:effectLst>
                  <a:outerShdw blurRad="38100" dist="38100" dir="2700000" algn="tl">
                    <a:srgbClr val="000000">
                      <a:alpha val="43137"/>
                    </a:srgbClr>
                  </a:outerShdw>
                </a:effectLst>
                <a:latin typeface="Arial Unicode MS" pitchFamily="50" charset="-127"/>
                <a:ea typeface="Arial Unicode MS" pitchFamily="50" charset="-127"/>
                <a:cs typeface="Arial Unicode MS" pitchFamily="50" charset="-127"/>
              </a:rPr>
              <a:t>Better </a:t>
            </a:r>
            <a:r>
              <a:rPr lang="en-US" altLang="ko-KR" sz="1600" dirty="0" err="1">
                <a:solidFill>
                  <a:srgbClr val="FF0000"/>
                </a:solidFill>
                <a:effectLst>
                  <a:outerShdw blurRad="38100" dist="38100" dir="2700000" algn="tl">
                    <a:srgbClr val="000000">
                      <a:alpha val="43137"/>
                    </a:srgbClr>
                  </a:outerShdw>
                </a:effectLst>
                <a:latin typeface="Arial Unicode MS" pitchFamily="50" charset="-127"/>
                <a:ea typeface="Arial Unicode MS" pitchFamily="50" charset="-127"/>
                <a:cs typeface="Arial Unicode MS" pitchFamily="50" charset="-127"/>
              </a:rPr>
              <a:t>dyn</a:t>
            </a:r>
            <a:r>
              <a:rPr lang="en-US" altLang="ko-KR" sz="1600" dirty="0">
                <a:solidFill>
                  <a:srgbClr val="FF0000"/>
                </a:solidFill>
                <a:effectLst>
                  <a:outerShdw blurRad="38100" dist="38100" dir="2700000" algn="tl">
                    <a:srgbClr val="000000">
                      <a:alpha val="43137"/>
                    </a:srgbClr>
                  </a:outerShdw>
                </a:effectLst>
                <a:latin typeface="Arial Unicode MS" pitchFamily="50" charset="-127"/>
                <a:ea typeface="Arial Unicode MS" pitchFamily="50" charset="-127"/>
                <a:cs typeface="Arial Unicode MS" pitchFamily="50" charset="-127"/>
              </a:rPr>
              <a:t> </a:t>
            </a:r>
            <a:r>
              <a:rPr lang="en-US" altLang="ko-KR" sz="1600" dirty="0" err="1">
                <a:solidFill>
                  <a:srgbClr val="FF0000"/>
                </a:solidFill>
                <a:effectLst>
                  <a:outerShdw blurRad="38100" dist="38100" dir="2700000" algn="tl">
                    <a:srgbClr val="000000">
                      <a:alpha val="43137"/>
                    </a:srgbClr>
                  </a:outerShdw>
                </a:effectLst>
                <a:latin typeface="Arial Unicode MS" pitchFamily="50" charset="-127"/>
                <a:ea typeface="Arial Unicode MS" pitchFamily="50" charset="-127"/>
                <a:cs typeface="Arial Unicode MS" pitchFamily="50" charset="-127"/>
              </a:rPr>
              <a:t>perf</a:t>
            </a:r>
            <a:r>
              <a:rPr lang="en-US" altLang="ko-KR" sz="1600" dirty="0">
                <a:solidFill>
                  <a:srgbClr val="FF0000"/>
                </a:solidFill>
                <a:effectLst>
                  <a:outerShdw blurRad="38100" dist="38100" dir="2700000" algn="tl">
                    <a:srgbClr val="000000">
                      <a:alpha val="43137"/>
                    </a:srgbClr>
                  </a:outerShdw>
                </a:effectLst>
                <a:latin typeface="Arial Unicode MS" pitchFamily="50" charset="-127"/>
                <a:ea typeface="Arial Unicode MS" pitchFamily="50" charset="-127"/>
                <a:cs typeface="Arial Unicode MS" pitchFamily="50" charset="-127"/>
              </a:rPr>
              <a:t> and internal BST</a:t>
            </a:r>
            <a:r>
              <a:rPr lang="en-US" altLang="ko-KR" sz="1600" dirty="0">
                <a:solidFill>
                  <a:srgbClr val="3C5583"/>
                </a:solidFill>
                <a:latin typeface="Arial Unicode MS" pitchFamily="50" charset="-127"/>
                <a:ea typeface="Arial Unicode MS" pitchFamily="50" charset="-127"/>
                <a:cs typeface="Arial Unicode MS" pitchFamily="50" charset="-127"/>
              </a:rPr>
              <a:t> </a:t>
            </a:r>
          </a:p>
          <a:p>
            <a:pPr marL="285750" indent="-285750" hangingPunct="0">
              <a:lnSpc>
                <a:spcPct val="150000"/>
              </a:lnSpc>
              <a:buFont typeface="Wingdings" panose="05000000000000000000" pitchFamily="2" charset="2"/>
              <a:buChar char="§"/>
            </a:pPr>
            <a:r>
              <a:rPr lang="en-US" altLang="ko-KR" sz="1600" dirty="0">
                <a:solidFill>
                  <a:srgbClr val="3C5583"/>
                </a:solidFill>
                <a:latin typeface="Arial Unicode MS" pitchFamily="50" charset="-127"/>
                <a:ea typeface="Arial Unicode MS" pitchFamily="50" charset="-127"/>
                <a:cs typeface="Arial Unicode MS" pitchFamily="50" charset="-127"/>
              </a:rPr>
              <a:t>Synchronous Buck Converters</a:t>
            </a:r>
          </a:p>
          <a:p>
            <a:pPr marL="285750" indent="-285750" hangingPunct="0">
              <a:lnSpc>
                <a:spcPct val="150000"/>
              </a:lnSpc>
              <a:buFont typeface="Wingdings" panose="05000000000000000000" pitchFamily="2" charset="2"/>
              <a:buChar char="§"/>
            </a:pPr>
            <a:r>
              <a:rPr lang="en-US" altLang="ko-KR" sz="1600" dirty="0">
                <a:solidFill>
                  <a:srgbClr val="FF0000"/>
                </a:solidFill>
                <a:effectLst>
                  <a:outerShdw blurRad="38100" dist="38100" dir="2700000" algn="tl">
                    <a:srgbClr val="000000">
                      <a:alpha val="43137"/>
                    </a:srgbClr>
                  </a:outerShdw>
                </a:effectLst>
                <a:latin typeface="Arial Unicode MS" pitchFamily="50" charset="-127"/>
                <a:ea typeface="Arial Unicode MS" pitchFamily="50" charset="-127"/>
                <a:cs typeface="Arial Unicode MS" pitchFamily="50" charset="-127"/>
              </a:rPr>
              <a:t>P2P with UCC272xx</a:t>
            </a:r>
          </a:p>
          <a:p>
            <a:pPr marL="285750" indent="-285750" hangingPunct="0">
              <a:lnSpc>
                <a:spcPct val="150000"/>
              </a:lnSpc>
              <a:buFont typeface="Wingdings" panose="05000000000000000000" pitchFamily="2" charset="2"/>
              <a:buChar char="§"/>
            </a:pPr>
            <a:r>
              <a:rPr lang="en-US" altLang="ko-KR" sz="1600" b="1" dirty="0">
                <a:solidFill>
                  <a:srgbClr val="FF0000"/>
                </a:solidFill>
                <a:effectLst>
                  <a:outerShdw blurRad="38100" dist="38100" dir="2700000" algn="tl">
                    <a:srgbClr val="000000">
                      <a:alpha val="43137"/>
                    </a:srgbClr>
                  </a:outerShdw>
                </a:effectLst>
                <a:latin typeface="Arial Unicode MS" pitchFamily="50" charset="-127"/>
                <a:ea typeface="Arial Unicode MS" pitchFamily="50" charset="-127"/>
                <a:cs typeface="Arial Unicode MS" pitchFamily="50" charset="-127"/>
              </a:rPr>
              <a:t>Possible in DFNW10 4*4 or SOIC8</a:t>
            </a:r>
          </a:p>
        </p:txBody>
      </p:sp>
      <p:graphicFrame>
        <p:nvGraphicFramePr>
          <p:cNvPr id="13" name="Object 11"/>
          <p:cNvGraphicFramePr>
            <a:graphicFrameLocks noChangeAspect="1"/>
          </p:cNvGraphicFramePr>
          <p:nvPr>
            <p:extLst>
              <p:ext uri="{D42A27DB-BD31-4B8C-83A1-F6EECF244321}">
                <p14:modId xmlns:p14="http://schemas.microsoft.com/office/powerpoint/2010/main" val="1542924791"/>
              </p:ext>
            </p:extLst>
          </p:nvPr>
        </p:nvGraphicFramePr>
        <p:xfrm>
          <a:off x="6376940" y="4103042"/>
          <a:ext cx="5357860" cy="1992958"/>
        </p:xfrm>
        <a:graphic>
          <a:graphicData uri="http://schemas.openxmlformats.org/presentationml/2006/ole">
            <mc:AlternateContent xmlns:mc="http://schemas.openxmlformats.org/markup-compatibility/2006">
              <mc:Choice xmlns:v="urn:schemas-microsoft-com:vml" Requires="v">
                <p:oleObj spid="_x0000_s7254" name="Visio" r:id="rId4" imgW="9107251" imgH="3402042" progId="Visio.Drawing.11">
                  <p:embed/>
                </p:oleObj>
              </mc:Choice>
              <mc:Fallback>
                <p:oleObj name="Visio" r:id="rId4" imgW="9107251" imgH="3402042" progId="Visio.Drawing.11">
                  <p:embed/>
                  <p:pic>
                    <p:nvPicPr>
                      <p:cNvPr id="13"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6940" y="4103042"/>
                        <a:ext cx="5357860" cy="1992958"/>
                      </a:xfrm>
                      <a:prstGeom prst="rect">
                        <a:avLst/>
                      </a:prstGeom>
                      <a:noFill/>
                    </p:spPr>
                  </p:pic>
                </p:oleObj>
              </mc:Fallback>
            </mc:AlternateContent>
          </a:graphicData>
        </a:graphic>
      </p:graphicFrame>
      <p:pic>
        <p:nvPicPr>
          <p:cNvPr id="15" name="Picture 19" descr="automotive dc–dc bidirectional converter에 대한 이미지 검색결과"/>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02585" y="2361579"/>
            <a:ext cx="1907959" cy="950164"/>
          </a:xfrm>
          <a:prstGeom prst="rect">
            <a:avLst/>
          </a:prstGeom>
          <a:noFill/>
        </p:spPr>
      </p:pic>
      <p:graphicFrame>
        <p:nvGraphicFramePr>
          <p:cNvPr id="16" name="Object 3"/>
          <p:cNvGraphicFramePr>
            <a:graphicFrameLocks noChangeAspect="1"/>
          </p:cNvGraphicFramePr>
          <p:nvPr/>
        </p:nvGraphicFramePr>
        <p:xfrm>
          <a:off x="10230785" y="2032420"/>
          <a:ext cx="1853601" cy="1318235"/>
        </p:xfrm>
        <a:graphic>
          <a:graphicData uri="http://schemas.openxmlformats.org/presentationml/2006/ole">
            <mc:AlternateContent xmlns:mc="http://schemas.openxmlformats.org/markup-compatibility/2006">
              <mc:Choice xmlns:v="urn:schemas-microsoft-com:vml" Requires="v">
                <p:oleObj spid="_x0000_s7255" name="Visio" r:id="rId7" imgW="3508172" imgH="2348272" progId="Visio.Drawing.11">
                  <p:embed/>
                </p:oleObj>
              </mc:Choice>
              <mc:Fallback>
                <p:oleObj name="Visio" r:id="rId7" imgW="3508172" imgH="2348272" progId="Visio.Drawing.11">
                  <p:embed/>
                  <p:pic>
                    <p:nvPicPr>
                      <p:cNvPr id="16"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30785" y="2032420"/>
                        <a:ext cx="1853601" cy="1318235"/>
                      </a:xfrm>
                      <a:prstGeom prst="rect">
                        <a:avLst/>
                      </a:prstGeom>
                      <a:noFill/>
                    </p:spPr>
                  </p:pic>
                </p:oleObj>
              </mc:Fallback>
            </mc:AlternateContent>
          </a:graphicData>
        </a:graphic>
      </p:graphicFrame>
    </p:spTree>
    <p:extLst>
      <p:ext uri="{BB962C8B-B14F-4D97-AF65-F5344CB8AC3E}">
        <p14:creationId xmlns:p14="http://schemas.microsoft.com/office/powerpoint/2010/main" val="1503567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Technology</a:t>
            </a:r>
            <a:r>
              <a:rPr lang="fr-FR" dirty="0"/>
              <a:t>/Design sets JI driver performance </a:t>
            </a:r>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14</a:t>
            </a:fld>
            <a:endParaRPr lang="en-US" dirty="0"/>
          </a:p>
        </p:txBody>
      </p:sp>
      <p:sp>
        <p:nvSpPr>
          <p:cNvPr id="22" name="Content Placeholder 2"/>
          <p:cNvSpPr txBox="1">
            <a:spLocks/>
          </p:cNvSpPr>
          <p:nvPr/>
        </p:nvSpPr>
        <p:spPr>
          <a:xfrm>
            <a:off x="101600" y="787400"/>
            <a:ext cx="11887200" cy="609600"/>
          </a:xfrm>
          <a:prstGeom prst="rect">
            <a:avLst/>
          </a:prstGeom>
        </p:spPr>
        <p:txBody>
          <a:bodyPr vert="horz" lIns="121920" tIns="60960" rIns="121920" bIns="60960" rtlCol="0">
            <a:normAutofit/>
          </a:bodyPr>
          <a:lstStyle>
            <a:lvl1pPr marL="342900" indent="-342900" algn="l" defTabSz="685800" rtl="0" eaLnBrk="1" latinLnBrk="0" hangingPunct="1">
              <a:lnSpc>
                <a:spcPct val="90000"/>
              </a:lnSpc>
              <a:spcBef>
                <a:spcPts val="750"/>
              </a:spcBef>
              <a:buFont typeface="Wingdings" panose="05000000000000000000" pitchFamily="2" charset="2"/>
              <a:buChar char="§"/>
              <a:defRPr sz="2100" kern="1200">
                <a:solidFill>
                  <a:srgbClr val="2C5985"/>
                </a:solidFill>
                <a:latin typeface="+mn-lt"/>
                <a:ea typeface="+mn-ea"/>
                <a:cs typeface="+mn-cs"/>
              </a:defRPr>
            </a:lvl1pPr>
            <a:lvl2pPr marL="600075" indent="-257175" algn="l" defTabSz="685800" rtl="0" eaLnBrk="1" latinLnBrk="0" hangingPunct="1">
              <a:lnSpc>
                <a:spcPct val="90000"/>
              </a:lnSpc>
              <a:spcBef>
                <a:spcPts val="375"/>
              </a:spcBef>
              <a:buFont typeface="Wingdings" panose="05000000000000000000" pitchFamily="2" charset="2"/>
              <a:buChar char="§"/>
              <a:defRPr sz="1800" kern="1200">
                <a:solidFill>
                  <a:schemeClr val="tx1">
                    <a:lumMod val="75000"/>
                  </a:schemeClr>
                </a:solidFill>
                <a:latin typeface="+mn-lt"/>
                <a:ea typeface="+mn-ea"/>
                <a:cs typeface="+mn-cs"/>
              </a:defRPr>
            </a:lvl2pPr>
            <a:lvl3pPr marL="942975" indent="-257175" algn="l" defTabSz="685800" rtl="0" eaLnBrk="1" latinLnBrk="0" hangingPunct="1">
              <a:lnSpc>
                <a:spcPct val="90000"/>
              </a:lnSpc>
              <a:spcBef>
                <a:spcPts val="375"/>
              </a:spcBef>
              <a:buFont typeface="Wingdings" panose="05000000000000000000" pitchFamily="2" charset="2"/>
              <a:buChar char="§"/>
              <a:defRPr sz="1500" kern="1200">
                <a:solidFill>
                  <a:srgbClr val="54B948"/>
                </a:solidFill>
                <a:latin typeface="+mn-lt"/>
                <a:ea typeface="+mn-ea"/>
                <a:cs typeface="+mn-cs"/>
              </a:defRPr>
            </a:lvl3pPr>
            <a:lvl4pPr marL="1243013" indent="-214313" algn="l" defTabSz="685800" rtl="0" eaLnBrk="1" latinLnBrk="0" hangingPunct="1">
              <a:lnSpc>
                <a:spcPct val="90000"/>
              </a:lnSpc>
              <a:spcBef>
                <a:spcPts val="375"/>
              </a:spcBef>
              <a:buFont typeface="Wingdings" panose="05000000000000000000" pitchFamily="2" charset="2"/>
              <a:buChar char="§"/>
              <a:defRPr sz="1350" kern="1200">
                <a:solidFill>
                  <a:srgbClr val="848484"/>
                </a:solidFill>
                <a:latin typeface="+mn-lt"/>
                <a:ea typeface="+mn-ea"/>
                <a:cs typeface="+mn-cs"/>
              </a:defRPr>
            </a:lvl4pPr>
            <a:lvl5pPr marL="1585913" indent="-214313" algn="l" defTabSz="685800" rtl="0" eaLnBrk="1" latinLnBrk="0" hangingPunct="1">
              <a:lnSpc>
                <a:spcPct val="90000"/>
              </a:lnSpc>
              <a:spcBef>
                <a:spcPts val="375"/>
              </a:spcBef>
              <a:buFont typeface="Wingdings" panose="05000000000000000000" pitchFamily="2" charset="2"/>
              <a:buChar char="§"/>
              <a:defRPr sz="1350" kern="1200">
                <a:solidFill>
                  <a:srgbClr val="FFC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9824" indent="-359824">
              <a:lnSpc>
                <a:spcPct val="100000"/>
              </a:lnSpc>
              <a:buNone/>
            </a:pPr>
            <a:r>
              <a:rPr lang="cs-CZ" sz="2133" dirty="0"/>
              <a:t>Comparison table of the drivers</a:t>
            </a:r>
            <a:endParaRPr lang="en-US" sz="2133" dirty="0"/>
          </a:p>
        </p:txBody>
      </p:sp>
      <p:graphicFrame>
        <p:nvGraphicFramePr>
          <p:cNvPr id="7" name="표 3"/>
          <p:cNvGraphicFramePr>
            <a:graphicFrameLocks noGrp="1"/>
          </p:cNvGraphicFramePr>
          <p:nvPr/>
        </p:nvGraphicFramePr>
        <p:xfrm>
          <a:off x="133686" y="1390647"/>
          <a:ext cx="11887200" cy="4673605"/>
        </p:xfrm>
        <a:graphic>
          <a:graphicData uri="http://schemas.openxmlformats.org/drawingml/2006/table">
            <a:tbl>
              <a:tblPr/>
              <a:tblGrid>
                <a:gridCol w="4165600">
                  <a:extLst>
                    <a:ext uri="{9D8B030D-6E8A-4147-A177-3AD203B41FA5}">
                      <a16:colId xmlns:a16="http://schemas.microsoft.com/office/drawing/2014/main" val="20000"/>
                    </a:ext>
                  </a:extLst>
                </a:gridCol>
                <a:gridCol w="1110914">
                  <a:extLst>
                    <a:ext uri="{9D8B030D-6E8A-4147-A177-3AD203B41FA5}">
                      <a16:colId xmlns:a16="http://schemas.microsoft.com/office/drawing/2014/main" val="20001"/>
                    </a:ext>
                  </a:extLst>
                </a:gridCol>
                <a:gridCol w="2240916">
                  <a:extLst>
                    <a:ext uri="{9D8B030D-6E8A-4147-A177-3AD203B41FA5}">
                      <a16:colId xmlns:a16="http://schemas.microsoft.com/office/drawing/2014/main" val="20002"/>
                    </a:ext>
                  </a:extLst>
                </a:gridCol>
                <a:gridCol w="1904416">
                  <a:extLst>
                    <a:ext uri="{9D8B030D-6E8A-4147-A177-3AD203B41FA5}">
                      <a16:colId xmlns:a16="http://schemas.microsoft.com/office/drawing/2014/main" val="20003"/>
                    </a:ext>
                  </a:extLst>
                </a:gridCol>
                <a:gridCol w="1703951">
                  <a:extLst>
                    <a:ext uri="{9D8B030D-6E8A-4147-A177-3AD203B41FA5}">
                      <a16:colId xmlns:a16="http://schemas.microsoft.com/office/drawing/2014/main" val="20004"/>
                    </a:ext>
                  </a:extLst>
                </a:gridCol>
                <a:gridCol w="761403">
                  <a:extLst>
                    <a:ext uri="{9D8B030D-6E8A-4147-A177-3AD203B41FA5}">
                      <a16:colId xmlns:a16="http://schemas.microsoft.com/office/drawing/2014/main" val="20005"/>
                    </a:ext>
                  </a:extLst>
                </a:gridCol>
              </a:tblGrid>
              <a:tr h="285885">
                <a:tc gridSpan="2">
                  <a:txBody>
                    <a:bodyPr/>
                    <a:lstStyle/>
                    <a:p>
                      <a:pPr algn="ctr" fontAlgn="auto" hangingPunct="1">
                        <a:spcAft>
                          <a:spcPts val="0"/>
                        </a:spcAft>
                      </a:pPr>
                      <a:r>
                        <a:rPr lang="en-US" sz="1300" b="1" dirty="0">
                          <a:solidFill>
                            <a:schemeClr val="bg1"/>
                          </a:solidFill>
                          <a:latin typeface="Arial Unicode MS" pitchFamily="50" charset="-127"/>
                          <a:ea typeface="Arial Unicode MS" pitchFamily="50" charset="-127"/>
                          <a:cs typeface="Arial Unicode MS" pitchFamily="50" charset="-127"/>
                        </a:rPr>
                        <a:t>Parameter &amp; Symbol</a:t>
                      </a:r>
                      <a:endParaRPr lang="ko-KR" sz="1300" b="1" dirty="0">
                        <a:solidFill>
                          <a:schemeClr val="bg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pPr latinLnBrk="1"/>
                      <a:endParaRPr lang="ko-KR" altLang="en-US"/>
                    </a:p>
                  </a:txBody>
                  <a:tcPr/>
                </a:tc>
                <a:tc>
                  <a:txBody>
                    <a:bodyPr/>
                    <a:lstStyle/>
                    <a:p>
                      <a:pPr algn="ctr" fontAlgn="auto" hangingPunct="1">
                        <a:spcAft>
                          <a:spcPts val="0"/>
                        </a:spcAft>
                      </a:pPr>
                      <a:r>
                        <a:rPr lang="en-US" sz="1300" b="1" dirty="0">
                          <a:solidFill>
                            <a:schemeClr val="bg1"/>
                          </a:solidFill>
                          <a:latin typeface="Arial Unicode MS" pitchFamily="50" charset="-127"/>
                          <a:ea typeface="Arial Unicode MS" pitchFamily="50" charset="-127"/>
                          <a:cs typeface="Arial Unicode MS" pitchFamily="50" charset="-127"/>
                        </a:rPr>
                        <a:t>FAN73xx_F085/NCV51xx</a:t>
                      </a:r>
                      <a:endParaRPr lang="ko-KR" sz="1300" b="1" dirty="0">
                        <a:solidFill>
                          <a:schemeClr val="bg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auto" hangingPunct="1">
                        <a:spcAft>
                          <a:spcPts val="0"/>
                        </a:spcAft>
                      </a:pPr>
                      <a:r>
                        <a:rPr lang="en-US" sz="1300" b="1" dirty="0">
                          <a:solidFill>
                            <a:schemeClr val="bg1"/>
                          </a:solidFill>
                          <a:latin typeface="Arial Unicode MS" pitchFamily="50" charset="-127"/>
                          <a:ea typeface="Arial Unicode MS" pitchFamily="50" charset="-127"/>
                          <a:cs typeface="Arial Unicode MS" pitchFamily="50" charset="-127"/>
                        </a:rPr>
                        <a:t>NCV51511</a:t>
                      </a:r>
                      <a:endParaRPr lang="ko-KR" sz="1300" b="1" dirty="0">
                        <a:solidFill>
                          <a:schemeClr val="bg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auto" hangingPunct="1">
                        <a:spcAft>
                          <a:spcPts val="0"/>
                        </a:spcAft>
                      </a:pPr>
                      <a:r>
                        <a:rPr lang="cs-CZ" altLang="ko-KR" sz="1300" b="1" dirty="0">
                          <a:solidFill>
                            <a:schemeClr val="bg1"/>
                          </a:solidFill>
                          <a:latin typeface="Arial Unicode MS" pitchFamily="50" charset="-127"/>
                          <a:ea typeface="Arial Unicode MS" pitchFamily="50" charset="-127"/>
                          <a:cs typeface="Arial Unicode MS" pitchFamily="50" charset="-127"/>
                        </a:rPr>
                        <a:t>NCV515</a:t>
                      </a:r>
                      <a:r>
                        <a:rPr lang="fr-FR" altLang="ko-KR" sz="1300" b="1" dirty="0">
                          <a:solidFill>
                            <a:schemeClr val="bg1"/>
                          </a:solidFill>
                          <a:latin typeface="Arial Unicode MS" pitchFamily="50" charset="-127"/>
                          <a:ea typeface="Arial Unicode MS" pitchFamily="50" charset="-127"/>
                          <a:cs typeface="Arial Unicode MS" pitchFamily="50" charset="-127"/>
                        </a:rPr>
                        <a:t>13</a:t>
                      </a:r>
                      <a:endParaRPr lang="ko-KR" sz="1300" b="1" dirty="0">
                        <a:solidFill>
                          <a:schemeClr val="bg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auto" hangingPunct="1">
                        <a:spcAft>
                          <a:spcPts val="0"/>
                        </a:spcAft>
                      </a:pPr>
                      <a:r>
                        <a:rPr lang="en-US" sz="1300" b="1" dirty="0">
                          <a:solidFill>
                            <a:schemeClr val="bg1"/>
                          </a:solidFill>
                          <a:latin typeface="Arial Unicode MS" pitchFamily="50" charset="-127"/>
                          <a:ea typeface="Arial Unicode MS" pitchFamily="50" charset="-127"/>
                          <a:cs typeface="Arial Unicode MS" pitchFamily="50" charset="-127"/>
                        </a:rPr>
                        <a:t>Unit</a:t>
                      </a:r>
                      <a:endParaRPr lang="ko-KR" sz="1300" b="1" dirty="0">
                        <a:solidFill>
                          <a:schemeClr val="bg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0"/>
                  </a:ext>
                </a:extLst>
              </a:tr>
              <a:tr h="323176">
                <a:tc>
                  <a:txBody>
                    <a:bodyPr/>
                    <a:lstStyle/>
                    <a:p>
                      <a:pPr algn="ctr" fontAlgn="auto" hangingPunct="1">
                        <a:spcAft>
                          <a:spcPts val="0"/>
                        </a:spcAft>
                      </a:pPr>
                      <a:r>
                        <a:rPr lang="cs-CZ" sz="1300" b="1" dirty="0">
                          <a:solidFill>
                            <a:schemeClr val="bg1"/>
                          </a:solidFill>
                          <a:latin typeface="Arial Unicode MS" pitchFamily="50" charset="-127"/>
                          <a:ea typeface="Arial Unicode MS" pitchFamily="50" charset="-127"/>
                          <a:cs typeface="Arial Unicode MS" pitchFamily="50" charset="-127"/>
                        </a:rPr>
                        <a:t>Boot</a:t>
                      </a:r>
                      <a:r>
                        <a:rPr lang="cs-CZ" sz="1300" b="1" baseline="0" dirty="0">
                          <a:solidFill>
                            <a:schemeClr val="bg1"/>
                          </a:solidFill>
                          <a:latin typeface="Arial Unicode MS" pitchFamily="50" charset="-127"/>
                          <a:ea typeface="Arial Unicode MS" pitchFamily="50" charset="-127"/>
                          <a:cs typeface="Arial Unicode MS" pitchFamily="50" charset="-127"/>
                        </a:rPr>
                        <a:t> Pin</a:t>
                      </a:r>
                      <a:r>
                        <a:rPr lang="en-US" sz="1300" b="1" dirty="0">
                          <a:solidFill>
                            <a:schemeClr val="bg1"/>
                          </a:solidFill>
                          <a:latin typeface="Arial Unicode MS" pitchFamily="50" charset="-127"/>
                          <a:ea typeface="Arial Unicode MS" pitchFamily="50" charset="-127"/>
                          <a:cs typeface="Arial Unicode MS" pitchFamily="50" charset="-127"/>
                        </a:rPr>
                        <a:t> Voltage</a:t>
                      </a:r>
                      <a:endParaRPr lang="ko-KR" sz="1300" b="1" dirty="0">
                        <a:solidFill>
                          <a:schemeClr val="bg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auto" hangingPunct="1">
                        <a:spcAft>
                          <a:spcPts val="0"/>
                        </a:spcAft>
                      </a:pPr>
                      <a:r>
                        <a:rPr lang="en-US" sz="1300" b="0" dirty="0">
                          <a:latin typeface="Arial Unicode MS" pitchFamily="50" charset="-127"/>
                          <a:ea typeface="Arial Unicode MS" pitchFamily="50" charset="-127"/>
                          <a:cs typeface="Arial Unicode MS" pitchFamily="50" charset="-127"/>
                        </a:rPr>
                        <a:t>V</a:t>
                      </a:r>
                      <a:r>
                        <a:rPr lang="cs-CZ" sz="1300" b="0" baseline="-25000" dirty="0">
                          <a:latin typeface="Arial Unicode MS" pitchFamily="50" charset="-127"/>
                          <a:ea typeface="Arial Unicode MS" pitchFamily="50" charset="-127"/>
                          <a:cs typeface="Arial Unicode MS" pitchFamily="50" charset="-127"/>
                        </a:rPr>
                        <a:t>B</a:t>
                      </a:r>
                      <a:endParaRPr lang="ko-KR" sz="1300" b="0" baseline="-25000" dirty="0">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Max. </a:t>
                      </a:r>
                      <a:r>
                        <a:rPr lang="cs-CZ" sz="1300" kern="1200" dirty="0">
                          <a:solidFill>
                            <a:schemeClr val="tx1"/>
                          </a:solidFill>
                          <a:latin typeface="Arial Unicode MS" pitchFamily="50" charset="-127"/>
                          <a:ea typeface="Arial Unicode MS" pitchFamily="50" charset="-127"/>
                          <a:cs typeface="Arial Unicode MS" pitchFamily="50" charset="-127"/>
                        </a:rPr>
                        <a:t>6</a:t>
                      </a:r>
                      <a:r>
                        <a:rPr lang="fr-FR" sz="1300" kern="1200" dirty="0">
                          <a:solidFill>
                            <a:schemeClr val="tx1"/>
                          </a:solidFill>
                          <a:latin typeface="Arial Unicode MS" pitchFamily="50" charset="-127"/>
                          <a:ea typeface="Arial Unicode MS" pitchFamily="50" charset="-127"/>
                          <a:cs typeface="Arial Unicode MS" pitchFamily="50" charset="-127"/>
                        </a:rPr>
                        <a:t>20</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Max. </a:t>
                      </a:r>
                      <a:r>
                        <a:rPr lang="cs-CZ" sz="1300" kern="1200" dirty="0">
                          <a:solidFill>
                            <a:schemeClr val="tx1"/>
                          </a:solidFill>
                          <a:latin typeface="Arial Unicode MS" pitchFamily="50" charset="-127"/>
                          <a:ea typeface="Arial Unicode MS" pitchFamily="50" charset="-127"/>
                          <a:cs typeface="Arial Unicode MS" pitchFamily="50" charset="-127"/>
                        </a:rPr>
                        <a:t>100</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auto" latinLnBrk="0" hangingPunct="1">
                        <a:spcAft>
                          <a:spcPts val="0"/>
                        </a:spcAft>
                      </a:pPr>
                      <a:r>
                        <a:rPr lang="en-US" altLang="ko-KR" sz="1300" kern="1200" dirty="0">
                          <a:solidFill>
                            <a:schemeClr val="tx1"/>
                          </a:solidFill>
                          <a:latin typeface="Arial Unicode MS" pitchFamily="50" charset="-127"/>
                          <a:ea typeface="Arial Unicode MS" pitchFamily="50" charset="-127"/>
                          <a:cs typeface="Arial Unicode MS" pitchFamily="50" charset="-127"/>
                        </a:rPr>
                        <a:t>Max. </a:t>
                      </a:r>
                      <a:r>
                        <a:rPr lang="fr-FR" altLang="ko-KR" sz="1300" kern="1200" dirty="0">
                          <a:solidFill>
                            <a:schemeClr val="tx1"/>
                          </a:solidFill>
                          <a:latin typeface="Arial Unicode MS" pitchFamily="50" charset="-127"/>
                          <a:ea typeface="Arial Unicode MS" pitchFamily="50" charset="-127"/>
                          <a:cs typeface="Arial Unicode MS" pitchFamily="50" charset="-127"/>
                        </a:rPr>
                        <a:t>150 </a:t>
                      </a:r>
                      <a:r>
                        <a:rPr lang="fr-FR" altLang="ko-KR" sz="1300" kern="1200" dirty="0">
                          <a:solidFill>
                            <a:schemeClr val="bg1">
                              <a:lumMod val="65000"/>
                            </a:schemeClr>
                          </a:solidFill>
                          <a:latin typeface="Arial Unicode MS" pitchFamily="50" charset="-127"/>
                          <a:ea typeface="Arial Unicode MS" pitchFamily="50" charset="-127"/>
                          <a:cs typeface="Arial Unicode MS" pitchFamily="50" charset="-127"/>
                        </a:rPr>
                        <a:t>(720 V)</a:t>
                      </a:r>
                      <a:endParaRPr lang="ko-KR" sz="1300" kern="1200" dirty="0">
                        <a:solidFill>
                          <a:schemeClr val="bg1">
                            <a:lumMod val="65000"/>
                          </a:schemeClr>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V</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3176">
                <a:tc>
                  <a:txBody>
                    <a:bodyPr/>
                    <a:lstStyle/>
                    <a:p>
                      <a:pPr algn="ctr" fontAlgn="auto" hangingPunct="1">
                        <a:spcAft>
                          <a:spcPts val="0"/>
                        </a:spcAft>
                      </a:pPr>
                      <a:r>
                        <a:rPr lang="en-US" sz="1300" b="1" dirty="0">
                          <a:solidFill>
                            <a:schemeClr val="bg1"/>
                          </a:solidFill>
                          <a:latin typeface="Arial Unicode MS" pitchFamily="50" charset="-127"/>
                          <a:ea typeface="Arial Unicode MS" pitchFamily="50" charset="-127"/>
                          <a:cs typeface="Arial Unicode MS" pitchFamily="50" charset="-127"/>
                        </a:rPr>
                        <a:t>Supply Voltage</a:t>
                      </a:r>
                      <a:endParaRPr lang="ko-KR" sz="1300" b="1" dirty="0">
                        <a:solidFill>
                          <a:schemeClr val="bg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auto" hangingPunct="1">
                        <a:spcAft>
                          <a:spcPts val="0"/>
                        </a:spcAft>
                      </a:pPr>
                      <a:r>
                        <a:rPr lang="en-US" sz="1300" b="0" dirty="0">
                          <a:latin typeface="Arial Unicode MS" pitchFamily="50" charset="-127"/>
                          <a:ea typeface="Arial Unicode MS" pitchFamily="50" charset="-127"/>
                          <a:cs typeface="Arial Unicode MS" pitchFamily="50" charset="-127"/>
                        </a:rPr>
                        <a:t>V</a:t>
                      </a:r>
                      <a:r>
                        <a:rPr lang="en-US" sz="1300" b="0" baseline="-25000" dirty="0">
                          <a:latin typeface="Arial Unicode MS" pitchFamily="50" charset="-127"/>
                          <a:ea typeface="Arial Unicode MS" pitchFamily="50" charset="-127"/>
                          <a:cs typeface="Arial Unicode MS" pitchFamily="50" charset="-127"/>
                        </a:rPr>
                        <a:t>CC</a:t>
                      </a:r>
                      <a:endParaRPr lang="ko-KR" sz="1300" b="0" dirty="0">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Max. 18</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Max. 18</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auto" latinLnBrk="0" hangingPunct="1">
                        <a:spcAft>
                          <a:spcPts val="0"/>
                        </a:spcAft>
                      </a:pPr>
                      <a:r>
                        <a:rPr lang="en-US" altLang="ko-KR" sz="1300" kern="1200" dirty="0">
                          <a:solidFill>
                            <a:schemeClr val="tx1"/>
                          </a:solidFill>
                          <a:latin typeface="Arial Unicode MS" pitchFamily="50" charset="-127"/>
                          <a:ea typeface="Arial Unicode MS" pitchFamily="50" charset="-127"/>
                          <a:cs typeface="Arial Unicode MS" pitchFamily="50" charset="-127"/>
                        </a:rPr>
                        <a:t>Max. 20</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V</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6604">
                <a:tc rowSpan="2">
                  <a:txBody>
                    <a:bodyPr/>
                    <a:lstStyle/>
                    <a:p>
                      <a:pPr algn="ctr" fontAlgn="auto" hangingPunct="1">
                        <a:spcAft>
                          <a:spcPts val="0"/>
                        </a:spcAft>
                      </a:pPr>
                      <a:r>
                        <a:rPr lang="en-US" sz="1300" b="1" dirty="0">
                          <a:solidFill>
                            <a:schemeClr val="bg1"/>
                          </a:solidFill>
                          <a:latin typeface="Arial Unicode MS" pitchFamily="50" charset="-127"/>
                          <a:ea typeface="Arial Unicode MS" pitchFamily="50" charset="-127"/>
                          <a:cs typeface="Arial Unicode MS" pitchFamily="50" charset="-127"/>
                        </a:rPr>
                        <a:t>V</a:t>
                      </a:r>
                      <a:r>
                        <a:rPr lang="en-US" sz="1300" b="1" baseline="-25000" dirty="0">
                          <a:solidFill>
                            <a:schemeClr val="bg1"/>
                          </a:solidFill>
                          <a:latin typeface="Arial Unicode MS" pitchFamily="50" charset="-127"/>
                          <a:ea typeface="Arial Unicode MS" pitchFamily="50" charset="-127"/>
                          <a:cs typeface="Arial Unicode MS" pitchFamily="50" charset="-127"/>
                        </a:rPr>
                        <a:t>DD</a:t>
                      </a:r>
                      <a:r>
                        <a:rPr lang="en-US" sz="1300" b="1" dirty="0">
                          <a:solidFill>
                            <a:schemeClr val="bg1"/>
                          </a:solidFill>
                          <a:latin typeface="Arial Unicode MS" pitchFamily="50" charset="-127"/>
                          <a:ea typeface="Arial Unicode MS" pitchFamily="50" charset="-127"/>
                          <a:cs typeface="Arial Unicode MS" pitchFamily="50" charset="-127"/>
                        </a:rPr>
                        <a:t> Under voltage Lockout</a:t>
                      </a:r>
                      <a:endParaRPr lang="ko-KR" sz="1300" b="1" dirty="0">
                        <a:solidFill>
                          <a:schemeClr val="bg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auto" hangingPunct="1">
                        <a:spcAft>
                          <a:spcPts val="0"/>
                        </a:spcAft>
                      </a:pPr>
                      <a:r>
                        <a:rPr lang="en-US" sz="1300" b="0" dirty="0">
                          <a:latin typeface="Arial Unicode MS" pitchFamily="50" charset="-127"/>
                          <a:ea typeface="Arial Unicode MS" pitchFamily="50" charset="-127"/>
                          <a:cs typeface="Arial Unicode MS" pitchFamily="50" charset="-127"/>
                        </a:rPr>
                        <a:t>V</a:t>
                      </a:r>
                      <a:r>
                        <a:rPr lang="en-US" sz="1300" b="0" baseline="-25000" dirty="0">
                          <a:latin typeface="Arial Unicode MS" pitchFamily="50" charset="-127"/>
                          <a:ea typeface="Arial Unicode MS" pitchFamily="50" charset="-127"/>
                          <a:cs typeface="Arial Unicode MS" pitchFamily="50" charset="-127"/>
                        </a:rPr>
                        <a:t>UVLO</a:t>
                      </a:r>
                      <a:endParaRPr lang="ko-KR" sz="1300" b="0" dirty="0">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auto" latinLnBrk="0" hangingPunct="1">
                        <a:spcAft>
                          <a:spcPts val="0"/>
                        </a:spcAft>
                      </a:pPr>
                      <a:r>
                        <a:rPr lang="cs-CZ" sz="1300" kern="1200" dirty="0">
                          <a:solidFill>
                            <a:schemeClr val="tx1"/>
                          </a:solidFill>
                          <a:latin typeface="Arial Unicode MS" pitchFamily="50" charset="-127"/>
                          <a:ea typeface="Arial Unicode MS" pitchFamily="50" charset="-127"/>
                          <a:cs typeface="Arial Unicode MS" pitchFamily="50" charset="-127"/>
                        </a:rPr>
                        <a:t>8.8</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6.8</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auto" latinLnBrk="0" hangingPunct="1">
                        <a:spcAft>
                          <a:spcPts val="0"/>
                        </a:spcAft>
                      </a:pPr>
                      <a:r>
                        <a:rPr lang="fr-FR" altLang="ko-KR" sz="1300" kern="1200" dirty="0">
                          <a:solidFill>
                            <a:schemeClr val="tx1"/>
                          </a:solidFill>
                          <a:latin typeface="Arial Unicode MS" pitchFamily="50" charset="-127"/>
                          <a:ea typeface="Arial Unicode MS" pitchFamily="50" charset="-127"/>
                          <a:cs typeface="Arial Unicode MS" pitchFamily="50" charset="-127"/>
                        </a:rPr>
                        <a:t>6.4</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V</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290029">
                <a:tc vMerge="1">
                  <a:txBody>
                    <a:bodyPr/>
                    <a:lstStyle/>
                    <a:p>
                      <a:pPr latinLnBrk="1"/>
                      <a:endParaRPr lang="ko-KR" altLang="en-US"/>
                    </a:p>
                  </a:txBody>
                  <a:tcPr/>
                </a:tc>
                <a:tc>
                  <a:txBody>
                    <a:bodyPr/>
                    <a:lstStyle/>
                    <a:p>
                      <a:pPr algn="ctr" fontAlgn="auto" hangingPunct="1">
                        <a:spcAft>
                          <a:spcPts val="0"/>
                        </a:spcAft>
                      </a:pPr>
                      <a:r>
                        <a:rPr lang="en-US" sz="1300" b="0" dirty="0">
                          <a:latin typeface="Arial Unicode MS" pitchFamily="50" charset="-127"/>
                          <a:ea typeface="Arial Unicode MS" pitchFamily="50" charset="-127"/>
                          <a:cs typeface="Arial Unicode MS" pitchFamily="50" charset="-127"/>
                        </a:rPr>
                        <a:t>V</a:t>
                      </a:r>
                      <a:r>
                        <a:rPr lang="en-US" sz="1300" b="0" baseline="-25000" dirty="0">
                          <a:latin typeface="Arial Unicode MS" pitchFamily="50" charset="-127"/>
                          <a:ea typeface="Arial Unicode MS" pitchFamily="50" charset="-127"/>
                          <a:cs typeface="Arial Unicode MS" pitchFamily="50" charset="-127"/>
                        </a:rPr>
                        <a:t>HYS</a:t>
                      </a:r>
                      <a:endParaRPr lang="ko-KR" sz="1300" b="0" dirty="0">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0.</a:t>
                      </a:r>
                      <a:r>
                        <a:rPr lang="cs-CZ" sz="1300" kern="1200" dirty="0">
                          <a:solidFill>
                            <a:schemeClr val="tx1"/>
                          </a:solidFill>
                          <a:latin typeface="Arial Unicode MS" pitchFamily="50" charset="-127"/>
                          <a:ea typeface="Arial Unicode MS" pitchFamily="50" charset="-127"/>
                          <a:cs typeface="Arial Unicode MS" pitchFamily="50" charset="-127"/>
                        </a:rPr>
                        <a:t>5</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0.6</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auto" latinLnBrk="0" hangingPunct="1">
                        <a:spcAft>
                          <a:spcPts val="0"/>
                        </a:spcAft>
                      </a:pPr>
                      <a:r>
                        <a:rPr lang="en-US" altLang="ko-KR" sz="1300" kern="1200" dirty="0">
                          <a:solidFill>
                            <a:schemeClr val="tx1"/>
                          </a:solidFill>
                          <a:latin typeface="Arial Unicode MS" pitchFamily="50" charset="-127"/>
                          <a:ea typeface="Arial Unicode MS" pitchFamily="50" charset="-127"/>
                          <a:cs typeface="Arial Unicode MS" pitchFamily="50" charset="-127"/>
                        </a:rPr>
                        <a:t>0.</a:t>
                      </a:r>
                      <a:r>
                        <a:rPr lang="cs-CZ" altLang="ko-KR" sz="1300" kern="1200" dirty="0">
                          <a:solidFill>
                            <a:schemeClr val="tx1"/>
                          </a:solidFill>
                          <a:latin typeface="Arial Unicode MS" pitchFamily="50" charset="-127"/>
                          <a:ea typeface="Arial Unicode MS" pitchFamily="50" charset="-127"/>
                          <a:cs typeface="Arial Unicode MS" pitchFamily="50" charset="-127"/>
                        </a:rPr>
                        <a:t>3</a:t>
                      </a:r>
                      <a:r>
                        <a:rPr lang="fr-FR" altLang="ko-KR" sz="1300" kern="1200" dirty="0">
                          <a:solidFill>
                            <a:schemeClr val="tx1"/>
                          </a:solidFill>
                          <a:latin typeface="Arial Unicode MS" pitchFamily="50" charset="-127"/>
                          <a:ea typeface="Arial Unicode MS" pitchFamily="50" charset="-127"/>
                          <a:cs typeface="Arial Unicode MS" pitchFamily="50" charset="-127"/>
                        </a:rPr>
                        <a:t>5</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auto" latinLnBrk="0" hangingPunct="1">
                        <a:spcAft>
                          <a:spcPts val="0"/>
                        </a:spcAft>
                      </a:pPr>
                      <a:r>
                        <a:rPr lang="en-US" sz="1300" kern="1200">
                          <a:solidFill>
                            <a:schemeClr val="tx1"/>
                          </a:solidFill>
                          <a:latin typeface="Arial Unicode MS" pitchFamily="50" charset="-127"/>
                          <a:ea typeface="Arial Unicode MS" pitchFamily="50" charset="-127"/>
                          <a:cs typeface="Arial Unicode MS" pitchFamily="50" charset="-127"/>
                        </a:rPr>
                        <a:t>V</a:t>
                      </a:r>
                      <a:endParaRPr lang="ko-KR" sz="1300" kern="120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5885">
                <a:tc rowSpan="2">
                  <a:txBody>
                    <a:bodyPr/>
                    <a:lstStyle/>
                    <a:p>
                      <a:pPr algn="ctr" fontAlgn="auto" hangingPunct="1">
                        <a:spcAft>
                          <a:spcPts val="0"/>
                        </a:spcAft>
                      </a:pPr>
                      <a:r>
                        <a:rPr lang="en-US" sz="1300" b="1" dirty="0">
                          <a:solidFill>
                            <a:schemeClr val="bg1"/>
                          </a:solidFill>
                          <a:latin typeface="Arial Unicode MS" pitchFamily="50" charset="-127"/>
                          <a:ea typeface="Arial Unicode MS" pitchFamily="50" charset="-127"/>
                          <a:cs typeface="Arial Unicode MS" pitchFamily="50" charset="-127"/>
                        </a:rPr>
                        <a:t>HB Under voltage Lockout</a:t>
                      </a:r>
                      <a:endParaRPr lang="ko-KR" sz="1300" b="1" dirty="0">
                        <a:solidFill>
                          <a:schemeClr val="bg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auto" hangingPunct="1">
                        <a:spcAft>
                          <a:spcPts val="0"/>
                        </a:spcAft>
                      </a:pPr>
                      <a:r>
                        <a:rPr lang="en-US" sz="1300" b="0" dirty="0">
                          <a:latin typeface="Arial Unicode MS" pitchFamily="50" charset="-127"/>
                          <a:ea typeface="Arial Unicode MS" pitchFamily="50" charset="-127"/>
                          <a:cs typeface="Arial Unicode MS" pitchFamily="50" charset="-127"/>
                        </a:rPr>
                        <a:t>V</a:t>
                      </a:r>
                      <a:r>
                        <a:rPr lang="en-US" sz="1300" b="0" baseline="-25000" dirty="0">
                          <a:latin typeface="Arial Unicode MS" pitchFamily="50" charset="-127"/>
                          <a:ea typeface="Arial Unicode MS" pitchFamily="50" charset="-127"/>
                          <a:cs typeface="Arial Unicode MS" pitchFamily="50" charset="-127"/>
                        </a:rPr>
                        <a:t>HBR</a:t>
                      </a:r>
                      <a:endParaRPr lang="ko-KR" sz="1300" b="0" dirty="0">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auto" latinLnBrk="0" hangingPunct="1">
                        <a:spcAft>
                          <a:spcPts val="0"/>
                        </a:spcAft>
                      </a:pPr>
                      <a:r>
                        <a:rPr lang="cs-CZ" altLang="ko-KR" sz="1300" kern="1200" dirty="0">
                          <a:solidFill>
                            <a:schemeClr val="tx1"/>
                          </a:solidFill>
                          <a:latin typeface="Arial Unicode MS" pitchFamily="50" charset="-127"/>
                          <a:ea typeface="Arial Unicode MS" pitchFamily="50" charset="-127"/>
                          <a:cs typeface="Arial Unicode MS" pitchFamily="50" charset="-127"/>
                        </a:rPr>
                        <a:t>8.8</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6.3</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auto" latinLnBrk="0" hangingPunct="1">
                        <a:spcAft>
                          <a:spcPts val="0"/>
                        </a:spcAft>
                      </a:pPr>
                      <a:r>
                        <a:rPr lang="fr-FR" altLang="ko-KR" sz="1300" kern="1200" dirty="0">
                          <a:solidFill>
                            <a:schemeClr val="tx1"/>
                          </a:solidFill>
                          <a:latin typeface="Arial Unicode MS" pitchFamily="50" charset="-127"/>
                          <a:ea typeface="Arial Unicode MS" pitchFamily="50" charset="-127"/>
                          <a:cs typeface="Arial Unicode MS" pitchFamily="50" charset="-127"/>
                        </a:rPr>
                        <a:t>6.4</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V</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285885">
                <a:tc vMerge="1">
                  <a:txBody>
                    <a:bodyPr/>
                    <a:lstStyle/>
                    <a:p>
                      <a:pPr latinLnBrk="1"/>
                      <a:endParaRPr lang="ko-KR" altLang="en-US"/>
                    </a:p>
                  </a:txBody>
                  <a:tcPr/>
                </a:tc>
                <a:tc>
                  <a:txBody>
                    <a:bodyPr/>
                    <a:lstStyle/>
                    <a:p>
                      <a:pPr algn="ctr" fontAlgn="auto" hangingPunct="1">
                        <a:spcAft>
                          <a:spcPts val="0"/>
                        </a:spcAft>
                      </a:pPr>
                      <a:r>
                        <a:rPr lang="en-US" sz="1300" b="0" dirty="0">
                          <a:latin typeface="Arial Unicode MS" pitchFamily="50" charset="-127"/>
                          <a:ea typeface="Arial Unicode MS" pitchFamily="50" charset="-127"/>
                          <a:cs typeface="Arial Unicode MS" pitchFamily="50" charset="-127"/>
                        </a:rPr>
                        <a:t>V</a:t>
                      </a:r>
                      <a:r>
                        <a:rPr lang="en-US" sz="1300" b="0" baseline="-25000" dirty="0">
                          <a:latin typeface="Arial Unicode MS" pitchFamily="50" charset="-127"/>
                          <a:ea typeface="Arial Unicode MS" pitchFamily="50" charset="-127"/>
                          <a:cs typeface="Arial Unicode MS" pitchFamily="50" charset="-127"/>
                        </a:rPr>
                        <a:t>HBH</a:t>
                      </a:r>
                      <a:endParaRPr lang="ko-KR" sz="1300" b="0" dirty="0">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0.</a:t>
                      </a:r>
                      <a:r>
                        <a:rPr lang="cs-CZ" sz="1300" kern="1200" dirty="0">
                          <a:solidFill>
                            <a:schemeClr val="tx1"/>
                          </a:solidFill>
                          <a:latin typeface="Arial Unicode MS" pitchFamily="50" charset="-127"/>
                          <a:ea typeface="Arial Unicode MS" pitchFamily="50" charset="-127"/>
                          <a:cs typeface="Arial Unicode MS" pitchFamily="50" charset="-127"/>
                        </a:rPr>
                        <a:t>5</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0.5</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auto" latinLnBrk="0" hangingPunct="1">
                        <a:spcAft>
                          <a:spcPts val="0"/>
                        </a:spcAft>
                      </a:pPr>
                      <a:r>
                        <a:rPr lang="en-US" altLang="ko-KR" sz="1300" kern="1200" dirty="0">
                          <a:solidFill>
                            <a:schemeClr val="tx1"/>
                          </a:solidFill>
                          <a:latin typeface="Arial Unicode MS" pitchFamily="50" charset="-127"/>
                          <a:ea typeface="Arial Unicode MS" pitchFamily="50" charset="-127"/>
                          <a:cs typeface="Arial Unicode MS" pitchFamily="50" charset="-127"/>
                        </a:rPr>
                        <a:t>0.</a:t>
                      </a:r>
                      <a:r>
                        <a:rPr lang="cs-CZ" altLang="ko-KR" sz="1300" kern="1200" dirty="0">
                          <a:solidFill>
                            <a:schemeClr val="tx1"/>
                          </a:solidFill>
                          <a:latin typeface="Arial Unicode MS" pitchFamily="50" charset="-127"/>
                          <a:ea typeface="Arial Unicode MS" pitchFamily="50" charset="-127"/>
                          <a:cs typeface="Arial Unicode MS" pitchFamily="50" charset="-127"/>
                        </a:rPr>
                        <a:t>3</a:t>
                      </a:r>
                      <a:r>
                        <a:rPr lang="fr-FR" altLang="ko-KR" sz="1300" kern="1200" dirty="0">
                          <a:solidFill>
                            <a:schemeClr val="tx1"/>
                          </a:solidFill>
                          <a:latin typeface="Arial Unicode MS" pitchFamily="50" charset="-127"/>
                          <a:ea typeface="Arial Unicode MS" pitchFamily="50" charset="-127"/>
                          <a:cs typeface="Arial Unicode MS" pitchFamily="50" charset="-127"/>
                        </a:rPr>
                        <a:t>5</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V</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5885">
                <a:tc>
                  <a:txBody>
                    <a:bodyPr/>
                    <a:lstStyle/>
                    <a:p>
                      <a:pPr algn="ctr" fontAlgn="auto" hangingPunct="1">
                        <a:spcAft>
                          <a:spcPts val="0"/>
                        </a:spcAft>
                      </a:pPr>
                      <a:r>
                        <a:rPr lang="en-US" sz="1300" b="1" dirty="0">
                          <a:solidFill>
                            <a:schemeClr val="bg1"/>
                          </a:solidFill>
                          <a:latin typeface="Arial Unicode MS" pitchFamily="50" charset="-127"/>
                          <a:ea typeface="Arial Unicode MS" pitchFamily="50" charset="-127"/>
                          <a:cs typeface="Arial Unicode MS" pitchFamily="50" charset="-127"/>
                        </a:rPr>
                        <a:t>Input Logic </a:t>
                      </a:r>
                      <a:r>
                        <a:rPr lang="cs-CZ" sz="1300" b="1" dirty="0">
                          <a:solidFill>
                            <a:schemeClr val="bg1"/>
                          </a:solidFill>
                          <a:latin typeface="Arial Unicode MS" pitchFamily="50" charset="-127"/>
                          <a:ea typeface="Arial Unicode MS" pitchFamily="50" charset="-127"/>
                          <a:cs typeface="Arial Unicode MS" pitchFamily="50" charset="-127"/>
                        </a:rPr>
                        <a:t>Levels</a:t>
                      </a:r>
                      <a:endParaRPr lang="ko-KR" sz="1300" b="1" dirty="0">
                        <a:solidFill>
                          <a:schemeClr val="bg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auto" hangingPunct="1">
                        <a:spcAft>
                          <a:spcPts val="0"/>
                        </a:spcAft>
                      </a:pPr>
                      <a:endParaRPr lang="ko-KR" sz="1300" b="0" dirty="0">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auto" latinLnBrk="0" hangingPunct="1">
                        <a:spcAft>
                          <a:spcPts val="0"/>
                        </a:spcAft>
                      </a:pPr>
                      <a:r>
                        <a:rPr lang="cs-CZ" sz="1300" kern="1200" dirty="0">
                          <a:solidFill>
                            <a:schemeClr val="tx1"/>
                          </a:solidFill>
                          <a:latin typeface="Arial Unicode MS" pitchFamily="50" charset="-127"/>
                          <a:ea typeface="Arial Unicode MS" pitchFamily="50" charset="-127"/>
                          <a:cs typeface="Arial Unicode MS" pitchFamily="50" charset="-127"/>
                        </a:rPr>
                        <a:t>TTL</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auto" latinLnBrk="0" hangingPunct="1">
                        <a:spcAft>
                          <a:spcPts val="0"/>
                        </a:spcAft>
                      </a:pPr>
                      <a:r>
                        <a:rPr lang="cs-CZ" sz="1300" kern="1200" dirty="0">
                          <a:solidFill>
                            <a:schemeClr val="tx1"/>
                          </a:solidFill>
                          <a:latin typeface="Arial Unicode MS" pitchFamily="50" charset="-127"/>
                          <a:ea typeface="Arial Unicode MS" pitchFamily="50" charset="-127"/>
                          <a:cs typeface="Arial Unicode MS" pitchFamily="50" charset="-127"/>
                        </a:rPr>
                        <a:t>TTL</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auto" latinLnBrk="0" hangingPunct="1">
                        <a:spcAft>
                          <a:spcPts val="0"/>
                        </a:spcAft>
                      </a:pPr>
                      <a:r>
                        <a:rPr lang="cs-CZ" altLang="ko-KR" sz="1300" kern="1200" dirty="0">
                          <a:solidFill>
                            <a:schemeClr val="tx1"/>
                          </a:solidFill>
                          <a:latin typeface="Arial Unicode MS" pitchFamily="50" charset="-127"/>
                          <a:ea typeface="Arial Unicode MS" pitchFamily="50" charset="-127"/>
                          <a:cs typeface="Arial Unicode MS" pitchFamily="50" charset="-127"/>
                        </a:rPr>
                        <a:t>TTL</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auto" latinLnBrk="0" hangingPunct="1">
                        <a:spcAft>
                          <a:spcPts val="0"/>
                        </a:spcAft>
                      </a:pP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285885">
                <a:tc>
                  <a:txBody>
                    <a:bodyPr/>
                    <a:lstStyle/>
                    <a:p>
                      <a:pPr algn="ctr" fontAlgn="auto" hangingPunct="1">
                        <a:spcAft>
                          <a:spcPts val="0"/>
                        </a:spcAft>
                      </a:pPr>
                      <a:r>
                        <a:rPr lang="en-US" sz="1300" b="1" dirty="0">
                          <a:solidFill>
                            <a:schemeClr val="bg1"/>
                          </a:solidFill>
                          <a:latin typeface="Arial Unicode MS" pitchFamily="50" charset="-127"/>
                          <a:ea typeface="Arial Unicode MS" pitchFamily="50" charset="-127"/>
                          <a:cs typeface="Arial Unicode MS" pitchFamily="50" charset="-127"/>
                        </a:rPr>
                        <a:t>Bootstrap Diode</a:t>
                      </a:r>
                      <a:endParaRPr lang="ko-KR" sz="1300" b="1" dirty="0">
                        <a:solidFill>
                          <a:schemeClr val="bg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auto" hangingPunct="1">
                        <a:spcAft>
                          <a:spcPts val="0"/>
                        </a:spcAft>
                      </a:pPr>
                      <a:endParaRPr lang="ko-KR" sz="1300" b="0" dirty="0">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auto" latinLnBrk="0" hangingPunct="1">
                        <a:spcAft>
                          <a:spcPts val="0"/>
                        </a:spcAft>
                      </a:pPr>
                      <a:r>
                        <a:rPr lang="cs-CZ" sz="1300" kern="1200" dirty="0">
                          <a:solidFill>
                            <a:schemeClr val="tx1"/>
                          </a:solidFill>
                          <a:latin typeface="Arial Unicode MS" pitchFamily="50" charset="-127"/>
                          <a:ea typeface="Arial Unicode MS" pitchFamily="50" charset="-127"/>
                          <a:cs typeface="Arial Unicode MS" pitchFamily="50" charset="-127"/>
                        </a:rPr>
                        <a:t>NO</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685800" rtl="0" eaLnBrk="1" fontAlgn="auto" latinLnBrk="0" hangingPunct="1">
                        <a:spcAft>
                          <a:spcPts val="0"/>
                        </a:spcAft>
                      </a:pPr>
                      <a:r>
                        <a:rPr lang="cs-CZ" altLang="ko-KR" sz="1300" kern="1200" dirty="0">
                          <a:solidFill>
                            <a:srgbClr val="FF0000"/>
                          </a:solidFill>
                          <a:latin typeface="Arial Unicode MS" pitchFamily="50" charset="-127"/>
                          <a:ea typeface="Arial Unicode MS" pitchFamily="50" charset="-127"/>
                          <a:cs typeface="Arial Unicode MS" pitchFamily="50" charset="-127"/>
                        </a:rPr>
                        <a:t>YES</a:t>
                      </a:r>
                      <a:endParaRPr lang="ko-KR" sz="1300" kern="1200" dirty="0">
                        <a:solidFill>
                          <a:srgbClr val="FF0000"/>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685800" rtl="0" eaLnBrk="1" fontAlgn="auto" latinLnBrk="0" hangingPunct="1">
                        <a:spcAft>
                          <a:spcPts val="0"/>
                        </a:spcAft>
                      </a:pPr>
                      <a:r>
                        <a:rPr lang="cs-CZ" altLang="ko-KR" sz="1300" kern="1200" dirty="0">
                          <a:solidFill>
                            <a:schemeClr val="tx1"/>
                          </a:solidFill>
                          <a:latin typeface="Arial Unicode MS" pitchFamily="50" charset="-127"/>
                          <a:ea typeface="Arial Unicode MS" pitchFamily="50" charset="-127"/>
                          <a:cs typeface="Arial Unicode MS" pitchFamily="50" charset="-127"/>
                        </a:rPr>
                        <a:t>NO</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685800" rtl="0" eaLnBrk="1" fontAlgn="auto" latinLnBrk="0" hangingPunct="1">
                        <a:spcAft>
                          <a:spcPts val="0"/>
                        </a:spcAft>
                      </a:pP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85885">
                <a:tc rowSpan="2">
                  <a:txBody>
                    <a:bodyPr/>
                    <a:lstStyle/>
                    <a:p>
                      <a:pPr algn="ctr" fontAlgn="auto" hangingPunct="1">
                        <a:spcAft>
                          <a:spcPts val="0"/>
                        </a:spcAft>
                      </a:pPr>
                      <a:r>
                        <a:rPr lang="en-US" sz="1300" b="1" dirty="0">
                          <a:solidFill>
                            <a:schemeClr val="bg1"/>
                          </a:solidFill>
                          <a:latin typeface="Arial Unicode MS" pitchFamily="50" charset="-127"/>
                          <a:ea typeface="Arial Unicode MS" pitchFamily="50" charset="-127"/>
                          <a:cs typeface="Arial Unicode MS" pitchFamily="50" charset="-127"/>
                        </a:rPr>
                        <a:t>Driving current capability</a:t>
                      </a:r>
                      <a:endParaRPr lang="ko-KR" sz="1300" b="1" dirty="0">
                        <a:solidFill>
                          <a:schemeClr val="bg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auto" hangingPunct="1">
                        <a:spcAft>
                          <a:spcPts val="0"/>
                        </a:spcAft>
                      </a:pPr>
                      <a:r>
                        <a:rPr lang="en-US" sz="1300" b="0" dirty="0">
                          <a:latin typeface="Arial Unicode MS" pitchFamily="50" charset="-127"/>
                          <a:ea typeface="Arial Unicode MS" pitchFamily="50" charset="-127"/>
                          <a:cs typeface="Arial Unicode MS" pitchFamily="50" charset="-127"/>
                        </a:rPr>
                        <a:t>I</a:t>
                      </a:r>
                      <a:r>
                        <a:rPr lang="en-US" sz="1300" b="0" baseline="-25000" dirty="0">
                          <a:latin typeface="Arial Unicode MS" pitchFamily="50" charset="-127"/>
                          <a:ea typeface="Arial Unicode MS" pitchFamily="50" charset="-127"/>
                          <a:cs typeface="Arial Unicode MS" pitchFamily="50" charset="-127"/>
                        </a:rPr>
                        <a:t>SOURCE</a:t>
                      </a:r>
                      <a:endParaRPr lang="ko-KR" sz="1300" b="0" dirty="0">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auto" latinLnBrk="0" hangingPunct="1">
                        <a:spcAft>
                          <a:spcPts val="0"/>
                        </a:spcAft>
                      </a:pPr>
                      <a:r>
                        <a:rPr lang="fr-FR" sz="1300" kern="1200" dirty="0">
                          <a:solidFill>
                            <a:schemeClr val="tx1"/>
                          </a:solidFill>
                          <a:latin typeface="Arial Unicode MS" pitchFamily="50" charset="-127"/>
                          <a:ea typeface="Arial Unicode MS" pitchFamily="50" charset="-127"/>
                          <a:cs typeface="Arial Unicode MS" pitchFamily="50" charset="-127"/>
                        </a:rPr>
                        <a:t>0.2 to </a:t>
                      </a:r>
                      <a:r>
                        <a:rPr lang="cs-CZ" sz="1300" kern="1200" dirty="0">
                          <a:solidFill>
                            <a:schemeClr val="tx1"/>
                          </a:solidFill>
                          <a:latin typeface="Arial Unicode MS" pitchFamily="50" charset="-127"/>
                          <a:ea typeface="Arial Unicode MS" pitchFamily="50" charset="-127"/>
                          <a:cs typeface="Arial Unicode MS" pitchFamily="50" charset="-127"/>
                        </a:rPr>
                        <a:t>4.</a:t>
                      </a:r>
                      <a:r>
                        <a:rPr lang="fr-FR" sz="1300" kern="1200" dirty="0">
                          <a:solidFill>
                            <a:schemeClr val="tx1"/>
                          </a:solidFill>
                          <a:latin typeface="Arial Unicode MS" pitchFamily="50" charset="-127"/>
                          <a:ea typeface="Arial Unicode MS" pitchFamily="50" charset="-127"/>
                          <a:cs typeface="Arial Unicode MS" pitchFamily="50" charset="-127"/>
                        </a:rPr>
                        <a:t>5</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3</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300" kern="1200" dirty="0">
                          <a:solidFill>
                            <a:schemeClr val="tx1"/>
                          </a:solidFill>
                          <a:latin typeface="Arial Unicode MS" pitchFamily="50" charset="-127"/>
                          <a:ea typeface="Arial Unicode MS" pitchFamily="50" charset="-127"/>
                          <a:cs typeface="Arial Unicode MS" pitchFamily="50" charset="-127"/>
                        </a:rPr>
                        <a:t>0.2 to 6</a:t>
                      </a:r>
                      <a:endParaRPr lang="ko-KR" altLang="en-US"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A</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285885">
                <a:tc vMerge="1">
                  <a:txBody>
                    <a:bodyPr/>
                    <a:lstStyle/>
                    <a:p>
                      <a:pPr latinLnBrk="1"/>
                      <a:endParaRPr lang="ko-KR" altLang="en-US"/>
                    </a:p>
                  </a:txBody>
                  <a:tcPr/>
                </a:tc>
                <a:tc>
                  <a:txBody>
                    <a:bodyPr/>
                    <a:lstStyle/>
                    <a:p>
                      <a:pPr algn="ctr" fontAlgn="auto" hangingPunct="1">
                        <a:spcAft>
                          <a:spcPts val="0"/>
                        </a:spcAft>
                      </a:pPr>
                      <a:r>
                        <a:rPr lang="en-US" sz="1300" b="0" dirty="0">
                          <a:latin typeface="Arial Unicode MS" pitchFamily="50" charset="-127"/>
                          <a:ea typeface="Arial Unicode MS" pitchFamily="50" charset="-127"/>
                          <a:cs typeface="Arial Unicode MS" pitchFamily="50" charset="-127"/>
                        </a:rPr>
                        <a:t>I</a:t>
                      </a:r>
                      <a:r>
                        <a:rPr lang="en-US" sz="1300" b="0" baseline="-25000" dirty="0">
                          <a:latin typeface="Arial Unicode MS" pitchFamily="50" charset="-127"/>
                          <a:ea typeface="Arial Unicode MS" pitchFamily="50" charset="-127"/>
                          <a:cs typeface="Arial Unicode MS" pitchFamily="50" charset="-127"/>
                        </a:rPr>
                        <a:t>SINK</a:t>
                      </a:r>
                      <a:endParaRPr lang="ko-KR" sz="1300" b="0" dirty="0">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auto" latinLnBrk="0" hangingPunct="1">
                        <a:spcAft>
                          <a:spcPts val="0"/>
                        </a:spcAft>
                      </a:pPr>
                      <a:r>
                        <a:rPr lang="fr-FR" sz="1300" kern="1200" dirty="0">
                          <a:solidFill>
                            <a:schemeClr val="tx1"/>
                          </a:solidFill>
                          <a:latin typeface="Arial Unicode MS" pitchFamily="50" charset="-127"/>
                          <a:ea typeface="Arial Unicode MS" pitchFamily="50" charset="-127"/>
                          <a:cs typeface="Arial Unicode MS" pitchFamily="50" charset="-127"/>
                        </a:rPr>
                        <a:t>0.2 to </a:t>
                      </a:r>
                      <a:r>
                        <a:rPr lang="cs-CZ" sz="1300" kern="1200" dirty="0">
                          <a:solidFill>
                            <a:schemeClr val="tx1"/>
                          </a:solidFill>
                          <a:latin typeface="Arial Unicode MS" pitchFamily="50" charset="-127"/>
                          <a:ea typeface="Arial Unicode MS" pitchFamily="50" charset="-127"/>
                          <a:cs typeface="Arial Unicode MS" pitchFamily="50" charset="-127"/>
                        </a:rPr>
                        <a:t>4.</a:t>
                      </a:r>
                      <a:r>
                        <a:rPr lang="fr-FR" sz="1300" kern="1200" dirty="0">
                          <a:solidFill>
                            <a:schemeClr val="tx1"/>
                          </a:solidFill>
                          <a:latin typeface="Arial Unicode MS" pitchFamily="50" charset="-127"/>
                          <a:ea typeface="Arial Unicode MS" pitchFamily="50" charset="-127"/>
                          <a:cs typeface="Arial Unicode MS" pitchFamily="50" charset="-127"/>
                        </a:rPr>
                        <a:t>5</a:t>
                      </a:r>
                      <a:endParaRPr lang="ko-KR" altLang="en-US"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6</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685800" rtl="0" eaLnBrk="1" fontAlgn="auto" latinLnBrk="0" hangingPunct="1">
                        <a:spcAft>
                          <a:spcPts val="0"/>
                        </a:spcAft>
                      </a:pPr>
                      <a:r>
                        <a:rPr lang="fr-FR" sz="1300" kern="1200" dirty="0">
                          <a:solidFill>
                            <a:schemeClr val="tx1"/>
                          </a:solidFill>
                          <a:latin typeface="Arial Unicode MS" pitchFamily="50" charset="-127"/>
                          <a:ea typeface="Arial Unicode MS" pitchFamily="50" charset="-127"/>
                          <a:cs typeface="Arial Unicode MS" pitchFamily="50" charset="-127"/>
                        </a:rPr>
                        <a:t>0.2 to 6</a:t>
                      </a:r>
                      <a:endParaRPr lang="ko-KR" altLang="en-US"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A</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85885">
                <a:tc>
                  <a:txBody>
                    <a:bodyPr/>
                    <a:lstStyle/>
                    <a:p>
                      <a:pPr algn="ctr" fontAlgn="auto" hangingPunct="1">
                        <a:spcAft>
                          <a:spcPts val="0"/>
                        </a:spcAft>
                      </a:pPr>
                      <a:r>
                        <a:rPr lang="en-US" sz="1300" b="1" dirty="0">
                          <a:solidFill>
                            <a:schemeClr val="bg1"/>
                          </a:solidFill>
                          <a:latin typeface="Arial Unicode MS" pitchFamily="50" charset="-127"/>
                          <a:ea typeface="Arial Unicode MS" pitchFamily="50" charset="-127"/>
                          <a:cs typeface="Arial Unicode MS" pitchFamily="50" charset="-127"/>
                        </a:rPr>
                        <a:t>LO/HO Rise Time (</a:t>
                      </a:r>
                      <a:r>
                        <a:rPr lang="en-US" sz="1300" b="1" dirty="0" err="1">
                          <a:solidFill>
                            <a:schemeClr val="bg1"/>
                          </a:solidFill>
                          <a:latin typeface="Arial Unicode MS" pitchFamily="50" charset="-127"/>
                          <a:ea typeface="Arial Unicode MS" pitchFamily="50" charset="-127"/>
                          <a:cs typeface="Arial Unicode MS" pitchFamily="50" charset="-127"/>
                        </a:rPr>
                        <a:t>Typ</a:t>
                      </a:r>
                      <a:r>
                        <a:rPr lang="en-US" sz="1300" b="1" dirty="0">
                          <a:solidFill>
                            <a:schemeClr val="bg1"/>
                          </a:solidFill>
                          <a:latin typeface="Arial Unicode MS" pitchFamily="50" charset="-127"/>
                          <a:ea typeface="Arial Unicode MS" pitchFamily="50" charset="-127"/>
                          <a:cs typeface="Arial Unicode MS" pitchFamily="50" charset="-127"/>
                        </a:rPr>
                        <a:t>).</a:t>
                      </a:r>
                      <a:endParaRPr lang="ko-KR" sz="1300" b="1" dirty="0">
                        <a:solidFill>
                          <a:schemeClr val="bg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auto" hangingPunct="1">
                        <a:spcAft>
                          <a:spcPts val="0"/>
                        </a:spcAft>
                      </a:pPr>
                      <a:r>
                        <a:rPr lang="en-US" sz="1300" b="0" dirty="0" err="1">
                          <a:latin typeface="Arial Unicode MS" pitchFamily="50" charset="-127"/>
                          <a:ea typeface="Arial Unicode MS" pitchFamily="50" charset="-127"/>
                          <a:cs typeface="Arial Unicode MS" pitchFamily="50" charset="-127"/>
                        </a:rPr>
                        <a:t>t</a:t>
                      </a:r>
                      <a:r>
                        <a:rPr lang="en-US" sz="1300" b="0" baseline="-25000" dirty="0" err="1">
                          <a:latin typeface="Arial Unicode MS" pitchFamily="50" charset="-127"/>
                          <a:ea typeface="Arial Unicode MS" pitchFamily="50" charset="-127"/>
                          <a:cs typeface="Arial Unicode MS" pitchFamily="50" charset="-127"/>
                        </a:rPr>
                        <a:t>R</a:t>
                      </a:r>
                      <a:endParaRPr lang="ko-KR" sz="1300" b="0" dirty="0">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auto" latinLnBrk="0" hangingPunct="1">
                        <a:spcAft>
                          <a:spcPts val="0"/>
                        </a:spcAft>
                      </a:pPr>
                      <a:r>
                        <a:rPr lang="cs-CZ" sz="1300" kern="1200" dirty="0">
                          <a:solidFill>
                            <a:schemeClr val="tx1"/>
                          </a:solidFill>
                          <a:latin typeface="Arial Unicode MS" pitchFamily="50" charset="-127"/>
                          <a:ea typeface="Arial Unicode MS" pitchFamily="50" charset="-127"/>
                          <a:cs typeface="Arial Unicode MS" pitchFamily="50" charset="-127"/>
                        </a:rPr>
                        <a:t>1</a:t>
                      </a:r>
                      <a:r>
                        <a:rPr lang="fr-FR" sz="1300" kern="1200" dirty="0">
                          <a:solidFill>
                            <a:schemeClr val="tx1"/>
                          </a:solidFill>
                          <a:latin typeface="Arial Unicode MS" pitchFamily="50" charset="-127"/>
                          <a:ea typeface="Arial Unicode MS" pitchFamily="50" charset="-127"/>
                          <a:cs typeface="Arial Unicode MS" pitchFamily="50" charset="-127"/>
                        </a:rPr>
                        <a:t>5</a:t>
                      </a:r>
                      <a:r>
                        <a:rPr lang="fr-FR" sz="1300" kern="1200" baseline="0" dirty="0">
                          <a:solidFill>
                            <a:schemeClr val="tx1"/>
                          </a:solidFill>
                          <a:latin typeface="Arial Unicode MS" pitchFamily="50" charset="-127"/>
                          <a:ea typeface="Arial Unicode MS" pitchFamily="50" charset="-127"/>
                          <a:cs typeface="Arial Unicode MS" pitchFamily="50" charset="-127"/>
                        </a:rPr>
                        <a:t> to 50</a:t>
                      </a:r>
                      <a:r>
                        <a:rPr lang="cs-CZ" sz="1300" kern="1200" dirty="0">
                          <a:solidFill>
                            <a:schemeClr val="tx1"/>
                          </a:solidFill>
                          <a:latin typeface="Arial Unicode MS" pitchFamily="50" charset="-127"/>
                          <a:ea typeface="Arial Unicode MS" pitchFamily="50" charset="-127"/>
                          <a:cs typeface="Arial Unicode MS" pitchFamily="50" charset="-127"/>
                        </a:rPr>
                        <a:t>/</a:t>
                      </a:r>
                      <a:r>
                        <a:rPr lang="en-US" sz="1300" kern="1200" dirty="0">
                          <a:solidFill>
                            <a:schemeClr val="tx1"/>
                          </a:solidFill>
                          <a:latin typeface="Arial Unicode MS" pitchFamily="50" charset="-127"/>
                          <a:ea typeface="Arial Unicode MS" pitchFamily="50" charset="-127"/>
                          <a:cs typeface="Arial Unicode MS" pitchFamily="50" charset="-127"/>
                        </a:rPr>
                        <a:t>1nF</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6</a:t>
                      </a:r>
                      <a:r>
                        <a:rPr lang="cs-CZ" sz="1300" kern="1200" dirty="0">
                          <a:solidFill>
                            <a:schemeClr val="tx1"/>
                          </a:solidFill>
                          <a:latin typeface="Arial Unicode MS" pitchFamily="50" charset="-127"/>
                          <a:ea typeface="Arial Unicode MS" pitchFamily="50" charset="-127"/>
                          <a:cs typeface="Arial Unicode MS" pitchFamily="50" charset="-127"/>
                        </a:rPr>
                        <a:t>/1</a:t>
                      </a:r>
                      <a:r>
                        <a:rPr lang="en-US" sz="1300" kern="1200" dirty="0" err="1">
                          <a:solidFill>
                            <a:schemeClr val="tx1"/>
                          </a:solidFill>
                          <a:latin typeface="Arial Unicode MS" pitchFamily="50" charset="-127"/>
                          <a:ea typeface="Arial Unicode MS" pitchFamily="50" charset="-127"/>
                          <a:cs typeface="Arial Unicode MS" pitchFamily="50" charset="-127"/>
                        </a:rPr>
                        <a:t>nF</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auto" latinLnBrk="0" hangingPunct="1">
                        <a:spcAft>
                          <a:spcPts val="0"/>
                        </a:spcAft>
                      </a:pPr>
                      <a:r>
                        <a:rPr lang="fr-FR" altLang="ko-KR" sz="1300" kern="1200" dirty="0">
                          <a:solidFill>
                            <a:schemeClr val="tx1"/>
                          </a:solidFill>
                          <a:latin typeface="Arial Unicode MS" pitchFamily="50" charset="-127"/>
                          <a:ea typeface="Arial Unicode MS" pitchFamily="50" charset="-127"/>
                          <a:cs typeface="Arial Unicode MS" pitchFamily="50" charset="-127"/>
                        </a:rPr>
                        <a:t>9</a:t>
                      </a:r>
                      <a:r>
                        <a:rPr lang="cs-CZ" altLang="ko-KR" sz="1300" kern="1200" dirty="0">
                          <a:solidFill>
                            <a:schemeClr val="tx1"/>
                          </a:solidFill>
                          <a:latin typeface="Arial Unicode MS" pitchFamily="50" charset="-127"/>
                          <a:ea typeface="Arial Unicode MS" pitchFamily="50" charset="-127"/>
                          <a:cs typeface="Arial Unicode MS" pitchFamily="50" charset="-127"/>
                        </a:rPr>
                        <a:t>/1nF</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ns</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1"/>
                  </a:ext>
                </a:extLst>
              </a:tr>
              <a:tr h="285885">
                <a:tc>
                  <a:txBody>
                    <a:bodyPr/>
                    <a:lstStyle/>
                    <a:p>
                      <a:pPr algn="ctr" fontAlgn="auto" hangingPunct="1">
                        <a:spcAft>
                          <a:spcPts val="0"/>
                        </a:spcAft>
                      </a:pPr>
                      <a:r>
                        <a:rPr lang="en-US" sz="1300" b="1" dirty="0">
                          <a:solidFill>
                            <a:schemeClr val="bg1"/>
                          </a:solidFill>
                          <a:latin typeface="Arial Unicode MS" pitchFamily="50" charset="-127"/>
                          <a:ea typeface="Arial Unicode MS" pitchFamily="50" charset="-127"/>
                          <a:cs typeface="Arial Unicode MS" pitchFamily="50" charset="-127"/>
                        </a:rPr>
                        <a:t>LO/HO Fall Time (</a:t>
                      </a:r>
                      <a:r>
                        <a:rPr lang="en-US" sz="1300" b="1" dirty="0" err="1">
                          <a:solidFill>
                            <a:schemeClr val="bg1"/>
                          </a:solidFill>
                          <a:latin typeface="Arial Unicode MS" pitchFamily="50" charset="-127"/>
                          <a:ea typeface="Arial Unicode MS" pitchFamily="50" charset="-127"/>
                          <a:cs typeface="Arial Unicode MS" pitchFamily="50" charset="-127"/>
                        </a:rPr>
                        <a:t>Typ</a:t>
                      </a:r>
                      <a:r>
                        <a:rPr lang="en-US" sz="1300" b="1" dirty="0">
                          <a:solidFill>
                            <a:schemeClr val="bg1"/>
                          </a:solidFill>
                          <a:latin typeface="Arial Unicode MS" pitchFamily="50" charset="-127"/>
                          <a:ea typeface="Arial Unicode MS" pitchFamily="50" charset="-127"/>
                          <a:cs typeface="Arial Unicode MS" pitchFamily="50" charset="-127"/>
                        </a:rPr>
                        <a:t>).</a:t>
                      </a:r>
                      <a:endParaRPr lang="ko-KR" sz="1300" b="1" dirty="0">
                        <a:solidFill>
                          <a:schemeClr val="bg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auto" hangingPunct="1">
                        <a:spcAft>
                          <a:spcPts val="0"/>
                        </a:spcAft>
                      </a:pPr>
                      <a:r>
                        <a:rPr lang="en-US" sz="1300" b="0" dirty="0" err="1">
                          <a:latin typeface="Arial Unicode MS" pitchFamily="50" charset="-127"/>
                          <a:ea typeface="Arial Unicode MS" pitchFamily="50" charset="-127"/>
                          <a:cs typeface="Arial Unicode MS" pitchFamily="50" charset="-127"/>
                        </a:rPr>
                        <a:t>t</a:t>
                      </a:r>
                      <a:r>
                        <a:rPr lang="en-US" sz="1300" b="0" baseline="-25000" dirty="0" err="1">
                          <a:latin typeface="Arial Unicode MS" pitchFamily="50" charset="-127"/>
                          <a:ea typeface="Arial Unicode MS" pitchFamily="50" charset="-127"/>
                          <a:cs typeface="Arial Unicode MS" pitchFamily="50" charset="-127"/>
                        </a:rPr>
                        <a:t>F</a:t>
                      </a:r>
                      <a:endParaRPr lang="ko-KR" sz="1300" b="0" dirty="0">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auto" latinLnBrk="0" hangingPunct="1">
                        <a:spcAft>
                          <a:spcPts val="0"/>
                        </a:spcAft>
                      </a:pPr>
                      <a:r>
                        <a:rPr lang="cs-CZ" sz="1300" kern="1200" dirty="0">
                          <a:solidFill>
                            <a:schemeClr val="tx1"/>
                          </a:solidFill>
                          <a:latin typeface="Arial Unicode MS" pitchFamily="50" charset="-127"/>
                          <a:ea typeface="Arial Unicode MS" pitchFamily="50" charset="-127"/>
                          <a:cs typeface="Arial Unicode MS" pitchFamily="50" charset="-127"/>
                        </a:rPr>
                        <a:t>1</a:t>
                      </a:r>
                      <a:r>
                        <a:rPr lang="fr-FR" sz="1300" kern="1200" dirty="0">
                          <a:solidFill>
                            <a:schemeClr val="tx1"/>
                          </a:solidFill>
                          <a:latin typeface="Arial Unicode MS" pitchFamily="50" charset="-127"/>
                          <a:ea typeface="Arial Unicode MS" pitchFamily="50" charset="-127"/>
                          <a:cs typeface="Arial Unicode MS" pitchFamily="50" charset="-127"/>
                        </a:rPr>
                        <a:t>5</a:t>
                      </a:r>
                      <a:r>
                        <a:rPr lang="fr-FR" sz="1300" kern="1200" baseline="0" dirty="0">
                          <a:solidFill>
                            <a:schemeClr val="tx1"/>
                          </a:solidFill>
                          <a:latin typeface="Arial Unicode MS" pitchFamily="50" charset="-127"/>
                          <a:ea typeface="Arial Unicode MS" pitchFamily="50" charset="-127"/>
                          <a:cs typeface="Arial Unicode MS" pitchFamily="50" charset="-127"/>
                        </a:rPr>
                        <a:t> to 50</a:t>
                      </a:r>
                      <a:r>
                        <a:rPr lang="cs-CZ" sz="1300" kern="1200" dirty="0">
                          <a:solidFill>
                            <a:schemeClr val="tx1"/>
                          </a:solidFill>
                          <a:latin typeface="Arial Unicode MS" pitchFamily="50" charset="-127"/>
                          <a:ea typeface="Arial Unicode MS" pitchFamily="50" charset="-127"/>
                          <a:cs typeface="Arial Unicode MS" pitchFamily="50" charset="-127"/>
                        </a:rPr>
                        <a:t>/</a:t>
                      </a:r>
                      <a:r>
                        <a:rPr lang="en-US" sz="1300" kern="1200" dirty="0">
                          <a:solidFill>
                            <a:schemeClr val="tx1"/>
                          </a:solidFill>
                          <a:latin typeface="Arial Unicode MS" pitchFamily="50" charset="-127"/>
                          <a:ea typeface="Arial Unicode MS" pitchFamily="50" charset="-127"/>
                          <a:cs typeface="Arial Unicode MS" pitchFamily="50" charset="-127"/>
                        </a:rPr>
                        <a:t>1nF</a:t>
                      </a:r>
                      <a:endParaRPr lang="ko-KR" altLang="en-US"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4</a:t>
                      </a:r>
                      <a:r>
                        <a:rPr lang="cs-CZ" sz="1300" kern="1200" dirty="0">
                          <a:solidFill>
                            <a:schemeClr val="tx1"/>
                          </a:solidFill>
                          <a:latin typeface="Arial Unicode MS" pitchFamily="50" charset="-127"/>
                          <a:ea typeface="Arial Unicode MS" pitchFamily="50" charset="-127"/>
                          <a:cs typeface="Arial Unicode MS" pitchFamily="50" charset="-127"/>
                        </a:rPr>
                        <a:t>/</a:t>
                      </a:r>
                      <a:r>
                        <a:rPr lang="en-US" sz="1300" kern="1200" dirty="0">
                          <a:solidFill>
                            <a:schemeClr val="tx1"/>
                          </a:solidFill>
                          <a:latin typeface="Arial Unicode MS" pitchFamily="50" charset="-127"/>
                          <a:ea typeface="Arial Unicode MS" pitchFamily="50" charset="-127"/>
                          <a:cs typeface="Arial Unicode MS" pitchFamily="50" charset="-127"/>
                        </a:rPr>
                        <a:t>1nF</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685800" rtl="0" eaLnBrk="1" fontAlgn="auto" latinLnBrk="0" hangingPunct="1">
                        <a:spcAft>
                          <a:spcPts val="0"/>
                        </a:spcAft>
                      </a:pPr>
                      <a:r>
                        <a:rPr lang="fr-FR" altLang="ko-KR" sz="1300" kern="1200" dirty="0">
                          <a:solidFill>
                            <a:schemeClr val="tx1"/>
                          </a:solidFill>
                          <a:latin typeface="Arial Unicode MS" pitchFamily="50" charset="-127"/>
                          <a:ea typeface="Arial Unicode MS" pitchFamily="50" charset="-127"/>
                          <a:cs typeface="Arial Unicode MS" pitchFamily="50" charset="-127"/>
                        </a:rPr>
                        <a:t>7</a:t>
                      </a:r>
                      <a:r>
                        <a:rPr lang="cs-CZ" altLang="ko-KR" sz="1300" kern="1200" dirty="0">
                          <a:solidFill>
                            <a:schemeClr val="tx1"/>
                          </a:solidFill>
                          <a:latin typeface="Arial Unicode MS" pitchFamily="50" charset="-127"/>
                          <a:ea typeface="Arial Unicode MS" pitchFamily="50" charset="-127"/>
                          <a:cs typeface="Arial Unicode MS" pitchFamily="50" charset="-127"/>
                        </a:rPr>
                        <a:t>/1nF</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ns</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85885">
                <a:tc>
                  <a:txBody>
                    <a:bodyPr/>
                    <a:lstStyle/>
                    <a:p>
                      <a:pPr algn="ctr" fontAlgn="auto" hangingPunct="1">
                        <a:spcAft>
                          <a:spcPts val="0"/>
                        </a:spcAft>
                      </a:pPr>
                      <a:r>
                        <a:rPr lang="en-US" sz="1300" b="1" dirty="0">
                          <a:solidFill>
                            <a:schemeClr val="bg1"/>
                          </a:solidFill>
                          <a:latin typeface="Arial Unicode MS" pitchFamily="50" charset="-127"/>
                          <a:ea typeface="Arial Unicode MS" pitchFamily="50" charset="-127"/>
                          <a:cs typeface="Arial Unicode MS" pitchFamily="50" charset="-127"/>
                        </a:rPr>
                        <a:t>Low</a:t>
                      </a:r>
                      <a:r>
                        <a:rPr lang="cs-CZ" sz="1300" b="1" dirty="0">
                          <a:solidFill>
                            <a:schemeClr val="bg1"/>
                          </a:solidFill>
                          <a:latin typeface="Arial Unicode MS" pitchFamily="50" charset="-127"/>
                          <a:ea typeface="Arial Unicode MS" pitchFamily="50" charset="-127"/>
                          <a:cs typeface="Arial Unicode MS" pitchFamily="50" charset="-127"/>
                        </a:rPr>
                        <a:t> Side</a:t>
                      </a:r>
                      <a:r>
                        <a:rPr lang="en-US" sz="1300" b="1" dirty="0">
                          <a:solidFill>
                            <a:schemeClr val="bg1"/>
                          </a:solidFill>
                          <a:latin typeface="Arial Unicode MS" pitchFamily="50" charset="-127"/>
                          <a:ea typeface="Arial Unicode MS" pitchFamily="50" charset="-127"/>
                          <a:cs typeface="Arial Unicode MS" pitchFamily="50" charset="-127"/>
                        </a:rPr>
                        <a:t> Propagation Delay (Typ.)</a:t>
                      </a:r>
                      <a:endParaRPr lang="ko-KR" sz="1300" b="1" dirty="0">
                        <a:solidFill>
                          <a:schemeClr val="bg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auto" hangingPunct="1">
                        <a:spcAft>
                          <a:spcPts val="0"/>
                        </a:spcAft>
                      </a:pPr>
                      <a:r>
                        <a:rPr lang="en-US" sz="1300" b="0" dirty="0" err="1">
                          <a:latin typeface="Arial Unicode MS" pitchFamily="50" charset="-127"/>
                          <a:ea typeface="Arial Unicode MS" pitchFamily="50" charset="-127"/>
                          <a:cs typeface="Arial Unicode MS" pitchFamily="50" charset="-127"/>
                        </a:rPr>
                        <a:t>t</a:t>
                      </a:r>
                      <a:r>
                        <a:rPr lang="en-US" sz="1300" b="0" baseline="-25000" dirty="0" err="1">
                          <a:latin typeface="Arial Unicode MS" pitchFamily="50" charset="-127"/>
                          <a:ea typeface="Arial Unicode MS" pitchFamily="50" charset="-127"/>
                          <a:cs typeface="Arial Unicode MS" pitchFamily="50" charset="-127"/>
                        </a:rPr>
                        <a:t>PHL</a:t>
                      </a:r>
                      <a:endParaRPr lang="ko-KR" sz="1300" b="0" dirty="0">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auto" latinLnBrk="0" hangingPunct="1">
                        <a:spcAft>
                          <a:spcPts val="0"/>
                        </a:spcAft>
                      </a:pPr>
                      <a:r>
                        <a:rPr lang="cs-CZ" sz="1300" kern="1200" dirty="0">
                          <a:solidFill>
                            <a:schemeClr val="tx1"/>
                          </a:solidFill>
                          <a:latin typeface="Arial Unicode MS" pitchFamily="50" charset="-127"/>
                          <a:ea typeface="Arial Unicode MS" pitchFamily="50" charset="-127"/>
                          <a:cs typeface="Arial Unicode MS" pitchFamily="50" charset="-127"/>
                        </a:rPr>
                        <a:t>1</a:t>
                      </a:r>
                      <a:r>
                        <a:rPr lang="fr-FR" sz="1300" kern="1200" dirty="0">
                          <a:solidFill>
                            <a:schemeClr val="tx1"/>
                          </a:solidFill>
                          <a:latin typeface="Arial Unicode MS" pitchFamily="50" charset="-127"/>
                          <a:ea typeface="Arial Unicode MS" pitchFamily="50" charset="-127"/>
                          <a:cs typeface="Arial Unicode MS" pitchFamily="50" charset="-127"/>
                        </a:rPr>
                        <a:t>0</a:t>
                      </a:r>
                      <a:r>
                        <a:rPr lang="cs-CZ" sz="1300" kern="1200" dirty="0">
                          <a:solidFill>
                            <a:schemeClr val="tx1"/>
                          </a:solidFill>
                          <a:latin typeface="Arial Unicode MS" pitchFamily="50" charset="-127"/>
                          <a:ea typeface="Arial Unicode MS" pitchFamily="50" charset="-127"/>
                          <a:cs typeface="Arial Unicode MS" pitchFamily="50" charset="-127"/>
                        </a:rPr>
                        <a:t>0</a:t>
                      </a:r>
                      <a:r>
                        <a:rPr lang="fr-FR" sz="1300" kern="1200" dirty="0">
                          <a:solidFill>
                            <a:schemeClr val="tx1"/>
                          </a:solidFill>
                          <a:latin typeface="Arial Unicode MS" pitchFamily="50" charset="-127"/>
                          <a:ea typeface="Arial Unicode MS" pitchFamily="50" charset="-127"/>
                          <a:cs typeface="Arial Unicode MS" pitchFamily="50" charset="-127"/>
                        </a:rPr>
                        <a:t> to 300</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28</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auto" latinLnBrk="0" hangingPunct="1">
                        <a:spcAft>
                          <a:spcPts val="0"/>
                        </a:spcAft>
                      </a:pPr>
                      <a:r>
                        <a:rPr lang="fr-FR" altLang="ko-KR" sz="1300" kern="1200" dirty="0">
                          <a:solidFill>
                            <a:schemeClr val="tx1"/>
                          </a:solidFill>
                          <a:latin typeface="Arial Unicode MS" pitchFamily="50" charset="-127"/>
                          <a:ea typeface="Arial Unicode MS" pitchFamily="50" charset="-127"/>
                          <a:cs typeface="Arial Unicode MS" pitchFamily="50" charset="-127"/>
                        </a:rPr>
                        <a:t>20/</a:t>
                      </a:r>
                      <a:r>
                        <a:rPr lang="cs-CZ" altLang="ko-KR" sz="1300" kern="1200" dirty="0">
                          <a:solidFill>
                            <a:schemeClr val="tx1"/>
                          </a:solidFill>
                          <a:latin typeface="Arial Unicode MS" pitchFamily="50" charset="-127"/>
                          <a:ea typeface="Arial Unicode MS" pitchFamily="50" charset="-127"/>
                          <a:cs typeface="Arial Unicode MS" pitchFamily="50" charset="-127"/>
                        </a:rPr>
                        <a:t>60(incl. filter)</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ns</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3"/>
                  </a:ext>
                </a:extLst>
              </a:tr>
              <a:tr h="285885">
                <a:tc>
                  <a:txBody>
                    <a:bodyPr/>
                    <a:lstStyle/>
                    <a:p>
                      <a:pPr algn="ctr" fontAlgn="auto" hangingPunct="1">
                        <a:spcAft>
                          <a:spcPts val="0"/>
                        </a:spcAft>
                      </a:pPr>
                      <a:r>
                        <a:rPr lang="en-US" sz="1300" b="1" dirty="0">
                          <a:solidFill>
                            <a:schemeClr val="bg1"/>
                          </a:solidFill>
                          <a:latin typeface="Arial Unicode MS" pitchFamily="50" charset="-127"/>
                          <a:ea typeface="Arial Unicode MS" pitchFamily="50" charset="-127"/>
                          <a:cs typeface="Arial Unicode MS" pitchFamily="50" charset="-127"/>
                        </a:rPr>
                        <a:t>High</a:t>
                      </a:r>
                      <a:r>
                        <a:rPr lang="cs-CZ" sz="1300" b="1" dirty="0">
                          <a:solidFill>
                            <a:schemeClr val="bg1"/>
                          </a:solidFill>
                          <a:latin typeface="Arial Unicode MS" pitchFamily="50" charset="-127"/>
                          <a:ea typeface="Arial Unicode MS" pitchFamily="50" charset="-127"/>
                          <a:cs typeface="Arial Unicode MS" pitchFamily="50" charset="-127"/>
                        </a:rPr>
                        <a:t> Side</a:t>
                      </a:r>
                      <a:r>
                        <a:rPr lang="en-US" sz="1300" b="1" dirty="0">
                          <a:solidFill>
                            <a:schemeClr val="bg1"/>
                          </a:solidFill>
                          <a:latin typeface="Arial Unicode MS" pitchFamily="50" charset="-127"/>
                          <a:ea typeface="Arial Unicode MS" pitchFamily="50" charset="-127"/>
                          <a:cs typeface="Arial Unicode MS" pitchFamily="50" charset="-127"/>
                        </a:rPr>
                        <a:t> Propagation Delay (</a:t>
                      </a:r>
                      <a:r>
                        <a:rPr lang="en-US" sz="1300" b="1" dirty="0" err="1">
                          <a:solidFill>
                            <a:schemeClr val="bg1"/>
                          </a:solidFill>
                          <a:latin typeface="Arial Unicode MS" pitchFamily="50" charset="-127"/>
                          <a:ea typeface="Arial Unicode MS" pitchFamily="50" charset="-127"/>
                          <a:cs typeface="Arial Unicode MS" pitchFamily="50" charset="-127"/>
                        </a:rPr>
                        <a:t>Typ</a:t>
                      </a:r>
                      <a:r>
                        <a:rPr lang="en-US" sz="1300" b="1" dirty="0">
                          <a:solidFill>
                            <a:schemeClr val="bg1"/>
                          </a:solidFill>
                          <a:latin typeface="Arial Unicode MS" pitchFamily="50" charset="-127"/>
                          <a:ea typeface="Arial Unicode MS" pitchFamily="50" charset="-127"/>
                          <a:cs typeface="Arial Unicode MS" pitchFamily="50" charset="-127"/>
                        </a:rPr>
                        <a:t>)</a:t>
                      </a:r>
                      <a:endParaRPr lang="ko-KR" sz="1300" b="1" dirty="0">
                        <a:solidFill>
                          <a:schemeClr val="bg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auto" hangingPunct="1">
                        <a:spcAft>
                          <a:spcPts val="0"/>
                        </a:spcAft>
                      </a:pPr>
                      <a:r>
                        <a:rPr lang="en-US" sz="1300" b="0" dirty="0" err="1">
                          <a:latin typeface="Arial Unicode MS" pitchFamily="50" charset="-127"/>
                          <a:ea typeface="Arial Unicode MS" pitchFamily="50" charset="-127"/>
                          <a:cs typeface="Arial Unicode MS" pitchFamily="50" charset="-127"/>
                        </a:rPr>
                        <a:t>t</a:t>
                      </a:r>
                      <a:r>
                        <a:rPr lang="en-US" sz="1300" b="0" baseline="-25000" dirty="0" err="1">
                          <a:latin typeface="Arial Unicode MS" pitchFamily="50" charset="-127"/>
                          <a:ea typeface="Arial Unicode MS" pitchFamily="50" charset="-127"/>
                          <a:cs typeface="Arial Unicode MS" pitchFamily="50" charset="-127"/>
                        </a:rPr>
                        <a:t>PLH</a:t>
                      </a:r>
                      <a:endParaRPr lang="ko-KR" sz="1300" b="0" dirty="0">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auto" latinLnBrk="0" hangingPunct="1">
                        <a:spcAft>
                          <a:spcPts val="0"/>
                        </a:spcAft>
                      </a:pPr>
                      <a:r>
                        <a:rPr lang="cs-CZ" sz="1300" kern="1200" dirty="0">
                          <a:solidFill>
                            <a:schemeClr val="tx1"/>
                          </a:solidFill>
                          <a:latin typeface="Arial Unicode MS" pitchFamily="50" charset="-127"/>
                          <a:ea typeface="Arial Unicode MS" pitchFamily="50" charset="-127"/>
                          <a:cs typeface="Arial Unicode MS" pitchFamily="50" charset="-127"/>
                        </a:rPr>
                        <a:t>1</a:t>
                      </a:r>
                      <a:r>
                        <a:rPr lang="fr-FR" sz="1300" kern="1200" dirty="0">
                          <a:solidFill>
                            <a:schemeClr val="tx1"/>
                          </a:solidFill>
                          <a:latin typeface="Arial Unicode MS" pitchFamily="50" charset="-127"/>
                          <a:ea typeface="Arial Unicode MS" pitchFamily="50" charset="-127"/>
                          <a:cs typeface="Arial Unicode MS" pitchFamily="50" charset="-127"/>
                        </a:rPr>
                        <a:t>0</a:t>
                      </a:r>
                      <a:r>
                        <a:rPr lang="cs-CZ" sz="1300" kern="1200" dirty="0">
                          <a:solidFill>
                            <a:schemeClr val="tx1"/>
                          </a:solidFill>
                          <a:latin typeface="Arial Unicode MS" pitchFamily="50" charset="-127"/>
                          <a:ea typeface="Arial Unicode MS" pitchFamily="50" charset="-127"/>
                          <a:cs typeface="Arial Unicode MS" pitchFamily="50" charset="-127"/>
                        </a:rPr>
                        <a:t>0</a:t>
                      </a:r>
                      <a:r>
                        <a:rPr lang="fr-FR" sz="1300" kern="1200" dirty="0">
                          <a:solidFill>
                            <a:schemeClr val="tx1"/>
                          </a:solidFill>
                          <a:latin typeface="Arial Unicode MS" pitchFamily="50" charset="-127"/>
                          <a:ea typeface="Arial Unicode MS" pitchFamily="50" charset="-127"/>
                          <a:cs typeface="Arial Unicode MS" pitchFamily="50" charset="-127"/>
                        </a:rPr>
                        <a:t> to 300</a:t>
                      </a:r>
                      <a:endParaRPr lang="ko-KR" altLang="en-US"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30</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auto" latinLnBrk="0" hangingPunct="1">
                        <a:spcAft>
                          <a:spcPts val="0"/>
                        </a:spcAft>
                      </a:pPr>
                      <a:r>
                        <a:rPr lang="fr-FR" altLang="ko-KR" sz="1300" kern="1200" dirty="0">
                          <a:solidFill>
                            <a:schemeClr val="tx1"/>
                          </a:solidFill>
                          <a:latin typeface="Arial Unicode MS" pitchFamily="50" charset="-127"/>
                          <a:ea typeface="Arial Unicode MS" pitchFamily="50" charset="-127"/>
                          <a:cs typeface="Arial Unicode MS" pitchFamily="50" charset="-127"/>
                        </a:rPr>
                        <a:t>20/</a:t>
                      </a:r>
                      <a:r>
                        <a:rPr lang="cs-CZ" altLang="ko-KR" sz="1300" kern="1200" dirty="0">
                          <a:solidFill>
                            <a:schemeClr val="tx1"/>
                          </a:solidFill>
                          <a:latin typeface="Arial Unicode MS" pitchFamily="50" charset="-127"/>
                          <a:ea typeface="Arial Unicode MS" pitchFamily="50" charset="-127"/>
                          <a:cs typeface="Arial Unicode MS" pitchFamily="50" charset="-127"/>
                        </a:rPr>
                        <a:t>60 (incl. filter)</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ns</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85885">
                <a:tc>
                  <a:txBody>
                    <a:bodyPr/>
                    <a:lstStyle/>
                    <a:p>
                      <a:pPr algn="ctr" fontAlgn="auto" hangingPunct="1">
                        <a:spcAft>
                          <a:spcPts val="0"/>
                        </a:spcAft>
                      </a:pPr>
                      <a:r>
                        <a:rPr lang="en-US" sz="1300" b="1" dirty="0">
                          <a:solidFill>
                            <a:schemeClr val="bg1"/>
                          </a:solidFill>
                          <a:latin typeface="Arial Unicode MS" pitchFamily="50" charset="-127"/>
                          <a:ea typeface="Arial Unicode MS" pitchFamily="50" charset="-127"/>
                          <a:cs typeface="Arial Unicode MS" pitchFamily="50" charset="-127"/>
                        </a:rPr>
                        <a:t>Delay Matching (Max)</a:t>
                      </a:r>
                      <a:endParaRPr lang="ko-KR" sz="1300" b="1" dirty="0">
                        <a:solidFill>
                          <a:schemeClr val="bg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auto" hangingPunct="1">
                        <a:spcAft>
                          <a:spcPts val="0"/>
                        </a:spcAft>
                      </a:pPr>
                      <a:r>
                        <a:rPr lang="en-US" sz="1300" b="0" dirty="0" err="1">
                          <a:latin typeface="Arial Unicode MS" pitchFamily="50" charset="-127"/>
                          <a:ea typeface="Arial Unicode MS" pitchFamily="50" charset="-127"/>
                          <a:cs typeface="Arial Unicode MS" pitchFamily="50" charset="-127"/>
                        </a:rPr>
                        <a:t>t</a:t>
                      </a:r>
                      <a:r>
                        <a:rPr lang="en-US" sz="1300" b="0" baseline="-25000" dirty="0" err="1">
                          <a:latin typeface="Arial Unicode MS" pitchFamily="50" charset="-127"/>
                          <a:ea typeface="Arial Unicode MS" pitchFamily="50" charset="-127"/>
                          <a:cs typeface="Arial Unicode MS" pitchFamily="50" charset="-127"/>
                        </a:rPr>
                        <a:t>MON</a:t>
                      </a:r>
                      <a:endParaRPr lang="en-US" sz="1300" b="0" baseline="-25000" dirty="0">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auto" latinLnBrk="0" hangingPunct="1">
                        <a:spcAft>
                          <a:spcPts val="0"/>
                        </a:spcAft>
                      </a:pPr>
                      <a:r>
                        <a:rPr lang="cs-CZ" sz="1300" kern="1200" dirty="0">
                          <a:solidFill>
                            <a:schemeClr val="tx1"/>
                          </a:solidFill>
                          <a:latin typeface="Arial Unicode MS" pitchFamily="50" charset="-127"/>
                          <a:ea typeface="Arial Unicode MS" pitchFamily="50" charset="-127"/>
                          <a:cs typeface="Arial Unicode MS" pitchFamily="50" charset="-127"/>
                        </a:rPr>
                        <a:t>50</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10</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auto" latinLnBrk="0" hangingPunct="1">
                        <a:spcAft>
                          <a:spcPts val="0"/>
                        </a:spcAft>
                      </a:pPr>
                      <a:r>
                        <a:rPr lang="cs-CZ" altLang="ko-KR" sz="1300" kern="1200" dirty="0">
                          <a:solidFill>
                            <a:schemeClr val="tx1"/>
                          </a:solidFill>
                          <a:latin typeface="Arial Unicode MS" pitchFamily="50" charset="-127"/>
                          <a:ea typeface="Arial Unicode MS" pitchFamily="50" charset="-127"/>
                          <a:cs typeface="Arial Unicode MS" pitchFamily="50" charset="-127"/>
                        </a:rPr>
                        <a:t>7</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auto" latinLnBrk="0" hangingPunct="1">
                        <a:spcAft>
                          <a:spcPts val="0"/>
                        </a:spcAft>
                      </a:pPr>
                      <a:r>
                        <a:rPr lang="en-US" sz="1300" kern="1200" dirty="0">
                          <a:solidFill>
                            <a:schemeClr val="tx1"/>
                          </a:solidFill>
                          <a:latin typeface="Arial Unicode MS" pitchFamily="50" charset="-127"/>
                          <a:ea typeface="Arial Unicode MS" pitchFamily="50" charset="-127"/>
                          <a:cs typeface="Arial Unicode MS" pitchFamily="50" charset="-127"/>
                        </a:rPr>
                        <a:t>ns</a:t>
                      </a:r>
                      <a:endParaRPr lang="ko-KR" sz="1300" kern="1200" dirty="0">
                        <a:solidFill>
                          <a:schemeClr val="tx1"/>
                        </a:solidFill>
                        <a:latin typeface="Arial Unicode MS" pitchFamily="50" charset="-127"/>
                        <a:ea typeface="Arial Unicode MS" pitchFamily="50" charset="-127"/>
                        <a:cs typeface="Arial Unicode MS" pitchFamily="50" charset="-127"/>
                      </a:endParaRPr>
                    </a:p>
                  </a:txBody>
                  <a:tcPr marL="118585" marR="11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5"/>
                  </a:ext>
                </a:extLst>
              </a:tr>
            </a:tbl>
          </a:graphicData>
        </a:graphic>
      </p:graphicFrame>
      <p:sp>
        <p:nvSpPr>
          <p:cNvPr id="3" name="TextBox 2"/>
          <p:cNvSpPr txBox="1"/>
          <p:nvPr/>
        </p:nvSpPr>
        <p:spPr>
          <a:xfrm>
            <a:off x="8229600" y="907534"/>
            <a:ext cx="702436"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l"/>
            <a:r>
              <a:rPr lang="en-US" dirty="0">
                <a:solidFill>
                  <a:schemeClr val="bg2">
                    <a:lumMod val="10000"/>
                  </a:schemeClr>
                </a:solidFill>
              </a:rPr>
              <a:t>FS35</a:t>
            </a:r>
          </a:p>
        </p:txBody>
      </p:sp>
      <p:sp>
        <p:nvSpPr>
          <p:cNvPr id="8" name="TextBox 7"/>
          <p:cNvSpPr txBox="1"/>
          <p:nvPr/>
        </p:nvSpPr>
        <p:spPr>
          <a:xfrm>
            <a:off x="9982200" y="926068"/>
            <a:ext cx="1066800" cy="369332"/>
          </a:xfrm>
          <a:prstGeom prst="rect">
            <a:avLst/>
          </a:prstGeom>
          <a:solidFill>
            <a:schemeClr val="bg2"/>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l"/>
            <a:r>
              <a:rPr lang="en-US" dirty="0">
                <a:solidFill>
                  <a:schemeClr val="bg2">
                    <a:lumMod val="10000"/>
                  </a:schemeClr>
                </a:solidFill>
              </a:rPr>
              <a:t>UH7-HB</a:t>
            </a:r>
          </a:p>
        </p:txBody>
      </p:sp>
      <p:sp>
        <p:nvSpPr>
          <p:cNvPr id="9" name="TextBox 8"/>
          <p:cNvSpPr txBox="1"/>
          <p:nvPr/>
        </p:nvSpPr>
        <p:spPr>
          <a:xfrm>
            <a:off x="5909683" y="907534"/>
            <a:ext cx="1401346"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algn="l"/>
            <a:r>
              <a:rPr lang="en-US" dirty="0">
                <a:solidFill>
                  <a:schemeClr val="bg2">
                    <a:lumMod val="10000"/>
                  </a:schemeClr>
                </a:solidFill>
              </a:rPr>
              <a:t>HD4G/VHV3</a:t>
            </a:r>
          </a:p>
        </p:txBody>
      </p:sp>
    </p:spTree>
    <p:extLst>
      <p:ext uri="{BB962C8B-B14F-4D97-AF65-F5344CB8AC3E}">
        <p14:creationId xmlns:p14="http://schemas.microsoft.com/office/powerpoint/2010/main" val="2198184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59657" y="5548450"/>
            <a:ext cx="4267200" cy="526947"/>
          </a:xfrm>
          <a:prstGeom prst="rect">
            <a:avLst/>
          </a:prstGeom>
          <a:noFill/>
          <a:ln w="12700" algn="ctr">
            <a:noFill/>
            <a:miter lim="800000"/>
            <a:headEnd/>
            <a:tailEnd/>
          </a:ln>
        </p:spPr>
        <p:txBody>
          <a:bodyPr lIns="0" rIns="0"/>
          <a:lstStyle/>
          <a:p>
            <a:pPr marL="171450" indent="-171450" eaLnBrk="0" hangingPunct="0">
              <a:buClr>
                <a:srgbClr val="3333CC"/>
              </a:buClr>
              <a:buSzPct val="80000"/>
              <a:buFont typeface="Wingdings" pitchFamily="2" charset="2"/>
              <a:buChar char="§"/>
            </a:pPr>
            <a:r>
              <a:rPr lang="en-US" sz="1300" dirty="0">
                <a:solidFill>
                  <a:srgbClr val="000000"/>
                </a:solidFill>
                <a:cs typeface="Arial" pitchFamily="34" charset="0"/>
              </a:rPr>
              <a:t>High performance Automotive DC/DC converters</a:t>
            </a:r>
          </a:p>
          <a:p>
            <a:pPr marL="171450" indent="-171450" eaLnBrk="0" hangingPunct="0">
              <a:buClr>
                <a:srgbClr val="3333CC"/>
              </a:buClr>
              <a:buSzPct val="80000"/>
              <a:buFont typeface="Wingdings" pitchFamily="2" charset="2"/>
              <a:buChar char="§"/>
            </a:pPr>
            <a:r>
              <a:rPr lang="en-US" sz="1300" dirty="0">
                <a:solidFill>
                  <a:srgbClr val="000000"/>
                </a:solidFill>
                <a:cs typeface="Arial" pitchFamily="34" charset="0"/>
              </a:rPr>
              <a:t>Multi-phase Permanent Magnetic Synchronous Motor</a:t>
            </a:r>
          </a:p>
          <a:p>
            <a:pPr eaLnBrk="0" hangingPunct="0">
              <a:buClr>
                <a:srgbClr val="3333CC"/>
              </a:buClr>
              <a:buSzPct val="80000"/>
            </a:pPr>
            <a:endParaRPr lang="en-US" sz="1300" dirty="0">
              <a:solidFill>
                <a:srgbClr val="000000"/>
              </a:solidFill>
              <a:cs typeface="Arial" pitchFamily="34" charset="0"/>
            </a:endParaRPr>
          </a:p>
        </p:txBody>
      </p:sp>
      <p:sp>
        <p:nvSpPr>
          <p:cNvPr id="22531" name="Text Box 3"/>
          <p:cNvSpPr txBox="1">
            <a:spLocks noChangeArrowheads="1"/>
          </p:cNvSpPr>
          <p:nvPr/>
        </p:nvSpPr>
        <p:spPr bwMode="auto">
          <a:xfrm>
            <a:off x="152400" y="1082462"/>
            <a:ext cx="11734800" cy="503237"/>
          </a:xfrm>
          <a:prstGeom prst="rect">
            <a:avLst/>
          </a:prstGeom>
          <a:noFill/>
          <a:ln w="9525">
            <a:noFill/>
            <a:miter lim="800000"/>
            <a:headEnd/>
            <a:tailEnd/>
          </a:ln>
        </p:spPr>
        <p:txBody>
          <a:bodyPr/>
          <a:lstStyle/>
          <a:p>
            <a:pPr eaLnBrk="0" hangingPunct="0"/>
            <a:r>
              <a:rPr lang="en-US" sz="1300" dirty="0">
                <a:solidFill>
                  <a:srgbClr val="000000"/>
                </a:solidFill>
                <a:cs typeface="Arial" pitchFamily="34" charset="0"/>
              </a:rPr>
              <a:t>The NCV51513xy are 130 V high frequency high-side and low-side drivers with very low and matched propagation delays for direct drive of 2 N-channel power MOSFETs in high performance 48V Automotive converters.</a:t>
            </a:r>
          </a:p>
        </p:txBody>
      </p:sp>
      <p:sp>
        <p:nvSpPr>
          <p:cNvPr id="22532" name="Text Box 4"/>
          <p:cNvSpPr txBox="1">
            <a:spLocks noChangeArrowheads="1"/>
          </p:cNvSpPr>
          <p:nvPr/>
        </p:nvSpPr>
        <p:spPr bwMode="auto">
          <a:xfrm>
            <a:off x="152400" y="1976248"/>
            <a:ext cx="2704485" cy="1396592"/>
          </a:xfrm>
          <a:prstGeom prst="rect">
            <a:avLst/>
          </a:prstGeom>
          <a:noFill/>
          <a:ln w="12700" algn="ctr">
            <a:noFill/>
            <a:miter lim="800000"/>
            <a:headEnd/>
            <a:tailEnd/>
          </a:ln>
        </p:spPr>
        <p:txBody>
          <a:bodyPr lIns="0" rIns="0"/>
          <a:lstStyle/>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Input range: 130V</a:t>
            </a: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Drive capability:</a:t>
            </a:r>
            <a:r>
              <a:rPr lang="en-US" sz="1200" dirty="0">
                <a:solidFill>
                  <a:srgbClr val="000000"/>
                </a:solidFill>
                <a:cs typeface="Arial" pitchFamily="34" charset="0"/>
              </a:rPr>
              <a:t> 2.5/3 A peak Source/sink</a:t>
            </a:r>
          </a:p>
          <a:p>
            <a:pPr marL="174625" indent="-174625" eaLnBrk="0" hangingPunct="0">
              <a:buClr>
                <a:srgbClr val="3333CC"/>
              </a:buClr>
              <a:buSzPct val="80000"/>
              <a:buFont typeface="Wingdings" pitchFamily="2" charset="2"/>
              <a:buChar char="§"/>
            </a:pPr>
            <a:r>
              <a:rPr lang="en-US" sz="1200" dirty="0">
                <a:solidFill>
                  <a:srgbClr val="000000"/>
                </a:solidFill>
                <a:cs typeface="Arial" pitchFamily="34" charset="0"/>
              </a:rPr>
              <a:t>20/50 ns propagation delay (B/A)</a:t>
            </a:r>
          </a:p>
          <a:p>
            <a:pPr marL="174625" indent="-174625" eaLnBrk="0" hangingPunct="0">
              <a:buClr>
                <a:srgbClr val="3333CC"/>
              </a:buClr>
              <a:buSzPct val="80000"/>
              <a:buFont typeface="Wingdings" pitchFamily="2" charset="2"/>
              <a:buChar char="§"/>
            </a:pPr>
            <a:endParaRPr lang="en-US" sz="1200" dirty="0">
              <a:solidFill>
                <a:srgbClr val="000000"/>
              </a:solidFill>
              <a:cs typeface="Arial" pitchFamily="34" charset="0"/>
            </a:endParaRPr>
          </a:p>
          <a:p>
            <a:pPr marL="174625" indent="-174625" eaLnBrk="0" hangingPunct="0">
              <a:buClr>
                <a:srgbClr val="3333CC"/>
              </a:buClr>
              <a:buSzPct val="80000"/>
              <a:buFont typeface="Wingdings" pitchFamily="2" charset="2"/>
              <a:buChar char="§"/>
            </a:pPr>
            <a:r>
              <a:rPr lang="en-US" sz="1200" dirty="0">
                <a:solidFill>
                  <a:srgbClr val="000000"/>
                </a:solidFill>
                <a:cs typeface="Arial" pitchFamily="34" charset="0"/>
              </a:rPr>
              <a:t>Interlock and 3 options for Dead time (0/80/200 ns)</a:t>
            </a:r>
          </a:p>
        </p:txBody>
      </p:sp>
      <p:sp>
        <p:nvSpPr>
          <p:cNvPr id="22533" name="Text Box 5"/>
          <p:cNvSpPr txBox="1">
            <a:spLocks noChangeArrowheads="1"/>
          </p:cNvSpPr>
          <p:nvPr/>
        </p:nvSpPr>
        <p:spPr bwMode="auto">
          <a:xfrm>
            <a:off x="3222668" y="1984481"/>
            <a:ext cx="2641827" cy="1295400"/>
          </a:xfrm>
          <a:prstGeom prst="rect">
            <a:avLst/>
          </a:prstGeom>
          <a:noFill/>
          <a:ln w="12700" algn="ctr">
            <a:noFill/>
            <a:miter lim="800000"/>
            <a:headEnd/>
            <a:tailEnd/>
          </a:ln>
        </p:spPr>
        <p:txBody>
          <a:bodyPr lIns="0" rIns="0"/>
          <a:lstStyle/>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Fit 48V systems with margins </a:t>
            </a: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Strong driver and fast turn On/Off</a:t>
            </a:r>
          </a:p>
          <a:p>
            <a:pPr marL="174625" indent="-174625" eaLnBrk="0" hangingPunct="0">
              <a:buClr>
                <a:srgbClr val="3333CC"/>
              </a:buClr>
              <a:buSzPct val="80000"/>
              <a:buFont typeface="Wingdings" pitchFamily="2" charset="2"/>
              <a:buChar char="§"/>
            </a:pPr>
            <a:endParaRPr lang="en-US" sz="1100" dirty="0">
              <a:solidFill>
                <a:srgbClr val="000000"/>
              </a:solidFill>
              <a:cs typeface="Arial" pitchFamily="34" charset="0"/>
            </a:endParaRP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Suitable for high speed with trade off noise/</a:t>
            </a:r>
            <a:r>
              <a:rPr lang="en-US" sz="1300" dirty="0" err="1">
                <a:solidFill>
                  <a:srgbClr val="000000"/>
                </a:solidFill>
                <a:cs typeface="Arial" pitchFamily="34" charset="0"/>
              </a:rPr>
              <a:t>Fsw</a:t>
            </a:r>
            <a:endParaRPr lang="en-US" sz="1300" dirty="0">
              <a:solidFill>
                <a:srgbClr val="000000"/>
              </a:solidFill>
              <a:cs typeface="Arial" pitchFamily="34" charset="0"/>
            </a:endParaRP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Design and topology flexibility</a:t>
            </a:r>
          </a:p>
        </p:txBody>
      </p:sp>
      <p:sp>
        <p:nvSpPr>
          <p:cNvPr id="22534" name="Text Box 6"/>
          <p:cNvSpPr txBox="1">
            <a:spLocks noChangeArrowheads="1"/>
          </p:cNvSpPr>
          <p:nvPr/>
        </p:nvSpPr>
        <p:spPr bwMode="auto">
          <a:xfrm>
            <a:off x="6211128" y="5505280"/>
            <a:ext cx="4267200" cy="533400"/>
          </a:xfrm>
          <a:prstGeom prst="rect">
            <a:avLst/>
          </a:prstGeom>
          <a:noFill/>
          <a:ln w="12700" algn="ctr">
            <a:noFill/>
            <a:miter lim="800000"/>
            <a:headEnd/>
            <a:tailEnd/>
          </a:ln>
        </p:spPr>
        <p:txBody>
          <a:bodyPr lIns="0" rIns="0"/>
          <a:lstStyle/>
          <a:p>
            <a:pPr marL="174625" indent="-174625" eaLnBrk="0" hangingPunct="0">
              <a:buClr>
                <a:srgbClr val="3333CC"/>
              </a:buClr>
              <a:buSzPct val="80000"/>
              <a:buFont typeface="Wingdings" pitchFamily="2" charset="2"/>
              <a:buChar char="§"/>
            </a:pPr>
            <a:r>
              <a:rPr lang="en-US" sz="1200" dirty="0">
                <a:solidFill>
                  <a:srgbClr val="000000"/>
                </a:solidFill>
                <a:cs typeface="Arial" pitchFamily="34" charset="0"/>
              </a:rPr>
              <a:t>NCV51513xyMNTWG DFN10 3*3</a:t>
            </a:r>
          </a:p>
          <a:p>
            <a:pPr marL="631825" lvl="1" indent="-174625" eaLnBrk="0" hangingPunct="0">
              <a:buClr>
                <a:srgbClr val="3333CC"/>
              </a:buClr>
              <a:buSzPct val="80000"/>
              <a:buFont typeface="Wingdings" pitchFamily="2" charset="2"/>
              <a:buChar char="§"/>
            </a:pPr>
            <a:r>
              <a:rPr lang="en-US" sz="1200" dirty="0">
                <a:solidFill>
                  <a:srgbClr val="000000"/>
                </a:solidFill>
                <a:cs typeface="Arial" pitchFamily="34" charset="0"/>
              </a:rPr>
              <a:t>x with or w/o input noise filter</a:t>
            </a:r>
          </a:p>
          <a:p>
            <a:pPr marL="631825" lvl="1" indent="-174625" eaLnBrk="0" hangingPunct="0">
              <a:buClr>
                <a:srgbClr val="3333CC"/>
              </a:buClr>
              <a:buSzPct val="80000"/>
              <a:buFont typeface="Wingdings" pitchFamily="2" charset="2"/>
              <a:buChar char="§"/>
            </a:pPr>
            <a:r>
              <a:rPr lang="en-US" sz="1200" dirty="0">
                <a:solidFill>
                  <a:srgbClr val="000000"/>
                </a:solidFill>
                <a:cs typeface="Arial" pitchFamily="34" charset="0"/>
              </a:rPr>
              <a:t>y DT value</a:t>
            </a:r>
          </a:p>
          <a:p>
            <a:pPr marL="174625" indent="-174625" eaLnBrk="0" hangingPunct="0">
              <a:buClr>
                <a:srgbClr val="3333CC"/>
              </a:buClr>
              <a:buSzPct val="80000"/>
              <a:buFont typeface="Wingdings" pitchFamily="2" charset="2"/>
              <a:buChar char="§"/>
            </a:pPr>
            <a:r>
              <a:rPr lang="en-US" sz="1200" dirty="0">
                <a:solidFill>
                  <a:srgbClr val="000000"/>
                </a:solidFill>
                <a:cs typeface="Arial" pitchFamily="34" charset="0"/>
              </a:rPr>
              <a:t> Possible in SOIC10</a:t>
            </a:r>
          </a:p>
          <a:p>
            <a:pPr marL="174625" indent="-174625" eaLnBrk="0" hangingPunct="0">
              <a:buClr>
                <a:srgbClr val="3333CC"/>
              </a:buClr>
              <a:buSzPct val="80000"/>
            </a:pPr>
            <a:endParaRPr lang="en-US" sz="1200" dirty="0">
              <a:solidFill>
                <a:srgbClr val="000000"/>
              </a:solidFill>
              <a:cs typeface="Arial" pitchFamily="34" charset="0"/>
            </a:endParaRPr>
          </a:p>
        </p:txBody>
      </p:sp>
      <p:sp>
        <p:nvSpPr>
          <p:cNvPr id="22535" name="Rectangle 7"/>
          <p:cNvSpPr>
            <a:spLocks noGrp="1" noChangeArrowheads="1"/>
          </p:cNvSpPr>
          <p:nvPr>
            <p:ph type="title"/>
          </p:nvPr>
        </p:nvSpPr>
        <p:spPr/>
        <p:txBody>
          <a:bodyPr/>
          <a:lstStyle/>
          <a:p>
            <a:r>
              <a:rPr lang="en-US" altLang="en-US" dirty="0"/>
              <a:t>NCV51513 </a:t>
            </a:r>
            <a:r>
              <a:rPr lang="en-US" dirty="0"/>
              <a:t>– 130 V/2.5-3 A, H/L Driver with Dead Time &amp; Interlock</a:t>
            </a:r>
          </a:p>
        </p:txBody>
      </p:sp>
      <p:sp>
        <p:nvSpPr>
          <p:cNvPr id="22541" name="Text Box 16"/>
          <p:cNvSpPr txBox="1">
            <a:spLocks noChangeArrowheads="1"/>
          </p:cNvSpPr>
          <p:nvPr/>
        </p:nvSpPr>
        <p:spPr bwMode="auto">
          <a:xfrm>
            <a:off x="159657" y="3783476"/>
            <a:ext cx="4905218" cy="1264262"/>
          </a:xfrm>
          <a:prstGeom prst="rect">
            <a:avLst/>
          </a:prstGeom>
          <a:noFill/>
          <a:ln w="12700" algn="ctr">
            <a:noFill/>
            <a:miter lim="800000"/>
            <a:headEnd/>
            <a:tailEnd/>
          </a:ln>
        </p:spPr>
        <p:txBody>
          <a:bodyPr lIns="0" rIns="0"/>
          <a:lstStyle/>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3.3 V and 5 V input logic</a:t>
            </a:r>
          </a:p>
          <a:p>
            <a:pPr marL="174625" indent="-174625" eaLnBrk="0" hangingPunct="0">
              <a:buClr>
                <a:srgbClr val="3333CC"/>
              </a:buClr>
              <a:buSzPct val="80000"/>
              <a:buFont typeface="Wingdings" pitchFamily="2" charset="2"/>
              <a:buChar char="§"/>
            </a:pPr>
            <a:r>
              <a:rPr lang="en-US" sz="1300" dirty="0" err="1">
                <a:solidFill>
                  <a:srgbClr val="000000"/>
                </a:solidFill>
                <a:cs typeface="Arial" pitchFamily="34" charset="0"/>
              </a:rPr>
              <a:t>dV</a:t>
            </a:r>
            <a:r>
              <a:rPr lang="en-US" sz="1300" dirty="0">
                <a:solidFill>
                  <a:srgbClr val="000000"/>
                </a:solidFill>
                <a:cs typeface="Arial" pitchFamily="34" charset="0"/>
              </a:rPr>
              <a:t>/</a:t>
            </a:r>
            <a:r>
              <a:rPr lang="en-US" sz="1300" dirty="0" err="1">
                <a:solidFill>
                  <a:srgbClr val="000000"/>
                </a:solidFill>
                <a:cs typeface="Arial" pitchFamily="34" charset="0"/>
              </a:rPr>
              <a:t>dt</a:t>
            </a:r>
            <a:r>
              <a:rPr lang="en-US" sz="1300" dirty="0">
                <a:solidFill>
                  <a:srgbClr val="000000"/>
                </a:solidFill>
                <a:cs typeface="Arial" pitchFamily="34" charset="0"/>
              </a:rPr>
              <a:t> Immunity: 50 V/ns &amp; improved robustness</a:t>
            </a: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Max </a:t>
            </a:r>
            <a:r>
              <a:rPr lang="en-US" sz="1300" dirty="0" err="1">
                <a:solidFill>
                  <a:srgbClr val="000000"/>
                </a:solidFill>
                <a:cs typeface="Arial" pitchFamily="34" charset="0"/>
              </a:rPr>
              <a:t>Vcc</a:t>
            </a:r>
            <a:r>
              <a:rPr lang="en-US" sz="1300" dirty="0">
                <a:solidFill>
                  <a:srgbClr val="000000"/>
                </a:solidFill>
                <a:cs typeface="Arial" pitchFamily="34" charset="0"/>
              </a:rPr>
              <a:t> : 20V</a:t>
            </a: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Dedicated Enable pin</a:t>
            </a: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Under voltage lockout for both inputs</a:t>
            </a: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AEC-Q100 qualified (-40°to 125°C)</a:t>
            </a:r>
          </a:p>
        </p:txBody>
      </p:sp>
      <p:sp>
        <p:nvSpPr>
          <p:cNvPr id="22545" name="Rectangle 20"/>
          <p:cNvSpPr>
            <a:spLocks noChangeArrowheads="1"/>
          </p:cNvSpPr>
          <p:nvPr/>
        </p:nvSpPr>
        <p:spPr bwMode="gray">
          <a:xfrm>
            <a:off x="1524000" y="2291300"/>
            <a:ext cx="169318" cy="284679"/>
          </a:xfrm>
          <a:prstGeom prst="rect">
            <a:avLst/>
          </a:prstGeom>
          <a:noFill/>
          <a:ln w="9525" algn="ctr">
            <a:noFill/>
            <a:miter lim="800000"/>
            <a:headEnd/>
            <a:tailEnd/>
          </a:ln>
        </p:spPr>
        <p:txBody>
          <a:bodyPr wrap="none" lIns="83808" tIns="41903" rIns="83808" bIns="41903" anchor="ctr">
            <a:spAutoFit/>
          </a:bodyPr>
          <a:lstStyle/>
          <a:p>
            <a:pPr eaLnBrk="0" hangingPunct="0"/>
            <a:endParaRPr lang="en-US" sz="1300">
              <a:solidFill>
                <a:srgbClr val="000000"/>
              </a:solidFill>
              <a:cs typeface="Arial" pitchFamily="34" charset="0"/>
            </a:endParaRPr>
          </a:p>
        </p:txBody>
      </p:sp>
      <p:sp>
        <p:nvSpPr>
          <p:cNvPr id="22546" name="Rectangle 21"/>
          <p:cNvSpPr>
            <a:spLocks noChangeArrowheads="1"/>
          </p:cNvSpPr>
          <p:nvPr/>
        </p:nvSpPr>
        <p:spPr bwMode="gray">
          <a:xfrm>
            <a:off x="1524000" y="2300825"/>
            <a:ext cx="169318" cy="284679"/>
          </a:xfrm>
          <a:prstGeom prst="rect">
            <a:avLst/>
          </a:prstGeom>
          <a:noFill/>
          <a:ln w="9525" algn="ctr">
            <a:noFill/>
            <a:miter lim="800000"/>
            <a:headEnd/>
            <a:tailEnd/>
          </a:ln>
        </p:spPr>
        <p:txBody>
          <a:bodyPr wrap="none" lIns="83808" tIns="41903" rIns="83808" bIns="41903" anchor="ctr">
            <a:spAutoFit/>
          </a:bodyPr>
          <a:lstStyle/>
          <a:p>
            <a:pPr eaLnBrk="0" hangingPunct="0"/>
            <a:endParaRPr lang="en-US" sz="1300">
              <a:solidFill>
                <a:srgbClr val="000000"/>
              </a:solidFill>
              <a:cs typeface="Arial" pitchFamily="34" charset="0"/>
            </a:endParaRPr>
          </a:p>
        </p:txBody>
      </p:sp>
      <p:sp>
        <p:nvSpPr>
          <p:cNvPr id="22547" name="Rectangle 22"/>
          <p:cNvSpPr>
            <a:spLocks noChangeArrowheads="1"/>
          </p:cNvSpPr>
          <p:nvPr/>
        </p:nvSpPr>
        <p:spPr bwMode="gray">
          <a:xfrm>
            <a:off x="1524000" y="2296062"/>
            <a:ext cx="169318" cy="284679"/>
          </a:xfrm>
          <a:prstGeom prst="rect">
            <a:avLst/>
          </a:prstGeom>
          <a:noFill/>
          <a:ln w="9525" algn="ctr">
            <a:noFill/>
            <a:miter lim="800000"/>
            <a:headEnd/>
            <a:tailEnd/>
          </a:ln>
        </p:spPr>
        <p:txBody>
          <a:bodyPr wrap="none" lIns="83808" tIns="41903" rIns="83808" bIns="41903" anchor="ctr">
            <a:spAutoFit/>
          </a:bodyPr>
          <a:lstStyle/>
          <a:p>
            <a:pPr eaLnBrk="0" hangingPunct="0"/>
            <a:endParaRPr lang="en-US" sz="1300">
              <a:solidFill>
                <a:srgbClr val="000000"/>
              </a:solidFill>
              <a:cs typeface="Arial" pitchFamily="34" charset="0"/>
            </a:endParaRPr>
          </a:p>
        </p:txBody>
      </p:sp>
      <p:sp>
        <p:nvSpPr>
          <p:cNvPr id="10240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0" y="5607660"/>
            <a:ext cx="1066800" cy="749405"/>
          </a:xfrm>
          <a:prstGeom prst="rect">
            <a:avLst/>
          </a:prstGeom>
        </p:spPr>
      </p:pic>
      <p:sp>
        <p:nvSpPr>
          <p:cNvPr id="16" name="Rounded Rectangle 15"/>
          <p:cNvSpPr/>
          <p:nvPr/>
        </p:nvSpPr>
        <p:spPr bwMode="auto">
          <a:xfrm>
            <a:off x="8915400" y="5828297"/>
            <a:ext cx="1905000" cy="42076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440" tIns="60879" rIns="91440" bIns="6087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marL="285750" indent="-285750" algn="ctr">
              <a:buFont typeface="Wingdings" panose="05000000000000000000" pitchFamily="2" charset="2"/>
              <a:buChar char="§"/>
            </a:pPr>
            <a:r>
              <a:rPr lang="fr-FR" altLang="en-US" sz="1400" b="1" dirty="0">
                <a:latin typeface="Calibri" panose="020F0502020204030204" pitchFamily="34" charset="0"/>
                <a:ea typeface="MS PGothic" pitchFamily="34" charset="-128"/>
                <a:cs typeface="Arial" charset="0"/>
              </a:rPr>
              <a:t>AB RTM</a:t>
            </a:r>
          </a:p>
          <a:p>
            <a:pPr marL="285750" indent="-285750" algn="ctr">
              <a:buFont typeface="Wingdings" panose="05000000000000000000" pitchFamily="2" charset="2"/>
              <a:buChar char="§"/>
            </a:pPr>
            <a:r>
              <a:rPr lang="fr-FR" altLang="en-US" sz="1400" b="1" dirty="0">
                <a:latin typeface="Calibri" panose="020F0502020204030204" pitchFamily="34" charset="0"/>
                <a:ea typeface="MS PGothic" pitchFamily="34" charset="-128"/>
                <a:cs typeface="Arial" charset="0"/>
              </a:rPr>
              <a:t>AA RTM</a:t>
            </a:r>
            <a:endParaRPr lang="fr-FR" altLang="en-US" sz="800" dirty="0">
              <a:latin typeface="Calibri" panose="020F0502020204030204" pitchFamily="34" charset="0"/>
              <a:ea typeface="MS PGothic" pitchFamily="34" charset="-128"/>
              <a:cs typeface="Arial" charset="0"/>
            </a:endParaRPr>
          </a:p>
        </p:txBody>
      </p:sp>
      <p:pic>
        <p:nvPicPr>
          <p:cNvPr id="2" name="Picture 1">
            <a:extLst>
              <a:ext uri="{FF2B5EF4-FFF2-40B4-BE49-F238E27FC236}">
                <a16:creationId xmlns:a16="http://schemas.microsoft.com/office/drawing/2014/main" id="{29DCB4FC-0885-409A-9320-93E0CA14CC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11514" y="3780120"/>
            <a:ext cx="3932261" cy="1341236"/>
          </a:xfrm>
          <a:prstGeom prst="rect">
            <a:avLst/>
          </a:prstGeom>
        </p:spPr>
      </p:pic>
      <p:pic>
        <p:nvPicPr>
          <p:cNvPr id="5" name="Picture 4">
            <a:extLst>
              <a:ext uri="{FF2B5EF4-FFF2-40B4-BE49-F238E27FC236}">
                <a16:creationId xmlns:a16="http://schemas.microsoft.com/office/drawing/2014/main" id="{608CB079-02DC-4AE4-AFA8-02C03404A4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27507" y="2016783"/>
            <a:ext cx="2933700" cy="1771650"/>
          </a:xfrm>
          <a:prstGeom prst="rect">
            <a:avLst/>
          </a:prstGeom>
        </p:spPr>
      </p:pic>
    </p:spTree>
    <p:extLst>
      <p:ext uri="{BB962C8B-B14F-4D97-AF65-F5344CB8AC3E}">
        <p14:creationId xmlns:p14="http://schemas.microsoft.com/office/powerpoint/2010/main" val="108624935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59657" y="5653970"/>
            <a:ext cx="4267200" cy="526947"/>
          </a:xfrm>
          <a:prstGeom prst="rect">
            <a:avLst/>
          </a:prstGeom>
          <a:noFill/>
          <a:ln w="12700" algn="ctr">
            <a:noFill/>
            <a:miter lim="800000"/>
            <a:headEnd/>
            <a:tailEnd/>
          </a:ln>
        </p:spPr>
        <p:txBody>
          <a:bodyPr lIns="0" rIns="0"/>
          <a:lstStyle/>
          <a:p>
            <a:pPr marL="171450" indent="-171450" eaLnBrk="0" hangingPunct="0">
              <a:buClr>
                <a:schemeClr val="accent6"/>
              </a:buClr>
              <a:buSzPct val="80000"/>
              <a:buFont typeface="Wingdings" pitchFamily="2" charset="2"/>
              <a:buChar char="§"/>
            </a:pPr>
            <a:r>
              <a:rPr lang="en-US" sz="1200" dirty="0">
                <a:solidFill>
                  <a:srgbClr val="000000"/>
                </a:solidFill>
                <a:cs typeface="Arial" pitchFamily="34" charset="0"/>
              </a:rPr>
              <a:t>High performance Automotive DC/DC converters</a:t>
            </a:r>
          </a:p>
          <a:p>
            <a:pPr marL="171450" indent="-171450" eaLnBrk="0" hangingPunct="0">
              <a:buClr>
                <a:schemeClr val="accent6"/>
              </a:buClr>
              <a:buSzPct val="80000"/>
              <a:buFont typeface="Wingdings" pitchFamily="2" charset="2"/>
              <a:buChar char="§"/>
            </a:pPr>
            <a:r>
              <a:rPr lang="en-US" sz="1200" dirty="0">
                <a:solidFill>
                  <a:srgbClr val="000000"/>
                </a:solidFill>
                <a:cs typeface="Arial" pitchFamily="34" charset="0"/>
              </a:rPr>
              <a:t>Multi-phase Permanent Magnetic Synchronous Motor</a:t>
            </a:r>
          </a:p>
          <a:p>
            <a:pPr eaLnBrk="0" hangingPunct="0">
              <a:buClr>
                <a:schemeClr val="accent6"/>
              </a:buClr>
              <a:buSzPct val="80000"/>
            </a:pPr>
            <a:endParaRPr lang="en-US" sz="1200" dirty="0">
              <a:solidFill>
                <a:srgbClr val="000000"/>
              </a:solidFill>
              <a:cs typeface="Arial" pitchFamily="34" charset="0"/>
            </a:endParaRPr>
          </a:p>
        </p:txBody>
      </p:sp>
      <p:sp>
        <p:nvSpPr>
          <p:cNvPr id="22531" name="Text Box 3"/>
          <p:cNvSpPr txBox="1">
            <a:spLocks noChangeArrowheads="1"/>
          </p:cNvSpPr>
          <p:nvPr/>
        </p:nvSpPr>
        <p:spPr bwMode="auto">
          <a:xfrm>
            <a:off x="77755" y="1141025"/>
            <a:ext cx="11734800" cy="503237"/>
          </a:xfrm>
          <a:prstGeom prst="rect">
            <a:avLst/>
          </a:prstGeom>
          <a:noFill/>
          <a:ln w="9525">
            <a:noFill/>
            <a:miter lim="800000"/>
            <a:headEnd/>
            <a:tailEnd/>
          </a:ln>
        </p:spPr>
        <p:txBody>
          <a:bodyPr/>
          <a:lstStyle/>
          <a:p>
            <a:pPr eaLnBrk="0" hangingPunct="0"/>
            <a:r>
              <a:rPr lang="en-US" sz="1300" dirty="0">
                <a:solidFill>
                  <a:srgbClr val="000000"/>
                </a:solidFill>
                <a:cs typeface="Arial" pitchFamily="34" charset="0"/>
              </a:rPr>
              <a:t>The NCV51313xy are 130 V high frequency high-side drivers with very low propagation delays for direct drive of N-channel power MOSFETs in high performance 48V Automotive converters. It embeds protections that simplify design and reduce BOM cost.</a:t>
            </a:r>
          </a:p>
        </p:txBody>
      </p:sp>
      <p:sp>
        <p:nvSpPr>
          <p:cNvPr id="22532" name="Text Box 4"/>
          <p:cNvSpPr txBox="1">
            <a:spLocks noChangeArrowheads="1"/>
          </p:cNvSpPr>
          <p:nvPr/>
        </p:nvSpPr>
        <p:spPr bwMode="auto">
          <a:xfrm>
            <a:off x="159657" y="2043266"/>
            <a:ext cx="2704485" cy="1396592"/>
          </a:xfrm>
          <a:prstGeom prst="rect">
            <a:avLst/>
          </a:prstGeom>
          <a:noFill/>
          <a:ln w="12700" algn="ctr">
            <a:noFill/>
            <a:miter lim="800000"/>
            <a:headEnd/>
            <a:tailEnd/>
          </a:ln>
        </p:spPr>
        <p:txBody>
          <a:bodyPr lIns="0" rIns="0"/>
          <a:lstStyle/>
          <a:p>
            <a:pPr marL="174625" indent="-174625" eaLnBrk="0" hangingPunct="0">
              <a:buClr>
                <a:schemeClr val="accent6"/>
              </a:buClr>
              <a:buSzPct val="80000"/>
              <a:buFont typeface="Wingdings" pitchFamily="2" charset="2"/>
              <a:buChar char="§"/>
            </a:pPr>
            <a:r>
              <a:rPr lang="en-US" sz="1200" dirty="0">
                <a:solidFill>
                  <a:srgbClr val="000000"/>
                </a:solidFill>
                <a:cs typeface="Arial" pitchFamily="34" charset="0"/>
              </a:rPr>
              <a:t>Input range: 130V</a:t>
            </a:r>
          </a:p>
          <a:p>
            <a:pPr marL="174625" indent="-174625" eaLnBrk="0" hangingPunct="0">
              <a:buClr>
                <a:schemeClr val="accent6"/>
              </a:buClr>
              <a:buSzPct val="80000"/>
              <a:buFont typeface="Wingdings" pitchFamily="2" charset="2"/>
              <a:buChar char="§"/>
            </a:pPr>
            <a:r>
              <a:rPr lang="en-US" sz="1200" dirty="0">
                <a:solidFill>
                  <a:srgbClr val="000000"/>
                </a:solidFill>
                <a:cs typeface="Arial" pitchFamily="34" charset="0"/>
              </a:rPr>
              <a:t>Drive capability: 2.0/3 A peak Source/sink</a:t>
            </a:r>
          </a:p>
          <a:p>
            <a:pPr marL="174625" indent="-174625" eaLnBrk="0" hangingPunct="0">
              <a:buClr>
                <a:schemeClr val="accent6"/>
              </a:buClr>
              <a:buSzPct val="80000"/>
              <a:buFont typeface="Wingdings" pitchFamily="2" charset="2"/>
              <a:buChar char="§"/>
            </a:pPr>
            <a:r>
              <a:rPr lang="en-US" sz="1200" dirty="0">
                <a:solidFill>
                  <a:srgbClr val="000000"/>
                </a:solidFill>
                <a:cs typeface="Arial" pitchFamily="34" charset="0"/>
              </a:rPr>
              <a:t>20/50 ns propagation delay (B/A)</a:t>
            </a:r>
          </a:p>
          <a:p>
            <a:pPr marL="174625" indent="-174625" eaLnBrk="0" hangingPunct="0">
              <a:buClr>
                <a:schemeClr val="accent6"/>
              </a:buClr>
              <a:buSzPct val="80000"/>
              <a:buFont typeface="Wingdings" pitchFamily="2" charset="2"/>
              <a:buChar char="§"/>
            </a:pPr>
            <a:endParaRPr lang="en-US" sz="1200" dirty="0">
              <a:solidFill>
                <a:srgbClr val="000000"/>
              </a:solidFill>
              <a:cs typeface="Arial" pitchFamily="34" charset="0"/>
            </a:endParaRPr>
          </a:p>
        </p:txBody>
      </p:sp>
      <p:sp>
        <p:nvSpPr>
          <p:cNvPr id="22533" name="Text Box 5"/>
          <p:cNvSpPr txBox="1">
            <a:spLocks noChangeArrowheads="1"/>
          </p:cNvSpPr>
          <p:nvPr/>
        </p:nvSpPr>
        <p:spPr bwMode="auto">
          <a:xfrm>
            <a:off x="3226296" y="2066331"/>
            <a:ext cx="2641827" cy="1295400"/>
          </a:xfrm>
          <a:prstGeom prst="rect">
            <a:avLst/>
          </a:prstGeom>
          <a:noFill/>
          <a:ln w="12700" algn="ctr">
            <a:noFill/>
            <a:miter lim="800000"/>
            <a:headEnd/>
            <a:tailEnd/>
          </a:ln>
        </p:spPr>
        <p:txBody>
          <a:bodyPr lIns="0" rIns="0"/>
          <a:lstStyle/>
          <a:p>
            <a:pPr marL="174625" indent="-174625" eaLnBrk="0" hangingPunct="0">
              <a:buClr>
                <a:schemeClr val="accent6"/>
              </a:buClr>
              <a:buSzPct val="80000"/>
              <a:buFont typeface="Wingdings" pitchFamily="2" charset="2"/>
              <a:buChar char="§"/>
            </a:pPr>
            <a:r>
              <a:rPr lang="en-US" sz="1200" dirty="0">
                <a:solidFill>
                  <a:srgbClr val="000000"/>
                </a:solidFill>
                <a:cs typeface="Arial" pitchFamily="34" charset="0"/>
              </a:rPr>
              <a:t>Fit 48V systems with margins </a:t>
            </a:r>
          </a:p>
          <a:p>
            <a:pPr marL="174625" indent="-174625" eaLnBrk="0" hangingPunct="0">
              <a:buClr>
                <a:schemeClr val="accent6"/>
              </a:buClr>
              <a:buSzPct val="80000"/>
              <a:buFont typeface="Wingdings" pitchFamily="2" charset="2"/>
              <a:buChar char="§"/>
            </a:pPr>
            <a:r>
              <a:rPr lang="en-US" sz="1200" dirty="0">
                <a:solidFill>
                  <a:srgbClr val="000000"/>
                </a:solidFill>
                <a:cs typeface="Arial" pitchFamily="34" charset="0"/>
              </a:rPr>
              <a:t>Strong driver and fast turn On/Off</a:t>
            </a:r>
          </a:p>
          <a:p>
            <a:pPr marL="174625" indent="-174625" eaLnBrk="0" hangingPunct="0">
              <a:buClr>
                <a:schemeClr val="accent6"/>
              </a:buClr>
              <a:buSzPct val="80000"/>
              <a:buFont typeface="Wingdings" pitchFamily="2" charset="2"/>
              <a:buChar char="§"/>
            </a:pPr>
            <a:endParaRPr lang="en-US" sz="1200" dirty="0">
              <a:solidFill>
                <a:srgbClr val="000000"/>
              </a:solidFill>
              <a:cs typeface="Arial" pitchFamily="34" charset="0"/>
            </a:endParaRPr>
          </a:p>
          <a:p>
            <a:pPr marL="174625" indent="-174625" eaLnBrk="0" hangingPunct="0">
              <a:buClr>
                <a:schemeClr val="accent6"/>
              </a:buClr>
              <a:buSzPct val="80000"/>
              <a:buFont typeface="Wingdings" pitchFamily="2" charset="2"/>
              <a:buChar char="§"/>
            </a:pPr>
            <a:r>
              <a:rPr lang="en-US" sz="1200" dirty="0">
                <a:solidFill>
                  <a:srgbClr val="000000"/>
                </a:solidFill>
                <a:cs typeface="Arial" pitchFamily="34" charset="0"/>
              </a:rPr>
              <a:t>Suitable for high speed with trade off noise/</a:t>
            </a:r>
            <a:r>
              <a:rPr lang="en-US" sz="1200" dirty="0" err="1">
                <a:solidFill>
                  <a:srgbClr val="000000"/>
                </a:solidFill>
                <a:cs typeface="Arial" pitchFamily="34" charset="0"/>
              </a:rPr>
              <a:t>Fsw</a:t>
            </a:r>
            <a:endParaRPr lang="en-US" sz="1200" dirty="0">
              <a:solidFill>
                <a:srgbClr val="000000"/>
              </a:solidFill>
              <a:cs typeface="Arial" pitchFamily="34" charset="0"/>
            </a:endParaRPr>
          </a:p>
        </p:txBody>
      </p:sp>
      <p:sp>
        <p:nvSpPr>
          <p:cNvPr id="22534" name="Text Box 6"/>
          <p:cNvSpPr txBox="1">
            <a:spLocks noChangeArrowheads="1"/>
          </p:cNvSpPr>
          <p:nvPr/>
        </p:nvSpPr>
        <p:spPr bwMode="auto">
          <a:xfrm>
            <a:off x="6230278" y="5669941"/>
            <a:ext cx="4267200" cy="533400"/>
          </a:xfrm>
          <a:prstGeom prst="rect">
            <a:avLst/>
          </a:prstGeom>
          <a:noFill/>
          <a:ln w="12700" algn="ctr">
            <a:noFill/>
            <a:miter lim="800000"/>
            <a:headEnd/>
            <a:tailEnd/>
          </a:ln>
        </p:spPr>
        <p:txBody>
          <a:bodyPr lIns="0" rIns="0"/>
          <a:lstStyle/>
          <a:p>
            <a:pPr marL="174625" indent="-174625" eaLnBrk="0" hangingPunct="0">
              <a:buClr>
                <a:schemeClr val="accent6"/>
              </a:buClr>
              <a:buSzPct val="80000"/>
              <a:buFont typeface="Wingdings" pitchFamily="2" charset="2"/>
              <a:buChar char="§"/>
            </a:pPr>
            <a:r>
              <a:rPr lang="en-US" sz="1200" dirty="0">
                <a:solidFill>
                  <a:srgbClr val="000000"/>
                </a:solidFill>
                <a:cs typeface="Arial" pitchFamily="34" charset="0"/>
              </a:rPr>
              <a:t>NCV51313xMNTWG DFNW6 3*3</a:t>
            </a:r>
          </a:p>
          <a:p>
            <a:pPr marL="174625" indent="-174625" eaLnBrk="0" hangingPunct="0">
              <a:buClr>
                <a:schemeClr val="accent6"/>
              </a:buClr>
              <a:buSzPct val="80000"/>
              <a:buFont typeface="Wingdings" pitchFamily="2" charset="2"/>
              <a:buChar char="§"/>
            </a:pPr>
            <a:r>
              <a:rPr lang="en-US" sz="1200" dirty="0">
                <a:solidFill>
                  <a:srgbClr val="000000"/>
                </a:solidFill>
                <a:cs typeface="Arial" pitchFamily="34" charset="0"/>
              </a:rPr>
              <a:t>NCV51313xDR2G SOIC8</a:t>
            </a:r>
          </a:p>
          <a:p>
            <a:pPr marL="631825" lvl="1" indent="-174625" eaLnBrk="0" hangingPunct="0">
              <a:buClr>
                <a:schemeClr val="accent6"/>
              </a:buClr>
              <a:buSzPct val="80000"/>
              <a:buFont typeface="Wingdings" pitchFamily="2" charset="2"/>
              <a:buChar char="§"/>
            </a:pPr>
            <a:r>
              <a:rPr lang="en-US" sz="1200" dirty="0">
                <a:solidFill>
                  <a:srgbClr val="000000"/>
                </a:solidFill>
                <a:cs typeface="Arial" pitchFamily="34" charset="0"/>
              </a:rPr>
              <a:t>x with or w/o input noise filter</a:t>
            </a:r>
          </a:p>
          <a:p>
            <a:pPr marL="174625" indent="-174625" eaLnBrk="0" hangingPunct="0">
              <a:buClr>
                <a:schemeClr val="accent6"/>
              </a:buClr>
              <a:buSzPct val="80000"/>
              <a:buFont typeface="Wingdings" pitchFamily="2" charset="2"/>
              <a:buChar char="§"/>
            </a:pPr>
            <a:endParaRPr lang="en-US" sz="1200" dirty="0">
              <a:solidFill>
                <a:srgbClr val="000000"/>
              </a:solidFill>
              <a:cs typeface="Arial" pitchFamily="34" charset="0"/>
            </a:endParaRPr>
          </a:p>
          <a:p>
            <a:pPr marL="174625" indent="-174625" eaLnBrk="0" hangingPunct="0">
              <a:buClr>
                <a:schemeClr val="accent6"/>
              </a:buClr>
              <a:buSzPct val="80000"/>
            </a:pPr>
            <a:endParaRPr lang="en-US" sz="1200" dirty="0">
              <a:solidFill>
                <a:srgbClr val="000000"/>
              </a:solidFill>
              <a:cs typeface="Arial" pitchFamily="34" charset="0"/>
            </a:endParaRPr>
          </a:p>
        </p:txBody>
      </p:sp>
      <p:sp>
        <p:nvSpPr>
          <p:cNvPr id="22535" name="Rectangle 7"/>
          <p:cNvSpPr>
            <a:spLocks noGrp="1" noChangeArrowheads="1"/>
          </p:cNvSpPr>
          <p:nvPr>
            <p:ph type="title"/>
          </p:nvPr>
        </p:nvSpPr>
        <p:spPr/>
        <p:txBody>
          <a:bodyPr>
            <a:normAutofit/>
          </a:bodyPr>
          <a:lstStyle/>
          <a:p>
            <a:r>
              <a:rPr lang="en-US" altLang="en-US" dirty="0"/>
              <a:t>NCV51313 </a:t>
            </a:r>
            <a:r>
              <a:rPr lang="en-US" dirty="0"/>
              <a:t>– 130 V/2.0-3.0 A, High-Side Driver</a:t>
            </a:r>
          </a:p>
        </p:txBody>
      </p:sp>
      <p:sp>
        <p:nvSpPr>
          <p:cNvPr id="22541" name="Text Box 16"/>
          <p:cNvSpPr txBox="1">
            <a:spLocks noChangeArrowheads="1"/>
          </p:cNvSpPr>
          <p:nvPr/>
        </p:nvSpPr>
        <p:spPr bwMode="auto">
          <a:xfrm>
            <a:off x="159657" y="3861927"/>
            <a:ext cx="4905218" cy="1264262"/>
          </a:xfrm>
          <a:prstGeom prst="rect">
            <a:avLst/>
          </a:prstGeom>
          <a:noFill/>
          <a:ln w="12700" algn="ctr">
            <a:noFill/>
            <a:miter lim="800000"/>
            <a:headEnd/>
            <a:tailEnd/>
          </a:ln>
        </p:spPr>
        <p:txBody>
          <a:bodyPr lIns="0" rIns="0"/>
          <a:lstStyle/>
          <a:p>
            <a:pPr marL="342900" indent="-342900" eaLnBrk="0" hangingPunct="0">
              <a:buClr>
                <a:schemeClr val="accent6"/>
              </a:buClr>
              <a:buSzPct val="80000"/>
              <a:buFont typeface="Wingdings" panose="05000000000000000000" pitchFamily="2" charset="2"/>
              <a:buChar char="§"/>
            </a:pPr>
            <a:r>
              <a:rPr lang="en-US" sz="1200" dirty="0">
                <a:solidFill>
                  <a:srgbClr val="000000"/>
                </a:solidFill>
                <a:cs typeface="Arial" pitchFamily="34" charset="0"/>
              </a:rPr>
              <a:t>3.3 V and 5 V input logic</a:t>
            </a:r>
          </a:p>
          <a:p>
            <a:pPr marL="342900" indent="-342900" eaLnBrk="0" hangingPunct="0">
              <a:buClr>
                <a:schemeClr val="accent6"/>
              </a:buClr>
              <a:buSzPct val="80000"/>
              <a:buFont typeface="Wingdings" panose="05000000000000000000" pitchFamily="2" charset="2"/>
              <a:buChar char="§"/>
            </a:pPr>
            <a:r>
              <a:rPr lang="en-US" sz="1200" dirty="0" err="1">
                <a:solidFill>
                  <a:srgbClr val="000000"/>
                </a:solidFill>
                <a:cs typeface="Arial" pitchFamily="34" charset="0"/>
              </a:rPr>
              <a:t>dV</a:t>
            </a:r>
            <a:r>
              <a:rPr lang="en-US" sz="1200" dirty="0">
                <a:solidFill>
                  <a:srgbClr val="000000"/>
                </a:solidFill>
                <a:cs typeface="Arial" pitchFamily="34" charset="0"/>
              </a:rPr>
              <a:t>/</a:t>
            </a:r>
            <a:r>
              <a:rPr lang="en-US" sz="1200" dirty="0" err="1">
                <a:solidFill>
                  <a:srgbClr val="000000"/>
                </a:solidFill>
                <a:cs typeface="Arial" pitchFamily="34" charset="0"/>
              </a:rPr>
              <a:t>dt</a:t>
            </a:r>
            <a:r>
              <a:rPr lang="en-US" sz="1200" dirty="0">
                <a:solidFill>
                  <a:srgbClr val="000000"/>
                </a:solidFill>
                <a:cs typeface="Arial" pitchFamily="34" charset="0"/>
              </a:rPr>
              <a:t> Immunity: 50 V/ns &amp; improved robustness</a:t>
            </a:r>
          </a:p>
          <a:p>
            <a:pPr marL="342900" indent="-342900" eaLnBrk="0" hangingPunct="0">
              <a:buClr>
                <a:schemeClr val="accent6"/>
              </a:buClr>
              <a:buSzPct val="80000"/>
              <a:buFont typeface="Wingdings" panose="05000000000000000000" pitchFamily="2" charset="2"/>
              <a:buChar char="§"/>
            </a:pPr>
            <a:r>
              <a:rPr lang="en-US" sz="1200" dirty="0">
                <a:solidFill>
                  <a:srgbClr val="000000"/>
                </a:solidFill>
                <a:cs typeface="Arial" pitchFamily="34" charset="0"/>
              </a:rPr>
              <a:t>Max </a:t>
            </a:r>
            <a:r>
              <a:rPr lang="en-US" sz="1200" dirty="0" err="1">
                <a:solidFill>
                  <a:srgbClr val="000000"/>
                </a:solidFill>
                <a:cs typeface="Arial" pitchFamily="34" charset="0"/>
              </a:rPr>
              <a:t>Vcc</a:t>
            </a:r>
            <a:r>
              <a:rPr lang="en-US" sz="1200" dirty="0">
                <a:solidFill>
                  <a:srgbClr val="000000"/>
                </a:solidFill>
                <a:cs typeface="Arial" pitchFamily="34" charset="0"/>
              </a:rPr>
              <a:t> : 20V</a:t>
            </a:r>
          </a:p>
          <a:p>
            <a:pPr marL="342900" indent="-342900" eaLnBrk="0" hangingPunct="0">
              <a:buClr>
                <a:schemeClr val="accent6"/>
              </a:buClr>
              <a:buSzPct val="80000"/>
              <a:buFont typeface="Wingdings" panose="05000000000000000000" pitchFamily="2" charset="2"/>
              <a:buChar char="§"/>
            </a:pPr>
            <a:r>
              <a:rPr lang="en-US" sz="1200" dirty="0">
                <a:solidFill>
                  <a:srgbClr val="000000"/>
                </a:solidFill>
                <a:cs typeface="Arial" pitchFamily="34" charset="0"/>
              </a:rPr>
              <a:t>Under voltage lockout for both inputs</a:t>
            </a:r>
          </a:p>
          <a:p>
            <a:pPr marL="342900" indent="-342900" eaLnBrk="0" hangingPunct="0">
              <a:buClr>
                <a:schemeClr val="accent6"/>
              </a:buClr>
              <a:buSzPct val="80000"/>
              <a:buFont typeface="Wingdings" panose="05000000000000000000" pitchFamily="2" charset="2"/>
              <a:buChar char="§"/>
            </a:pPr>
            <a:r>
              <a:rPr lang="en-US" sz="1200" dirty="0">
                <a:solidFill>
                  <a:srgbClr val="000000"/>
                </a:solidFill>
                <a:cs typeface="Arial" pitchFamily="34" charset="0"/>
              </a:rPr>
              <a:t>AEC-Q100 qualified (-40°to 125°C)</a:t>
            </a:r>
          </a:p>
        </p:txBody>
      </p:sp>
      <p:sp>
        <p:nvSpPr>
          <p:cNvPr id="22545" name="Rectangle 20"/>
          <p:cNvSpPr>
            <a:spLocks noChangeArrowheads="1"/>
          </p:cNvSpPr>
          <p:nvPr/>
        </p:nvSpPr>
        <p:spPr bwMode="gray">
          <a:xfrm>
            <a:off x="1524000" y="2291300"/>
            <a:ext cx="169318" cy="284679"/>
          </a:xfrm>
          <a:prstGeom prst="rect">
            <a:avLst/>
          </a:prstGeom>
          <a:noFill/>
          <a:ln w="9525" algn="ctr">
            <a:noFill/>
            <a:miter lim="800000"/>
            <a:headEnd/>
            <a:tailEnd/>
          </a:ln>
        </p:spPr>
        <p:txBody>
          <a:bodyPr wrap="none" lIns="83808" tIns="41903" rIns="83808" bIns="41903" anchor="ctr">
            <a:spAutoFit/>
          </a:bodyPr>
          <a:lstStyle/>
          <a:p>
            <a:pPr eaLnBrk="0" hangingPunct="0"/>
            <a:endParaRPr lang="en-US" sz="1300">
              <a:solidFill>
                <a:srgbClr val="000000"/>
              </a:solidFill>
              <a:cs typeface="Arial" pitchFamily="34" charset="0"/>
            </a:endParaRPr>
          </a:p>
        </p:txBody>
      </p:sp>
      <p:sp>
        <p:nvSpPr>
          <p:cNvPr id="22546" name="Rectangle 21"/>
          <p:cNvSpPr>
            <a:spLocks noChangeArrowheads="1"/>
          </p:cNvSpPr>
          <p:nvPr/>
        </p:nvSpPr>
        <p:spPr bwMode="gray">
          <a:xfrm>
            <a:off x="1524000" y="2300825"/>
            <a:ext cx="169318" cy="284679"/>
          </a:xfrm>
          <a:prstGeom prst="rect">
            <a:avLst/>
          </a:prstGeom>
          <a:noFill/>
          <a:ln w="9525" algn="ctr">
            <a:noFill/>
            <a:miter lim="800000"/>
            <a:headEnd/>
            <a:tailEnd/>
          </a:ln>
        </p:spPr>
        <p:txBody>
          <a:bodyPr wrap="none" lIns="83808" tIns="41903" rIns="83808" bIns="41903" anchor="ctr">
            <a:spAutoFit/>
          </a:bodyPr>
          <a:lstStyle/>
          <a:p>
            <a:pPr eaLnBrk="0" hangingPunct="0"/>
            <a:endParaRPr lang="en-US" sz="1300">
              <a:solidFill>
                <a:srgbClr val="000000"/>
              </a:solidFill>
              <a:cs typeface="Arial" pitchFamily="34" charset="0"/>
            </a:endParaRPr>
          </a:p>
        </p:txBody>
      </p:sp>
      <p:sp>
        <p:nvSpPr>
          <p:cNvPr id="22547" name="Rectangle 22"/>
          <p:cNvSpPr>
            <a:spLocks noChangeArrowheads="1"/>
          </p:cNvSpPr>
          <p:nvPr/>
        </p:nvSpPr>
        <p:spPr bwMode="gray">
          <a:xfrm>
            <a:off x="1524000" y="2296062"/>
            <a:ext cx="169318" cy="284679"/>
          </a:xfrm>
          <a:prstGeom prst="rect">
            <a:avLst/>
          </a:prstGeom>
          <a:noFill/>
          <a:ln w="9525" algn="ctr">
            <a:noFill/>
            <a:miter lim="800000"/>
            <a:headEnd/>
            <a:tailEnd/>
          </a:ln>
        </p:spPr>
        <p:txBody>
          <a:bodyPr wrap="none" lIns="83808" tIns="41903" rIns="83808" bIns="41903" anchor="ctr">
            <a:spAutoFit/>
          </a:bodyPr>
          <a:lstStyle/>
          <a:p>
            <a:pPr eaLnBrk="0" hangingPunct="0"/>
            <a:endParaRPr lang="en-US" sz="1300">
              <a:solidFill>
                <a:srgbClr val="000000"/>
              </a:solidFill>
              <a:cs typeface="Arial" pitchFamily="34" charset="0"/>
            </a:endParaRPr>
          </a:p>
        </p:txBody>
      </p:sp>
      <p:pic>
        <p:nvPicPr>
          <p:cNvPr id="4" name="Picture 3">
            <a:extLst>
              <a:ext uri="{FF2B5EF4-FFF2-40B4-BE49-F238E27FC236}">
                <a16:creationId xmlns:a16="http://schemas.microsoft.com/office/drawing/2014/main" id="{B9F383C9-8792-4955-A43D-A5951A7093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1248" y="2158197"/>
            <a:ext cx="3868078" cy="2132815"/>
          </a:xfrm>
          <a:prstGeom prst="rect">
            <a:avLst/>
          </a:prstGeom>
        </p:spPr>
      </p:pic>
      <p:pic>
        <p:nvPicPr>
          <p:cNvPr id="6" name="Picture 5">
            <a:extLst>
              <a:ext uri="{FF2B5EF4-FFF2-40B4-BE49-F238E27FC236}">
                <a16:creationId xmlns:a16="http://schemas.microsoft.com/office/drawing/2014/main" id="{A05D3FD8-2855-4333-A0B3-53075C6AB6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67800" y="5592607"/>
            <a:ext cx="730881" cy="649672"/>
          </a:xfrm>
          <a:prstGeom prst="rect">
            <a:avLst/>
          </a:prstGeom>
        </p:spPr>
      </p:pic>
      <p:pic>
        <p:nvPicPr>
          <p:cNvPr id="20" name="Picture 19">
            <a:extLst>
              <a:ext uri="{FF2B5EF4-FFF2-40B4-BE49-F238E27FC236}">
                <a16:creationId xmlns:a16="http://schemas.microsoft.com/office/drawing/2014/main" id="{2A4DCA6F-5530-41B7-8434-B5AA3D2CCE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31822" y="2372963"/>
            <a:ext cx="1066800" cy="812659"/>
          </a:xfrm>
          <a:prstGeom prst="rect">
            <a:avLst/>
          </a:prstGeom>
        </p:spPr>
      </p:pic>
      <p:grpSp>
        <p:nvGrpSpPr>
          <p:cNvPr id="9" name="Group 8">
            <a:extLst>
              <a:ext uri="{FF2B5EF4-FFF2-40B4-BE49-F238E27FC236}">
                <a16:creationId xmlns:a16="http://schemas.microsoft.com/office/drawing/2014/main" id="{87168E28-F30F-4C1F-BC83-FD9BD0FE8034}"/>
              </a:ext>
            </a:extLst>
          </p:cNvPr>
          <p:cNvGrpSpPr/>
          <p:nvPr/>
        </p:nvGrpSpPr>
        <p:grpSpPr>
          <a:xfrm>
            <a:off x="10339725" y="3825607"/>
            <a:ext cx="1392503" cy="1009565"/>
            <a:chOff x="10077412" y="3786229"/>
            <a:chExt cx="1392503" cy="1009565"/>
          </a:xfrm>
        </p:grpSpPr>
        <p:pic>
          <p:nvPicPr>
            <p:cNvPr id="21" name="Picture 20">
              <a:extLst>
                <a:ext uri="{FF2B5EF4-FFF2-40B4-BE49-F238E27FC236}">
                  <a16:creationId xmlns:a16="http://schemas.microsoft.com/office/drawing/2014/main" id="{280C7FB0-ED63-4193-8B44-127ED55321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55" t="3350" r="7771" b="11783"/>
            <a:stretch/>
          </p:blipFill>
          <p:spPr>
            <a:xfrm>
              <a:off x="10077412" y="3786229"/>
              <a:ext cx="1392503" cy="1009565"/>
            </a:xfrm>
            <a:prstGeom prst="rect">
              <a:avLst/>
            </a:prstGeom>
          </p:spPr>
        </p:pic>
        <p:sp>
          <p:nvSpPr>
            <p:cNvPr id="8" name="TextBox 7">
              <a:extLst>
                <a:ext uri="{FF2B5EF4-FFF2-40B4-BE49-F238E27FC236}">
                  <a16:creationId xmlns:a16="http://schemas.microsoft.com/office/drawing/2014/main" id="{FFD29BE9-DD32-461E-BBCA-B7EBD664C783}"/>
                </a:ext>
              </a:extLst>
            </p:cNvPr>
            <p:cNvSpPr txBox="1"/>
            <p:nvPr/>
          </p:nvSpPr>
          <p:spPr>
            <a:xfrm>
              <a:off x="10514570" y="4167646"/>
              <a:ext cx="576678" cy="261610"/>
            </a:xfrm>
            <a:prstGeom prst="rect">
              <a:avLst/>
            </a:prstGeom>
            <a:solidFill>
              <a:schemeClr val="bg1"/>
            </a:solidFill>
          </p:spPr>
          <p:txBody>
            <a:bodyPr wrap="square" lIns="0" rIns="0" rtlCol="0">
              <a:spAutoFit/>
            </a:bodyPr>
            <a:lstStyle/>
            <a:p>
              <a:r>
                <a:rPr lang="en-US" sz="1100" b="1" dirty="0"/>
                <a:t>V51313x</a:t>
              </a:r>
            </a:p>
          </p:txBody>
        </p:sp>
      </p:grpSp>
      <p:sp>
        <p:nvSpPr>
          <p:cNvPr id="18" name="Rounded Rectangle 15">
            <a:extLst>
              <a:ext uri="{FF2B5EF4-FFF2-40B4-BE49-F238E27FC236}">
                <a16:creationId xmlns:a16="http://schemas.microsoft.com/office/drawing/2014/main" id="{8B6BD752-4132-47FE-9180-E3128A0A44DE}"/>
              </a:ext>
            </a:extLst>
          </p:cNvPr>
          <p:cNvSpPr/>
          <p:nvPr/>
        </p:nvSpPr>
        <p:spPr bwMode="auto">
          <a:xfrm>
            <a:off x="7545657" y="4330389"/>
            <a:ext cx="1905000" cy="42076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440" tIns="60879" rIns="91440" bIns="6087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marL="285750" indent="-285750" algn="ctr">
              <a:buFont typeface="Wingdings" panose="05000000000000000000" pitchFamily="2" charset="2"/>
              <a:buChar char="§"/>
            </a:pPr>
            <a:r>
              <a:rPr lang="fr-FR" altLang="en-US" sz="1400" b="1" dirty="0" err="1">
                <a:latin typeface="Calibri" panose="020F0502020204030204" pitchFamily="34" charset="0"/>
                <a:ea typeface="MS PGothic" pitchFamily="34" charset="-128"/>
                <a:cs typeface="Arial" charset="0"/>
              </a:rPr>
              <a:t>Samples</a:t>
            </a:r>
            <a:r>
              <a:rPr lang="fr-FR" altLang="en-US" sz="1400" b="1" dirty="0">
                <a:latin typeface="Calibri" panose="020F0502020204030204" pitchFamily="34" charset="0"/>
                <a:ea typeface="MS PGothic" pitchFamily="34" charset="-128"/>
                <a:cs typeface="Arial" charset="0"/>
              </a:rPr>
              <a:t> Q1-23</a:t>
            </a:r>
          </a:p>
        </p:txBody>
      </p:sp>
    </p:spTree>
    <p:extLst>
      <p:ext uri="{BB962C8B-B14F-4D97-AF65-F5344CB8AC3E}">
        <p14:creationId xmlns:p14="http://schemas.microsoft.com/office/powerpoint/2010/main" val="188776094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bwMode="auto">
          <a:xfrm>
            <a:off x="1675048" y="882696"/>
            <a:ext cx="10444589" cy="5055906"/>
          </a:xfrm>
          <a:prstGeom prst="rect">
            <a:avLst/>
          </a:prstGeom>
          <a:solidFill>
            <a:schemeClr val="bg1">
              <a:lumMod val="95000"/>
            </a:schemeClr>
          </a:solidFill>
          <a:ln w="9525" cap="flat" cmpd="sng" algn="ctr">
            <a:solidFill>
              <a:srgbClr val="C00000"/>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121920" tIns="60960" rIns="121920" bIns="60960" numCol="1" rtlCol="0" anchor="t" anchorCtr="0" compatLnSpc="1">
            <a:prstTxWarp prst="textNoShape">
              <a:avLst/>
            </a:prstTxWarp>
          </a:bodyPr>
          <a:lstStyle/>
          <a:p>
            <a:pPr eaLnBrk="0" fontAlgn="base" hangingPunct="0">
              <a:spcBef>
                <a:spcPct val="0"/>
              </a:spcBef>
              <a:spcAft>
                <a:spcPct val="0"/>
              </a:spcAft>
            </a:pPr>
            <a:endParaRPr lang="en-US" sz="1200" b="1" dirty="0">
              <a:solidFill>
                <a:srgbClr val="C00000"/>
              </a:solidFill>
              <a:latin typeface="Calibri" panose="020F0502020204030204" pitchFamily="34" charset="0"/>
              <a:ea typeface="Adobe 명조 Std Acro M" charset="-127"/>
            </a:endParaRPr>
          </a:p>
        </p:txBody>
      </p:sp>
      <p:sp>
        <p:nvSpPr>
          <p:cNvPr id="6" name="Rectangle 5"/>
          <p:cNvSpPr/>
          <p:nvPr/>
        </p:nvSpPr>
        <p:spPr>
          <a:xfrm>
            <a:off x="998269" y="882696"/>
            <a:ext cx="615554" cy="5060844"/>
          </a:xfrm>
          <a:prstGeom prst="rect">
            <a:avLst/>
          </a:prstGeom>
          <a:solidFill>
            <a:schemeClr val="bg1">
              <a:lumMod val="8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p:txBody>
          <a:bodyPr/>
          <a:lstStyle/>
          <a:p>
            <a:r>
              <a:rPr lang="en-US" dirty="0"/>
              <a:t>100-150 V Drivers Roadmap</a:t>
            </a:r>
          </a:p>
        </p:txBody>
      </p:sp>
      <p:sp>
        <p:nvSpPr>
          <p:cNvPr id="48" name="TextBox 1"/>
          <p:cNvSpPr txBox="1">
            <a:spLocks noChangeArrowheads="1"/>
          </p:cNvSpPr>
          <p:nvPr/>
        </p:nvSpPr>
        <p:spPr bwMode="auto">
          <a:xfrm>
            <a:off x="2438400" y="6062186"/>
            <a:ext cx="836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Arial" charset="0"/>
              </a:defRPr>
            </a:lvl1pPr>
            <a:lvl2pPr marL="742950" indent="-285750">
              <a:defRPr sz="2000">
                <a:solidFill>
                  <a:srgbClr val="000000"/>
                </a:solidFill>
                <a:latin typeface="Arial" charset="0"/>
              </a:defRPr>
            </a:lvl2pPr>
            <a:lvl3pPr marL="1143000" indent="-228600">
              <a:defRPr sz="2000">
                <a:solidFill>
                  <a:srgbClr val="000000"/>
                </a:solidFill>
                <a:latin typeface="Arial" charset="0"/>
              </a:defRPr>
            </a:lvl3pPr>
            <a:lvl4pPr marL="1600200" indent="-228600">
              <a:defRPr sz="2000">
                <a:solidFill>
                  <a:srgbClr val="000000"/>
                </a:solidFill>
                <a:latin typeface="Arial" charset="0"/>
              </a:defRPr>
            </a:lvl4pPr>
            <a:lvl5pPr marL="2057400" indent="-228600">
              <a:defRPr sz="2000">
                <a:solidFill>
                  <a:srgbClr val="000000"/>
                </a:solidFill>
                <a:latin typeface="Arial" charset="0"/>
              </a:defRPr>
            </a:lvl5pPr>
            <a:lvl6pPr marL="2514600" indent="-228600" eaLnBrk="0" fontAlgn="base" hangingPunct="0">
              <a:spcBef>
                <a:spcPct val="0"/>
              </a:spcBef>
              <a:spcAft>
                <a:spcPct val="0"/>
              </a:spcAft>
              <a:defRPr sz="2000">
                <a:solidFill>
                  <a:srgbClr val="000000"/>
                </a:solidFill>
                <a:latin typeface="Arial" charset="0"/>
              </a:defRPr>
            </a:lvl6pPr>
            <a:lvl7pPr marL="2971800" indent="-228600" eaLnBrk="0" fontAlgn="base" hangingPunct="0">
              <a:spcBef>
                <a:spcPct val="0"/>
              </a:spcBef>
              <a:spcAft>
                <a:spcPct val="0"/>
              </a:spcAft>
              <a:defRPr sz="2000">
                <a:solidFill>
                  <a:srgbClr val="000000"/>
                </a:solidFill>
                <a:latin typeface="Arial" charset="0"/>
              </a:defRPr>
            </a:lvl7pPr>
            <a:lvl8pPr marL="3429000" indent="-228600" eaLnBrk="0" fontAlgn="base" hangingPunct="0">
              <a:spcBef>
                <a:spcPct val="0"/>
              </a:spcBef>
              <a:spcAft>
                <a:spcPct val="0"/>
              </a:spcAft>
              <a:defRPr sz="2000">
                <a:solidFill>
                  <a:srgbClr val="000000"/>
                </a:solidFill>
                <a:latin typeface="Arial" charset="0"/>
              </a:defRPr>
            </a:lvl8pPr>
            <a:lvl9pPr marL="3886200" indent="-228600" eaLnBrk="0" fontAlgn="base" hangingPunct="0">
              <a:spcBef>
                <a:spcPct val="0"/>
              </a:spcBef>
              <a:spcAft>
                <a:spcPct val="0"/>
              </a:spcAft>
              <a:defRPr sz="2000">
                <a:solidFill>
                  <a:srgbClr val="000000"/>
                </a:solidFill>
                <a:latin typeface="Arial" charset="0"/>
              </a:defRPr>
            </a:lvl9pPr>
          </a:lstStyle>
          <a:p>
            <a:r>
              <a:rPr lang="nl-NL" altLang="en-US" sz="1600" b="1" dirty="0">
                <a:latin typeface="Calibri" panose="020F0502020204030204" pitchFamily="34" charset="0"/>
              </a:rPr>
              <a:t>Existing</a:t>
            </a:r>
            <a:endParaRPr lang="en-US" altLang="en-US" sz="1600" b="1" dirty="0">
              <a:latin typeface="Calibri" panose="020F0502020204030204" pitchFamily="34" charset="0"/>
            </a:endParaRPr>
          </a:p>
        </p:txBody>
      </p:sp>
      <p:sp>
        <p:nvSpPr>
          <p:cNvPr id="39" name="TextBox 38"/>
          <p:cNvSpPr txBox="1"/>
          <p:nvPr/>
        </p:nvSpPr>
        <p:spPr>
          <a:xfrm rot="10800000">
            <a:off x="990600" y="3381170"/>
            <a:ext cx="615553" cy="2239463"/>
          </a:xfrm>
          <a:prstGeom prst="rect">
            <a:avLst/>
          </a:prstGeom>
          <a:noFill/>
        </p:spPr>
        <p:txBody>
          <a:bodyPr vert="eaVert" wrap="square" rtlCol="0">
            <a:spAutoFit/>
          </a:bodyPr>
          <a:lstStyle/>
          <a:p>
            <a:pPr algn="ctr"/>
            <a:r>
              <a:rPr lang="en-US" sz="1600" b="1" dirty="0">
                <a:solidFill>
                  <a:schemeClr val="tx2"/>
                </a:solidFill>
                <a:latin typeface="Calibri" panose="020F0502020204030204" pitchFamily="34" charset="0"/>
              </a:rPr>
              <a:t>Cloud &amp; Server</a:t>
            </a:r>
          </a:p>
          <a:p>
            <a:pPr algn="ctr"/>
            <a:r>
              <a:rPr lang="en-US" sz="1200" b="1" dirty="0">
                <a:solidFill>
                  <a:srgbClr val="3C5583"/>
                </a:solidFill>
                <a:latin typeface="Calibri" panose="020F0502020204030204" pitchFamily="34" charset="0"/>
              </a:rPr>
              <a:t>24 &amp; 48 V Bus conversion</a:t>
            </a:r>
          </a:p>
        </p:txBody>
      </p:sp>
      <p:cxnSp>
        <p:nvCxnSpPr>
          <p:cNvPr id="5" name="Straight Connector 4"/>
          <p:cNvCxnSpPr/>
          <p:nvPr/>
        </p:nvCxnSpPr>
        <p:spPr>
          <a:xfrm>
            <a:off x="990599" y="3381170"/>
            <a:ext cx="11127482" cy="0"/>
          </a:xfrm>
          <a:prstGeom prst="line">
            <a:avLst/>
          </a:prstGeom>
          <a:ln w="15875" cmpd="sng">
            <a:solidFill>
              <a:schemeClr val="accent5"/>
            </a:solidFill>
            <a:prstDash val="lgDashDotDot"/>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bwMode="auto">
          <a:xfrm>
            <a:off x="1713874" y="4330232"/>
            <a:ext cx="2074803" cy="443094"/>
          </a:xfrm>
          <a:prstGeom prst="roundRect">
            <a:avLst/>
          </a:prstGeom>
          <a:solidFill>
            <a:srgbClr val="33CC33"/>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40" tIns="60879" rIns="91440" bIns="6087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fr-FR" altLang="en-US" sz="1400" b="1" dirty="0">
                <a:latin typeface="Calibri" panose="020F0502020204030204" pitchFamily="34" charset="0"/>
                <a:ea typeface="MS PGothic" pitchFamily="34" charset="-128"/>
                <a:cs typeface="Arial" charset="0"/>
              </a:rPr>
              <a:t>FAN8811 – 100 V H/L </a:t>
            </a:r>
          </a:p>
          <a:p>
            <a:r>
              <a:rPr lang="fr-FR" altLang="en-US" sz="800" dirty="0">
                <a:latin typeface="Calibri" panose="020F0502020204030204" pitchFamily="34" charset="0"/>
                <a:ea typeface="MS PGothic" pitchFamily="34" charset="-128"/>
                <a:cs typeface="Arial" charset="0"/>
              </a:rPr>
              <a:t>3/6A – Integrated </a:t>
            </a:r>
            <a:r>
              <a:rPr lang="fr-FR" altLang="en-US" sz="800" dirty="0" err="1">
                <a:latin typeface="Calibri" panose="020F0502020204030204" pitchFamily="34" charset="0"/>
                <a:ea typeface="MS PGothic" pitchFamily="34" charset="-128"/>
                <a:cs typeface="Arial" charset="0"/>
              </a:rPr>
              <a:t>Bst</a:t>
            </a:r>
            <a:r>
              <a:rPr lang="fr-FR" altLang="en-US" sz="800" dirty="0">
                <a:latin typeface="Calibri" panose="020F0502020204030204" pitchFamily="34" charset="0"/>
                <a:ea typeface="MS PGothic" pitchFamily="34" charset="-128"/>
                <a:cs typeface="Arial" charset="0"/>
              </a:rPr>
              <a:t> diode – 4/6 ns R/F time – 2ns Delay </a:t>
            </a:r>
            <a:r>
              <a:rPr lang="fr-FR" altLang="en-US" sz="800" dirty="0" err="1">
                <a:latin typeface="Calibri" panose="020F0502020204030204" pitchFamily="34" charset="0"/>
                <a:ea typeface="MS PGothic" pitchFamily="34" charset="-128"/>
                <a:cs typeface="Arial" charset="0"/>
              </a:rPr>
              <a:t>matching</a:t>
            </a:r>
            <a:r>
              <a:rPr lang="fr-FR" altLang="en-US" sz="800" dirty="0">
                <a:latin typeface="Calibri" panose="020F0502020204030204" pitchFamily="34" charset="0"/>
                <a:ea typeface="MS PGothic" pitchFamily="34" charset="-128"/>
                <a:cs typeface="Arial" charset="0"/>
              </a:rPr>
              <a:t> – DFN10 4*4</a:t>
            </a:r>
          </a:p>
        </p:txBody>
      </p:sp>
      <p:sp>
        <p:nvSpPr>
          <p:cNvPr id="63" name="TextBox 62"/>
          <p:cNvSpPr txBox="1"/>
          <p:nvPr/>
        </p:nvSpPr>
        <p:spPr>
          <a:xfrm rot="10800000">
            <a:off x="1019153" y="1018971"/>
            <a:ext cx="615553" cy="2239463"/>
          </a:xfrm>
          <a:prstGeom prst="rect">
            <a:avLst/>
          </a:prstGeom>
          <a:noFill/>
        </p:spPr>
        <p:txBody>
          <a:bodyPr vert="eaVert" wrap="square" rtlCol="0">
            <a:spAutoFit/>
          </a:bodyPr>
          <a:lstStyle/>
          <a:p>
            <a:pPr algn="ctr"/>
            <a:r>
              <a:rPr lang="en-US" sz="1600" b="1" dirty="0">
                <a:solidFill>
                  <a:schemeClr val="tx2"/>
                </a:solidFill>
                <a:latin typeface="Calibri" panose="020F0502020204030204" pitchFamily="34" charset="0"/>
              </a:rPr>
              <a:t>Automotive</a:t>
            </a:r>
          </a:p>
          <a:p>
            <a:pPr algn="ctr"/>
            <a:r>
              <a:rPr lang="en-US" sz="1200" b="1" dirty="0">
                <a:solidFill>
                  <a:srgbClr val="3C5583"/>
                </a:solidFill>
                <a:latin typeface="Calibri" panose="020F0502020204030204" pitchFamily="34" charset="0"/>
              </a:rPr>
              <a:t>48/12 V Conversion, Motor Drive</a:t>
            </a:r>
            <a:endParaRPr lang="en-US" sz="1200" b="1" dirty="0">
              <a:solidFill>
                <a:schemeClr val="tx2"/>
              </a:solidFill>
              <a:latin typeface="Calibri" panose="020F0502020204030204" pitchFamily="34" charset="0"/>
            </a:endParaRPr>
          </a:p>
        </p:txBody>
      </p:sp>
      <p:sp>
        <p:nvSpPr>
          <p:cNvPr id="64" name="Rounded Rectangle 63"/>
          <p:cNvSpPr/>
          <p:nvPr/>
        </p:nvSpPr>
        <p:spPr bwMode="auto">
          <a:xfrm>
            <a:off x="1725352" y="5075272"/>
            <a:ext cx="2055655" cy="480152"/>
          </a:xfrm>
          <a:prstGeom prst="roundRect">
            <a:avLst/>
          </a:prstGeom>
          <a:solidFill>
            <a:srgbClr val="33CC33"/>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40" tIns="60879" rIns="91440" bIns="6087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fr-FR" altLang="en-US" sz="1400" b="1" dirty="0">
                <a:latin typeface="Calibri" panose="020F0502020204030204" pitchFamily="34" charset="0"/>
                <a:ea typeface="MS PGothic" pitchFamily="34" charset="-128"/>
                <a:cs typeface="Arial" charset="0"/>
              </a:rPr>
              <a:t>NCP5109A/B - 200 V H/L </a:t>
            </a:r>
          </a:p>
          <a:p>
            <a:r>
              <a:rPr lang="fr-FR" altLang="en-US" sz="800" dirty="0">
                <a:latin typeface="Calibri" panose="020F0502020204030204" pitchFamily="34" charset="0"/>
                <a:ea typeface="MS PGothic" pitchFamily="34" charset="-128"/>
                <a:cs typeface="Arial" charset="0"/>
              </a:rPr>
              <a:t>0.25/0.5A - 85/35 ns R/F time – 20 ns Delay </a:t>
            </a:r>
            <a:r>
              <a:rPr lang="fr-FR" altLang="en-US" sz="800" dirty="0" err="1">
                <a:latin typeface="Calibri" panose="020F0502020204030204" pitchFamily="34" charset="0"/>
                <a:ea typeface="MS PGothic" pitchFamily="34" charset="-128"/>
                <a:cs typeface="Arial" charset="0"/>
              </a:rPr>
              <a:t>matching</a:t>
            </a:r>
            <a:r>
              <a:rPr lang="fr-FR" altLang="en-US" sz="800" dirty="0">
                <a:latin typeface="Calibri" panose="020F0502020204030204" pitchFamily="34" charset="0"/>
                <a:ea typeface="MS PGothic" pitchFamily="34" charset="-128"/>
                <a:cs typeface="Arial" charset="0"/>
              </a:rPr>
              <a:t> – 100 ns </a:t>
            </a:r>
            <a:r>
              <a:rPr lang="fr-FR" altLang="en-US" sz="800" dirty="0" err="1">
                <a:latin typeface="Calibri" panose="020F0502020204030204" pitchFamily="34" charset="0"/>
                <a:ea typeface="MS PGothic" pitchFamily="34" charset="-128"/>
                <a:cs typeface="Arial" charset="0"/>
              </a:rPr>
              <a:t>Prop</a:t>
            </a:r>
            <a:r>
              <a:rPr lang="fr-FR" altLang="en-US" sz="800" dirty="0">
                <a:latin typeface="Calibri" panose="020F0502020204030204" pitchFamily="34" charset="0"/>
                <a:ea typeface="MS PGothic" pitchFamily="34" charset="-128"/>
                <a:cs typeface="Arial" charset="0"/>
              </a:rPr>
              <a:t> </a:t>
            </a:r>
            <a:r>
              <a:rPr lang="fr-FR" altLang="en-US" sz="800" dirty="0" err="1">
                <a:latin typeface="Calibri" panose="020F0502020204030204" pitchFamily="34" charset="0"/>
                <a:ea typeface="MS PGothic" pitchFamily="34" charset="-128"/>
                <a:cs typeface="Arial" charset="0"/>
              </a:rPr>
              <a:t>delay</a:t>
            </a:r>
            <a:r>
              <a:rPr lang="fr-FR" altLang="en-US" sz="800" dirty="0">
                <a:latin typeface="Calibri" panose="020F0502020204030204" pitchFamily="34" charset="0"/>
                <a:ea typeface="MS PGothic" pitchFamily="34" charset="-128"/>
                <a:cs typeface="Arial" charset="0"/>
              </a:rPr>
              <a:t> – DFN10 3*3</a:t>
            </a:r>
          </a:p>
        </p:txBody>
      </p:sp>
      <p:sp>
        <p:nvSpPr>
          <p:cNvPr id="66" name="Rounded Rectangle 65"/>
          <p:cNvSpPr/>
          <p:nvPr/>
        </p:nvSpPr>
        <p:spPr bwMode="auto">
          <a:xfrm>
            <a:off x="1721845" y="2562952"/>
            <a:ext cx="2001442" cy="548640"/>
          </a:xfrm>
          <a:prstGeom prst="roundRect">
            <a:avLst/>
          </a:prstGeom>
          <a:solidFill>
            <a:srgbClr val="33CC33"/>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40" tIns="60879" rIns="91440" bIns="6087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fr-FR" altLang="en-US" sz="1400" b="1" dirty="0">
                <a:latin typeface="Calibri" panose="020F0502020204030204" pitchFamily="34" charset="0"/>
                <a:ea typeface="MS PGothic" pitchFamily="34" charset="-128"/>
                <a:cs typeface="Arial" charset="0"/>
              </a:rPr>
              <a:t>NCV51511 – 100 V H/L </a:t>
            </a:r>
          </a:p>
          <a:p>
            <a:r>
              <a:rPr lang="fr-FR" altLang="en-US" sz="800" dirty="0">
                <a:latin typeface="Calibri" panose="020F0502020204030204" pitchFamily="34" charset="0"/>
                <a:ea typeface="MS PGothic" pitchFamily="34" charset="-128"/>
                <a:cs typeface="Arial" charset="0"/>
              </a:rPr>
              <a:t>3/6A – Integrated </a:t>
            </a:r>
            <a:r>
              <a:rPr lang="fr-FR" altLang="en-US" sz="800" dirty="0" err="1">
                <a:latin typeface="Calibri" panose="020F0502020204030204" pitchFamily="34" charset="0"/>
                <a:ea typeface="MS PGothic" pitchFamily="34" charset="-128"/>
                <a:cs typeface="Arial" charset="0"/>
              </a:rPr>
              <a:t>Bst</a:t>
            </a:r>
            <a:r>
              <a:rPr lang="fr-FR" altLang="en-US" sz="800" dirty="0">
                <a:latin typeface="Calibri" panose="020F0502020204030204" pitchFamily="34" charset="0"/>
                <a:ea typeface="MS PGothic" pitchFamily="34" charset="-128"/>
                <a:cs typeface="Arial" charset="0"/>
              </a:rPr>
              <a:t> diode – 4/6 ns R/F time – 2ns Delay </a:t>
            </a:r>
            <a:r>
              <a:rPr lang="fr-FR" altLang="en-US" sz="800" dirty="0" err="1">
                <a:latin typeface="Calibri" panose="020F0502020204030204" pitchFamily="34" charset="0"/>
                <a:ea typeface="MS PGothic" pitchFamily="34" charset="-128"/>
                <a:cs typeface="Arial" charset="0"/>
              </a:rPr>
              <a:t>matching</a:t>
            </a:r>
            <a:r>
              <a:rPr lang="fr-FR" altLang="en-US" sz="800" dirty="0">
                <a:latin typeface="Calibri" panose="020F0502020204030204" pitchFamily="34" charset="0"/>
                <a:ea typeface="MS PGothic" pitchFamily="34" charset="-128"/>
                <a:cs typeface="Arial" charset="0"/>
              </a:rPr>
              <a:t> – SOIC8-EP</a:t>
            </a:r>
          </a:p>
        </p:txBody>
      </p:sp>
      <p:pic>
        <p:nvPicPr>
          <p:cNvPr id="30" name="Picture 9">
            <a:extLst>
              <a:ext uri="{FF2B5EF4-FFF2-40B4-BE49-F238E27FC236}">
                <a16:creationId xmlns:a16="http://schemas.microsoft.com/office/drawing/2014/main" id="{A32EB83C-45C2-204E-96C1-E3C8AF82C6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3864" y="2012669"/>
            <a:ext cx="499578" cy="339287"/>
          </a:xfrm>
          <a:prstGeom prst="rect">
            <a:avLst/>
          </a:prstGeom>
        </p:spPr>
      </p:pic>
      <p:pic>
        <p:nvPicPr>
          <p:cNvPr id="36" name="Picture 62">
            <a:extLst>
              <a:ext uri="{FF2B5EF4-FFF2-40B4-BE49-F238E27FC236}">
                <a16:creationId xmlns:a16="http://schemas.microsoft.com/office/drawing/2014/main" id="{321B3E47-D3FF-5B4C-A13E-82B142CBD1CE}"/>
              </a:ext>
            </a:extLst>
          </p:cNvPr>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97530" y="3749474"/>
            <a:ext cx="413239" cy="446377"/>
          </a:xfrm>
          <a:prstGeom prst="rect">
            <a:avLst/>
          </a:prstGeom>
        </p:spPr>
      </p:pic>
      <p:pic>
        <p:nvPicPr>
          <p:cNvPr id="40" name="Picture 65">
            <a:extLst>
              <a:ext uri="{FF2B5EF4-FFF2-40B4-BE49-F238E27FC236}">
                <a16:creationId xmlns:a16="http://schemas.microsoft.com/office/drawing/2014/main" id="{A4B07C57-6351-F741-9DF0-45E47878FA49}"/>
              </a:ext>
            </a:extLst>
          </p:cNvPr>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68572" y="4575386"/>
            <a:ext cx="493428" cy="499886"/>
          </a:xfrm>
          <a:prstGeom prst="rect">
            <a:avLst/>
          </a:prstGeom>
        </p:spPr>
      </p:pic>
      <p:grpSp>
        <p:nvGrpSpPr>
          <p:cNvPr id="46" name="Group 45"/>
          <p:cNvGrpSpPr/>
          <p:nvPr/>
        </p:nvGrpSpPr>
        <p:grpSpPr>
          <a:xfrm>
            <a:off x="8229600" y="304800"/>
            <a:ext cx="3635835" cy="216663"/>
            <a:chOff x="6567708" y="5875334"/>
            <a:chExt cx="3635835" cy="216663"/>
          </a:xfrm>
        </p:grpSpPr>
        <p:sp>
          <p:nvSpPr>
            <p:cNvPr id="47" name="Rounded Rectangle 46"/>
            <p:cNvSpPr/>
            <p:nvPr/>
          </p:nvSpPr>
          <p:spPr bwMode="auto">
            <a:xfrm>
              <a:off x="6567708" y="5875334"/>
              <a:ext cx="839232" cy="216663"/>
            </a:xfrm>
            <a:prstGeom prst="roundRect">
              <a:avLst/>
            </a:prstGeom>
            <a:solidFill>
              <a:srgbClr val="33CC33"/>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21748" tIns="60879" rIns="121748" bIns="6087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nl-NL" altLang="en-US" sz="900" b="1" dirty="0">
                  <a:latin typeface="Calibri" panose="020F0502020204030204" pitchFamily="34" charset="0"/>
                  <a:ea typeface="MS PGothic" pitchFamily="34" charset="-128"/>
                  <a:cs typeface="Arial" charset="0"/>
                </a:rPr>
                <a:t>Existing</a:t>
              </a:r>
              <a:endParaRPr lang="en-US" altLang="en-US" sz="800" b="1" dirty="0">
                <a:latin typeface="Calibri" panose="020F0502020204030204" pitchFamily="34" charset="0"/>
                <a:ea typeface="MS PGothic" pitchFamily="34" charset="-128"/>
                <a:cs typeface="Arial" charset="0"/>
              </a:endParaRPr>
            </a:p>
          </p:txBody>
        </p:sp>
        <p:sp>
          <p:nvSpPr>
            <p:cNvPr id="49" name="Rounded Rectangle 48"/>
            <p:cNvSpPr/>
            <p:nvPr/>
          </p:nvSpPr>
          <p:spPr bwMode="auto">
            <a:xfrm>
              <a:off x="7467600" y="5875334"/>
              <a:ext cx="936064" cy="213996"/>
            </a:xfrm>
            <a:prstGeom prst="roundRect">
              <a:avLst/>
            </a:prstGeom>
            <a:solidFill>
              <a:srgbClr val="91C88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21748" tIns="60879" rIns="121748" bIns="6087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de-AT" altLang="en-US" sz="900" b="1" dirty="0">
                  <a:latin typeface="Calibri" panose="020F0502020204030204" pitchFamily="34" charset="0"/>
                  <a:ea typeface="MS PGothic" pitchFamily="34" charset="-128"/>
                  <a:cs typeface="Arial" charset="0"/>
                </a:rPr>
                <a:t>Developing</a:t>
              </a:r>
              <a:endParaRPr lang="en-US" altLang="en-US" sz="900" dirty="0">
                <a:latin typeface="Calibri" panose="020F0502020204030204" pitchFamily="34" charset="0"/>
                <a:ea typeface="MS PGothic" pitchFamily="34" charset="-128"/>
                <a:cs typeface="Arial" charset="0"/>
              </a:endParaRPr>
            </a:p>
          </p:txBody>
        </p:sp>
        <p:sp>
          <p:nvSpPr>
            <p:cNvPr id="50" name="Rounded Rectangle 49"/>
            <p:cNvSpPr/>
            <p:nvPr/>
          </p:nvSpPr>
          <p:spPr bwMode="auto">
            <a:xfrm>
              <a:off x="8458200" y="5875334"/>
              <a:ext cx="839232" cy="216663"/>
            </a:xfrm>
            <a:prstGeom prst="roundRect">
              <a:avLst/>
            </a:prstGeom>
            <a:solidFill>
              <a:srgbClr val="FFC0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21748" tIns="60879" rIns="121748" bIns="6087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de-AT" altLang="en-US" sz="900" b="1" dirty="0">
                  <a:latin typeface="Calibri" panose="020F0502020204030204" pitchFamily="34" charset="0"/>
                  <a:ea typeface="MS PGothic" pitchFamily="34" charset="-128"/>
                  <a:cs typeface="Arial" charset="0"/>
                </a:rPr>
                <a:t>Planning</a:t>
              </a:r>
              <a:endParaRPr lang="en-US" altLang="en-US" sz="1000" b="1" dirty="0">
                <a:latin typeface="Calibri" panose="020F0502020204030204" pitchFamily="34" charset="0"/>
                <a:ea typeface="MS PGothic" pitchFamily="34" charset="-128"/>
                <a:cs typeface="Arial" charset="0"/>
              </a:endParaRPr>
            </a:p>
          </p:txBody>
        </p:sp>
        <p:sp>
          <p:nvSpPr>
            <p:cNvPr id="51" name="Rounded Rectangle 50"/>
            <p:cNvSpPr/>
            <p:nvPr/>
          </p:nvSpPr>
          <p:spPr bwMode="auto">
            <a:xfrm>
              <a:off x="9364311" y="5875334"/>
              <a:ext cx="839232" cy="216663"/>
            </a:xfrm>
            <a:prstGeom prst="roundRect">
              <a:avLst/>
            </a:prstGeom>
            <a:solidFill>
              <a:schemeClr val="accent6">
                <a:lumMod val="60000"/>
                <a:lumOff val="4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21748" tIns="60879" rIns="121748" bIns="6087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de-AT" altLang="en-US" sz="900" b="1" dirty="0">
                  <a:latin typeface="Calibri" panose="020F0502020204030204" pitchFamily="34" charset="0"/>
                  <a:ea typeface="MS PGothic" pitchFamily="34" charset="-128"/>
                  <a:cs typeface="Arial" charset="0"/>
                </a:rPr>
                <a:t>Exploring</a:t>
              </a:r>
              <a:endParaRPr lang="en-US" altLang="en-US" sz="1000" b="1" dirty="0">
                <a:latin typeface="Calibri" panose="020F0502020204030204" pitchFamily="34" charset="0"/>
                <a:ea typeface="MS PGothic" pitchFamily="34" charset="-128"/>
                <a:cs typeface="Arial" charset="0"/>
              </a:endParaRPr>
            </a:p>
          </p:txBody>
        </p:sp>
      </p:grpSp>
      <p:cxnSp>
        <p:nvCxnSpPr>
          <p:cNvPr id="53" name="Straight Connector 52"/>
          <p:cNvCxnSpPr>
            <a:cxnSpLocks/>
          </p:cNvCxnSpPr>
          <p:nvPr/>
        </p:nvCxnSpPr>
        <p:spPr bwMode="auto">
          <a:xfrm flipH="1">
            <a:off x="3886200" y="912692"/>
            <a:ext cx="1" cy="50308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p:cNvCxnSpPr>
            <a:cxnSpLocks/>
          </p:cNvCxnSpPr>
          <p:nvPr/>
        </p:nvCxnSpPr>
        <p:spPr bwMode="auto">
          <a:xfrm>
            <a:off x="6566417" y="891937"/>
            <a:ext cx="0" cy="505135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Rounded Rectangle 37"/>
          <p:cNvSpPr/>
          <p:nvPr/>
        </p:nvSpPr>
        <p:spPr bwMode="auto">
          <a:xfrm>
            <a:off x="5415318" y="2208938"/>
            <a:ext cx="2282125" cy="365760"/>
          </a:xfrm>
          <a:prstGeom prst="roundRect">
            <a:avLst/>
          </a:prstGeom>
          <a:solidFill>
            <a:srgbClr val="91C88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40" tIns="60879" rIns="91440" bIns="6087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fr-FR" altLang="en-US" sz="1400" b="1" dirty="0">
                <a:latin typeface="Calibri" panose="020F0502020204030204" pitchFamily="34" charset="0"/>
                <a:ea typeface="MS PGothic" pitchFamily="34" charset="-128"/>
                <a:cs typeface="Arial" charset="0"/>
              </a:rPr>
              <a:t>NCV51313 – 130 V HS</a:t>
            </a:r>
          </a:p>
          <a:p>
            <a:r>
              <a:rPr lang="fr-FR" altLang="en-US" sz="800" dirty="0">
                <a:latin typeface="Calibri" panose="020F0502020204030204" pitchFamily="34" charset="0"/>
                <a:ea typeface="MS PGothic" pitchFamily="34" charset="-128"/>
                <a:cs typeface="Arial" charset="0"/>
              </a:rPr>
              <a:t>2.5 &amp; 5 A - DFN6 3*3</a:t>
            </a:r>
          </a:p>
        </p:txBody>
      </p:sp>
      <p:sp>
        <p:nvSpPr>
          <p:cNvPr id="31" name="Rounded Rectangle 30"/>
          <p:cNvSpPr/>
          <p:nvPr/>
        </p:nvSpPr>
        <p:spPr bwMode="auto">
          <a:xfrm>
            <a:off x="1729235" y="3564232"/>
            <a:ext cx="1961149" cy="443093"/>
          </a:xfrm>
          <a:prstGeom prst="roundRect">
            <a:avLst/>
          </a:prstGeom>
          <a:solidFill>
            <a:srgbClr val="33CC33"/>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40" tIns="45659" rIns="91440" bIns="4565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fr-FR" altLang="en-US" sz="1400" b="1" dirty="0">
                <a:latin typeface="Calibri" panose="020F0502020204030204" pitchFamily="34" charset="0"/>
                <a:ea typeface="MS PGothic" pitchFamily="34" charset="-128"/>
                <a:cs typeface="Arial" charset="0"/>
              </a:rPr>
              <a:t>NCP51513 – 130 V H/L</a:t>
            </a:r>
          </a:p>
          <a:p>
            <a:r>
              <a:rPr lang="en-US" altLang="en-US" sz="800" dirty="0">
                <a:latin typeface="Calibri" panose="020F0502020204030204" pitchFamily="34" charset="0"/>
                <a:ea typeface="MS PGothic" pitchFamily="34" charset="-128"/>
                <a:cs typeface="Arial" charset="0"/>
              </a:rPr>
              <a:t>3.0 A with EN &amp; Interlock/Fixed DT - DFN10 3*3</a:t>
            </a:r>
            <a:endParaRPr lang="en-US" altLang="en-US" sz="800" b="1" dirty="0">
              <a:latin typeface="Calibri" panose="020F0502020204030204" pitchFamily="34" charset="0"/>
              <a:ea typeface="MS PGothic" pitchFamily="34" charset="-128"/>
              <a:cs typeface="Arial" charset="0"/>
            </a:endParaRPr>
          </a:p>
        </p:txBody>
      </p:sp>
      <p:sp>
        <p:nvSpPr>
          <p:cNvPr id="42" name="Rounded Rectangle 41"/>
          <p:cNvSpPr/>
          <p:nvPr/>
        </p:nvSpPr>
        <p:spPr bwMode="auto">
          <a:xfrm>
            <a:off x="9663293" y="3702760"/>
            <a:ext cx="2197909" cy="365760"/>
          </a:xfrm>
          <a:prstGeom prst="roundRect">
            <a:avLst/>
          </a:prstGeom>
          <a:solidFill>
            <a:schemeClr val="accent6">
              <a:lumMod val="60000"/>
              <a:lumOff val="4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40" tIns="60879" rIns="91440" bIns="6087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fr-FR" altLang="en-US" sz="1400" b="1" dirty="0">
                <a:latin typeface="Calibri" panose="020F0502020204030204" pitchFamily="34" charset="0"/>
                <a:ea typeface="MS PGothic" pitchFamily="34" charset="-128"/>
                <a:cs typeface="Arial" charset="0"/>
              </a:rPr>
              <a:t>NCP51612/3 – 150 V 3-Ph</a:t>
            </a:r>
          </a:p>
          <a:p>
            <a:r>
              <a:rPr lang="fr-FR" altLang="en-US" sz="800" dirty="0">
                <a:latin typeface="Calibri" panose="020F0502020204030204" pitchFamily="34" charset="0"/>
                <a:ea typeface="MS PGothic" pitchFamily="34" charset="-128"/>
                <a:cs typeface="Arial" charset="0"/>
              </a:rPr>
              <a:t>0.5 /1.0A –QFN 20/28  </a:t>
            </a:r>
            <a:r>
              <a:rPr lang="fr-FR" altLang="en-US" sz="800" b="1" dirty="0">
                <a:latin typeface="Calibri" panose="020F0502020204030204" pitchFamily="34" charset="0"/>
                <a:ea typeface="MS PGothic" pitchFamily="34" charset="-128"/>
                <a:cs typeface="Arial" charset="0"/>
              </a:rPr>
              <a:t>VIS SOI</a:t>
            </a:r>
          </a:p>
        </p:txBody>
      </p:sp>
      <p:sp>
        <p:nvSpPr>
          <p:cNvPr id="55" name="Rounded Rectangle 54"/>
          <p:cNvSpPr/>
          <p:nvPr/>
        </p:nvSpPr>
        <p:spPr bwMode="auto">
          <a:xfrm>
            <a:off x="9440753" y="5389963"/>
            <a:ext cx="2197909" cy="365760"/>
          </a:xfrm>
          <a:prstGeom prst="roundRect">
            <a:avLst/>
          </a:prstGeom>
          <a:solidFill>
            <a:schemeClr val="accent6">
              <a:lumMod val="60000"/>
              <a:lumOff val="4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40" tIns="60879" rIns="91440" bIns="6087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fr-FR" altLang="en-US" sz="1400" b="1" dirty="0">
                <a:latin typeface="Calibri" panose="020F0502020204030204" pitchFamily="34" charset="0"/>
                <a:ea typeface="MS PGothic" pitchFamily="34" charset="-128"/>
                <a:cs typeface="Arial" charset="0"/>
              </a:rPr>
              <a:t>NCP51512x – 130 V H/L</a:t>
            </a:r>
          </a:p>
          <a:p>
            <a:r>
              <a:rPr lang="fr-FR" altLang="en-US" sz="800" dirty="0">
                <a:latin typeface="Calibri" panose="020F0502020204030204" pitchFamily="34" charset="0"/>
                <a:ea typeface="MS PGothic" pitchFamily="34" charset="-128"/>
                <a:cs typeface="Arial" charset="0"/>
              </a:rPr>
              <a:t>0.5 /1.0A – Single In and LINAK </a:t>
            </a:r>
            <a:r>
              <a:rPr lang="fr-FR" altLang="en-US" sz="800" dirty="0" err="1">
                <a:latin typeface="Calibri" panose="020F0502020204030204" pitchFamily="34" charset="0"/>
                <a:ea typeface="MS PGothic" pitchFamily="34" charset="-128"/>
                <a:cs typeface="Arial" charset="0"/>
              </a:rPr>
              <a:t>features</a:t>
            </a:r>
            <a:endParaRPr lang="fr-FR" altLang="en-US" sz="800" dirty="0">
              <a:latin typeface="Calibri" panose="020F0502020204030204" pitchFamily="34" charset="0"/>
              <a:ea typeface="MS PGothic" pitchFamily="34" charset="-128"/>
              <a:cs typeface="Arial" charset="0"/>
            </a:endParaRPr>
          </a:p>
        </p:txBody>
      </p:sp>
      <p:sp>
        <p:nvSpPr>
          <p:cNvPr id="56" name="Star: 24 Points 55">
            <a:extLst>
              <a:ext uri="{FF2B5EF4-FFF2-40B4-BE49-F238E27FC236}">
                <a16:creationId xmlns:a16="http://schemas.microsoft.com/office/drawing/2014/main" id="{F4AAA48C-4530-4A3C-A853-DE1B4498A1F3}"/>
              </a:ext>
            </a:extLst>
          </p:cNvPr>
          <p:cNvSpPr/>
          <p:nvPr/>
        </p:nvSpPr>
        <p:spPr>
          <a:xfrm>
            <a:off x="3441205" y="3607459"/>
            <a:ext cx="347472" cy="347472"/>
          </a:xfrm>
          <a:prstGeom prst="star2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a:t>
            </a:r>
          </a:p>
        </p:txBody>
      </p:sp>
      <p:sp>
        <p:nvSpPr>
          <p:cNvPr id="59" name="TextBox 1">
            <a:extLst>
              <a:ext uri="{FF2B5EF4-FFF2-40B4-BE49-F238E27FC236}">
                <a16:creationId xmlns:a16="http://schemas.microsoft.com/office/drawing/2014/main" id="{62621A69-56EA-4D84-8438-52CC2229836E}"/>
              </a:ext>
            </a:extLst>
          </p:cNvPr>
          <p:cNvSpPr txBox="1">
            <a:spLocks noChangeArrowheads="1"/>
          </p:cNvSpPr>
          <p:nvPr/>
        </p:nvSpPr>
        <p:spPr bwMode="auto">
          <a:xfrm>
            <a:off x="4896839" y="6062186"/>
            <a:ext cx="6014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Arial" charset="0"/>
              </a:defRPr>
            </a:lvl1pPr>
            <a:lvl2pPr marL="742950" indent="-285750">
              <a:defRPr sz="2000">
                <a:solidFill>
                  <a:srgbClr val="000000"/>
                </a:solidFill>
                <a:latin typeface="Arial" charset="0"/>
              </a:defRPr>
            </a:lvl2pPr>
            <a:lvl3pPr marL="1143000" indent="-228600">
              <a:defRPr sz="2000">
                <a:solidFill>
                  <a:srgbClr val="000000"/>
                </a:solidFill>
                <a:latin typeface="Arial" charset="0"/>
              </a:defRPr>
            </a:lvl3pPr>
            <a:lvl4pPr marL="1600200" indent="-228600">
              <a:defRPr sz="2000">
                <a:solidFill>
                  <a:srgbClr val="000000"/>
                </a:solidFill>
                <a:latin typeface="Arial" charset="0"/>
              </a:defRPr>
            </a:lvl4pPr>
            <a:lvl5pPr marL="2057400" indent="-228600">
              <a:defRPr sz="2000">
                <a:solidFill>
                  <a:srgbClr val="000000"/>
                </a:solidFill>
                <a:latin typeface="Arial" charset="0"/>
              </a:defRPr>
            </a:lvl5pPr>
            <a:lvl6pPr marL="2514600" indent="-228600" eaLnBrk="0" fontAlgn="base" hangingPunct="0">
              <a:spcBef>
                <a:spcPct val="0"/>
              </a:spcBef>
              <a:spcAft>
                <a:spcPct val="0"/>
              </a:spcAft>
              <a:defRPr sz="2000">
                <a:solidFill>
                  <a:srgbClr val="000000"/>
                </a:solidFill>
                <a:latin typeface="Arial" charset="0"/>
              </a:defRPr>
            </a:lvl6pPr>
            <a:lvl7pPr marL="2971800" indent="-228600" eaLnBrk="0" fontAlgn="base" hangingPunct="0">
              <a:spcBef>
                <a:spcPct val="0"/>
              </a:spcBef>
              <a:spcAft>
                <a:spcPct val="0"/>
              </a:spcAft>
              <a:defRPr sz="2000">
                <a:solidFill>
                  <a:srgbClr val="000000"/>
                </a:solidFill>
                <a:latin typeface="Arial" charset="0"/>
              </a:defRPr>
            </a:lvl7pPr>
            <a:lvl8pPr marL="3429000" indent="-228600" eaLnBrk="0" fontAlgn="base" hangingPunct="0">
              <a:spcBef>
                <a:spcPct val="0"/>
              </a:spcBef>
              <a:spcAft>
                <a:spcPct val="0"/>
              </a:spcAft>
              <a:defRPr sz="2000">
                <a:solidFill>
                  <a:srgbClr val="000000"/>
                </a:solidFill>
                <a:latin typeface="Arial" charset="0"/>
              </a:defRPr>
            </a:lvl8pPr>
            <a:lvl9pPr marL="3886200" indent="-228600" eaLnBrk="0" fontAlgn="base" hangingPunct="0">
              <a:spcBef>
                <a:spcPct val="0"/>
              </a:spcBef>
              <a:spcAft>
                <a:spcPct val="0"/>
              </a:spcAft>
              <a:defRPr sz="2000">
                <a:solidFill>
                  <a:srgbClr val="000000"/>
                </a:solidFill>
                <a:latin typeface="Arial" charset="0"/>
              </a:defRPr>
            </a:lvl9pPr>
          </a:lstStyle>
          <a:p>
            <a:r>
              <a:rPr lang="nl-NL" altLang="en-US" sz="1600" b="1" dirty="0">
                <a:latin typeface="Calibri" panose="020F0502020204030204" pitchFamily="34" charset="0"/>
              </a:rPr>
              <a:t>2022</a:t>
            </a:r>
            <a:endParaRPr lang="en-US" altLang="en-US" sz="1600" b="1" dirty="0">
              <a:latin typeface="Calibri" panose="020F0502020204030204" pitchFamily="34" charset="0"/>
            </a:endParaRPr>
          </a:p>
        </p:txBody>
      </p:sp>
      <p:sp>
        <p:nvSpPr>
          <p:cNvPr id="60" name="TextBox 1">
            <a:extLst>
              <a:ext uri="{FF2B5EF4-FFF2-40B4-BE49-F238E27FC236}">
                <a16:creationId xmlns:a16="http://schemas.microsoft.com/office/drawing/2014/main" id="{7E343F61-8FF2-4997-97DD-8C861650B241}"/>
              </a:ext>
            </a:extLst>
          </p:cNvPr>
          <p:cNvSpPr txBox="1">
            <a:spLocks noChangeArrowheads="1"/>
          </p:cNvSpPr>
          <p:nvPr/>
        </p:nvSpPr>
        <p:spPr bwMode="auto">
          <a:xfrm>
            <a:off x="8860223" y="6062246"/>
            <a:ext cx="8723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Arial" charset="0"/>
              </a:defRPr>
            </a:lvl1pPr>
            <a:lvl2pPr marL="742950" indent="-285750">
              <a:defRPr sz="2000">
                <a:solidFill>
                  <a:srgbClr val="000000"/>
                </a:solidFill>
                <a:latin typeface="Arial" charset="0"/>
              </a:defRPr>
            </a:lvl2pPr>
            <a:lvl3pPr marL="1143000" indent="-228600">
              <a:defRPr sz="2000">
                <a:solidFill>
                  <a:srgbClr val="000000"/>
                </a:solidFill>
                <a:latin typeface="Arial" charset="0"/>
              </a:defRPr>
            </a:lvl3pPr>
            <a:lvl4pPr marL="1600200" indent="-228600">
              <a:defRPr sz="2000">
                <a:solidFill>
                  <a:srgbClr val="000000"/>
                </a:solidFill>
                <a:latin typeface="Arial" charset="0"/>
              </a:defRPr>
            </a:lvl4pPr>
            <a:lvl5pPr marL="2057400" indent="-228600">
              <a:defRPr sz="2000">
                <a:solidFill>
                  <a:srgbClr val="000000"/>
                </a:solidFill>
                <a:latin typeface="Arial" charset="0"/>
              </a:defRPr>
            </a:lvl5pPr>
            <a:lvl6pPr marL="2514600" indent="-228600" eaLnBrk="0" fontAlgn="base" hangingPunct="0">
              <a:spcBef>
                <a:spcPct val="0"/>
              </a:spcBef>
              <a:spcAft>
                <a:spcPct val="0"/>
              </a:spcAft>
              <a:defRPr sz="2000">
                <a:solidFill>
                  <a:srgbClr val="000000"/>
                </a:solidFill>
                <a:latin typeface="Arial" charset="0"/>
              </a:defRPr>
            </a:lvl6pPr>
            <a:lvl7pPr marL="2971800" indent="-228600" eaLnBrk="0" fontAlgn="base" hangingPunct="0">
              <a:spcBef>
                <a:spcPct val="0"/>
              </a:spcBef>
              <a:spcAft>
                <a:spcPct val="0"/>
              </a:spcAft>
              <a:defRPr sz="2000">
                <a:solidFill>
                  <a:srgbClr val="000000"/>
                </a:solidFill>
                <a:latin typeface="Arial" charset="0"/>
              </a:defRPr>
            </a:lvl7pPr>
            <a:lvl8pPr marL="3429000" indent="-228600" eaLnBrk="0" fontAlgn="base" hangingPunct="0">
              <a:spcBef>
                <a:spcPct val="0"/>
              </a:spcBef>
              <a:spcAft>
                <a:spcPct val="0"/>
              </a:spcAft>
              <a:defRPr sz="2000">
                <a:solidFill>
                  <a:srgbClr val="000000"/>
                </a:solidFill>
                <a:latin typeface="Arial" charset="0"/>
              </a:defRPr>
            </a:lvl8pPr>
            <a:lvl9pPr marL="3886200" indent="-228600" eaLnBrk="0" fontAlgn="base" hangingPunct="0">
              <a:spcBef>
                <a:spcPct val="0"/>
              </a:spcBef>
              <a:spcAft>
                <a:spcPct val="0"/>
              </a:spcAft>
              <a:defRPr sz="2000">
                <a:solidFill>
                  <a:srgbClr val="000000"/>
                </a:solidFill>
                <a:latin typeface="Arial" charset="0"/>
              </a:defRPr>
            </a:lvl9pPr>
          </a:lstStyle>
          <a:p>
            <a:r>
              <a:rPr lang="nl-NL" altLang="en-US" sz="1600" b="1" dirty="0">
                <a:latin typeface="Calibri" panose="020F0502020204030204" pitchFamily="34" charset="0"/>
              </a:rPr>
              <a:t>2023-25</a:t>
            </a:r>
            <a:endParaRPr lang="en-US" altLang="en-US" sz="1600" b="1" dirty="0">
              <a:latin typeface="Calibri" panose="020F0502020204030204" pitchFamily="34" charset="0"/>
            </a:endParaRPr>
          </a:p>
        </p:txBody>
      </p:sp>
      <p:sp>
        <p:nvSpPr>
          <p:cNvPr id="65" name="Rounded Rectangle 30">
            <a:extLst>
              <a:ext uri="{FF2B5EF4-FFF2-40B4-BE49-F238E27FC236}">
                <a16:creationId xmlns:a16="http://schemas.microsoft.com/office/drawing/2014/main" id="{D84902B2-BEA1-4F40-AE80-1BE0444AA96D}"/>
              </a:ext>
            </a:extLst>
          </p:cNvPr>
          <p:cNvSpPr/>
          <p:nvPr/>
        </p:nvSpPr>
        <p:spPr bwMode="auto">
          <a:xfrm>
            <a:off x="1729235" y="1549492"/>
            <a:ext cx="1961149" cy="443093"/>
          </a:xfrm>
          <a:prstGeom prst="roundRect">
            <a:avLst/>
          </a:prstGeom>
          <a:solidFill>
            <a:srgbClr val="33CC33"/>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40" tIns="45659" rIns="91440" bIns="4565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fr-FR" altLang="en-US" sz="1400" b="1" dirty="0">
                <a:latin typeface="Calibri" panose="020F0502020204030204" pitchFamily="34" charset="0"/>
                <a:ea typeface="MS PGothic" pitchFamily="34" charset="-128"/>
                <a:cs typeface="Arial" charset="0"/>
              </a:rPr>
              <a:t>NCP51513 – 130 V H/L</a:t>
            </a:r>
          </a:p>
          <a:p>
            <a:r>
              <a:rPr lang="en-US" altLang="en-US" sz="800" dirty="0">
                <a:latin typeface="Calibri" panose="020F0502020204030204" pitchFamily="34" charset="0"/>
                <a:ea typeface="MS PGothic" pitchFamily="34" charset="-128"/>
                <a:cs typeface="Arial" charset="0"/>
              </a:rPr>
              <a:t>3.0 A with EN &amp; Interlock/Fixed DT - DFN10 3*3</a:t>
            </a:r>
            <a:endParaRPr lang="en-US" altLang="en-US" sz="800" b="1" dirty="0">
              <a:latin typeface="Calibri" panose="020F0502020204030204" pitchFamily="34" charset="0"/>
              <a:ea typeface="MS PGothic" pitchFamily="34" charset="-128"/>
              <a:cs typeface="Arial" charset="0"/>
            </a:endParaRPr>
          </a:p>
        </p:txBody>
      </p:sp>
      <p:sp>
        <p:nvSpPr>
          <p:cNvPr id="67" name="Star: 24 Points 66">
            <a:extLst>
              <a:ext uri="{FF2B5EF4-FFF2-40B4-BE49-F238E27FC236}">
                <a16:creationId xmlns:a16="http://schemas.microsoft.com/office/drawing/2014/main" id="{68CEEF22-6314-48CD-8E10-C2C5EA8E8A9A}"/>
              </a:ext>
            </a:extLst>
          </p:cNvPr>
          <p:cNvSpPr/>
          <p:nvPr/>
        </p:nvSpPr>
        <p:spPr>
          <a:xfrm>
            <a:off x="3431098" y="1730425"/>
            <a:ext cx="347472" cy="347472"/>
          </a:xfrm>
          <a:prstGeom prst="star2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a:t>
            </a:r>
          </a:p>
        </p:txBody>
      </p:sp>
      <p:grpSp>
        <p:nvGrpSpPr>
          <p:cNvPr id="12" name="Group 11">
            <a:extLst>
              <a:ext uri="{FF2B5EF4-FFF2-40B4-BE49-F238E27FC236}">
                <a16:creationId xmlns:a16="http://schemas.microsoft.com/office/drawing/2014/main" id="{E9CC02EC-2C8A-4946-9C05-5791E74B09A3}"/>
              </a:ext>
            </a:extLst>
          </p:cNvPr>
          <p:cNvGrpSpPr/>
          <p:nvPr/>
        </p:nvGrpSpPr>
        <p:grpSpPr>
          <a:xfrm>
            <a:off x="1704786" y="965265"/>
            <a:ext cx="8946816" cy="438875"/>
            <a:chOff x="1704786" y="965265"/>
            <a:chExt cx="8946816" cy="438875"/>
          </a:xfrm>
        </p:grpSpPr>
        <p:grpSp>
          <p:nvGrpSpPr>
            <p:cNvPr id="4" name="Group 3">
              <a:extLst>
                <a:ext uri="{FF2B5EF4-FFF2-40B4-BE49-F238E27FC236}">
                  <a16:creationId xmlns:a16="http://schemas.microsoft.com/office/drawing/2014/main" id="{B185D8B6-301C-4EDA-A99D-5E8639BA7EB5}"/>
                </a:ext>
              </a:extLst>
            </p:cNvPr>
            <p:cNvGrpSpPr/>
            <p:nvPr/>
          </p:nvGrpSpPr>
          <p:grpSpPr>
            <a:xfrm>
              <a:off x="1704786" y="965265"/>
              <a:ext cx="8946816" cy="438875"/>
              <a:chOff x="2064445" y="902276"/>
              <a:chExt cx="8946816" cy="463689"/>
            </a:xfrm>
          </p:grpSpPr>
          <p:sp>
            <p:nvSpPr>
              <p:cNvPr id="7" name="Freeform: Shape 6">
                <a:extLst>
                  <a:ext uri="{FF2B5EF4-FFF2-40B4-BE49-F238E27FC236}">
                    <a16:creationId xmlns:a16="http://schemas.microsoft.com/office/drawing/2014/main" id="{11F3FF68-8A86-4AF5-8822-E6DF3AD677DB}"/>
                  </a:ext>
                </a:extLst>
              </p:cNvPr>
              <p:cNvSpPr/>
              <p:nvPr/>
            </p:nvSpPr>
            <p:spPr>
              <a:xfrm>
                <a:off x="2064445" y="910941"/>
                <a:ext cx="3252047" cy="455024"/>
              </a:xfrm>
              <a:custGeom>
                <a:avLst/>
                <a:gdLst>
                  <a:gd name="connsiteX0" fmla="*/ 0 w 3252047"/>
                  <a:gd name="connsiteY0" fmla="*/ 0 h 554617"/>
                  <a:gd name="connsiteX1" fmla="*/ 2974739 w 3252047"/>
                  <a:gd name="connsiteY1" fmla="*/ 0 h 554617"/>
                  <a:gd name="connsiteX2" fmla="*/ 3252047 w 3252047"/>
                  <a:gd name="connsiteY2" fmla="*/ 277309 h 554617"/>
                  <a:gd name="connsiteX3" fmla="*/ 2974739 w 3252047"/>
                  <a:gd name="connsiteY3" fmla="*/ 554617 h 554617"/>
                  <a:gd name="connsiteX4" fmla="*/ 0 w 3252047"/>
                  <a:gd name="connsiteY4" fmla="*/ 554617 h 554617"/>
                  <a:gd name="connsiteX5" fmla="*/ 277309 w 3252047"/>
                  <a:gd name="connsiteY5" fmla="*/ 277309 h 554617"/>
                  <a:gd name="connsiteX6" fmla="*/ 0 w 3252047"/>
                  <a:gd name="connsiteY6" fmla="*/ 0 h 55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2047" h="554617">
                    <a:moveTo>
                      <a:pt x="0" y="0"/>
                    </a:moveTo>
                    <a:lnTo>
                      <a:pt x="2974739" y="0"/>
                    </a:lnTo>
                    <a:lnTo>
                      <a:pt x="3252047" y="277309"/>
                    </a:lnTo>
                    <a:lnTo>
                      <a:pt x="2974739" y="554617"/>
                    </a:lnTo>
                    <a:lnTo>
                      <a:pt x="0" y="554617"/>
                    </a:lnTo>
                    <a:lnTo>
                      <a:pt x="277309" y="277309"/>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341317" tIns="21336" rIns="298644"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effectLst>
                      <a:outerShdw blurRad="38100" dist="38100" dir="2700000" algn="tl">
                        <a:srgbClr val="000000">
                          <a:alpha val="43137"/>
                        </a:srgbClr>
                      </a:outerShdw>
                    </a:effectLst>
                  </a:rPr>
                  <a:t>VHV3/HDG4 &amp; UH-7 v1</a:t>
                </a:r>
                <a:endParaRPr lang="en-US" sz="1600" b="1" kern="1200" dirty="0">
                  <a:solidFill>
                    <a:schemeClr val="bg1"/>
                  </a:solidFill>
                </a:endParaRPr>
              </a:p>
            </p:txBody>
          </p:sp>
          <p:sp>
            <p:nvSpPr>
              <p:cNvPr id="8" name="Freeform: Shape 7">
                <a:extLst>
                  <a:ext uri="{FF2B5EF4-FFF2-40B4-BE49-F238E27FC236}">
                    <a16:creationId xmlns:a16="http://schemas.microsoft.com/office/drawing/2014/main" id="{5AE6106C-F703-4D11-8947-FCD9F166DA80}"/>
                  </a:ext>
                </a:extLst>
              </p:cNvPr>
              <p:cNvSpPr/>
              <p:nvPr/>
            </p:nvSpPr>
            <p:spPr>
              <a:xfrm>
                <a:off x="5219604" y="902276"/>
                <a:ext cx="5791657" cy="463688"/>
              </a:xfrm>
              <a:custGeom>
                <a:avLst/>
                <a:gdLst>
                  <a:gd name="connsiteX0" fmla="*/ 0 w 3252047"/>
                  <a:gd name="connsiteY0" fmla="*/ 0 h 554617"/>
                  <a:gd name="connsiteX1" fmla="*/ 2974739 w 3252047"/>
                  <a:gd name="connsiteY1" fmla="*/ 0 h 554617"/>
                  <a:gd name="connsiteX2" fmla="*/ 3252047 w 3252047"/>
                  <a:gd name="connsiteY2" fmla="*/ 277309 h 554617"/>
                  <a:gd name="connsiteX3" fmla="*/ 2974739 w 3252047"/>
                  <a:gd name="connsiteY3" fmla="*/ 554617 h 554617"/>
                  <a:gd name="connsiteX4" fmla="*/ 0 w 3252047"/>
                  <a:gd name="connsiteY4" fmla="*/ 554617 h 554617"/>
                  <a:gd name="connsiteX5" fmla="*/ 277309 w 3252047"/>
                  <a:gd name="connsiteY5" fmla="*/ 277309 h 554617"/>
                  <a:gd name="connsiteX6" fmla="*/ 0 w 3252047"/>
                  <a:gd name="connsiteY6" fmla="*/ 0 h 55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2047" h="554617">
                    <a:moveTo>
                      <a:pt x="0" y="0"/>
                    </a:moveTo>
                    <a:lnTo>
                      <a:pt x="2974739" y="0"/>
                    </a:lnTo>
                    <a:lnTo>
                      <a:pt x="3252047" y="277309"/>
                    </a:lnTo>
                    <a:lnTo>
                      <a:pt x="2974739" y="554617"/>
                    </a:lnTo>
                    <a:lnTo>
                      <a:pt x="0" y="554617"/>
                    </a:lnTo>
                    <a:lnTo>
                      <a:pt x="277309" y="277309"/>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357319" tIns="26670" rIns="303978" bIns="26670" numCol="1" spcCol="1270" anchor="ctr" anchorCtr="0">
                <a:noAutofit/>
              </a:bodyPr>
              <a:lstStyle/>
              <a:p>
                <a:pPr marL="0" lvl="0" indent="0" algn="ctr" defTabSz="889000">
                  <a:lnSpc>
                    <a:spcPct val="90000"/>
                  </a:lnSpc>
                  <a:spcBef>
                    <a:spcPct val="0"/>
                  </a:spcBef>
                  <a:spcAft>
                    <a:spcPct val="35000"/>
                  </a:spcAft>
                  <a:buNone/>
                </a:pPr>
                <a:endParaRPr lang="en-US" sz="2000" kern="1200"/>
              </a:p>
            </p:txBody>
          </p:sp>
        </p:grpSp>
        <p:sp>
          <p:nvSpPr>
            <p:cNvPr id="10" name="Rectangle 9">
              <a:extLst>
                <a:ext uri="{FF2B5EF4-FFF2-40B4-BE49-F238E27FC236}">
                  <a16:creationId xmlns:a16="http://schemas.microsoft.com/office/drawing/2014/main" id="{AA6A705B-F4A6-4F40-8044-C9C0CBE28B0E}"/>
                </a:ext>
              </a:extLst>
            </p:cNvPr>
            <p:cNvSpPr/>
            <p:nvPr/>
          </p:nvSpPr>
          <p:spPr>
            <a:xfrm>
              <a:off x="5506441" y="1041785"/>
              <a:ext cx="2624436" cy="313932"/>
            </a:xfrm>
            <a:prstGeom prst="rect">
              <a:avLst/>
            </a:prstGeom>
          </p:spPr>
          <p:txBody>
            <a:bodyPr wrap="none">
              <a:spAutoFit/>
            </a:bodyPr>
            <a:lstStyle/>
            <a:p>
              <a:pPr lvl="0" algn="ctr" defTabSz="711200">
                <a:lnSpc>
                  <a:spcPct val="90000"/>
                </a:lnSpc>
                <a:spcBef>
                  <a:spcPct val="0"/>
                </a:spcBef>
                <a:spcAft>
                  <a:spcPct val="35000"/>
                </a:spcAft>
              </a:pPr>
              <a:r>
                <a:rPr lang="en-US" sz="1600" b="1" dirty="0">
                  <a:solidFill>
                    <a:schemeClr val="bg1"/>
                  </a:solidFill>
                  <a:effectLst>
                    <a:outerShdw blurRad="38100" dist="38100" dir="2700000" algn="tl">
                      <a:srgbClr val="000000">
                        <a:alpha val="43137"/>
                      </a:srgbClr>
                    </a:outerShdw>
                  </a:effectLst>
                </a:rPr>
                <a:t>UH-7 v1                 VISON</a:t>
              </a:r>
              <a:endParaRPr lang="en-US" sz="1600" b="1" dirty="0">
                <a:solidFill>
                  <a:schemeClr val="bg1"/>
                </a:solidFill>
              </a:endParaRPr>
            </a:p>
          </p:txBody>
        </p:sp>
      </p:grpSp>
      <p:sp>
        <p:nvSpPr>
          <p:cNvPr id="69" name="Rounded Rectangle 32">
            <a:extLst>
              <a:ext uri="{FF2B5EF4-FFF2-40B4-BE49-F238E27FC236}">
                <a16:creationId xmlns:a16="http://schemas.microsoft.com/office/drawing/2014/main" id="{20AAF967-E68D-4035-849F-30DEB2807656}"/>
              </a:ext>
            </a:extLst>
          </p:cNvPr>
          <p:cNvSpPr/>
          <p:nvPr/>
        </p:nvSpPr>
        <p:spPr bwMode="auto">
          <a:xfrm>
            <a:off x="5957931" y="5229640"/>
            <a:ext cx="2604106" cy="365570"/>
          </a:xfrm>
          <a:prstGeom prst="roundRect">
            <a:avLst/>
          </a:prstGeom>
          <a:solidFill>
            <a:srgbClr val="91C88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92" tIns="60847" rIns="91392" bIns="60847"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fr-FR" altLang="en-US" sz="1400" b="1" dirty="0">
                <a:latin typeface="Calibri" panose="020F0502020204030204" pitchFamily="34" charset="0"/>
                <a:ea typeface="MS PGothic" pitchFamily="34" charset="-128"/>
                <a:cs typeface="Arial" charset="0"/>
              </a:rPr>
              <a:t>NCP51515 – VIS SOI 120 V H/L</a:t>
            </a:r>
          </a:p>
          <a:p>
            <a:r>
              <a:rPr lang="fr-FR" altLang="en-US" sz="800" dirty="0">
                <a:latin typeface="Calibri" panose="020F0502020204030204" pitchFamily="34" charset="0"/>
                <a:ea typeface="MS PGothic" pitchFamily="34" charset="-128"/>
                <a:cs typeface="Arial" charset="0"/>
              </a:rPr>
              <a:t>2.5-4 A Driver </a:t>
            </a:r>
            <a:r>
              <a:rPr lang="fr-FR" altLang="en-US" sz="800" dirty="0" err="1">
                <a:latin typeface="Calibri" panose="020F0502020204030204" pitchFamily="34" charset="0"/>
                <a:ea typeface="MS PGothic" pitchFamily="34" charset="-128"/>
                <a:cs typeface="Arial" charset="0"/>
              </a:rPr>
              <a:t>with</a:t>
            </a:r>
            <a:r>
              <a:rPr lang="fr-FR" altLang="en-US" sz="800" dirty="0">
                <a:latin typeface="Calibri" panose="020F0502020204030204" pitchFamily="34" charset="0"/>
                <a:ea typeface="MS PGothic" pitchFamily="34" charset="-128"/>
                <a:cs typeface="Arial" charset="0"/>
              </a:rPr>
              <a:t> BST/Interlock/DT – DFN14</a:t>
            </a:r>
            <a:endParaRPr lang="fr-FR" altLang="en-US" sz="800" b="1" dirty="0">
              <a:latin typeface="Calibri" panose="020F0502020204030204" pitchFamily="34" charset="0"/>
              <a:ea typeface="MS PGothic" pitchFamily="34" charset="-128"/>
              <a:cs typeface="Arial" charset="0"/>
            </a:endParaRPr>
          </a:p>
        </p:txBody>
      </p:sp>
      <p:sp>
        <p:nvSpPr>
          <p:cNvPr id="70" name="Rounded Rectangle 32">
            <a:extLst>
              <a:ext uri="{FF2B5EF4-FFF2-40B4-BE49-F238E27FC236}">
                <a16:creationId xmlns:a16="http://schemas.microsoft.com/office/drawing/2014/main" id="{269934BB-F3B8-4B8D-8DFC-0A2B2C86CF7D}"/>
              </a:ext>
            </a:extLst>
          </p:cNvPr>
          <p:cNvSpPr/>
          <p:nvPr/>
        </p:nvSpPr>
        <p:spPr bwMode="auto">
          <a:xfrm>
            <a:off x="5957931" y="1623792"/>
            <a:ext cx="3105820" cy="365570"/>
          </a:xfrm>
          <a:prstGeom prst="roundRect">
            <a:avLst/>
          </a:prstGeom>
          <a:solidFill>
            <a:srgbClr val="91C88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92" tIns="60847" rIns="91392" bIns="60847"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fr-FR" altLang="en-US" sz="1400" b="1" dirty="0">
                <a:latin typeface="Calibri" panose="020F0502020204030204" pitchFamily="34" charset="0"/>
                <a:ea typeface="MS PGothic" pitchFamily="34" charset="-128"/>
                <a:cs typeface="Arial" charset="0"/>
              </a:rPr>
              <a:t>NCV51515 – VIS SOI 120 V H/L</a:t>
            </a:r>
          </a:p>
          <a:p>
            <a:r>
              <a:rPr lang="fr-FR" altLang="en-US" sz="800" dirty="0">
                <a:latin typeface="Calibri" panose="020F0502020204030204" pitchFamily="34" charset="0"/>
                <a:ea typeface="MS PGothic" pitchFamily="34" charset="-128"/>
                <a:cs typeface="Arial" charset="0"/>
              </a:rPr>
              <a:t>2.5-4 A Driver </a:t>
            </a:r>
            <a:r>
              <a:rPr lang="fr-FR" altLang="en-US" sz="800" dirty="0" err="1">
                <a:latin typeface="Calibri" panose="020F0502020204030204" pitchFamily="34" charset="0"/>
                <a:ea typeface="MS PGothic" pitchFamily="34" charset="-128"/>
                <a:cs typeface="Arial" charset="0"/>
              </a:rPr>
              <a:t>with</a:t>
            </a:r>
            <a:r>
              <a:rPr lang="fr-FR" altLang="en-US" sz="800" dirty="0">
                <a:latin typeface="Calibri" panose="020F0502020204030204" pitchFamily="34" charset="0"/>
                <a:ea typeface="MS PGothic" pitchFamily="34" charset="-128"/>
                <a:cs typeface="Arial" charset="0"/>
              </a:rPr>
              <a:t> BST/Interlock/DT – DFN14</a:t>
            </a:r>
            <a:endParaRPr lang="fr-FR" altLang="en-US" sz="800" b="1" dirty="0">
              <a:latin typeface="Calibri" panose="020F0502020204030204" pitchFamily="34" charset="0"/>
              <a:ea typeface="MS PGothic" pitchFamily="34" charset="-128"/>
              <a:cs typeface="Arial" charset="0"/>
            </a:endParaRPr>
          </a:p>
        </p:txBody>
      </p:sp>
      <p:sp>
        <p:nvSpPr>
          <p:cNvPr id="71" name="Rounded Rectangle 32">
            <a:extLst>
              <a:ext uri="{FF2B5EF4-FFF2-40B4-BE49-F238E27FC236}">
                <a16:creationId xmlns:a16="http://schemas.microsoft.com/office/drawing/2014/main" id="{9797FE25-21EF-4AF2-894D-8EA3A2D0510B}"/>
              </a:ext>
            </a:extLst>
          </p:cNvPr>
          <p:cNvSpPr/>
          <p:nvPr/>
        </p:nvSpPr>
        <p:spPr bwMode="auto">
          <a:xfrm>
            <a:off x="7237858" y="4327053"/>
            <a:ext cx="2784502" cy="365570"/>
          </a:xfrm>
          <a:prstGeom prst="roundRect">
            <a:avLst/>
          </a:prstGeom>
          <a:solidFill>
            <a:srgbClr val="FFC0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92" tIns="60847" rIns="91392" bIns="60847"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fr-FR" altLang="en-US" sz="1400" b="1" dirty="0">
                <a:latin typeface="Calibri" panose="020F0502020204030204" pitchFamily="34" charset="0"/>
                <a:ea typeface="MS PGothic" pitchFamily="34" charset="-128"/>
                <a:cs typeface="Arial" charset="0"/>
              </a:rPr>
              <a:t>NCP51514 – VIS SOI 120 V H/L</a:t>
            </a:r>
          </a:p>
          <a:p>
            <a:r>
              <a:rPr lang="fr-FR" altLang="en-US" sz="800" dirty="0">
                <a:latin typeface="Calibri" panose="020F0502020204030204" pitchFamily="34" charset="0"/>
                <a:ea typeface="MS PGothic" pitchFamily="34" charset="-128"/>
                <a:cs typeface="Arial" charset="0"/>
              </a:rPr>
              <a:t>2.5-4 A Driver </a:t>
            </a:r>
            <a:r>
              <a:rPr lang="fr-FR" altLang="en-US" sz="800" dirty="0" err="1">
                <a:latin typeface="Calibri" panose="020F0502020204030204" pitchFamily="34" charset="0"/>
                <a:ea typeface="MS PGothic" pitchFamily="34" charset="-128"/>
                <a:cs typeface="Arial" charset="0"/>
              </a:rPr>
              <a:t>with</a:t>
            </a:r>
            <a:r>
              <a:rPr lang="fr-FR" altLang="en-US" sz="800" dirty="0">
                <a:latin typeface="Calibri" panose="020F0502020204030204" pitchFamily="34" charset="0"/>
                <a:ea typeface="MS PGothic" pitchFamily="34" charset="-128"/>
                <a:cs typeface="Arial" charset="0"/>
              </a:rPr>
              <a:t> BST/Interlock/DT – DFN8/10 (UCC2728x)</a:t>
            </a:r>
            <a:endParaRPr lang="fr-FR" altLang="en-US" sz="800" b="1" dirty="0">
              <a:latin typeface="Calibri" panose="020F0502020204030204" pitchFamily="34" charset="0"/>
              <a:ea typeface="MS PGothic" pitchFamily="34" charset="-128"/>
              <a:cs typeface="Arial" charset="0"/>
            </a:endParaRPr>
          </a:p>
        </p:txBody>
      </p:sp>
      <p:sp>
        <p:nvSpPr>
          <p:cNvPr id="73" name="Rounded Rectangle 32">
            <a:extLst>
              <a:ext uri="{FF2B5EF4-FFF2-40B4-BE49-F238E27FC236}">
                <a16:creationId xmlns:a16="http://schemas.microsoft.com/office/drawing/2014/main" id="{532CFBF4-41B1-45CA-B46B-68F636CA0E90}"/>
              </a:ext>
            </a:extLst>
          </p:cNvPr>
          <p:cNvSpPr/>
          <p:nvPr/>
        </p:nvSpPr>
        <p:spPr bwMode="auto">
          <a:xfrm>
            <a:off x="7237858" y="2854806"/>
            <a:ext cx="2604106" cy="365570"/>
          </a:xfrm>
          <a:prstGeom prst="roundRect">
            <a:avLst/>
          </a:prstGeom>
          <a:solidFill>
            <a:srgbClr val="FFC0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92" tIns="60847" rIns="91392" bIns="60847"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fr-FR" altLang="en-US" sz="1400" b="1" dirty="0">
                <a:latin typeface="Calibri" panose="020F0502020204030204" pitchFamily="34" charset="0"/>
                <a:ea typeface="MS PGothic" pitchFamily="34" charset="-128"/>
                <a:cs typeface="Arial" charset="0"/>
              </a:rPr>
              <a:t>NCV51514 – VIS SOI 120 V H/L</a:t>
            </a:r>
          </a:p>
          <a:p>
            <a:r>
              <a:rPr lang="fr-FR" altLang="en-US" sz="800" dirty="0">
                <a:latin typeface="Calibri" panose="020F0502020204030204" pitchFamily="34" charset="0"/>
                <a:ea typeface="MS PGothic" pitchFamily="34" charset="-128"/>
                <a:cs typeface="Arial" charset="0"/>
              </a:rPr>
              <a:t>2.5-4 A Driver </a:t>
            </a:r>
            <a:r>
              <a:rPr lang="fr-FR" altLang="en-US" sz="800" dirty="0" err="1">
                <a:latin typeface="Calibri" panose="020F0502020204030204" pitchFamily="34" charset="0"/>
                <a:ea typeface="MS PGothic" pitchFamily="34" charset="-128"/>
                <a:cs typeface="Arial" charset="0"/>
              </a:rPr>
              <a:t>with</a:t>
            </a:r>
            <a:r>
              <a:rPr lang="fr-FR" altLang="en-US" sz="800" dirty="0">
                <a:latin typeface="Calibri" panose="020F0502020204030204" pitchFamily="34" charset="0"/>
                <a:ea typeface="MS PGothic" pitchFamily="34" charset="-128"/>
                <a:cs typeface="Arial" charset="0"/>
              </a:rPr>
              <a:t> BST/Interlock/DT – DFNW10</a:t>
            </a:r>
            <a:endParaRPr lang="fr-FR" altLang="en-US" sz="800" b="1" dirty="0">
              <a:latin typeface="Calibri" panose="020F0502020204030204" pitchFamily="34" charset="0"/>
              <a:ea typeface="MS PGothic" pitchFamily="34" charset="-128"/>
              <a:cs typeface="Arial" charset="0"/>
            </a:endParaRPr>
          </a:p>
        </p:txBody>
      </p:sp>
      <p:sp>
        <p:nvSpPr>
          <p:cNvPr id="74" name="Rounded Rectangle 32">
            <a:extLst>
              <a:ext uri="{FF2B5EF4-FFF2-40B4-BE49-F238E27FC236}">
                <a16:creationId xmlns:a16="http://schemas.microsoft.com/office/drawing/2014/main" id="{903C3CCA-A494-4660-B972-5CAE25D479FE}"/>
              </a:ext>
            </a:extLst>
          </p:cNvPr>
          <p:cNvSpPr/>
          <p:nvPr/>
        </p:nvSpPr>
        <p:spPr bwMode="auto">
          <a:xfrm>
            <a:off x="9115255" y="2246634"/>
            <a:ext cx="2604106" cy="365570"/>
          </a:xfrm>
          <a:prstGeom prst="roundRect">
            <a:avLst/>
          </a:prstGeom>
          <a:solidFill>
            <a:schemeClr val="accent6">
              <a:lumMod val="60000"/>
              <a:lumOff val="4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92" tIns="60847" rIns="91392" bIns="60847"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fr-FR" altLang="en-US" sz="1400" b="1" dirty="0">
                <a:latin typeface="Calibri" panose="020F0502020204030204" pitchFamily="34" charset="0"/>
                <a:ea typeface="MS PGothic" pitchFamily="34" charset="-128"/>
                <a:cs typeface="Arial" charset="0"/>
              </a:rPr>
              <a:t>NCV51516 – SOI GaN 200 V H/L</a:t>
            </a:r>
          </a:p>
          <a:p>
            <a:r>
              <a:rPr lang="fr-FR" altLang="en-US" sz="800" dirty="0">
                <a:latin typeface="Calibri" panose="020F0502020204030204" pitchFamily="34" charset="0"/>
                <a:ea typeface="MS PGothic" pitchFamily="34" charset="-128"/>
                <a:cs typeface="Arial" charset="0"/>
              </a:rPr>
              <a:t>2-3 A Driver </a:t>
            </a:r>
            <a:r>
              <a:rPr lang="fr-FR" altLang="en-US" sz="800" dirty="0" err="1">
                <a:latin typeface="Calibri" panose="020F0502020204030204" pitchFamily="34" charset="0"/>
                <a:ea typeface="MS PGothic" pitchFamily="34" charset="-128"/>
                <a:cs typeface="Arial" charset="0"/>
              </a:rPr>
              <a:t>with</a:t>
            </a:r>
            <a:r>
              <a:rPr lang="fr-FR" altLang="en-US" sz="800" dirty="0">
                <a:latin typeface="Calibri" panose="020F0502020204030204" pitchFamily="34" charset="0"/>
                <a:ea typeface="MS PGothic" pitchFamily="34" charset="-128"/>
                <a:cs typeface="Arial" charset="0"/>
              </a:rPr>
              <a:t> BST/Interlock/DT/</a:t>
            </a:r>
            <a:r>
              <a:rPr lang="fr-FR" altLang="en-US" sz="800" dirty="0" err="1">
                <a:latin typeface="Calibri" panose="020F0502020204030204" pitchFamily="34" charset="0"/>
                <a:ea typeface="MS PGothic" pitchFamily="34" charset="-128"/>
                <a:cs typeface="Arial" charset="0"/>
              </a:rPr>
              <a:t>Gate</a:t>
            </a:r>
            <a:r>
              <a:rPr lang="fr-FR" altLang="en-US" sz="800" dirty="0">
                <a:latin typeface="Calibri" panose="020F0502020204030204" pitchFamily="34" charset="0"/>
                <a:ea typeface="MS PGothic" pitchFamily="34" charset="-128"/>
                <a:cs typeface="Arial" charset="0"/>
              </a:rPr>
              <a:t> control– </a:t>
            </a:r>
            <a:r>
              <a:rPr lang="fr-FR" altLang="en-US" sz="800" dirty="0" err="1">
                <a:latin typeface="Calibri" panose="020F0502020204030204" pitchFamily="34" charset="0"/>
                <a:ea typeface="MS PGothic" pitchFamily="34" charset="-128"/>
                <a:cs typeface="Arial" charset="0"/>
              </a:rPr>
              <a:t>DFNx</a:t>
            </a:r>
            <a:endParaRPr lang="fr-FR" altLang="en-US" sz="800" b="1" dirty="0">
              <a:latin typeface="Calibri" panose="020F0502020204030204" pitchFamily="34" charset="0"/>
              <a:ea typeface="MS PGothic" pitchFamily="34" charset="-128"/>
              <a:cs typeface="Arial" charset="0"/>
            </a:endParaRPr>
          </a:p>
        </p:txBody>
      </p:sp>
    </p:spTree>
    <p:extLst>
      <p:ext uri="{BB962C8B-B14F-4D97-AF65-F5344CB8AC3E}">
        <p14:creationId xmlns:p14="http://schemas.microsoft.com/office/powerpoint/2010/main" val="113864305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AEC Galvanically Isolated Drivers</a:t>
            </a:r>
          </a:p>
        </p:txBody>
      </p:sp>
      <p:sp>
        <p:nvSpPr>
          <p:cNvPr id="2" name="Text Placeholder 1">
            <a:extLst>
              <a:ext uri="{FF2B5EF4-FFF2-40B4-BE49-F238E27FC236}">
                <a16:creationId xmlns:a16="http://schemas.microsoft.com/office/drawing/2014/main" id="{BE6B439C-0B6D-4459-ACF0-A794E9455FA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997321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of our isolated gate drivers</a:t>
            </a:r>
          </a:p>
        </p:txBody>
      </p:sp>
      <p:sp>
        <p:nvSpPr>
          <p:cNvPr id="5" name="object 3"/>
          <p:cNvSpPr txBox="1"/>
          <p:nvPr/>
        </p:nvSpPr>
        <p:spPr>
          <a:xfrm>
            <a:off x="1255995" y="815651"/>
            <a:ext cx="2620597" cy="382056"/>
          </a:xfrm>
          <a:prstGeom prst="rect">
            <a:avLst/>
          </a:prstGeom>
        </p:spPr>
        <p:txBody>
          <a:bodyPr vert="horz" wrap="square" lIns="0" tIns="12697" rIns="0" bIns="0" rtlCol="0">
            <a:spAutoFit/>
          </a:bodyPr>
          <a:lstStyle/>
          <a:p>
            <a:pPr marL="12696">
              <a:spcBef>
                <a:spcPts val="100"/>
              </a:spcBef>
            </a:pPr>
            <a:r>
              <a:rPr sz="2399" b="1" spc="-10" dirty="0">
                <a:solidFill>
                  <a:srgbClr val="123454"/>
                </a:solidFill>
                <a:latin typeface="+mj-lt"/>
                <a:cs typeface="Calibri"/>
              </a:rPr>
              <a:t>Multichip</a:t>
            </a:r>
            <a:r>
              <a:rPr sz="2399" b="1" spc="70" dirty="0">
                <a:solidFill>
                  <a:srgbClr val="123454"/>
                </a:solidFill>
                <a:latin typeface="+mj-lt"/>
                <a:cs typeface="Calibri"/>
              </a:rPr>
              <a:t> </a:t>
            </a:r>
            <a:r>
              <a:rPr sz="2399" b="1" dirty="0">
                <a:solidFill>
                  <a:srgbClr val="123454"/>
                </a:solidFill>
                <a:latin typeface="+mj-lt"/>
                <a:cs typeface="Calibri"/>
              </a:rPr>
              <a:t>module</a:t>
            </a:r>
            <a:endParaRPr sz="2399" dirty="0">
              <a:latin typeface="+mj-lt"/>
              <a:cs typeface="Calibri"/>
            </a:endParaRPr>
          </a:p>
        </p:txBody>
      </p:sp>
      <p:grpSp>
        <p:nvGrpSpPr>
          <p:cNvPr id="12" name="Group 11"/>
          <p:cNvGrpSpPr/>
          <p:nvPr/>
        </p:nvGrpSpPr>
        <p:grpSpPr>
          <a:xfrm>
            <a:off x="559293" y="1222912"/>
            <a:ext cx="4147540" cy="1745210"/>
            <a:chOff x="423380" y="1131341"/>
            <a:chExt cx="4148620" cy="1745665"/>
          </a:xfrm>
        </p:grpSpPr>
        <p:grpSp>
          <p:nvGrpSpPr>
            <p:cNvPr id="6" name="object 4"/>
            <p:cNvGrpSpPr/>
            <p:nvPr/>
          </p:nvGrpSpPr>
          <p:grpSpPr>
            <a:xfrm>
              <a:off x="423380" y="1131341"/>
              <a:ext cx="4148620" cy="1745665"/>
              <a:chOff x="129286" y="1612138"/>
              <a:chExt cx="5092065" cy="3444875"/>
            </a:xfrm>
          </p:grpSpPr>
          <p:sp>
            <p:nvSpPr>
              <p:cNvPr id="7" name="object 5"/>
              <p:cNvSpPr/>
              <p:nvPr/>
            </p:nvSpPr>
            <p:spPr>
              <a:xfrm>
                <a:off x="135636" y="1618487"/>
                <a:ext cx="5079365" cy="3432175"/>
              </a:xfrm>
              <a:custGeom>
                <a:avLst/>
                <a:gdLst/>
                <a:ahLst/>
                <a:cxnLst/>
                <a:rect l="l" t="t" r="r" b="b"/>
                <a:pathLst>
                  <a:path w="5079365" h="3432175">
                    <a:moveTo>
                      <a:pt x="5079238" y="572008"/>
                    </a:moveTo>
                    <a:lnTo>
                      <a:pt x="5077333" y="527304"/>
                    </a:lnTo>
                    <a:lnTo>
                      <a:pt x="5071999" y="483489"/>
                    </a:lnTo>
                    <a:lnTo>
                      <a:pt x="5063109" y="440817"/>
                    </a:lnTo>
                    <a:lnTo>
                      <a:pt x="5050917" y="399288"/>
                    </a:lnTo>
                    <a:lnTo>
                      <a:pt x="5035550" y="359156"/>
                    </a:lnTo>
                    <a:lnTo>
                      <a:pt x="5017135" y="320421"/>
                    </a:lnTo>
                    <a:lnTo>
                      <a:pt x="4995799" y="283337"/>
                    </a:lnTo>
                    <a:lnTo>
                      <a:pt x="4971669" y="247904"/>
                    </a:lnTo>
                    <a:lnTo>
                      <a:pt x="4944999" y="214249"/>
                    </a:lnTo>
                    <a:lnTo>
                      <a:pt x="4915789" y="182626"/>
                    </a:lnTo>
                    <a:lnTo>
                      <a:pt x="4884166" y="153035"/>
                    </a:lnTo>
                    <a:lnTo>
                      <a:pt x="4850384" y="125730"/>
                    </a:lnTo>
                    <a:lnTo>
                      <a:pt x="4814443" y="100711"/>
                    </a:lnTo>
                    <a:lnTo>
                      <a:pt x="4776597" y="78105"/>
                    </a:lnTo>
                    <a:lnTo>
                      <a:pt x="4736846" y="58166"/>
                    </a:lnTo>
                    <a:lnTo>
                      <a:pt x="4695444" y="40894"/>
                    </a:lnTo>
                    <a:lnTo>
                      <a:pt x="4652518" y="26543"/>
                    </a:lnTo>
                    <a:lnTo>
                      <a:pt x="4608195" y="15113"/>
                    </a:lnTo>
                    <a:lnTo>
                      <a:pt x="4562602" y="6858"/>
                    </a:lnTo>
                    <a:lnTo>
                      <a:pt x="4515866" y="1778"/>
                    </a:lnTo>
                    <a:lnTo>
                      <a:pt x="4468114" y="0"/>
                    </a:lnTo>
                    <a:lnTo>
                      <a:pt x="611047" y="0"/>
                    </a:lnTo>
                    <a:lnTo>
                      <a:pt x="563295" y="1778"/>
                    </a:lnTo>
                    <a:lnTo>
                      <a:pt x="516547" y="6858"/>
                    </a:lnTo>
                    <a:lnTo>
                      <a:pt x="470941" y="15113"/>
                    </a:lnTo>
                    <a:lnTo>
                      <a:pt x="426618" y="26543"/>
                    </a:lnTo>
                    <a:lnTo>
                      <a:pt x="383692" y="40894"/>
                    </a:lnTo>
                    <a:lnTo>
                      <a:pt x="342328" y="58166"/>
                    </a:lnTo>
                    <a:lnTo>
                      <a:pt x="302641" y="78105"/>
                    </a:lnTo>
                    <a:lnTo>
                      <a:pt x="264782" y="100711"/>
                    </a:lnTo>
                    <a:lnTo>
                      <a:pt x="228866" y="125730"/>
                    </a:lnTo>
                    <a:lnTo>
                      <a:pt x="195059" y="153035"/>
                    </a:lnTo>
                    <a:lnTo>
                      <a:pt x="163461" y="182626"/>
                    </a:lnTo>
                    <a:lnTo>
                      <a:pt x="134239" y="214249"/>
                    </a:lnTo>
                    <a:lnTo>
                      <a:pt x="107518" y="247904"/>
                    </a:lnTo>
                    <a:lnTo>
                      <a:pt x="83426" y="283337"/>
                    </a:lnTo>
                    <a:lnTo>
                      <a:pt x="62103" y="320421"/>
                    </a:lnTo>
                    <a:lnTo>
                      <a:pt x="43700" y="359156"/>
                    </a:lnTo>
                    <a:lnTo>
                      <a:pt x="28321" y="399288"/>
                    </a:lnTo>
                    <a:lnTo>
                      <a:pt x="16141" y="440817"/>
                    </a:lnTo>
                    <a:lnTo>
                      <a:pt x="7264" y="483489"/>
                    </a:lnTo>
                    <a:lnTo>
                      <a:pt x="1841" y="527304"/>
                    </a:lnTo>
                    <a:lnTo>
                      <a:pt x="0" y="572008"/>
                    </a:lnTo>
                    <a:lnTo>
                      <a:pt x="0" y="2859659"/>
                    </a:lnTo>
                    <a:lnTo>
                      <a:pt x="1841" y="2904363"/>
                    </a:lnTo>
                    <a:lnTo>
                      <a:pt x="7264" y="2948178"/>
                    </a:lnTo>
                    <a:lnTo>
                      <a:pt x="16141" y="2990850"/>
                    </a:lnTo>
                    <a:lnTo>
                      <a:pt x="28321" y="3032379"/>
                    </a:lnTo>
                    <a:lnTo>
                      <a:pt x="43700" y="3072511"/>
                    </a:lnTo>
                    <a:lnTo>
                      <a:pt x="62103" y="3111246"/>
                    </a:lnTo>
                    <a:lnTo>
                      <a:pt x="83426" y="3148330"/>
                    </a:lnTo>
                    <a:lnTo>
                      <a:pt x="107518" y="3183763"/>
                    </a:lnTo>
                    <a:lnTo>
                      <a:pt x="134239" y="3217418"/>
                    </a:lnTo>
                    <a:lnTo>
                      <a:pt x="163461" y="3249041"/>
                    </a:lnTo>
                    <a:lnTo>
                      <a:pt x="195059" y="3278632"/>
                    </a:lnTo>
                    <a:lnTo>
                      <a:pt x="228866" y="3306064"/>
                    </a:lnTo>
                    <a:lnTo>
                      <a:pt x="264782" y="3331083"/>
                    </a:lnTo>
                    <a:lnTo>
                      <a:pt x="302641" y="3353562"/>
                    </a:lnTo>
                    <a:lnTo>
                      <a:pt x="342328" y="3373501"/>
                    </a:lnTo>
                    <a:lnTo>
                      <a:pt x="383692" y="3390773"/>
                    </a:lnTo>
                    <a:lnTo>
                      <a:pt x="426618" y="3405124"/>
                    </a:lnTo>
                    <a:lnTo>
                      <a:pt x="470941" y="3416554"/>
                    </a:lnTo>
                    <a:lnTo>
                      <a:pt x="516547" y="3424936"/>
                    </a:lnTo>
                    <a:lnTo>
                      <a:pt x="563295" y="3430016"/>
                    </a:lnTo>
                    <a:lnTo>
                      <a:pt x="611047" y="3431667"/>
                    </a:lnTo>
                    <a:lnTo>
                      <a:pt x="4468114" y="3431667"/>
                    </a:lnTo>
                    <a:lnTo>
                      <a:pt x="4515866" y="3430016"/>
                    </a:lnTo>
                    <a:lnTo>
                      <a:pt x="4562602" y="3424936"/>
                    </a:lnTo>
                    <a:lnTo>
                      <a:pt x="4608195" y="3416554"/>
                    </a:lnTo>
                    <a:lnTo>
                      <a:pt x="4652518" y="3405124"/>
                    </a:lnTo>
                    <a:lnTo>
                      <a:pt x="4695444" y="3390773"/>
                    </a:lnTo>
                    <a:lnTo>
                      <a:pt x="4736846" y="3373501"/>
                    </a:lnTo>
                    <a:lnTo>
                      <a:pt x="4776597" y="3353562"/>
                    </a:lnTo>
                    <a:lnTo>
                      <a:pt x="4814443" y="3331083"/>
                    </a:lnTo>
                    <a:lnTo>
                      <a:pt x="4850384" y="3306064"/>
                    </a:lnTo>
                    <a:lnTo>
                      <a:pt x="4884166" y="3278632"/>
                    </a:lnTo>
                    <a:lnTo>
                      <a:pt x="4915789" y="3249041"/>
                    </a:lnTo>
                    <a:lnTo>
                      <a:pt x="4944999" y="3217418"/>
                    </a:lnTo>
                    <a:lnTo>
                      <a:pt x="4971669" y="3183763"/>
                    </a:lnTo>
                    <a:lnTo>
                      <a:pt x="4995799" y="3148330"/>
                    </a:lnTo>
                    <a:lnTo>
                      <a:pt x="5017135" y="3111246"/>
                    </a:lnTo>
                    <a:lnTo>
                      <a:pt x="5035550" y="3072511"/>
                    </a:lnTo>
                    <a:lnTo>
                      <a:pt x="5050917" y="3032379"/>
                    </a:lnTo>
                    <a:lnTo>
                      <a:pt x="5063109" y="2990850"/>
                    </a:lnTo>
                    <a:lnTo>
                      <a:pt x="5071999" y="2948178"/>
                    </a:lnTo>
                    <a:lnTo>
                      <a:pt x="5077333" y="2904363"/>
                    </a:lnTo>
                    <a:lnTo>
                      <a:pt x="5079238" y="2859659"/>
                    </a:lnTo>
                    <a:lnTo>
                      <a:pt x="5079238" y="572008"/>
                    </a:lnTo>
                    <a:close/>
                  </a:path>
                </a:pathLst>
              </a:custGeom>
              <a:solidFill>
                <a:srgbClr val="66FF66"/>
              </a:solidFill>
            </p:spPr>
            <p:txBody>
              <a:bodyPr wrap="square" lIns="0" tIns="0" rIns="0" bIns="0" rtlCol="0"/>
              <a:lstStyle/>
              <a:p>
                <a:endParaRPr sz="1799"/>
              </a:p>
            </p:txBody>
          </p:sp>
          <p:sp>
            <p:nvSpPr>
              <p:cNvPr id="8" name="object 6"/>
              <p:cNvSpPr/>
              <p:nvPr/>
            </p:nvSpPr>
            <p:spPr>
              <a:xfrm>
                <a:off x="135636" y="1618488"/>
                <a:ext cx="5079365" cy="3432175"/>
              </a:xfrm>
              <a:custGeom>
                <a:avLst/>
                <a:gdLst/>
                <a:ahLst/>
                <a:cxnLst/>
                <a:rect l="l" t="t" r="r" b="b"/>
                <a:pathLst>
                  <a:path w="5079365" h="3432175">
                    <a:moveTo>
                      <a:pt x="0" y="572008"/>
                    </a:moveTo>
                    <a:lnTo>
                      <a:pt x="1841" y="527303"/>
                    </a:lnTo>
                    <a:lnTo>
                      <a:pt x="7264" y="483488"/>
                    </a:lnTo>
                    <a:lnTo>
                      <a:pt x="16141" y="440816"/>
                    </a:lnTo>
                    <a:lnTo>
                      <a:pt x="28321" y="399288"/>
                    </a:lnTo>
                    <a:lnTo>
                      <a:pt x="43700" y="359156"/>
                    </a:lnTo>
                    <a:lnTo>
                      <a:pt x="62103" y="320421"/>
                    </a:lnTo>
                    <a:lnTo>
                      <a:pt x="83426" y="283337"/>
                    </a:lnTo>
                    <a:lnTo>
                      <a:pt x="107518" y="247903"/>
                    </a:lnTo>
                    <a:lnTo>
                      <a:pt x="134239" y="214249"/>
                    </a:lnTo>
                    <a:lnTo>
                      <a:pt x="163461" y="182625"/>
                    </a:lnTo>
                    <a:lnTo>
                      <a:pt x="195059" y="153035"/>
                    </a:lnTo>
                    <a:lnTo>
                      <a:pt x="228866" y="125729"/>
                    </a:lnTo>
                    <a:lnTo>
                      <a:pt x="264782" y="100711"/>
                    </a:lnTo>
                    <a:lnTo>
                      <a:pt x="302641" y="78104"/>
                    </a:lnTo>
                    <a:lnTo>
                      <a:pt x="342328" y="58165"/>
                    </a:lnTo>
                    <a:lnTo>
                      <a:pt x="383692" y="40894"/>
                    </a:lnTo>
                    <a:lnTo>
                      <a:pt x="426618" y="26542"/>
                    </a:lnTo>
                    <a:lnTo>
                      <a:pt x="470941" y="15112"/>
                    </a:lnTo>
                    <a:lnTo>
                      <a:pt x="516547" y="6858"/>
                    </a:lnTo>
                    <a:lnTo>
                      <a:pt x="563295" y="1777"/>
                    </a:lnTo>
                    <a:lnTo>
                      <a:pt x="611047" y="0"/>
                    </a:lnTo>
                    <a:lnTo>
                      <a:pt x="4468114" y="0"/>
                    </a:lnTo>
                    <a:lnTo>
                      <a:pt x="4515866" y="1777"/>
                    </a:lnTo>
                    <a:lnTo>
                      <a:pt x="4562602" y="6858"/>
                    </a:lnTo>
                    <a:lnTo>
                      <a:pt x="4608195" y="15112"/>
                    </a:lnTo>
                    <a:lnTo>
                      <a:pt x="4652518" y="26542"/>
                    </a:lnTo>
                    <a:lnTo>
                      <a:pt x="4695444" y="40894"/>
                    </a:lnTo>
                    <a:lnTo>
                      <a:pt x="4736846" y="58165"/>
                    </a:lnTo>
                    <a:lnTo>
                      <a:pt x="4776597" y="78104"/>
                    </a:lnTo>
                    <a:lnTo>
                      <a:pt x="4814443" y="100711"/>
                    </a:lnTo>
                    <a:lnTo>
                      <a:pt x="4850384" y="125729"/>
                    </a:lnTo>
                    <a:lnTo>
                      <a:pt x="4884166" y="153035"/>
                    </a:lnTo>
                    <a:lnTo>
                      <a:pt x="4915789" y="182625"/>
                    </a:lnTo>
                    <a:lnTo>
                      <a:pt x="4944999" y="214249"/>
                    </a:lnTo>
                    <a:lnTo>
                      <a:pt x="4971669" y="247903"/>
                    </a:lnTo>
                    <a:lnTo>
                      <a:pt x="4995799" y="283337"/>
                    </a:lnTo>
                    <a:lnTo>
                      <a:pt x="5017135" y="320421"/>
                    </a:lnTo>
                    <a:lnTo>
                      <a:pt x="5035550" y="359156"/>
                    </a:lnTo>
                    <a:lnTo>
                      <a:pt x="5050917" y="399288"/>
                    </a:lnTo>
                    <a:lnTo>
                      <a:pt x="5063109" y="440816"/>
                    </a:lnTo>
                    <a:lnTo>
                      <a:pt x="5071999" y="483488"/>
                    </a:lnTo>
                    <a:lnTo>
                      <a:pt x="5077333" y="527303"/>
                    </a:lnTo>
                    <a:lnTo>
                      <a:pt x="5079238" y="572008"/>
                    </a:lnTo>
                    <a:lnTo>
                      <a:pt x="5079238" y="2859659"/>
                    </a:lnTo>
                    <a:lnTo>
                      <a:pt x="5077333" y="2904363"/>
                    </a:lnTo>
                    <a:lnTo>
                      <a:pt x="5071999" y="2948178"/>
                    </a:lnTo>
                    <a:lnTo>
                      <a:pt x="5063109" y="2990850"/>
                    </a:lnTo>
                    <a:lnTo>
                      <a:pt x="5050917" y="3032379"/>
                    </a:lnTo>
                    <a:lnTo>
                      <a:pt x="5035550" y="3072511"/>
                    </a:lnTo>
                    <a:lnTo>
                      <a:pt x="5017135" y="3111246"/>
                    </a:lnTo>
                    <a:lnTo>
                      <a:pt x="4995799" y="3148330"/>
                    </a:lnTo>
                    <a:lnTo>
                      <a:pt x="4971669" y="3183763"/>
                    </a:lnTo>
                    <a:lnTo>
                      <a:pt x="4944999" y="3217418"/>
                    </a:lnTo>
                    <a:lnTo>
                      <a:pt x="4915789" y="3249041"/>
                    </a:lnTo>
                    <a:lnTo>
                      <a:pt x="4884166" y="3278631"/>
                    </a:lnTo>
                    <a:lnTo>
                      <a:pt x="4850384" y="3306064"/>
                    </a:lnTo>
                    <a:lnTo>
                      <a:pt x="4814443" y="3331082"/>
                    </a:lnTo>
                    <a:lnTo>
                      <a:pt x="4776597" y="3353562"/>
                    </a:lnTo>
                    <a:lnTo>
                      <a:pt x="4736846" y="3373501"/>
                    </a:lnTo>
                    <a:lnTo>
                      <a:pt x="4695444" y="3390773"/>
                    </a:lnTo>
                    <a:lnTo>
                      <a:pt x="4652518" y="3405124"/>
                    </a:lnTo>
                    <a:lnTo>
                      <a:pt x="4608195" y="3416554"/>
                    </a:lnTo>
                    <a:lnTo>
                      <a:pt x="4562602" y="3424936"/>
                    </a:lnTo>
                    <a:lnTo>
                      <a:pt x="4515866" y="3430016"/>
                    </a:lnTo>
                    <a:lnTo>
                      <a:pt x="4468114" y="3431667"/>
                    </a:lnTo>
                    <a:lnTo>
                      <a:pt x="611047" y="3431667"/>
                    </a:lnTo>
                    <a:lnTo>
                      <a:pt x="563295" y="3430016"/>
                    </a:lnTo>
                    <a:lnTo>
                      <a:pt x="516547" y="3424936"/>
                    </a:lnTo>
                    <a:lnTo>
                      <a:pt x="470941" y="3416554"/>
                    </a:lnTo>
                    <a:lnTo>
                      <a:pt x="426618" y="3405124"/>
                    </a:lnTo>
                    <a:lnTo>
                      <a:pt x="383692" y="3390773"/>
                    </a:lnTo>
                    <a:lnTo>
                      <a:pt x="342328" y="3373501"/>
                    </a:lnTo>
                    <a:lnTo>
                      <a:pt x="302641" y="3353562"/>
                    </a:lnTo>
                    <a:lnTo>
                      <a:pt x="264782" y="3331082"/>
                    </a:lnTo>
                    <a:lnTo>
                      <a:pt x="228866" y="3306064"/>
                    </a:lnTo>
                    <a:lnTo>
                      <a:pt x="195059" y="3278631"/>
                    </a:lnTo>
                    <a:lnTo>
                      <a:pt x="163461" y="3249041"/>
                    </a:lnTo>
                    <a:lnTo>
                      <a:pt x="134239" y="3217418"/>
                    </a:lnTo>
                    <a:lnTo>
                      <a:pt x="107518" y="3183763"/>
                    </a:lnTo>
                    <a:lnTo>
                      <a:pt x="83426" y="3148330"/>
                    </a:lnTo>
                    <a:lnTo>
                      <a:pt x="62103" y="3111246"/>
                    </a:lnTo>
                    <a:lnTo>
                      <a:pt x="43700" y="3072511"/>
                    </a:lnTo>
                    <a:lnTo>
                      <a:pt x="28321" y="3032379"/>
                    </a:lnTo>
                    <a:lnTo>
                      <a:pt x="16141" y="2990850"/>
                    </a:lnTo>
                    <a:lnTo>
                      <a:pt x="7264" y="2948178"/>
                    </a:lnTo>
                    <a:lnTo>
                      <a:pt x="1841" y="2904363"/>
                    </a:lnTo>
                    <a:lnTo>
                      <a:pt x="0" y="2859659"/>
                    </a:lnTo>
                    <a:lnTo>
                      <a:pt x="0" y="572008"/>
                    </a:lnTo>
                    <a:close/>
                  </a:path>
                </a:pathLst>
              </a:custGeom>
              <a:ln w="12192">
                <a:solidFill>
                  <a:srgbClr val="416F9C"/>
                </a:solidFill>
              </a:ln>
            </p:spPr>
            <p:txBody>
              <a:bodyPr wrap="square" lIns="0" tIns="0" rIns="0" bIns="0" rtlCol="0"/>
              <a:lstStyle/>
              <a:p>
                <a:endParaRPr sz="1799"/>
              </a:p>
            </p:txBody>
          </p:sp>
        </p:grpSp>
        <p:sp>
          <p:nvSpPr>
            <p:cNvPr id="9" name="object 7"/>
            <p:cNvSpPr txBox="1"/>
            <p:nvPr/>
          </p:nvSpPr>
          <p:spPr>
            <a:xfrm>
              <a:off x="2031443" y="1676400"/>
              <a:ext cx="918323" cy="608242"/>
            </a:xfrm>
            <a:prstGeom prst="rect">
              <a:avLst/>
            </a:prstGeom>
            <a:solidFill>
              <a:srgbClr val="FFF1CC"/>
            </a:solidFill>
            <a:ln w="12192">
              <a:solidFill>
                <a:srgbClr val="000000"/>
              </a:solidFill>
            </a:ln>
          </p:spPr>
          <p:txBody>
            <a:bodyPr vert="horz" wrap="square" lIns="0" tIns="0" rIns="0" bIns="0" rtlCol="0" anchor="ctr">
              <a:noAutofit/>
            </a:bodyPr>
            <a:lstStyle/>
            <a:p>
              <a:pPr marL="95221" algn="ctr">
                <a:spcBef>
                  <a:spcPts val="1699"/>
                </a:spcBef>
              </a:pPr>
              <a:r>
                <a:rPr sz="1400" b="1" spc="-10" dirty="0">
                  <a:solidFill>
                    <a:srgbClr val="123454"/>
                  </a:solidFill>
                  <a:latin typeface="+mj-lt"/>
                  <a:cs typeface="Calibri"/>
                </a:rPr>
                <a:t>Isolator</a:t>
              </a:r>
              <a:endParaRPr sz="1400" dirty="0">
                <a:latin typeface="+mj-lt"/>
                <a:cs typeface="Calibri"/>
              </a:endParaRPr>
            </a:p>
          </p:txBody>
        </p:sp>
        <p:sp>
          <p:nvSpPr>
            <p:cNvPr id="10" name="object 8"/>
            <p:cNvSpPr txBox="1"/>
            <p:nvPr/>
          </p:nvSpPr>
          <p:spPr>
            <a:xfrm>
              <a:off x="3415750" y="1676991"/>
              <a:ext cx="1069033" cy="635371"/>
            </a:xfrm>
            <a:prstGeom prst="rect">
              <a:avLst/>
            </a:prstGeom>
            <a:solidFill>
              <a:srgbClr val="E6E7E8"/>
            </a:solidFill>
            <a:ln w="12192">
              <a:solidFill>
                <a:srgbClr val="000000"/>
              </a:solidFill>
            </a:ln>
          </p:spPr>
          <p:txBody>
            <a:bodyPr vert="horz" wrap="square" lIns="0" tIns="0" rIns="0" bIns="0" rtlCol="0" anchor="ctr">
              <a:noAutofit/>
            </a:bodyPr>
            <a:lstStyle/>
            <a:p>
              <a:pPr marL="124423" algn="ctr">
                <a:spcBef>
                  <a:spcPts val="1779"/>
                </a:spcBef>
              </a:pPr>
              <a:r>
                <a:rPr lang="fr-FR" sz="1200" b="1" spc="10" dirty="0">
                  <a:solidFill>
                    <a:srgbClr val="123454"/>
                  </a:solidFill>
                  <a:latin typeface="+mj-lt"/>
                  <a:cs typeface="Calibri" panose="020F0502020204030204" pitchFamily="34" charset="0"/>
                </a:rPr>
                <a:t>R</a:t>
              </a:r>
              <a:r>
                <a:rPr sz="1200" b="1" spc="10" dirty="0" err="1">
                  <a:solidFill>
                    <a:srgbClr val="123454"/>
                  </a:solidFill>
                  <a:latin typeface="+mj-lt"/>
                  <a:cs typeface="Calibri" panose="020F0502020204030204" pitchFamily="34" charset="0"/>
                </a:rPr>
                <a:t>eceiver</a:t>
              </a:r>
              <a:r>
                <a:rPr lang="fr-FR" sz="1200" b="1" dirty="0">
                  <a:latin typeface="+mj-lt"/>
                  <a:cs typeface="Calibri" panose="020F0502020204030204" pitchFamily="34" charset="0"/>
                </a:rPr>
                <a:t> </a:t>
              </a:r>
              <a:r>
                <a:rPr sz="1200" b="1" dirty="0">
                  <a:solidFill>
                    <a:srgbClr val="123454"/>
                  </a:solidFill>
                  <a:latin typeface="+mj-lt"/>
                  <a:cs typeface="Calibri" panose="020F0502020204030204" pitchFamily="34" charset="0"/>
                </a:rPr>
                <a:t>+</a:t>
              </a:r>
              <a:r>
                <a:rPr lang="fr-FR" sz="1200" b="1" dirty="0">
                  <a:solidFill>
                    <a:srgbClr val="123454"/>
                  </a:solidFill>
                  <a:latin typeface="+mj-lt"/>
                  <a:cs typeface="Calibri" panose="020F0502020204030204" pitchFamily="34" charset="0"/>
                </a:rPr>
                <a:t> </a:t>
              </a:r>
              <a:r>
                <a:rPr sz="1200" b="1" spc="-80" dirty="0">
                  <a:solidFill>
                    <a:srgbClr val="123454"/>
                  </a:solidFill>
                  <a:latin typeface="+mj-lt"/>
                  <a:cs typeface="Calibri" panose="020F0502020204030204" pitchFamily="34" charset="0"/>
                </a:rPr>
                <a:t> </a:t>
              </a:r>
              <a:r>
                <a:rPr sz="1200" b="1" spc="10" dirty="0">
                  <a:solidFill>
                    <a:srgbClr val="123454"/>
                  </a:solidFill>
                  <a:latin typeface="+mj-lt"/>
                  <a:cs typeface="Calibri" panose="020F0502020204030204" pitchFamily="34" charset="0"/>
                </a:rPr>
                <a:t>Driver</a:t>
              </a:r>
              <a:endParaRPr sz="1200" b="1" dirty="0">
                <a:latin typeface="+mj-lt"/>
                <a:cs typeface="Calibri" panose="020F0502020204030204" pitchFamily="34" charset="0"/>
              </a:endParaRPr>
            </a:p>
          </p:txBody>
        </p:sp>
        <p:sp>
          <p:nvSpPr>
            <p:cNvPr id="11" name="object 9"/>
            <p:cNvSpPr txBox="1">
              <a:spLocks/>
            </p:cNvSpPr>
            <p:nvPr/>
          </p:nvSpPr>
          <p:spPr>
            <a:xfrm>
              <a:off x="564988" y="1647870"/>
              <a:ext cx="1010401" cy="634993"/>
            </a:xfrm>
            <a:prstGeom prst="rect">
              <a:avLst/>
            </a:prstGeom>
            <a:solidFill>
              <a:srgbClr val="B3D2F3"/>
            </a:solidFill>
            <a:ln w="12191">
              <a:solidFill>
                <a:srgbClr val="000000"/>
              </a:solidFill>
            </a:ln>
          </p:spPr>
          <p:txBody>
            <a:bodyPr vert="horz" wrap="square" lIns="0" tIns="0" rIns="0" bIns="0" rtlCol="0" anchor="ctr">
              <a:noAutofit/>
            </a:bodyPr>
            <a:lstStyle/>
            <a:p>
              <a:pPr marL="90778">
                <a:spcBef>
                  <a:spcPts val="1560"/>
                </a:spcBef>
              </a:pPr>
              <a:r>
                <a:rPr sz="1200" b="1" spc="-30" dirty="0">
                  <a:solidFill>
                    <a:srgbClr val="123454"/>
                  </a:solidFill>
                  <a:latin typeface="+mj-lt"/>
                  <a:cs typeface="Calibri"/>
                </a:rPr>
                <a:t>Transmitter</a:t>
              </a:r>
              <a:endParaRPr sz="1200" dirty="0">
                <a:latin typeface="+mj-lt"/>
                <a:cs typeface="Calibri"/>
              </a:endParaRPr>
            </a:p>
          </p:txBody>
        </p:sp>
        <p:sp>
          <p:nvSpPr>
            <p:cNvPr id="13" name="object 11"/>
            <p:cNvSpPr/>
            <p:nvPr/>
          </p:nvSpPr>
          <p:spPr>
            <a:xfrm>
              <a:off x="1656238" y="1907335"/>
              <a:ext cx="1748495" cy="150065"/>
            </a:xfrm>
            <a:custGeom>
              <a:avLst/>
              <a:gdLst/>
              <a:ahLst/>
              <a:cxnLst/>
              <a:rect l="l" t="t" r="r" b="b"/>
              <a:pathLst>
                <a:path w="2013585" h="193675">
                  <a:moveTo>
                    <a:pt x="415163" y="107442"/>
                  </a:moveTo>
                  <a:lnTo>
                    <a:pt x="272669" y="24130"/>
                  </a:lnTo>
                  <a:lnTo>
                    <a:pt x="265557" y="21590"/>
                  </a:lnTo>
                  <a:lnTo>
                    <a:pt x="258318" y="22098"/>
                  </a:lnTo>
                  <a:lnTo>
                    <a:pt x="251714" y="25273"/>
                  </a:lnTo>
                  <a:lnTo>
                    <a:pt x="246634" y="30988"/>
                  </a:lnTo>
                  <a:lnTo>
                    <a:pt x="244221" y="38100"/>
                  </a:lnTo>
                  <a:lnTo>
                    <a:pt x="244729" y="45466"/>
                  </a:lnTo>
                  <a:lnTo>
                    <a:pt x="247904" y="52070"/>
                  </a:lnTo>
                  <a:lnTo>
                    <a:pt x="253492" y="57150"/>
                  </a:lnTo>
                  <a:lnTo>
                    <a:pt x="306832" y="88265"/>
                  </a:lnTo>
                  <a:lnTo>
                    <a:pt x="0" y="88265"/>
                  </a:lnTo>
                  <a:lnTo>
                    <a:pt x="0" y="126492"/>
                  </a:lnTo>
                  <a:lnTo>
                    <a:pt x="307086" y="126492"/>
                  </a:lnTo>
                  <a:lnTo>
                    <a:pt x="253492" y="157861"/>
                  </a:lnTo>
                  <a:lnTo>
                    <a:pt x="247904" y="162814"/>
                  </a:lnTo>
                  <a:lnTo>
                    <a:pt x="244729" y="169418"/>
                  </a:lnTo>
                  <a:lnTo>
                    <a:pt x="244221" y="176657"/>
                  </a:lnTo>
                  <a:lnTo>
                    <a:pt x="246634" y="183896"/>
                  </a:lnTo>
                  <a:lnTo>
                    <a:pt x="251714" y="189611"/>
                  </a:lnTo>
                  <a:lnTo>
                    <a:pt x="258318" y="192659"/>
                  </a:lnTo>
                  <a:lnTo>
                    <a:pt x="265557" y="193167"/>
                  </a:lnTo>
                  <a:lnTo>
                    <a:pt x="272669" y="190754"/>
                  </a:lnTo>
                  <a:lnTo>
                    <a:pt x="415163" y="107442"/>
                  </a:lnTo>
                  <a:close/>
                </a:path>
                <a:path w="2013585" h="193675">
                  <a:moveTo>
                    <a:pt x="2013077" y="85852"/>
                  </a:moveTo>
                  <a:lnTo>
                    <a:pt x="1870583" y="2413"/>
                  </a:lnTo>
                  <a:lnTo>
                    <a:pt x="1863344" y="0"/>
                  </a:lnTo>
                  <a:lnTo>
                    <a:pt x="1856105" y="508"/>
                  </a:lnTo>
                  <a:lnTo>
                    <a:pt x="1849501" y="3683"/>
                  </a:lnTo>
                  <a:lnTo>
                    <a:pt x="1844421" y="9398"/>
                  </a:lnTo>
                  <a:lnTo>
                    <a:pt x="1842008" y="16510"/>
                  </a:lnTo>
                  <a:lnTo>
                    <a:pt x="1842516" y="23876"/>
                  </a:lnTo>
                  <a:lnTo>
                    <a:pt x="1845691" y="30353"/>
                  </a:lnTo>
                  <a:lnTo>
                    <a:pt x="1851279" y="35433"/>
                  </a:lnTo>
                  <a:lnTo>
                    <a:pt x="1904873" y="66802"/>
                  </a:lnTo>
                  <a:lnTo>
                    <a:pt x="1597787" y="66802"/>
                  </a:lnTo>
                  <a:lnTo>
                    <a:pt x="1597787" y="105029"/>
                  </a:lnTo>
                  <a:lnTo>
                    <a:pt x="1904619" y="105029"/>
                  </a:lnTo>
                  <a:lnTo>
                    <a:pt x="1851279" y="136144"/>
                  </a:lnTo>
                  <a:lnTo>
                    <a:pt x="1845691" y="141224"/>
                  </a:lnTo>
                  <a:lnTo>
                    <a:pt x="1842516" y="147828"/>
                  </a:lnTo>
                  <a:lnTo>
                    <a:pt x="1842008" y="155194"/>
                  </a:lnTo>
                  <a:lnTo>
                    <a:pt x="1844421" y="162306"/>
                  </a:lnTo>
                  <a:lnTo>
                    <a:pt x="1849501" y="168021"/>
                  </a:lnTo>
                  <a:lnTo>
                    <a:pt x="1856105" y="171196"/>
                  </a:lnTo>
                  <a:lnTo>
                    <a:pt x="1863344" y="171577"/>
                  </a:lnTo>
                  <a:lnTo>
                    <a:pt x="1870583" y="169164"/>
                  </a:lnTo>
                  <a:lnTo>
                    <a:pt x="2013077" y="85852"/>
                  </a:lnTo>
                  <a:close/>
                </a:path>
              </a:pathLst>
            </a:custGeom>
            <a:solidFill>
              <a:srgbClr val="FF0000"/>
            </a:solidFill>
          </p:spPr>
          <p:txBody>
            <a:bodyPr wrap="square" lIns="0" tIns="0" rIns="0" bIns="0" rtlCol="0"/>
            <a:lstStyle/>
            <a:p>
              <a:endParaRPr sz="1799"/>
            </a:p>
          </p:txBody>
        </p:sp>
      </p:grpSp>
      <p:sp>
        <p:nvSpPr>
          <p:cNvPr id="14" name="object 12"/>
          <p:cNvSpPr/>
          <p:nvPr/>
        </p:nvSpPr>
        <p:spPr>
          <a:xfrm>
            <a:off x="5245481" y="1146867"/>
            <a:ext cx="772594" cy="4974564"/>
          </a:xfrm>
          <a:custGeom>
            <a:avLst/>
            <a:gdLst/>
            <a:ahLst/>
            <a:cxnLst/>
            <a:rect l="l" t="t" r="r" b="b"/>
            <a:pathLst>
              <a:path w="772795" h="4975860">
                <a:moveTo>
                  <a:pt x="0" y="0"/>
                </a:moveTo>
                <a:lnTo>
                  <a:pt x="77857" y="1308"/>
                </a:lnTo>
                <a:lnTo>
                  <a:pt x="150375" y="5060"/>
                </a:lnTo>
                <a:lnTo>
                  <a:pt x="216000" y="10996"/>
                </a:lnTo>
                <a:lnTo>
                  <a:pt x="273176" y="18859"/>
                </a:lnTo>
                <a:lnTo>
                  <a:pt x="320352" y="28388"/>
                </a:lnTo>
                <a:lnTo>
                  <a:pt x="378484" y="51412"/>
                </a:lnTo>
                <a:lnTo>
                  <a:pt x="386334" y="64388"/>
                </a:lnTo>
                <a:lnTo>
                  <a:pt x="386334" y="2423541"/>
                </a:lnTo>
                <a:lnTo>
                  <a:pt x="394183" y="2436517"/>
                </a:lnTo>
                <a:lnTo>
                  <a:pt x="452315" y="2459541"/>
                </a:lnTo>
                <a:lnTo>
                  <a:pt x="499491" y="2469070"/>
                </a:lnTo>
                <a:lnTo>
                  <a:pt x="556667" y="2476933"/>
                </a:lnTo>
                <a:lnTo>
                  <a:pt x="622292" y="2482869"/>
                </a:lnTo>
                <a:lnTo>
                  <a:pt x="694810" y="2486621"/>
                </a:lnTo>
                <a:lnTo>
                  <a:pt x="772668" y="2487930"/>
                </a:lnTo>
                <a:lnTo>
                  <a:pt x="694810" y="2489238"/>
                </a:lnTo>
                <a:lnTo>
                  <a:pt x="622292" y="2492990"/>
                </a:lnTo>
                <a:lnTo>
                  <a:pt x="556667" y="2498926"/>
                </a:lnTo>
                <a:lnTo>
                  <a:pt x="499491" y="2506789"/>
                </a:lnTo>
                <a:lnTo>
                  <a:pt x="452315" y="2516318"/>
                </a:lnTo>
                <a:lnTo>
                  <a:pt x="394183" y="2539342"/>
                </a:lnTo>
                <a:lnTo>
                  <a:pt x="386334" y="2552319"/>
                </a:lnTo>
                <a:lnTo>
                  <a:pt x="386334" y="4911471"/>
                </a:lnTo>
                <a:lnTo>
                  <a:pt x="378484" y="4924447"/>
                </a:lnTo>
                <a:lnTo>
                  <a:pt x="320352" y="4947471"/>
                </a:lnTo>
                <a:lnTo>
                  <a:pt x="273176" y="4957000"/>
                </a:lnTo>
                <a:lnTo>
                  <a:pt x="216000" y="4964863"/>
                </a:lnTo>
                <a:lnTo>
                  <a:pt x="150375" y="4970799"/>
                </a:lnTo>
                <a:lnTo>
                  <a:pt x="77857" y="4974551"/>
                </a:lnTo>
                <a:lnTo>
                  <a:pt x="0" y="4975860"/>
                </a:lnTo>
              </a:path>
            </a:pathLst>
          </a:custGeom>
          <a:ln w="88392">
            <a:solidFill>
              <a:srgbClr val="2C5885"/>
            </a:solidFill>
          </a:ln>
        </p:spPr>
        <p:txBody>
          <a:bodyPr wrap="square" lIns="0" tIns="0" rIns="0" bIns="0" rtlCol="0"/>
          <a:lstStyle/>
          <a:p>
            <a:endParaRPr sz="1799"/>
          </a:p>
        </p:txBody>
      </p:sp>
      <p:pic>
        <p:nvPicPr>
          <p:cNvPr id="15" name="object 13"/>
          <p:cNvPicPr/>
          <p:nvPr/>
        </p:nvPicPr>
        <p:blipFill rotWithShape="1">
          <a:blip r:embed="rId3" cstate="email">
            <a:extLst>
              <a:ext uri="{28A0092B-C50C-407E-A947-70E740481C1C}">
                <a14:useLocalDpi xmlns:a14="http://schemas.microsoft.com/office/drawing/2010/main"/>
              </a:ext>
            </a:extLst>
          </a:blip>
          <a:srcRect/>
          <a:stretch/>
        </p:blipFill>
        <p:spPr>
          <a:xfrm>
            <a:off x="6143418" y="3177207"/>
            <a:ext cx="1260761" cy="1000485"/>
          </a:xfrm>
          <a:prstGeom prst="rect">
            <a:avLst/>
          </a:prstGeom>
        </p:spPr>
      </p:pic>
      <p:sp>
        <p:nvSpPr>
          <p:cNvPr id="16" name="object 14"/>
          <p:cNvSpPr txBox="1"/>
          <p:nvPr/>
        </p:nvSpPr>
        <p:spPr>
          <a:xfrm>
            <a:off x="7759399" y="752101"/>
            <a:ext cx="3381638" cy="258978"/>
          </a:xfrm>
          <a:prstGeom prst="rect">
            <a:avLst/>
          </a:prstGeom>
        </p:spPr>
        <p:txBody>
          <a:bodyPr vert="horz" wrap="square" lIns="0" tIns="12697" rIns="0" bIns="0" rtlCol="0">
            <a:spAutoFit/>
          </a:bodyPr>
          <a:lstStyle/>
          <a:p>
            <a:pPr marL="12696">
              <a:spcBef>
                <a:spcPts val="100"/>
              </a:spcBef>
            </a:pPr>
            <a:r>
              <a:rPr sz="1600" b="1" spc="-10" dirty="0">
                <a:solidFill>
                  <a:srgbClr val="123454"/>
                </a:solidFill>
                <a:latin typeface="+mj-lt"/>
                <a:cs typeface="Franklin Gothic Book"/>
              </a:rPr>
              <a:t>NCD57000</a:t>
            </a:r>
            <a:r>
              <a:rPr sz="1600" b="1" spc="-35" dirty="0">
                <a:solidFill>
                  <a:srgbClr val="123454"/>
                </a:solidFill>
                <a:latin typeface="+mj-lt"/>
                <a:cs typeface="Franklin Gothic Book"/>
              </a:rPr>
              <a:t> </a:t>
            </a:r>
            <a:r>
              <a:rPr lang="en-US" sz="1600" b="1" spc="-5" dirty="0">
                <a:solidFill>
                  <a:srgbClr val="123454"/>
                </a:solidFill>
                <a:latin typeface="+mj-lt"/>
                <a:cs typeface="Franklin Gothic Book"/>
              </a:rPr>
              <a:t>–</a:t>
            </a:r>
            <a:r>
              <a:rPr sz="1600" b="1" spc="5" dirty="0">
                <a:solidFill>
                  <a:srgbClr val="123454"/>
                </a:solidFill>
                <a:latin typeface="+mj-lt"/>
                <a:cs typeface="Franklin Gothic Book"/>
              </a:rPr>
              <a:t> </a:t>
            </a:r>
            <a:r>
              <a:rPr lang="fr-FR" sz="1600" b="1" spc="5" dirty="0">
                <a:solidFill>
                  <a:srgbClr val="123454"/>
                </a:solidFill>
                <a:latin typeface="+mj-lt"/>
                <a:cs typeface="Franklin Gothic Book"/>
              </a:rPr>
              <a:t>1-Ch </a:t>
            </a:r>
            <a:r>
              <a:rPr sz="1600" b="1" spc="-5" dirty="0">
                <a:solidFill>
                  <a:srgbClr val="123454"/>
                </a:solidFill>
                <a:latin typeface="+mj-lt"/>
                <a:cs typeface="Franklin Gothic Book"/>
              </a:rPr>
              <a:t>Isolated</a:t>
            </a:r>
            <a:r>
              <a:rPr sz="1600" b="1" spc="-40" dirty="0">
                <a:solidFill>
                  <a:srgbClr val="123454"/>
                </a:solidFill>
                <a:latin typeface="+mj-lt"/>
                <a:cs typeface="Franklin Gothic Book"/>
              </a:rPr>
              <a:t> </a:t>
            </a:r>
            <a:r>
              <a:rPr sz="1600" b="1" spc="-5" dirty="0">
                <a:solidFill>
                  <a:srgbClr val="123454"/>
                </a:solidFill>
                <a:latin typeface="+mj-lt"/>
                <a:cs typeface="Franklin Gothic Book"/>
              </a:rPr>
              <a:t>Driver</a:t>
            </a:r>
            <a:endParaRPr sz="1600" dirty="0">
              <a:latin typeface="+mj-lt"/>
              <a:cs typeface="Franklin Gothic Book"/>
            </a:endParaRPr>
          </a:p>
        </p:txBody>
      </p:sp>
      <p:pic>
        <p:nvPicPr>
          <p:cNvPr id="17" name="object 18"/>
          <p:cNvPicPr/>
          <p:nvPr/>
        </p:nvPicPr>
        <p:blipFill>
          <a:blip r:embed="rId4" cstate="email">
            <a:extLst>
              <a:ext uri="{28A0092B-C50C-407E-A947-70E740481C1C}">
                <a14:useLocalDpi xmlns:a14="http://schemas.microsoft.com/office/drawing/2010/main"/>
              </a:ext>
            </a:extLst>
          </a:blip>
          <a:stretch>
            <a:fillRect/>
          </a:stretch>
        </p:blipFill>
        <p:spPr>
          <a:xfrm>
            <a:off x="7994669" y="1153265"/>
            <a:ext cx="2941339" cy="2278408"/>
          </a:xfrm>
          <a:prstGeom prst="rect">
            <a:avLst/>
          </a:prstGeom>
        </p:spPr>
      </p:pic>
      <p:sp>
        <p:nvSpPr>
          <p:cNvPr id="19" name="object 14"/>
          <p:cNvSpPr txBox="1"/>
          <p:nvPr/>
        </p:nvSpPr>
        <p:spPr>
          <a:xfrm>
            <a:off x="7913991" y="3771322"/>
            <a:ext cx="3227046" cy="258978"/>
          </a:xfrm>
          <a:prstGeom prst="rect">
            <a:avLst/>
          </a:prstGeom>
        </p:spPr>
        <p:txBody>
          <a:bodyPr vert="horz" wrap="square" lIns="0" tIns="12697" rIns="0" bIns="0" rtlCol="0">
            <a:spAutoFit/>
          </a:bodyPr>
          <a:lstStyle/>
          <a:p>
            <a:pPr marL="12696">
              <a:spcBef>
                <a:spcPts val="100"/>
              </a:spcBef>
            </a:pPr>
            <a:r>
              <a:rPr lang="en-US" sz="1600" b="1" spc="-10" dirty="0">
                <a:solidFill>
                  <a:srgbClr val="123454"/>
                </a:solidFill>
                <a:latin typeface="+mj-lt"/>
                <a:cs typeface="Franklin Gothic Book"/>
              </a:rPr>
              <a:t>NCV51563</a:t>
            </a:r>
            <a:r>
              <a:rPr lang="fr-FR" sz="1600" b="1" spc="-10" dirty="0">
                <a:solidFill>
                  <a:srgbClr val="123454"/>
                </a:solidFill>
                <a:latin typeface="+mj-lt"/>
                <a:cs typeface="Franklin Gothic Book"/>
              </a:rPr>
              <a:t> </a:t>
            </a:r>
            <a:r>
              <a:rPr lang="en-US" sz="1600" b="1" spc="-5" dirty="0">
                <a:solidFill>
                  <a:srgbClr val="123454"/>
                </a:solidFill>
                <a:latin typeface="+mj-lt"/>
                <a:cs typeface="Franklin Gothic Book"/>
              </a:rPr>
              <a:t>–</a:t>
            </a:r>
            <a:r>
              <a:rPr sz="1600" b="1" spc="5" dirty="0">
                <a:solidFill>
                  <a:srgbClr val="123454"/>
                </a:solidFill>
                <a:latin typeface="+mj-lt"/>
                <a:cs typeface="Franklin Gothic Book"/>
              </a:rPr>
              <a:t> </a:t>
            </a:r>
            <a:r>
              <a:rPr lang="fr-FR" sz="1600" b="1" spc="5" dirty="0">
                <a:solidFill>
                  <a:srgbClr val="123454"/>
                </a:solidFill>
                <a:latin typeface="+mj-lt"/>
                <a:cs typeface="Franklin Gothic Book"/>
              </a:rPr>
              <a:t>2-Ch </a:t>
            </a:r>
            <a:r>
              <a:rPr sz="1600" b="1" spc="-5" dirty="0">
                <a:solidFill>
                  <a:srgbClr val="123454"/>
                </a:solidFill>
                <a:latin typeface="+mj-lt"/>
                <a:cs typeface="Franklin Gothic Book"/>
              </a:rPr>
              <a:t>Isolated</a:t>
            </a:r>
            <a:r>
              <a:rPr sz="1600" b="1" spc="-40" dirty="0">
                <a:solidFill>
                  <a:srgbClr val="123454"/>
                </a:solidFill>
                <a:latin typeface="+mj-lt"/>
                <a:cs typeface="Franklin Gothic Book"/>
              </a:rPr>
              <a:t> </a:t>
            </a:r>
            <a:r>
              <a:rPr sz="1600" b="1" spc="-5" dirty="0">
                <a:solidFill>
                  <a:srgbClr val="123454"/>
                </a:solidFill>
                <a:latin typeface="+mj-lt"/>
                <a:cs typeface="Franklin Gothic Book"/>
              </a:rPr>
              <a:t>Driver</a:t>
            </a:r>
            <a:endParaRPr sz="1600" dirty="0">
              <a:latin typeface="+mj-lt"/>
              <a:cs typeface="Franklin Gothic Book"/>
            </a:endParaRPr>
          </a:p>
        </p:txBody>
      </p:sp>
      <p:sp>
        <p:nvSpPr>
          <p:cNvPr id="20" name="TextBox 19"/>
          <p:cNvSpPr txBox="1"/>
          <p:nvPr/>
        </p:nvSpPr>
        <p:spPr>
          <a:xfrm>
            <a:off x="6266512" y="1981578"/>
            <a:ext cx="1000372" cy="64616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799" dirty="0">
                <a:solidFill>
                  <a:schemeClr val="bg2">
                    <a:lumMod val="10000"/>
                  </a:schemeClr>
                </a:solidFill>
              </a:rPr>
              <a:t>2-Way</a:t>
            </a:r>
          </a:p>
          <a:p>
            <a:pPr algn="ctr"/>
            <a:r>
              <a:rPr lang="en-US" sz="1799" dirty="0">
                <a:solidFill>
                  <a:schemeClr val="bg2">
                    <a:lumMod val="10000"/>
                  </a:schemeClr>
                </a:solidFill>
              </a:rPr>
              <a:t>Comm.</a:t>
            </a:r>
          </a:p>
        </p:txBody>
      </p:sp>
      <p:sp>
        <p:nvSpPr>
          <p:cNvPr id="21" name="TextBox 20"/>
          <p:cNvSpPr txBox="1"/>
          <p:nvPr/>
        </p:nvSpPr>
        <p:spPr>
          <a:xfrm>
            <a:off x="6340741" y="4727159"/>
            <a:ext cx="1000372" cy="64616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799" dirty="0">
                <a:solidFill>
                  <a:schemeClr val="bg2">
                    <a:lumMod val="10000"/>
                  </a:schemeClr>
                </a:solidFill>
              </a:rPr>
              <a:t>1-Way</a:t>
            </a:r>
          </a:p>
          <a:p>
            <a:pPr algn="ctr"/>
            <a:r>
              <a:rPr lang="en-US" sz="1799" dirty="0">
                <a:solidFill>
                  <a:schemeClr val="bg2">
                    <a:lumMod val="10000"/>
                  </a:schemeClr>
                </a:solidFill>
              </a:rPr>
              <a:t>Comm.</a:t>
            </a:r>
          </a:p>
        </p:txBody>
      </p:sp>
      <p:graphicFrame>
        <p:nvGraphicFramePr>
          <p:cNvPr id="3" name="개체 2">
            <a:extLst>
              <a:ext uri="{FF2B5EF4-FFF2-40B4-BE49-F238E27FC236}">
                <a16:creationId xmlns:a16="http://schemas.microsoft.com/office/drawing/2014/main" id="{8AA3BDB9-1556-4D11-BEC6-0B9598961C41}"/>
              </a:ext>
            </a:extLst>
          </p:cNvPr>
          <p:cNvGraphicFramePr>
            <a:graphicFrameLocks noChangeAspect="1"/>
          </p:cNvGraphicFramePr>
          <p:nvPr/>
        </p:nvGraphicFramePr>
        <p:xfrm>
          <a:off x="7759400" y="4126816"/>
          <a:ext cx="3556161" cy="2065100"/>
        </p:xfrm>
        <a:graphic>
          <a:graphicData uri="http://schemas.openxmlformats.org/presentationml/2006/ole">
            <mc:AlternateContent xmlns:mc="http://schemas.openxmlformats.org/markup-compatibility/2006">
              <mc:Choice xmlns:v="urn:schemas-microsoft-com:vml" Requires="v">
                <p:oleObj spid="_x0000_s15373" name="Visio" r:id="rId5" imgW="9381638" imgH="5447846" progId="Visio.Drawing.15">
                  <p:embed/>
                </p:oleObj>
              </mc:Choice>
              <mc:Fallback>
                <p:oleObj name="Visio" r:id="rId5" imgW="9381638" imgH="5447846" progId="Visio.Drawing.15">
                  <p:embed/>
                  <p:pic>
                    <p:nvPicPr>
                      <p:cNvPr id="3" name="개체 2">
                        <a:extLst>
                          <a:ext uri="{FF2B5EF4-FFF2-40B4-BE49-F238E27FC236}">
                            <a16:creationId xmlns:a16="http://schemas.microsoft.com/office/drawing/2014/main" id="{8AA3BDB9-1556-4D11-BEC6-0B9598961C41}"/>
                          </a:ext>
                        </a:extLst>
                      </p:cNvPr>
                      <p:cNvPicPr/>
                      <p:nvPr/>
                    </p:nvPicPr>
                    <p:blipFill>
                      <a:blip r:embed="rId6"/>
                      <a:stretch>
                        <a:fillRect/>
                      </a:stretch>
                    </p:blipFill>
                    <p:spPr>
                      <a:xfrm>
                        <a:off x="7759400" y="4126816"/>
                        <a:ext cx="3556161" cy="2065100"/>
                      </a:xfrm>
                      <a:prstGeom prst="rect">
                        <a:avLst/>
                      </a:prstGeom>
                    </p:spPr>
                  </p:pic>
                </p:oleObj>
              </mc:Fallback>
            </mc:AlternateContent>
          </a:graphicData>
        </a:graphic>
      </p:graphicFrame>
      <p:grpSp>
        <p:nvGrpSpPr>
          <p:cNvPr id="107" name="그룹 106">
            <a:extLst>
              <a:ext uri="{FF2B5EF4-FFF2-40B4-BE49-F238E27FC236}">
                <a16:creationId xmlns:a16="http://schemas.microsoft.com/office/drawing/2014/main" id="{D8EF892F-4C59-4DE0-A9CC-D508B70A5E7B}"/>
              </a:ext>
            </a:extLst>
          </p:cNvPr>
          <p:cNvGrpSpPr/>
          <p:nvPr/>
        </p:nvGrpSpPr>
        <p:grpSpPr>
          <a:xfrm>
            <a:off x="138114" y="3148014"/>
            <a:ext cx="4989513" cy="2808713"/>
            <a:chOff x="136525" y="3148013"/>
            <a:chExt cx="4989513" cy="2808713"/>
          </a:xfrm>
        </p:grpSpPr>
        <p:pic>
          <p:nvPicPr>
            <p:cNvPr id="23" name="Picture 22"/>
            <p:cNvPicPr>
              <a:picLocks noChangeAspect="1" noChangeArrowheads="1"/>
            </p:cNvPicPr>
            <p:nvPr/>
          </p:nvPicPr>
          <p:blipFill>
            <a:blip r:embed="rId7" cstate="print"/>
            <a:srcRect/>
            <a:stretch>
              <a:fillRect/>
            </a:stretch>
          </p:blipFill>
          <p:spPr bwMode="auto">
            <a:xfrm>
              <a:off x="266592" y="5105238"/>
              <a:ext cx="4616052" cy="851488"/>
            </a:xfrm>
            <a:prstGeom prst="rect">
              <a:avLst/>
            </a:prstGeom>
            <a:noFill/>
            <a:ln w="9525">
              <a:noFill/>
              <a:miter lim="800000"/>
              <a:headEnd/>
              <a:tailEnd/>
            </a:ln>
            <a:effectLst/>
          </p:spPr>
        </p:pic>
        <p:grpSp>
          <p:nvGrpSpPr>
            <p:cNvPr id="4" name="Group 23">
              <a:extLst>
                <a:ext uri="{FF2B5EF4-FFF2-40B4-BE49-F238E27FC236}">
                  <a16:creationId xmlns:a16="http://schemas.microsoft.com/office/drawing/2014/main" id="{1AF17DC0-F3A4-4351-9219-8FEF016E99F7}"/>
                </a:ext>
              </a:extLst>
            </p:cNvPr>
            <p:cNvGrpSpPr>
              <a:grpSpLocks noChangeAspect="1"/>
            </p:cNvGrpSpPr>
            <p:nvPr/>
          </p:nvGrpSpPr>
          <p:grpSpPr bwMode="auto">
            <a:xfrm>
              <a:off x="136525" y="3148013"/>
              <a:ext cx="4989513" cy="1731962"/>
              <a:chOff x="86" y="1983"/>
              <a:chExt cx="3143" cy="1091"/>
            </a:xfrm>
          </p:grpSpPr>
          <p:sp>
            <p:nvSpPr>
              <p:cNvPr id="18" name="AutoShape 22">
                <a:extLst>
                  <a:ext uri="{FF2B5EF4-FFF2-40B4-BE49-F238E27FC236}">
                    <a16:creationId xmlns:a16="http://schemas.microsoft.com/office/drawing/2014/main" id="{B91C739D-8310-4E16-ABEF-A0921B05DF30}"/>
                  </a:ext>
                </a:extLst>
              </p:cNvPr>
              <p:cNvSpPr>
                <a:spLocks noChangeAspect="1" noChangeArrowheads="1" noTextEdit="1"/>
              </p:cNvSpPr>
              <p:nvPr/>
            </p:nvSpPr>
            <p:spPr bwMode="auto">
              <a:xfrm>
                <a:off x="86" y="1983"/>
                <a:ext cx="3143" cy="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4" name="Freeform 24">
                <a:extLst>
                  <a:ext uri="{FF2B5EF4-FFF2-40B4-BE49-F238E27FC236}">
                    <a16:creationId xmlns:a16="http://schemas.microsoft.com/office/drawing/2014/main" id="{2F83BB3B-92E7-4544-9A76-1F5ACDC9E946}"/>
                  </a:ext>
                </a:extLst>
              </p:cNvPr>
              <p:cNvSpPr>
                <a:spLocks/>
              </p:cNvSpPr>
              <p:nvPr/>
            </p:nvSpPr>
            <p:spPr bwMode="auto">
              <a:xfrm>
                <a:off x="769" y="2325"/>
                <a:ext cx="347" cy="561"/>
              </a:xfrm>
              <a:custGeom>
                <a:avLst/>
                <a:gdLst>
                  <a:gd name="T0" fmla="*/ 0 w 347"/>
                  <a:gd name="T1" fmla="*/ 0 h 561"/>
                  <a:gd name="T2" fmla="*/ 0 w 347"/>
                  <a:gd name="T3" fmla="*/ 561 h 561"/>
                  <a:gd name="T4" fmla="*/ 347 w 347"/>
                  <a:gd name="T5" fmla="*/ 374 h 561"/>
                  <a:gd name="T6" fmla="*/ 347 w 347"/>
                  <a:gd name="T7" fmla="*/ 187 h 561"/>
                  <a:gd name="T8" fmla="*/ 0 w 347"/>
                  <a:gd name="T9" fmla="*/ 0 h 561"/>
                </a:gdLst>
                <a:ahLst/>
                <a:cxnLst>
                  <a:cxn ang="0">
                    <a:pos x="T0" y="T1"/>
                  </a:cxn>
                  <a:cxn ang="0">
                    <a:pos x="T2" y="T3"/>
                  </a:cxn>
                  <a:cxn ang="0">
                    <a:pos x="T4" y="T5"/>
                  </a:cxn>
                  <a:cxn ang="0">
                    <a:pos x="T6" y="T7"/>
                  </a:cxn>
                  <a:cxn ang="0">
                    <a:pos x="T8" y="T9"/>
                  </a:cxn>
                </a:cxnLst>
                <a:rect l="0" t="0" r="r" b="b"/>
                <a:pathLst>
                  <a:path w="347" h="561">
                    <a:moveTo>
                      <a:pt x="0" y="0"/>
                    </a:moveTo>
                    <a:lnTo>
                      <a:pt x="0" y="561"/>
                    </a:lnTo>
                    <a:lnTo>
                      <a:pt x="347" y="374"/>
                    </a:lnTo>
                    <a:lnTo>
                      <a:pt x="347" y="18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5" name="Freeform 25">
                <a:extLst>
                  <a:ext uri="{FF2B5EF4-FFF2-40B4-BE49-F238E27FC236}">
                    <a16:creationId xmlns:a16="http://schemas.microsoft.com/office/drawing/2014/main" id="{10C32A36-1197-4CCB-9F6F-7931289E8EB3}"/>
                  </a:ext>
                </a:extLst>
              </p:cNvPr>
              <p:cNvSpPr>
                <a:spLocks/>
              </p:cNvSpPr>
              <p:nvPr/>
            </p:nvSpPr>
            <p:spPr bwMode="auto">
              <a:xfrm>
                <a:off x="769" y="2325"/>
                <a:ext cx="347" cy="561"/>
              </a:xfrm>
              <a:custGeom>
                <a:avLst/>
                <a:gdLst>
                  <a:gd name="T0" fmla="*/ 0 w 347"/>
                  <a:gd name="T1" fmla="*/ 0 h 561"/>
                  <a:gd name="T2" fmla="*/ 0 w 347"/>
                  <a:gd name="T3" fmla="*/ 561 h 561"/>
                  <a:gd name="T4" fmla="*/ 347 w 347"/>
                  <a:gd name="T5" fmla="*/ 374 h 561"/>
                  <a:gd name="T6" fmla="*/ 347 w 347"/>
                  <a:gd name="T7" fmla="*/ 187 h 561"/>
                  <a:gd name="T8" fmla="*/ 0 w 347"/>
                  <a:gd name="T9" fmla="*/ 0 h 561"/>
                </a:gdLst>
                <a:ahLst/>
                <a:cxnLst>
                  <a:cxn ang="0">
                    <a:pos x="T0" y="T1"/>
                  </a:cxn>
                  <a:cxn ang="0">
                    <a:pos x="T2" y="T3"/>
                  </a:cxn>
                  <a:cxn ang="0">
                    <a:pos x="T4" y="T5"/>
                  </a:cxn>
                  <a:cxn ang="0">
                    <a:pos x="T6" y="T7"/>
                  </a:cxn>
                  <a:cxn ang="0">
                    <a:pos x="T8" y="T9"/>
                  </a:cxn>
                </a:cxnLst>
                <a:rect l="0" t="0" r="r" b="b"/>
                <a:pathLst>
                  <a:path w="347" h="561">
                    <a:moveTo>
                      <a:pt x="0" y="0"/>
                    </a:moveTo>
                    <a:lnTo>
                      <a:pt x="0" y="561"/>
                    </a:lnTo>
                    <a:lnTo>
                      <a:pt x="347" y="374"/>
                    </a:lnTo>
                    <a:lnTo>
                      <a:pt x="347" y="187"/>
                    </a:lnTo>
                    <a:lnTo>
                      <a:pt x="0" y="0"/>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6" name="Rectangle 26">
                <a:extLst>
                  <a:ext uri="{FF2B5EF4-FFF2-40B4-BE49-F238E27FC236}">
                    <a16:creationId xmlns:a16="http://schemas.microsoft.com/office/drawing/2014/main" id="{0ABB4BF9-DFA6-4CF8-8D32-DD6FCB0958D6}"/>
                  </a:ext>
                </a:extLst>
              </p:cNvPr>
              <p:cNvSpPr>
                <a:spLocks noChangeArrowheads="1"/>
              </p:cNvSpPr>
              <p:nvPr/>
            </p:nvSpPr>
            <p:spPr bwMode="auto">
              <a:xfrm>
                <a:off x="881" y="2538"/>
                <a:ext cx="123" cy="1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7" name="Rectangle 27">
                <a:extLst>
                  <a:ext uri="{FF2B5EF4-FFF2-40B4-BE49-F238E27FC236}">
                    <a16:creationId xmlns:a16="http://schemas.microsoft.com/office/drawing/2014/main" id="{9946A9BB-268B-4903-8A0D-B7C0A78C9C0A}"/>
                  </a:ext>
                </a:extLst>
              </p:cNvPr>
              <p:cNvSpPr>
                <a:spLocks noChangeArrowheads="1"/>
              </p:cNvSpPr>
              <p:nvPr/>
            </p:nvSpPr>
            <p:spPr bwMode="auto">
              <a:xfrm>
                <a:off x="878" y="2542"/>
                <a:ext cx="12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ko-KR" altLang="ko-KR" sz="1400">
                    <a:solidFill>
                      <a:srgbClr val="000000"/>
                    </a:solidFill>
                    <a:latin typeface="굴림" panose="020B0600000101010101" pitchFamily="50" charset="-127"/>
                    <a:ea typeface="굴림" panose="020B0600000101010101" pitchFamily="50" charset="-127"/>
                  </a:rPr>
                  <a:t>Tx</a:t>
                </a:r>
                <a:endParaRPr lang="ko-KR" altLang="ko-KR"/>
              </a:p>
            </p:txBody>
          </p:sp>
          <p:sp>
            <p:nvSpPr>
              <p:cNvPr id="28" name="Freeform 28">
                <a:extLst>
                  <a:ext uri="{FF2B5EF4-FFF2-40B4-BE49-F238E27FC236}">
                    <a16:creationId xmlns:a16="http://schemas.microsoft.com/office/drawing/2014/main" id="{D0C1FBED-1E1E-42B8-A5D1-83FE4334140C}"/>
                  </a:ext>
                </a:extLst>
              </p:cNvPr>
              <p:cNvSpPr>
                <a:spLocks/>
              </p:cNvSpPr>
              <p:nvPr/>
            </p:nvSpPr>
            <p:spPr bwMode="auto">
              <a:xfrm>
                <a:off x="1263" y="2640"/>
                <a:ext cx="23" cy="34"/>
              </a:xfrm>
              <a:custGeom>
                <a:avLst/>
                <a:gdLst>
                  <a:gd name="T0" fmla="*/ 23 w 23"/>
                  <a:gd name="T1" fmla="*/ 34 h 34"/>
                  <a:gd name="T2" fmla="*/ 0 w 23"/>
                  <a:gd name="T3" fmla="*/ 17 h 34"/>
                  <a:gd name="T4" fmla="*/ 23 w 23"/>
                  <a:gd name="T5" fmla="*/ 0 h 34"/>
                </a:gdLst>
                <a:ahLst/>
                <a:cxnLst>
                  <a:cxn ang="0">
                    <a:pos x="T0" y="T1"/>
                  </a:cxn>
                  <a:cxn ang="0">
                    <a:pos x="T2" y="T3"/>
                  </a:cxn>
                  <a:cxn ang="0">
                    <a:pos x="T4" y="T5"/>
                  </a:cxn>
                </a:cxnLst>
                <a:rect l="0" t="0" r="r" b="b"/>
                <a:pathLst>
                  <a:path w="23" h="34">
                    <a:moveTo>
                      <a:pt x="23" y="34"/>
                    </a:moveTo>
                    <a:cubicBezTo>
                      <a:pt x="11" y="34"/>
                      <a:pt x="0" y="26"/>
                      <a:pt x="0" y="17"/>
                    </a:cubicBezTo>
                    <a:cubicBezTo>
                      <a:pt x="0" y="8"/>
                      <a:pt x="11" y="0"/>
                      <a:pt x="23"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29" name="Freeform 29">
                <a:extLst>
                  <a:ext uri="{FF2B5EF4-FFF2-40B4-BE49-F238E27FC236}">
                    <a16:creationId xmlns:a16="http://schemas.microsoft.com/office/drawing/2014/main" id="{F93721CD-50BE-43C6-89A1-C98DF43BB123}"/>
                  </a:ext>
                </a:extLst>
              </p:cNvPr>
              <p:cNvSpPr>
                <a:spLocks/>
              </p:cNvSpPr>
              <p:nvPr/>
            </p:nvSpPr>
            <p:spPr bwMode="auto">
              <a:xfrm>
                <a:off x="1263" y="2613"/>
                <a:ext cx="23" cy="45"/>
              </a:xfrm>
              <a:custGeom>
                <a:avLst/>
                <a:gdLst>
                  <a:gd name="T0" fmla="*/ 23 w 23"/>
                  <a:gd name="T1" fmla="*/ 45 h 45"/>
                  <a:gd name="T2" fmla="*/ 0 w 23"/>
                  <a:gd name="T3" fmla="*/ 23 h 45"/>
                  <a:gd name="T4" fmla="*/ 23 w 23"/>
                  <a:gd name="T5" fmla="*/ 0 h 45"/>
                </a:gdLst>
                <a:ahLst/>
                <a:cxnLst>
                  <a:cxn ang="0">
                    <a:pos x="T0" y="T1"/>
                  </a:cxn>
                  <a:cxn ang="0">
                    <a:pos x="T2" y="T3"/>
                  </a:cxn>
                  <a:cxn ang="0">
                    <a:pos x="T4" y="T5"/>
                  </a:cxn>
                </a:cxnLst>
                <a:rect l="0" t="0" r="r" b="b"/>
                <a:pathLst>
                  <a:path w="23" h="45">
                    <a:moveTo>
                      <a:pt x="23" y="45"/>
                    </a:moveTo>
                    <a:cubicBezTo>
                      <a:pt x="11" y="45"/>
                      <a:pt x="0" y="35"/>
                      <a:pt x="0" y="23"/>
                    </a:cubicBezTo>
                    <a:cubicBezTo>
                      <a:pt x="0" y="10"/>
                      <a:pt x="11" y="0"/>
                      <a:pt x="23"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0" name="Freeform 30">
                <a:extLst>
                  <a:ext uri="{FF2B5EF4-FFF2-40B4-BE49-F238E27FC236}">
                    <a16:creationId xmlns:a16="http://schemas.microsoft.com/office/drawing/2014/main" id="{0D1542A0-4FE8-44E4-B3C9-418918FE9A22}"/>
                  </a:ext>
                </a:extLst>
              </p:cNvPr>
              <p:cNvSpPr>
                <a:spLocks/>
              </p:cNvSpPr>
              <p:nvPr/>
            </p:nvSpPr>
            <p:spPr bwMode="auto">
              <a:xfrm>
                <a:off x="1286" y="2640"/>
                <a:ext cx="24" cy="18"/>
              </a:xfrm>
              <a:custGeom>
                <a:avLst/>
                <a:gdLst>
                  <a:gd name="T0" fmla="*/ 0 w 24"/>
                  <a:gd name="T1" fmla="*/ 0 h 18"/>
                  <a:gd name="T2" fmla="*/ 24 w 24"/>
                  <a:gd name="T3" fmla="*/ 9 h 18"/>
                  <a:gd name="T4" fmla="*/ 24 w 24"/>
                  <a:gd name="T5" fmla="*/ 9 h 18"/>
                  <a:gd name="T6" fmla="*/ 0 w 24"/>
                  <a:gd name="T7" fmla="*/ 18 h 18"/>
                  <a:gd name="T8" fmla="*/ 0 w 24"/>
                  <a:gd name="T9" fmla="*/ 18 h 18"/>
                </a:gdLst>
                <a:ahLst/>
                <a:cxnLst>
                  <a:cxn ang="0">
                    <a:pos x="T0" y="T1"/>
                  </a:cxn>
                  <a:cxn ang="0">
                    <a:pos x="T2" y="T3"/>
                  </a:cxn>
                  <a:cxn ang="0">
                    <a:pos x="T4" y="T5"/>
                  </a:cxn>
                  <a:cxn ang="0">
                    <a:pos x="T6" y="T7"/>
                  </a:cxn>
                  <a:cxn ang="0">
                    <a:pos x="T8" y="T9"/>
                  </a:cxn>
                </a:cxnLst>
                <a:rect l="0" t="0" r="r" b="b"/>
                <a:pathLst>
                  <a:path w="24" h="18">
                    <a:moveTo>
                      <a:pt x="0" y="0"/>
                    </a:moveTo>
                    <a:cubicBezTo>
                      <a:pt x="13" y="0"/>
                      <a:pt x="24" y="5"/>
                      <a:pt x="24" y="9"/>
                    </a:cubicBezTo>
                    <a:cubicBezTo>
                      <a:pt x="24" y="9"/>
                      <a:pt x="24" y="9"/>
                      <a:pt x="24" y="9"/>
                    </a:cubicBezTo>
                    <a:cubicBezTo>
                      <a:pt x="24" y="14"/>
                      <a:pt x="13" y="18"/>
                      <a:pt x="0" y="18"/>
                    </a:cubicBezTo>
                    <a:cubicBezTo>
                      <a:pt x="0" y="18"/>
                      <a:pt x="0" y="18"/>
                      <a:pt x="0" y="18"/>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1" name="Freeform 31">
                <a:extLst>
                  <a:ext uri="{FF2B5EF4-FFF2-40B4-BE49-F238E27FC236}">
                    <a16:creationId xmlns:a16="http://schemas.microsoft.com/office/drawing/2014/main" id="{B19BEF7F-4F77-4FEC-A95A-A73E95E96539}"/>
                  </a:ext>
                </a:extLst>
              </p:cNvPr>
              <p:cNvSpPr>
                <a:spLocks/>
              </p:cNvSpPr>
              <p:nvPr/>
            </p:nvSpPr>
            <p:spPr bwMode="auto">
              <a:xfrm>
                <a:off x="1263" y="2586"/>
                <a:ext cx="23" cy="45"/>
              </a:xfrm>
              <a:custGeom>
                <a:avLst/>
                <a:gdLst>
                  <a:gd name="T0" fmla="*/ 23 w 23"/>
                  <a:gd name="T1" fmla="*/ 45 h 45"/>
                  <a:gd name="T2" fmla="*/ 0 w 23"/>
                  <a:gd name="T3" fmla="*/ 23 h 45"/>
                  <a:gd name="T4" fmla="*/ 23 w 23"/>
                  <a:gd name="T5" fmla="*/ 0 h 45"/>
                </a:gdLst>
                <a:ahLst/>
                <a:cxnLst>
                  <a:cxn ang="0">
                    <a:pos x="T0" y="T1"/>
                  </a:cxn>
                  <a:cxn ang="0">
                    <a:pos x="T2" y="T3"/>
                  </a:cxn>
                  <a:cxn ang="0">
                    <a:pos x="T4" y="T5"/>
                  </a:cxn>
                </a:cxnLst>
                <a:rect l="0" t="0" r="r" b="b"/>
                <a:pathLst>
                  <a:path w="23" h="45">
                    <a:moveTo>
                      <a:pt x="23" y="45"/>
                    </a:moveTo>
                    <a:cubicBezTo>
                      <a:pt x="11" y="45"/>
                      <a:pt x="0" y="35"/>
                      <a:pt x="0" y="23"/>
                    </a:cubicBezTo>
                    <a:cubicBezTo>
                      <a:pt x="0" y="10"/>
                      <a:pt x="11" y="0"/>
                      <a:pt x="23"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Freeform 32">
                <a:extLst>
                  <a:ext uri="{FF2B5EF4-FFF2-40B4-BE49-F238E27FC236}">
                    <a16:creationId xmlns:a16="http://schemas.microsoft.com/office/drawing/2014/main" id="{CC8CE7F6-7606-4D83-88FC-47F1095F88A2}"/>
                  </a:ext>
                </a:extLst>
              </p:cNvPr>
              <p:cNvSpPr>
                <a:spLocks/>
              </p:cNvSpPr>
              <p:nvPr/>
            </p:nvSpPr>
            <p:spPr bwMode="auto">
              <a:xfrm>
                <a:off x="1263" y="2559"/>
                <a:ext cx="23" cy="45"/>
              </a:xfrm>
              <a:custGeom>
                <a:avLst/>
                <a:gdLst>
                  <a:gd name="T0" fmla="*/ 23 w 23"/>
                  <a:gd name="T1" fmla="*/ 45 h 45"/>
                  <a:gd name="T2" fmla="*/ 0 w 23"/>
                  <a:gd name="T3" fmla="*/ 22 h 45"/>
                  <a:gd name="T4" fmla="*/ 23 w 23"/>
                  <a:gd name="T5" fmla="*/ 0 h 45"/>
                </a:gdLst>
                <a:ahLst/>
                <a:cxnLst>
                  <a:cxn ang="0">
                    <a:pos x="T0" y="T1"/>
                  </a:cxn>
                  <a:cxn ang="0">
                    <a:pos x="T2" y="T3"/>
                  </a:cxn>
                  <a:cxn ang="0">
                    <a:pos x="T4" y="T5"/>
                  </a:cxn>
                </a:cxnLst>
                <a:rect l="0" t="0" r="r" b="b"/>
                <a:pathLst>
                  <a:path w="23" h="45">
                    <a:moveTo>
                      <a:pt x="23" y="45"/>
                    </a:moveTo>
                    <a:cubicBezTo>
                      <a:pt x="11" y="45"/>
                      <a:pt x="0" y="35"/>
                      <a:pt x="0" y="22"/>
                    </a:cubicBezTo>
                    <a:cubicBezTo>
                      <a:pt x="0" y="10"/>
                      <a:pt x="11" y="0"/>
                      <a:pt x="23"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3" name="Freeform 33">
                <a:extLst>
                  <a:ext uri="{FF2B5EF4-FFF2-40B4-BE49-F238E27FC236}">
                    <a16:creationId xmlns:a16="http://schemas.microsoft.com/office/drawing/2014/main" id="{185C5F06-506C-48E8-A669-A1D009007886}"/>
                  </a:ext>
                </a:extLst>
              </p:cNvPr>
              <p:cNvSpPr>
                <a:spLocks/>
              </p:cNvSpPr>
              <p:nvPr/>
            </p:nvSpPr>
            <p:spPr bwMode="auto">
              <a:xfrm>
                <a:off x="1286" y="2613"/>
                <a:ext cx="24" cy="18"/>
              </a:xfrm>
              <a:custGeom>
                <a:avLst/>
                <a:gdLst>
                  <a:gd name="T0" fmla="*/ 0 w 24"/>
                  <a:gd name="T1" fmla="*/ 0 h 18"/>
                  <a:gd name="T2" fmla="*/ 24 w 24"/>
                  <a:gd name="T3" fmla="*/ 9 h 18"/>
                  <a:gd name="T4" fmla="*/ 24 w 24"/>
                  <a:gd name="T5" fmla="*/ 9 h 18"/>
                  <a:gd name="T6" fmla="*/ 0 w 24"/>
                  <a:gd name="T7" fmla="*/ 18 h 18"/>
                  <a:gd name="T8" fmla="*/ 0 w 24"/>
                  <a:gd name="T9" fmla="*/ 18 h 18"/>
                </a:gdLst>
                <a:ahLst/>
                <a:cxnLst>
                  <a:cxn ang="0">
                    <a:pos x="T0" y="T1"/>
                  </a:cxn>
                  <a:cxn ang="0">
                    <a:pos x="T2" y="T3"/>
                  </a:cxn>
                  <a:cxn ang="0">
                    <a:pos x="T4" y="T5"/>
                  </a:cxn>
                  <a:cxn ang="0">
                    <a:pos x="T6" y="T7"/>
                  </a:cxn>
                  <a:cxn ang="0">
                    <a:pos x="T8" y="T9"/>
                  </a:cxn>
                </a:cxnLst>
                <a:rect l="0" t="0" r="r" b="b"/>
                <a:pathLst>
                  <a:path w="24" h="18">
                    <a:moveTo>
                      <a:pt x="0" y="0"/>
                    </a:moveTo>
                    <a:cubicBezTo>
                      <a:pt x="13" y="0"/>
                      <a:pt x="24" y="4"/>
                      <a:pt x="24" y="9"/>
                    </a:cubicBezTo>
                    <a:cubicBezTo>
                      <a:pt x="24" y="9"/>
                      <a:pt x="24" y="9"/>
                      <a:pt x="24" y="9"/>
                    </a:cubicBezTo>
                    <a:cubicBezTo>
                      <a:pt x="24" y="14"/>
                      <a:pt x="13" y="18"/>
                      <a:pt x="0" y="18"/>
                    </a:cubicBezTo>
                    <a:cubicBezTo>
                      <a:pt x="0" y="18"/>
                      <a:pt x="0" y="18"/>
                      <a:pt x="0" y="18"/>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4" name="Freeform 34">
                <a:extLst>
                  <a:ext uri="{FF2B5EF4-FFF2-40B4-BE49-F238E27FC236}">
                    <a16:creationId xmlns:a16="http://schemas.microsoft.com/office/drawing/2014/main" id="{9DAF89CA-BF85-449B-A0F0-A08F54BF5BD1}"/>
                  </a:ext>
                </a:extLst>
              </p:cNvPr>
              <p:cNvSpPr>
                <a:spLocks/>
              </p:cNvSpPr>
              <p:nvPr/>
            </p:nvSpPr>
            <p:spPr bwMode="auto">
              <a:xfrm>
                <a:off x="1286" y="2586"/>
                <a:ext cx="24" cy="18"/>
              </a:xfrm>
              <a:custGeom>
                <a:avLst/>
                <a:gdLst>
                  <a:gd name="T0" fmla="*/ 0 w 24"/>
                  <a:gd name="T1" fmla="*/ 0 h 18"/>
                  <a:gd name="T2" fmla="*/ 24 w 24"/>
                  <a:gd name="T3" fmla="*/ 9 h 18"/>
                  <a:gd name="T4" fmla="*/ 24 w 24"/>
                  <a:gd name="T5" fmla="*/ 9 h 18"/>
                  <a:gd name="T6" fmla="*/ 0 w 24"/>
                  <a:gd name="T7" fmla="*/ 18 h 18"/>
                  <a:gd name="T8" fmla="*/ 0 w 24"/>
                  <a:gd name="T9" fmla="*/ 18 h 18"/>
                </a:gdLst>
                <a:ahLst/>
                <a:cxnLst>
                  <a:cxn ang="0">
                    <a:pos x="T0" y="T1"/>
                  </a:cxn>
                  <a:cxn ang="0">
                    <a:pos x="T2" y="T3"/>
                  </a:cxn>
                  <a:cxn ang="0">
                    <a:pos x="T4" y="T5"/>
                  </a:cxn>
                  <a:cxn ang="0">
                    <a:pos x="T6" y="T7"/>
                  </a:cxn>
                  <a:cxn ang="0">
                    <a:pos x="T8" y="T9"/>
                  </a:cxn>
                </a:cxnLst>
                <a:rect l="0" t="0" r="r" b="b"/>
                <a:pathLst>
                  <a:path w="24" h="18">
                    <a:moveTo>
                      <a:pt x="0" y="0"/>
                    </a:moveTo>
                    <a:cubicBezTo>
                      <a:pt x="13" y="0"/>
                      <a:pt x="24" y="4"/>
                      <a:pt x="24" y="9"/>
                    </a:cubicBezTo>
                    <a:cubicBezTo>
                      <a:pt x="24" y="9"/>
                      <a:pt x="24" y="9"/>
                      <a:pt x="24" y="9"/>
                    </a:cubicBezTo>
                    <a:cubicBezTo>
                      <a:pt x="24" y="14"/>
                      <a:pt x="13" y="18"/>
                      <a:pt x="0" y="18"/>
                    </a:cubicBezTo>
                    <a:cubicBezTo>
                      <a:pt x="0" y="18"/>
                      <a:pt x="0" y="18"/>
                      <a:pt x="0" y="18"/>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5" name="Freeform 35">
                <a:extLst>
                  <a:ext uri="{FF2B5EF4-FFF2-40B4-BE49-F238E27FC236}">
                    <a16:creationId xmlns:a16="http://schemas.microsoft.com/office/drawing/2014/main" id="{C80BE0BE-E0ED-4432-8AB9-F4C732DF9E72}"/>
                  </a:ext>
                </a:extLst>
              </p:cNvPr>
              <p:cNvSpPr>
                <a:spLocks/>
              </p:cNvSpPr>
              <p:nvPr/>
            </p:nvSpPr>
            <p:spPr bwMode="auto">
              <a:xfrm>
                <a:off x="1263" y="2543"/>
                <a:ext cx="23" cy="34"/>
              </a:xfrm>
              <a:custGeom>
                <a:avLst/>
                <a:gdLst>
                  <a:gd name="T0" fmla="*/ 23 w 23"/>
                  <a:gd name="T1" fmla="*/ 34 h 34"/>
                  <a:gd name="T2" fmla="*/ 0 w 23"/>
                  <a:gd name="T3" fmla="*/ 17 h 34"/>
                  <a:gd name="T4" fmla="*/ 23 w 23"/>
                  <a:gd name="T5" fmla="*/ 0 h 34"/>
                </a:gdLst>
                <a:ahLst/>
                <a:cxnLst>
                  <a:cxn ang="0">
                    <a:pos x="T0" y="T1"/>
                  </a:cxn>
                  <a:cxn ang="0">
                    <a:pos x="T2" y="T3"/>
                  </a:cxn>
                  <a:cxn ang="0">
                    <a:pos x="T4" y="T5"/>
                  </a:cxn>
                </a:cxnLst>
                <a:rect l="0" t="0" r="r" b="b"/>
                <a:pathLst>
                  <a:path w="23" h="34">
                    <a:moveTo>
                      <a:pt x="23" y="34"/>
                    </a:moveTo>
                    <a:cubicBezTo>
                      <a:pt x="11" y="34"/>
                      <a:pt x="0" y="26"/>
                      <a:pt x="0" y="17"/>
                    </a:cubicBezTo>
                    <a:cubicBezTo>
                      <a:pt x="0" y="8"/>
                      <a:pt x="11" y="0"/>
                      <a:pt x="23"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6" name="Freeform 36">
                <a:extLst>
                  <a:ext uri="{FF2B5EF4-FFF2-40B4-BE49-F238E27FC236}">
                    <a16:creationId xmlns:a16="http://schemas.microsoft.com/office/drawing/2014/main" id="{121F9549-6333-4745-920E-9BF4667B017A}"/>
                  </a:ext>
                </a:extLst>
              </p:cNvPr>
              <p:cNvSpPr>
                <a:spLocks/>
              </p:cNvSpPr>
              <p:nvPr/>
            </p:nvSpPr>
            <p:spPr bwMode="auto">
              <a:xfrm>
                <a:off x="1286" y="2559"/>
                <a:ext cx="24" cy="18"/>
              </a:xfrm>
              <a:custGeom>
                <a:avLst/>
                <a:gdLst>
                  <a:gd name="T0" fmla="*/ 0 w 24"/>
                  <a:gd name="T1" fmla="*/ 0 h 18"/>
                  <a:gd name="T2" fmla="*/ 24 w 24"/>
                  <a:gd name="T3" fmla="*/ 9 h 18"/>
                  <a:gd name="T4" fmla="*/ 24 w 24"/>
                  <a:gd name="T5" fmla="*/ 9 h 18"/>
                  <a:gd name="T6" fmla="*/ 0 w 24"/>
                  <a:gd name="T7" fmla="*/ 18 h 18"/>
                  <a:gd name="T8" fmla="*/ 0 w 24"/>
                  <a:gd name="T9" fmla="*/ 18 h 18"/>
                </a:gdLst>
                <a:ahLst/>
                <a:cxnLst>
                  <a:cxn ang="0">
                    <a:pos x="T0" y="T1"/>
                  </a:cxn>
                  <a:cxn ang="0">
                    <a:pos x="T2" y="T3"/>
                  </a:cxn>
                  <a:cxn ang="0">
                    <a:pos x="T4" y="T5"/>
                  </a:cxn>
                  <a:cxn ang="0">
                    <a:pos x="T6" y="T7"/>
                  </a:cxn>
                  <a:cxn ang="0">
                    <a:pos x="T8" y="T9"/>
                  </a:cxn>
                </a:cxnLst>
                <a:rect l="0" t="0" r="r" b="b"/>
                <a:pathLst>
                  <a:path w="24" h="18">
                    <a:moveTo>
                      <a:pt x="0" y="0"/>
                    </a:moveTo>
                    <a:cubicBezTo>
                      <a:pt x="13" y="0"/>
                      <a:pt x="24" y="4"/>
                      <a:pt x="24" y="9"/>
                    </a:cubicBezTo>
                    <a:cubicBezTo>
                      <a:pt x="24" y="9"/>
                      <a:pt x="24" y="9"/>
                      <a:pt x="24" y="9"/>
                    </a:cubicBezTo>
                    <a:cubicBezTo>
                      <a:pt x="24" y="14"/>
                      <a:pt x="13" y="18"/>
                      <a:pt x="0" y="18"/>
                    </a:cubicBezTo>
                    <a:cubicBezTo>
                      <a:pt x="0" y="18"/>
                      <a:pt x="0" y="18"/>
                      <a:pt x="0" y="18"/>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7" name="Line 37">
                <a:extLst>
                  <a:ext uri="{FF2B5EF4-FFF2-40B4-BE49-F238E27FC236}">
                    <a16:creationId xmlns:a16="http://schemas.microsoft.com/office/drawing/2014/main" id="{A72C6079-ABAF-4944-827C-BAA203BA7692}"/>
                  </a:ext>
                </a:extLst>
              </p:cNvPr>
              <p:cNvSpPr>
                <a:spLocks noChangeShapeType="1"/>
              </p:cNvSpPr>
              <p:nvPr/>
            </p:nvSpPr>
            <p:spPr bwMode="auto">
              <a:xfrm flipV="1">
                <a:off x="1286" y="2531"/>
                <a:ext cx="0" cy="12"/>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8" name="Line 38">
                <a:extLst>
                  <a:ext uri="{FF2B5EF4-FFF2-40B4-BE49-F238E27FC236}">
                    <a16:creationId xmlns:a16="http://schemas.microsoft.com/office/drawing/2014/main" id="{EF0C063A-5666-4B1A-92D0-B32F85C02042}"/>
                  </a:ext>
                </a:extLst>
              </p:cNvPr>
              <p:cNvSpPr>
                <a:spLocks noChangeShapeType="1"/>
              </p:cNvSpPr>
              <p:nvPr/>
            </p:nvSpPr>
            <p:spPr bwMode="auto">
              <a:xfrm>
                <a:off x="1286" y="2674"/>
                <a:ext cx="0" cy="12"/>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9" name="Freeform 39">
                <a:extLst>
                  <a:ext uri="{FF2B5EF4-FFF2-40B4-BE49-F238E27FC236}">
                    <a16:creationId xmlns:a16="http://schemas.microsoft.com/office/drawing/2014/main" id="{81CA8CCA-DAAB-4E83-8AA6-8A4126152A18}"/>
                  </a:ext>
                </a:extLst>
              </p:cNvPr>
              <p:cNvSpPr>
                <a:spLocks/>
              </p:cNvSpPr>
              <p:nvPr/>
            </p:nvSpPr>
            <p:spPr bwMode="auto">
              <a:xfrm>
                <a:off x="1387" y="2543"/>
                <a:ext cx="23" cy="34"/>
              </a:xfrm>
              <a:custGeom>
                <a:avLst/>
                <a:gdLst>
                  <a:gd name="T0" fmla="*/ 0 w 23"/>
                  <a:gd name="T1" fmla="*/ 0 h 34"/>
                  <a:gd name="T2" fmla="*/ 23 w 23"/>
                  <a:gd name="T3" fmla="*/ 17 h 34"/>
                  <a:gd name="T4" fmla="*/ 0 w 23"/>
                  <a:gd name="T5" fmla="*/ 34 h 34"/>
                </a:gdLst>
                <a:ahLst/>
                <a:cxnLst>
                  <a:cxn ang="0">
                    <a:pos x="T0" y="T1"/>
                  </a:cxn>
                  <a:cxn ang="0">
                    <a:pos x="T2" y="T3"/>
                  </a:cxn>
                  <a:cxn ang="0">
                    <a:pos x="T4" y="T5"/>
                  </a:cxn>
                </a:cxnLst>
                <a:rect l="0" t="0" r="r" b="b"/>
                <a:pathLst>
                  <a:path w="23" h="34">
                    <a:moveTo>
                      <a:pt x="0" y="0"/>
                    </a:moveTo>
                    <a:cubicBezTo>
                      <a:pt x="13" y="0"/>
                      <a:pt x="23" y="8"/>
                      <a:pt x="23" y="17"/>
                    </a:cubicBezTo>
                    <a:cubicBezTo>
                      <a:pt x="23" y="26"/>
                      <a:pt x="13" y="34"/>
                      <a:pt x="0" y="34"/>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40" name="Freeform 40">
                <a:extLst>
                  <a:ext uri="{FF2B5EF4-FFF2-40B4-BE49-F238E27FC236}">
                    <a16:creationId xmlns:a16="http://schemas.microsoft.com/office/drawing/2014/main" id="{344CEA23-5373-46E4-93F3-020EA32A7466}"/>
                  </a:ext>
                </a:extLst>
              </p:cNvPr>
              <p:cNvSpPr>
                <a:spLocks/>
              </p:cNvSpPr>
              <p:nvPr/>
            </p:nvSpPr>
            <p:spPr bwMode="auto">
              <a:xfrm>
                <a:off x="1387" y="2559"/>
                <a:ext cx="23" cy="45"/>
              </a:xfrm>
              <a:custGeom>
                <a:avLst/>
                <a:gdLst>
                  <a:gd name="T0" fmla="*/ 0 w 23"/>
                  <a:gd name="T1" fmla="*/ 0 h 45"/>
                  <a:gd name="T2" fmla="*/ 23 w 23"/>
                  <a:gd name="T3" fmla="*/ 22 h 45"/>
                  <a:gd name="T4" fmla="*/ 0 w 23"/>
                  <a:gd name="T5" fmla="*/ 45 h 45"/>
                </a:gdLst>
                <a:ahLst/>
                <a:cxnLst>
                  <a:cxn ang="0">
                    <a:pos x="T0" y="T1"/>
                  </a:cxn>
                  <a:cxn ang="0">
                    <a:pos x="T2" y="T3"/>
                  </a:cxn>
                  <a:cxn ang="0">
                    <a:pos x="T4" y="T5"/>
                  </a:cxn>
                </a:cxnLst>
                <a:rect l="0" t="0" r="r" b="b"/>
                <a:pathLst>
                  <a:path w="23" h="45">
                    <a:moveTo>
                      <a:pt x="0" y="0"/>
                    </a:moveTo>
                    <a:cubicBezTo>
                      <a:pt x="13" y="0"/>
                      <a:pt x="23" y="10"/>
                      <a:pt x="23" y="22"/>
                    </a:cubicBezTo>
                    <a:cubicBezTo>
                      <a:pt x="23" y="35"/>
                      <a:pt x="13" y="45"/>
                      <a:pt x="0" y="45"/>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41" name="Freeform 41">
                <a:extLst>
                  <a:ext uri="{FF2B5EF4-FFF2-40B4-BE49-F238E27FC236}">
                    <a16:creationId xmlns:a16="http://schemas.microsoft.com/office/drawing/2014/main" id="{E350959C-B6D5-46FF-8322-7CA5885D8088}"/>
                  </a:ext>
                </a:extLst>
              </p:cNvPr>
              <p:cNvSpPr>
                <a:spLocks/>
              </p:cNvSpPr>
              <p:nvPr/>
            </p:nvSpPr>
            <p:spPr bwMode="auto">
              <a:xfrm>
                <a:off x="1364" y="2559"/>
                <a:ext cx="23" cy="18"/>
              </a:xfrm>
              <a:custGeom>
                <a:avLst/>
                <a:gdLst>
                  <a:gd name="T0" fmla="*/ 23 w 23"/>
                  <a:gd name="T1" fmla="*/ 18 h 18"/>
                  <a:gd name="T2" fmla="*/ 0 w 23"/>
                  <a:gd name="T3" fmla="*/ 9 h 18"/>
                  <a:gd name="T4" fmla="*/ 0 w 23"/>
                  <a:gd name="T5" fmla="*/ 9 h 18"/>
                  <a:gd name="T6" fmla="*/ 23 w 23"/>
                  <a:gd name="T7" fmla="*/ 0 h 18"/>
                  <a:gd name="T8" fmla="*/ 23 w 23"/>
                  <a:gd name="T9" fmla="*/ 0 h 18"/>
                </a:gdLst>
                <a:ahLst/>
                <a:cxnLst>
                  <a:cxn ang="0">
                    <a:pos x="T0" y="T1"/>
                  </a:cxn>
                  <a:cxn ang="0">
                    <a:pos x="T2" y="T3"/>
                  </a:cxn>
                  <a:cxn ang="0">
                    <a:pos x="T4" y="T5"/>
                  </a:cxn>
                  <a:cxn ang="0">
                    <a:pos x="T6" y="T7"/>
                  </a:cxn>
                  <a:cxn ang="0">
                    <a:pos x="T8" y="T9"/>
                  </a:cxn>
                </a:cxnLst>
                <a:rect l="0" t="0" r="r" b="b"/>
                <a:pathLst>
                  <a:path w="23" h="18">
                    <a:moveTo>
                      <a:pt x="23" y="18"/>
                    </a:moveTo>
                    <a:cubicBezTo>
                      <a:pt x="10" y="18"/>
                      <a:pt x="0" y="14"/>
                      <a:pt x="0" y="9"/>
                    </a:cubicBezTo>
                    <a:cubicBezTo>
                      <a:pt x="0" y="9"/>
                      <a:pt x="0" y="9"/>
                      <a:pt x="0" y="9"/>
                    </a:cubicBezTo>
                    <a:cubicBezTo>
                      <a:pt x="0" y="4"/>
                      <a:pt x="10" y="0"/>
                      <a:pt x="23" y="0"/>
                    </a:cubicBezTo>
                    <a:cubicBezTo>
                      <a:pt x="23" y="0"/>
                      <a:pt x="23" y="0"/>
                      <a:pt x="23"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42" name="Freeform 42">
                <a:extLst>
                  <a:ext uri="{FF2B5EF4-FFF2-40B4-BE49-F238E27FC236}">
                    <a16:creationId xmlns:a16="http://schemas.microsoft.com/office/drawing/2014/main" id="{5A4C35E3-FB88-4516-813E-60C2018ADDD7}"/>
                  </a:ext>
                </a:extLst>
              </p:cNvPr>
              <p:cNvSpPr>
                <a:spLocks/>
              </p:cNvSpPr>
              <p:nvPr/>
            </p:nvSpPr>
            <p:spPr bwMode="auto">
              <a:xfrm>
                <a:off x="1387" y="2586"/>
                <a:ext cx="23" cy="45"/>
              </a:xfrm>
              <a:custGeom>
                <a:avLst/>
                <a:gdLst>
                  <a:gd name="T0" fmla="*/ 0 w 23"/>
                  <a:gd name="T1" fmla="*/ 0 h 45"/>
                  <a:gd name="T2" fmla="*/ 23 w 23"/>
                  <a:gd name="T3" fmla="*/ 23 h 45"/>
                  <a:gd name="T4" fmla="*/ 0 w 23"/>
                  <a:gd name="T5" fmla="*/ 45 h 45"/>
                </a:gdLst>
                <a:ahLst/>
                <a:cxnLst>
                  <a:cxn ang="0">
                    <a:pos x="T0" y="T1"/>
                  </a:cxn>
                  <a:cxn ang="0">
                    <a:pos x="T2" y="T3"/>
                  </a:cxn>
                  <a:cxn ang="0">
                    <a:pos x="T4" y="T5"/>
                  </a:cxn>
                </a:cxnLst>
                <a:rect l="0" t="0" r="r" b="b"/>
                <a:pathLst>
                  <a:path w="23" h="45">
                    <a:moveTo>
                      <a:pt x="0" y="0"/>
                    </a:moveTo>
                    <a:cubicBezTo>
                      <a:pt x="13" y="0"/>
                      <a:pt x="23" y="10"/>
                      <a:pt x="23" y="23"/>
                    </a:cubicBezTo>
                    <a:cubicBezTo>
                      <a:pt x="23" y="35"/>
                      <a:pt x="13" y="45"/>
                      <a:pt x="0" y="45"/>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43" name="Freeform 43">
                <a:extLst>
                  <a:ext uri="{FF2B5EF4-FFF2-40B4-BE49-F238E27FC236}">
                    <a16:creationId xmlns:a16="http://schemas.microsoft.com/office/drawing/2014/main" id="{E70407AB-345B-4CE3-9F89-03D3309934CA}"/>
                  </a:ext>
                </a:extLst>
              </p:cNvPr>
              <p:cNvSpPr>
                <a:spLocks/>
              </p:cNvSpPr>
              <p:nvPr/>
            </p:nvSpPr>
            <p:spPr bwMode="auto">
              <a:xfrm>
                <a:off x="1387" y="2613"/>
                <a:ext cx="23" cy="45"/>
              </a:xfrm>
              <a:custGeom>
                <a:avLst/>
                <a:gdLst>
                  <a:gd name="T0" fmla="*/ 0 w 23"/>
                  <a:gd name="T1" fmla="*/ 0 h 45"/>
                  <a:gd name="T2" fmla="*/ 23 w 23"/>
                  <a:gd name="T3" fmla="*/ 23 h 45"/>
                  <a:gd name="T4" fmla="*/ 0 w 23"/>
                  <a:gd name="T5" fmla="*/ 45 h 45"/>
                </a:gdLst>
                <a:ahLst/>
                <a:cxnLst>
                  <a:cxn ang="0">
                    <a:pos x="T0" y="T1"/>
                  </a:cxn>
                  <a:cxn ang="0">
                    <a:pos x="T2" y="T3"/>
                  </a:cxn>
                  <a:cxn ang="0">
                    <a:pos x="T4" y="T5"/>
                  </a:cxn>
                </a:cxnLst>
                <a:rect l="0" t="0" r="r" b="b"/>
                <a:pathLst>
                  <a:path w="23" h="45">
                    <a:moveTo>
                      <a:pt x="0" y="0"/>
                    </a:moveTo>
                    <a:cubicBezTo>
                      <a:pt x="13" y="0"/>
                      <a:pt x="23" y="10"/>
                      <a:pt x="23" y="23"/>
                    </a:cubicBezTo>
                    <a:cubicBezTo>
                      <a:pt x="23" y="35"/>
                      <a:pt x="13" y="45"/>
                      <a:pt x="0" y="45"/>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44" name="Freeform 44">
                <a:extLst>
                  <a:ext uri="{FF2B5EF4-FFF2-40B4-BE49-F238E27FC236}">
                    <a16:creationId xmlns:a16="http://schemas.microsoft.com/office/drawing/2014/main" id="{81BC07AF-F563-4925-AE6F-CA2E40EFAFB7}"/>
                  </a:ext>
                </a:extLst>
              </p:cNvPr>
              <p:cNvSpPr>
                <a:spLocks/>
              </p:cNvSpPr>
              <p:nvPr/>
            </p:nvSpPr>
            <p:spPr bwMode="auto">
              <a:xfrm>
                <a:off x="1364" y="2586"/>
                <a:ext cx="23" cy="18"/>
              </a:xfrm>
              <a:custGeom>
                <a:avLst/>
                <a:gdLst>
                  <a:gd name="T0" fmla="*/ 23 w 23"/>
                  <a:gd name="T1" fmla="*/ 18 h 18"/>
                  <a:gd name="T2" fmla="*/ 0 w 23"/>
                  <a:gd name="T3" fmla="*/ 9 h 18"/>
                  <a:gd name="T4" fmla="*/ 0 w 23"/>
                  <a:gd name="T5" fmla="*/ 9 h 18"/>
                  <a:gd name="T6" fmla="*/ 23 w 23"/>
                  <a:gd name="T7" fmla="*/ 0 h 18"/>
                  <a:gd name="T8" fmla="*/ 23 w 23"/>
                  <a:gd name="T9" fmla="*/ 0 h 18"/>
                </a:gdLst>
                <a:ahLst/>
                <a:cxnLst>
                  <a:cxn ang="0">
                    <a:pos x="T0" y="T1"/>
                  </a:cxn>
                  <a:cxn ang="0">
                    <a:pos x="T2" y="T3"/>
                  </a:cxn>
                  <a:cxn ang="0">
                    <a:pos x="T4" y="T5"/>
                  </a:cxn>
                  <a:cxn ang="0">
                    <a:pos x="T6" y="T7"/>
                  </a:cxn>
                  <a:cxn ang="0">
                    <a:pos x="T8" y="T9"/>
                  </a:cxn>
                </a:cxnLst>
                <a:rect l="0" t="0" r="r" b="b"/>
                <a:pathLst>
                  <a:path w="23" h="18">
                    <a:moveTo>
                      <a:pt x="23" y="18"/>
                    </a:moveTo>
                    <a:cubicBezTo>
                      <a:pt x="10" y="18"/>
                      <a:pt x="0" y="14"/>
                      <a:pt x="0" y="9"/>
                    </a:cubicBezTo>
                    <a:cubicBezTo>
                      <a:pt x="0" y="9"/>
                      <a:pt x="0" y="9"/>
                      <a:pt x="0" y="9"/>
                    </a:cubicBezTo>
                    <a:cubicBezTo>
                      <a:pt x="0" y="4"/>
                      <a:pt x="10" y="0"/>
                      <a:pt x="23" y="0"/>
                    </a:cubicBezTo>
                    <a:cubicBezTo>
                      <a:pt x="23" y="0"/>
                      <a:pt x="23" y="0"/>
                      <a:pt x="23"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45" name="Freeform 45">
                <a:extLst>
                  <a:ext uri="{FF2B5EF4-FFF2-40B4-BE49-F238E27FC236}">
                    <a16:creationId xmlns:a16="http://schemas.microsoft.com/office/drawing/2014/main" id="{13F31910-F30E-4FFB-A02F-1818FDFFACF0}"/>
                  </a:ext>
                </a:extLst>
              </p:cNvPr>
              <p:cNvSpPr>
                <a:spLocks/>
              </p:cNvSpPr>
              <p:nvPr/>
            </p:nvSpPr>
            <p:spPr bwMode="auto">
              <a:xfrm>
                <a:off x="1364" y="2613"/>
                <a:ext cx="23" cy="18"/>
              </a:xfrm>
              <a:custGeom>
                <a:avLst/>
                <a:gdLst>
                  <a:gd name="T0" fmla="*/ 23 w 23"/>
                  <a:gd name="T1" fmla="*/ 18 h 18"/>
                  <a:gd name="T2" fmla="*/ 0 w 23"/>
                  <a:gd name="T3" fmla="*/ 9 h 18"/>
                  <a:gd name="T4" fmla="*/ 0 w 23"/>
                  <a:gd name="T5" fmla="*/ 9 h 18"/>
                  <a:gd name="T6" fmla="*/ 23 w 23"/>
                  <a:gd name="T7" fmla="*/ 0 h 18"/>
                  <a:gd name="T8" fmla="*/ 23 w 23"/>
                  <a:gd name="T9" fmla="*/ 0 h 18"/>
                </a:gdLst>
                <a:ahLst/>
                <a:cxnLst>
                  <a:cxn ang="0">
                    <a:pos x="T0" y="T1"/>
                  </a:cxn>
                  <a:cxn ang="0">
                    <a:pos x="T2" y="T3"/>
                  </a:cxn>
                  <a:cxn ang="0">
                    <a:pos x="T4" y="T5"/>
                  </a:cxn>
                  <a:cxn ang="0">
                    <a:pos x="T6" y="T7"/>
                  </a:cxn>
                  <a:cxn ang="0">
                    <a:pos x="T8" y="T9"/>
                  </a:cxn>
                </a:cxnLst>
                <a:rect l="0" t="0" r="r" b="b"/>
                <a:pathLst>
                  <a:path w="23" h="18">
                    <a:moveTo>
                      <a:pt x="23" y="18"/>
                    </a:moveTo>
                    <a:cubicBezTo>
                      <a:pt x="10" y="18"/>
                      <a:pt x="0" y="14"/>
                      <a:pt x="0" y="9"/>
                    </a:cubicBezTo>
                    <a:cubicBezTo>
                      <a:pt x="0" y="9"/>
                      <a:pt x="0" y="9"/>
                      <a:pt x="0" y="9"/>
                    </a:cubicBezTo>
                    <a:cubicBezTo>
                      <a:pt x="0" y="4"/>
                      <a:pt x="10" y="0"/>
                      <a:pt x="23" y="0"/>
                    </a:cubicBezTo>
                    <a:cubicBezTo>
                      <a:pt x="23" y="0"/>
                      <a:pt x="23" y="0"/>
                      <a:pt x="23"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46" name="Freeform 46">
                <a:extLst>
                  <a:ext uri="{FF2B5EF4-FFF2-40B4-BE49-F238E27FC236}">
                    <a16:creationId xmlns:a16="http://schemas.microsoft.com/office/drawing/2014/main" id="{09514BB1-4D46-42E0-9C39-5C7FA137CF37}"/>
                  </a:ext>
                </a:extLst>
              </p:cNvPr>
              <p:cNvSpPr>
                <a:spLocks/>
              </p:cNvSpPr>
              <p:nvPr/>
            </p:nvSpPr>
            <p:spPr bwMode="auto">
              <a:xfrm>
                <a:off x="1387" y="2640"/>
                <a:ext cx="23" cy="34"/>
              </a:xfrm>
              <a:custGeom>
                <a:avLst/>
                <a:gdLst>
                  <a:gd name="T0" fmla="*/ 0 w 23"/>
                  <a:gd name="T1" fmla="*/ 0 h 34"/>
                  <a:gd name="T2" fmla="*/ 23 w 23"/>
                  <a:gd name="T3" fmla="*/ 17 h 34"/>
                  <a:gd name="T4" fmla="*/ 0 w 23"/>
                  <a:gd name="T5" fmla="*/ 34 h 34"/>
                </a:gdLst>
                <a:ahLst/>
                <a:cxnLst>
                  <a:cxn ang="0">
                    <a:pos x="T0" y="T1"/>
                  </a:cxn>
                  <a:cxn ang="0">
                    <a:pos x="T2" y="T3"/>
                  </a:cxn>
                  <a:cxn ang="0">
                    <a:pos x="T4" y="T5"/>
                  </a:cxn>
                </a:cxnLst>
                <a:rect l="0" t="0" r="r" b="b"/>
                <a:pathLst>
                  <a:path w="23" h="34">
                    <a:moveTo>
                      <a:pt x="0" y="0"/>
                    </a:moveTo>
                    <a:cubicBezTo>
                      <a:pt x="13" y="0"/>
                      <a:pt x="23" y="8"/>
                      <a:pt x="23" y="17"/>
                    </a:cubicBezTo>
                    <a:cubicBezTo>
                      <a:pt x="23" y="26"/>
                      <a:pt x="13" y="34"/>
                      <a:pt x="0" y="34"/>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47" name="Freeform 47">
                <a:extLst>
                  <a:ext uri="{FF2B5EF4-FFF2-40B4-BE49-F238E27FC236}">
                    <a16:creationId xmlns:a16="http://schemas.microsoft.com/office/drawing/2014/main" id="{791A9E1B-9C83-40ED-B93C-77DD412D4F17}"/>
                  </a:ext>
                </a:extLst>
              </p:cNvPr>
              <p:cNvSpPr>
                <a:spLocks/>
              </p:cNvSpPr>
              <p:nvPr/>
            </p:nvSpPr>
            <p:spPr bwMode="auto">
              <a:xfrm>
                <a:off x="1364" y="2640"/>
                <a:ext cx="23" cy="18"/>
              </a:xfrm>
              <a:custGeom>
                <a:avLst/>
                <a:gdLst>
                  <a:gd name="T0" fmla="*/ 23 w 23"/>
                  <a:gd name="T1" fmla="*/ 18 h 18"/>
                  <a:gd name="T2" fmla="*/ 0 w 23"/>
                  <a:gd name="T3" fmla="*/ 9 h 18"/>
                  <a:gd name="T4" fmla="*/ 0 w 23"/>
                  <a:gd name="T5" fmla="*/ 9 h 18"/>
                  <a:gd name="T6" fmla="*/ 23 w 23"/>
                  <a:gd name="T7" fmla="*/ 0 h 18"/>
                  <a:gd name="T8" fmla="*/ 23 w 23"/>
                  <a:gd name="T9" fmla="*/ 0 h 18"/>
                </a:gdLst>
                <a:ahLst/>
                <a:cxnLst>
                  <a:cxn ang="0">
                    <a:pos x="T0" y="T1"/>
                  </a:cxn>
                  <a:cxn ang="0">
                    <a:pos x="T2" y="T3"/>
                  </a:cxn>
                  <a:cxn ang="0">
                    <a:pos x="T4" y="T5"/>
                  </a:cxn>
                  <a:cxn ang="0">
                    <a:pos x="T6" y="T7"/>
                  </a:cxn>
                  <a:cxn ang="0">
                    <a:pos x="T8" y="T9"/>
                  </a:cxn>
                </a:cxnLst>
                <a:rect l="0" t="0" r="r" b="b"/>
                <a:pathLst>
                  <a:path w="23" h="18">
                    <a:moveTo>
                      <a:pt x="23" y="18"/>
                    </a:moveTo>
                    <a:cubicBezTo>
                      <a:pt x="10" y="18"/>
                      <a:pt x="0" y="14"/>
                      <a:pt x="0" y="9"/>
                    </a:cubicBezTo>
                    <a:cubicBezTo>
                      <a:pt x="0" y="9"/>
                      <a:pt x="0" y="9"/>
                      <a:pt x="0" y="9"/>
                    </a:cubicBezTo>
                    <a:cubicBezTo>
                      <a:pt x="0" y="5"/>
                      <a:pt x="10" y="0"/>
                      <a:pt x="23" y="0"/>
                    </a:cubicBezTo>
                    <a:cubicBezTo>
                      <a:pt x="23" y="0"/>
                      <a:pt x="23" y="0"/>
                      <a:pt x="23"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48" name="Line 48">
                <a:extLst>
                  <a:ext uri="{FF2B5EF4-FFF2-40B4-BE49-F238E27FC236}">
                    <a16:creationId xmlns:a16="http://schemas.microsoft.com/office/drawing/2014/main" id="{3C7BA777-3033-42FC-BD51-5F55669D8CB5}"/>
                  </a:ext>
                </a:extLst>
              </p:cNvPr>
              <p:cNvSpPr>
                <a:spLocks noChangeShapeType="1"/>
              </p:cNvSpPr>
              <p:nvPr/>
            </p:nvSpPr>
            <p:spPr bwMode="auto">
              <a:xfrm>
                <a:off x="1387" y="2674"/>
                <a:ext cx="0" cy="12"/>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49" name="Line 49">
                <a:extLst>
                  <a:ext uri="{FF2B5EF4-FFF2-40B4-BE49-F238E27FC236}">
                    <a16:creationId xmlns:a16="http://schemas.microsoft.com/office/drawing/2014/main" id="{B481B302-AFF6-4444-A245-80315F629617}"/>
                  </a:ext>
                </a:extLst>
              </p:cNvPr>
              <p:cNvSpPr>
                <a:spLocks noChangeShapeType="1"/>
              </p:cNvSpPr>
              <p:nvPr/>
            </p:nvSpPr>
            <p:spPr bwMode="auto">
              <a:xfrm flipV="1">
                <a:off x="1387" y="2531"/>
                <a:ext cx="0" cy="12"/>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50" name="Freeform 50">
                <a:extLst>
                  <a:ext uri="{FF2B5EF4-FFF2-40B4-BE49-F238E27FC236}">
                    <a16:creationId xmlns:a16="http://schemas.microsoft.com/office/drawing/2014/main" id="{0F97F0CC-DE23-4784-9F65-E964B8B59DE7}"/>
                  </a:ext>
                </a:extLst>
              </p:cNvPr>
              <p:cNvSpPr>
                <a:spLocks/>
              </p:cNvSpPr>
              <p:nvPr/>
            </p:nvSpPr>
            <p:spPr bwMode="auto">
              <a:xfrm>
                <a:off x="1295" y="2477"/>
                <a:ext cx="42" cy="7"/>
              </a:xfrm>
              <a:custGeom>
                <a:avLst/>
                <a:gdLst>
                  <a:gd name="T0" fmla="*/ 0 w 42"/>
                  <a:gd name="T1" fmla="*/ 7 h 7"/>
                  <a:gd name="T2" fmla="*/ 42 w 42"/>
                  <a:gd name="T3" fmla="*/ 0 h 7"/>
                </a:gdLst>
                <a:ahLst/>
                <a:cxnLst>
                  <a:cxn ang="0">
                    <a:pos x="T0" y="T1"/>
                  </a:cxn>
                  <a:cxn ang="0">
                    <a:pos x="T2" y="T3"/>
                  </a:cxn>
                </a:cxnLst>
                <a:rect l="0" t="0" r="r" b="b"/>
                <a:pathLst>
                  <a:path w="42" h="7">
                    <a:moveTo>
                      <a:pt x="0" y="7"/>
                    </a:moveTo>
                    <a:cubicBezTo>
                      <a:pt x="12" y="2"/>
                      <a:pt x="27" y="0"/>
                      <a:pt x="42"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51" name="Freeform 51">
                <a:extLst>
                  <a:ext uri="{FF2B5EF4-FFF2-40B4-BE49-F238E27FC236}">
                    <a16:creationId xmlns:a16="http://schemas.microsoft.com/office/drawing/2014/main" id="{B7245455-EA5A-4514-A7FB-48DEC5925C7D}"/>
                  </a:ext>
                </a:extLst>
              </p:cNvPr>
              <p:cNvSpPr>
                <a:spLocks/>
              </p:cNvSpPr>
              <p:nvPr/>
            </p:nvSpPr>
            <p:spPr bwMode="auto">
              <a:xfrm>
                <a:off x="1269" y="2458"/>
                <a:ext cx="51" cy="50"/>
              </a:xfrm>
              <a:custGeom>
                <a:avLst/>
                <a:gdLst>
                  <a:gd name="T0" fmla="*/ 0 w 115"/>
                  <a:gd name="T1" fmla="*/ 113 h 113"/>
                  <a:gd name="T2" fmla="*/ 42 w 115"/>
                  <a:gd name="T3" fmla="*/ 0 h 113"/>
                  <a:gd name="T4" fmla="*/ 115 w 115"/>
                  <a:gd name="T5" fmla="*/ 79 h 113"/>
                  <a:gd name="T6" fmla="*/ 115 w 115"/>
                  <a:gd name="T7" fmla="*/ 79 h 113"/>
                  <a:gd name="T8" fmla="*/ 0 w 115"/>
                  <a:gd name="T9" fmla="*/ 113 h 113"/>
                </a:gdLst>
                <a:ahLst/>
                <a:cxnLst>
                  <a:cxn ang="0">
                    <a:pos x="T0" y="T1"/>
                  </a:cxn>
                  <a:cxn ang="0">
                    <a:pos x="T2" y="T3"/>
                  </a:cxn>
                  <a:cxn ang="0">
                    <a:pos x="T4" y="T5"/>
                  </a:cxn>
                  <a:cxn ang="0">
                    <a:pos x="T6" y="T7"/>
                  </a:cxn>
                  <a:cxn ang="0">
                    <a:pos x="T8" y="T9"/>
                  </a:cxn>
                </a:cxnLst>
                <a:rect l="0" t="0" r="r" b="b"/>
                <a:pathLst>
                  <a:path w="115" h="113">
                    <a:moveTo>
                      <a:pt x="0" y="113"/>
                    </a:moveTo>
                    <a:lnTo>
                      <a:pt x="42" y="0"/>
                    </a:lnTo>
                    <a:cubicBezTo>
                      <a:pt x="53" y="37"/>
                      <a:pt x="80" y="66"/>
                      <a:pt x="115" y="79"/>
                    </a:cubicBezTo>
                    <a:lnTo>
                      <a:pt x="115" y="79"/>
                    </a:lnTo>
                    <a:lnTo>
                      <a:pt x="0" y="1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52" name="Freeform 52">
                <a:extLst>
                  <a:ext uri="{FF2B5EF4-FFF2-40B4-BE49-F238E27FC236}">
                    <a16:creationId xmlns:a16="http://schemas.microsoft.com/office/drawing/2014/main" id="{4F74488A-7F9F-459A-B923-8E8260FAB7EF}"/>
                  </a:ext>
                </a:extLst>
              </p:cNvPr>
              <p:cNvSpPr>
                <a:spLocks/>
              </p:cNvSpPr>
              <p:nvPr/>
            </p:nvSpPr>
            <p:spPr bwMode="auto">
              <a:xfrm>
                <a:off x="1337" y="2477"/>
                <a:ext cx="41" cy="7"/>
              </a:xfrm>
              <a:custGeom>
                <a:avLst/>
                <a:gdLst>
                  <a:gd name="T0" fmla="*/ 41 w 41"/>
                  <a:gd name="T1" fmla="*/ 7 h 7"/>
                  <a:gd name="T2" fmla="*/ 0 w 41"/>
                  <a:gd name="T3" fmla="*/ 0 h 7"/>
                </a:gdLst>
                <a:ahLst/>
                <a:cxnLst>
                  <a:cxn ang="0">
                    <a:pos x="T0" y="T1"/>
                  </a:cxn>
                  <a:cxn ang="0">
                    <a:pos x="T2" y="T3"/>
                  </a:cxn>
                </a:cxnLst>
                <a:rect l="0" t="0" r="r" b="b"/>
                <a:pathLst>
                  <a:path w="41" h="7">
                    <a:moveTo>
                      <a:pt x="41" y="7"/>
                    </a:moveTo>
                    <a:cubicBezTo>
                      <a:pt x="30" y="2"/>
                      <a:pt x="15" y="0"/>
                      <a:pt x="0"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53" name="Freeform 53">
                <a:extLst>
                  <a:ext uri="{FF2B5EF4-FFF2-40B4-BE49-F238E27FC236}">
                    <a16:creationId xmlns:a16="http://schemas.microsoft.com/office/drawing/2014/main" id="{551E1DBF-1B39-406A-90FE-1A927FBF5B50}"/>
                  </a:ext>
                </a:extLst>
              </p:cNvPr>
              <p:cNvSpPr>
                <a:spLocks/>
              </p:cNvSpPr>
              <p:nvPr/>
            </p:nvSpPr>
            <p:spPr bwMode="auto">
              <a:xfrm>
                <a:off x="1354" y="2458"/>
                <a:ext cx="51" cy="50"/>
              </a:xfrm>
              <a:custGeom>
                <a:avLst/>
                <a:gdLst>
                  <a:gd name="T0" fmla="*/ 115 w 115"/>
                  <a:gd name="T1" fmla="*/ 113 h 113"/>
                  <a:gd name="T2" fmla="*/ 73 w 115"/>
                  <a:gd name="T3" fmla="*/ 0 h 113"/>
                  <a:gd name="T4" fmla="*/ 0 w 115"/>
                  <a:gd name="T5" fmla="*/ 79 h 113"/>
                  <a:gd name="T6" fmla="*/ 0 w 115"/>
                  <a:gd name="T7" fmla="*/ 79 h 113"/>
                  <a:gd name="T8" fmla="*/ 115 w 115"/>
                  <a:gd name="T9" fmla="*/ 113 h 113"/>
                </a:gdLst>
                <a:ahLst/>
                <a:cxnLst>
                  <a:cxn ang="0">
                    <a:pos x="T0" y="T1"/>
                  </a:cxn>
                  <a:cxn ang="0">
                    <a:pos x="T2" y="T3"/>
                  </a:cxn>
                  <a:cxn ang="0">
                    <a:pos x="T4" y="T5"/>
                  </a:cxn>
                  <a:cxn ang="0">
                    <a:pos x="T6" y="T7"/>
                  </a:cxn>
                  <a:cxn ang="0">
                    <a:pos x="T8" y="T9"/>
                  </a:cxn>
                </a:cxnLst>
                <a:rect l="0" t="0" r="r" b="b"/>
                <a:pathLst>
                  <a:path w="115" h="113">
                    <a:moveTo>
                      <a:pt x="115" y="113"/>
                    </a:moveTo>
                    <a:lnTo>
                      <a:pt x="73" y="0"/>
                    </a:lnTo>
                    <a:cubicBezTo>
                      <a:pt x="62" y="37"/>
                      <a:pt x="35" y="66"/>
                      <a:pt x="0" y="79"/>
                    </a:cubicBezTo>
                    <a:lnTo>
                      <a:pt x="0" y="79"/>
                    </a:lnTo>
                    <a:lnTo>
                      <a:pt x="115" y="1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54" name="Line 54">
                <a:extLst>
                  <a:ext uri="{FF2B5EF4-FFF2-40B4-BE49-F238E27FC236}">
                    <a16:creationId xmlns:a16="http://schemas.microsoft.com/office/drawing/2014/main" id="{314DC5AB-D16E-4E77-AE5C-8E15630DBDD7}"/>
                  </a:ext>
                </a:extLst>
              </p:cNvPr>
              <p:cNvSpPr>
                <a:spLocks noChangeShapeType="1"/>
              </p:cNvSpPr>
              <p:nvPr/>
            </p:nvSpPr>
            <p:spPr bwMode="auto">
              <a:xfrm flipH="1">
                <a:off x="1116" y="2531"/>
                <a:ext cx="170"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55" name="Line 55">
                <a:extLst>
                  <a:ext uri="{FF2B5EF4-FFF2-40B4-BE49-F238E27FC236}">
                    <a16:creationId xmlns:a16="http://schemas.microsoft.com/office/drawing/2014/main" id="{814B18B9-7671-4FD6-9CDC-65322898BB78}"/>
                  </a:ext>
                </a:extLst>
              </p:cNvPr>
              <p:cNvSpPr>
                <a:spLocks noChangeShapeType="1"/>
              </p:cNvSpPr>
              <p:nvPr/>
            </p:nvSpPr>
            <p:spPr bwMode="auto">
              <a:xfrm flipH="1">
                <a:off x="1118" y="2686"/>
                <a:ext cx="168"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56" name="Freeform 56">
                <a:extLst>
                  <a:ext uri="{FF2B5EF4-FFF2-40B4-BE49-F238E27FC236}">
                    <a16:creationId xmlns:a16="http://schemas.microsoft.com/office/drawing/2014/main" id="{0CC7760F-24E2-4269-96C1-4215265763F4}"/>
                  </a:ext>
                </a:extLst>
              </p:cNvPr>
              <p:cNvSpPr>
                <a:spLocks/>
              </p:cNvSpPr>
              <p:nvPr/>
            </p:nvSpPr>
            <p:spPr bwMode="auto">
              <a:xfrm>
                <a:off x="2212" y="2298"/>
                <a:ext cx="348" cy="562"/>
              </a:xfrm>
              <a:custGeom>
                <a:avLst/>
                <a:gdLst>
                  <a:gd name="T0" fmla="*/ 0 w 348"/>
                  <a:gd name="T1" fmla="*/ 0 h 562"/>
                  <a:gd name="T2" fmla="*/ 0 w 348"/>
                  <a:gd name="T3" fmla="*/ 562 h 562"/>
                  <a:gd name="T4" fmla="*/ 348 w 348"/>
                  <a:gd name="T5" fmla="*/ 374 h 562"/>
                  <a:gd name="T6" fmla="*/ 348 w 348"/>
                  <a:gd name="T7" fmla="*/ 187 h 562"/>
                  <a:gd name="T8" fmla="*/ 0 w 348"/>
                  <a:gd name="T9" fmla="*/ 0 h 562"/>
                </a:gdLst>
                <a:ahLst/>
                <a:cxnLst>
                  <a:cxn ang="0">
                    <a:pos x="T0" y="T1"/>
                  </a:cxn>
                  <a:cxn ang="0">
                    <a:pos x="T2" y="T3"/>
                  </a:cxn>
                  <a:cxn ang="0">
                    <a:pos x="T4" y="T5"/>
                  </a:cxn>
                  <a:cxn ang="0">
                    <a:pos x="T6" y="T7"/>
                  </a:cxn>
                  <a:cxn ang="0">
                    <a:pos x="T8" y="T9"/>
                  </a:cxn>
                </a:cxnLst>
                <a:rect l="0" t="0" r="r" b="b"/>
                <a:pathLst>
                  <a:path w="348" h="562">
                    <a:moveTo>
                      <a:pt x="0" y="0"/>
                    </a:moveTo>
                    <a:lnTo>
                      <a:pt x="0" y="562"/>
                    </a:lnTo>
                    <a:lnTo>
                      <a:pt x="348" y="374"/>
                    </a:lnTo>
                    <a:lnTo>
                      <a:pt x="348" y="18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7" name="Freeform 57">
                <a:extLst>
                  <a:ext uri="{FF2B5EF4-FFF2-40B4-BE49-F238E27FC236}">
                    <a16:creationId xmlns:a16="http://schemas.microsoft.com/office/drawing/2014/main" id="{EA31CDEE-116F-4E22-80F6-E001BE06D873}"/>
                  </a:ext>
                </a:extLst>
              </p:cNvPr>
              <p:cNvSpPr>
                <a:spLocks/>
              </p:cNvSpPr>
              <p:nvPr/>
            </p:nvSpPr>
            <p:spPr bwMode="auto">
              <a:xfrm>
                <a:off x="2212" y="2298"/>
                <a:ext cx="348" cy="562"/>
              </a:xfrm>
              <a:custGeom>
                <a:avLst/>
                <a:gdLst>
                  <a:gd name="T0" fmla="*/ 0 w 348"/>
                  <a:gd name="T1" fmla="*/ 0 h 562"/>
                  <a:gd name="T2" fmla="*/ 0 w 348"/>
                  <a:gd name="T3" fmla="*/ 562 h 562"/>
                  <a:gd name="T4" fmla="*/ 348 w 348"/>
                  <a:gd name="T5" fmla="*/ 374 h 562"/>
                  <a:gd name="T6" fmla="*/ 348 w 348"/>
                  <a:gd name="T7" fmla="*/ 187 h 562"/>
                  <a:gd name="T8" fmla="*/ 0 w 348"/>
                  <a:gd name="T9" fmla="*/ 0 h 562"/>
                </a:gdLst>
                <a:ahLst/>
                <a:cxnLst>
                  <a:cxn ang="0">
                    <a:pos x="T0" y="T1"/>
                  </a:cxn>
                  <a:cxn ang="0">
                    <a:pos x="T2" y="T3"/>
                  </a:cxn>
                  <a:cxn ang="0">
                    <a:pos x="T4" y="T5"/>
                  </a:cxn>
                  <a:cxn ang="0">
                    <a:pos x="T6" y="T7"/>
                  </a:cxn>
                  <a:cxn ang="0">
                    <a:pos x="T8" y="T9"/>
                  </a:cxn>
                </a:cxnLst>
                <a:rect l="0" t="0" r="r" b="b"/>
                <a:pathLst>
                  <a:path w="348" h="562">
                    <a:moveTo>
                      <a:pt x="0" y="0"/>
                    </a:moveTo>
                    <a:lnTo>
                      <a:pt x="0" y="562"/>
                    </a:lnTo>
                    <a:lnTo>
                      <a:pt x="348" y="374"/>
                    </a:lnTo>
                    <a:lnTo>
                      <a:pt x="348" y="187"/>
                    </a:lnTo>
                    <a:lnTo>
                      <a:pt x="0" y="0"/>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58" name="Rectangle 58">
                <a:extLst>
                  <a:ext uri="{FF2B5EF4-FFF2-40B4-BE49-F238E27FC236}">
                    <a16:creationId xmlns:a16="http://schemas.microsoft.com/office/drawing/2014/main" id="{E9369F2A-96E0-47AA-8E7E-E40F5CDC38F0}"/>
                  </a:ext>
                </a:extLst>
              </p:cNvPr>
              <p:cNvSpPr>
                <a:spLocks noChangeArrowheads="1"/>
              </p:cNvSpPr>
              <p:nvPr/>
            </p:nvSpPr>
            <p:spPr bwMode="auto">
              <a:xfrm>
                <a:off x="2320" y="2511"/>
                <a:ext cx="132" cy="1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9" name="Rectangle 59">
                <a:extLst>
                  <a:ext uri="{FF2B5EF4-FFF2-40B4-BE49-F238E27FC236}">
                    <a16:creationId xmlns:a16="http://schemas.microsoft.com/office/drawing/2014/main" id="{B4445492-42DC-4E0D-AF32-92F5F6B4D722}"/>
                  </a:ext>
                </a:extLst>
              </p:cNvPr>
              <p:cNvSpPr>
                <a:spLocks noChangeArrowheads="1"/>
              </p:cNvSpPr>
              <p:nvPr/>
            </p:nvSpPr>
            <p:spPr bwMode="auto">
              <a:xfrm>
                <a:off x="2322" y="2514"/>
                <a:ext cx="13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ko-KR" altLang="ko-KR" sz="1400">
                    <a:solidFill>
                      <a:srgbClr val="000000"/>
                    </a:solidFill>
                    <a:latin typeface="굴림" panose="020B0600000101010101" pitchFamily="50" charset="-127"/>
                    <a:ea typeface="굴림" panose="020B0600000101010101" pitchFamily="50" charset="-127"/>
                  </a:rPr>
                  <a:t>Rx</a:t>
                </a:r>
                <a:endParaRPr lang="ko-KR" altLang="ko-KR"/>
              </a:p>
            </p:txBody>
          </p:sp>
          <p:sp>
            <p:nvSpPr>
              <p:cNvPr id="60" name="Freeform 60">
                <a:extLst>
                  <a:ext uri="{FF2B5EF4-FFF2-40B4-BE49-F238E27FC236}">
                    <a16:creationId xmlns:a16="http://schemas.microsoft.com/office/drawing/2014/main" id="{ED50E211-1F96-456C-A7E7-53073EA36658}"/>
                  </a:ext>
                </a:extLst>
              </p:cNvPr>
              <p:cNvSpPr>
                <a:spLocks/>
              </p:cNvSpPr>
              <p:nvPr/>
            </p:nvSpPr>
            <p:spPr bwMode="auto">
              <a:xfrm>
                <a:off x="1905" y="2635"/>
                <a:ext cx="23" cy="33"/>
              </a:xfrm>
              <a:custGeom>
                <a:avLst/>
                <a:gdLst>
                  <a:gd name="T0" fmla="*/ 23 w 23"/>
                  <a:gd name="T1" fmla="*/ 33 h 33"/>
                  <a:gd name="T2" fmla="*/ 0 w 23"/>
                  <a:gd name="T3" fmla="*/ 17 h 33"/>
                  <a:gd name="T4" fmla="*/ 23 w 23"/>
                  <a:gd name="T5" fmla="*/ 0 h 33"/>
                </a:gdLst>
                <a:ahLst/>
                <a:cxnLst>
                  <a:cxn ang="0">
                    <a:pos x="T0" y="T1"/>
                  </a:cxn>
                  <a:cxn ang="0">
                    <a:pos x="T2" y="T3"/>
                  </a:cxn>
                  <a:cxn ang="0">
                    <a:pos x="T4" y="T5"/>
                  </a:cxn>
                </a:cxnLst>
                <a:rect l="0" t="0" r="r" b="b"/>
                <a:pathLst>
                  <a:path w="23" h="33">
                    <a:moveTo>
                      <a:pt x="23" y="33"/>
                    </a:moveTo>
                    <a:cubicBezTo>
                      <a:pt x="11" y="33"/>
                      <a:pt x="0" y="26"/>
                      <a:pt x="0" y="17"/>
                    </a:cubicBezTo>
                    <a:cubicBezTo>
                      <a:pt x="0" y="8"/>
                      <a:pt x="11" y="0"/>
                      <a:pt x="23"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1" name="Freeform 61">
                <a:extLst>
                  <a:ext uri="{FF2B5EF4-FFF2-40B4-BE49-F238E27FC236}">
                    <a16:creationId xmlns:a16="http://schemas.microsoft.com/office/drawing/2014/main" id="{BF936C07-E48D-46D9-A120-94B6FAC34A5C}"/>
                  </a:ext>
                </a:extLst>
              </p:cNvPr>
              <p:cNvSpPr>
                <a:spLocks/>
              </p:cNvSpPr>
              <p:nvPr/>
            </p:nvSpPr>
            <p:spPr bwMode="auto">
              <a:xfrm>
                <a:off x="1905" y="2608"/>
                <a:ext cx="23" cy="45"/>
              </a:xfrm>
              <a:custGeom>
                <a:avLst/>
                <a:gdLst>
                  <a:gd name="T0" fmla="*/ 23 w 23"/>
                  <a:gd name="T1" fmla="*/ 45 h 45"/>
                  <a:gd name="T2" fmla="*/ 0 w 23"/>
                  <a:gd name="T3" fmla="*/ 23 h 45"/>
                  <a:gd name="T4" fmla="*/ 23 w 23"/>
                  <a:gd name="T5" fmla="*/ 0 h 45"/>
                </a:gdLst>
                <a:ahLst/>
                <a:cxnLst>
                  <a:cxn ang="0">
                    <a:pos x="T0" y="T1"/>
                  </a:cxn>
                  <a:cxn ang="0">
                    <a:pos x="T2" y="T3"/>
                  </a:cxn>
                  <a:cxn ang="0">
                    <a:pos x="T4" y="T5"/>
                  </a:cxn>
                </a:cxnLst>
                <a:rect l="0" t="0" r="r" b="b"/>
                <a:pathLst>
                  <a:path w="23" h="45">
                    <a:moveTo>
                      <a:pt x="23" y="45"/>
                    </a:moveTo>
                    <a:cubicBezTo>
                      <a:pt x="11" y="45"/>
                      <a:pt x="0" y="35"/>
                      <a:pt x="0" y="23"/>
                    </a:cubicBezTo>
                    <a:cubicBezTo>
                      <a:pt x="0" y="10"/>
                      <a:pt x="11" y="0"/>
                      <a:pt x="23"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2" name="Freeform 62">
                <a:extLst>
                  <a:ext uri="{FF2B5EF4-FFF2-40B4-BE49-F238E27FC236}">
                    <a16:creationId xmlns:a16="http://schemas.microsoft.com/office/drawing/2014/main" id="{FB7A6446-D011-4A84-AC16-6F38AE4727D5}"/>
                  </a:ext>
                </a:extLst>
              </p:cNvPr>
              <p:cNvSpPr>
                <a:spLocks/>
              </p:cNvSpPr>
              <p:nvPr/>
            </p:nvSpPr>
            <p:spPr bwMode="auto">
              <a:xfrm>
                <a:off x="1928" y="2635"/>
                <a:ext cx="23" cy="18"/>
              </a:xfrm>
              <a:custGeom>
                <a:avLst/>
                <a:gdLst>
                  <a:gd name="T0" fmla="*/ 0 w 23"/>
                  <a:gd name="T1" fmla="*/ 0 h 18"/>
                  <a:gd name="T2" fmla="*/ 23 w 23"/>
                  <a:gd name="T3" fmla="*/ 10 h 18"/>
                  <a:gd name="T4" fmla="*/ 23 w 23"/>
                  <a:gd name="T5" fmla="*/ 10 h 18"/>
                  <a:gd name="T6" fmla="*/ 0 w 23"/>
                  <a:gd name="T7" fmla="*/ 18 h 18"/>
                  <a:gd name="T8" fmla="*/ 0 w 23"/>
                  <a:gd name="T9" fmla="*/ 18 h 18"/>
                </a:gdLst>
                <a:ahLst/>
                <a:cxnLst>
                  <a:cxn ang="0">
                    <a:pos x="T0" y="T1"/>
                  </a:cxn>
                  <a:cxn ang="0">
                    <a:pos x="T2" y="T3"/>
                  </a:cxn>
                  <a:cxn ang="0">
                    <a:pos x="T4" y="T5"/>
                  </a:cxn>
                  <a:cxn ang="0">
                    <a:pos x="T6" y="T7"/>
                  </a:cxn>
                  <a:cxn ang="0">
                    <a:pos x="T8" y="T9"/>
                  </a:cxn>
                </a:cxnLst>
                <a:rect l="0" t="0" r="r" b="b"/>
                <a:pathLst>
                  <a:path w="23" h="18">
                    <a:moveTo>
                      <a:pt x="0" y="0"/>
                    </a:moveTo>
                    <a:cubicBezTo>
                      <a:pt x="13" y="0"/>
                      <a:pt x="23" y="4"/>
                      <a:pt x="23" y="10"/>
                    </a:cubicBezTo>
                    <a:cubicBezTo>
                      <a:pt x="23" y="10"/>
                      <a:pt x="23" y="10"/>
                      <a:pt x="23" y="10"/>
                    </a:cubicBezTo>
                    <a:cubicBezTo>
                      <a:pt x="23" y="14"/>
                      <a:pt x="13" y="18"/>
                      <a:pt x="0" y="18"/>
                    </a:cubicBezTo>
                    <a:cubicBezTo>
                      <a:pt x="0" y="18"/>
                      <a:pt x="0" y="18"/>
                      <a:pt x="0" y="18"/>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3" name="Freeform 63">
                <a:extLst>
                  <a:ext uri="{FF2B5EF4-FFF2-40B4-BE49-F238E27FC236}">
                    <a16:creationId xmlns:a16="http://schemas.microsoft.com/office/drawing/2014/main" id="{E94877D1-B88D-462E-839B-A5DB9064AC57}"/>
                  </a:ext>
                </a:extLst>
              </p:cNvPr>
              <p:cNvSpPr>
                <a:spLocks/>
              </p:cNvSpPr>
              <p:nvPr/>
            </p:nvSpPr>
            <p:spPr bwMode="auto">
              <a:xfrm>
                <a:off x="1905" y="2581"/>
                <a:ext cx="23" cy="45"/>
              </a:xfrm>
              <a:custGeom>
                <a:avLst/>
                <a:gdLst>
                  <a:gd name="T0" fmla="*/ 23 w 23"/>
                  <a:gd name="T1" fmla="*/ 45 h 45"/>
                  <a:gd name="T2" fmla="*/ 0 w 23"/>
                  <a:gd name="T3" fmla="*/ 22 h 45"/>
                  <a:gd name="T4" fmla="*/ 23 w 23"/>
                  <a:gd name="T5" fmla="*/ 0 h 45"/>
                </a:gdLst>
                <a:ahLst/>
                <a:cxnLst>
                  <a:cxn ang="0">
                    <a:pos x="T0" y="T1"/>
                  </a:cxn>
                  <a:cxn ang="0">
                    <a:pos x="T2" y="T3"/>
                  </a:cxn>
                  <a:cxn ang="0">
                    <a:pos x="T4" y="T5"/>
                  </a:cxn>
                </a:cxnLst>
                <a:rect l="0" t="0" r="r" b="b"/>
                <a:pathLst>
                  <a:path w="23" h="45">
                    <a:moveTo>
                      <a:pt x="23" y="45"/>
                    </a:moveTo>
                    <a:cubicBezTo>
                      <a:pt x="11" y="45"/>
                      <a:pt x="0" y="35"/>
                      <a:pt x="0" y="22"/>
                    </a:cubicBezTo>
                    <a:cubicBezTo>
                      <a:pt x="0" y="10"/>
                      <a:pt x="11" y="0"/>
                      <a:pt x="23"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4" name="Freeform 64">
                <a:extLst>
                  <a:ext uri="{FF2B5EF4-FFF2-40B4-BE49-F238E27FC236}">
                    <a16:creationId xmlns:a16="http://schemas.microsoft.com/office/drawing/2014/main" id="{D8423A4A-8DFC-4007-91A4-F848AE3258C5}"/>
                  </a:ext>
                </a:extLst>
              </p:cNvPr>
              <p:cNvSpPr>
                <a:spLocks/>
              </p:cNvSpPr>
              <p:nvPr/>
            </p:nvSpPr>
            <p:spPr bwMode="auto">
              <a:xfrm>
                <a:off x="1905" y="2554"/>
                <a:ext cx="23" cy="45"/>
              </a:xfrm>
              <a:custGeom>
                <a:avLst/>
                <a:gdLst>
                  <a:gd name="T0" fmla="*/ 23 w 23"/>
                  <a:gd name="T1" fmla="*/ 45 h 45"/>
                  <a:gd name="T2" fmla="*/ 0 w 23"/>
                  <a:gd name="T3" fmla="*/ 22 h 45"/>
                  <a:gd name="T4" fmla="*/ 23 w 23"/>
                  <a:gd name="T5" fmla="*/ 0 h 45"/>
                </a:gdLst>
                <a:ahLst/>
                <a:cxnLst>
                  <a:cxn ang="0">
                    <a:pos x="T0" y="T1"/>
                  </a:cxn>
                  <a:cxn ang="0">
                    <a:pos x="T2" y="T3"/>
                  </a:cxn>
                  <a:cxn ang="0">
                    <a:pos x="T4" y="T5"/>
                  </a:cxn>
                </a:cxnLst>
                <a:rect l="0" t="0" r="r" b="b"/>
                <a:pathLst>
                  <a:path w="23" h="45">
                    <a:moveTo>
                      <a:pt x="23" y="45"/>
                    </a:moveTo>
                    <a:cubicBezTo>
                      <a:pt x="11" y="45"/>
                      <a:pt x="0" y="35"/>
                      <a:pt x="0" y="22"/>
                    </a:cubicBezTo>
                    <a:cubicBezTo>
                      <a:pt x="0" y="10"/>
                      <a:pt x="11" y="0"/>
                      <a:pt x="23"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5" name="Freeform 65">
                <a:extLst>
                  <a:ext uri="{FF2B5EF4-FFF2-40B4-BE49-F238E27FC236}">
                    <a16:creationId xmlns:a16="http://schemas.microsoft.com/office/drawing/2014/main" id="{2F6269A6-52AA-4BA9-9CEE-82C9F0B852A8}"/>
                  </a:ext>
                </a:extLst>
              </p:cNvPr>
              <p:cNvSpPr>
                <a:spLocks/>
              </p:cNvSpPr>
              <p:nvPr/>
            </p:nvSpPr>
            <p:spPr bwMode="auto">
              <a:xfrm>
                <a:off x="1928" y="2608"/>
                <a:ext cx="23" cy="18"/>
              </a:xfrm>
              <a:custGeom>
                <a:avLst/>
                <a:gdLst>
                  <a:gd name="T0" fmla="*/ 0 w 23"/>
                  <a:gd name="T1" fmla="*/ 0 h 18"/>
                  <a:gd name="T2" fmla="*/ 23 w 23"/>
                  <a:gd name="T3" fmla="*/ 9 h 18"/>
                  <a:gd name="T4" fmla="*/ 23 w 23"/>
                  <a:gd name="T5" fmla="*/ 9 h 18"/>
                  <a:gd name="T6" fmla="*/ 0 w 23"/>
                  <a:gd name="T7" fmla="*/ 18 h 18"/>
                  <a:gd name="T8" fmla="*/ 0 w 23"/>
                  <a:gd name="T9" fmla="*/ 18 h 18"/>
                </a:gdLst>
                <a:ahLst/>
                <a:cxnLst>
                  <a:cxn ang="0">
                    <a:pos x="T0" y="T1"/>
                  </a:cxn>
                  <a:cxn ang="0">
                    <a:pos x="T2" y="T3"/>
                  </a:cxn>
                  <a:cxn ang="0">
                    <a:pos x="T4" y="T5"/>
                  </a:cxn>
                  <a:cxn ang="0">
                    <a:pos x="T6" y="T7"/>
                  </a:cxn>
                  <a:cxn ang="0">
                    <a:pos x="T8" y="T9"/>
                  </a:cxn>
                </a:cxnLst>
                <a:rect l="0" t="0" r="r" b="b"/>
                <a:pathLst>
                  <a:path w="23" h="18">
                    <a:moveTo>
                      <a:pt x="0" y="0"/>
                    </a:moveTo>
                    <a:cubicBezTo>
                      <a:pt x="13" y="0"/>
                      <a:pt x="23" y="4"/>
                      <a:pt x="23" y="9"/>
                    </a:cubicBezTo>
                    <a:cubicBezTo>
                      <a:pt x="23" y="9"/>
                      <a:pt x="23" y="9"/>
                      <a:pt x="23" y="9"/>
                    </a:cubicBezTo>
                    <a:cubicBezTo>
                      <a:pt x="23" y="14"/>
                      <a:pt x="13" y="18"/>
                      <a:pt x="0" y="18"/>
                    </a:cubicBezTo>
                    <a:cubicBezTo>
                      <a:pt x="0" y="18"/>
                      <a:pt x="0" y="18"/>
                      <a:pt x="0" y="18"/>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6" name="Freeform 66">
                <a:extLst>
                  <a:ext uri="{FF2B5EF4-FFF2-40B4-BE49-F238E27FC236}">
                    <a16:creationId xmlns:a16="http://schemas.microsoft.com/office/drawing/2014/main" id="{01A08B0D-95B5-4777-983A-B499FF8A597A}"/>
                  </a:ext>
                </a:extLst>
              </p:cNvPr>
              <p:cNvSpPr>
                <a:spLocks/>
              </p:cNvSpPr>
              <p:nvPr/>
            </p:nvSpPr>
            <p:spPr bwMode="auto">
              <a:xfrm>
                <a:off x="1928" y="2581"/>
                <a:ext cx="23" cy="18"/>
              </a:xfrm>
              <a:custGeom>
                <a:avLst/>
                <a:gdLst>
                  <a:gd name="T0" fmla="*/ 0 w 23"/>
                  <a:gd name="T1" fmla="*/ 0 h 18"/>
                  <a:gd name="T2" fmla="*/ 23 w 23"/>
                  <a:gd name="T3" fmla="*/ 9 h 18"/>
                  <a:gd name="T4" fmla="*/ 23 w 23"/>
                  <a:gd name="T5" fmla="*/ 9 h 18"/>
                  <a:gd name="T6" fmla="*/ 0 w 23"/>
                  <a:gd name="T7" fmla="*/ 18 h 18"/>
                  <a:gd name="T8" fmla="*/ 0 w 23"/>
                  <a:gd name="T9" fmla="*/ 18 h 18"/>
                </a:gdLst>
                <a:ahLst/>
                <a:cxnLst>
                  <a:cxn ang="0">
                    <a:pos x="T0" y="T1"/>
                  </a:cxn>
                  <a:cxn ang="0">
                    <a:pos x="T2" y="T3"/>
                  </a:cxn>
                  <a:cxn ang="0">
                    <a:pos x="T4" y="T5"/>
                  </a:cxn>
                  <a:cxn ang="0">
                    <a:pos x="T6" y="T7"/>
                  </a:cxn>
                  <a:cxn ang="0">
                    <a:pos x="T8" y="T9"/>
                  </a:cxn>
                </a:cxnLst>
                <a:rect l="0" t="0" r="r" b="b"/>
                <a:pathLst>
                  <a:path w="23" h="18">
                    <a:moveTo>
                      <a:pt x="0" y="0"/>
                    </a:moveTo>
                    <a:cubicBezTo>
                      <a:pt x="13" y="0"/>
                      <a:pt x="23" y="4"/>
                      <a:pt x="23" y="9"/>
                    </a:cubicBezTo>
                    <a:cubicBezTo>
                      <a:pt x="23" y="9"/>
                      <a:pt x="23" y="9"/>
                      <a:pt x="23" y="9"/>
                    </a:cubicBezTo>
                    <a:cubicBezTo>
                      <a:pt x="23" y="14"/>
                      <a:pt x="13" y="18"/>
                      <a:pt x="0" y="18"/>
                    </a:cubicBezTo>
                    <a:cubicBezTo>
                      <a:pt x="0" y="18"/>
                      <a:pt x="0" y="18"/>
                      <a:pt x="0" y="18"/>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7" name="Freeform 67">
                <a:extLst>
                  <a:ext uri="{FF2B5EF4-FFF2-40B4-BE49-F238E27FC236}">
                    <a16:creationId xmlns:a16="http://schemas.microsoft.com/office/drawing/2014/main" id="{9B71B9B5-EBBF-47EB-8F43-59D833CBE3FC}"/>
                  </a:ext>
                </a:extLst>
              </p:cNvPr>
              <p:cNvSpPr>
                <a:spLocks/>
              </p:cNvSpPr>
              <p:nvPr/>
            </p:nvSpPr>
            <p:spPr bwMode="auto">
              <a:xfrm>
                <a:off x="1905" y="2538"/>
                <a:ext cx="23" cy="34"/>
              </a:xfrm>
              <a:custGeom>
                <a:avLst/>
                <a:gdLst>
                  <a:gd name="T0" fmla="*/ 23 w 23"/>
                  <a:gd name="T1" fmla="*/ 34 h 34"/>
                  <a:gd name="T2" fmla="*/ 0 w 23"/>
                  <a:gd name="T3" fmla="*/ 17 h 34"/>
                  <a:gd name="T4" fmla="*/ 23 w 23"/>
                  <a:gd name="T5" fmla="*/ 0 h 34"/>
                </a:gdLst>
                <a:ahLst/>
                <a:cxnLst>
                  <a:cxn ang="0">
                    <a:pos x="T0" y="T1"/>
                  </a:cxn>
                  <a:cxn ang="0">
                    <a:pos x="T2" y="T3"/>
                  </a:cxn>
                  <a:cxn ang="0">
                    <a:pos x="T4" y="T5"/>
                  </a:cxn>
                </a:cxnLst>
                <a:rect l="0" t="0" r="r" b="b"/>
                <a:pathLst>
                  <a:path w="23" h="34">
                    <a:moveTo>
                      <a:pt x="23" y="34"/>
                    </a:moveTo>
                    <a:cubicBezTo>
                      <a:pt x="11" y="34"/>
                      <a:pt x="0" y="26"/>
                      <a:pt x="0" y="17"/>
                    </a:cubicBezTo>
                    <a:cubicBezTo>
                      <a:pt x="0" y="8"/>
                      <a:pt x="11" y="0"/>
                      <a:pt x="23"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8" name="Freeform 68">
                <a:extLst>
                  <a:ext uri="{FF2B5EF4-FFF2-40B4-BE49-F238E27FC236}">
                    <a16:creationId xmlns:a16="http://schemas.microsoft.com/office/drawing/2014/main" id="{E0D82577-3937-45FE-BA62-8BFDA9734884}"/>
                  </a:ext>
                </a:extLst>
              </p:cNvPr>
              <p:cNvSpPr>
                <a:spLocks/>
              </p:cNvSpPr>
              <p:nvPr/>
            </p:nvSpPr>
            <p:spPr bwMode="auto">
              <a:xfrm>
                <a:off x="1928" y="2554"/>
                <a:ext cx="23" cy="18"/>
              </a:xfrm>
              <a:custGeom>
                <a:avLst/>
                <a:gdLst>
                  <a:gd name="T0" fmla="*/ 0 w 23"/>
                  <a:gd name="T1" fmla="*/ 0 h 18"/>
                  <a:gd name="T2" fmla="*/ 23 w 23"/>
                  <a:gd name="T3" fmla="*/ 9 h 18"/>
                  <a:gd name="T4" fmla="*/ 23 w 23"/>
                  <a:gd name="T5" fmla="*/ 9 h 18"/>
                  <a:gd name="T6" fmla="*/ 0 w 23"/>
                  <a:gd name="T7" fmla="*/ 18 h 18"/>
                  <a:gd name="T8" fmla="*/ 0 w 23"/>
                  <a:gd name="T9" fmla="*/ 18 h 18"/>
                </a:gdLst>
                <a:ahLst/>
                <a:cxnLst>
                  <a:cxn ang="0">
                    <a:pos x="T0" y="T1"/>
                  </a:cxn>
                  <a:cxn ang="0">
                    <a:pos x="T2" y="T3"/>
                  </a:cxn>
                  <a:cxn ang="0">
                    <a:pos x="T4" y="T5"/>
                  </a:cxn>
                  <a:cxn ang="0">
                    <a:pos x="T6" y="T7"/>
                  </a:cxn>
                  <a:cxn ang="0">
                    <a:pos x="T8" y="T9"/>
                  </a:cxn>
                </a:cxnLst>
                <a:rect l="0" t="0" r="r" b="b"/>
                <a:pathLst>
                  <a:path w="23" h="18">
                    <a:moveTo>
                      <a:pt x="0" y="0"/>
                    </a:moveTo>
                    <a:cubicBezTo>
                      <a:pt x="13" y="0"/>
                      <a:pt x="23" y="4"/>
                      <a:pt x="23" y="9"/>
                    </a:cubicBezTo>
                    <a:cubicBezTo>
                      <a:pt x="23" y="9"/>
                      <a:pt x="23" y="9"/>
                      <a:pt x="23" y="9"/>
                    </a:cubicBezTo>
                    <a:cubicBezTo>
                      <a:pt x="23" y="14"/>
                      <a:pt x="13" y="18"/>
                      <a:pt x="0" y="18"/>
                    </a:cubicBezTo>
                    <a:cubicBezTo>
                      <a:pt x="0" y="18"/>
                      <a:pt x="0" y="18"/>
                      <a:pt x="0" y="18"/>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9" name="Line 69">
                <a:extLst>
                  <a:ext uri="{FF2B5EF4-FFF2-40B4-BE49-F238E27FC236}">
                    <a16:creationId xmlns:a16="http://schemas.microsoft.com/office/drawing/2014/main" id="{6E00FE57-B44E-4871-A9D6-C9129FBC99F7}"/>
                  </a:ext>
                </a:extLst>
              </p:cNvPr>
              <p:cNvSpPr>
                <a:spLocks noChangeShapeType="1"/>
              </p:cNvSpPr>
              <p:nvPr/>
            </p:nvSpPr>
            <p:spPr bwMode="auto">
              <a:xfrm flipV="1">
                <a:off x="1928" y="2526"/>
                <a:ext cx="0" cy="12"/>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70" name="Line 70">
                <a:extLst>
                  <a:ext uri="{FF2B5EF4-FFF2-40B4-BE49-F238E27FC236}">
                    <a16:creationId xmlns:a16="http://schemas.microsoft.com/office/drawing/2014/main" id="{31A87F3B-2A16-4FCE-8A47-33266759D29E}"/>
                  </a:ext>
                </a:extLst>
              </p:cNvPr>
              <p:cNvSpPr>
                <a:spLocks noChangeShapeType="1"/>
              </p:cNvSpPr>
              <p:nvPr/>
            </p:nvSpPr>
            <p:spPr bwMode="auto">
              <a:xfrm>
                <a:off x="1928" y="2668"/>
                <a:ext cx="0" cy="13"/>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71" name="Freeform 71">
                <a:extLst>
                  <a:ext uri="{FF2B5EF4-FFF2-40B4-BE49-F238E27FC236}">
                    <a16:creationId xmlns:a16="http://schemas.microsoft.com/office/drawing/2014/main" id="{1DFCBD7F-3CD7-40EE-8E2C-D33DCB45D591}"/>
                  </a:ext>
                </a:extLst>
              </p:cNvPr>
              <p:cNvSpPr>
                <a:spLocks/>
              </p:cNvSpPr>
              <p:nvPr/>
            </p:nvSpPr>
            <p:spPr bwMode="auto">
              <a:xfrm>
                <a:off x="2029" y="2538"/>
                <a:ext cx="23" cy="34"/>
              </a:xfrm>
              <a:custGeom>
                <a:avLst/>
                <a:gdLst>
                  <a:gd name="T0" fmla="*/ 0 w 23"/>
                  <a:gd name="T1" fmla="*/ 0 h 34"/>
                  <a:gd name="T2" fmla="*/ 23 w 23"/>
                  <a:gd name="T3" fmla="*/ 17 h 34"/>
                  <a:gd name="T4" fmla="*/ 0 w 23"/>
                  <a:gd name="T5" fmla="*/ 34 h 34"/>
                </a:gdLst>
                <a:ahLst/>
                <a:cxnLst>
                  <a:cxn ang="0">
                    <a:pos x="T0" y="T1"/>
                  </a:cxn>
                  <a:cxn ang="0">
                    <a:pos x="T2" y="T3"/>
                  </a:cxn>
                  <a:cxn ang="0">
                    <a:pos x="T4" y="T5"/>
                  </a:cxn>
                </a:cxnLst>
                <a:rect l="0" t="0" r="r" b="b"/>
                <a:pathLst>
                  <a:path w="23" h="34">
                    <a:moveTo>
                      <a:pt x="0" y="0"/>
                    </a:moveTo>
                    <a:cubicBezTo>
                      <a:pt x="13" y="0"/>
                      <a:pt x="23" y="8"/>
                      <a:pt x="23" y="17"/>
                    </a:cubicBezTo>
                    <a:cubicBezTo>
                      <a:pt x="23" y="26"/>
                      <a:pt x="13" y="34"/>
                      <a:pt x="0" y="34"/>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72" name="Freeform 72">
                <a:extLst>
                  <a:ext uri="{FF2B5EF4-FFF2-40B4-BE49-F238E27FC236}">
                    <a16:creationId xmlns:a16="http://schemas.microsoft.com/office/drawing/2014/main" id="{9E9FADFF-0365-4CC0-95CA-2373FE631E9B}"/>
                  </a:ext>
                </a:extLst>
              </p:cNvPr>
              <p:cNvSpPr>
                <a:spLocks/>
              </p:cNvSpPr>
              <p:nvPr/>
            </p:nvSpPr>
            <p:spPr bwMode="auto">
              <a:xfrm>
                <a:off x="2029" y="2554"/>
                <a:ext cx="23" cy="45"/>
              </a:xfrm>
              <a:custGeom>
                <a:avLst/>
                <a:gdLst>
                  <a:gd name="T0" fmla="*/ 0 w 23"/>
                  <a:gd name="T1" fmla="*/ 0 h 45"/>
                  <a:gd name="T2" fmla="*/ 23 w 23"/>
                  <a:gd name="T3" fmla="*/ 22 h 45"/>
                  <a:gd name="T4" fmla="*/ 0 w 23"/>
                  <a:gd name="T5" fmla="*/ 45 h 45"/>
                </a:gdLst>
                <a:ahLst/>
                <a:cxnLst>
                  <a:cxn ang="0">
                    <a:pos x="T0" y="T1"/>
                  </a:cxn>
                  <a:cxn ang="0">
                    <a:pos x="T2" y="T3"/>
                  </a:cxn>
                  <a:cxn ang="0">
                    <a:pos x="T4" y="T5"/>
                  </a:cxn>
                </a:cxnLst>
                <a:rect l="0" t="0" r="r" b="b"/>
                <a:pathLst>
                  <a:path w="23" h="45">
                    <a:moveTo>
                      <a:pt x="0" y="0"/>
                    </a:moveTo>
                    <a:cubicBezTo>
                      <a:pt x="13" y="0"/>
                      <a:pt x="23" y="10"/>
                      <a:pt x="23" y="22"/>
                    </a:cubicBezTo>
                    <a:cubicBezTo>
                      <a:pt x="23" y="35"/>
                      <a:pt x="13" y="45"/>
                      <a:pt x="0" y="45"/>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73" name="Freeform 73">
                <a:extLst>
                  <a:ext uri="{FF2B5EF4-FFF2-40B4-BE49-F238E27FC236}">
                    <a16:creationId xmlns:a16="http://schemas.microsoft.com/office/drawing/2014/main" id="{1F17C52C-783C-4193-9CCE-BAA9BCC54BE9}"/>
                  </a:ext>
                </a:extLst>
              </p:cNvPr>
              <p:cNvSpPr>
                <a:spLocks/>
              </p:cNvSpPr>
              <p:nvPr/>
            </p:nvSpPr>
            <p:spPr bwMode="auto">
              <a:xfrm>
                <a:off x="2006" y="2554"/>
                <a:ext cx="23" cy="18"/>
              </a:xfrm>
              <a:custGeom>
                <a:avLst/>
                <a:gdLst>
                  <a:gd name="T0" fmla="*/ 23 w 23"/>
                  <a:gd name="T1" fmla="*/ 18 h 18"/>
                  <a:gd name="T2" fmla="*/ 0 w 23"/>
                  <a:gd name="T3" fmla="*/ 9 h 18"/>
                  <a:gd name="T4" fmla="*/ 0 w 23"/>
                  <a:gd name="T5" fmla="*/ 9 h 18"/>
                  <a:gd name="T6" fmla="*/ 23 w 23"/>
                  <a:gd name="T7" fmla="*/ 0 h 18"/>
                  <a:gd name="T8" fmla="*/ 23 w 23"/>
                  <a:gd name="T9" fmla="*/ 0 h 18"/>
                </a:gdLst>
                <a:ahLst/>
                <a:cxnLst>
                  <a:cxn ang="0">
                    <a:pos x="T0" y="T1"/>
                  </a:cxn>
                  <a:cxn ang="0">
                    <a:pos x="T2" y="T3"/>
                  </a:cxn>
                  <a:cxn ang="0">
                    <a:pos x="T4" y="T5"/>
                  </a:cxn>
                  <a:cxn ang="0">
                    <a:pos x="T6" y="T7"/>
                  </a:cxn>
                  <a:cxn ang="0">
                    <a:pos x="T8" y="T9"/>
                  </a:cxn>
                </a:cxnLst>
                <a:rect l="0" t="0" r="r" b="b"/>
                <a:pathLst>
                  <a:path w="23" h="18">
                    <a:moveTo>
                      <a:pt x="23" y="18"/>
                    </a:moveTo>
                    <a:cubicBezTo>
                      <a:pt x="10" y="18"/>
                      <a:pt x="0" y="14"/>
                      <a:pt x="0" y="9"/>
                    </a:cubicBezTo>
                    <a:cubicBezTo>
                      <a:pt x="0" y="9"/>
                      <a:pt x="0" y="9"/>
                      <a:pt x="0" y="9"/>
                    </a:cubicBezTo>
                    <a:cubicBezTo>
                      <a:pt x="0" y="4"/>
                      <a:pt x="10" y="0"/>
                      <a:pt x="23" y="0"/>
                    </a:cubicBezTo>
                    <a:cubicBezTo>
                      <a:pt x="23" y="0"/>
                      <a:pt x="23" y="0"/>
                      <a:pt x="23"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74" name="Freeform 74">
                <a:extLst>
                  <a:ext uri="{FF2B5EF4-FFF2-40B4-BE49-F238E27FC236}">
                    <a16:creationId xmlns:a16="http://schemas.microsoft.com/office/drawing/2014/main" id="{CA3C370D-5468-436B-8A64-C8667968D027}"/>
                  </a:ext>
                </a:extLst>
              </p:cNvPr>
              <p:cNvSpPr>
                <a:spLocks/>
              </p:cNvSpPr>
              <p:nvPr/>
            </p:nvSpPr>
            <p:spPr bwMode="auto">
              <a:xfrm>
                <a:off x="2029" y="2581"/>
                <a:ext cx="23" cy="45"/>
              </a:xfrm>
              <a:custGeom>
                <a:avLst/>
                <a:gdLst>
                  <a:gd name="T0" fmla="*/ 0 w 23"/>
                  <a:gd name="T1" fmla="*/ 0 h 45"/>
                  <a:gd name="T2" fmla="*/ 23 w 23"/>
                  <a:gd name="T3" fmla="*/ 22 h 45"/>
                  <a:gd name="T4" fmla="*/ 0 w 23"/>
                  <a:gd name="T5" fmla="*/ 45 h 45"/>
                </a:gdLst>
                <a:ahLst/>
                <a:cxnLst>
                  <a:cxn ang="0">
                    <a:pos x="T0" y="T1"/>
                  </a:cxn>
                  <a:cxn ang="0">
                    <a:pos x="T2" y="T3"/>
                  </a:cxn>
                  <a:cxn ang="0">
                    <a:pos x="T4" y="T5"/>
                  </a:cxn>
                </a:cxnLst>
                <a:rect l="0" t="0" r="r" b="b"/>
                <a:pathLst>
                  <a:path w="23" h="45">
                    <a:moveTo>
                      <a:pt x="0" y="0"/>
                    </a:moveTo>
                    <a:cubicBezTo>
                      <a:pt x="13" y="0"/>
                      <a:pt x="23" y="10"/>
                      <a:pt x="23" y="22"/>
                    </a:cubicBezTo>
                    <a:cubicBezTo>
                      <a:pt x="23" y="35"/>
                      <a:pt x="13" y="45"/>
                      <a:pt x="0" y="45"/>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75" name="Freeform 75">
                <a:extLst>
                  <a:ext uri="{FF2B5EF4-FFF2-40B4-BE49-F238E27FC236}">
                    <a16:creationId xmlns:a16="http://schemas.microsoft.com/office/drawing/2014/main" id="{9C43A6FD-E340-4C48-BE5A-D8D44ED2D8DC}"/>
                  </a:ext>
                </a:extLst>
              </p:cNvPr>
              <p:cNvSpPr>
                <a:spLocks/>
              </p:cNvSpPr>
              <p:nvPr/>
            </p:nvSpPr>
            <p:spPr bwMode="auto">
              <a:xfrm>
                <a:off x="2029" y="2608"/>
                <a:ext cx="23" cy="45"/>
              </a:xfrm>
              <a:custGeom>
                <a:avLst/>
                <a:gdLst>
                  <a:gd name="T0" fmla="*/ 0 w 23"/>
                  <a:gd name="T1" fmla="*/ 0 h 45"/>
                  <a:gd name="T2" fmla="*/ 23 w 23"/>
                  <a:gd name="T3" fmla="*/ 23 h 45"/>
                  <a:gd name="T4" fmla="*/ 0 w 23"/>
                  <a:gd name="T5" fmla="*/ 45 h 45"/>
                </a:gdLst>
                <a:ahLst/>
                <a:cxnLst>
                  <a:cxn ang="0">
                    <a:pos x="T0" y="T1"/>
                  </a:cxn>
                  <a:cxn ang="0">
                    <a:pos x="T2" y="T3"/>
                  </a:cxn>
                  <a:cxn ang="0">
                    <a:pos x="T4" y="T5"/>
                  </a:cxn>
                </a:cxnLst>
                <a:rect l="0" t="0" r="r" b="b"/>
                <a:pathLst>
                  <a:path w="23" h="45">
                    <a:moveTo>
                      <a:pt x="0" y="0"/>
                    </a:moveTo>
                    <a:cubicBezTo>
                      <a:pt x="13" y="0"/>
                      <a:pt x="23" y="10"/>
                      <a:pt x="23" y="23"/>
                    </a:cubicBezTo>
                    <a:cubicBezTo>
                      <a:pt x="23" y="35"/>
                      <a:pt x="13" y="45"/>
                      <a:pt x="0" y="45"/>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76" name="Freeform 76">
                <a:extLst>
                  <a:ext uri="{FF2B5EF4-FFF2-40B4-BE49-F238E27FC236}">
                    <a16:creationId xmlns:a16="http://schemas.microsoft.com/office/drawing/2014/main" id="{9BC3B3D8-ECAE-477C-A39F-E39E0FB7A10C}"/>
                  </a:ext>
                </a:extLst>
              </p:cNvPr>
              <p:cNvSpPr>
                <a:spLocks/>
              </p:cNvSpPr>
              <p:nvPr/>
            </p:nvSpPr>
            <p:spPr bwMode="auto">
              <a:xfrm>
                <a:off x="2006" y="2581"/>
                <a:ext cx="23" cy="18"/>
              </a:xfrm>
              <a:custGeom>
                <a:avLst/>
                <a:gdLst>
                  <a:gd name="T0" fmla="*/ 23 w 23"/>
                  <a:gd name="T1" fmla="*/ 18 h 18"/>
                  <a:gd name="T2" fmla="*/ 0 w 23"/>
                  <a:gd name="T3" fmla="*/ 9 h 18"/>
                  <a:gd name="T4" fmla="*/ 0 w 23"/>
                  <a:gd name="T5" fmla="*/ 9 h 18"/>
                  <a:gd name="T6" fmla="*/ 23 w 23"/>
                  <a:gd name="T7" fmla="*/ 0 h 18"/>
                  <a:gd name="T8" fmla="*/ 23 w 23"/>
                  <a:gd name="T9" fmla="*/ 0 h 18"/>
                </a:gdLst>
                <a:ahLst/>
                <a:cxnLst>
                  <a:cxn ang="0">
                    <a:pos x="T0" y="T1"/>
                  </a:cxn>
                  <a:cxn ang="0">
                    <a:pos x="T2" y="T3"/>
                  </a:cxn>
                  <a:cxn ang="0">
                    <a:pos x="T4" y="T5"/>
                  </a:cxn>
                  <a:cxn ang="0">
                    <a:pos x="T6" y="T7"/>
                  </a:cxn>
                  <a:cxn ang="0">
                    <a:pos x="T8" y="T9"/>
                  </a:cxn>
                </a:cxnLst>
                <a:rect l="0" t="0" r="r" b="b"/>
                <a:pathLst>
                  <a:path w="23" h="18">
                    <a:moveTo>
                      <a:pt x="23" y="18"/>
                    </a:moveTo>
                    <a:cubicBezTo>
                      <a:pt x="10" y="18"/>
                      <a:pt x="0" y="14"/>
                      <a:pt x="0" y="9"/>
                    </a:cubicBezTo>
                    <a:cubicBezTo>
                      <a:pt x="0" y="9"/>
                      <a:pt x="0" y="9"/>
                      <a:pt x="0" y="9"/>
                    </a:cubicBezTo>
                    <a:cubicBezTo>
                      <a:pt x="0" y="4"/>
                      <a:pt x="10" y="0"/>
                      <a:pt x="23" y="0"/>
                    </a:cubicBezTo>
                    <a:cubicBezTo>
                      <a:pt x="23" y="0"/>
                      <a:pt x="23" y="0"/>
                      <a:pt x="23"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77" name="Freeform 77">
                <a:extLst>
                  <a:ext uri="{FF2B5EF4-FFF2-40B4-BE49-F238E27FC236}">
                    <a16:creationId xmlns:a16="http://schemas.microsoft.com/office/drawing/2014/main" id="{1FA18EFA-E728-4575-ACBB-BD550CDD7020}"/>
                  </a:ext>
                </a:extLst>
              </p:cNvPr>
              <p:cNvSpPr>
                <a:spLocks/>
              </p:cNvSpPr>
              <p:nvPr/>
            </p:nvSpPr>
            <p:spPr bwMode="auto">
              <a:xfrm>
                <a:off x="2006" y="2608"/>
                <a:ext cx="23" cy="18"/>
              </a:xfrm>
              <a:custGeom>
                <a:avLst/>
                <a:gdLst>
                  <a:gd name="T0" fmla="*/ 23 w 23"/>
                  <a:gd name="T1" fmla="*/ 18 h 18"/>
                  <a:gd name="T2" fmla="*/ 0 w 23"/>
                  <a:gd name="T3" fmla="*/ 9 h 18"/>
                  <a:gd name="T4" fmla="*/ 0 w 23"/>
                  <a:gd name="T5" fmla="*/ 9 h 18"/>
                  <a:gd name="T6" fmla="*/ 23 w 23"/>
                  <a:gd name="T7" fmla="*/ 0 h 18"/>
                  <a:gd name="T8" fmla="*/ 23 w 23"/>
                  <a:gd name="T9" fmla="*/ 0 h 18"/>
                </a:gdLst>
                <a:ahLst/>
                <a:cxnLst>
                  <a:cxn ang="0">
                    <a:pos x="T0" y="T1"/>
                  </a:cxn>
                  <a:cxn ang="0">
                    <a:pos x="T2" y="T3"/>
                  </a:cxn>
                  <a:cxn ang="0">
                    <a:pos x="T4" y="T5"/>
                  </a:cxn>
                  <a:cxn ang="0">
                    <a:pos x="T6" y="T7"/>
                  </a:cxn>
                  <a:cxn ang="0">
                    <a:pos x="T8" y="T9"/>
                  </a:cxn>
                </a:cxnLst>
                <a:rect l="0" t="0" r="r" b="b"/>
                <a:pathLst>
                  <a:path w="23" h="18">
                    <a:moveTo>
                      <a:pt x="23" y="18"/>
                    </a:moveTo>
                    <a:cubicBezTo>
                      <a:pt x="10" y="18"/>
                      <a:pt x="0" y="14"/>
                      <a:pt x="0" y="9"/>
                    </a:cubicBezTo>
                    <a:cubicBezTo>
                      <a:pt x="0" y="9"/>
                      <a:pt x="0" y="9"/>
                      <a:pt x="0" y="9"/>
                    </a:cubicBezTo>
                    <a:cubicBezTo>
                      <a:pt x="0" y="4"/>
                      <a:pt x="10" y="0"/>
                      <a:pt x="23" y="0"/>
                    </a:cubicBezTo>
                    <a:cubicBezTo>
                      <a:pt x="23" y="0"/>
                      <a:pt x="23" y="0"/>
                      <a:pt x="23"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78" name="Freeform 78">
                <a:extLst>
                  <a:ext uri="{FF2B5EF4-FFF2-40B4-BE49-F238E27FC236}">
                    <a16:creationId xmlns:a16="http://schemas.microsoft.com/office/drawing/2014/main" id="{535A8913-A7AF-48FD-AE82-4CA25D8E4276}"/>
                  </a:ext>
                </a:extLst>
              </p:cNvPr>
              <p:cNvSpPr>
                <a:spLocks/>
              </p:cNvSpPr>
              <p:nvPr/>
            </p:nvSpPr>
            <p:spPr bwMode="auto">
              <a:xfrm>
                <a:off x="2029" y="2635"/>
                <a:ext cx="23" cy="33"/>
              </a:xfrm>
              <a:custGeom>
                <a:avLst/>
                <a:gdLst>
                  <a:gd name="T0" fmla="*/ 0 w 23"/>
                  <a:gd name="T1" fmla="*/ 0 h 33"/>
                  <a:gd name="T2" fmla="*/ 23 w 23"/>
                  <a:gd name="T3" fmla="*/ 17 h 33"/>
                  <a:gd name="T4" fmla="*/ 0 w 23"/>
                  <a:gd name="T5" fmla="*/ 33 h 33"/>
                </a:gdLst>
                <a:ahLst/>
                <a:cxnLst>
                  <a:cxn ang="0">
                    <a:pos x="T0" y="T1"/>
                  </a:cxn>
                  <a:cxn ang="0">
                    <a:pos x="T2" y="T3"/>
                  </a:cxn>
                  <a:cxn ang="0">
                    <a:pos x="T4" y="T5"/>
                  </a:cxn>
                </a:cxnLst>
                <a:rect l="0" t="0" r="r" b="b"/>
                <a:pathLst>
                  <a:path w="23" h="33">
                    <a:moveTo>
                      <a:pt x="0" y="0"/>
                    </a:moveTo>
                    <a:cubicBezTo>
                      <a:pt x="13" y="0"/>
                      <a:pt x="23" y="8"/>
                      <a:pt x="23" y="17"/>
                    </a:cubicBezTo>
                    <a:cubicBezTo>
                      <a:pt x="23" y="26"/>
                      <a:pt x="13" y="33"/>
                      <a:pt x="0" y="33"/>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79" name="Freeform 79">
                <a:extLst>
                  <a:ext uri="{FF2B5EF4-FFF2-40B4-BE49-F238E27FC236}">
                    <a16:creationId xmlns:a16="http://schemas.microsoft.com/office/drawing/2014/main" id="{5AD0C93D-5084-4F6A-8F1B-1EA15A19B2CF}"/>
                  </a:ext>
                </a:extLst>
              </p:cNvPr>
              <p:cNvSpPr>
                <a:spLocks/>
              </p:cNvSpPr>
              <p:nvPr/>
            </p:nvSpPr>
            <p:spPr bwMode="auto">
              <a:xfrm>
                <a:off x="2006" y="2635"/>
                <a:ext cx="23" cy="18"/>
              </a:xfrm>
              <a:custGeom>
                <a:avLst/>
                <a:gdLst>
                  <a:gd name="T0" fmla="*/ 23 w 23"/>
                  <a:gd name="T1" fmla="*/ 18 h 18"/>
                  <a:gd name="T2" fmla="*/ 0 w 23"/>
                  <a:gd name="T3" fmla="*/ 10 h 18"/>
                  <a:gd name="T4" fmla="*/ 0 w 23"/>
                  <a:gd name="T5" fmla="*/ 10 h 18"/>
                  <a:gd name="T6" fmla="*/ 23 w 23"/>
                  <a:gd name="T7" fmla="*/ 0 h 18"/>
                  <a:gd name="T8" fmla="*/ 23 w 23"/>
                  <a:gd name="T9" fmla="*/ 0 h 18"/>
                </a:gdLst>
                <a:ahLst/>
                <a:cxnLst>
                  <a:cxn ang="0">
                    <a:pos x="T0" y="T1"/>
                  </a:cxn>
                  <a:cxn ang="0">
                    <a:pos x="T2" y="T3"/>
                  </a:cxn>
                  <a:cxn ang="0">
                    <a:pos x="T4" y="T5"/>
                  </a:cxn>
                  <a:cxn ang="0">
                    <a:pos x="T6" y="T7"/>
                  </a:cxn>
                  <a:cxn ang="0">
                    <a:pos x="T8" y="T9"/>
                  </a:cxn>
                </a:cxnLst>
                <a:rect l="0" t="0" r="r" b="b"/>
                <a:pathLst>
                  <a:path w="23" h="18">
                    <a:moveTo>
                      <a:pt x="23" y="18"/>
                    </a:moveTo>
                    <a:cubicBezTo>
                      <a:pt x="10" y="18"/>
                      <a:pt x="0" y="14"/>
                      <a:pt x="0" y="10"/>
                    </a:cubicBezTo>
                    <a:cubicBezTo>
                      <a:pt x="0" y="10"/>
                      <a:pt x="0" y="10"/>
                      <a:pt x="0" y="10"/>
                    </a:cubicBezTo>
                    <a:cubicBezTo>
                      <a:pt x="0" y="4"/>
                      <a:pt x="10" y="0"/>
                      <a:pt x="23" y="0"/>
                    </a:cubicBezTo>
                    <a:cubicBezTo>
                      <a:pt x="23" y="0"/>
                      <a:pt x="23" y="0"/>
                      <a:pt x="23"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0" name="Line 80">
                <a:extLst>
                  <a:ext uri="{FF2B5EF4-FFF2-40B4-BE49-F238E27FC236}">
                    <a16:creationId xmlns:a16="http://schemas.microsoft.com/office/drawing/2014/main" id="{1F8AA644-E804-4415-8958-BA4C78780A9F}"/>
                  </a:ext>
                </a:extLst>
              </p:cNvPr>
              <p:cNvSpPr>
                <a:spLocks noChangeShapeType="1"/>
              </p:cNvSpPr>
              <p:nvPr/>
            </p:nvSpPr>
            <p:spPr bwMode="auto">
              <a:xfrm>
                <a:off x="2029" y="2668"/>
                <a:ext cx="0" cy="13"/>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1" name="Line 81">
                <a:extLst>
                  <a:ext uri="{FF2B5EF4-FFF2-40B4-BE49-F238E27FC236}">
                    <a16:creationId xmlns:a16="http://schemas.microsoft.com/office/drawing/2014/main" id="{BC7C6255-404D-4E1C-9AB7-9F923EB7FFCD}"/>
                  </a:ext>
                </a:extLst>
              </p:cNvPr>
              <p:cNvSpPr>
                <a:spLocks noChangeShapeType="1"/>
              </p:cNvSpPr>
              <p:nvPr/>
            </p:nvSpPr>
            <p:spPr bwMode="auto">
              <a:xfrm flipV="1">
                <a:off x="2029" y="2526"/>
                <a:ext cx="0" cy="12"/>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2" name="Freeform 82">
                <a:extLst>
                  <a:ext uri="{FF2B5EF4-FFF2-40B4-BE49-F238E27FC236}">
                    <a16:creationId xmlns:a16="http://schemas.microsoft.com/office/drawing/2014/main" id="{3F1BF17B-076D-4D47-A8C2-05D8EB67D26D}"/>
                  </a:ext>
                </a:extLst>
              </p:cNvPr>
              <p:cNvSpPr>
                <a:spLocks/>
              </p:cNvSpPr>
              <p:nvPr/>
            </p:nvSpPr>
            <p:spPr bwMode="auto">
              <a:xfrm>
                <a:off x="1937" y="2472"/>
                <a:ext cx="41" cy="6"/>
              </a:xfrm>
              <a:custGeom>
                <a:avLst/>
                <a:gdLst>
                  <a:gd name="T0" fmla="*/ 0 w 41"/>
                  <a:gd name="T1" fmla="*/ 6 h 6"/>
                  <a:gd name="T2" fmla="*/ 41 w 41"/>
                  <a:gd name="T3" fmla="*/ 0 h 6"/>
                </a:gdLst>
                <a:ahLst/>
                <a:cxnLst>
                  <a:cxn ang="0">
                    <a:pos x="T0" y="T1"/>
                  </a:cxn>
                  <a:cxn ang="0">
                    <a:pos x="T2" y="T3"/>
                  </a:cxn>
                </a:cxnLst>
                <a:rect l="0" t="0" r="r" b="b"/>
                <a:pathLst>
                  <a:path w="41" h="6">
                    <a:moveTo>
                      <a:pt x="0" y="6"/>
                    </a:moveTo>
                    <a:cubicBezTo>
                      <a:pt x="12" y="2"/>
                      <a:pt x="26" y="0"/>
                      <a:pt x="41"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3" name="Freeform 83">
                <a:extLst>
                  <a:ext uri="{FF2B5EF4-FFF2-40B4-BE49-F238E27FC236}">
                    <a16:creationId xmlns:a16="http://schemas.microsoft.com/office/drawing/2014/main" id="{85807AF1-8BC0-4362-B1A3-1207AE0CBFA7}"/>
                  </a:ext>
                </a:extLst>
              </p:cNvPr>
              <p:cNvSpPr>
                <a:spLocks/>
              </p:cNvSpPr>
              <p:nvPr/>
            </p:nvSpPr>
            <p:spPr bwMode="auto">
              <a:xfrm>
                <a:off x="1910" y="2453"/>
                <a:ext cx="52" cy="50"/>
              </a:xfrm>
              <a:custGeom>
                <a:avLst/>
                <a:gdLst>
                  <a:gd name="T0" fmla="*/ 0 w 116"/>
                  <a:gd name="T1" fmla="*/ 113 h 113"/>
                  <a:gd name="T2" fmla="*/ 43 w 116"/>
                  <a:gd name="T3" fmla="*/ 0 h 113"/>
                  <a:gd name="T4" fmla="*/ 116 w 116"/>
                  <a:gd name="T5" fmla="*/ 79 h 113"/>
                  <a:gd name="T6" fmla="*/ 116 w 116"/>
                  <a:gd name="T7" fmla="*/ 79 h 113"/>
                  <a:gd name="T8" fmla="*/ 0 w 116"/>
                  <a:gd name="T9" fmla="*/ 113 h 113"/>
                </a:gdLst>
                <a:ahLst/>
                <a:cxnLst>
                  <a:cxn ang="0">
                    <a:pos x="T0" y="T1"/>
                  </a:cxn>
                  <a:cxn ang="0">
                    <a:pos x="T2" y="T3"/>
                  </a:cxn>
                  <a:cxn ang="0">
                    <a:pos x="T4" y="T5"/>
                  </a:cxn>
                  <a:cxn ang="0">
                    <a:pos x="T6" y="T7"/>
                  </a:cxn>
                  <a:cxn ang="0">
                    <a:pos x="T8" y="T9"/>
                  </a:cxn>
                </a:cxnLst>
                <a:rect l="0" t="0" r="r" b="b"/>
                <a:pathLst>
                  <a:path w="116" h="113">
                    <a:moveTo>
                      <a:pt x="0" y="113"/>
                    </a:moveTo>
                    <a:lnTo>
                      <a:pt x="43" y="0"/>
                    </a:lnTo>
                    <a:cubicBezTo>
                      <a:pt x="53" y="37"/>
                      <a:pt x="80" y="66"/>
                      <a:pt x="116" y="79"/>
                    </a:cubicBezTo>
                    <a:lnTo>
                      <a:pt x="116" y="79"/>
                    </a:lnTo>
                    <a:lnTo>
                      <a:pt x="0" y="1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84" name="Freeform 84">
                <a:extLst>
                  <a:ext uri="{FF2B5EF4-FFF2-40B4-BE49-F238E27FC236}">
                    <a16:creationId xmlns:a16="http://schemas.microsoft.com/office/drawing/2014/main" id="{4216D09A-3587-493E-ACFD-A51AA2CB9CE6}"/>
                  </a:ext>
                </a:extLst>
              </p:cNvPr>
              <p:cNvSpPr>
                <a:spLocks/>
              </p:cNvSpPr>
              <p:nvPr/>
            </p:nvSpPr>
            <p:spPr bwMode="auto">
              <a:xfrm>
                <a:off x="1978" y="2472"/>
                <a:ext cx="42" cy="6"/>
              </a:xfrm>
              <a:custGeom>
                <a:avLst/>
                <a:gdLst>
                  <a:gd name="T0" fmla="*/ 42 w 42"/>
                  <a:gd name="T1" fmla="*/ 6 h 6"/>
                  <a:gd name="T2" fmla="*/ 0 w 42"/>
                  <a:gd name="T3" fmla="*/ 0 h 6"/>
                </a:gdLst>
                <a:ahLst/>
                <a:cxnLst>
                  <a:cxn ang="0">
                    <a:pos x="T0" y="T1"/>
                  </a:cxn>
                  <a:cxn ang="0">
                    <a:pos x="T2" y="T3"/>
                  </a:cxn>
                </a:cxnLst>
                <a:rect l="0" t="0" r="r" b="b"/>
                <a:pathLst>
                  <a:path w="42" h="6">
                    <a:moveTo>
                      <a:pt x="42" y="6"/>
                    </a:moveTo>
                    <a:cubicBezTo>
                      <a:pt x="31" y="2"/>
                      <a:pt x="15" y="0"/>
                      <a:pt x="0"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5" name="Freeform 85">
                <a:extLst>
                  <a:ext uri="{FF2B5EF4-FFF2-40B4-BE49-F238E27FC236}">
                    <a16:creationId xmlns:a16="http://schemas.microsoft.com/office/drawing/2014/main" id="{439C6BA6-7837-4E5E-9761-DE2DC4D02296}"/>
                  </a:ext>
                </a:extLst>
              </p:cNvPr>
              <p:cNvSpPr>
                <a:spLocks/>
              </p:cNvSpPr>
              <p:nvPr/>
            </p:nvSpPr>
            <p:spPr bwMode="auto">
              <a:xfrm>
                <a:off x="1996" y="2453"/>
                <a:ext cx="51" cy="50"/>
              </a:xfrm>
              <a:custGeom>
                <a:avLst/>
                <a:gdLst>
                  <a:gd name="T0" fmla="*/ 115 w 115"/>
                  <a:gd name="T1" fmla="*/ 113 h 113"/>
                  <a:gd name="T2" fmla="*/ 73 w 115"/>
                  <a:gd name="T3" fmla="*/ 0 h 113"/>
                  <a:gd name="T4" fmla="*/ 0 w 115"/>
                  <a:gd name="T5" fmla="*/ 79 h 113"/>
                  <a:gd name="T6" fmla="*/ 0 w 115"/>
                  <a:gd name="T7" fmla="*/ 79 h 113"/>
                  <a:gd name="T8" fmla="*/ 115 w 115"/>
                  <a:gd name="T9" fmla="*/ 113 h 113"/>
                </a:gdLst>
                <a:ahLst/>
                <a:cxnLst>
                  <a:cxn ang="0">
                    <a:pos x="T0" y="T1"/>
                  </a:cxn>
                  <a:cxn ang="0">
                    <a:pos x="T2" y="T3"/>
                  </a:cxn>
                  <a:cxn ang="0">
                    <a:pos x="T4" y="T5"/>
                  </a:cxn>
                  <a:cxn ang="0">
                    <a:pos x="T6" y="T7"/>
                  </a:cxn>
                  <a:cxn ang="0">
                    <a:pos x="T8" y="T9"/>
                  </a:cxn>
                </a:cxnLst>
                <a:rect l="0" t="0" r="r" b="b"/>
                <a:pathLst>
                  <a:path w="115" h="113">
                    <a:moveTo>
                      <a:pt x="115" y="113"/>
                    </a:moveTo>
                    <a:lnTo>
                      <a:pt x="73" y="0"/>
                    </a:lnTo>
                    <a:cubicBezTo>
                      <a:pt x="62" y="37"/>
                      <a:pt x="35" y="66"/>
                      <a:pt x="0" y="79"/>
                    </a:cubicBezTo>
                    <a:lnTo>
                      <a:pt x="0" y="79"/>
                    </a:lnTo>
                    <a:lnTo>
                      <a:pt x="115" y="1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86" name="Line 86">
                <a:extLst>
                  <a:ext uri="{FF2B5EF4-FFF2-40B4-BE49-F238E27FC236}">
                    <a16:creationId xmlns:a16="http://schemas.microsoft.com/office/drawing/2014/main" id="{C4750393-0A2E-489A-82B4-108093E0B6D9}"/>
                  </a:ext>
                </a:extLst>
              </p:cNvPr>
              <p:cNvSpPr>
                <a:spLocks noChangeShapeType="1"/>
              </p:cNvSpPr>
              <p:nvPr/>
            </p:nvSpPr>
            <p:spPr bwMode="auto">
              <a:xfrm>
                <a:off x="2029" y="2526"/>
                <a:ext cx="183"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7" name="Line 87">
                <a:extLst>
                  <a:ext uri="{FF2B5EF4-FFF2-40B4-BE49-F238E27FC236}">
                    <a16:creationId xmlns:a16="http://schemas.microsoft.com/office/drawing/2014/main" id="{89E9F253-7AD5-4B31-B735-4B7A8052A328}"/>
                  </a:ext>
                </a:extLst>
              </p:cNvPr>
              <p:cNvSpPr>
                <a:spLocks noChangeShapeType="1"/>
              </p:cNvSpPr>
              <p:nvPr/>
            </p:nvSpPr>
            <p:spPr bwMode="auto">
              <a:xfrm>
                <a:off x="2029" y="2681"/>
                <a:ext cx="183"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8" name="Freeform 88">
                <a:extLst>
                  <a:ext uri="{FF2B5EF4-FFF2-40B4-BE49-F238E27FC236}">
                    <a16:creationId xmlns:a16="http://schemas.microsoft.com/office/drawing/2014/main" id="{02455ABD-C909-49EA-9321-9584722DB58F}"/>
                  </a:ext>
                </a:extLst>
              </p:cNvPr>
              <p:cNvSpPr>
                <a:spLocks/>
              </p:cNvSpPr>
              <p:nvPr/>
            </p:nvSpPr>
            <p:spPr bwMode="auto">
              <a:xfrm>
                <a:off x="1387" y="2405"/>
                <a:ext cx="541" cy="133"/>
              </a:xfrm>
              <a:custGeom>
                <a:avLst/>
                <a:gdLst>
                  <a:gd name="T0" fmla="*/ 0 w 541"/>
                  <a:gd name="T1" fmla="*/ 128 h 133"/>
                  <a:gd name="T2" fmla="*/ 264 w 541"/>
                  <a:gd name="T3" fmla="*/ 0 h 133"/>
                  <a:gd name="T4" fmla="*/ 541 w 541"/>
                  <a:gd name="T5" fmla="*/ 133 h 133"/>
                  <a:gd name="T6" fmla="*/ 541 w 541"/>
                  <a:gd name="T7" fmla="*/ 133 h 133"/>
                </a:gdLst>
                <a:ahLst/>
                <a:cxnLst>
                  <a:cxn ang="0">
                    <a:pos x="T0" y="T1"/>
                  </a:cxn>
                  <a:cxn ang="0">
                    <a:pos x="T2" y="T3"/>
                  </a:cxn>
                  <a:cxn ang="0">
                    <a:pos x="T4" y="T5"/>
                  </a:cxn>
                  <a:cxn ang="0">
                    <a:pos x="T6" y="T7"/>
                  </a:cxn>
                </a:cxnLst>
                <a:rect l="0" t="0" r="r" b="b"/>
                <a:pathLst>
                  <a:path w="541" h="133">
                    <a:moveTo>
                      <a:pt x="0" y="128"/>
                    </a:moveTo>
                    <a:cubicBezTo>
                      <a:pt x="0" y="57"/>
                      <a:pt x="118" y="0"/>
                      <a:pt x="264" y="0"/>
                    </a:cubicBezTo>
                    <a:cubicBezTo>
                      <a:pt x="417" y="0"/>
                      <a:pt x="541" y="60"/>
                      <a:pt x="541" y="133"/>
                    </a:cubicBezTo>
                    <a:cubicBezTo>
                      <a:pt x="541" y="133"/>
                      <a:pt x="541" y="133"/>
                      <a:pt x="541" y="133"/>
                    </a:cubicBezTo>
                  </a:path>
                </a:pathLst>
              </a:custGeom>
              <a:noFill/>
              <a:ln w="317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9" name="Freeform 89">
                <a:extLst>
                  <a:ext uri="{FF2B5EF4-FFF2-40B4-BE49-F238E27FC236}">
                    <a16:creationId xmlns:a16="http://schemas.microsoft.com/office/drawing/2014/main" id="{3723AB82-8A60-41F5-8831-78131293889C}"/>
                  </a:ext>
                </a:extLst>
              </p:cNvPr>
              <p:cNvSpPr>
                <a:spLocks/>
              </p:cNvSpPr>
              <p:nvPr/>
            </p:nvSpPr>
            <p:spPr bwMode="auto">
              <a:xfrm>
                <a:off x="1384" y="2686"/>
                <a:ext cx="541" cy="133"/>
              </a:xfrm>
              <a:custGeom>
                <a:avLst/>
                <a:gdLst>
                  <a:gd name="T0" fmla="*/ 0 w 541"/>
                  <a:gd name="T1" fmla="*/ 5 h 133"/>
                  <a:gd name="T2" fmla="*/ 264 w 541"/>
                  <a:gd name="T3" fmla="*/ 133 h 133"/>
                  <a:gd name="T4" fmla="*/ 541 w 541"/>
                  <a:gd name="T5" fmla="*/ 0 h 133"/>
                  <a:gd name="T6" fmla="*/ 541 w 541"/>
                  <a:gd name="T7" fmla="*/ 0 h 133"/>
                </a:gdLst>
                <a:ahLst/>
                <a:cxnLst>
                  <a:cxn ang="0">
                    <a:pos x="T0" y="T1"/>
                  </a:cxn>
                  <a:cxn ang="0">
                    <a:pos x="T2" y="T3"/>
                  </a:cxn>
                  <a:cxn ang="0">
                    <a:pos x="T4" y="T5"/>
                  </a:cxn>
                  <a:cxn ang="0">
                    <a:pos x="T6" y="T7"/>
                  </a:cxn>
                </a:cxnLst>
                <a:rect l="0" t="0" r="r" b="b"/>
                <a:pathLst>
                  <a:path w="541" h="133">
                    <a:moveTo>
                      <a:pt x="0" y="5"/>
                    </a:moveTo>
                    <a:cubicBezTo>
                      <a:pt x="0" y="76"/>
                      <a:pt x="118" y="133"/>
                      <a:pt x="264" y="133"/>
                    </a:cubicBezTo>
                    <a:cubicBezTo>
                      <a:pt x="417" y="133"/>
                      <a:pt x="541" y="73"/>
                      <a:pt x="541" y="0"/>
                    </a:cubicBezTo>
                    <a:cubicBezTo>
                      <a:pt x="541" y="0"/>
                      <a:pt x="541" y="0"/>
                      <a:pt x="541" y="0"/>
                    </a:cubicBezTo>
                  </a:path>
                </a:pathLst>
              </a:custGeom>
              <a:noFill/>
              <a:ln w="317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0" name="Rectangle 90">
                <a:extLst>
                  <a:ext uri="{FF2B5EF4-FFF2-40B4-BE49-F238E27FC236}">
                    <a16:creationId xmlns:a16="http://schemas.microsoft.com/office/drawing/2014/main" id="{995FA229-A95C-413F-A470-D6AE17BB106E}"/>
                  </a:ext>
                </a:extLst>
              </p:cNvPr>
              <p:cNvSpPr>
                <a:spLocks noChangeArrowheads="1"/>
              </p:cNvSpPr>
              <p:nvPr/>
            </p:nvSpPr>
            <p:spPr bwMode="auto">
              <a:xfrm>
                <a:off x="100" y="2125"/>
                <a:ext cx="1337" cy="935"/>
              </a:xfrm>
              <a:prstGeom prst="rect">
                <a:avLst/>
              </a:prstGeom>
              <a:noFill/>
              <a:ln w="11113"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1" name="Rectangle 91">
                <a:extLst>
                  <a:ext uri="{FF2B5EF4-FFF2-40B4-BE49-F238E27FC236}">
                    <a16:creationId xmlns:a16="http://schemas.microsoft.com/office/drawing/2014/main" id="{B6F7A82C-B460-4B83-AF00-4C8267B6F303}"/>
                  </a:ext>
                </a:extLst>
              </p:cNvPr>
              <p:cNvSpPr>
                <a:spLocks noChangeArrowheads="1"/>
              </p:cNvSpPr>
              <p:nvPr/>
            </p:nvSpPr>
            <p:spPr bwMode="auto">
              <a:xfrm>
                <a:off x="171" y="2931"/>
                <a:ext cx="60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ko-KR" sz="1400" dirty="0">
                    <a:solidFill>
                      <a:srgbClr val="FF0000"/>
                    </a:solidFill>
                    <a:latin typeface="굴림" panose="020B0600000101010101" pitchFamily="50" charset="-127"/>
                    <a:ea typeface="굴림" panose="020B0600000101010101" pitchFamily="50" charset="-127"/>
                  </a:rPr>
                  <a:t>Primary</a:t>
                </a:r>
                <a:r>
                  <a:rPr lang="ko-KR" altLang="ko-KR" sz="1400" dirty="0">
                    <a:solidFill>
                      <a:srgbClr val="FF0000"/>
                    </a:solidFill>
                    <a:latin typeface="굴림" panose="020B0600000101010101" pitchFamily="50" charset="-127"/>
                    <a:ea typeface="굴림" panose="020B0600000101010101" pitchFamily="50" charset="-127"/>
                  </a:rPr>
                  <a:t> </a:t>
                </a:r>
                <a:r>
                  <a:rPr lang="ko-KR" altLang="ko-KR" sz="1400" dirty="0" err="1">
                    <a:solidFill>
                      <a:srgbClr val="FF0000"/>
                    </a:solidFill>
                    <a:latin typeface="굴림" panose="020B0600000101010101" pitchFamily="50" charset="-127"/>
                    <a:ea typeface="굴림" panose="020B0600000101010101" pitchFamily="50" charset="-127"/>
                  </a:rPr>
                  <a:t>Die</a:t>
                </a:r>
                <a:endParaRPr lang="ko-KR" altLang="ko-KR" dirty="0"/>
              </a:p>
            </p:txBody>
          </p:sp>
          <p:sp>
            <p:nvSpPr>
              <p:cNvPr id="92" name="Rectangle 92">
                <a:extLst>
                  <a:ext uri="{FF2B5EF4-FFF2-40B4-BE49-F238E27FC236}">
                    <a16:creationId xmlns:a16="http://schemas.microsoft.com/office/drawing/2014/main" id="{C171E86B-0E64-483E-BCD5-DD42B2175245}"/>
                  </a:ext>
                </a:extLst>
              </p:cNvPr>
              <p:cNvSpPr>
                <a:spLocks noChangeArrowheads="1"/>
              </p:cNvSpPr>
              <p:nvPr/>
            </p:nvSpPr>
            <p:spPr bwMode="auto">
              <a:xfrm>
                <a:off x="1879" y="2125"/>
                <a:ext cx="1336" cy="935"/>
              </a:xfrm>
              <a:prstGeom prst="rect">
                <a:avLst/>
              </a:prstGeom>
              <a:noFill/>
              <a:ln w="11113"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3" name="Rectangle 93">
                <a:extLst>
                  <a:ext uri="{FF2B5EF4-FFF2-40B4-BE49-F238E27FC236}">
                    <a16:creationId xmlns:a16="http://schemas.microsoft.com/office/drawing/2014/main" id="{A4849702-EB62-477B-9254-BEC0AF790C4D}"/>
                  </a:ext>
                </a:extLst>
              </p:cNvPr>
              <p:cNvSpPr>
                <a:spLocks noChangeArrowheads="1"/>
              </p:cNvSpPr>
              <p:nvPr/>
            </p:nvSpPr>
            <p:spPr bwMode="auto">
              <a:xfrm>
                <a:off x="2258" y="2931"/>
                <a:ext cx="7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ko-KR" sz="1400" dirty="0">
                    <a:solidFill>
                      <a:srgbClr val="FF0000"/>
                    </a:solidFill>
                    <a:latin typeface="굴림" panose="020B0600000101010101" pitchFamily="50" charset="-127"/>
                    <a:ea typeface="굴림" panose="020B0600000101010101" pitchFamily="50" charset="-127"/>
                  </a:rPr>
                  <a:t>Secondary</a:t>
                </a:r>
                <a:r>
                  <a:rPr lang="ko-KR" altLang="ko-KR" sz="1400" dirty="0">
                    <a:solidFill>
                      <a:srgbClr val="FF0000"/>
                    </a:solidFill>
                    <a:latin typeface="굴림" panose="020B0600000101010101" pitchFamily="50" charset="-127"/>
                    <a:ea typeface="굴림" panose="020B0600000101010101" pitchFamily="50" charset="-127"/>
                  </a:rPr>
                  <a:t> </a:t>
                </a:r>
                <a:r>
                  <a:rPr lang="ko-KR" altLang="ko-KR" sz="1400" dirty="0" err="1">
                    <a:solidFill>
                      <a:srgbClr val="FF0000"/>
                    </a:solidFill>
                    <a:latin typeface="굴림" panose="020B0600000101010101" pitchFamily="50" charset="-127"/>
                    <a:ea typeface="굴림" panose="020B0600000101010101" pitchFamily="50" charset="-127"/>
                  </a:rPr>
                  <a:t>Die</a:t>
                </a:r>
                <a:endParaRPr lang="ko-KR" altLang="ko-KR" dirty="0"/>
              </a:p>
            </p:txBody>
          </p:sp>
          <p:sp>
            <p:nvSpPr>
              <p:cNvPr id="94" name="Rectangle 94">
                <a:extLst>
                  <a:ext uri="{FF2B5EF4-FFF2-40B4-BE49-F238E27FC236}">
                    <a16:creationId xmlns:a16="http://schemas.microsoft.com/office/drawing/2014/main" id="{F92C7568-47B7-46E9-BACC-07B08C926E5A}"/>
                  </a:ext>
                </a:extLst>
              </p:cNvPr>
              <p:cNvSpPr>
                <a:spLocks noChangeArrowheads="1"/>
              </p:cNvSpPr>
              <p:nvPr/>
            </p:nvSpPr>
            <p:spPr bwMode="auto">
              <a:xfrm>
                <a:off x="1494" y="2535"/>
                <a:ext cx="36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ko-KR" altLang="ko-KR" sz="1100" b="1">
                    <a:solidFill>
                      <a:srgbClr val="000000"/>
                    </a:solidFill>
                    <a:latin typeface="굴림" panose="020B0600000101010101" pitchFamily="50" charset="-127"/>
                    <a:ea typeface="굴림" panose="020B0600000101010101" pitchFamily="50" charset="-127"/>
                  </a:rPr>
                  <a:t>Bonding </a:t>
                </a:r>
                <a:endParaRPr lang="ko-KR" altLang="ko-KR"/>
              </a:p>
            </p:txBody>
          </p:sp>
          <p:sp>
            <p:nvSpPr>
              <p:cNvPr id="95" name="Rectangle 95">
                <a:extLst>
                  <a:ext uri="{FF2B5EF4-FFF2-40B4-BE49-F238E27FC236}">
                    <a16:creationId xmlns:a16="http://schemas.microsoft.com/office/drawing/2014/main" id="{E44805E4-434C-4253-884A-D4991A7FB42F}"/>
                  </a:ext>
                </a:extLst>
              </p:cNvPr>
              <p:cNvSpPr>
                <a:spLocks noChangeArrowheads="1"/>
              </p:cNvSpPr>
              <p:nvPr/>
            </p:nvSpPr>
            <p:spPr bwMode="auto">
              <a:xfrm>
                <a:off x="1579" y="2641"/>
                <a:ext cx="1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ko-KR" altLang="ko-KR" sz="1100" b="1">
                    <a:solidFill>
                      <a:srgbClr val="000000"/>
                    </a:solidFill>
                    <a:latin typeface="굴림" panose="020B0600000101010101" pitchFamily="50" charset="-127"/>
                    <a:ea typeface="굴림" panose="020B0600000101010101" pitchFamily="50" charset="-127"/>
                  </a:rPr>
                  <a:t>wire</a:t>
                </a:r>
                <a:endParaRPr lang="ko-KR" altLang="ko-KR"/>
              </a:p>
            </p:txBody>
          </p:sp>
          <p:sp>
            <p:nvSpPr>
              <p:cNvPr id="96" name="Line 96">
                <a:extLst>
                  <a:ext uri="{FF2B5EF4-FFF2-40B4-BE49-F238E27FC236}">
                    <a16:creationId xmlns:a16="http://schemas.microsoft.com/office/drawing/2014/main" id="{54746D97-B4AC-47A3-8048-67961CC20D9A}"/>
                  </a:ext>
                </a:extLst>
              </p:cNvPr>
              <p:cNvSpPr>
                <a:spLocks noChangeShapeType="1"/>
              </p:cNvSpPr>
              <p:nvPr/>
            </p:nvSpPr>
            <p:spPr bwMode="auto">
              <a:xfrm>
                <a:off x="635" y="2592"/>
                <a:ext cx="134"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7" name="Line 97">
                <a:extLst>
                  <a:ext uri="{FF2B5EF4-FFF2-40B4-BE49-F238E27FC236}">
                    <a16:creationId xmlns:a16="http://schemas.microsoft.com/office/drawing/2014/main" id="{DB85072D-DE48-439A-A904-BC9673F59386}"/>
                  </a:ext>
                </a:extLst>
              </p:cNvPr>
              <p:cNvSpPr>
                <a:spLocks noChangeShapeType="1"/>
              </p:cNvSpPr>
              <p:nvPr/>
            </p:nvSpPr>
            <p:spPr bwMode="auto">
              <a:xfrm>
                <a:off x="2560" y="2592"/>
                <a:ext cx="147"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8" name="Rectangle 98">
                <a:extLst>
                  <a:ext uri="{FF2B5EF4-FFF2-40B4-BE49-F238E27FC236}">
                    <a16:creationId xmlns:a16="http://schemas.microsoft.com/office/drawing/2014/main" id="{F31C7C5E-E54D-4FD9-97DB-6CE92EDBB449}"/>
                  </a:ext>
                </a:extLst>
              </p:cNvPr>
              <p:cNvSpPr>
                <a:spLocks noChangeArrowheads="1"/>
              </p:cNvSpPr>
              <p:nvPr/>
            </p:nvSpPr>
            <p:spPr bwMode="auto">
              <a:xfrm>
                <a:off x="327" y="2528"/>
                <a:ext cx="28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ko-KR" altLang="ko-KR" sz="1100">
                    <a:solidFill>
                      <a:srgbClr val="000000"/>
                    </a:solidFill>
                    <a:latin typeface="Arial Unicode MS" panose="020B0604020202020204" pitchFamily="50" charset="-127"/>
                    <a:ea typeface="Arial Unicode MS" panose="020B0604020202020204" pitchFamily="50" charset="-127"/>
                  </a:rPr>
                  <a:t>Data in</a:t>
                </a:r>
                <a:endParaRPr lang="ko-KR" altLang="ko-KR"/>
              </a:p>
            </p:txBody>
          </p:sp>
          <p:sp>
            <p:nvSpPr>
              <p:cNvPr id="99" name="Rectangle 99">
                <a:extLst>
                  <a:ext uri="{FF2B5EF4-FFF2-40B4-BE49-F238E27FC236}">
                    <a16:creationId xmlns:a16="http://schemas.microsoft.com/office/drawing/2014/main" id="{828E99F5-B873-432C-A568-0394FE262248}"/>
                  </a:ext>
                </a:extLst>
              </p:cNvPr>
              <p:cNvSpPr>
                <a:spLocks noChangeArrowheads="1"/>
              </p:cNvSpPr>
              <p:nvPr/>
            </p:nvSpPr>
            <p:spPr bwMode="auto">
              <a:xfrm>
                <a:off x="2746" y="2528"/>
                <a:ext cx="33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ko-KR" altLang="ko-KR" sz="1100">
                    <a:solidFill>
                      <a:srgbClr val="000000"/>
                    </a:solidFill>
                    <a:latin typeface="Arial Unicode MS" panose="020B0604020202020204" pitchFamily="50" charset="-127"/>
                    <a:ea typeface="Arial Unicode MS" panose="020B0604020202020204" pitchFamily="50" charset="-127"/>
                  </a:rPr>
                  <a:t>Data out</a:t>
                </a:r>
                <a:endParaRPr lang="ko-KR" altLang="ko-KR"/>
              </a:p>
            </p:txBody>
          </p:sp>
          <p:sp>
            <p:nvSpPr>
              <p:cNvPr id="100" name="Rectangle 100">
                <a:extLst>
                  <a:ext uri="{FF2B5EF4-FFF2-40B4-BE49-F238E27FC236}">
                    <a16:creationId xmlns:a16="http://schemas.microsoft.com/office/drawing/2014/main" id="{1EFEFA2F-B173-43EC-8DB2-A1668E9235EE}"/>
                  </a:ext>
                </a:extLst>
              </p:cNvPr>
              <p:cNvSpPr>
                <a:spLocks noChangeArrowheads="1"/>
              </p:cNvSpPr>
              <p:nvPr/>
            </p:nvSpPr>
            <p:spPr bwMode="auto">
              <a:xfrm>
                <a:off x="1250" y="2191"/>
                <a:ext cx="174" cy="802"/>
              </a:xfrm>
              <a:prstGeom prst="rect">
                <a:avLst/>
              </a:prstGeom>
              <a:noFill/>
              <a:ln w="11113" cap="rnd">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1" name="Rectangle 101">
                <a:extLst>
                  <a:ext uri="{FF2B5EF4-FFF2-40B4-BE49-F238E27FC236}">
                    <a16:creationId xmlns:a16="http://schemas.microsoft.com/office/drawing/2014/main" id="{5FF9D564-22E3-471B-AE68-C550ECC39806}"/>
                  </a:ext>
                </a:extLst>
              </p:cNvPr>
              <p:cNvSpPr>
                <a:spLocks noChangeArrowheads="1"/>
              </p:cNvSpPr>
              <p:nvPr/>
            </p:nvSpPr>
            <p:spPr bwMode="auto">
              <a:xfrm>
                <a:off x="1892" y="2191"/>
                <a:ext cx="174" cy="802"/>
              </a:xfrm>
              <a:prstGeom prst="rect">
                <a:avLst/>
              </a:prstGeom>
              <a:noFill/>
              <a:ln w="11113" cap="rnd">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2" name="Rectangle 102">
                <a:extLst>
                  <a:ext uri="{FF2B5EF4-FFF2-40B4-BE49-F238E27FC236}">
                    <a16:creationId xmlns:a16="http://schemas.microsoft.com/office/drawing/2014/main" id="{0C68964E-6C03-45EE-A56C-CBF860978ECE}"/>
                  </a:ext>
                </a:extLst>
              </p:cNvPr>
              <p:cNvSpPr>
                <a:spLocks noChangeArrowheads="1"/>
              </p:cNvSpPr>
              <p:nvPr/>
            </p:nvSpPr>
            <p:spPr bwMode="auto">
              <a:xfrm>
                <a:off x="1430" y="1990"/>
                <a:ext cx="45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ko-KR" altLang="ko-KR" sz="1100">
                    <a:solidFill>
                      <a:srgbClr val="00B0F0"/>
                    </a:solidFill>
                    <a:latin typeface="Arial Unicode MS" panose="020B0604020202020204" pitchFamily="50" charset="-127"/>
                    <a:ea typeface="Arial Unicode MS" panose="020B0604020202020204" pitchFamily="50" charset="-127"/>
                  </a:rPr>
                  <a:t>transformer</a:t>
                </a:r>
                <a:endParaRPr lang="ko-KR" altLang="ko-KR"/>
              </a:p>
            </p:txBody>
          </p:sp>
          <p:sp>
            <p:nvSpPr>
              <p:cNvPr id="103" name="Line 103">
                <a:extLst>
                  <a:ext uri="{FF2B5EF4-FFF2-40B4-BE49-F238E27FC236}">
                    <a16:creationId xmlns:a16="http://schemas.microsoft.com/office/drawing/2014/main" id="{6FC32CC0-6FFE-47BB-8DF2-E7E4CA77F51C}"/>
                  </a:ext>
                </a:extLst>
              </p:cNvPr>
              <p:cNvSpPr>
                <a:spLocks noChangeShapeType="1"/>
              </p:cNvSpPr>
              <p:nvPr/>
            </p:nvSpPr>
            <p:spPr bwMode="auto">
              <a:xfrm flipH="1">
                <a:off x="1508" y="2125"/>
                <a:ext cx="143" cy="88"/>
              </a:xfrm>
              <a:prstGeom prst="line">
                <a:avLst/>
              </a:prstGeom>
              <a:noFill/>
              <a:ln w="11113" cap="rnd">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4" name="Freeform 104">
                <a:extLst>
                  <a:ext uri="{FF2B5EF4-FFF2-40B4-BE49-F238E27FC236}">
                    <a16:creationId xmlns:a16="http://schemas.microsoft.com/office/drawing/2014/main" id="{B16EAB92-2B26-4BEE-B59F-21F0992AA168}"/>
                  </a:ext>
                </a:extLst>
              </p:cNvPr>
              <p:cNvSpPr>
                <a:spLocks/>
              </p:cNvSpPr>
              <p:nvPr/>
            </p:nvSpPr>
            <p:spPr bwMode="auto">
              <a:xfrm>
                <a:off x="1437" y="2183"/>
                <a:ext cx="94" cy="75"/>
              </a:xfrm>
              <a:custGeom>
                <a:avLst/>
                <a:gdLst>
                  <a:gd name="T0" fmla="*/ 94 w 94"/>
                  <a:gd name="T1" fmla="*/ 52 h 75"/>
                  <a:gd name="T2" fmla="*/ 0 w 94"/>
                  <a:gd name="T3" fmla="*/ 75 h 75"/>
                  <a:gd name="T4" fmla="*/ 62 w 94"/>
                  <a:gd name="T5" fmla="*/ 0 h 75"/>
                  <a:gd name="T6" fmla="*/ 94 w 94"/>
                  <a:gd name="T7" fmla="*/ 52 h 75"/>
                </a:gdLst>
                <a:ahLst/>
                <a:cxnLst>
                  <a:cxn ang="0">
                    <a:pos x="T0" y="T1"/>
                  </a:cxn>
                  <a:cxn ang="0">
                    <a:pos x="T2" y="T3"/>
                  </a:cxn>
                  <a:cxn ang="0">
                    <a:pos x="T4" y="T5"/>
                  </a:cxn>
                  <a:cxn ang="0">
                    <a:pos x="T6" y="T7"/>
                  </a:cxn>
                </a:cxnLst>
                <a:rect l="0" t="0" r="r" b="b"/>
                <a:pathLst>
                  <a:path w="94" h="75">
                    <a:moveTo>
                      <a:pt x="94" y="52"/>
                    </a:moveTo>
                    <a:lnTo>
                      <a:pt x="0" y="75"/>
                    </a:lnTo>
                    <a:lnTo>
                      <a:pt x="62" y="0"/>
                    </a:lnTo>
                    <a:lnTo>
                      <a:pt x="94" y="5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5" name="Line 105">
                <a:extLst>
                  <a:ext uri="{FF2B5EF4-FFF2-40B4-BE49-F238E27FC236}">
                    <a16:creationId xmlns:a16="http://schemas.microsoft.com/office/drawing/2014/main" id="{7DC7EC7C-4298-4B11-9776-257A2E609CCE}"/>
                  </a:ext>
                </a:extLst>
              </p:cNvPr>
              <p:cNvSpPr>
                <a:spLocks noChangeShapeType="1"/>
              </p:cNvSpPr>
              <p:nvPr/>
            </p:nvSpPr>
            <p:spPr bwMode="auto">
              <a:xfrm>
                <a:off x="1651" y="2125"/>
                <a:ext cx="143" cy="88"/>
              </a:xfrm>
              <a:prstGeom prst="line">
                <a:avLst/>
              </a:prstGeom>
              <a:noFill/>
              <a:ln w="11113" cap="rnd">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6" name="Freeform 106">
                <a:extLst>
                  <a:ext uri="{FF2B5EF4-FFF2-40B4-BE49-F238E27FC236}">
                    <a16:creationId xmlns:a16="http://schemas.microsoft.com/office/drawing/2014/main" id="{C2A5C2BD-5305-4323-997C-FF737129B7FE}"/>
                  </a:ext>
                </a:extLst>
              </p:cNvPr>
              <p:cNvSpPr>
                <a:spLocks/>
              </p:cNvSpPr>
              <p:nvPr/>
            </p:nvSpPr>
            <p:spPr bwMode="auto">
              <a:xfrm>
                <a:off x="1771" y="2183"/>
                <a:ext cx="94" cy="75"/>
              </a:xfrm>
              <a:custGeom>
                <a:avLst/>
                <a:gdLst>
                  <a:gd name="T0" fmla="*/ 0 w 94"/>
                  <a:gd name="T1" fmla="*/ 52 h 75"/>
                  <a:gd name="T2" fmla="*/ 94 w 94"/>
                  <a:gd name="T3" fmla="*/ 75 h 75"/>
                  <a:gd name="T4" fmla="*/ 32 w 94"/>
                  <a:gd name="T5" fmla="*/ 0 h 75"/>
                  <a:gd name="T6" fmla="*/ 0 w 94"/>
                  <a:gd name="T7" fmla="*/ 52 h 75"/>
                </a:gdLst>
                <a:ahLst/>
                <a:cxnLst>
                  <a:cxn ang="0">
                    <a:pos x="T0" y="T1"/>
                  </a:cxn>
                  <a:cxn ang="0">
                    <a:pos x="T2" y="T3"/>
                  </a:cxn>
                  <a:cxn ang="0">
                    <a:pos x="T4" y="T5"/>
                  </a:cxn>
                  <a:cxn ang="0">
                    <a:pos x="T6" y="T7"/>
                  </a:cxn>
                </a:cxnLst>
                <a:rect l="0" t="0" r="r" b="b"/>
                <a:pathLst>
                  <a:path w="94" h="75">
                    <a:moveTo>
                      <a:pt x="0" y="52"/>
                    </a:moveTo>
                    <a:lnTo>
                      <a:pt x="94" y="75"/>
                    </a:lnTo>
                    <a:lnTo>
                      <a:pt x="32" y="0"/>
                    </a:lnTo>
                    <a:lnTo>
                      <a:pt x="0" y="5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spTree>
    <p:extLst>
      <p:ext uri="{BB962C8B-B14F-4D97-AF65-F5344CB8AC3E}">
        <p14:creationId xmlns:p14="http://schemas.microsoft.com/office/powerpoint/2010/main" val="363532904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PCS Products focus in HEV/EV Power systems </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1" y="776912"/>
            <a:ext cx="10744200" cy="5338684"/>
          </a:xfrm>
          <a:prstGeom prst="rect">
            <a:avLst/>
          </a:prstGeom>
        </p:spPr>
      </p:pic>
      <p:sp>
        <p:nvSpPr>
          <p:cNvPr id="6" name="5-Point Star 5"/>
          <p:cNvSpPr>
            <a:spLocks noChangeAspect="1"/>
          </p:cNvSpPr>
          <p:nvPr/>
        </p:nvSpPr>
        <p:spPr>
          <a:xfrm>
            <a:off x="10698480" y="4529163"/>
            <a:ext cx="670560" cy="67056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a:spLocks noChangeAspect="1"/>
          </p:cNvSpPr>
          <p:nvPr/>
        </p:nvSpPr>
        <p:spPr>
          <a:xfrm>
            <a:off x="3937461" y="3203283"/>
            <a:ext cx="365760" cy="36576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a:spLocks noChangeAspect="1"/>
          </p:cNvSpPr>
          <p:nvPr/>
        </p:nvSpPr>
        <p:spPr>
          <a:xfrm>
            <a:off x="6086419" y="4523429"/>
            <a:ext cx="365760" cy="36576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8">
            <a:extLst>
              <a:ext uri="{FF2B5EF4-FFF2-40B4-BE49-F238E27FC236}">
                <a16:creationId xmlns:a16="http://schemas.microsoft.com/office/drawing/2014/main" id="{73B6A5F9-DFFB-4DA6-92FC-E9AAECFF30C5}"/>
              </a:ext>
            </a:extLst>
          </p:cNvPr>
          <p:cNvSpPr>
            <a:spLocks noChangeAspect="1"/>
          </p:cNvSpPr>
          <p:nvPr/>
        </p:nvSpPr>
        <p:spPr>
          <a:xfrm>
            <a:off x="11109960" y="2667000"/>
            <a:ext cx="228600" cy="22860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8">
            <a:extLst>
              <a:ext uri="{FF2B5EF4-FFF2-40B4-BE49-F238E27FC236}">
                <a16:creationId xmlns:a16="http://schemas.microsoft.com/office/drawing/2014/main" id="{370A6852-8506-4CAD-A7BF-72AAABD740AD}"/>
              </a:ext>
            </a:extLst>
          </p:cNvPr>
          <p:cNvSpPr>
            <a:spLocks noChangeAspect="1"/>
          </p:cNvSpPr>
          <p:nvPr/>
        </p:nvSpPr>
        <p:spPr>
          <a:xfrm>
            <a:off x="11109960" y="3322376"/>
            <a:ext cx="228600" cy="22860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86244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Galvanic Isolation Roadmap</a:t>
            </a:r>
          </a:p>
        </p:txBody>
      </p:sp>
      <p:cxnSp>
        <p:nvCxnSpPr>
          <p:cNvPr id="5" name="Straight Connector 4"/>
          <p:cNvCxnSpPr/>
          <p:nvPr/>
        </p:nvCxnSpPr>
        <p:spPr>
          <a:xfrm>
            <a:off x="742590" y="3994617"/>
            <a:ext cx="11124584" cy="0"/>
          </a:xfrm>
          <a:prstGeom prst="line">
            <a:avLst/>
          </a:prstGeom>
          <a:ln w="15875" cmpd="sng">
            <a:solidFill>
              <a:schemeClr val="accent5"/>
            </a:solidFill>
            <a:prstDash val="lgDashDotDot"/>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bwMode="auto">
          <a:xfrm>
            <a:off x="4029047" y="1894722"/>
            <a:ext cx="2275835" cy="487621"/>
          </a:xfrm>
          <a:prstGeom prst="roundRect">
            <a:avLst/>
          </a:prstGeom>
          <a:solidFill>
            <a:srgbClr val="91C88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16" tIns="60863" rIns="91416" bIns="60863"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1200" b="1" dirty="0">
                <a:latin typeface="Calibri" panose="020F0502020204030204" pitchFamily="34" charset="0"/>
                <a:ea typeface="MS PGothic" pitchFamily="34" charset="-128"/>
                <a:cs typeface="Arial" charset="0"/>
              </a:rPr>
              <a:t>NCP/V5156x (DUAL / SINGLE)</a:t>
            </a:r>
          </a:p>
          <a:p>
            <a:pPr algn="ctr"/>
            <a:r>
              <a:rPr lang="en-US" altLang="en-US" sz="1200" b="1" dirty="0">
                <a:latin typeface="Calibri" panose="020F0502020204030204" pitchFamily="34" charset="0"/>
                <a:ea typeface="MS PGothic" pitchFamily="34" charset="-128"/>
                <a:cs typeface="Arial" charset="0"/>
              </a:rPr>
              <a:t>SO-8 &amp; SO16</a:t>
            </a:r>
          </a:p>
        </p:txBody>
      </p:sp>
      <p:sp>
        <p:nvSpPr>
          <p:cNvPr id="25" name="Rounded Rectangle 24"/>
          <p:cNvSpPr/>
          <p:nvPr/>
        </p:nvSpPr>
        <p:spPr bwMode="auto">
          <a:xfrm>
            <a:off x="3518961" y="5642578"/>
            <a:ext cx="2275261" cy="536622"/>
          </a:xfrm>
          <a:prstGeom prst="roundRect">
            <a:avLst/>
          </a:prstGeom>
          <a:solidFill>
            <a:srgbClr val="91C88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16" tIns="60863" rIns="91416" bIns="60863"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1200" b="1" dirty="0">
                <a:latin typeface="Calibri" panose="020F0502020204030204" pitchFamily="34" charset="0"/>
                <a:ea typeface="MS PGothic" pitchFamily="34" charset="-128"/>
                <a:cs typeface="Arial" charset="0"/>
              </a:rPr>
              <a:t>NCP/V57252 &amp; 5708x</a:t>
            </a:r>
          </a:p>
          <a:p>
            <a:pPr algn="ctr"/>
            <a:r>
              <a:rPr lang="en-US" altLang="en-US" sz="1200" b="1" dirty="0">
                <a:latin typeface="Calibri" panose="020F0502020204030204" pitchFamily="34" charset="0"/>
                <a:ea typeface="MS PGothic" pitchFamily="34" charset="-128"/>
                <a:cs typeface="Arial" charset="0"/>
              </a:rPr>
              <a:t> (DUAL / SINGLE)</a:t>
            </a:r>
          </a:p>
          <a:p>
            <a:pPr algn="ctr"/>
            <a:r>
              <a:rPr lang="en-US" altLang="en-US" sz="1200" b="1" dirty="0">
                <a:latin typeface="Calibri" panose="020F0502020204030204" pitchFamily="34" charset="0"/>
                <a:ea typeface="MS PGothic" pitchFamily="34" charset="-128"/>
                <a:cs typeface="Arial" charset="0"/>
              </a:rPr>
              <a:t>SO-8 &amp; SO16</a:t>
            </a:r>
          </a:p>
        </p:txBody>
      </p:sp>
      <p:sp>
        <p:nvSpPr>
          <p:cNvPr id="26" name="Rounded Rectangle 25"/>
          <p:cNvSpPr/>
          <p:nvPr/>
        </p:nvSpPr>
        <p:spPr bwMode="auto">
          <a:xfrm>
            <a:off x="870390" y="5609097"/>
            <a:ext cx="2275261" cy="536622"/>
          </a:xfrm>
          <a:prstGeom prst="roundRect">
            <a:avLst/>
          </a:prstGeom>
          <a:solidFill>
            <a:srgbClr val="91C88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16" tIns="60863" rIns="91416" bIns="60863"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1200" b="1" dirty="0">
                <a:latin typeface="Calibri" panose="020F0502020204030204" pitchFamily="34" charset="0"/>
                <a:ea typeface="MS PGothic" pitchFamily="34" charset="-128"/>
                <a:cs typeface="Arial" charset="0"/>
              </a:rPr>
              <a:t>NCP/V5700x (SINGLE)</a:t>
            </a:r>
          </a:p>
          <a:p>
            <a:pPr algn="ctr"/>
            <a:r>
              <a:rPr lang="en-US" altLang="en-US" sz="1200" b="1" dirty="0">
                <a:latin typeface="Calibri" panose="020F0502020204030204" pitchFamily="34" charset="0"/>
                <a:ea typeface="MS PGothic" pitchFamily="34" charset="-128"/>
                <a:cs typeface="Arial" charset="0"/>
              </a:rPr>
              <a:t>SO-16</a:t>
            </a:r>
          </a:p>
        </p:txBody>
      </p:sp>
      <p:sp>
        <p:nvSpPr>
          <p:cNvPr id="33" name="Oval 32"/>
          <p:cNvSpPr/>
          <p:nvPr/>
        </p:nvSpPr>
        <p:spPr>
          <a:xfrm>
            <a:off x="1326885" y="4140470"/>
            <a:ext cx="1474804" cy="13727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FFFF00"/>
                </a:solidFill>
              </a:rPr>
              <a:t>CMTI = 100V/ns</a:t>
            </a:r>
          </a:p>
          <a:p>
            <a:pPr algn="ctr"/>
            <a:r>
              <a:rPr lang="en-US" sz="1000" b="1" dirty="0">
                <a:solidFill>
                  <a:srgbClr val="FFFF00"/>
                </a:solidFill>
              </a:rPr>
              <a:t>T-Prop = 60ns +/- 50%</a:t>
            </a:r>
          </a:p>
          <a:p>
            <a:pPr algn="ctr"/>
            <a:r>
              <a:rPr lang="en-US" sz="1000" b="1" dirty="0">
                <a:solidFill>
                  <a:srgbClr val="FFFF00"/>
                </a:solidFill>
              </a:rPr>
              <a:t>Prop Delay Match = 20ns </a:t>
            </a:r>
          </a:p>
          <a:p>
            <a:pPr algn="ctr"/>
            <a:endParaRPr lang="en-US" sz="1000" b="1" dirty="0">
              <a:solidFill>
                <a:srgbClr val="FFFF00"/>
              </a:solidFill>
            </a:endParaRPr>
          </a:p>
        </p:txBody>
      </p:sp>
      <p:sp>
        <p:nvSpPr>
          <p:cNvPr id="38" name="Rounded Rectangle 37"/>
          <p:cNvSpPr/>
          <p:nvPr/>
        </p:nvSpPr>
        <p:spPr bwMode="auto">
          <a:xfrm>
            <a:off x="6617761" y="1044626"/>
            <a:ext cx="2275835" cy="487621"/>
          </a:xfrm>
          <a:prstGeom prst="roundRect">
            <a:avLst/>
          </a:prstGeom>
          <a:solidFill>
            <a:srgbClr val="91C88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16" tIns="60863" rIns="91416" bIns="60863"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1200" b="1" dirty="0">
                <a:latin typeface="Calibri" panose="020F0502020204030204" pitchFamily="34" charset="0"/>
                <a:ea typeface="MS PGothic" pitchFamily="34" charset="-128"/>
                <a:cs typeface="Arial" charset="0"/>
              </a:rPr>
              <a:t>NCP/V5156x (DUAL / SINGLE)</a:t>
            </a:r>
          </a:p>
          <a:p>
            <a:pPr algn="ctr"/>
            <a:r>
              <a:rPr lang="en-US" altLang="en-US" sz="1200" b="1" dirty="0">
                <a:latin typeface="Calibri" panose="020F0502020204030204" pitchFamily="34" charset="0"/>
                <a:ea typeface="MS PGothic" pitchFamily="34" charset="-128"/>
                <a:cs typeface="Arial" charset="0"/>
              </a:rPr>
              <a:t>SO-16 &amp; DFN 8/16</a:t>
            </a:r>
          </a:p>
        </p:txBody>
      </p:sp>
      <p:sp>
        <p:nvSpPr>
          <p:cNvPr id="2" name="TextBox 1"/>
          <p:cNvSpPr txBox="1"/>
          <p:nvPr/>
        </p:nvSpPr>
        <p:spPr>
          <a:xfrm>
            <a:off x="2329341" y="4875652"/>
            <a:ext cx="184683" cy="369236"/>
          </a:xfrm>
          <a:prstGeom prst="rect">
            <a:avLst/>
          </a:prstGeom>
          <a:noFill/>
        </p:spPr>
        <p:txBody>
          <a:bodyPr wrap="none" rtlCol="0">
            <a:spAutoFit/>
          </a:bodyPr>
          <a:lstStyle/>
          <a:p>
            <a:endParaRPr lang="en-US" sz="1799" dirty="0"/>
          </a:p>
        </p:txBody>
      </p:sp>
      <p:sp>
        <p:nvSpPr>
          <p:cNvPr id="3" name="TextBox 2"/>
          <p:cNvSpPr txBox="1"/>
          <p:nvPr/>
        </p:nvSpPr>
        <p:spPr>
          <a:xfrm>
            <a:off x="4656592" y="1504902"/>
            <a:ext cx="883345" cy="369108"/>
          </a:xfrm>
          <a:prstGeom prst="rect">
            <a:avLst/>
          </a:prstGeom>
          <a:noFill/>
        </p:spPr>
        <p:txBody>
          <a:bodyPr wrap="none" rtlCol="0">
            <a:spAutoFit/>
          </a:bodyPr>
          <a:lstStyle/>
          <a:p>
            <a:r>
              <a:rPr lang="en-US" sz="1799" dirty="0"/>
              <a:t>Gen1+</a:t>
            </a:r>
          </a:p>
        </p:txBody>
      </p:sp>
      <p:sp>
        <p:nvSpPr>
          <p:cNvPr id="21" name="TextBox 20"/>
          <p:cNvSpPr txBox="1"/>
          <p:nvPr/>
        </p:nvSpPr>
        <p:spPr>
          <a:xfrm>
            <a:off x="7354174" y="637646"/>
            <a:ext cx="748728" cy="369108"/>
          </a:xfrm>
          <a:prstGeom prst="rect">
            <a:avLst/>
          </a:prstGeom>
          <a:noFill/>
        </p:spPr>
        <p:txBody>
          <a:bodyPr wrap="none" rtlCol="0">
            <a:spAutoFit/>
          </a:bodyPr>
          <a:lstStyle/>
          <a:p>
            <a:r>
              <a:rPr lang="en-US" sz="1799" dirty="0"/>
              <a:t>Gen2</a:t>
            </a:r>
          </a:p>
        </p:txBody>
      </p:sp>
      <p:sp>
        <p:nvSpPr>
          <p:cNvPr id="22" name="Oval 21"/>
          <p:cNvSpPr/>
          <p:nvPr/>
        </p:nvSpPr>
        <p:spPr>
          <a:xfrm>
            <a:off x="3963742" y="4128343"/>
            <a:ext cx="1474804" cy="13727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FFFF00"/>
                </a:solidFill>
              </a:rPr>
              <a:t>CMTI = 100V/ns</a:t>
            </a:r>
          </a:p>
          <a:p>
            <a:pPr algn="ctr"/>
            <a:r>
              <a:rPr lang="en-US" sz="1000" b="1" dirty="0">
                <a:solidFill>
                  <a:srgbClr val="FFFF00"/>
                </a:solidFill>
              </a:rPr>
              <a:t>T-Prop = 60ns +/- 50%</a:t>
            </a:r>
          </a:p>
          <a:p>
            <a:pPr algn="ctr"/>
            <a:r>
              <a:rPr lang="en-US" sz="1000" b="1" dirty="0">
                <a:solidFill>
                  <a:srgbClr val="FFFF00"/>
                </a:solidFill>
              </a:rPr>
              <a:t>Prop Delay Match = 20ns </a:t>
            </a:r>
          </a:p>
          <a:p>
            <a:pPr algn="ctr"/>
            <a:endParaRPr lang="en-US" sz="1000" b="1" dirty="0">
              <a:solidFill>
                <a:srgbClr val="FFFF00"/>
              </a:solidFill>
            </a:endParaRPr>
          </a:p>
        </p:txBody>
      </p:sp>
      <p:sp>
        <p:nvSpPr>
          <p:cNvPr id="23" name="Oval 22"/>
          <p:cNvSpPr/>
          <p:nvPr/>
        </p:nvSpPr>
        <p:spPr>
          <a:xfrm>
            <a:off x="4429562" y="2475409"/>
            <a:ext cx="1474804" cy="13727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CMTI = 200V/ns</a:t>
            </a:r>
          </a:p>
          <a:p>
            <a:pPr algn="ctr"/>
            <a:r>
              <a:rPr lang="en-US" sz="1000" b="1" dirty="0">
                <a:solidFill>
                  <a:schemeClr val="bg1"/>
                </a:solidFill>
              </a:rPr>
              <a:t>T-Prop = 35ns +/- 33%</a:t>
            </a:r>
          </a:p>
          <a:p>
            <a:pPr algn="ctr"/>
            <a:r>
              <a:rPr lang="en-US" sz="1000" b="1" dirty="0">
                <a:solidFill>
                  <a:schemeClr val="bg1"/>
                </a:solidFill>
              </a:rPr>
              <a:t>Prop Delay Match = 8ns </a:t>
            </a:r>
          </a:p>
          <a:p>
            <a:pPr algn="ctr"/>
            <a:endParaRPr lang="en-US" sz="1000" b="1" dirty="0">
              <a:solidFill>
                <a:schemeClr val="bg1"/>
              </a:solidFill>
            </a:endParaRPr>
          </a:p>
        </p:txBody>
      </p:sp>
      <p:sp>
        <p:nvSpPr>
          <p:cNvPr id="24" name="Oval 23"/>
          <p:cNvSpPr/>
          <p:nvPr/>
        </p:nvSpPr>
        <p:spPr>
          <a:xfrm>
            <a:off x="7086342" y="1609271"/>
            <a:ext cx="1474804" cy="137277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FF0000"/>
                </a:solidFill>
              </a:rPr>
              <a:t>CMTI = &gt; 200V/ns</a:t>
            </a:r>
          </a:p>
          <a:p>
            <a:pPr algn="ctr"/>
            <a:r>
              <a:rPr lang="en-US" sz="1000" b="1" dirty="0">
                <a:solidFill>
                  <a:srgbClr val="FF0000"/>
                </a:solidFill>
              </a:rPr>
              <a:t>T-Prop  &lt; 30ns +/- 20%</a:t>
            </a:r>
          </a:p>
          <a:p>
            <a:pPr algn="ctr"/>
            <a:r>
              <a:rPr lang="en-US" sz="1000" b="1" dirty="0">
                <a:solidFill>
                  <a:srgbClr val="FF0000"/>
                </a:solidFill>
              </a:rPr>
              <a:t>Prop Delay Match 5 ns </a:t>
            </a:r>
          </a:p>
        </p:txBody>
      </p:sp>
      <p:sp>
        <p:nvSpPr>
          <p:cNvPr id="4" name="Rectangle 3"/>
          <p:cNvSpPr/>
          <p:nvPr/>
        </p:nvSpPr>
        <p:spPr>
          <a:xfrm>
            <a:off x="8775215" y="1723140"/>
            <a:ext cx="3193532" cy="889642"/>
          </a:xfrm>
          <a:prstGeom prst="rect">
            <a:avLst/>
          </a:prstGeom>
        </p:spPr>
        <p:style>
          <a:lnRef idx="0">
            <a:schemeClr val="accent6"/>
          </a:lnRef>
          <a:fillRef idx="3">
            <a:schemeClr val="accent6"/>
          </a:fillRef>
          <a:effectRef idx="3">
            <a:schemeClr val="accent6"/>
          </a:effectRef>
          <a:fontRef idx="minor">
            <a:schemeClr val="lt1"/>
          </a:fontRef>
        </p:style>
        <p:txBody>
          <a:bodyPr wrap="square">
            <a:noAutofit/>
          </a:bodyPr>
          <a:lstStyle/>
          <a:p>
            <a:pPr marL="285664" indent="-285664">
              <a:buFont typeface="Wingdings" panose="05000000000000000000" pitchFamily="2" charset="2"/>
              <a:buChar char="§"/>
            </a:pPr>
            <a:r>
              <a:rPr lang="en-US" sz="1200" dirty="0">
                <a:solidFill>
                  <a:schemeClr val="tx2"/>
                </a:solidFill>
                <a:effectLst>
                  <a:outerShdw blurRad="38100" dist="38100" dir="2700000" algn="tl">
                    <a:srgbClr val="000000">
                      <a:alpha val="43137"/>
                    </a:srgbClr>
                  </a:outerShdw>
                </a:effectLst>
              </a:rPr>
              <a:t>Improved transformer</a:t>
            </a:r>
          </a:p>
          <a:p>
            <a:pPr marL="285664" indent="-285664">
              <a:buFont typeface="Wingdings" panose="05000000000000000000" pitchFamily="2" charset="2"/>
              <a:buChar char="§"/>
            </a:pPr>
            <a:r>
              <a:rPr lang="en-US" sz="1200" dirty="0">
                <a:solidFill>
                  <a:schemeClr val="tx2"/>
                </a:solidFill>
                <a:effectLst>
                  <a:outerShdw blurRad="38100" dist="38100" dir="2700000" algn="tl">
                    <a:srgbClr val="000000">
                      <a:alpha val="43137"/>
                    </a:srgbClr>
                  </a:outerShdw>
                </a:effectLst>
              </a:rPr>
              <a:t>Lower capacitance -&gt; better CMTI, possibly lower power</a:t>
            </a:r>
          </a:p>
          <a:p>
            <a:pPr marL="285664" indent="-285664">
              <a:buFont typeface="Wingdings" panose="05000000000000000000" pitchFamily="2" charset="2"/>
              <a:buChar char="§"/>
            </a:pPr>
            <a:r>
              <a:rPr lang="en-US" sz="1200" dirty="0">
                <a:solidFill>
                  <a:schemeClr val="tx2"/>
                </a:solidFill>
                <a:effectLst>
                  <a:outerShdw blurRad="38100" dist="38100" dir="2700000" algn="tl">
                    <a:srgbClr val="000000">
                      <a:alpha val="43137"/>
                    </a:srgbClr>
                  </a:outerShdw>
                </a:effectLst>
              </a:rPr>
              <a:t>Transceiver with better Temp </a:t>
            </a:r>
            <a:r>
              <a:rPr lang="en-US" sz="1200" dirty="0" err="1">
                <a:solidFill>
                  <a:schemeClr val="tx2"/>
                </a:solidFill>
                <a:effectLst>
                  <a:outerShdw blurRad="38100" dist="38100" dir="2700000" algn="tl">
                    <a:srgbClr val="000000">
                      <a:alpha val="43137"/>
                    </a:srgbClr>
                  </a:outerShdw>
                </a:effectLst>
              </a:rPr>
              <a:t>Coef</a:t>
            </a:r>
            <a:endParaRPr lang="en-US" sz="1200" dirty="0">
              <a:solidFill>
                <a:schemeClr val="tx2"/>
              </a:solidFill>
              <a:effectLst>
                <a:outerShdw blurRad="38100" dist="38100" dir="2700000" algn="tl">
                  <a:srgbClr val="000000">
                    <a:alpha val="43137"/>
                  </a:srgbClr>
                </a:outerShdw>
              </a:effectLst>
            </a:endParaRPr>
          </a:p>
        </p:txBody>
      </p:sp>
      <p:sp>
        <p:nvSpPr>
          <p:cNvPr id="16" name="Rectangle 15">
            <a:extLst>
              <a:ext uri="{FF2B5EF4-FFF2-40B4-BE49-F238E27FC236}">
                <a16:creationId xmlns:a16="http://schemas.microsoft.com/office/drawing/2014/main" id="{C760FFD6-B6A3-4CEA-846C-5CB22774D9D8}"/>
              </a:ext>
            </a:extLst>
          </p:cNvPr>
          <p:cNvSpPr/>
          <p:nvPr/>
        </p:nvSpPr>
        <p:spPr>
          <a:xfrm>
            <a:off x="2421680" y="2735964"/>
            <a:ext cx="1894922" cy="658952"/>
          </a:xfrm>
          <a:prstGeom prst="rect">
            <a:avLst/>
          </a:prstGeom>
          <a:solidFill>
            <a:schemeClr val="bg2"/>
          </a:solidFill>
        </p:spPr>
        <p:style>
          <a:lnRef idx="0">
            <a:schemeClr val="accent3"/>
          </a:lnRef>
          <a:fillRef idx="3">
            <a:schemeClr val="accent3"/>
          </a:fillRef>
          <a:effectRef idx="3">
            <a:schemeClr val="accent3"/>
          </a:effectRef>
          <a:fontRef idx="minor">
            <a:schemeClr val="lt1"/>
          </a:fontRef>
        </p:style>
        <p:txBody>
          <a:bodyPr wrap="square">
            <a:noAutofit/>
          </a:bodyPr>
          <a:lstStyle/>
          <a:p>
            <a:pPr marL="285664" indent="-285664">
              <a:buFont typeface="Wingdings" panose="05000000000000000000" pitchFamily="2" charset="2"/>
              <a:buChar char="§"/>
            </a:pPr>
            <a:r>
              <a:rPr lang="en-US" sz="1200" dirty="0">
                <a:solidFill>
                  <a:schemeClr val="tx2"/>
                </a:solidFill>
                <a:effectLst>
                  <a:outerShdw blurRad="38100" dist="38100" dir="2700000" algn="tl">
                    <a:srgbClr val="000000">
                      <a:alpha val="43137"/>
                    </a:srgbClr>
                  </a:outerShdw>
                </a:effectLst>
              </a:rPr>
              <a:t>Same </a:t>
            </a:r>
            <a:r>
              <a:rPr lang="en-US" sz="1200" dirty="0" err="1">
                <a:solidFill>
                  <a:schemeClr val="tx2"/>
                </a:solidFill>
                <a:effectLst>
                  <a:outerShdw blurRad="38100" dist="38100" dir="2700000" algn="tl">
                    <a:srgbClr val="000000">
                      <a:alpha val="43137"/>
                    </a:srgbClr>
                  </a:outerShdw>
                </a:effectLst>
              </a:rPr>
              <a:t>Xmer</a:t>
            </a:r>
            <a:endParaRPr lang="en-US" sz="1200" dirty="0">
              <a:solidFill>
                <a:schemeClr val="tx2"/>
              </a:solidFill>
              <a:effectLst>
                <a:outerShdw blurRad="38100" dist="38100" dir="2700000" algn="tl">
                  <a:srgbClr val="000000">
                    <a:alpha val="43137"/>
                  </a:srgbClr>
                </a:outerShdw>
              </a:effectLst>
            </a:endParaRPr>
          </a:p>
          <a:p>
            <a:pPr marL="285664" indent="-285664">
              <a:buFont typeface="Wingdings" panose="05000000000000000000" pitchFamily="2" charset="2"/>
              <a:buChar char="§"/>
            </a:pPr>
            <a:r>
              <a:rPr lang="en-US" sz="1200" dirty="0">
                <a:solidFill>
                  <a:schemeClr val="tx2"/>
                </a:solidFill>
                <a:effectLst>
                  <a:outerShdw blurRad="38100" dist="38100" dir="2700000" algn="tl">
                    <a:srgbClr val="000000">
                      <a:alpha val="43137"/>
                    </a:srgbClr>
                  </a:outerShdw>
                </a:effectLst>
              </a:rPr>
              <a:t>Better TX</a:t>
            </a:r>
          </a:p>
          <a:p>
            <a:pPr marL="285664" indent="-285664">
              <a:buFont typeface="Wingdings" panose="05000000000000000000" pitchFamily="2" charset="2"/>
              <a:buChar char="§"/>
            </a:pPr>
            <a:r>
              <a:rPr lang="en-US" sz="1200" dirty="0">
                <a:solidFill>
                  <a:schemeClr val="tx2"/>
                </a:solidFill>
                <a:effectLst>
                  <a:outerShdw blurRad="38100" dist="38100" dir="2700000" algn="tl">
                    <a:srgbClr val="000000">
                      <a:alpha val="43137"/>
                    </a:srgbClr>
                  </a:outerShdw>
                </a:effectLst>
              </a:rPr>
              <a:t>IPT</a:t>
            </a:r>
          </a:p>
        </p:txBody>
      </p:sp>
      <p:graphicFrame>
        <p:nvGraphicFramePr>
          <p:cNvPr id="6" name="Diagram 5">
            <a:extLst>
              <a:ext uri="{FF2B5EF4-FFF2-40B4-BE49-F238E27FC236}">
                <a16:creationId xmlns:a16="http://schemas.microsoft.com/office/drawing/2014/main" id="{062313F7-B3A9-4D58-8AE3-AAAD8F2B5AC0}"/>
              </a:ext>
            </a:extLst>
          </p:cNvPr>
          <p:cNvGraphicFramePr/>
          <p:nvPr/>
        </p:nvGraphicFramePr>
        <p:xfrm>
          <a:off x="3516478" y="2240400"/>
          <a:ext cx="7509738" cy="3421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CB86133-EAB7-4C8C-AC79-C3D8A51AB41B}"/>
              </a:ext>
            </a:extLst>
          </p:cNvPr>
          <p:cNvSpPr txBox="1"/>
          <p:nvPr/>
        </p:nvSpPr>
        <p:spPr>
          <a:xfrm rot="10800000">
            <a:off x="255095" y="4671108"/>
            <a:ext cx="461665" cy="778325"/>
          </a:xfrm>
          <a:prstGeom prst="rect">
            <a:avLst/>
          </a:prstGeom>
        </p:spPr>
        <p:style>
          <a:lnRef idx="0">
            <a:schemeClr val="accent3"/>
          </a:lnRef>
          <a:fillRef idx="3">
            <a:schemeClr val="accent3"/>
          </a:fillRef>
          <a:effectRef idx="3">
            <a:schemeClr val="accent3"/>
          </a:effectRef>
          <a:fontRef idx="minor">
            <a:schemeClr val="lt1"/>
          </a:fontRef>
        </p:style>
        <p:txBody>
          <a:bodyPr vert="eaVert" wrap="square" rtlCol="0">
            <a:spAutoFit/>
          </a:bodyPr>
          <a:lstStyle/>
          <a:p>
            <a:pPr algn="ctr"/>
            <a:r>
              <a:rPr lang="en-US" dirty="0"/>
              <a:t>PSG</a:t>
            </a:r>
          </a:p>
        </p:txBody>
      </p:sp>
      <p:sp>
        <p:nvSpPr>
          <p:cNvPr id="19" name="TextBox 18">
            <a:extLst>
              <a:ext uri="{FF2B5EF4-FFF2-40B4-BE49-F238E27FC236}">
                <a16:creationId xmlns:a16="http://schemas.microsoft.com/office/drawing/2014/main" id="{60C39C01-6B08-4C4F-B7AC-8A18EE650F2C}"/>
              </a:ext>
            </a:extLst>
          </p:cNvPr>
          <p:cNvSpPr txBox="1"/>
          <p:nvPr/>
        </p:nvSpPr>
        <p:spPr>
          <a:xfrm rot="10800000">
            <a:off x="277847" y="2154522"/>
            <a:ext cx="461665" cy="778325"/>
          </a:xfrm>
          <a:prstGeom prst="rect">
            <a:avLst/>
          </a:prstGeom>
        </p:spPr>
        <p:style>
          <a:lnRef idx="0">
            <a:schemeClr val="accent2"/>
          </a:lnRef>
          <a:fillRef idx="3">
            <a:schemeClr val="accent2"/>
          </a:fillRef>
          <a:effectRef idx="3">
            <a:schemeClr val="accent2"/>
          </a:effectRef>
          <a:fontRef idx="minor">
            <a:schemeClr val="lt1"/>
          </a:fontRef>
        </p:style>
        <p:txBody>
          <a:bodyPr vert="eaVert" wrap="square" rtlCol="0">
            <a:spAutoFit/>
          </a:bodyPr>
          <a:lstStyle/>
          <a:p>
            <a:pPr algn="ctr"/>
            <a:r>
              <a:rPr lang="en-US" dirty="0"/>
              <a:t>ASG</a:t>
            </a:r>
          </a:p>
        </p:txBody>
      </p:sp>
    </p:spTree>
    <p:extLst>
      <p:ext uri="{BB962C8B-B14F-4D97-AF65-F5344CB8AC3E}">
        <p14:creationId xmlns:p14="http://schemas.microsoft.com/office/powerpoint/2010/main" val="1006447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243CA7-76AD-4CE2-876F-B412770A21D3}"/>
              </a:ext>
            </a:extLst>
          </p:cNvPr>
          <p:cNvSpPr>
            <a:spLocks noGrp="1"/>
          </p:cNvSpPr>
          <p:nvPr>
            <p:ph type="title"/>
          </p:nvPr>
        </p:nvSpPr>
        <p:spPr/>
        <p:txBody>
          <a:bodyPr/>
          <a:lstStyle/>
          <a:p>
            <a:r>
              <a:rPr lang="en-US" altLang="ko-KR" sz="2800" dirty="0"/>
              <a:t>NCP/V51152 – 3.7 kV Isolated High Performance MOS/</a:t>
            </a:r>
            <a:r>
              <a:rPr lang="en-US" altLang="ko-KR" sz="2800" dirty="0" err="1"/>
              <a:t>SiC</a:t>
            </a:r>
            <a:r>
              <a:rPr lang="en-US" altLang="ko-KR" sz="2800" dirty="0"/>
              <a:t> Drivers</a:t>
            </a:r>
            <a:endParaRPr lang="ko-KR" altLang="en-US" sz="2800" dirty="0"/>
          </a:p>
        </p:txBody>
      </p:sp>
      <p:sp>
        <p:nvSpPr>
          <p:cNvPr id="13" name="Text Box 2">
            <a:extLst>
              <a:ext uri="{FF2B5EF4-FFF2-40B4-BE49-F238E27FC236}">
                <a16:creationId xmlns:a16="http://schemas.microsoft.com/office/drawing/2014/main" id="{08638541-4786-48AF-AAD9-9A087FDAE751}"/>
              </a:ext>
            </a:extLst>
          </p:cNvPr>
          <p:cNvSpPr txBox="1">
            <a:spLocks noChangeArrowheads="1"/>
          </p:cNvSpPr>
          <p:nvPr/>
        </p:nvSpPr>
        <p:spPr bwMode="auto">
          <a:xfrm>
            <a:off x="116706" y="1091808"/>
            <a:ext cx="11722107" cy="63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hangingPunct="0"/>
            <a:r>
              <a:rPr lang="en-US" sz="1100" dirty="0">
                <a:latin typeface="+mn-lt"/>
              </a:rPr>
              <a:t>The NCP/NCV51152 is isolated 1-channel gate driver with up to </a:t>
            </a:r>
            <a:r>
              <a:rPr lang="en-US" sz="1100" dirty="0">
                <a:solidFill>
                  <a:srgbClr val="FF0000"/>
                </a:solidFill>
                <a:latin typeface="+mn-lt"/>
              </a:rPr>
              <a:t>4.5-A/9-A</a:t>
            </a:r>
            <a:r>
              <a:rPr lang="en-US" sz="1100" dirty="0">
                <a:latin typeface="+mn-lt"/>
              </a:rPr>
              <a:t> source and sink peak current. It is designed for very fast switching to drive power MOSFETs power switches. </a:t>
            </a:r>
          </a:p>
          <a:p>
            <a:pPr hangingPunct="0"/>
            <a:r>
              <a:rPr lang="en-US" sz="1100" dirty="0">
                <a:latin typeface="+mn-lt"/>
              </a:rPr>
              <a:t>The NCP/NCV51152 offers </a:t>
            </a:r>
            <a:r>
              <a:rPr lang="en-US" sz="1100" b="1" dirty="0">
                <a:latin typeface="+mn-lt"/>
              </a:rPr>
              <a:t>short and matched propagation delays</a:t>
            </a:r>
            <a:r>
              <a:rPr lang="en-US" sz="1100" dirty="0">
                <a:latin typeface="+mn-lt"/>
              </a:rPr>
              <a:t>. Internal functional isolation between the two secondary-side drivers allows a working voltage of up to ~1,200 VDC. It offers other important protection functions such as under-voltage lockout for each drivers and enable function.</a:t>
            </a:r>
          </a:p>
        </p:txBody>
      </p:sp>
      <p:sp>
        <p:nvSpPr>
          <p:cNvPr id="14" name="Text Box 5">
            <a:extLst>
              <a:ext uri="{FF2B5EF4-FFF2-40B4-BE49-F238E27FC236}">
                <a16:creationId xmlns:a16="http://schemas.microsoft.com/office/drawing/2014/main" id="{E7884C82-7060-4513-A69A-9662CCC529D8}"/>
              </a:ext>
            </a:extLst>
          </p:cNvPr>
          <p:cNvSpPr txBox="1">
            <a:spLocks noChangeArrowheads="1"/>
          </p:cNvSpPr>
          <p:nvPr/>
        </p:nvSpPr>
        <p:spPr bwMode="auto">
          <a:xfrm>
            <a:off x="116706" y="3814141"/>
            <a:ext cx="5540837" cy="11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16" rIns="91416"/>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117440" indent="-117440">
              <a:buClr>
                <a:srgbClr val="333399"/>
              </a:buClr>
              <a:buSzPct val="80000"/>
              <a:buFont typeface="Wingdings" pitchFamily="2" charset="2"/>
              <a:buChar char="§"/>
            </a:pPr>
            <a:r>
              <a:rPr lang="en-US" sz="1100" dirty="0">
                <a:solidFill>
                  <a:srgbClr val="000000"/>
                </a:solidFill>
                <a:latin typeface="+mn-lt"/>
              </a:rPr>
              <a:t>Typical Source/Sink Current Capability up to 4.5-A/9-A</a:t>
            </a:r>
            <a:r>
              <a:rPr lang="en-US" sz="1100" dirty="0">
                <a:solidFill>
                  <a:srgbClr val="000000"/>
                </a:solidFill>
                <a:latin typeface="+mn-lt"/>
                <a:cs typeface="Adobe 명조 Std Acro M"/>
              </a:rPr>
              <a:t> </a:t>
            </a:r>
          </a:p>
          <a:p>
            <a:pPr marL="117440" indent="-117440">
              <a:buClr>
                <a:srgbClr val="333399"/>
              </a:buClr>
              <a:buSzPct val="80000"/>
              <a:buFont typeface="Wingdings" pitchFamily="2" charset="2"/>
              <a:buChar char="§"/>
            </a:pPr>
            <a:r>
              <a:rPr lang="en-US" sz="1100" dirty="0">
                <a:solidFill>
                  <a:srgbClr val="000000"/>
                </a:solidFill>
                <a:latin typeface="+mn-lt"/>
                <a:cs typeface="Adobe 명조 Std Acro M"/>
              </a:rPr>
              <a:t>Programmable Input Logic</a:t>
            </a:r>
          </a:p>
          <a:p>
            <a:pPr marL="117440" indent="-117440">
              <a:buClr>
                <a:srgbClr val="333399"/>
              </a:buClr>
              <a:buSzPct val="80000"/>
              <a:buFont typeface="Wingdings" pitchFamily="2" charset="2"/>
              <a:buChar char="§"/>
            </a:pPr>
            <a:r>
              <a:rPr lang="en-US" sz="1100" dirty="0">
                <a:solidFill>
                  <a:srgbClr val="000000"/>
                </a:solidFill>
                <a:latin typeface="+mn-lt"/>
                <a:cs typeface="Adobe 명조 Std Acro M"/>
              </a:rPr>
              <a:t>Split Outputs for easier control or true </a:t>
            </a:r>
            <a:r>
              <a:rPr lang="en-US" sz="1100" dirty="0" err="1">
                <a:solidFill>
                  <a:srgbClr val="000000"/>
                </a:solidFill>
                <a:latin typeface="+mn-lt"/>
                <a:cs typeface="Adobe 명조 Std Acro M"/>
              </a:rPr>
              <a:t>Vcc</a:t>
            </a:r>
            <a:r>
              <a:rPr lang="en-US" sz="1100" dirty="0">
                <a:solidFill>
                  <a:srgbClr val="000000"/>
                </a:solidFill>
                <a:latin typeface="+mn-lt"/>
                <a:cs typeface="Adobe 명조 Std Acro M"/>
              </a:rPr>
              <a:t> UVLO</a:t>
            </a:r>
          </a:p>
          <a:p>
            <a:pPr marL="117440" lvl="1" indent="-117440">
              <a:buClr>
                <a:srgbClr val="333399"/>
              </a:buClr>
              <a:buSzPct val="80000"/>
              <a:buFont typeface="Wingdings" panose="05000000000000000000" pitchFamily="2" charset="2"/>
              <a:buChar char="§"/>
            </a:pPr>
            <a:r>
              <a:rPr lang="en-US" sz="1100" dirty="0">
                <a:solidFill>
                  <a:srgbClr val="000000"/>
                </a:solidFill>
                <a:latin typeface="+mn-lt"/>
                <a:cs typeface="Adobe 명조 Std Acro M"/>
              </a:rPr>
              <a:t>Enable/IN+</a:t>
            </a:r>
          </a:p>
          <a:p>
            <a:pPr marL="117440" indent="-117440">
              <a:buClr>
                <a:srgbClr val="333399"/>
              </a:buClr>
              <a:buSzPct val="80000"/>
              <a:buFont typeface="Wingdings" panose="05000000000000000000" pitchFamily="2" charset="2"/>
              <a:buChar char="§"/>
            </a:pPr>
            <a:r>
              <a:rPr lang="en-US" altLang="en-US" sz="1100" dirty="0">
                <a:solidFill>
                  <a:srgbClr val="000000"/>
                </a:solidFill>
                <a:latin typeface="+mn-lt"/>
              </a:rPr>
              <a:t>Different UVLO options: 5/8-V &amp; 12/17-V</a:t>
            </a:r>
          </a:p>
        </p:txBody>
      </p:sp>
      <p:sp>
        <p:nvSpPr>
          <p:cNvPr id="15" name="Text Box 6">
            <a:extLst>
              <a:ext uri="{FF2B5EF4-FFF2-40B4-BE49-F238E27FC236}">
                <a16:creationId xmlns:a16="http://schemas.microsoft.com/office/drawing/2014/main" id="{65CEB387-FBF2-4D37-BEF9-E17256B4B7FE}"/>
              </a:ext>
            </a:extLst>
          </p:cNvPr>
          <p:cNvSpPr txBox="1">
            <a:spLocks noChangeArrowheads="1"/>
          </p:cNvSpPr>
          <p:nvPr/>
        </p:nvSpPr>
        <p:spPr bwMode="auto">
          <a:xfrm>
            <a:off x="116706" y="5550944"/>
            <a:ext cx="4266089" cy="74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16" rIns="91416"/>
          <a:lstStyle>
            <a:lvl1pPr marL="174625" indent="-174625">
              <a:defRPr sz="2400">
                <a:solidFill>
                  <a:schemeClr val="tx1"/>
                </a:solidFill>
                <a:latin typeface="Arial" pitchFamily="34" charset="0"/>
                <a:ea typeface="ＭＳ Ｐゴシック" pitchFamily="34" charset="-128"/>
              </a:defRPr>
            </a:lvl1pPr>
            <a:lvl2pPr>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117440" indent="-117440">
              <a:buClr>
                <a:srgbClr val="333399"/>
              </a:buClr>
              <a:buSzPct val="80000"/>
              <a:buFont typeface="Wingdings" panose="05000000000000000000" pitchFamily="2" charset="2"/>
              <a:buChar char="§"/>
            </a:pPr>
            <a:r>
              <a:rPr lang="en-US" sz="1100" dirty="0">
                <a:solidFill>
                  <a:srgbClr val="000000"/>
                </a:solidFill>
                <a:latin typeface="+mn-lt"/>
              </a:rPr>
              <a:t>Isolated Converters in Offline AC-to-DC Power Supplies</a:t>
            </a:r>
          </a:p>
          <a:p>
            <a:pPr marL="117440" indent="-117440">
              <a:buClr>
                <a:srgbClr val="333399"/>
              </a:buClr>
              <a:buSzPct val="80000"/>
              <a:buFont typeface="Wingdings" panose="05000000000000000000" pitchFamily="2" charset="2"/>
              <a:buChar char="§"/>
            </a:pPr>
            <a:r>
              <a:rPr lang="en-US" sz="1100" dirty="0">
                <a:solidFill>
                  <a:srgbClr val="000000"/>
                </a:solidFill>
                <a:latin typeface="+mn-lt"/>
              </a:rPr>
              <a:t>Motor Drive and DC-to-AC Solar Inverters</a:t>
            </a:r>
          </a:p>
          <a:p>
            <a:pPr marL="117440" indent="-117440">
              <a:buClr>
                <a:srgbClr val="333399"/>
              </a:buClr>
              <a:buSzPct val="80000"/>
              <a:buFont typeface="Wingdings" panose="05000000000000000000" pitchFamily="2" charset="2"/>
              <a:buChar char="§"/>
            </a:pPr>
            <a:r>
              <a:rPr lang="en-US" sz="1100" dirty="0">
                <a:solidFill>
                  <a:srgbClr val="000000"/>
                </a:solidFill>
                <a:latin typeface="+mn-lt"/>
              </a:rPr>
              <a:t>HEV and EV On-Board chargers</a:t>
            </a:r>
          </a:p>
        </p:txBody>
      </p:sp>
      <p:sp>
        <p:nvSpPr>
          <p:cNvPr id="16" name="Text Box 5">
            <a:extLst>
              <a:ext uri="{FF2B5EF4-FFF2-40B4-BE49-F238E27FC236}">
                <a16:creationId xmlns:a16="http://schemas.microsoft.com/office/drawing/2014/main" id="{86EA57F1-8B00-4784-81F6-9C2B16444FA6}"/>
              </a:ext>
            </a:extLst>
          </p:cNvPr>
          <p:cNvSpPr txBox="1">
            <a:spLocks noChangeArrowheads="1"/>
          </p:cNvSpPr>
          <p:nvPr/>
        </p:nvSpPr>
        <p:spPr bwMode="auto">
          <a:xfrm>
            <a:off x="116706" y="2008446"/>
            <a:ext cx="3069939" cy="139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16" rIns="91416"/>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117440" indent="-117440">
              <a:buClr>
                <a:srgbClr val="333399"/>
              </a:buClr>
              <a:buSzPct val="80000"/>
              <a:buFont typeface="Wingdings" pitchFamily="2" charset="2"/>
              <a:buChar char="§"/>
            </a:pPr>
            <a:r>
              <a:rPr lang="en-US" sz="1100" dirty="0">
                <a:solidFill>
                  <a:srgbClr val="000000"/>
                </a:solidFill>
                <a:latin typeface="+mn-lt"/>
              </a:rPr>
              <a:t>Input side isolated from output drivers</a:t>
            </a:r>
          </a:p>
          <a:p>
            <a:pPr marL="0" indent="0">
              <a:buClr>
                <a:srgbClr val="333399"/>
              </a:buClr>
              <a:buSzPct val="80000"/>
            </a:pPr>
            <a:r>
              <a:rPr lang="en-US" sz="1100" dirty="0">
                <a:solidFill>
                  <a:srgbClr val="000000"/>
                </a:solidFill>
                <a:latin typeface="+mn-lt"/>
              </a:rPr>
              <a:t>by 3.7-kVRMS isolation barrier </a:t>
            </a:r>
          </a:p>
          <a:p>
            <a:pPr marL="117440" indent="-117440">
              <a:buClr>
                <a:srgbClr val="333399"/>
              </a:buClr>
              <a:buSzPct val="80000"/>
              <a:buFont typeface="Wingdings" panose="05000000000000000000" pitchFamily="2" charset="2"/>
              <a:buChar char="§"/>
            </a:pPr>
            <a:r>
              <a:rPr lang="en-US" altLang="ko-KR" sz="1100" b="1" dirty="0">
                <a:solidFill>
                  <a:srgbClr val="000000"/>
                </a:solidFill>
                <a:latin typeface="+mn-lt"/>
              </a:rPr>
              <a:t>45 ns Prop Delay &amp; +/-5 ns Max PWD</a:t>
            </a:r>
          </a:p>
          <a:p>
            <a:pPr marL="117440" indent="-117440">
              <a:buClr>
                <a:srgbClr val="333399"/>
              </a:buClr>
              <a:buSzPct val="80000"/>
              <a:buFont typeface="Wingdings" panose="05000000000000000000" pitchFamily="2" charset="2"/>
              <a:buChar char="§"/>
            </a:pPr>
            <a:r>
              <a:rPr lang="en-US" altLang="ko-KR" sz="1100" b="1" dirty="0">
                <a:solidFill>
                  <a:srgbClr val="000000"/>
                </a:solidFill>
                <a:latin typeface="+mn-lt"/>
              </a:rPr>
              <a:t> &gt;= 200 V/ns </a:t>
            </a:r>
            <a:r>
              <a:rPr lang="en-US" altLang="ko-KR" sz="1100" b="1" dirty="0" err="1">
                <a:solidFill>
                  <a:srgbClr val="000000"/>
                </a:solidFill>
                <a:latin typeface="+mn-lt"/>
              </a:rPr>
              <a:t>dV</a:t>
            </a:r>
            <a:r>
              <a:rPr lang="en-US" altLang="ko-KR" sz="1100" b="1" dirty="0">
                <a:solidFill>
                  <a:srgbClr val="000000"/>
                </a:solidFill>
                <a:latin typeface="+mn-lt"/>
              </a:rPr>
              <a:t>/</a:t>
            </a:r>
            <a:r>
              <a:rPr lang="en-US" altLang="ko-KR" sz="1100" b="1" dirty="0" err="1">
                <a:solidFill>
                  <a:srgbClr val="000000"/>
                </a:solidFill>
                <a:latin typeface="+mn-lt"/>
              </a:rPr>
              <a:t>dt</a:t>
            </a:r>
            <a:r>
              <a:rPr lang="en-US" altLang="ko-KR" sz="1100" b="1" dirty="0">
                <a:solidFill>
                  <a:srgbClr val="000000"/>
                </a:solidFill>
                <a:latin typeface="+mn-lt"/>
              </a:rPr>
              <a:t> Immunity</a:t>
            </a:r>
          </a:p>
          <a:p>
            <a:pPr marL="117440" indent="-117440">
              <a:buClr>
                <a:srgbClr val="333399"/>
              </a:buClr>
              <a:buSzPct val="80000"/>
              <a:buFont typeface="Wingdings" panose="05000000000000000000" pitchFamily="2" charset="2"/>
              <a:buChar char="§"/>
            </a:pPr>
            <a:r>
              <a:rPr lang="en-US" altLang="ko-KR" sz="1100" b="1" dirty="0">
                <a:solidFill>
                  <a:srgbClr val="000000"/>
                </a:solidFill>
                <a:latin typeface="+mn-lt"/>
              </a:rPr>
              <a:t> 20 ns Max. part-to- part Skew</a:t>
            </a:r>
          </a:p>
          <a:p>
            <a:pPr marL="54847" indent="-54847">
              <a:buClr>
                <a:srgbClr val="333399"/>
              </a:buClr>
              <a:buSzPct val="80000"/>
              <a:buFont typeface="Wingdings" pitchFamily="2" charset="2"/>
              <a:buChar char="§"/>
            </a:pPr>
            <a:r>
              <a:rPr lang="en-US" sz="1100" dirty="0">
                <a:solidFill>
                  <a:srgbClr val="000000"/>
                </a:solidFill>
                <a:latin typeface="+mn-lt"/>
              </a:rPr>
              <a:t> </a:t>
            </a:r>
            <a:r>
              <a:rPr lang="en-US" sz="1100" dirty="0" err="1">
                <a:solidFill>
                  <a:srgbClr val="000000"/>
                </a:solidFill>
                <a:latin typeface="+mn-lt"/>
              </a:rPr>
              <a:t>Vdd</a:t>
            </a:r>
            <a:r>
              <a:rPr lang="en-US" sz="1100" dirty="0">
                <a:solidFill>
                  <a:srgbClr val="000000"/>
                </a:solidFill>
                <a:latin typeface="+mn-lt"/>
              </a:rPr>
              <a:t> up to 20V</a:t>
            </a:r>
          </a:p>
        </p:txBody>
      </p:sp>
      <p:sp>
        <p:nvSpPr>
          <p:cNvPr id="17" name="Text Box 5">
            <a:extLst>
              <a:ext uri="{FF2B5EF4-FFF2-40B4-BE49-F238E27FC236}">
                <a16:creationId xmlns:a16="http://schemas.microsoft.com/office/drawing/2014/main" id="{659C6EC1-F750-4149-914B-7BB6AA1C7E4F}"/>
              </a:ext>
            </a:extLst>
          </p:cNvPr>
          <p:cNvSpPr txBox="1">
            <a:spLocks noChangeArrowheads="1"/>
          </p:cNvSpPr>
          <p:nvPr/>
        </p:nvSpPr>
        <p:spPr bwMode="auto">
          <a:xfrm>
            <a:off x="3214590" y="2008446"/>
            <a:ext cx="2624607" cy="1475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16" rIns="91416"/>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54847" indent="-54847">
              <a:buClr>
                <a:srgbClr val="333399"/>
              </a:buClr>
              <a:buSzPct val="80000"/>
              <a:buFont typeface="Wingdings" pitchFamily="2" charset="2"/>
              <a:buChar char="§"/>
            </a:pPr>
            <a:r>
              <a:rPr lang="en-US" altLang="en-US" sz="1100" dirty="0">
                <a:solidFill>
                  <a:srgbClr val="000000"/>
                </a:solidFill>
                <a:latin typeface="+mn-lt"/>
              </a:rPr>
              <a:t> Give reliable operation and safety</a:t>
            </a:r>
          </a:p>
          <a:p>
            <a:pPr marL="0" indent="0">
              <a:buClr>
                <a:srgbClr val="333399"/>
              </a:buClr>
              <a:buSzPct val="80000"/>
            </a:pPr>
            <a:endParaRPr lang="en-US" sz="1100" dirty="0">
              <a:solidFill>
                <a:srgbClr val="000000"/>
              </a:solidFill>
              <a:latin typeface="+mn-lt"/>
            </a:endParaRPr>
          </a:p>
          <a:p>
            <a:pPr marL="54847" indent="-54847">
              <a:buClr>
                <a:srgbClr val="333399"/>
              </a:buClr>
              <a:buSzPct val="80000"/>
              <a:buFont typeface="Wingdings" pitchFamily="2" charset="2"/>
              <a:buChar char="§"/>
            </a:pPr>
            <a:r>
              <a:rPr lang="en-US" sz="1100" dirty="0">
                <a:solidFill>
                  <a:srgbClr val="000000"/>
                </a:solidFill>
                <a:latin typeface="+mn-lt"/>
              </a:rPr>
              <a:t> Efficient switching</a:t>
            </a:r>
          </a:p>
          <a:p>
            <a:pPr marL="54847" indent="-54847">
              <a:buClr>
                <a:srgbClr val="333399"/>
              </a:buClr>
              <a:buSzPct val="80000"/>
              <a:buFont typeface="Wingdings" pitchFamily="2" charset="2"/>
              <a:buChar char="§"/>
            </a:pPr>
            <a:r>
              <a:rPr lang="en-US" sz="1100" dirty="0">
                <a:solidFill>
                  <a:srgbClr val="000000"/>
                </a:solidFill>
                <a:latin typeface="+mn-lt"/>
              </a:rPr>
              <a:t> High Robustness</a:t>
            </a:r>
          </a:p>
          <a:p>
            <a:pPr marL="54847" indent="-54847">
              <a:buClr>
                <a:srgbClr val="333399"/>
              </a:buClr>
              <a:buSzPct val="80000"/>
              <a:buFont typeface="Wingdings" pitchFamily="2" charset="2"/>
              <a:buChar char="§"/>
            </a:pPr>
            <a:r>
              <a:rPr lang="en-US" sz="1100" dirty="0">
                <a:solidFill>
                  <a:srgbClr val="000000"/>
                </a:solidFill>
                <a:latin typeface="+mn-lt"/>
              </a:rPr>
              <a:t> Easier design</a:t>
            </a:r>
          </a:p>
          <a:p>
            <a:pPr marL="54847" indent="-54847">
              <a:buClr>
                <a:srgbClr val="333399"/>
              </a:buClr>
              <a:buSzPct val="80000"/>
              <a:buFont typeface="Wingdings" pitchFamily="2" charset="2"/>
              <a:buChar char="§"/>
            </a:pPr>
            <a:r>
              <a:rPr lang="en-US" sz="1100" dirty="0">
                <a:solidFill>
                  <a:srgbClr val="000000"/>
                </a:solidFill>
                <a:latin typeface="+mn-lt"/>
              </a:rPr>
              <a:t> Can work with both Analog and Digital Controllers</a:t>
            </a:r>
          </a:p>
        </p:txBody>
      </p:sp>
      <p:sp>
        <p:nvSpPr>
          <p:cNvPr id="18" name="Rectangle 12">
            <a:extLst>
              <a:ext uri="{FF2B5EF4-FFF2-40B4-BE49-F238E27FC236}">
                <a16:creationId xmlns:a16="http://schemas.microsoft.com/office/drawing/2014/main" id="{C9EFF9E1-AAEB-4C8D-86AF-A0804FC6848A}"/>
              </a:ext>
            </a:extLst>
          </p:cNvPr>
          <p:cNvSpPr/>
          <p:nvPr/>
        </p:nvSpPr>
        <p:spPr>
          <a:xfrm>
            <a:off x="6183723" y="5555470"/>
            <a:ext cx="2503077" cy="464743"/>
          </a:xfrm>
          <a:prstGeom prst="rect">
            <a:avLst/>
          </a:prstGeom>
        </p:spPr>
        <p:txBody>
          <a:bodyPr wrap="square">
            <a:spAutoFit/>
          </a:bodyPr>
          <a:lstStyle/>
          <a:p>
            <a:pPr marL="342788" indent="-342788" eaLnBrk="0" hangingPunct="0">
              <a:spcBef>
                <a:spcPct val="20000"/>
              </a:spcBef>
              <a:buFont typeface="Wingdings" panose="05000000000000000000" pitchFamily="2" charset="2"/>
              <a:buChar char="§"/>
            </a:pPr>
            <a:r>
              <a:rPr lang="en-US" altLang="zh-TW" sz="1100" kern="0" dirty="0">
                <a:cs typeface="Helvetica" pitchFamily="34" charset="0"/>
              </a:rPr>
              <a:t>SOIC-8 NB for space saving</a:t>
            </a:r>
          </a:p>
          <a:p>
            <a:pPr marL="342788" indent="-342788" eaLnBrk="0" hangingPunct="0">
              <a:spcBef>
                <a:spcPct val="20000"/>
              </a:spcBef>
              <a:buFont typeface="Wingdings" panose="05000000000000000000" pitchFamily="2" charset="2"/>
              <a:buChar char="§"/>
            </a:pPr>
            <a:r>
              <a:rPr lang="en-US" altLang="zh-TW" sz="1100" kern="0" dirty="0">
                <a:cs typeface="Helvetica" pitchFamily="34" charset="0"/>
              </a:rPr>
              <a:t>OPN : NCP/NCV51152xyDR2G</a:t>
            </a:r>
          </a:p>
        </p:txBody>
      </p:sp>
      <p:pic>
        <p:nvPicPr>
          <p:cNvPr id="19" name="Picture 17">
            <a:extLst>
              <a:ext uri="{FF2B5EF4-FFF2-40B4-BE49-F238E27FC236}">
                <a16:creationId xmlns:a16="http://schemas.microsoft.com/office/drawing/2014/main" id="{A49A7FC1-475C-4F0B-950E-9FEDAF92D7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55466" y="2210119"/>
            <a:ext cx="3769032" cy="2075909"/>
          </a:xfrm>
          <a:prstGeom prst="rect">
            <a:avLst/>
          </a:prstGeom>
        </p:spPr>
      </p:pic>
      <p:pic>
        <p:nvPicPr>
          <p:cNvPr id="20" name="Picture 2">
            <a:extLst>
              <a:ext uri="{FF2B5EF4-FFF2-40B4-BE49-F238E27FC236}">
                <a16:creationId xmlns:a16="http://schemas.microsoft.com/office/drawing/2014/main" id="{9BBC7BE1-F7C4-422E-8F9B-FE585341EE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52443" y="2203915"/>
            <a:ext cx="1686370" cy="2632230"/>
          </a:xfrm>
          <a:prstGeom prst="rect">
            <a:avLst/>
          </a:prstGeom>
        </p:spPr>
      </p:pic>
      <p:sp>
        <p:nvSpPr>
          <p:cNvPr id="21" name="Rectangle 15">
            <a:extLst>
              <a:ext uri="{FF2B5EF4-FFF2-40B4-BE49-F238E27FC236}">
                <a16:creationId xmlns:a16="http://schemas.microsoft.com/office/drawing/2014/main" id="{F66300FA-4C97-4195-BC5B-3B0650B09414}"/>
              </a:ext>
            </a:extLst>
          </p:cNvPr>
          <p:cNvSpPr/>
          <p:nvPr/>
        </p:nvSpPr>
        <p:spPr>
          <a:xfrm>
            <a:off x="8838486" y="5550944"/>
            <a:ext cx="2402654" cy="784830"/>
          </a:xfrm>
          <a:prstGeom prst="rect">
            <a:avLst/>
          </a:prstGeom>
        </p:spPr>
        <p:txBody>
          <a:bodyPr wrap="square">
            <a:spAutoFit/>
          </a:bodyPr>
          <a:lstStyle/>
          <a:p>
            <a:r>
              <a:rPr lang="en-US" altLang="ko-KR" sz="1100" dirty="0">
                <a:solidFill>
                  <a:srgbClr val="000000"/>
                </a:solidFill>
                <a:cs typeface="Helvetica" panose="020B0604020202020204" pitchFamily="34" charset="0"/>
              </a:rPr>
              <a:t>x: (A/B/C/D) UVLO level</a:t>
            </a:r>
          </a:p>
          <a:p>
            <a:r>
              <a:rPr lang="en-US" sz="1100" dirty="0">
                <a:solidFill>
                  <a:srgbClr val="000000"/>
                </a:solidFill>
                <a:cs typeface="Helvetica" panose="020B0604020202020204" pitchFamily="34" charset="0"/>
              </a:rPr>
              <a:t>y: A or B </a:t>
            </a:r>
          </a:p>
          <a:p>
            <a:pPr marL="171399" indent="-171399">
              <a:buFont typeface="Wingdings" panose="05000000000000000000" pitchFamily="2" charset="2"/>
              <a:buChar char="§"/>
            </a:pPr>
            <a:r>
              <a:rPr lang="en-US" sz="1100" dirty="0">
                <a:solidFill>
                  <a:srgbClr val="000000"/>
                </a:solidFill>
                <a:cs typeface="Helvetica" panose="020B0604020202020204" pitchFamily="34" charset="0"/>
              </a:rPr>
              <a:t>A: Split Output</a:t>
            </a:r>
          </a:p>
          <a:p>
            <a:pPr marL="171399" indent="-171399">
              <a:buFont typeface="Wingdings" panose="05000000000000000000" pitchFamily="2" charset="2"/>
              <a:buChar char="§"/>
            </a:pPr>
            <a:r>
              <a:rPr lang="en-US" sz="1100" dirty="0">
                <a:solidFill>
                  <a:srgbClr val="000000"/>
                </a:solidFill>
                <a:cs typeface="Helvetica" panose="020B0604020202020204" pitchFamily="34" charset="0"/>
              </a:rPr>
              <a:t>B: VEE-GND for true UVLO</a:t>
            </a:r>
          </a:p>
        </p:txBody>
      </p:sp>
      <p:sp>
        <p:nvSpPr>
          <p:cNvPr id="23" name="TextBox 22">
            <a:extLst>
              <a:ext uri="{FF2B5EF4-FFF2-40B4-BE49-F238E27FC236}">
                <a16:creationId xmlns:a16="http://schemas.microsoft.com/office/drawing/2014/main" id="{A1DE7B5D-CBB4-4BEA-A963-F8514CCE6E29}"/>
              </a:ext>
            </a:extLst>
          </p:cNvPr>
          <p:cNvSpPr txBox="1"/>
          <p:nvPr/>
        </p:nvSpPr>
        <p:spPr>
          <a:xfrm>
            <a:off x="8176708" y="4523717"/>
            <a:ext cx="1794081" cy="338554"/>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lang="en-US" sz="1600" b="1" dirty="0">
                <a:solidFill>
                  <a:schemeClr val="bg2">
                    <a:lumMod val="10000"/>
                  </a:schemeClr>
                </a:solidFill>
                <a:effectLst>
                  <a:outerShdw blurRad="38100" dist="38100" dir="2700000" algn="tl">
                    <a:srgbClr val="000000">
                      <a:alpha val="43137"/>
                    </a:srgbClr>
                  </a:outerShdw>
                </a:effectLst>
              </a:rPr>
              <a:t>Sampling </a:t>
            </a:r>
            <a:r>
              <a:rPr lang="en-US" sz="1600" b="1" dirty="0">
                <a:solidFill>
                  <a:schemeClr val="tx1"/>
                </a:solidFill>
                <a:effectLst>
                  <a:outerShdw blurRad="38100" dist="38100" dir="2700000" algn="tl">
                    <a:srgbClr val="000000">
                      <a:alpha val="43137"/>
                    </a:srgbClr>
                  </a:outerShdw>
                </a:effectLst>
              </a:rPr>
              <a:t>Now !!</a:t>
            </a:r>
          </a:p>
        </p:txBody>
      </p:sp>
    </p:spTree>
    <p:extLst>
      <p:ext uri="{BB962C8B-B14F-4D97-AF65-F5344CB8AC3E}">
        <p14:creationId xmlns:p14="http://schemas.microsoft.com/office/powerpoint/2010/main" val="71823098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243CA7-76AD-4CE2-876F-B412770A21D3}"/>
              </a:ext>
            </a:extLst>
          </p:cNvPr>
          <p:cNvSpPr>
            <a:spLocks noGrp="1"/>
          </p:cNvSpPr>
          <p:nvPr>
            <p:ph type="title"/>
          </p:nvPr>
        </p:nvSpPr>
        <p:spPr/>
        <p:txBody>
          <a:bodyPr/>
          <a:lstStyle/>
          <a:p>
            <a:r>
              <a:rPr lang="en-US" altLang="ko-KR" sz="2800" dirty="0"/>
              <a:t>NCP/V51752 – 3.7 kV Isolated High Performance </a:t>
            </a:r>
            <a:r>
              <a:rPr lang="en-US" altLang="ko-KR" sz="2800" dirty="0" err="1"/>
              <a:t>SiC</a:t>
            </a:r>
            <a:r>
              <a:rPr lang="en-US" altLang="ko-KR" sz="2800" dirty="0"/>
              <a:t> Drivers</a:t>
            </a:r>
            <a:endParaRPr lang="ko-KR" altLang="en-US" sz="2800" dirty="0"/>
          </a:p>
        </p:txBody>
      </p:sp>
      <p:sp>
        <p:nvSpPr>
          <p:cNvPr id="13" name="Text Box 2">
            <a:extLst>
              <a:ext uri="{FF2B5EF4-FFF2-40B4-BE49-F238E27FC236}">
                <a16:creationId xmlns:a16="http://schemas.microsoft.com/office/drawing/2014/main" id="{08638541-4786-48AF-AAD9-9A087FDAE751}"/>
              </a:ext>
            </a:extLst>
          </p:cNvPr>
          <p:cNvSpPr txBox="1">
            <a:spLocks noChangeArrowheads="1"/>
          </p:cNvSpPr>
          <p:nvPr/>
        </p:nvSpPr>
        <p:spPr bwMode="auto">
          <a:xfrm>
            <a:off x="116706" y="1074390"/>
            <a:ext cx="11722107" cy="63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hangingPunct="0"/>
            <a:r>
              <a:rPr lang="en-US" sz="1100" dirty="0">
                <a:latin typeface="+mn-lt"/>
              </a:rPr>
              <a:t>The NCP/NCV51752 is isolated 1-channel gate driver with up to </a:t>
            </a:r>
            <a:r>
              <a:rPr lang="en-US" sz="1100" dirty="0">
                <a:solidFill>
                  <a:srgbClr val="FF0000"/>
                </a:solidFill>
                <a:latin typeface="+mn-lt"/>
              </a:rPr>
              <a:t>4.5-A/9-A</a:t>
            </a:r>
            <a:r>
              <a:rPr lang="en-US" sz="1100" dirty="0">
                <a:latin typeface="+mn-lt"/>
              </a:rPr>
              <a:t> source and sink peak current. It is designed for very fast switching to drive power </a:t>
            </a:r>
            <a:r>
              <a:rPr lang="en-US" sz="1100" dirty="0" err="1">
                <a:latin typeface="+mn-lt"/>
              </a:rPr>
              <a:t>SiC</a:t>
            </a:r>
            <a:r>
              <a:rPr lang="en-US" sz="1100" dirty="0">
                <a:latin typeface="+mn-lt"/>
              </a:rPr>
              <a:t> power switches. </a:t>
            </a:r>
          </a:p>
          <a:p>
            <a:pPr hangingPunct="0"/>
            <a:r>
              <a:rPr lang="en-US" sz="1100" dirty="0">
                <a:latin typeface="+mn-lt"/>
              </a:rPr>
              <a:t>The NCP/NCV51752 offers short and matched propagation delays and has </a:t>
            </a:r>
            <a:r>
              <a:rPr lang="en-US" sz="1100" b="1" dirty="0">
                <a:latin typeface="+mn-lt"/>
              </a:rPr>
              <a:t>integrated mechanism to generate negative bias in the gate drive loop to offer safe OFF state </a:t>
            </a:r>
            <a:r>
              <a:rPr lang="en-US" sz="1100" dirty="0">
                <a:latin typeface="+mn-lt"/>
              </a:rPr>
              <a:t>for any type of </a:t>
            </a:r>
            <a:r>
              <a:rPr lang="en-US" sz="1100" dirty="0" err="1">
                <a:latin typeface="+mn-lt"/>
              </a:rPr>
              <a:t>SiC.</a:t>
            </a:r>
            <a:endParaRPr lang="en-US" sz="1100" dirty="0">
              <a:latin typeface="+mn-lt"/>
            </a:endParaRPr>
          </a:p>
        </p:txBody>
      </p:sp>
      <p:sp>
        <p:nvSpPr>
          <p:cNvPr id="14" name="Text Box 5">
            <a:extLst>
              <a:ext uri="{FF2B5EF4-FFF2-40B4-BE49-F238E27FC236}">
                <a16:creationId xmlns:a16="http://schemas.microsoft.com/office/drawing/2014/main" id="{E7884C82-7060-4513-A69A-9662CCC529D8}"/>
              </a:ext>
            </a:extLst>
          </p:cNvPr>
          <p:cNvSpPr txBox="1">
            <a:spLocks noChangeArrowheads="1"/>
          </p:cNvSpPr>
          <p:nvPr/>
        </p:nvSpPr>
        <p:spPr bwMode="auto">
          <a:xfrm>
            <a:off x="116706" y="3814141"/>
            <a:ext cx="5540837" cy="11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16" rIns="91416"/>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117440" indent="-117440">
              <a:buClr>
                <a:srgbClr val="333399"/>
              </a:buClr>
              <a:buSzPct val="80000"/>
              <a:buFont typeface="Wingdings" pitchFamily="2" charset="2"/>
              <a:buChar char="§"/>
            </a:pPr>
            <a:r>
              <a:rPr lang="en-US" sz="1100" dirty="0">
                <a:solidFill>
                  <a:srgbClr val="000000"/>
                </a:solidFill>
                <a:latin typeface="+mn-lt"/>
              </a:rPr>
              <a:t>Typical Source/Sink Current Capability up to 4.5-A/9-A</a:t>
            </a:r>
            <a:r>
              <a:rPr lang="en-US" sz="1100" dirty="0">
                <a:solidFill>
                  <a:srgbClr val="000000"/>
                </a:solidFill>
                <a:latin typeface="+mn-lt"/>
                <a:cs typeface="Adobe 명조 Std Acro M"/>
              </a:rPr>
              <a:t> </a:t>
            </a:r>
          </a:p>
          <a:p>
            <a:pPr marL="117440" indent="-117440">
              <a:buClr>
                <a:srgbClr val="333399"/>
              </a:buClr>
              <a:buSzPct val="80000"/>
              <a:buFont typeface="Wingdings" pitchFamily="2" charset="2"/>
              <a:buChar char="§"/>
            </a:pPr>
            <a:r>
              <a:rPr lang="en-US" sz="1100" dirty="0" err="1">
                <a:solidFill>
                  <a:srgbClr val="000000"/>
                </a:solidFill>
                <a:latin typeface="+mn-lt"/>
              </a:rPr>
              <a:t>Vdd</a:t>
            </a:r>
            <a:r>
              <a:rPr lang="en-US" sz="1100" dirty="0">
                <a:solidFill>
                  <a:srgbClr val="000000"/>
                </a:solidFill>
                <a:latin typeface="+mn-lt"/>
              </a:rPr>
              <a:t> up to 20V </a:t>
            </a:r>
          </a:p>
          <a:p>
            <a:pPr marL="117440" indent="-117440">
              <a:buClr>
                <a:srgbClr val="333399"/>
              </a:buClr>
              <a:buSzPct val="80000"/>
              <a:buFont typeface="Wingdings" pitchFamily="2" charset="2"/>
              <a:buChar char="§"/>
            </a:pPr>
            <a:r>
              <a:rPr lang="en-US" sz="1100" dirty="0">
                <a:solidFill>
                  <a:srgbClr val="000000"/>
                </a:solidFill>
                <a:latin typeface="+mn-lt"/>
                <a:cs typeface="Adobe 명조 Std Acro M"/>
              </a:rPr>
              <a:t>Programmable Input Logic</a:t>
            </a:r>
          </a:p>
          <a:p>
            <a:pPr marL="117440" lvl="1" indent="-117440">
              <a:buClr>
                <a:srgbClr val="333399"/>
              </a:buClr>
              <a:buSzPct val="80000"/>
              <a:buFont typeface="Wingdings" panose="05000000000000000000" pitchFamily="2" charset="2"/>
              <a:buChar char="§"/>
            </a:pPr>
            <a:r>
              <a:rPr lang="en-US" sz="1100" dirty="0">
                <a:solidFill>
                  <a:srgbClr val="000000"/>
                </a:solidFill>
                <a:latin typeface="+mn-lt"/>
                <a:cs typeface="Adobe 명조 Std Acro M"/>
              </a:rPr>
              <a:t>Enable/IN+</a:t>
            </a:r>
          </a:p>
          <a:p>
            <a:pPr marL="117440" indent="-117440">
              <a:buClr>
                <a:srgbClr val="333399"/>
              </a:buClr>
              <a:buSzPct val="80000"/>
              <a:buFont typeface="Wingdings" panose="05000000000000000000" pitchFamily="2" charset="2"/>
              <a:buChar char="§"/>
            </a:pPr>
            <a:r>
              <a:rPr lang="en-US" altLang="en-US" sz="1100" dirty="0">
                <a:solidFill>
                  <a:srgbClr val="000000"/>
                </a:solidFill>
                <a:latin typeface="+mn-lt"/>
              </a:rPr>
              <a:t>Different UVLO options: 5/8-V &amp; 12/17-V</a:t>
            </a:r>
          </a:p>
          <a:p>
            <a:pPr marL="117440" indent="-117440">
              <a:buClr>
                <a:srgbClr val="333399"/>
              </a:buClr>
              <a:buSzPct val="80000"/>
              <a:buFont typeface="Wingdings" panose="05000000000000000000" pitchFamily="2" charset="2"/>
              <a:buChar char="§"/>
            </a:pPr>
            <a:r>
              <a:rPr lang="en-US" altLang="en-US" sz="1100" dirty="0">
                <a:solidFill>
                  <a:srgbClr val="000000"/>
                </a:solidFill>
                <a:latin typeface="+mn-lt"/>
              </a:rPr>
              <a:t>Different Neg bias voltages : -2/-3/-4/-5 V </a:t>
            </a:r>
          </a:p>
        </p:txBody>
      </p:sp>
      <p:sp>
        <p:nvSpPr>
          <p:cNvPr id="15" name="Text Box 6">
            <a:extLst>
              <a:ext uri="{FF2B5EF4-FFF2-40B4-BE49-F238E27FC236}">
                <a16:creationId xmlns:a16="http://schemas.microsoft.com/office/drawing/2014/main" id="{65CEB387-FBF2-4D37-BEF9-E17256B4B7FE}"/>
              </a:ext>
            </a:extLst>
          </p:cNvPr>
          <p:cNvSpPr txBox="1">
            <a:spLocks noChangeArrowheads="1"/>
          </p:cNvSpPr>
          <p:nvPr/>
        </p:nvSpPr>
        <p:spPr bwMode="auto">
          <a:xfrm>
            <a:off x="116706" y="5550944"/>
            <a:ext cx="4266089" cy="74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16" rIns="91416"/>
          <a:lstStyle>
            <a:lvl1pPr marL="174625" indent="-174625">
              <a:defRPr sz="2400">
                <a:solidFill>
                  <a:schemeClr val="tx1"/>
                </a:solidFill>
                <a:latin typeface="Arial" pitchFamily="34" charset="0"/>
                <a:ea typeface="ＭＳ Ｐゴシック" pitchFamily="34" charset="-128"/>
              </a:defRPr>
            </a:lvl1pPr>
            <a:lvl2pPr>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117440" indent="-117440">
              <a:buClr>
                <a:srgbClr val="333399"/>
              </a:buClr>
              <a:buSzPct val="80000"/>
              <a:buFont typeface="Wingdings" panose="05000000000000000000" pitchFamily="2" charset="2"/>
              <a:buChar char="§"/>
            </a:pPr>
            <a:r>
              <a:rPr lang="en-US" sz="1100" dirty="0">
                <a:solidFill>
                  <a:srgbClr val="000000"/>
                </a:solidFill>
                <a:latin typeface="+mn-lt"/>
              </a:rPr>
              <a:t>Isolated Converters in Offline AC-to-DC Power Supplies</a:t>
            </a:r>
          </a:p>
          <a:p>
            <a:pPr marL="117440" indent="-117440">
              <a:buClr>
                <a:srgbClr val="333399"/>
              </a:buClr>
              <a:buSzPct val="80000"/>
              <a:buFont typeface="Wingdings" panose="05000000000000000000" pitchFamily="2" charset="2"/>
              <a:buChar char="§"/>
            </a:pPr>
            <a:r>
              <a:rPr lang="en-US" sz="1100" dirty="0">
                <a:solidFill>
                  <a:srgbClr val="000000"/>
                </a:solidFill>
                <a:latin typeface="+mn-lt"/>
              </a:rPr>
              <a:t>Motor Drive and DC-to-AC Solar Inverters</a:t>
            </a:r>
          </a:p>
          <a:p>
            <a:pPr marL="117440" indent="-117440">
              <a:buClr>
                <a:srgbClr val="333399"/>
              </a:buClr>
              <a:buSzPct val="80000"/>
              <a:buFont typeface="Wingdings" panose="05000000000000000000" pitchFamily="2" charset="2"/>
              <a:buChar char="§"/>
            </a:pPr>
            <a:r>
              <a:rPr lang="en-US" sz="1100" dirty="0">
                <a:solidFill>
                  <a:srgbClr val="000000"/>
                </a:solidFill>
                <a:latin typeface="+mn-lt"/>
              </a:rPr>
              <a:t>HEV and EV On-Board chargers</a:t>
            </a:r>
          </a:p>
        </p:txBody>
      </p:sp>
      <p:sp>
        <p:nvSpPr>
          <p:cNvPr id="16" name="Text Box 5">
            <a:extLst>
              <a:ext uri="{FF2B5EF4-FFF2-40B4-BE49-F238E27FC236}">
                <a16:creationId xmlns:a16="http://schemas.microsoft.com/office/drawing/2014/main" id="{86EA57F1-8B00-4784-81F6-9C2B16444FA6}"/>
              </a:ext>
            </a:extLst>
          </p:cNvPr>
          <p:cNvSpPr txBox="1">
            <a:spLocks noChangeArrowheads="1"/>
          </p:cNvSpPr>
          <p:nvPr/>
        </p:nvSpPr>
        <p:spPr bwMode="auto">
          <a:xfrm>
            <a:off x="116706" y="2008446"/>
            <a:ext cx="3069939" cy="139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16" rIns="91416"/>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117440" indent="-117440">
              <a:buClr>
                <a:srgbClr val="333399"/>
              </a:buClr>
              <a:buSzPct val="80000"/>
              <a:buFont typeface="Wingdings" pitchFamily="2" charset="2"/>
              <a:buChar char="§"/>
            </a:pPr>
            <a:r>
              <a:rPr lang="en-US" sz="1100" dirty="0">
                <a:solidFill>
                  <a:srgbClr val="000000"/>
                </a:solidFill>
                <a:latin typeface="+mn-lt"/>
              </a:rPr>
              <a:t>Input side isolated from output drivers</a:t>
            </a:r>
          </a:p>
          <a:p>
            <a:pPr marL="0" indent="0">
              <a:buClr>
                <a:srgbClr val="333399"/>
              </a:buClr>
              <a:buSzPct val="80000"/>
            </a:pPr>
            <a:r>
              <a:rPr lang="en-US" sz="1100" dirty="0">
                <a:solidFill>
                  <a:srgbClr val="000000"/>
                </a:solidFill>
                <a:latin typeface="+mn-lt"/>
              </a:rPr>
              <a:t>by 3.7-kVRMS isolation barrier </a:t>
            </a:r>
          </a:p>
          <a:p>
            <a:pPr marL="117440" indent="-117440">
              <a:buClr>
                <a:srgbClr val="333399"/>
              </a:buClr>
              <a:buSzPct val="80000"/>
              <a:buFont typeface="Wingdings" panose="05000000000000000000" pitchFamily="2" charset="2"/>
              <a:buChar char="§"/>
            </a:pPr>
            <a:r>
              <a:rPr lang="en-US" altLang="ko-KR" sz="1100" dirty="0">
                <a:solidFill>
                  <a:srgbClr val="000000"/>
                </a:solidFill>
                <a:latin typeface="+mn-lt"/>
              </a:rPr>
              <a:t>45 ns Prop Delay &amp; +/-5 ns Max PWD</a:t>
            </a:r>
          </a:p>
          <a:p>
            <a:pPr marL="117440" indent="-117440">
              <a:buClr>
                <a:srgbClr val="333399"/>
              </a:buClr>
              <a:buSzPct val="80000"/>
              <a:buFont typeface="Wingdings" panose="05000000000000000000" pitchFamily="2" charset="2"/>
              <a:buChar char="§"/>
            </a:pPr>
            <a:r>
              <a:rPr lang="en-US" altLang="ko-KR" sz="1100" b="1" dirty="0">
                <a:solidFill>
                  <a:srgbClr val="000000"/>
                </a:solidFill>
                <a:latin typeface="+mn-lt"/>
              </a:rPr>
              <a:t> &gt;= 200 V/ns </a:t>
            </a:r>
            <a:r>
              <a:rPr lang="en-US" altLang="ko-KR" sz="1100" b="1" dirty="0" err="1">
                <a:solidFill>
                  <a:srgbClr val="000000"/>
                </a:solidFill>
                <a:latin typeface="+mn-lt"/>
              </a:rPr>
              <a:t>dV</a:t>
            </a:r>
            <a:r>
              <a:rPr lang="en-US" altLang="ko-KR" sz="1100" b="1" dirty="0">
                <a:solidFill>
                  <a:srgbClr val="000000"/>
                </a:solidFill>
                <a:latin typeface="+mn-lt"/>
              </a:rPr>
              <a:t>/</a:t>
            </a:r>
            <a:r>
              <a:rPr lang="en-US" altLang="ko-KR" sz="1100" b="1" dirty="0" err="1">
                <a:solidFill>
                  <a:srgbClr val="000000"/>
                </a:solidFill>
                <a:latin typeface="+mn-lt"/>
              </a:rPr>
              <a:t>dt</a:t>
            </a:r>
            <a:r>
              <a:rPr lang="en-US" altLang="ko-KR" sz="1100" b="1" dirty="0">
                <a:solidFill>
                  <a:srgbClr val="000000"/>
                </a:solidFill>
                <a:latin typeface="+mn-lt"/>
              </a:rPr>
              <a:t> Immunity</a:t>
            </a:r>
          </a:p>
          <a:p>
            <a:pPr marL="117440" indent="-117440">
              <a:buClr>
                <a:srgbClr val="333399"/>
              </a:buClr>
              <a:buSzPct val="80000"/>
              <a:buFont typeface="Wingdings" panose="05000000000000000000" pitchFamily="2" charset="2"/>
              <a:buChar char="§"/>
            </a:pPr>
            <a:r>
              <a:rPr lang="en-US" altLang="ko-KR" sz="1100" dirty="0">
                <a:solidFill>
                  <a:srgbClr val="000000"/>
                </a:solidFill>
                <a:latin typeface="+mn-lt"/>
              </a:rPr>
              <a:t> 20 ns Max. part-to- part Skew</a:t>
            </a:r>
          </a:p>
          <a:p>
            <a:pPr marL="54847" indent="-54847">
              <a:buClr>
                <a:srgbClr val="333399"/>
              </a:buClr>
              <a:buSzPct val="80000"/>
              <a:buFont typeface="Wingdings" pitchFamily="2" charset="2"/>
              <a:buChar char="§"/>
            </a:pPr>
            <a:r>
              <a:rPr lang="en-US" sz="1100" dirty="0">
                <a:solidFill>
                  <a:srgbClr val="000000"/>
                </a:solidFill>
                <a:latin typeface="+mn-lt"/>
              </a:rPr>
              <a:t> </a:t>
            </a:r>
            <a:r>
              <a:rPr lang="en-US" sz="1100" b="1" dirty="0">
                <a:solidFill>
                  <a:srgbClr val="000000"/>
                </a:solidFill>
                <a:latin typeface="+mn-lt"/>
              </a:rPr>
              <a:t>Embedded neg bias voltage generation </a:t>
            </a:r>
          </a:p>
        </p:txBody>
      </p:sp>
      <p:sp>
        <p:nvSpPr>
          <p:cNvPr id="17" name="Text Box 5">
            <a:extLst>
              <a:ext uri="{FF2B5EF4-FFF2-40B4-BE49-F238E27FC236}">
                <a16:creationId xmlns:a16="http://schemas.microsoft.com/office/drawing/2014/main" id="{659C6EC1-F750-4149-914B-7BB6AA1C7E4F}"/>
              </a:ext>
            </a:extLst>
          </p:cNvPr>
          <p:cNvSpPr txBox="1">
            <a:spLocks noChangeArrowheads="1"/>
          </p:cNvSpPr>
          <p:nvPr/>
        </p:nvSpPr>
        <p:spPr bwMode="auto">
          <a:xfrm>
            <a:off x="3214590" y="2008446"/>
            <a:ext cx="2624607" cy="1475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16" rIns="91416"/>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54847" indent="-54847">
              <a:buClr>
                <a:srgbClr val="333399"/>
              </a:buClr>
              <a:buSzPct val="80000"/>
              <a:buFont typeface="Wingdings" pitchFamily="2" charset="2"/>
              <a:buChar char="§"/>
            </a:pPr>
            <a:r>
              <a:rPr lang="en-US" altLang="en-US" sz="1100" dirty="0">
                <a:solidFill>
                  <a:srgbClr val="000000"/>
                </a:solidFill>
                <a:latin typeface="+mn-lt"/>
              </a:rPr>
              <a:t> Give reliable operation and safety</a:t>
            </a:r>
          </a:p>
          <a:p>
            <a:pPr marL="0" indent="0">
              <a:buClr>
                <a:srgbClr val="333399"/>
              </a:buClr>
              <a:buSzPct val="80000"/>
            </a:pPr>
            <a:endParaRPr lang="en-US" sz="1100" dirty="0">
              <a:solidFill>
                <a:srgbClr val="000000"/>
              </a:solidFill>
              <a:latin typeface="+mn-lt"/>
            </a:endParaRPr>
          </a:p>
          <a:p>
            <a:pPr marL="54847" indent="-54847">
              <a:buClr>
                <a:srgbClr val="333399"/>
              </a:buClr>
              <a:buSzPct val="80000"/>
              <a:buFont typeface="Wingdings" pitchFamily="2" charset="2"/>
              <a:buChar char="§"/>
            </a:pPr>
            <a:r>
              <a:rPr lang="en-US" sz="1100" dirty="0">
                <a:solidFill>
                  <a:srgbClr val="000000"/>
                </a:solidFill>
                <a:latin typeface="+mn-lt"/>
              </a:rPr>
              <a:t> Efficient switching</a:t>
            </a:r>
          </a:p>
          <a:p>
            <a:pPr marL="54847" indent="-54847">
              <a:buClr>
                <a:srgbClr val="333399"/>
              </a:buClr>
              <a:buSzPct val="80000"/>
              <a:buFont typeface="Wingdings" pitchFamily="2" charset="2"/>
              <a:buChar char="§"/>
            </a:pPr>
            <a:r>
              <a:rPr lang="en-US" sz="1100" dirty="0">
                <a:solidFill>
                  <a:srgbClr val="000000"/>
                </a:solidFill>
                <a:latin typeface="+mn-lt"/>
              </a:rPr>
              <a:t> High Robustness</a:t>
            </a:r>
          </a:p>
          <a:p>
            <a:pPr marL="54847" indent="-54847">
              <a:buClr>
                <a:srgbClr val="333399"/>
              </a:buClr>
              <a:buSzPct val="80000"/>
              <a:buFont typeface="Wingdings" pitchFamily="2" charset="2"/>
              <a:buChar char="§"/>
            </a:pPr>
            <a:r>
              <a:rPr lang="en-US" sz="1100" dirty="0">
                <a:solidFill>
                  <a:srgbClr val="000000"/>
                </a:solidFill>
                <a:latin typeface="+mn-lt"/>
              </a:rPr>
              <a:t> Easier design</a:t>
            </a:r>
          </a:p>
          <a:p>
            <a:pPr marL="54847" indent="-54847">
              <a:buClr>
                <a:srgbClr val="333399"/>
              </a:buClr>
              <a:buSzPct val="80000"/>
              <a:buFont typeface="Wingdings" pitchFamily="2" charset="2"/>
              <a:buChar char="§"/>
            </a:pPr>
            <a:endParaRPr lang="en-US" sz="1100" dirty="0">
              <a:solidFill>
                <a:srgbClr val="000000"/>
              </a:solidFill>
              <a:latin typeface="+mn-lt"/>
            </a:endParaRPr>
          </a:p>
          <a:p>
            <a:pPr marL="54847" indent="-54847">
              <a:buClr>
                <a:srgbClr val="333399"/>
              </a:buClr>
              <a:buSzPct val="80000"/>
              <a:buFont typeface="Wingdings" pitchFamily="2" charset="2"/>
              <a:buChar char="§"/>
            </a:pPr>
            <a:r>
              <a:rPr lang="en-US" sz="1100" dirty="0">
                <a:solidFill>
                  <a:srgbClr val="000000"/>
                </a:solidFill>
                <a:latin typeface="+mn-lt"/>
              </a:rPr>
              <a:t> Simple and Safe </a:t>
            </a:r>
            <a:r>
              <a:rPr lang="en-US" sz="1100" dirty="0" err="1">
                <a:solidFill>
                  <a:srgbClr val="000000"/>
                </a:solidFill>
                <a:latin typeface="+mn-lt"/>
              </a:rPr>
              <a:t>SiC</a:t>
            </a:r>
            <a:r>
              <a:rPr lang="en-US" sz="1100" dirty="0">
                <a:solidFill>
                  <a:srgbClr val="000000"/>
                </a:solidFill>
                <a:latin typeface="+mn-lt"/>
              </a:rPr>
              <a:t> turn-off</a:t>
            </a:r>
          </a:p>
          <a:p>
            <a:pPr marL="54847" indent="-54847">
              <a:buClr>
                <a:srgbClr val="333399"/>
              </a:buClr>
              <a:buSzPct val="80000"/>
              <a:buFont typeface="Wingdings" pitchFamily="2" charset="2"/>
              <a:buChar char="§"/>
            </a:pPr>
            <a:endParaRPr lang="en-US" sz="1100" dirty="0">
              <a:solidFill>
                <a:srgbClr val="000000"/>
              </a:solidFill>
              <a:latin typeface="+mn-lt"/>
            </a:endParaRPr>
          </a:p>
        </p:txBody>
      </p:sp>
      <p:sp>
        <p:nvSpPr>
          <p:cNvPr id="18" name="Rectangle 12">
            <a:extLst>
              <a:ext uri="{FF2B5EF4-FFF2-40B4-BE49-F238E27FC236}">
                <a16:creationId xmlns:a16="http://schemas.microsoft.com/office/drawing/2014/main" id="{C9EFF9E1-AAEB-4C8D-86AF-A0804FC6848A}"/>
              </a:ext>
            </a:extLst>
          </p:cNvPr>
          <p:cNvSpPr/>
          <p:nvPr/>
        </p:nvSpPr>
        <p:spPr>
          <a:xfrm>
            <a:off x="6183723" y="5555470"/>
            <a:ext cx="2503077" cy="464743"/>
          </a:xfrm>
          <a:prstGeom prst="rect">
            <a:avLst/>
          </a:prstGeom>
        </p:spPr>
        <p:txBody>
          <a:bodyPr wrap="square">
            <a:spAutoFit/>
          </a:bodyPr>
          <a:lstStyle/>
          <a:p>
            <a:pPr marL="342788" indent="-342788" eaLnBrk="0" hangingPunct="0">
              <a:spcBef>
                <a:spcPct val="20000"/>
              </a:spcBef>
              <a:buFont typeface="Wingdings" panose="05000000000000000000" pitchFamily="2" charset="2"/>
              <a:buChar char="§"/>
            </a:pPr>
            <a:r>
              <a:rPr lang="en-US" altLang="zh-TW" sz="1100" kern="0" dirty="0">
                <a:cs typeface="Helvetica" pitchFamily="34" charset="0"/>
              </a:rPr>
              <a:t>SOIC-8 NB for space saving</a:t>
            </a:r>
          </a:p>
          <a:p>
            <a:pPr marL="342788" indent="-342788" eaLnBrk="0" hangingPunct="0">
              <a:spcBef>
                <a:spcPct val="20000"/>
              </a:spcBef>
              <a:buFont typeface="Wingdings" panose="05000000000000000000" pitchFamily="2" charset="2"/>
              <a:buChar char="§"/>
            </a:pPr>
            <a:r>
              <a:rPr lang="en-US" altLang="zh-TW" sz="1100" kern="0" dirty="0">
                <a:cs typeface="Helvetica" pitchFamily="34" charset="0"/>
              </a:rPr>
              <a:t>OPN : NCP/NCV51752xyDR2G</a:t>
            </a:r>
          </a:p>
        </p:txBody>
      </p:sp>
      <p:sp>
        <p:nvSpPr>
          <p:cNvPr id="21" name="Rectangle 15">
            <a:extLst>
              <a:ext uri="{FF2B5EF4-FFF2-40B4-BE49-F238E27FC236}">
                <a16:creationId xmlns:a16="http://schemas.microsoft.com/office/drawing/2014/main" id="{F66300FA-4C97-4195-BC5B-3B0650B09414}"/>
              </a:ext>
            </a:extLst>
          </p:cNvPr>
          <p:cNvSpPr/>
          <p:nvPr/>
        </p:nvSpPr>
        <p:spPr>
          <a:xfrm>
            <a:off x="8838486" y="5550945"/>
            <a:ext cx="2402654" cy="430887"/>
          </a:xfrm>
          <a:prstGeom prst="rect">
            <a:avLst/>
          </a:prstGeom>
        </p:spPr>
        <p:txBody>
          <a:bodyPr wrap="square">
            <a:spAutoFit/>
          </a:bodyPr>
          <a:lstStyle/>
          <a:p>
            <a:r>
              <a:rPr lang="en-US" sz="1100" dirty="0">
                <a:cs typeface="Helvetica" panose="020B0604020202020204" pitchFamily="34" charset="0"/>
              </a:rPr>
              <a:t>x: A/B/C/D UVLO levels</a:t>
            </a:r>
          </a:p>
          <a:p>
            <a:r>
              <a:rPr lang="en-US" sz="1100" dirty="0">
                <a:cs typeface="Helvetica" panose="020B0604020202020204" pitchFamily="34" charset="0"/>
              </a:rPr>
              <a:t>y: A/B/C/D Neg. bias levels</a:t>
            </a:r>
          </a:p>
        </p:txBody>
      </p:sp>
      <p:pic>
        <p:nvPicPr>
          <p:cNvPr id="12" name="Picture 2">
            <a:extLst>
              <a:ext uri="{FF2B5EF4-FFF2-40B4-BE49-F238E27FC236}">
                <a16:creationId xmlns:a16="http://schemas.microsoft.com/office/drawing/2014/main" id="{838A1484-AEF3-4D40-80C5-472BE71067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8107" y="3624613"/>
            <a:ext cx="3603592" cy="1481477"/>
          </a:xfrm>
          <a:prstGeom prst="rect">
            <a:avLst/>
          </a:prstGeom>
        </p:spPr>
      </p:pic>
      <p:pic>
        <p:nvPicPr>
          <p:cNvPr id="19" name="Picture 3">
            <a:extLst>
              <a:ext uri="{FF2B5EF4-FFF2-40B4-BE49-F238E27FC236}">
                <a16:creationId xmlns:a16="http://schemas.microsoft.com/office/drawing/2014/main" id="{BF52AE5C-BF32-482C-9EE3-89D7CF5F3A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8554" y="2038885"/>
            <a:ext cx="4722587" cy="1481477"/>
          </a:xfrm>
          <a:prstGeom prst="rect">
            <a:avLst/>
          </a:prstGeom>
        </p:spPr>
      </p:pic>
      <p:sp>
        <p:nvSpPr>
          <p:cNvPr id="20" name="TextBox 19">
            <a:extLst>
              <a:ext uri="{FF2B5EF4-FFF2-40B4-BE49-F238E27FC236}">
                <a16:creationId xmlns:a16="http://schemas.microsoft.com/office/drawing/2014/main" id="{AB8FDB06-67B3-4E63-8E38-010BD5C40A37}"/>
              </a:ext>
            </a:extLst>
          </p:cNvPr>
          <p:cNvSpPr txBox="1"/>
          <p:nvPr/>
        </p:nvSpPr>
        <p:spPr>
          <a:xfrm>
            <a:off x="10224093" y="4196075"/>
            <a:ext cx="1794081" cy="338554"/>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lang="en-US" sz="1600" b="1" dirty="0">
                <a:solidFill>
                  <a:schemeClr val="bg2">
                    <a:lumMod val="10000"/>
                  </a:schemeClr>
                </a:solidFill>
                <a:effectLst>
                  <a:outerShdw blurRad="38100" dist="38100" dir="2700000" algn="tl">
                    <a:srgbClr val="000000">
                      <a:alpha val="43137"/>
                    </a:srgbClr>
                  </a:outerShdw>
                </a:effectLst>
              </a:rPr>
              <a:t>Sampling </a:t>
            </a:r>
            <a:r>
              <a:rPr lang="en-US" sz="1600" b="1" dirty="0">
                <a:solidFill>
                  <a:schemeClr val="tx1"/>
                </a:solidFill>
                <a:effectLst>
                  <a:outerShdw blurRad="38100" dist="38100" dir="2700000" algn="tl">
                    <a:srgbClr val="000000">
                      <a:alpha val="43137"/>
                    </a:srgbClr>
                  </a:outerShdw>
                </a:effectLst>
              </a:rPr>
              <a:t>Now !!</a:t>
            </a:r>
          </a:p>
        </p:txBody>
      </p:sp>
    </p:spTree>
    <p:extLst>
      <p:ext uri="{BB962C8B-B14F-4D97-AF65-F5344CB8AC3E}">
        <p14:creationId xmlns:p14="http://schemas.microsoft.com/office/powerpoint/2010/main" val="21059630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Negative Bias control for NCP51752</a:t>
            </a:r>
          </a:p>
        </p:txBody>
      </p:sp>
      <p:sp>
        <p:nvSpPr>
          <p:cNvPr id="7" name="Content Placeholder 6"/>
          <p:cNvSpPr>
            <a:spLocks noGrp="1"/>
          </p:cNvSpPr>
          <p:nvPr>
            <p:ph idx="4294967295"/>
          </p:nvPr>
        </p:nvSpPr>
        <p:spPr>
          <a:xfrm>
            <a:off x="0" y="762000"/>
            <a:ext cx="11687175" cy="1219200"/>
          </a:xfrm>
        </p:spPr>
        <p:txBody>
          <a:bodyPr>
            <a:normAutofit fontScale="85000" lnSpcReduction="10000"/>
          </a:bodyPr>
          <a:lstStyle/>
          <a:p>
            <a:pPr lvl="1">
              <a:buFont typeface="Wingdings" pitchFamily="2" charset="2"/>
              <a:buChar char="Ø"/>
            </a:pPr>
            <a:r>
              <a:rPr lang="en-US" dirty="0"/>
              <a:t>Negative bias in the gate drive loop</a:t>
            </a:r>
            <a:endParaRPr lang="en-US" altLang="ko-KR" dirty="0"/>
          </a:p>
          <a:p>
            <a:pPr lvl="2"/>
            <a:r>
              <a:rPr lang="en-US" altLang="ko-KR" dirty="0">
                <a:latin typeface="+mj-lt"/>
                <a:ea typeface="Swiss 721 SWA"/>
              </a:rPr>
              <a:t>The GND2 capacitor between GND2 and V</a:t>
            </a:r>
            <a:r>
              <a:rPr lang="en-US" altLang="ko-KR" baseline="-25000" dirty="0">
                <a:latin typeface="+mj-lt"/>
                <a:ea typeface="Swiss 721 SWA"/>
              </a:rPr>
              <a:t>EE</a:t>
            </a:r>
            <a:r>
              <a:rPr lang="en-US" altLang="ko-KR" dirty="0">
                <a:latin typeface="+mj-lt"/>
                <a:ea typeface="Swiss 721 SWA"/>
              </a:rPr>
              <a:t> pins, C</a:t>
            </a:r>
            <a:r>
              <a:rPr lang="en-US" altLang="ko-KR" baseline="-25000" dirty="0">
                <a:latin typeface="+mj-lt"/>
                <a:ea typeface="Swiss 721 SWA"/>
              </a:rPr>
              <a:t>GND2</a:t>
            </a:r>
            <a:r>
              <a:rPr lang="en-US" altLang="ko-KR" dirty="0">
                <a:latin typeface="+mj-lt"/>
                <a:ea typeface="Swiss 721 SWA"/>
              </a:rPr>
              <a:t>, will develop a voltage across the pins. This capacitor voltage is controlled by charging and discharging current sources.</a:t>
            </a:r>
          </a:p>
          <a:p>
            <a:pPr lvl="2"/>
            <a:r>
              <a:rPr lang="en-US" altLang="ko-KR" sz="1799" dirty="0"/>
              <a:t>The pre-charge current, I</a:t>
            </a:r>
            <a:r>
              <a:rPr lang="en-US" altLang="ko-KR" sz="1799" baseline="-25000" dirty="0"/>
              <a:t>PRECHG</a:t>
            </a:r>
            <a:r>
              <a:rPr lang="en-US" altLang="ko-KR" sz="1799" dirty="0"/>
              <a:t>, serves to reach quickly the specified target threshold voltage in advance before starting</a:t>
            </a:r>
          </a:p>
        </p:txBody>
      </p:sp>
      <p:pic>
        <p:nvPicPr>
          <p:cNvPr id="9" name="그림 8">
            <a:extLst>
              <a:ext uri="{FF2B5EF4-FFF2-40B4-BE49-F238E27FC236}">
                <a16:creationId xmlns:a16="http://schemas.microsoft.com/office/drawing/2014/main" id="{C5E917FF-F252-4669-8F44-94BC79F55E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4329" y="2232294"/>
            <a:ext cx="8863343" cy="3863707"/>
          </a:xfrm>
          <a:prstGeom prst="rect">
            <a:avLst/>
          </a:prstGeom>
        </p:spPr>
      </p:pic>
    </p:spTree>
    <p:extLst>
      <p:ext uri="{BB962C8B-B14F-4D97-AF65-F5344CB8AC3E}">
        <p14:creationId xmlns:p14="http://schemas.microsoft.com/office/powerpoint/2010/main" val="169916134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16B42-58EF-48CD-848E-90DDC1BB6028}"/>
              </a:ext>
            </a:extLst>
          </p:cNvPr>
          <p:cNvSpPr>
            <a:spLocks noGrp="1"/>
          </p:cNvSpPr>
          <p:nvPr>
            <p:ph type="title"/>
          </p:nvPr>
        </p:nvSpPr>
        <p:spPr/>
        <p:txBody>
          <a:bodyPr/>
          <a:lstStyle/>
          <a:p>
            <a:r>
              <a:rPr lang="en-US" dirty="0"/>
              <a:t>NCP/V51152/752 Eval boards</a:t>
            </a:r>
          </a:p>
        </p:txBody>
      </p:sp>
      <p:pic>
        <p:nvPicPr>
          <p:cNvPr id="12290" name="그림 3">
            <a:extLst>
              <a:ext uri="{FF2B5EF4-FFF2-40B4-BE49-F238E27FC236}">
                <a16:creationId xmlns:a16="http://schemas.microsoft.com/office/drawing/2014/main" id="{FEA5A4E1-3AC3-4B88-952D-4ECCA58E731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3102" y="1137325"/>
            <a:ext cx="30861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그림 4">
            <a:extLst>
              <a:ext uri="{FF2B5EF4-FFF2-40B4-BE49-F238E27FC236}">
                <a16:creationId xmlns:a16="http://schemas.microsoft.com/office/drawing/2014/main" id="{52F7E526-7131-491D-A742-2F59F21EB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8600" y="1267927"/>
            <a:ext cx="32385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그림 6">
            <a:extLst>
              <a:ext uri="{FF2B5EF4-FFF2-40B4-BE49-F238E27FC236}">
                <a16:creationId xmlns:a16="http://schemas.microsoft.com/office/drawing/2014/main" id="{B3EBD6C0-2065-4EDB-AFFF-E85B8C82194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45805" y="1317691"/>
            <a:ext cx="32385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그림 8">
            <a:extLst>
              <a:ext uri="{FF2B5EF4-FFF2-40B4-BE49-F238E27FC236}">
                <a16:creationId xmlns:a16="http://schemas.microsoft.com/office/drawing/2014/main" id="{71F33D9C-3D2D-4449-9B3C-C7D53341397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08864" y="3896228"/>
            <a:ext cx="324802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그림 7">
            <a:extLst>
              <a:ext uri="{FF2B5EF4-FFF2-40B4-BE49-F238E27FC236}">
                <a16:creationId xmlns:a16="http://schemas.microsoft.com/office/drawing/2014/main" id="{8EE83D31-C8ED-4AA1-BBAA-75F49FF6ACF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86902" y="4043866"/>
            <a:ext cx="32385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그림 10">
            <a:extLst>
              <a:ext uri="{FF2B5EF4-FFF2-40B4-BE49-F238E27FC236}">
                <a16:creationId xmlns:a16="http://schemas.microsoft.com/office/drawing/2014/main" id="{578AFDF7-2586-40B2-863F-8DE9A9618E80}"/>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229600" y="4234365"/>
            <a:ext cx="32480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203B427-F0A0-4CAA-AA32-478E094CA026}"/>
              </a:ext>
            </a:extLst>
          </p:cNvPr>
          <p:cNvSpPr txBox="1"/>
          <p:nvPr/>
        </p:nvSpPr>
        <p:spPr>
          <a:xfrm>
            <a:off x="228600" y="3619230"/>
            <a:ext cx="11658600" cy="261610"/>
          </a:xfrm>
          <a:prstGeom prst="rect">
            <a:avLst/>
          </a:prstGeom>
          <a:noFill/>
        </p:spPr>
        <p:txBody>
          <a:bodyPr wrap="square">
            <a:spAutoFit/>
          </a:bodyPr>
          <a:lstStyle/>
          <a:p>
            <a:pPr marL="482600" marR="0">
              <a:spcBef>
                <a:spcPts val="0"/>
              </a:spcBef>
              <a:spcAft>
                <a:spcPts val="0"/>
              </a:spcAft>
            </a:pPr>
            <a:r>
              <a:rPr lang="en-US" sz="1100" b="1" dirty="0">
                <a:solidFill>
                  <a:srgbClr val="000000"/>
                </a:solidFill>
                <a:effectLst/>
                <a:latin typeface="Malgun Gothic" panose="020B0503020000020004" pitchFamily="34" charset="-127"/>
                <a:ea typeface="Yu Gothic" panose="020B0400000000000000" pitchFamily="34" charset="-128"/>
              </a:rPr>
              <a:t>NCP-NCV51752x</a:t>
            </a:r>
            <a:r>
              <a:rPr lang="en-US" sz="1100" b="1" dirty="0">
                <a:solidFill>
                  <a:srgbClr val="FF0000"/>
                </a:solidFill>
                <a:effectLst/>
                <a:latin typeface="Malgun Gothic" panose="020B0503020000020004" pitchFamily="34" charset="-127"/>
                <a:ea typeface="Yu Gothic" panose="020B0400000000000000" pitchFamily="34" charset="-128"/>
              </a:rPr>
              <a:t>TO2473L</a:t>
            </a:r>
            <a:r>
              <a:rPr lang="en-US" sz="1100" b="1" dirty="0">
                <a:solidFill>
                  <a:srgbClr val="000000"/>
                </a:solidFill>
                <a:effectLst/>
                <a:latin typeface="Malgun Gothic" panose="020B0503020000020004" pitchFamily="34" charset="-127"/>
                <a:ea typeface="Yu Gothic" panose="020B0400000000000000" pitchFamily="34" charset="-128"/>
              </a:rPr>
              <a:t>GEVB  (TYPE-A)                 NCP-NCV51752x</a:t>
            </a:r>
            <a:r>
              <a:rPr lang="en-US" sz="1100" b="1" dirty="0">
                <a:solidFill>
                  <a:srgbClr val="FF0000"/>
                </a:solidFill>
                <a:effectLst/>
                <a:latin typeface="Malgun Gothic" panose="020B0503020000020004" pitchFamily="34" charset="-127"/>
                <a:ea typeface="Yu Gothic" panose="020B0400000000000000" pitchFamily="34" charset="-128"/>
              </a:rPr>
              <a:t>TO2474L</a:t>
            </a:r>
            <a:r>
              <a:rPr lang="en-US" sz="1100" b="1" dirty="0">
                <a:solidFill>
                  <a:srgbClr val="000000"/>
                </a:solidFill>
                <a:effectLst/>
                <a:latin typeface="Malgun Gothic" panose="020B0503020000020004" pitchFamily="34" charset="-127"/>
                <a:ea typeface="Yu Gothic" panose="020B0400000000000000" pitchFamily="34" charset="-128"/>
              </a:rPr>
              <a:t>GEVB  (TYPE-B)              NCP-NCV51752x</a:t>
            </a:r>
            <a:r>
              <a:rPr lang="en-US" sz="1100" b="1" dirty="0">
                <a:solidFill>
                  <a:srgbClr val="FF0000"/>
                </a:solidFill>
                <a:effectLst/>
                <a:latin typeface="Malgun Gothic" panose="020B0503020000020004" pitchFamily="34" charset="-127"/>
                <a:ea typeface="Yu Gothic" panose="020B0400000000000000" pitchFamily="34" charset="-128"/>
              </a:rPr>
              <a:t>D2PAK7L</a:t>
            </a:r>
            <a:r>
              <a:rPr lang="en-US" sz="1100" b="1" dirty="0">
                <a:solidFill>
                  <a:srgbClr val="000000"/>
                </a:solidFill>
                <a:effectLst/>
                <a:latin typeface="Malgun Gothic" panose="020B0503020000020004" pitchFamily="34" charset="-127"/>
                <a:ea typeface="Yu Gothic" panose="020B0400000000000000" pitchFamily="34" charset="-128"/>
              </a:rPr>
              <a:t>GEVB (TYPE-C)</a:t>
            </a:r>
            <a:endParaRPr lang="en-US" sz="1100" dirty="0">
              <a:effectLst/>
              <a:latin typeface="Calibri" panose="020F0502020204030204" pitchFamily="34" charset="0"/>
              <a:ea typeface="Yu Gothic" panose="020B0400000000000000" pitchFamily="34" charset="-128"/>
            </a:endParaRPr>
          </a:p>
        </p:txBody>
      </p:sp>
      <p:sp>
        <p:nvSpPr>
          <p:cNvPr id="16" name="TextBox 15">
            <a:extLst>
              <a:ext uri="{FF2B5EF4-FFF2-40B4-BE49-F238E27FC236}">
                <a16:creationId xmlns:a16="http://schemas.microsoft.com/office/drawing/2014/main" id="{E20FF3CE-E1D6-4A0E-A81F-7F3078DF9E92}"/>
              </a:ext>
            </a:extLst>
          </p:cNvPr>
          <p:cNvSpPr txBox="1"/>
          <p:nvPr/>
        </p:nvSpPr>
        <p:spPr>
          <a:xfrm>
            <a:off x="202276" y="882695"/>
            <a:ext cx="11861202" cy="261610"/>
          </a:xfrm>
          <a:prstGeom prst="rect">
            <a:avLst/>
          </a:prstGeom>
          <a:noFill/>
        </p:spPr>
        <p:txBody>
          <a:bodyPr wrap="square">
            <a:spAutoFit/>
          </a:bodyPr>
          <a:lstStyle/>
          <a:p>
            <a:pPr marL="482600" marR="0">
              <a:spcBef>
                <a:spcPts val="0"/>
              </a:spcBef>
              <a:spcAft>
                <a:spcPts val="0"/>
              </a:spcAft>
            </a:pPr>
            <a:r>
              <a:rPr lang="en-US" sz="1100" b="1" dirty="0">
                <a:solidFill>
                  <a:srgbClr val="000000"/>
                </a:solidFill>
                <a:effectLst/>
                <a:latin typeface="Malgun Gothic" panose="020B0503020000020004" pitchFamily="34" charset="-127"/>
                <a:ea typeface="Yu Gothic" panose="020B0400000000000000" pitchFamily="34" charset="-128"/>
              </a:rPr>
              <a:t>NCP-NCV51152x</a:t>
            </a:r>
            <a:r>
              <a:rPr lang="en-US" sz="1100" b="1" dirty="0">
                <a:solidFill>
                  <a:srgbClr val="FF0000"/>
                </a:solidFill>
                <a:effectLst/>
                <a:latin typeface="Malgun Gothic" panose="020B0503020000020004" pitchFamily="34" charset="-127"/>
                <a:ea typeface="Yu Gothic" panose="020B0400000000000000" pitchFamily="34" charset="-128"/>
              </a:rPr>
              <a:t>TO2473L</a:t>
            </a:r>
            <a:r>
              <a:rPr lang="en-US" sz="1100" b="1" dirty="0">
                <a:solidFill>
                  <a:srgbClr val="000000"/>
                </a:solidFill>
                <a:effectLst/>
                <a:latin typeface="Malgun Gothic" panose="020B0503020000020004" pitchFamily="34" charset="-127"/>
                <a:ea typeface="Yu Gothic" panose="020B0400000000000000" pitchFamily="34" charset="-128"/>
              </a:rPr>
              <a:t>GEVB  (TYPE-A)                NCP-NCV51152x</a:t>
            </a:r>
            <a:r>
              <a:rPr lang="en-US" sz="1100" b="1" dirty="0">
                <a:solidFill>
                  <a:srgbClr val="FF0000"/>
                </a:solidFill>
                <a:effectLst/>
                <a:latin typeface="Malgun Gothic" panose="020B0503020000020004" pitchFamily="34" charset="-127"/>
                <a:ea typeface="Yu Gothic" panose="020B0400000000000000" pitchFamily="34" charset="-128"/>
              </a:rPr>
              <a:t>TO2474L</a:t>
            </a:r>
            <a:r>
              <a:rPr lang="en-US" sz="1100" b="1" dirty="0">
                <a:solidFill>
                  <a:srgbClr val="000000"/>
                </a:solidFill>
                <a:effectLst/>
                <a:latin typeface="Malgun Gothic" panose="020B0503020000020004" pitchFamily="34" charset="-127"/>
                <a:ea typeface="Yu Gothic" panose="020B0400000000000000" pitchFamily="34" charset="-128"/>
              </a:rPr>
              <a:t>GEVB  (TYPE-B)                  NCP-NCV51152x</a:t>
            </a:r>
            <a:r>
              <a:rPr lang="en-US" sz="1100" b="1" dirty="0">
                <a:solidFill>
                  <a:srgbClr val="FF0000"/>
                </a:solidFill>
                <a:effectLst/>
                <a:latin typeface="Malgun Gothic" panose="020B0503020000020004" pitchFamily="34" charset="-127"/>
                <a:ea typeface="Yu Gothic" panose="020B0400000000000000" pitchFamily="34" charset="-128"/>
              </a:rPr>
              <a:t>D2PAK7L</a:t>
            </a:r>
            <a:r>
              <a:rPr lang="en-US" sz="1100" b="1" dirty="0">
                <a:solidFill>
                  <a:srgbClr val="000000"/>
                </a:solidFill>
                <a:effectLst/>
                <a:latin typeface="Malgun Gothic" panose="020B0503020000020004" pitchFamily="34" charset="-127"/>
                <a:ea typeface="Yu Gothic" panose="020B0400000000000000" pitchFamily="34" charset="-128"/>
              </a:rPr>
              <a:t>GEVB (TYPE-C)  -- </a:t>
            </a:r>
            <a:r>
              <a:rPr lang="en-US" sz="1100" b="1" dirty="0">
                <a:solidFill>
                  <a:srgbClr val="FF0000"/>
                </a:solidFill>
                <a:effectLst/>
                <a:latin typeface="Malgun Gothic" panose="020B0503020000020004" pitchFamily="34" charset="-127"/>
                <a:ea typeface="Yu Gothic" panose="020B0400000000000000" pitchFamily="34" charset="-128"/>
              </a:rPr>
              <a:t>Planned</a:t>
            </a:r>
            <a:endParaRPr lang="en-US" sz="1100" dirty="0">
              <a:effectLst/>
              <a:latin typeface="Calibri" panose="020F0502020204030204" pitchFamily="34" charset="0"/>
              <a:ea typeface="Yu Gothic" panose="020B0400000000000000" pitchFamily="34" charset="-128"/>
            </a:endParaRPr>
          </a:p>
        </p:txBody>
      </p:sp>
    </p:spTree>
    <p:extLst>
      <p:ext uri="{BB962C8B-B14F-4D97-AF65-F5344CB8AC3E}">
        <p14:creationId xmlns:p14="http://schemas.microsoft.com/office/powerpoint/2010/main" val="412986177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NCP/V51755 Key Features</a:t>
            </a:r>
          </a:p>
        </p:txBody>
      </p:sp>
      <p:sp>
        <p:nvSpPr>
          <p:cNvPr id="3" name="Content Placeholder 2"/>
          <p:cNvSpPr>
            <a:spLocks noGrp="1"/>
          </p:cNvSpPr>
          <p:nvPr>
            <p:ph sz="quarter" idx="10"/>
          </p:nvPr>
        </p:nvSpPr>
        <p:spPr/>
        <p:txBody>
          <a:bodyPr>
            <a:normAutofit fontScale="70000" lnSpcReduction="20000"/>
          </a:bodyPr>
          <a:lstStyle/>
          <a:p>
            <a:r>
              <a:rPr lang="en-US" altLang="ko-KR" sz="2000" b="1" dirty="0"/>
              <a:t>Key Features</a:t>
            </a:r>
            <a:endParaRPr lang="en-US" sz="2000" b="1" dirty="0"/>
          </a:p>
          <a:p>
            <a:pPr marL="800100" lvl="1" indent="-342900">
              <a:buFont typeface="Wingdings" panose="05000000000000000000" pitchFamily="2" charset="2"/>
              <a:buChar char="ü"/>
            </a:pPr>
            <a:r>
              <a:rPr lang="en-US" sz="1800" dirty="0"/>
              <a:t>Split output (OUTH &amp; OUTL) with 10-A peak source and 10-A   sink current driving capability </a:t>
            </a:r>
          </a:p>
          <a:p>
            <a:pPr marL="800100" lvl="1" indent="-342900">
              <a:buFont typeface="Wingdings" panose="05000000000000000000" pitchFamily="2" charset="2"/>
              <a:buChar char="ü"/>
            </a:pPr>
            <a:r>
              <a:rPr lang="en-US" sz="1800" dirty="0"/>
              <a:t>Integrated GND_VEE supply for negative gate drive</a:t>
            </a:r>
          </a:p>
          <a:p>
            <a:pPr marL="800100" lvl="1" indent="-342900">
              <a:buFont typeface="Wingdings" panose="05000000000000000000" pitchFamily="2" charset="2"/>
              <a:buChar char="ü"/>
            </a:pPr>
            <a:r>
              <a:rPr lang="en-US" sz="1800" dirty="0"/>
              <a:t>Active Miller clamp</a:t>
            </a:r>
          </a:p>
          <a:p>
            <a:pPr marL="800100" lvl="1" indent="-342900">
              <a:buFont typeface="Wingdings" panose="05000000000000000000" pitchFamily="2" charset="2"/>
              <a:buChar char="ü"/>
            </a:pPr>
            <a:r>
              <a:rPr lang="en-US" sz="1800" dirty="0"/>
              <a:t>Desat and Over-current protection</a:t>
            </a:r>
          </a:p>
          <a:p>
            <a:pPr marL="800100" lvl="1" indent="-342900">
              <a:buFont typeface="Wingdings" panose="05000000000000000000" pitchFamily="2" charset="2"/>
              <a:buChar char="ü"/>
            </a:pPr>
            <a:r>
              <a:rPr lang="en-US" sz="1800" dirty="0"/>
              <a:t>Temperature sensing</a:t>
            </a:r>
          </a:p>
          <a:p>
            <a:pPr marL="800100" lvl="1" indent="-342900">
              <a:buFont typeface="Wingdings" panose="05000000000000000000" pitchFamily="2" charset="2"/>
              <a:buChar char="ü"/>
            </a:pPr>
            <a:r>
              <a:rPr lang="en-US" sz="1800" dirty="0"/>
              <a:t>Output 2-level turn-off </a:t>
            </a:r>
          </a:p>
          <a:p>
            <a:pPr marL="800100" lvl="1" indent="-342900">
              <a:buFont typeface="Wingdings" panose="05000000000000000000" pitchFamily="2" charset="2"/>
              <a:buChar char="ü"/>
            </a:pPr>
            <a:r>
              <a:rPr lang="en-US" sz="1800" dirty="0"/>
              <a:t>Under voltage protection of the </a:t>
            </a:r>
            <a:r>
              <a:rPr lang="en-US" altLang="ko-KR" sz="1800" dirty="0"/>
              <a:t>V</a:t>
            </a:r>
            <a:r>
              <a:rPr lang="en-US" altLang="ko-KR" sz="1800" baseline="-25000" dirty="0"/>
              <a:t>DD</a:t>
            </a:r>
            <a:r>
              <a:rPr lang="en-US" altLang="ko-KR" sz="1800" dirty="0"/>
              <a:t>, V</a:t>
            </a:r>
            <a:r>
              <a:rPr lang="en-US" altLang="ko-KR" sz="1800" baseline="-25000" dirty="0"/>
              <a:t>CC</a:t>
            </a:r>
            <a:r>
              <a:rPr lang="en-US" altLang="ko-KR" sz="1800" dirty="0"/>
              <a:t> and GND_VEE supplies</a:t>
            </a:r>
          </a:p>
          <a:p>
            <a:pPr marL="800100" lvl="1" indent="-342900">
              <a:buFont typeface="Wingdings" panose="05000000000000000000" pitchFamily="2" charset="2"/>
              <a:buChar char="ü"/>
            </a:pPr>
            <a:r>
              <a:rPr lang="en-US" altLang="ko-KR" sz="1800" dirty="0"/>
              <a:t>Active output pulldown with low V</a:t>
            </a:r>
            <a:r>
              <a:rPr lang="en-US" altLang="ko-KR" sz="1800" baseline="-25000" dirty="0"/>
              <a:t>CC</a:t>
            </a:r>
            <a:r>
              <a:rPr lang="en-US" altLang="ko-KR" sz="1800" dirty="0"/>
              <a:t> supply or floating inputs</a:t>
            </a:r>
          </a:p>
          <a:p>
            <a:pPr marL="800100" lvl="1" indent="-342900">
              <a:buFont typeface="Wingdings" panose="05000000000000000000" pitchFamily="2" charset="2"/>
              <a:buChar char="ü"/>
            </a:pPr>
            <a:r>
              <a:rPr lang="en-US" altLang="ko-KR" sz="1800" dirty="0"/>
              <a:t>Diagnostic status output (/FLT1 and /FLT2)</a:t>
            </a:r>
          </a:p>
          <a:p>
            <a:pPr marL="800100" lvl="1" indent="-342900">
              <a:buFont typeface="Wingdings" panose="05000000000000000000" pitchFamily="2" charset="2"/>
              <a:buChar char="ü"/>
            </a:pPr>
            <a:r>
              <a:rPr lang="en-US" sz="1800" dirty="0"/>
              <a:t>2 options High voltage clamping Control (VCLP) for Concept-A or </a:t>
            </a:r>
            <a:r>
              <a:rPr lang="en-US" altLang="ko-KR" sz="1800" dirty="0"/>
              <a:t>Asynchronous stop command (ASC) for Concept-B</a:t>
            </a:r>
            <a:endParaRPr lang="en-US" altLang="ko-KR" sz="1800" dirty="0">
              <a:solidFill>
                <a:schemeClr val="tx1">
                  <a:lumMod val="50000"/>
                </a:schemeClr>
              </a:solidFill>
            </a:endParaRPr>
          </a:p>
          <a:p>
            <a:pPr marL="800100" lvl="1" indent="-342900">
              <a:buFont typeface="Wingdings" panose="05000000000000000000" pitchFamily="2" charset="2"/>
              <a:buChar char="ü"/>
            </a:pPr>
            <a:r>
              <a:rPr lang="en-US" sz="1800" dirty="0"/>
              <a:t>SPI interface for parameter configuration</a:t>
            </a:r>
          </a:p>
          <a:p>
            <a:r>
              <a:rPr lang="en-US" sz="2000" b="1" dirty="0"/>
              <a:t>Configurable Protections</a:t>
            </a:r>
          </a:p>
          <a:p>
            <a:pPr marL="800100" lvl="1" indent="-342900">
              <a:buFont typeface="Wingdings" panose="05000000000000000000" pitchFamily="2" charset="2"/>
              <a:buChar char="ü"/>
            </a:pPr>
            <a:r>
              <a:rPr lang="en-US" sz="1800" dirty="0"/>
              <a:t>DESAT based short circuit protection</a:t>
            </a:r>
          </a:p>
          <a:p>
            <a:pPr marL="800100" lvl="1" indent="-342900">
              <a:buFont typeface="Wingdings" panose="05000000000000000000" pitchFamily="2" charset="2"/>
              <a:buChar char="ü"/>
            </a:pPr>
            <a:r>
              <a:rPr lang="en-US" sz="1800" dirty="0"/>
              <a:t>Shunt resistor based over-current and short circuit protection</a:t>
            </a:r>
          </a:p>
          <a:p>
            <a:pPr marL="800100" lvl="1" indent="-342900">
              <a:buFont typeface="Wingdings" panose="05000000000000000000" pitchFamily="2" charset="2"/>
              <a:buChar char="ü"/>
            </a:pPr>
            <a:r>
              <a:rPr lang="en-US" sz="1800" dirty="0"/>
              <a:t>NTC based over-temperature protection</a:t>
            </a:r>
          </a:p>
          <a:p>
            <a:pPr marL="800100" lvl="1" indent="-342900">
              <a:buFont typeface="Wingdings" panose="05000000000000000000" pitchFamily="2" charset="2"/>
              <a:buChar char="ü"/>
            </a:pPr>
            <a:r>
              <a:rPr lang="en-US" sz="1800" dirty="0"/>
              <a:t>Programmable soft turn-off and two-level turn-off during fault condition</a:t>
            </a:r>
          </a:p>
          <a:p>
            <a:pPr marL="800100" lvl="1" indent="-342900">
              <a:buFont typeface="Wingdings" panose="05000000000000000000" pitchFamily="2" charset="2"/>
              <a:buChar char="ü"/>
            </a:pPr>
            <a:r>
              <a:rPr lang="en-US" sz="1800" dirty="0"/>
              <a:t>Under voltage protection level of the V</a:t>
            </a:r>
            <a:r>
              <a:rPr lang="en-US" sz="1800" baseline="-25000" dirty="0"/>
              <a:t>DD</a:t>
            </a:r>
            <a:r>
              <a:rPr lang="en-US" sz="1800" dirty="0"/>
              <a:t>, and V</a:t>
            </a:r>
            <a:r>
              <a:rPr lang="en-US" sz="1800" baseline="-25000" dirty="0"/>
              <a:t>CC</a:t>
            </a:r>
            <a:r>
              <a:rPr lang="en-US" sz="1800" dirty="0"/>
              <a:t>  supplies.  </a:t>
            </a:r>
          </a:p>
          <a:p>
            <a:pPr marL="800100" lvl="1" indent="-342900">
              <a:buFont typeface="Wingdings" panose="05000000000000000000" pitchFamily="2" charset="2"/>
              <a:buChar char="ü"/>
            </a:pPr>
            <a:r>
              <a:rPr lang="en-US" sz="1800" dirty="0"/>
              <a:t>Programmable voltage of the </a:t>
            </a:r>
            <a:r>
              <a:rPr lang="en-US" altLang="ko-KR" sz="1800" dirty="0"/>
              <a:t>GND_VEE supply for negative bias</a:t>
            </a:r>
          </a:p>
          <a:p>
            <a:pPr marL="800100" lvl="1" indent="-342900">
              <a:buFont typeface="Wingdings" panose="05000000000000000000" pitchFamily="2" charset="2"/>
              <a:buChar char="ü"/>
            </a:pPr>
            <a:r>
              <a:rPr lang="en-US" sz="1800" dirty="0"/>
              <a:t>Programmable dead-time for shoot-through prevent</a:t>
            </a:r>
          </a:p>
          <a:p>
            <a:pPr marL="800100" lvl="1" indent="-342900">
              <a:buFont typeface="Wingdings" panose="05000000000000000000" pitchFamily="2" charset="2"/>
              <a:buChar char="ü"/>
            </a:pPr>
            <a:r>
              <a:rPr lang="en-US" sz="1800" dirty="0"/>
              <a:t>Programable minimum input pulse rejection</a:t>
            </a:r>
          </a:p>
          <a:p>
            <a:pPr marL="800100" lvl="1" indent="-342900">
              <a:buFont typeface="Wingdings" panose="05000000000000000000" pitchFamily="2" charset="2"/>
              <a:buChar char="ü"/>
            </a:pPr>
            <a:r>
              <a:rPr lang="en-US" sz="1800" dirty="0"/>
              <a:t>Programmable input glitch filter</a:t>
            </a:r>
            <a:endParaRPr lang="en-US" dirty="0"/>
          </a:p>
          <a:p>
            <a:endParaRPr lang="en-US" dirty="0"/>
          </a:p>
          <a:p>
            <a:endParaRPr lang="en-US" dirty="0"/>
          </a:p>
        </p:txBody>
      </p:sp>
      <p:sp>
        <p:nvSpPr>
          <p:cNvPr id="5" name="날짜 개체 틀 3">
            <a:extLst>
              <a:ext uri="{FF2B5EF4-FFF2-40B4-BE49-F238E27FC236}">
                <a16:creationId xmlns:a16="http://schemas.microsoft.com/office/drawing/2014/main" id="{B8DE13B8-FB55-40E6-8318-12F458A217CA}"/>
              </a:ext>
            </a:extLst>
          </p:cNvPr>
          <p:cNvSpPr txBox="1">
            <a:spLocks/>
          </p:cNvSpPr>
          <p:nvPr/>
        </p:nvSpPr>
        <p:spPr>
          <a:xfrm>
            <a:off x="442325" y="652058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D4EA4B-D18D-4097-90E4-05140BE6FF18}" type="datetime1">
              <a:rPr lang="en-US" sz="1050" smtClean="0"/>
              <a:pPr/>
              <a:t>10/19/2022</a:t>
            </a:fld>
            <a:endParaRPr lang="en-US" sz="1050" dirty="0"/>
          </a:p>
        </p:txBody>
      </p:sp>
    </p:spTree>
    <p:extLst>
      <p:ext uri="{BB962C8B-B14F-4D97-AF65-F5344CB8AC3E}">
        <p14:creationId xmlns:p14="http://schemas.microsoft.com/office/powerpoint/2010/main" val="302413507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NCP51755 Concept – Functional Block Diagram</a:t>
            </a:r>
          </a:p>
        </p:txBody>
      </p:sp>
      <p:sp>
        <p:nvSpPr>
          <p:cNvPr id="8" name="직사각형 7"/>
          <p:cNvSpPr/>
          <p:nvPr/>
        </p:nvSpPr>
        <p:spPr>
          <a:xfrm>
            <a:off x="9601200" y="5257800"/>
            <a:ext cx="2068036" cy="430887"/>
          </a:xfrm>
          <a:prstGeom prst="rect">
            <a:avLst/>
          </a:prstGeom>
        </p:spPr>
        <p:txBody>
          <a:bodyPr wrap="square">
            <a:spAutoFit/>
          </a:bodyPr>
          <a:lstStyle/>
          <a:p>
            <a:pPr algn="ctr"/>
            <a:r>
              <a:rPr lang="en-US" sz="1100" dirty="0">
                <a:solidFill>
                  <a:srgbClr val="0000CC"/>
                </a:solidFill>
              </a:rPr>
              <a:t>Note: Pin configuration can be changed after review</a:t>
            </a:r>
          </a:p>
        </p:txBody>
      </p:sp>
      <p:graphicFrame>
        <p:nvGraphicFramePr>
          <p:cNvPr id="18" name="개체 17">
            <a:extLst>
              <a:ext uri="{FF2B5EF4-FFF2-40B4-BE49-F238E27FC236}">
                <a16:creationId xmlns:a16="http://schemas.microsoft.com/office/drawing/2014/main" id="{C96D56FE-96D6-4A5E-AD8C-31C1E3E1F9BF}"/>
              </a:ext>
            </a:extLst>
          </p:cNvPr>
          <p:cNvGraphicFramePr>
            <a:graphicFrameLocks noChangeAspect="1"/>
          </p:cNvGraphicFramePr>
          <p:nvPr/>
        </p:nvGraphicFramePr>
        <p:xfrm>
          <a:off x="9185616" y="1908896"/>
          <a:ext cx="2780237" cy="3040207"/>
        </p:xfrm>
        <a:graphic>
          <a:graphicData uri="http://schemas.openxmlformats.org/presentationml/2006/ole">
            <mc:AlternateContent xmlns:mc="http://schemas.openxmlformats.org/markup-compatibility/2006">
              <mc:Choice xmlns:v="urn:schemas-microsoft-com:vml" Requires="v">
                <p:oleObj spid="_x0000_s19470" name="Visio" r:id="rId3" imgW="3666638" imgH="4009798" progId="Visio.Drawing.15">
                  <p:embed/>
                </p:oleObj>
              </mc:Choice>
              <mc:Fallback>
                <p:oleObj name="Visio" r:id="rId3" imgW="3666638" imgH="4009798" progId="Visio.Drawing.15">
                  <p:embed/>
                  <p:pic>
                    <p:nvPicPr>
                      <p:cNvPr id="18" name="개체 17">
                        <a:extLst>
                          <a:ext uri="{FF2B5EF4-FFF2-40B4-BE49-F238E27FC236}">
                            <a16:creationId xmlns:a16="http://schemas.microsoft.com/office/drawing/2014/main" id="{C96D56FE-96D6-4A5E-AD8C-31C1E3E1F9BF}"/>
                          </a:ext>
                        </a:extLst>
                      </p:cNvPr>
                      <p:cNvPicPr/>
                      <p:nvPr/>
                    </p:nvPicPr>
                    <p:blipFill>
                      <a:blip r:embed="rId4"/>
                      <a:stretch>
                        <a:fillRect/>
                      </a:stretch>
                    </p:blipFill>
                    <p:spPr>
                      <a:xfrm>
                        <a:off x="9185616" y="1908896"/>
                        <a:ext cx="2780237" cy="3040207"/>
                      </a:xfrm>
                      <a:prstGeom prst="rect">
                        <a:avLst/>
                      </a:prstGeom>
                    </p:spPr>
                  </p:pic>
                </p:oleObj>
              </mc:Fallback>
            </mc:AlternateContent>
          </a:graphicData>
        </a:graphic>
      </p:graphicFrame>
      <p:sp>
        <p:nvSpPr>
          <p:cNvPr id="3" name="사각형: 둥근 모서리 2">
            <a:extLst>
              <a:ext uri="{FF2B5EF4-FFF2-40B4-BE49-F238E27FC236}">
                <a16:creationId xmlns:a16="http://schemas.microsoft.com/office/drawing/2014/main" id="{1A5A2E32-5941-4DBA-AEBC-82CDC964BB9D}"/>
              </a:ext>
            </a:extLst>
          </p:cNvPr>
          <p:cNvSpPr/>
          <p:nvPr/>
        </p:nvSpPr>
        <p:spPr>
          <a:xfrm>
            <a:off x="8294256" y="3879273"/>
            <a:ext cx="406400" cy="258618"/>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4" name="개체 3">
            <a:extLst>
              <a:ext uri="{FF2B5EF4-FFF2-40B4-BE49-F238E27FC236}">
                <a16:creationId xmlns:a16="http://schemas.microsoft.com/office/drawing/2014/main" id="{66BF5672-CA90-45CB-8D9A-57C8FD1BCC93}"/>
              </a:ext>
            </a:extLst>
          </p:cNvPr>
          <p:cNvGraphicFramePr>
            <a:graphicFrameLocks noChangeAspect="1"/>
          </p:cNvGraphicFramePr>
          <p:nvPr/>
        </p:nvGraphicFramePr>
        <p:xfrm>
          <a:off x="665021" y="880380"/>
          <a:ext cx="8128000" cy="5122863"/>
        </p:xfrm>
        <a:graphic>
          <a:graphicData uri="http://schemas.openxmlformats.org/presentationml/2006/ole">
            <mc:AlternateContent xmlns:mc="http://schemas.openxmlformats.org/markup-compatibility/2006">
              <mc:Choice xmlns:v="urn:schemas-microsoft-com:vml" Requires="v">
                <p:oleObj spid="_x0000_s19471" name="Visio" r:id="rId5" imgW="12544292" imgH="7905533" progId="Visio.Drawing.15">
                  <p:embed/>
                </p:oleObj>
              </mc:Choice>
              <mc:Fallback>
                <p:oleObj name="Visio" r:id="rId5" imgW="12544292" imgH="7905533" progId="Visio.Drawing.15">
                  <p:embed/>
                  <p:pic>
                    <p:nvPicPr>
                      <p:cNvPr id="4" name="개체 3">
                        <a:extLst>
                          <a:ext uri="{FF2B5EF4-FFF2-40B4-BE49-F238E27FC236}">
                            <a16:creationId xmlns:a16="http://schemas.microsoft.com/office/drawing/2014/main" id="{66BF5672-CA90-45CB-8D9A-57C8FD1BCC93}"/>
                          </a:ext>
                        </a:extLst>
                      </p:cNvPr>
                      <p:cNvPicPr/>
                      <p:nvPr/>
                    </p:nvPicPr>
                    <p:blipFill>
                      <a:blip r:embed="rId6"/>
                      <a:stretch>
                        <a:fillRect/>
                      </a:stretch>
                    </p:blipFill>
                    <p:spPr>
                      <a:xfrm>
                        <a:off x="665021" y="880380"/>
                        <a:ext cx="8128000" cy="5122863"/>
                      </a:xfrm>
                      <a:prstGeom prst="rect">
                        <a:avLst/>
                      </a:prstGeom>
                    </p:spPr>
                  </p:pic>
                </p:oleObj>
              </mc:Fallback>
            </mc:AlternateContent>
          </a:graphicData>
        </a:graphic>
      </p:graphicFrame>
    </p:spTree>
    <p:extLst>
      <p:ext uri="{BB962C8B-B14F-4D97-AF65-F5344CB8AC3E}">
        <p14:creationId xmlns:p14="http://schemas.microsoft.com/office/powerpoint/2010/main" val="333945266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57C6ACC-7E26-4E6C-8815-29EF6871E205}"/>
              </a:ext>
            </a:extLst>
          </p:cNvPr>
          <p:cNvSpPr>
            <a:spLocks noGrp="1"/>
          </p:cNvSpPr>
          <p:nvPr>
            <p:ph type="title"/>
          </p:nvPr>
        </p:nvSpPr>
        <p:spPr/>
        <p:txBody>
          <a:bodyPr/>
          <a:lstStyle/>
          <a:p>
            <a:r>
              <a:rPr lang="en-US" altLang="ko-KR" dirty="0"/>
              <a:t>2-Ch Iso drivers NCP5156x/NCV5156x Comparison</a:t>
            </a:r>
            <a:endParaRPr lang="ko-KR" altLang="en-US" dirty="0"/>
          </a:p>
        </p:txBody>
      </p:sp>
      <p:graphicFrame>
        <p:nvGraphicFramePr>
          <p:cNvPr id="12" name="표 3">
            <a:extLst>
              <a:ext uri="{FF2B5EF4-FFF2-40B4-BE49-F238E27FC236}">
                <a16:creationId xmlns:a16="http://schemas.microsoft.com/office/drawing/2014/main" id="{F73AC196-576A-4642-BA90-AC7E182EAD28}"/>
              </a:ext>
            </a:extLst>
          </p:cNvPr>
          <p:cNvGraphicFramePr>
            <a:graphicFrameLocks noGrp="1"/>
          </p:cNvGraphicFramePr>
          <p:nvPr>
            <p:extLst>
              <p:ext uri="{D42A27DB-BD31-4B8C-83A1-F6EECF244321}">
                <p14:modId xmlns:p14="http://schemas.microsoft.com/office/powerpoint/2010/main" val="2844589640"/>
              </p:ext>
            </p:extLst>
          </p:nvPr>
        </p:nvGraphicFramePr>
        <p:xfrm>
          <a:off x="167737" y="740308"/>
          <a:ext cx="11900874" cy="5643464"/>
        </p:xfrm>
        <a:graphic>
          <a:graphicData uri="http://schemas.openxmlformats.org/drawingml/2006/table">
            <a:tbl>
              <a:tblPr firstRow="1" bandRow="1">
                <a:tableStyleId>{5C22544A-7EE6-4342-B048-85BDC9FD1C3A}</a:tableStyleId>
              </a:tblPr>
              <a:tblGrid>
                <a:gridCol w="1803162">
                  <a:extLst>
                    <a:ext uri="{9D8B030D-6E8A-4147-A177-3AD203B41FA5}">
                      <a16:colId xmlns:a16="http://schemas.microsoft.com/office/drawing/2014/main" val="768482580"/>
                    </a:ext>
                  </a:extLst>
                </a:gridCol>
                <a:gridCol w="3365904">
                  <a:extLst>
                    <a:ext uri="{9D8B030D-6E8A-4147-A177-3AD203B41FA5}">
                      <a16:colId xmlns:a16="http://schemas.microsoft.com/office/drawing/2014/main" val="1520249801"/>
                    </a:ext>
                  </a:extLst>
                </a:gridCol>
                <a:gridCol w="3365904">
                  <a:extLst>
                    <a:ext uri="{9D8B030D-6E8A-4147-A177-3AD203B41FA5}">
                      <a16:colId xmlns:a16="http://schemas.microsoft.com/office/drawing/2014/main" val="328292380"/>
                    </a:ext>
                  </a:extLst>
                </a:gridCol>
                <a:gridCol w="3365904">
                  <a:extLst>
                    <a:ext uri="{9D8B030D-6E8A-4147-A177-3AD203B41FA5}">
                      <a16:colId xmlns:a16="http://schemas.microsoft.com/office/drawing/2014/main" val="3998462346"/>
                    </a:ext>
                  </a:extLst>
                </a:gridCol>
              </a:tblGrid>
              <a:tr h="381650">
                <a:tc>
                  <a:txBody>
                    <a:bodyPr/>
                    <a:lstStyle/>
                    <a:p>
                      <a:pPr algn="ctr" latinLnBrk="1"/>
                      <a:endParaRPr lang="ko-KR" altLang="en-US" sz="1800" dirty="0"/>
                    </a:p>
                  </a:txBody>
                  <a:tcPr marL="91416" marR="91416" marT="45708" marB="45708" anchor="ctr"/>
                </a:tc>
                <a:tc>
                  <a:txBody>
                    <a:bodyPr/>
                    <a:lstStyle/>
                    <a:p>
                      <a:pPr algn="ctr" latinLnBrk="1"/>
                      <a:r>
                        <a:rPr lang="en-US" altLang="ko-KR" sz="1800" dirty="0"/>
                        <a:t>NCP51560</a:t>
                      </a:r>
                      <a:endParaRPr lang="ko-KR" altLang="en-US" sz="1800" dirty="0"/>
                    </a:p>
                  </a:txBody>
                  <a:tcPr marL="91416" marR="91416" marT="45708" marB="45708" anchor="ctr"/>
                </a:tc>
                <a:tc>
                  <a:txBody>
                    <a:bodyPr/>
                    <a:lstStyle/>
                    <a:p>
                      <a:pPr algn="ctr" latinLnBrk="1"/>
                      <a:r>
                        <a:rPr lang="en-US" altLang="ko-KR" sz="1800" dirty="0"/>
                        <a:t>NCP/NCV51561</a:t>
                      </a:r>
                      <a:endParaRPr lang="ko-KR" altLang="en-US" sz="1800" dirty="0"/>
                    </a:p>
                  </a:txBody>
                  <a:tcPr marL="91416" marR="91416" marT="45708" marB="45708" anchor="ctr"/>
                </a:tc>
                <a:tc>
                  <a:txBody>
                    <a:bodyPr/>
                    <a:lstStyle/>
                    <a:p>
                      <a:pPr algn="ctr" latinLnBrk="1"/>
                      <a:r>
                        <a:rPr lang="en-US" altLang="ko-KR" sz="1800" dirty="0"/>
                        <a:t>NCP/NCV51563</a:t>
                      </a:r>
                      <a:endParaRPr lang="ko-KR" altLang="en-US" sz="1800" dirty="0"/>
                    </a:p>
                  </a:txBody>
                  <a:tcPr marL="91416" marR="91416" marT="45708" marB="45708" anchor="ctr"/>
                </a:tc>
                <a:extLst>
                  <a:ext uri="{0D108BD9-81ED-4DB2-BD59-A6C34878D82A}">
                    <a16:rowId xmlns:a16="http://schemas.microsoft.com/office/drawing/2014/main" val="1811593572"/>
                  </a:ext>
                </a:extLst>
              </a:tr>
              <a:tr h="944634">
                <a:tc>
                  <a:txBody>
                    <a:bodyPr/>
                    <a:lstStyle/>
                    <a:p>
                      <a:pPr latinLnBrk="1"/>
                      <a:r>
                        <a:rPr lang="en-US" altLang="ko-KR" sz="1400" dirty="0">
                          <a:solidFill>
                            <a:schemeClr val="tx2"/>
                          </a:solidFill>
                        </a:rPr>
                        <a:t>OPNs</a:t>
                      </a:r>
                      <a:endParaRPr lang="ko-KR" altLang="en-US" sz="1400" dirty="0">
                        <a:solidFill>
                          <a:schemeClr val="tx2"/>
                        </a:solidFill>
                      </a:endParaRPr>
                    </a:p>
                  </a:txBody>
                  <a:tcPr marL="91416" marR="91416" marT="45708" marB="45708"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2"/>
                          </a:solidFill>
                        </a:rPr>
                        <a:t>NCP51560AB</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tx2"/>
                          </a:solidFill>
                        </a:rPr>
                        <a:t>NCP51560BB</a:t>
                      </a:r>
                    </a:p>
                  </a:txBody>
                  <a:tcPr marL="91416" marR="91416" marT="45708" marB="45708"/>
                </a:tc>
                <a:tc>
                  <a:txBody>
                    <a:bodyPr/>
                    <a:lstStyle/>
                    <a:p>
                      <a:pPr latinLnBrk="1"/>
                      <a:r>
                        <a:rPr lang="en-US" altLang="ko-KR" sz="1400" b="1" dirty="0">
                          <a:solidFill>
                            <a:schemeClr val="tx2"/>
                          </a:solidFill>
                        </a:rPr>
                        <a:t>NCP51561BA</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2"/>
                          </a:solidFill>
                        </a:rPr>
                        <a:t>NCP51561BB</a:t>
                      </a:r>
                      <a:r>
                        <a:rPr lang="en-US" altLang="ko-KR" sz="1400" dirty="0">
                          <a:solidFill>
                            <a:schemeClr val="tx2"/>
                          </a:solidFill>
                        </a:rPr>
                        <a:t> / </a:t>
                      </a:r>
                      <a:r>
                        <a:rPr lang="en-US" altLang="ko-KR" sz="1400" b="1" dirty="0">
                          <a:solidFill>
                            <a:schemeClr val="tx2"/>
                          </a:solidFill>
                        </a:rPr>
                        <a:t>NCV51561BB</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2"/>
                          </a:solidFill>
                        </a:rPr>
                        <a:t>NCP51561DA</a:t>
                      </a:r>
                      <a:r>
                        <a:rPr lang="en-US" altLang="ko-KR" sz="1400" dirty="0">
                          <a:solidFill>
                            <a:schemeClr val="tx2"/>
                          </a:solidFill>
                        </a:rPr>
                        <a:t> / </a:t>
                      </a:r>
                      <a:r>
                        <a:rPr lang="en-US" altLang="ko-KR" sz="1400" b="1" dirty="0">
                          <a:solidFill>
                            <a:schemeClr val="tx2"/>
                          </a:solidFill>
                        </a:rPr>
                        <a:t>NCV51561DA</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2"/>
                          </a:solidFill>
                        </a:rPr>
                        <a:t>NCP51561DB</a:t>
                      </a:r>
                      <a:endParaRPr lang="ko-KR" altLang="en-US" sz="1400" b="1" dirty="0">
                        <a:solidFill>
                          <a:schemeClr val="tx2"/>
                        </a:solidFill>
                      </a:endParaRPr>
                    </a:p>
                  </a:txBody>
                  <a:tcPr marL="91416" marR="91416" marT="45708" marB="45708"/>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tx2"/>
                          </a:solidFill>
                        </a:rPr>
                        <a:t>NCP51563BB / NCV51563BB</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tx2"/>
                          </a:solidFill>
                        </a:rPr>
                        <a:t>NCP51563CA / </a:t>
                      </a:r>
                      <a:r>
                        <a:rPr lang="en-US" altLang="ko-KR" sz="1400" b="1" dirty="0">
                          <a:solidFill>
                            <a:schemeClr val="tx2"/>
                          </a:solidFill>
                        </a:rPr>
                        <a:t>NCV51563CA</a:t>
                      </a:r>
                    </a:p>
                  </a:txBody>
                  <a:tcPr marL="91416" marR="91416" marT="45708" marB="45708"/>
                </a:tc>
                <a:extLst>
                  <a:ext uri="{0D108BD9-81ED-4DB2-BD59-A6C34878D82A}">
                    <a16:rowId xmlns:a16="http://schemas.microsoft.com/office/drawing/2014/main" val="374437267"/>
                  </a:ext>
                </a:extLst>
              </a:tr>
              <a:tr h="2027063">
                <a:tc>
                  <a:txBody>
                    <a:bodyPr/>
                    <a:lstStyle/>
                    <a:p>
                      <a:pPr latinLnBrk="1"/>
                      <a:r>
                        <a:rPr lang="en-US" altLang="ko-KR" sz="1400" dirty="0">
                          <a:solidFill>
                            <a:schemeClr val="tx2"/>
                          </a:solidFill>
                        </a:rPr>
                        <a:t>Pin Assignment</a:t>
                      </a:r>
                      <a:endParaRPr lang="ko-KR" altLang="en-US" sz="1400" dirty="0">
                        <a:solidFill>
                          <a:schemeClr val="tx2"/>
                        </a:solidFill>
                      </a:endParaRPr>
                    </a:p>
                  </a:txBody>
                  <a:tcPr marL="91416" marR="91416" marT="45708" marB="45708" anchor="ctr"/>
                </a:tc>
                <a:tc>
                  <a:txBody>
                    <a:bodyPr/>
                    <a:lstStyle/>
                    <a:p>
                      <a:pPr algn="ctr" latinLnBrk="1"/>
                      <a:endParaRPr lang="en-US" altLang="ko-KR" sz="1400" dirty="0">
                        <a:solidFill>
                          <a:schemeClr val="tx2"/>
                        </a:solidFill>
                      </a:endParaRPr>
                    </a:p>
                    <a:p>
                      <a:pPr algn="ctr" latinLnBrk="1"/>
                      <a:endParaRPr lang="en-US" altLang="ko-KR" sz="1400" dirty="0">
                        <a:solidFill>
                          <a:schemeClr val="tx2"/>
                        </a:solidFill>
                      </a:endParaRPr>
                    </a:p>
                    <a:p>
                      <a:pPr algn="ctr" latinLnBrk="1"/>
                      <a:endParaRPr lang="en-US" altLang="ko-KR" sz="1400" dirty="0">
                        <a:solidFill>
                          <a:schemeClr val="tx2"/>
                        </a:solidFill>
                      </a:endParaRPr>
                    </a:p>
                    <a:p>
                      <a:pPr algn="ctr" latinLnBrk="1"/>
                      <a:endParaRPr lang="en-US" altLang="ko-KR" sz="1400" dirty="0">
                        <a:solidFill>
                          <a:schemeClr val="tx2"/>
                        </a:solidFill>
                      </a:endParaRPr>
                    </a:p>
                    <a:p>
                      <a:pPr algn="ctr" latinLnBrk="1"/>
                      <a:endParaRPr lang="en-US" altLang="ko-KR" sz="1400" dirty="0">
                        <a:solidFill>
                          <a:schemeClr val="tx2"/>
                        </a:solidFill>
                      </a:endParaRPr>
                    </a:p>
                    <a:p>
                      <a:pPr algn="ctr" latinLnBrk="1"/>
                      <a:endParaRPr lang="en-US" altLang="ko-KR" sz="1400" dirty="0">
                        <a:solidFill>
                          <a:schemeClr val="tx2"/>
                        </a:solidFill>
                      </a:endParaRPr>
                    </a:p>
                    <a:p>
                      <a:pPr algn="ctr" latinLnBrk="1"/>
                      <a:endParaRPr lang="en-US" altLang="ko-KR" sz="1400" dirty="0">
                        <a:solidFill>
                          <a:schemeClr val="tx2"/>
                        </a:solidFill>
                      </a:endParaRPr>
                    </a:p>
                    <a:p>
                      <a:pPr algn="ctr" latinLnBrk="1"/>
                      <a:endParaRPr lang="en-US" altLang="ko-KR" sz="1400" dirty="0">
                        <a:solidFill>
                          <a:schemeClr val="tx2"/>
                        </a:solidFill>
                      </a:endParaRPr>
                    </a:p>
                  </a:txBody>
                  <a:tcPr marL="91416" marR="91416" marT="45708" marB="45708" anchor="ctr"/>
                </a:tc>
                <a:tc>
                  <a:txBody>
                    <a:bodyPr/>
                    <a:lstStyle/>
                    <a:p>
                      <a:pPr algn="ctr" latinLnBrk="1"/>
                      <a:endParaRPr lang="en-US" altLang="ko-KR" sz="1400" dirty="0">
                        <a:solidFill>
                          <a:schemeClr val="tx2"/>
                        </a:solidFill>
                      </a:endParaRPr>
                    </a:p>
                  </a:txBody>
                  <a:tcPr marL="91416" marR="91416" marT="45708" marB="45708" anchor="ctr"/>
                </a:tc>
                <a:tc>
                  <a:txBody>
                    <a:bodyPr/>
                    <a:lstStyle/>
                    <a:p>
                      <a:pPr algn="ctr" latinLnBrk="1"/>
                      <a:endParaRPr lang="ko-KR" altLang="en-US" sz="1400" dirty="0">
                        <a:solidFill>
                          <a:schemeClr val="tx2"/>
                        </a:solidFill>
                      </a:endParaRPr>
                    </a:p>
                  </a:txBody>
                  <a:tcPr marL="91416" marR="91416" marT="45708" marB="45708" anchor="ctr"/>
                </a:tc>
                <a:extLst>
                  <a:ext uri="{0D108BD9-81ED-4DB2-BD59-A6C34878D82A}">
                    <a16:rowId xmlns:a16="http://schemas.microsoft.com/office/drawing/2014/main" val="4134409656"/>
                  </a:ext>
                </a:extLst>
              </a:tr>
              <a:tr h="349845">
                <a:tc>
                  <a:txBody>
                    <a:bodyPr/>
                    <a:lstStyle/>
                    <a:p>
                      <a:pPr latinLnBrk="1"/>
                      <a:r>
                        <a:rPr lang="en-US" altLang="ko-KR" sz="1400" dirty="0">
                          <a:solidFill>
                            <a:schemeClr val="tx2"/>
                          </a:solidFill>
                        </a:rPr>
                        <a:t>Pin #7</a:t>
                      </a:r>
                      <a:endParaRPr lang="ko-KR" altLang="en-US" sz="1400" dirty="0">
                        <a:solidFill>
                          <a:schemeClr val="tx2"/>
                        </a:solidFill>
                      </a:endParaRPr>
                    </a:p>
                  </a:txBody>
                  <a:tcPr marL="91416" marR="91416" marT="45708" marB="45708" anchor="ctr"/>
                </a:tc>
                <a:tc>
                  <a:txBody>
                    <a:bodyPr/>
                    <a:lstStyle/>
                    <a:p>
                      <a:pPr latinLnBrk="1"/>
                      <a:r>
                        <a:rPr lang="en-US" altLang="ko-KR" sz="1400" dirty="0">
                          <a:solidFill>
                            <a:schemeClr val="tx2"/>
                          </a:solidFill>
                        </a:rPr>
                        <a:t>NC</a:t>
                      </a:r>
                      <a:endParaRPr lang="ko-KR" altLang="en-US" sz="1400" dirty="0">
                        <a:solidFill>
                          <a:schemeClr val="tx2"/>
                        </a:solidFill>
                      </a:endParaRPr>
                    </a:p>
                  </a:txBody>
                  <a:tcPr marL="91416" marR="91416" marT="45708" marB="45708"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tx2"/>
                          </a:solidFill>
                        </a:rPr>
                        <a:t>ANB (pull-up/down)</a:t>
                      </a:r>
                      <a:endParaRPr lang="ko-KR" altLang="en-US" sz="1400" dirty="0">
                        <a:solidFill>
                          <a:schemeClr val="tx2"/>
                        </a:solidFill>
                      </a:endParaRPr>
                    </a:p>
                  </a:txBody>
                  <a:tcPr marL="91416" marR="91416" marT="45708" marB="45708" anchor="ctr"/>
                </a:tc>
                <a:tc>
                  <a:txBody>
                    <a:bodyPr/>
                    <a:lstStyle/>
                    <a:p>
                      <a:pPr latinLnBrk="1"/>
                      <a:r>
                        <a:rPr lang="en-US" altLang="ko-KR" sz="1400" dirty="0">
                          <a:solidFill>
                            <a:schemeClr val="tx2"/>
                          </a:solidFill>
                        </a:rPr>
                        <a:t>ANB (pull-up/down)</a:t>
                      </a:r>
                      <a:endParaRPr lang="ko-KR" altLang="en-US" sz="1400" dirty="0">
                        <a:solidFill>
                          <a:schemeClr val="tx2"/>
                        </a:solidFill>
                      </a:endParaRPr>
                    </a:p>
                  </a:txBody>
                  <a:tcPr marL="91416" marR="91416" marT="45708" marB="45708" anchor="ctr"/>
                </a:tc>
                <a:extLst>
                  <a:ext uri="{0D108BD9-81ED-4DB2-BD59-A6C34878D82A}">
                    <a16:rowId xmlns:a16="http://schemas.microsoft.com/office/drawing/2014/main" val="1035543480"/>
                  </a:ext>
                </a:extLst>
              </a:tr>
              <a:tr h="349845">
                <a:tc>
                  <a:txBody>
                    <a:bodyPr/>
                    <a:lstStyle/>
                    <a:p>
                      <a:pPr latinLnBrk="1"/>
                      <a:r>
                        <a:rPr lang="en-US" altLang="ko-KR" sz="1400" dirty="0">
                          <a:solidFill>
                            <a:schemeClr val="tx2"/>
                          </a:solidFill>
                        </a:rPr>
                        <a:t>Ch to Ch voltage</a:t>
                      </a:r>
                      <a:endParaRPr lang="ko-KR" altLang="en-US" sz="1400" dirty="0">
                        <a:solidFill>
                          <a:schemeClr val="tx2"/>
                        </a:solidFill>
                      </a:endParaRPr>
                    </a:p>
                  </a:txBody>
                  <a:tcPr marL="91416" marR="91416" marT="45708" marB="45708"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tx2"/>
                          </a:solidFill>
                        </a:rPr>
                        <a:t>1,500 V</a:t>
                      </a:r>
                      <a:endParaRPr lang="ko-KR" altLang="en-US" sz="1400" dirty="0">
                        <a:solidFill>
                          <a:schemeClr val="tx2"/>
                        </a:solidFill>
                      </a:endParaRPr>
                    </a:p>
                  </a:txBody>
                  <a:tcPr marL="91416" marR="91416" marT="45708" marB="45708" anchor="ctr"/>
                </a:tc>
                <a:tc>
                  <a:txBody>
                    <a:bodyPr/>
                    <a:lstStyle/>
                    <a:p>
                      <a:pPr latinLnBrk="1"/>
                      <a:r>
                        <a:rPr lang="en-US" altLang="ko-KR" sz="1400" dirty="0">
                          <a:solidFill>
                            <a:schemeClr val="tx2"/>
                          </a:solidFill>
                        </a:rPr>
                        <a:t>1,500 V</a:t>
                      </a:r>
                      <a:endParaRPr lang="ko-KR" altLang="en-US" sz="1400" dirty="0">
                        <a:solidFill>
                          <a:schemeClr val="tx2"/>
                        </a:solidFill>
                      </a:endParaRPr>
                    </a:p>
                  </a:txBody>
                  <a:tcPr marL="91416" marR="91416" marT="45708" marB="45708" anchor="ctr"/>
                </a:tc>
                <a:tc>
                  <a:txBody>
                    <a:bodyPr/>
                    <a:lstStyle/>
                    <a:p>
                      <a:pPr latinLnBrk="1"/>
                      <a:r>
                        <a:rPr lang="en-US" altLang="ko-KR" sz="1400" dirty="0">
                          <a:solidFill>
                            <a:schemeClr val="tx2"/>
                          </a:solidFill>
                        </a:rPr>
                        <a:t>1,850 V</a:t>
                      </a:r>
                      <a:endParaRPr lang="ko-KR" altLang="en-US" sz="1400" dirty="0">
                        <a:solidFill>
                          <a:schemeClr val="tx2"/>
                        </a:solidFill>
                      </a:endParaRPr>
                    </a:p>
                  </a:txBody>
                  <a:tcPr marL="91416" marR="91416" marT="45708" marB="45708" anchor="ctr"/>
                </a:tc>
                <a:extLst>
                  <a:ext uri="{0D108BD9-81ED-4DB2-BD59-A6C34878D82A}">
                    <a16:rowId xmlns:a16="http://schemas.microsoft.com/office/drawing/2014/main" val="2854975646"/>
                  </a:ext>
                </a:extLst>
              </a:tr>
              <a:tr h="349845">
                <a:tc>
                  <a:txBody>
                    <a:bodyPr/>
                    <a:lstStyle/>
                    <a:p>
                      <a:pPr latinLnBrk="1"/>
                      <a:r>
                        <a:rPr lang="en-US" altLang="ko-KR" sz="1400" dirty="0">
                          <a:solidFill>
                            <a:schemeClr val="tx2"/>
                          </a:solidFill>
                        </a:rPr>
                        <a:t>INA, INB</a:t>
                      </a:r>
                      <a:endParaRPr lang="ko-KR" altLang="en-US" sz="1400" dirty="0">
                        <a:solidFill>
                          <a:schemeClr val="tx2"/>
                        </a:solidFill>
                      </a:endParaRPr>
                    </a:p>
                  </a:txBody>
                  <a:tcPr marL="91416" marR="91416" marT="45708" marB="45708" anchor="ctr"/>
                </a:tc>
                <a:tc>
                  <a:txBody>
                    <a:bodyPr/>
                    <a:lstStyle/>
                    <a:p>
                      <a:pPr latinLnBrk="1"/>
                      <a:r>
                        <a:rPr lang="en-US" altLang="ko-KR" sz="1400" dirty="0">
                          <a:solidFill>
                            <a:schemeClr val="tx2"/>
                          </a:solidFill>
                        </a:rPr>
                        <a:t>Min. -5 V / Max. 20 V</a:t>
                      </a:r>
                      <a:endParaRPr lang="ko-KR" altLang="en-US" sz="1400" dirty="0">
                        <a:solidFill>
                          <a:schemeClr val="tx2"/>
                        </a:solidFill>
                      </a:endParaRPr>
                    </a:p>
                  </a:txBody>
                  <a:tcPr marL="91416" marR="91416" marT="45708" marB="45708"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tx2"/>
                          </a:solidFill>
                        </a:rPr>
                        <a:t>Min. -5 V for</a:t>
                      </a:r>
                      <a:r>
                        <a:rPr lang="ko-KR" altLang="en-US" sz="1400" dirty="0">
                          <a:solidFill>
                            <a:schemeClr val="tx2"/>
                          </a:solidFill>
                        </a:rPr>
                        <a:t> </a:t>
                      </a:r>
                      <a:r>
                        <a:rPr lang="en-US" altLang="ko-KR" sz="1400" dirty="0">
                          <a:solidFill>
                            <a:schemeClr val="tx2"/>
                          </a:solidFill>
                        </a:rPr>
                        <a:t>50ns / Max.  20 V</a:t>
                      </a:r>
                      <a:endParaRPr lang="ko-KR" altLang="en-US" sz="1400" dirty="0">
                        <a:solidFill>
                          <a:schemeClr val="tx2"/>
                        </a:solidFill>
                      </a:endParaRPr>
                    </a:p>
                  </a:txBody>
                  <a:tcPr marL="91416" marR="91416" marT="45708" marB="45708"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tx2"/>
                          </a:solidFill>
                        </a:rPr>
                        <a:t>Min. -5 V for</a:t>
                      </a:r>
                      <a:r>
                        <a:rPr lang="ko-KR" altLang="en-US" sz="1400" dirty="0">
                          <a:solidFill>
                            <a:schemeClr val="tx2"/>
                          </a:solidFill>
                        </a:rPr>
                        <a:t> </a:t>
                      </a:r>
                      <a:r>
                        <a:rPr lang="en-US" altLang="ko-KR" sz="1400" dirty="0">
                          <a:solidFill>
                            <a:schemeClr val="tx2"/>
                          </a:solidFill>
                        </a:rPr>
                        <a:t>50ns / Max.  20 V</a:t>
                      </a:r>
                      <a:endParaRPr lang="ko-KR" altLang="en-US" sz="1400" dirty="0">
                        <a:solidFill>
                          <a:schemeClr val="tx2"/>
                        </a:solidFill>
                      </a:endParaRPr>
                    </a:p>
                  </a:txBody>
                  <a:tcPr marL="91416" marR="91416" marT="45708" marB="45708" anchor="ctr"/>
                </a:tc>
                <a:extLst>
                  <a:ext uri="{0D108BD9-81ED-4DB2-BD59-A6C34878D82A}">
                    <a16:rowId xmlns:a16="http://schemas.microsoft.com/office/drawing/2014/main" val="174073387"/>
                  </a:ext>
                </a:extLst>
              </a:tr>
              <a:tr h="540670">
                <a:tc>
                  <a:txBody>
                    <a:bodyPr/>
                    <a:lstStyle/>
                    <a:p>
                      <a:pPr latinLnBrk="1"/>
                      <a:r>
                        <a:rPr lang="en-US" altLang="ko-KR" sz="1400" dirty="0">
                          <a:solidFill>
                            <a:schemeClr val="tx2"/>
                          </a:solidFill>
                        </a:rPr>
                        <a:t>Power up sequence</a:t>
                      </a:r>
                      <a:endParaRPr lang="ko-KR" altLang="en-US" sz="1400" dirty="0">
                        <a:solidFill>
                          <a:schemeClr val="tx2"/>
                        </a:solidFill>
                      </a:endParaRPr>
                    </a:p>
                  </a:txBody>
                  <a:tcPr marL="91416" marR="91416" marT="45708" marB="45708" anchor="ctr"/>
                </a:tc>
                <a:tc>
                  <a:txBody>
                    <a:bodyPr/>
                    <a:lstStyle/>
                    <a:p>
                      <a:pPr latinLnBrk="1"/>
                      <a:r>
                        <a:rPr lang="en-US" altLang="ko-KR" sz="1400" dirty="0">
                          <a:solidFill>
                            <a:schemeClr val="tx2"/>
                          </a:solidFill>
                        </a:rPr>
                        <a:t>Power-up delay time during </a:t>
                      </a:r>
                      <a:r>
                        <a:rPr lang="en-US" altLang="ko-KR" sz="1400" dirty="0" err="1">
                          <a:solidFill>
                            <a:schemeClr val="tx2"/>
                          </a:solidFill>
                        </a:rPr>
                        <a:t>Vccx</a:t>
                      </a:r>
                      <a:r>
                        <a:rPr lang="en-US" altLang="ko-KR" sz="1400" dirty="0">
                          <a:solidFill>
                            <a:schemeClr val="tx2"/>
                          </a:solidFill>
                        </a:rPr>
                        <a:t> start-up</a:t>
                      </a:r>
                      <a:endParaRPr lang="ko-KR" altLang="en-US" sz="1400" dirty="0">
                        <a:solidFill>
                          <a:schemeClr val="tx2"/>
                        </a:solidFill>
                      </a:endParaRPr>
                    </a:p>
                  </a:txBody>
                  <a:tcPr marL="91416" marR="91416" marT="45708" marB="45708" anchor="ctr"/>
                </a:tc>
                <a:tc>
                  <a:txBody>
                    <a:bodyPr/>
                    <a:lstStyle/>
                    <a:p>
                      <a:pPr latinLnBrk="1"/>
                      <a:r>
                        <a:rPr lang="en-US" altLang="ko-KR" sz="1400" dirty="0">
                          <a:solidFill>
                            <a:schemeClr val="tx2"/>
                          </a:solidFill>
                        </a:rPr>
                        <a:t>Internal settling time </a:t>
                      </a:r>
                      <a:r>
                        <a:rPr lang="en-US" altLang="ko-KR" sz="1400" dirty="0" err="1">
                          <a:solidFill>
                            <a:schemeClr val="tx2"/>
                          </a:solidFill>
                        </a:rPr>
                        <a:t>t</a:t>
                      </a:r>
                      <a:r>
                        <a:rPr lang="en-US" altLang="ko-KR" sz="1000" dirty="0" err="1">
                          <a:solidFill>
                            <a:schemeClr val="tx2"/>
                          </a:solidFill>
                        </a:rPr>
                        <a:t>PORUV,OUT</a:t>
                      </a:r>
                      <a:r>
                        <a:rPr lang="en-US" altLang="ko-KR" sz="1000" dirty="0">
                          <a:solidFill>
                            <a:schemeClr val="tx2"/>
                          </a:solidFill>
                        </a:rPr>
                        <a:t> </a:t>
                      </a:r>
                      <a:r>
                        <a:rPr lang="en-US" altLang="ko-KR" sz="1400" dirty="0">
                          <a:solidFill>
                            <a:schemeClr val="tx2"/>
                          </a:solidFill>
                        </a:rPr>
                        <a:t>= 18us</a:t>
                      </a:r>
                      <a:endParaRPr lang="ko-KR" altLang="en-US" sz="1400" dirty="0">
                        <a:solidFill>
                          <a:schemeClr val="tx2"/>
                        </a:solidFill>
                      </a:endParaRPr>
                    </a:p>
                  </a:txBody>
                  <a:tcPr marL="91416" marR="91416" marT="45708" marB="45708" anchor="ctr"/>
                </a:tc>
                <a:tc>
                  <a:txBody>
                    <a:bodyPr/>
                    <a:lstStyle/>
                    <a:p>
                      <a:pPr latinLnBrk="1"/>
                      <a:r>
                        <a:rPr lang="en-US" altLang="ko-KR" sz="1400" dirty="0">
                          <a:solidFill>
                            <a:schemeClr val="tx2"/>
                          </a:solidFill>
                        </a:rPr>
                        <a:t>Internal settling time </a:t>
                      </a:r>
                      <a:r>
                        <a:rPr lang="en-US" altLang="ko-KR" sz="1400" dirty="0" err="1">
                          <a:solidFill>
                            <a:schemeClr val="tx2"/>
                          </a:solidFill>
                        </a:rPr>
                        <a:t>t</a:t>
                      </a:r>
                      <a:r>
                        <a:rPr lang="en-US" altLang="ko-KR" sz="1000" dirty="0" err="1">
                          <a:solidFill>
                            <a:schemeClr val="tx2"/>
                          </a:solidFill>
                        </a:rPr>
                        <a:t>PORUV,OUT</a:t>
                      </a:r>
                      <a:r>
                        <a:rPr lang="en-US" altLang="ko-KR" sz="1000" dirty="0">
                          <a:solidFill>
                            <a:schemeClr val="tx2"/>
                          </a:solidFill>
                        </a:rPr>
                        <a:t> </a:t>
                      </a:r>
                      <a:r>
                        <a:rPr lang="en-US" altLang="ko-KR" sz="1400" dirty="0">
                          <a:solidFill>
                            <a:schemeClr val="tx2"/>
                          </a:solidFill>
                        </a:rPr>
                        <a:t>= 18us</a:t>
                      </a:r>
                      <a:endParaRPr lang="ko-KR" altLang="en-US" sz="1400" dirty="0">
                        <a:solidFill>
                          <a:schemeClr val="tx2"/>
                        </a:solidFill>
                      </a:endParaRPr>
                    </a:p>
                  </a:txBody>
                  <a:tcPr marL="91416" marR="91416" marT="45708" marB="45708" anchor="ctr"/>
                </a:tc>
                <a:extLst>
                  <a:ext uri="{0D108BD9-81ED-4DB2-BD59-A6C34878D82A}">
                    <a16:rowId xmlns:a16="http://schemas.microsoft.com/office/drawing/2014/main" val="1392915084"/>
                  </a:ext>
                </a:extLst>
              </a:tr>
              <a:tr h="349845">
                <a:tc>
                  <a:txBody>
                    <a:bodyPr/>
                    <a:lstStyle/>
                    <a:p>
                      <a:pPr latinLnBrk="1"/>
                      <a:r>
                        <a:rPr lang="en-US" altLang="ko-KR" sz="1400" dirty="0">
                          <a:solidFill>
                            <a:schemeClr val="tx2"/>
                          </a:solidFill>
                        </a:rPr>
                        <a:t>PKG</a:t>
                      </a:r>
                      <a:endParaRPr lang="ko-KR" altLang="en-US" sz="1400" dirty="0">
                        <a:solidFill>
                          <a:schemeClr val="tx2"/>
                        </a:solidFill>
                      </a:endParaRPr>
                    </a:p>
                  </a:txBody>
                  <a:tcPr marL="91416" marR="91416" marT="45708" marB="45708" anchor="ctr"/>
                </a:tc>
                <a:tc>
                  <a:txBody>
                    <a:bodyPr/>
                    <a:lstStyle/>
                    <a:p>
                      <a:pPr latinLnBrk="1"/>
                      <a:r>
                        <a:rPr lang="en-US" altLang="ko-KR" sz="1400" dirty="0">
                          <a:solidFill>
                            <a:schemeClr val="tx2"/>
                          </a:solidFill>
                        </a:rPr>
                        <a:t>SOIC-16 WB</a:t>
                      </a:r>
                      <a:endParaRPr lang="ko-KR" altLang="en-US" sz="1400" dirty="0">
                        <a:solidFill>
                          <a:schemeClr val="tx2"/>
                        </a:solidFill>
                      </a:endParaRPr>
                    </a:p>
                  </a:txBody>
                  <a:tcPr marL="91416" marR="91416" marT="45708" marB="45708" anchor="ctr"/>
                </a:tc>
                <a:tc>
                  <a:txBody>
                    <a:bodyPr/>
                    <a:lstStyle/>
                    <a:p>
                      <a:pPr latinLnBrk="1"/>
                      <a:r>
                        <a:rPr lang="en-US" altLang="ko-KR" sz="1400" dirty="0">
                          <a:solidFill>
                            <a:schemeClr val="tx2"/>
                          </a:solidFill>
                        </a:rPr>
                        <a:t>SOIC-16 WB</a:t>
                      </a:r>
                      <a:endParaRPr lang="ko-KR" altLang="en-US" sz="1400" dirty="0">
                        <a:solidFill>
                          <a:schemeClr val="tx2"/>
                        </a:solidFill>
                      </a:endParaRPr>
                    </a:p>
                  </a:txBody>
                  <a:tcPr marL="91416" marR="91416" marT="45708" marB="45708"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tx2"/>
                          </a:solidFill>
                        </a:rPr>
                        <a:t>SOIC-16 WB (pin #12/13 removed)</a:t>
                      </a:r>
                      <a:endParaRPr lang="ko-KR" altLang="en-US" sz="1400" dirty="0">
                        <a:solidFill>
                          <a:schemeClr val="tx2"/>
                        </a:solidFill>
                      </a:endParaRPr>
                    </a:p>
                  </a:txBody>
                  <a:tcPr marL="91416" marR="91416" marT="45708" marB="45708" anchor="ctr"/>
                </a:tc>
                <a:extLst>
                  <a:ext uri="{0D108BD9-81ED-4DB2-BD59-A6C34878D82A}">
                    <a16:rowId xmlns:a16="http://schemas.microsoft.com/office/drawing/2014/main" val="2333261952"/>
                  </a:ext>
                </a:extLst>
              </a:tr>
              <a:tr h="349845">
                <a:tc>
                  <a:txBody>
                    <a:bodyPr/>
                    <a:lstStyle/>
                    <a:p>
                      <a:pPr latinLnBrk="1"/>
                      <a:r>
                        <a:rPr lang="en-US" altLang="ko-KR" sz="1400" dirty="0">
                          <a:solidFill>
                            <a:schemeClr val="tx2"/>
                          </a:solidFill>
                        </a:rPr>
                        <a:t>Automotive Part</a:t>
                      </a:r>
                      <a:endParaRPr lang="ko-KR" altLang="en-US" sz="1400" dirty="0">
                        <a:solidFill>
                          <a:schemeClr val="tx2"/>
                        </a:solidFill>
                      </a:endParaRPr>
                    </a:p>
                  </a:txBody>
                  <a:tcPr marL="91416" marR="91416" marT="45708" marB="45708"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tx2"/>
                          </a:solidFill>
                        </a:rPr>
                        <a:t>On demand </a:t>
                      </a:r>
                      <a:r>
                        <a:rPr lang="en-US" altLang="ko-KR" sz="1400" dirty="0">
                          <a:solidFill>
                            <a:srgbClr val="FF0000"/>
                          </a:solidFill>
                          <a:effectLst>
                            <a:outerShdw blurRad="38100" dist="38100" dir="2700000" algn="tl">
                              <a:srgbClr val="000000">
                                <a:alpha val="43137"/>
                              </a:srgbClr>
                            </a:outerShdw>
                          </a:effectLst>
                        </a:rPr>
                        <a:t>(AB RTM)</a:t>
                      </a:r>
                      <a:endParaRPr lang="ko-KR" altLang="en-US" sz="1400" dirty="0">
                        <a:solidFill>
                          <a:srgbClr val="FF0000"/>
                        </a:solidFill>
                        <a:effectLst>
                          <a:outerShdw blurRad="38100" dist="38100" dir="2700000" algn="tl">
                            <a:srgbClr val="000000">
                              <a:alpha val="43137"/>
                            </a:srgbClr>
                          </a:outerShdw>
                        </a:effectLst>
                      </a:endParaRPr>
                    </a:p>
                  </a:txBody>
                  <a:tcPr marL="91416" marR="91416" marT="45708" marB="45708"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tx2"/>
                          </a:solidFill>
                        </a:rPr>
                        <a:t>NCV51561 </a:t>
                      </a:r>
                      <a:r>
                        <a:rPr lang="en-US" altLang="ko-KR" sz="1400" dirty="0">
                          <a:solidFill>
                            <a:srgbClr val="FF0000"/>
                          </a:solidFill>
                          <a:effectLst>
                            <a:outerShdw blurRad="38100" dist="38100" dir="2700000" algn="tl">
                              <a:srgbClr val="000000">
                                <a:alpha val="43137"/>
                              </a:srgbClr>
                            </a:outerShdw>
                          </a:effectLst>
                        </a:rPr>
                        <a:t>(BB/DA RTM)</a:t>
                      </a:r>
                      <a:endParaRPr lang="ko-KR" altLang="en-US" sz="1400" dirty="0">
                        <a:solidFill>
                          <a:srgbClr val="FF0000"/>
                        </a:solidFill>
                        <a:effectLst>
                          <a:outerShdw blurRad="38100" dist="38100" dir="2700000" algn="tl">
                            <a:srgbClr val="000000">
                              <a:alpha val="43137"/>
                            </a:srgbClr>
                          </a:outerShdw>
                        </a:effectLst>
                      </a:endParaRPr>
                    </a:p>
                  </a:txBody>
                  <a:tcPr marL="91416" marR="91416" marT="45708" marB="45708"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tx2"/>
                          </a:solidFill>
                        </a:rPr>
                        <a:t>NCV51563 </a:t>
                      </a:r>
                      <a:r>
                        <a:rPr lang="en-US" altLang="ko-KR" sz="1400" dirty="0">
                          <a:solidFill>
                            <a:srgbClr val="FF0000"/>
                          </a:solidFill>
                          <a:effectLst>
                            <a:outerShdw blurRad="38100" dist="38100" dir="2700000" algn="tl">
                              <a:srgbClr val="000000">
                                <a:alpha val="43137"/>
                              </a:srgbClr>
                            </a:outerShdw>
                          </a:effectLst>
                        </a:rPr>
                        <a:t>(CA RTM)</a:t>
                      </a:r>
                      <a:endParaRPr lang="ko-KR" altLang="en-US" sz="1400" dirty="0">
                        <a:solidFill>
                          <a:srgbClr val="FF0000"/>
                        </a:solidFill>
                        <a:effectLst>
                          <a:outerShdw blurRad="38100" dist="38100" dir="2700000" algn="tl">
                            <a:srgbClr val="000000">
                              <a:alpha val="43137"/>
                            </a:srgbClr>
                          </a:outerShdw>
                        </a:effectLst>
                      </a:endParaRPr>
                    </a:p>
                  </a:txBody>
                  <a:tcPr marL="91416" marR="91416" marT="45708" marB="45708" anchor="ctr"/>
                </a:tc>
                <a:extLst>
                  <a:ext uri="{0D108BD9-81ED-4DB2-BD59-A6C34878D82A}">
                    <a16:rowId xmlns:a16="http://schemas.microsoft.com/office/drawing/2014/main" val="3713773166"/>
                  </a:ext>
                </a:extLst>
              </a:tr>
            </a:tbl>
          </a:graphicData>
        </a:graphic>
      </p:graphicFrame>
      <p:pic>
        <p:nvPicPr>
          <p:cNvPr id="16" name="그림 15">
            <a:extLst>
              <a:ext uri="{FF2B5EF4-FFF2-40B4-BE49-F238E27FC236}">
                <a16:creationId xmlns:a16="http://schemas.microsoft.com/office/drawing/2014/main" id="{5372944A-BA3E-40B9-AF9E-EDD8E406BB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76047" y="2127867"/>
            <a:ext cx="1422263" cy="1915466"/>
          </a:xfrm>
          <a:prstGeom prst="rect">
            <a:avLst/>
          </a:prstGeom>
        </p:spPr>
      </p:pic>
      <p:sp>
        <p:nvSpPr>
          <p:cNvPr id="17" name="직사각형 16">
            <a:extLst>
              <a:ext uri="{FF2B5EF4-FFF2-40B4-BE49-F238E27FC236}">
                <a16:creationId xmlns:a16="http://schemas.microsoft.com/office/drawing/2014/main" id="{DDD4A949-4F82-498D-85A2-02A3A7A1EEFB}"/>
              </a:ext>
            </a:extLst>
          </p:cNvPr>
          <p:cNvSpPr/>
          <p:nvPr/>
        </p:nvSpPr>
        <p:spPr>
          <a:xfrm>
            <a:off x="2935476" y="3454241"/>
            <a:ext cx="578689" cy="268377"/>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99"/>
          </a:p>
        </p:txBody>
      </p:sp>
      <p:pic>
        <p:nvPicPr>
          <p:cNvPr id="18" name="그림 17">
            <a:extLst>
              <a:ext uri="{FF2B5EF4-FFF2-40B4-BE49-F238E27FC236}">
                <a16:creationId xmlns:a16="http://schemas.microsoft.com/office/drawing/2014/main" id="{C7A949A8-B4DB-47F1-8C54-B887A59B28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4182" y="2127866"/>
            <a:ext cx="1458300" cy="1915466"/>
          </a:xfrm>
          <a:prstGeom prst="rect">
            <a:avLst/>
          </a:prstGeom>
        </p:spPr>
      </p:pic>
      <p:sp>
        <p:nvSpPr>
          <p:cNvPr id="19" name="직사각형 18">
            <a:extLst>
              <a:ext uri="{FF2B5EF4-FFF2-40B4-BE49-F238E27FC236}">
                <a16:creationId xmlns:a16="http://schemas.microsoft.com/office/drawing/2014/main" id="{EEAE793D-2D71-438B-9AEC-5D53D9CD74FC}"/>
              </a:ext>
            </a:extLst>
          </p:cNvPr>
          <p:cNvSpPr/>
          <p:nvPr/>
        </p:nvSpPr>
        <p:spPr>
          <a:xfrm>
            <a:off x="6231779" y="3454241"/>
            <a:ext cx="578689" cy="268377"/>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99"/>
          </a:p>
        </p:txBody>
      </p:sp>
      <p:pic>
        <p:nvPicPr>
          <p:cNvPr id="20" name="그림 19">
            <a:extLst>
              <a:ext uri="{FF2B5EF4-FFF2-40B4-BE49-F238E27FC236}">
                <a16:creationId xmlns:a16="http://schemas.microsoft.com/office/drawing/2014/main" id="{190EF56E-53F4-4E23-B449-3A032FC5A5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86648" y="2110661"/>
            <a:ext cx="1422263" cy="1932671"/>
          </a:xfrm>
          <a:prstGeom prst="rect">
            <a:avLst/>
          </a:prstGeom>
        </p:spPr>
      </p:pic>
      <p:sp>
        <p:nvSpPr>
          <p:cNvPr id="21" name="직사각형 20">
            <a:extLst>
              <a:ext uri="{FF2B5EF4-FFF2-40B4-BE49-F238E27FC236}">
                <a16:creationId xmlns:a16="http://schemas.microsoft.com/office/drawing/2014/main" id="{8B07209B-CEB9-4C3F-9B97-1C5BA369C174}"/>
              </a:ext>
            </a:extLst>
          </p:cNvPr>
          <p:cNvSpPr/>
          <p:nvPr/>
        </p:nvSpPr>
        <p:spPr>
          <a:xfrm>
            <a:off x="10644142" y="2925792"/>
            <a:ext cx="493500" cy="327085"/>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99"/>
          </a:p>
        </p:txBody>
      </p:sp>
      <p:sp>
        <p:nvSpPr>
          <p:cNvPr id="22" name="TextBox 21">
            <a:extLst>
              <a:ext uri="{FF2B5EF4-FFF2-40B4-BE49-F238E27FC236}">
                <a16:creationId xmlns:a16="http://schemas.microsoft.com/office/drawing/2014/main" id="{A255439A-D58A-4DE1-BE9D-91DA5620582C}"/>
              </a:ext>
            </a:extLst>
          </p:cNvPr>
          <p:cNvSpPr txBox="1"/>
          <p:nvPr/>
        </p:nvSpPr>
        <p:spPr>
          <a:xfrm>
            <a:off x="10996103" y="474228"/>
            <a:ext cx="1072508" cy="261610"/>
          </a:xfrm>
          <a:prstGeom prst="rect">
            <a:avLst/>
          </a:prstGeom>
          <a:noFill/>
        </p:spPr>
        <p:txBody>
          <a:bodyPr wrap="square">
            <a:spAutoFit/>
          </a:bodyPr>
          <a:lstStyle/>
          <a:p>
            <a:pPr algn="ctr"/>
            <a:r>
              <a:rPr lang="en-US" altLang="ko-KR" sz="1100" b="1" dirty="0">
                <a:solidFill>
                  <a:schemeClr val="tx2"/>
                </a:solidFill>
              </a:rPr>
              <a:t>Bold </a:t>
            </a:r>
            <a:r>
              <a:rPr lang="en-US" altLang="ko-KR" sz="1100" dirty="0">
                <a:solidFill>
                  <a:schemeClr val="tx2"/>
                </a:solidFill>
              </a:rPr>
              <a:t>: RTM</a:t>
            </a:r>
            <a:endParaRPr lang="ko-KR" altLang="en-US" sz="1100" dirty="0"/>
          </a:p>
        </p:txBody>
      </p:sp>
    </p:spTree>
    <p:extLst>
      <p:ext uri="{BB962C8B-B14F-4D97-AF65-F5344CB8AC3E}">
        <p14:creationId xmlns:p14="http://schemas.microsoft.com/office/powerpoint/2010/main" val="32366992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116706" y="1080713"/>
            <a:ext cx="11722107" cy="63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hangingPunct="0"/>
            <a:r>
              <a:rPr lang="en-US" sz="1133" dirty="0">
                <a:latin typeface="+mn-lt"/>
              </a:rPr>
              <a:t>The NCV51561 are isolated dual-channel gate driver with up to 4.5-A/9-A source and sink peak current. It is designed for fast switching to drive power MOSFETs power switches. The NCV51561 offers short and matched propagation delays. Internal functional isolation between the two secondary-side drivers allows a working voltage of up to ~1,200 VDC. The NCV51561 offers other important protection functions such as independent under-voltage lockout for each drivers and disable function.</a:t>
            </a:r>
          </a:p>
        </p:txBody>
      </p:sp>
      <p:sp>
        <p:nvSpPr>
          <p:cNvPr id="3100" name="Title 64"/>
          <p:cNvSpPr>
            <a:spLocks noGrp="1"/>
          </p:cNvSpPr>
          <p:nvPr>
            <p:ph type="title"/>
          </p:nvPr>
        </p:nvSpPr>
        <p:spPr/>
        <p:txBody>
          <a:bodyPr>
            <a:normAutofit/>
          </a:bodyPr>
          <a:lstStyle/>
          <a:p>
            <a:r>
              <a:rPr lang="en-US" dirty="0"/>
              <a:t>NCV51561 – 5 kV Isolated High Speed Dual MOS/</a:t>
            </a:r>
            <a:r>
              <a:rPr lang="en-US" dirty="0" err="1"/>
              <a:t>SiC</a:t>
            </a:r>
            <a:r>
              <a:rPr lang="en-US" dirty="0"/>
              <a:t> Drivers</a:t>
            </a:r>
            <a:endParaRPr lang="en-US" altLang="en-US" dirty="0"/>
          </a:p>
        </p:txBody>
      </p:sp>
      <p:sp>
        <p:nvSpPr>
          <p:cNvPr id="67" name="Text Box 5"/>
          <p:cNvSpPr txBox="1">
            <a:spLocks noChangeArrowheads="1"/>
          </p:cNvSpPr>
          <p:nvPr/>
        </p:nvSpPr>
        <p:spPr bwMode="auto">
          <a:xfrm>
            <a:off x="165382" y="2048913"/>
            <a:ext cx="3020566" cy="122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16" rIns="91416"/>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54847" indent="-54847">
              <a:buClr>
                <a:srgbClr val="333399"/>
              </a:buClr>
              <a:buSzPct val="80000"/>
              <a:buFont typeface="Wingdings" pitchFamily="2" charset="2"/>
              <a:buChar char="§"/>
            </a:pPr>
            <a:r>
              <a:rPr lang="en-US" sz="1200" dirty="0">
                <a:latin typeface="+mn-lt"/>
              </a:rPr>
              <a:t> Input side isolated from output drivers</a:t>
            </a:r>
          </a:p>
          <a:p>
            <a:pPr marL="0" indent="0">
              <a:buClr>
                <a:srgbClr val="333399"/>
              </a:buClr>
              <a:buSzPct val="80000"/>
            </a:pPr>
            <a:r>
              <a:rPr lang="en-US" sz="1200" dirty="0">
                <a:latin typeface="+mn-lt"/>
              </a:rPr>
              <a:t>by 5-kVRMS isolation barrier </a:t>
            </a:r>
          </a:p>
          <a:p>
            <a:pPr marL="171399" indent="-171399">
              <a:buClr>
                <a:srgbClr val="333399"/>
              </a:buClr>
              <a:buSzPct val="80000"/>
              <a:buFont typeface="Wingdings" panose="05000000000000000000" pitchFamily="2" charset="2"/>
              <a:buChar char="§"/>
            </a:pPr>
            <a:r>
              <a:rPr lang="en-US" sz="1200" b="1" dirty="0">
                <a:latin typeface="+mn-lt"/>
              </a:rPr>
              <a:t>36 ns Prop Delay &amp; 5 ns Delay Match</a:t>
            </a:r>
          </a:p>
          <a:p>
            <a:pPr marL="54847" indent="-54847">
              <a:buClr>
                <a:srgbClr val="333399"/>
              </a:buClr>
              <a:buSzPct val="80000"/>
              <a:buFont typeface="Wingdings" pitchFamily="2" charset="2"/>
              <a:buChar char="§"/>
            </a:pPr>
            <a:r>
              <a:rPr lang="en-US" sz="1200" b="1" dirty="0">
                <a:latin typeface="+mn-lt"/>
              </a:rPr>
              <a:t> &gt;= 200 V/ns </a:t>
            </a:r>
            <a:r>
              <a:rPr lang="en-US" sz="1200" b="1" dirty="0" err="1">
                <a:latin typeface="+mn-lt"/>
              </a:rPr>
              <a:t>dV</a:t>
            </a:r>
            <a:r>
              <a:rPr lang="en-US" sz="1200" b="1" dirty="0">
                <a:latin typeface="+mn-lt"/>
              </a:rPr>
              <a:t>/</a:t>
            </a:r>
            <a:r>
              <a:rPr lang="en-US" sz="1200" b="1" dirty="0" err="1">
                <a:latin typeface="+mn-lt"/>
              </a:rPr>
              <a:t>dt</a:t>
            </a:r>
            <a:r>
              <a:rPr lang="en-US" sz="1200" b="1" dirty="0">
                <a:latin typeface="+mn-lt"/>
              </a:rPr>
              <a:t> Immunity</a:t>
            </a:r>
          </a:p>
          <a:p>
            <a:pPr marL="54847" indent="-54847">
              <a:buClr>
                <a:srgbClr val="333399"/>
              </a:buClr>
              <a:buSzPct val="80000"/>
              <a:buFont typeface="Wingdings" pitchFamily="2" charset="2"/>
              <a:buChar char="§"/>
            </a:pPr>
            <a:r>
              <a:rPr lang="en-US" sz="1200" dirty="0">
                <a:latin typeface="+mn-lt"/>
              </a:rPr>
              <a:t> </a:t>
            </a:r>
            <a:r>
              <a:rPr lang="en-US" sz="1200" dirty="0"/>
              <a:t>4.5-A/9-A </a:t>
            </a:r>
            <a:r>
              <a:rPr lang="en-US" sz="1200" dirty="0">
                <a:latin typeface="+mn-lt"/>
              </a:rPr>
              <a:t>Typical Source/Sink Current Capability</a:t>
            </a:r>
          </a:p>
        </p:txBody>
      </p:sp>
      <p:sp>
        <p:nvSpPr>
          <p:cNvPr id="74" name="Text Box 5"/>
          <p:cNvSpPr txBox="1">
            <a:spLocks noChangeArrowheads="1"/>
          </p:cNvSpPr>
          <p:nvPr/>
        </p:nvSpPr>
        <p:spPr bwMode="auto">
          <a:xfrm>
            <a:off x="3231177" y="2048914"/>
            <a:ext cx="2691699" cy="103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16" rIns="91416"/>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54847" indent="-54847">
              <a:buClr>
                <a:srgbClr val="333399"/>
              </a:buClr>
              <a:buSzPct val="80000"/>
              <a:buFont typeface="Wingdings" pitchFamily="2" charset="2"/>
              <a:buChar char="§"/>
            </a:pPr>
            <a:r>
              <a:rPr lang="en-US" altLang="en-US" sz="1200" dirty="0">
                <a:latin typeface="+mn-lt"/>
              </a:rPr>
              <a:t> Give reliable operation and safety</a:t>
            </a:r>
          </a:p>
          <a:p>
            <a:pPr marL="54847" indent="-54847">
              <a:buClr>
                <a:srgbClr val="333399"/>
              </a:buClr>
              <a:buSzPct val="80000"/>
              <a:buFont typeface="Wingdings" pitchFamily="2" charset="2"/>
              <a:buChar char="§"/>
            </a:pPr>
            <a:r>
              <a:rPr lang="en-US" sz="1200" dirty="0">
                <a:latin typeface="+mn-lt"/>
              </a:rPr>
              <a:t> Efficient switching</a:t>
            </a:r>
          </a:p>
          <a:p>
            <a:pPr marL="54847" indent="-54847">
              <a:buClr>
                <a:srgbClr val="333399"/>
              </a:buClr>
              <a:buSzPct val="80000"/>
              <a:buFont typeface="Wingdings" pitchFamily="2" charset="2"/>
              <a:buChar char="§"/>
            </a:pPr>
            <a:r>
              <a:rPr lang="en-US" sz="1200" dirty="0">
                <a:latin typeface="+mn-lt"/>
              </a:rPr>
              <a:t> High Robustness</a:t>
            </a:r>
          </a:p>
          <a:p>
            <a:pPr marL="54847" indent="-54847">
              <a:buClr>
                <a:srgbClr val="333399"/>
              </a:buClr>
              <a:buSzPct val="80000"/>
              <a:buFont typeface="Wingdings" pitchFamily="2" charset="2"/>
              <a:buChar char="§"/>
            </a:pPr>
            <a:r>
              <a:rPr lang="en-US" sz="1200" dirty="0">
                <a:latin typeface="+mn-lt"/>
              </a:rPr>
              <a:t> Driver to accommodate diff MOS load</a:t>
            </a:r>
          </a:p>
        </p:txBody>
      </p:sp>
      <p:sp>
        <p:nvSpPr>
          <p:cNvPr id="49154" name="Rectangle 2"/>
          <p:cNvSpPr>
            <a:spLocks noChangeArrowheads="1"/>
          </p:cNvSpPr>
          <p:nvPr/>
        </p:nvSpPr>
        <p:spPr bwMode="auto">
          <a:xfrm>
            <a:off x="1525193" y="-183724"/>
            <a:ext cx="184683" cy="369236"/>
          </a:xfrm>
          <a:prstGeom prst="rect">
            <a:avLst/>
          </a:prstGeom>
          <a:noFill/>
          <a:ln w="9525">
            <a:noFill/>
            <a:miter lim="800000"/>
            <a:headEnd/>
            <a:tailEnd/>
          </a:ln>
          <a:effectLst/>
        </p:spPr>
        <p:txBody>
          <a:bodyPr vert="horz" wrap="none" lIns="91416" tIns="45708" rIns="91416" bIns="45708" numCol="1" anchor="ctr" anchorCtr="0" compatLnSpc="1">
            <a:prstTxWarp prst="textNoShape">
              <a:avLst/>
            </a:prstTxWarp>
            <a:spAutoFit/>
          </a:bodyPr>
          <a:lstStyle/>
          <a:p>
            <a:endParaRPr lang="en-US" sz="1799"/>
          </a:p>
        </p:txBody>
      </p:sp>
      <p:sp>
        <p:nvSpPr>
          <p:cNvPr id="49156" name="Rectangle 4"/>
          <p:cNvSpPr>
            <a:spLocks noChangeArrowheads="1"/>
          </p:cNvSpPr>
          <p:nvPr/>
        </p:nvSpPr>
        <p:spPr bwMode="auto">
          <a:xfrm>
            <a:off x="1525193" y="-183724"/>
            <a:ext cx="184683" cy="369236"/>
          </a:xfrm>
          <a:prstGeom prst="rect">
            <a:avLst/>
          </a:prstGeom>
          <a:noFill/>
          <a:ln w="9525">
            <a:noFill/>
            <a:miter lim="800000"/>
            <a:headEnd/>
            <a:tailEnd/>
          </a:ln>
          <a:effectLst/>
        </p:spPr>
        <p:txBody>
          <a:bodyPr vert="horz" wrap="none" lIns="91416" tIns="45708" rIns="91416" bIns="45708" numCol="1" anchor="ctr" anchorCtr="0" compatLnSpc="1">
            <a:prstTxWarp prst="textNoShape">
              <a:avLst/>
            </a:prstTxWarp>
            <a:spAutoFit/>
          </a:bodyPr>
          <a:lstStyle/>
          <a:p>
            <a:endParaRPr lang="en-US" sz="1799"/>
          </a:p>
        </p:txBody>
      </p:sp>
      <p:sp>
        <p:nvSpPr>
          <p:cNvPr id="49158" name="Rectangle 6"/>
          <p:cNvSpPr>
            <a:spLocks noChangeArrowheads="1"/>
          </p:cNvSpPr>
          <p:nvPr/>
        </p:nvSpPr>
        <p:spPr bwMode="auto">
          <a:xfrm>
            <a:off x="1525193" y="-183724"/>
            <a:ext cx="184683" cy="369236"/>
          </a:xfrm>
          <a:prstGeom prst="rect">
            <a:avLst/>
          </a:prstGeom>
          <a:noFill/>
          <a:ln w="9525">
            <a:noFill/>
            <a:miter lim="800000"/>
            <a:headEnd/>
            <a:tailEnd/>
          </a:ln>
          <a:effectLst/>
        </p:spPr>
        <p:txBody>
          <a:bodyPr vert="horz" wrap="none" lIns="91416" tIns="45708" rIns="91416" bIns="45708" numCol="1" anchor="ctr" anchorCtr="0" compatLnSpc="1">
            <a:prstTxWarp prst="textNoShape">
              <a:avLst/>
            </a:prstTxWarp>
            <a:spAutoFit/>
          </a:bodyPr>
          <a:lstStyle/>
          <a:p>
            <a:endParaRPr lang="en-US" sz="1799"/>
          </a:p>
        </p:txBody>
      </p:sp>
      <p:graphicFrame>
        <p:nvGraphicFramePr>
          <p:cNvPr id="17" name="개체 1">
            <a:extLst>
              <a:ext uri="{FF2B5EF4-FFF2-40B4-BE49-F238E27FC236}">
                <a16:creationId xmlns:a16="http://schemas.microsoft.com/office/drawing/2014/main" id="{114C6F6D-729C-4630-BC50-88F071631A86}"/>
              </a:ext>
            </a:extLst>
          </p:cNvPr>
          <p:cNvGraphicFramePr>
            <a:graphicFrameLocks noChangeAspect="1"/>
          </p:cNvGraphicFramePr>
          <p:nvPr/>
        </p:nvGraphicFramePr>
        <p:xfrm>
          <a:off x="6405700" y="2239313"/>
          <a:ext cx="4530305" cy="2292530"/>
        </p:xfrm>
        <a:graphic>
          <a:graphicData uri="http://schemas.openxmlformats.org/presentationml/2006/ole">
            <mc:AlternateContent xmlns:mc="http://schemas.openxmlformats.org/markup-compatibility/2006">
              <mc:Choice xmlns:v="urn:schemas-microsoft-com:vml" Requires="v">
                <p:oleObj spid="_x0000_s16397" name="Visio" r:id="rId4" imgW="8719229" imgH="4440999" progId="Visio.Drawing.11">
                  <p:embed/>
                </p:oleObj>
              </mc:Choice>
              <mc:Fallback>
                <p:oleObj name="Visio" r:id="rId4" imgW="8719229" imgH="4440999" progId="Visio.Drawing.11">
                  <p:embed/>
                  <p:pic>
                    <p:nvPicPr>
                      <p:cNvPr id="17" name="개체 1">
                        <a:extLst>
                          <a:ext uri="{FF2B5EF4-FFF2-40B4-BE49-F238E27FC236}">
                            <a16:creationId xmlns:a16="http://schemas.microsoft.com/office/drawing/2014/main" id="{114C6F6D-729C-4630-BC50-88F071631A86}"/>
                          </a:ext>
                        </a:extLst>
                      </p:cNvPr>
                      <p:cNvPicPr/>
                      <p:nvPr/>
                    </p:nvPicPr>
                    <p:blipFill>
                      <a:blip r:embed="rId5"/>
                      <a:stretch>
                        <a:fillRect/>
                      </a:stretch>
                    </p:blipFill>
                    <p:spPr>
                      <a:xfrm>
                        <a:off x="6405700" y="2239313"/>
                        <a:ext cx="4530305" cy="2292530"/>
                      </a:xfrm>
                      <a:prstGeom prst="rect">
                        <a:avLst/>
                      </a:prstGeom>
                    </p:spPr>
                  </p:pic>
                </p:oleObj>
              </mc:Fallback>
            </mc:AlternateContent>
          </a:graphicData>
        </a:graphic>
      </p:graphicFrame>
      <p:pic>
        <p:nvPicPr>
          <p:cNvPr id="3" name="그림 2">
            <a:extLst>
              <a:ext uri="{FF2B5EF4-FFF2-40B4-BE49-F238E27FC236}">
                <a16:creationId xmlns:a16="http://schemas.microsoft.com/office/drawing/2014/main" id="{8A65187A-C1B6-459E-8F1B-594924E791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9665230">
            <a:off x="10006532" y="3931090"/>
            <a:ext cx="2094232" cy="941427"/>
          </a:xfrm>
          <a:prstGeom prst="rect">
            <a:avLst/>
          </a:prstGeom>
        </p:spPr>
      </p:pic>
      <p:sp>
        <p:nvSpPr>
          <p:cNvPr id="18" name="Rectangle 12">
            <a:extLst>
              <a:ext uri="{FF2B5EF4-FFF2-40B4-BE49-F238E27FC236}">
                <a16:creationId xmlns:a16="http://schemas.microsoft.com/office/drawing/2014/main" id="{20332F3B-1C1A-4C33-BA87-83256FACA75A}"/>
              </a:ext>
            </a:extLst>
          </p:cNvPr>
          <p:cNvSpPr/>
          <p:nvPr/>
        </p:nvSpPr>
        <p:spPr>
          <a:xfrm>
            <a:off x="6183745" y="5597402"/>
            <a:ext cx="2461222" cy="498598"/>
          </a:xfrm>
          <a:prstGeom prst="rect">
            <a:avLst/>
          </a:prstGeom>
        </p:spPr>
        <p:txBody>
          <a:bodyPr wrap="square">
            <a:spAutoFit/>
          </a:bodyPr>
          <a:lstStyle/>
          <a:p>
            <a:pPr marL="342891" indent="-342891" eaLnBrk="0" hangingPunct="0">
              <a:spcBef>
                <a:spcPct val="20000"/>
              </a:spcBef>
              <a:buFont typeface="Wingdings" panose="05000000000000000000" pitchFamily="2" charset="2"/>
              <a:buChar char="§"/>
            </a:pPr>
            <a:r>
              <a:rPr lang="en-US" altLang="zh-TW" sz="1200" kern="0" dirty="0">
                <a:latin typeface="Helvetica" pitchFamily="34" charset="0"/>
                <a:cs typeface="Helvetica" pitchFamily="34" charset="0"/>
              </a:rPr>
              <a:t>SOIC-WB16 with high DTI </a:t>
            </a:r>
          </a:p>
          <a:p>
            <a:pPr marL="342891" indent="-342891" eaLnBrk="0" hangingPunct="0">
              <a:spcBef>
                <a:spcPct val="20000"/>
              </a:spcBef>
              <a:buFont typeface="Wingdings" panose="05000000000000000000" pitchFamily="2" charset="2"/>
              <a:buChar char="§"/>
            </a:pPr>
            <a:r>
              <a:rPr lang="en-US" altLang="zh-TW" sz="1200" kern="0" dirty="0">
                <a:latin typeface="Helvetica" pitchFamily="34" charset="0"/>
                <a:cs typeface="Helvetica" pitchFamily="34" charset="0"/>
              </a:rPr>
              <a:t>OPN : NCV5156xyzDWR2G</a:t>
            </a:r>
          </a:p>
        </p:txBody>
      </p:sp>
      <p:sp>
        <p:nvSpPr>
          <p:cNvPr id="19" name="Rectangle 14">
            <a:extLst>
              <a:ext uri="{FF2B5EF4-FFF2-40B4-BE49-F238E27FC236}">
                <a16:creationId xmlns:a16="http://schemas.microsoft.com/office/drawing/2014/main" id="{86AFF0B8-17C3-4C75-8415-BFBAEF8B43EC}"/>
              </a:ext>
            </a:extLst>
          </p:cNvPr>
          <p:cNvSpPr/>
          <p:nvPr/>
        </p:nvSpPr>
        <p:spPr>
          <a:xfrm>
            <a:off x="8904312" y="5528203"/>
            <a:ext cx="3287688" cy="720197"/>
          </a:xfrm>
          <a:prstGeom prst="rect">
            <a:avLst/>
          </a:prstGeom>
        </p:spPr>
        <p:txBody>
          <a:bodyPr wrap="square">
            <a:spAutoFit/>
          </a:bodyPr>
          <a:lstStyle/>
          <a:p>
            <a:pPr marL="342891" indent="-342891" eaLnBrk="0" hangingPunct="0">
              <a:spcBef>
                <a:spcPct val="20000"/>
              </a:spcBef>
              <a:buFont typeface="Wingdings" panose="05000000000000000000" pitchFamily="2" charset="2"/>
              <a:buChar char="§"/>
            </a:pPr>
            <a:r>
              <a:rPr lang="en-US" altLang="zh-TW" sz="1200" kern="0" dirty="0">
                <a:latin typeface="Helvetica" pitchFamily="34" charset="0"/>
                <a:cs typeface="Helvetica" pitchFamily="34" charset="0"/>
              </a:rPr>
              <a:t>x: Drive capability – Single/Dual Input</a:t>
            </a:r>
          </a:p>
          <a:p>
            <a:pPr marL="342891" indent="-342891" eaLnBrk="0" hangingPunct="0">
              <a:spcBef>
                <a:spcPct val="20000"/>
              </a:spcBef>
              <a:buFont typeface="Wingdings" panose="05000000000000000000" pitchFamily="2" charset="2"/>
              <a:buChar char="§"/>
            </a:pPr>
            <a:r>
              <a:rPr lang="en-US" altLang="zh-TW" sz="1200" kern="0" dirty="0">
                <a:latin typeface="Helvetica" pitchFamily="34" charset="0"/>
                <a:cs typeface="Helvetica" pitchFamily="34" charset="0"/>
              </a:rPr>
              <a:t>y: UVLO level</a:t>
            </a:r>
          </a:p>
          <a:p>
            <a:pPr marL="342891" indent="-342891" eaLnBrk="0" hangingPunct="0">
              <a:spcBef>
                <a:spcPct val="20000"/>
              </a:spcBef>
              <a:buFont typeface="Wingdings" panose="05000000000000000000" pitchFamily="2" charset="2"/>
              <a:buChar char="§"/>
            </a:pPr>
            <a:r>
              <a:rPr lang="en-US" altLang="zh-TW" sz="1200" kern="0" dirty="0">
                <a:latin typeface="Helvetica" pitchFamily="34" charset="0"/>
                <a:cs typeface="Helvetica" pitchFamily="34" charset="0"/>
              </a:rPr>
              <a:t>z: Enable/Disable</a:t>
            </a:r>
          </a:p>
        </p:txBody>
      </p:sp>
      <p:sp>
        <p:nvSpPr>
          <p:cNvPr id="21" name="Text Box 6">
            <a:extLst>
              <a:ext uri="{FF2B5EF4-FFF2-40B4-BE49-F238E27FC236}">
                <a16:creationId xmlns:a16="http://schemas.microsoft.com/office/drawing/2014/main" id="{6DE2F3EE-92B6-4CF1-A04A-C26DC0168177}"/>
              </a:ext>
            </a:extLst>
          </p:cNvPr>
          <p:cNvSpPr txBox="1">
            <a:spLocks noChangeArrowheads="1"/>
          </p:cNvSpPr>
          <p:nvPr/>
        </p:nvSpPr>
        <p:spPr bwMode="auto">
          <a:xfrm>
            <a:off x="115148" y="5576278"/>
            <a:ext cx="4267200" cy="74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40" rIns="91440"/>
          <a:lstStyle>
            <a:lvl1pPr marL="174625" indent="-174625">
              <a:defRPr sz="2400">
                <a:solidFill>
                  <a:schemeClr val="tx1"/>
                </a:solidFill>
                <a:latin typeface="Arial" pitchFamily="34" charset="0"/>
                <a:ea typeface="ＭＳ Ｐゴシック" pitchFamily="34" charset="-128"/>
              </a:defRPr>
            </a:lvl1pPr>
            <a:lvl2pPr>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171450" indent="-171450">
              <a:buClr>
                <a:srgbClr val="333399"/>
              </a:buClr>
              <a:buSzPct val="80000"/>
              <a:buFont typeface="Wingdings" panose="05000000000000000000" pitchFamily="2" charset="2"/>
              <a:buChar char="§"/>
            </a:pPr>
            <a:r>
              <a:rPr lang="en-US" sz="1200" dirty="0">
                <a:solidFill>
                  <a:srgbClr val="000000"/>
                </a:solidFill>
              </a:rPr>
              <a:t>HEV and EV On-Board chargers</a:t>
            </a:r>
          </a:p>
          <a:p>
            <a:pPr marL="171450" indent="-171450">
              <a:buClr>
                <a:srgbClr val="333399"/>
              </a:buClr>
              <a:buSzPct val="80000"/>
              <a:buFont typeface="Wingdings" panose="05000000000000000000" pitchFamily="2" charset="2"/>
              <a:buChar char="§"/>
            </a:pPr>
            <a:r>
              <a:rPr lang="en-US" sz="1200" dirty="0">
                <a:solidFill>
                  <a:srgbClr val="000000"/>
                </a:solidFill>
              </a:rPr>
              <a:t>HV DC/DC converters</a:t>
            </a:r>
          </a:p>
        </p:txBody>
      </p:sp>
      <p:sp>
        <p:nvSpPr>
          <p:cNvPr id="22" name="Text Box 5">
            <a:extLst>
              <a:ext uri="{FF2B5EF4-FFF2-40B4-BE49-F238E27FC236}">
                <a16:creationId xmlns:a16="http://schemas.microsoft.com/office/drawing/2014/main" id="{C20CEE19-38A9-4EFE-AD96-B0A642A249BD}"/>
              </a:ext>
            </a:extLst>
          </p:cNvPr>
          <p:cNvSpPr txBox="1">
            <a:spLocks noChangeArrowheads="1"/>
          </p:cNvSpPr>
          <p:nvPr/>
        </p:nvSpPr>
        <p:spPr bwMode="auto">
          <a:xfrm>
            <a:off x="115148" y="3733800"/>
            <a:ext cx="5542280" cy="130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40" rIns="91440"/>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54863" indent="-54863">
              <a:buClr>
                <a:srgbClr val="333399"/>
              </a:buClr>
              <a:buSzPct val="80000"/>
              <a:buFont typeface="Wingdings" pitchFamily="2" charset="2"/>
              <a:buChar char="§"/>
            </a:pPr>
            <a:r>
              <a:rPr lang="en-US" sz="1200" dirty="0">
                <a:solidFill>
                  <a:srgbClr val="000000"/>
                </a:solidFill>
                <a:cs typeface="Adobe 명조 Std Acro M"/>
              </a:rPr>
              <a:t> Matched Propagation Delays : Max. 8 ns</a:t>
            </a:r>
          </a:p>
          <a:p>
            <a:pPr marL="54863" indent="-54863">
              <a:buClr>
                <a:srgbClr val="333399"/>
              </a:buClr>
              <a:buSzPct val="80000"/>
              <a:buFont typeface="Wingdings" pitchFamily="2" charset="2"/>
              <a:buChar char="§"/>
            </a:pPr>
            <a:r>
              <a:rPr lang="en-US" sz="1200" dirty="0">
                <a:solidFill>
                  <a:srgbClr val="000000"/>
                </a:solidFill>
                <a:cs typeface="Adobe 명조 Std Acro M"/>
              </a:rPr>
              <a:t> User Programmable Input Logic</a:t>
            </a:r>
          </a:p>
          <a:p>
            <a:pPr marL="739775" lvl="1" indent="-171450">
              <a:buClr>
                <a:srgbClr val="333399"/>
              </a:buClr>
              <a:buSzPct val="80000"/>
              <a:buFont typeface="Wingdings" panose="05000000000000000000" pitchFamily="2" charset="2"/>
              <a:buChar char="§"/>
            </a:pPr>
            <a:r>
              <a:rPr lang="en-US" sz="1200" dirty="0">
                <a:solidFill>
                  <a:srgbClr val="000000"/>
                </a:solidFill>
                <a:cs typeface="Adobe 명조 Std Acro M"/>
              </a:rPr>
              <a:t>Single or Dual-input modes via ANB </a:t>
            </a:r>
          </a:p>
          <a:p>
            <a:pPr marL="739775" lvl="1" indent="-171450">
              <a:buClr>
                <a:srgbClr val="333399"/>
              </a:buClr>
              <a:buSzPct val="80000"/>
              <a:buFont typeface="Wingdings" panose="05000000000000000000" pitchFamily="2" charset="2"/>
              <a:buChar char="§"/>
            </a:pPr>
            <a:r>
              <a:rPr lang="en-US" sz="1200" dirty="0">
                <a:solidFill>
                  <a:srgbClr val="000000"/>
                </a:solidFill>
                <a:cs typeface="Adobe 명조 Std Acro M"/>
              </a:rPr>
              <a:t>DISABLE or ENABLE mode</a:t>
            </a:r>
          </a:p>
          <a:p>
            <a:pPr marL="171450" indent="-171450">
              <a:buClr>
                <a:srgbClr val="333399"/>
              </a:buClr>
              <a:buSzPct val="80000"/>
              <a:buFont typeface="Wingdings" panose="05000000000000000000" pitchFamily="2" charset="2"/>
              <a:buChar char="§"/>
            </a:pPr>
            <a:r>
              <a:rPr lang="en-US" sz="1200" dirty="0">
                <a:solidFill>
                  <a:srgbClr val="000000"/>
                </a:solidFill>
                <a:cs typeface="Adobe 명조 Std Acro M"/>
              </a:rPr>
              <a:t>User Programmable Dead-Time Control</a:t>
            </a:r>
          </a:p>
          <a:p>
            <a:pPr marL="171450" indent="-171450">
              <a:buClr>
                <a:srgbClr val="333399"/>
              </a:buClr>
              <a:buSzPct val="80000"/>
              <a:buFont typeface="Wingdings" panose="05000000000000000000" pitchFamily="2" charset="2"/>
              <a:buChar char="§"/>
            </a:pPr>
            <a:r>
              <a:rPr lang="en-US" altLang="en-US" sz="1200" dirty="0">
                <a:solidFill>
                  <a:srgbClr val="000000"/>
                </a:solidFill>
              </a:rPr>
              <a:t>Different UVLO options: 5-V,8-V, 13-V, &amp; 17-V</a:t>
            </a:r>
          </a:p>
        </p:txBody>
      </p:sp>
    </p:spTree>
    <p:extLst>
      <p:ext uri="{BB962C8B-B14F-4D97-AF65-F5344CB8AC3E}">
        <p14:creationId xmlns:p14="http://schemas.microsoft.com/office/powerpoint/2010/main" val="173995645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AD8D8D-CB5C-5441-A610-D10D6A79880F}"/>
              </a:ext>
            </a:extLst>
          </p:cNvPr>
          <p:cNvSpPr>
            <a:spLocks noGrp="1"/>
          </p:cNvSpPr>
          <p:nvPr>
            <p:ph type="title"/>
          </p:nvPr>
        </p:nvSpPr>
        <p:spPr>
          <a:xfrm>
            <a:off x="332301" y="149012"/>
            <a:ext cx="5574654" cy="512064"/>
          </a:xfrm>
        </p:spPr>
        <p:txBody>
          <a:bodyPr/>
          <a:lstStyle/>
          <a:p>
            <a:r>
              <a:rPr lang="en-US" b="1" dirty="0"/>
              <a:t>NCV51561 – EVB’s </a:t>
            </a:r>
            <a:r>
              <a:rPr lang="en-US" sz="1600" dirty="0"/>
              <a:t>(EVBUM2817/D)</a:t>
            </a:r>
          </a:p>
        </p:txBody>
      </p:sp>
      <p:sp>
        <p:nvSpPr>
          <p:cNvPr id="27" name="Rectangle 35"/>
          <p:cNvSpPr>
            <a:spLocks noChangeArrowheads="1"/>
          </p:cNvSpPr>
          <p:nvPr/>
        </p:nvSpPr>
        <p:spPr bwMode="auto">
          <a:xfrm>
            <a:off x="3598289" y="3259828"/>
            <a:ext cx="184683" cy="36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1799"/>
          </a:p>
        </p:txBody>
      </p:sp>
      <p:sp>
        <p:nvSpPr>
          <p:cNvPr id="43" name="Rectangle 69"/>
          <p:cNvSpPr>
            <a:spLocks noChangeArrowheads="1"/>
          </p:cNvSpPr>
          <p:nvPr/>
        </p:nvSpPr>
        <p:spPr bwMode="auto">
          <a:xfrm>
            <a:off x="2619202" y="3352178"/>
            <a:ext cx="504815" cy="12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r>
              <a:rPr lang="en-US" sz="800" b="1">
                <a:solidFill>
                  <a:srgbClr val="FFFFFF"/>
                </a:solidFill>
                <a:latin typeface="Arial" panose="020B0604020202020204" pitchFamily="34" charset="0"/>
                <a:ea typeface="바탕" panose="02030600000101010101" pitchFamily="18" charset="-127"/>
                <a:cs typeface="Times New Roman" panose="02020603050405020304" pitchFamily="18" charset="0"/>
              </a:rPr>
              <a:t>NCP51561</a:t>
            </a:r>
            <a:endParaRPr lang="en-US" sz="1000">
              <a:latin typeface="Times New Roman" panose="02020603050405020304" pitchFamily="18" charset="0"/>
              <a:ea typeface="바탕" panose="02030600000101010101" pitchFamily="18" charset="-127"/>
              <a:cs typeface="Times New Roman" panose="02020603050405020304" pitchFamily="18" charset="0"/>
            </a:endParaRPr>
          </a:p>
        </p:txBody>
      </p:sp>
      <p:grpSp>
        <p:nvGrpSpPr>
          <p:cNvPr id="38" name="Group 37">
            <a:extLst>
              <a:ext uri="{FF2B5EF4-FFF2-40B4-BE49-F238E27FC236}">
                <a16:creationId xmlns:a16="http://schemas.microsoft.com/office/drawing/2014/main" id="{5E18EA81-4A54-4574-BA1C-9470A7FE70FF}"/>
              </a:ext>
            </a:extLst>
          </p:cNvPr>
          <p:cNvGrpSpPr/>
          <p:nvPr/>
        </p:nvGrpSpPr>
        <p:grpSpPr>
          <a:xfrm>
            <a:off x="337550" y="623979"/>
            <a:ext cx="6459438" cy="1941150"/>
            <a:chOff x="335962" y="623979"/>
            <a:chExt cx="6459438" cy="1941150"/>
          </a:xfrm>
        </p:grpSpPr>
        <p:pic>
          <p:nvPicPr>
            <p:cNvPr id="14" name="Picture 13">
              <a:extLst>
                <a:ext uri="{FF2B5EF4-FFF2-40B4-BE49-F238E27FC236}">
                  <a16:creationId xmlns:a16="http://schemas.microsoft.com/office/drawing/2014/main" id="{D9C793A1-7077-4662-8AE5-947E914231B7}"/>
                </a:ext>
              </a:extLst>
            </p:cNvPr>
            <p:cNvPicPr>
              <a:picLocks noChangeAspect="1"/>
            </p:cNvPicPr>
            <p:nvPr/>
          </p:nvPicPr>
          <p:blipFill>
            <a:blip r:embed="rId3"/>
            <a:stretch>
              <a:fillRect/>
            </a:stretch>
          </p:blipFill>
          <p:spPr>
            <a:xfrm>
              <a:off x="3994525" y="1002105"/>
              <a:ext cx="1354064" cy="1478028"/>
            </a:xfrm>
            <a:prstGeom prst="rect">
              <a:avLst/>
            </a:prstGeom>
          </p:spPr>
        </p:pic>
        <p:pic>
          <p:nvPicPr>
            <p:cNvPr id="15" name="Picture 14">
              <a:extLst>
                <a:ext uri="{FF2B5EF4-FFF2-40B4-BE49-F238E27FC236}">
                  <a16:creationId xmlns:a16="http://schemas.microsoft.com/office/drawing/2014/main" id="{232F16EA-C448-4DF9-ADA1-8655F55EF2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5190" y="1173879"/>
              <a:ext cx="1330210" cy="1057346"/>
            </a:xfrm>
            <a:prstGeom prst="rect">
              <a:avLst/>
            </a:prstGeom>
          </p:spPr>
        </p:pic>
        <p:pic>
          <p:nvPicPr>
            <p:cNvPr id="4" name="Picture 3">
              <a:extLst>
                <a:ext uri="{FF2B5EF4-FFF2-40B4-BE49-F238E27FC236}">
                  <a16:creationId xmlns:a16="http://schemas.microsoft.com/office/drawing/2014/main" id="{7AFD6974-18D8-463F-8FFF-5867F4D5F6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962" y="850235"/>
              <a:ext cx="3638105" cy="1714894"/>
            </a:xfrm>
            <a:prstGeom prst="rect">
              <a:avLst/>
            </a:prstGeom>
          </p:spPr>
        </p:pic>
        <p:sp>
          <p:nvSpPr>
            <p:cNvPr id="12" name="TextBox 11">
              <a:extLst>
                <a:ext uri="{FF2B5EF4-FFF2-40B4-BE49-F238E27FC236}">
                  <a16:creationId xmlns:a16="http://schemas.microsoft.com/office/drawing/2014/main" id="{7600E882-1FB4-48CB-A097-DDC21D521ACB}"/>
                </a:ext>
              </a:extLst>
            </p:cNvPr>
            <p:cNvSpPr txBox="1"/>
            <p:nvPr/>
          </p:nvSpPr>
          <p:spPr>
            <a:xfrm>
              <a:off x="1563624" y="623979"/>
              <a:ext cx="1289304" cy="276999"/>
            </a:xfrm>
            <a:prstGeom prst="rect">
              <a:avLst/>
            </a:prstGeom>
            <a:noFill/>
          </p:spPr>
          <p:txBody>
            <a:bodyPr wrap="square" rtlCol="0">
              <a:spAutoFit/>
            </a:bodyPr>
            <a:lstStyle/>
            <a:p>
              <a:pPr algn="ctr"/>
              <a:r>
                <a:rPr lang="en-US" sz="1200" b="1" dirty="0"/>
                <a:t>Type A (3LD):</a:t>
              </a:r>
            </a:p>
          </p:txBody>
        </p:sp>
      </p:grpSp>
      <p:grpSp>
        <p:nvGrpSpPr>
          <p:cNvPr id="24" name="Group 23">
            <a:extLst>
              <a:ext uri="{FF2B5EF4-FFF2-40B4-BE49-F238E27FC236}">
                <a16:creationId xmlns:a16="http://schemas.microsoft.com/office/drawing/2014/main" id="{A1F1245E-1D6F-487E-A77D-E078D0184612}"/>
              </a:ext>
            </a:extLst>
          </p:cNvPr>
          <p:cNvGrpSpPr/>
          <p:nvPr/>
        </p:nvGrpSpPr>
        <p:grpSpPr>
          <a:xfrm>
            <a:off x="332301" y="2614042"/>
            <a:ext cx="11242162" cy="1978261"/>
            <a:chOff x="330713" y="2614041"/>
            <a:chExt cx="11242162" cy="1978261"/>
          </a:xfrm>
        </p:grpSpPr>
        <p:pic>
          <p:nvPicPr>
            <p:cNvPr id="16" name="Picture 1">
              <a:extLst>
                <a:ext uri="{FF2B5EF4-FFF2-40B4-BE49-F238E27FC236}">
                  <a16:creationId xmlns:a16="http://schemas.microsoft.com/office/drawing/2014/main" id="{4D64C4CB-F54E-4E9D-93A0-715517DA765B}"/>
                </a:ext>
              </a:extLst>
            </p:cNvPr>
            <p:cNvPicPr>
              <a:picLocks noChangeAspect="1" noChangeArrowheads="1"/>
            </p:cNvPicPr>
            <p:nvPr/>
          </p:nvPicPr>
          <p:blipFill>
            <a:blip r:embed="rId6" r:link="rId7" cstate="email">
              <a:extLst>
                <a:ext uri="{28A0092B-C50C-407E-A947-70E740481C1C}">
                  <a14:useLocalDpi xmlns:a14="http://schemas.microsoft.com/office/drawing/2010/main"/>
                </a:ext>
              </a:extLst>
            </a:blip>
            <a:srcRect/>
            <a:stretch>
              <a:fillRect/>
            </a:stretch>
          </p:blipFill>
          <p:spPr bwMode="auto">
            <a:xfrm>
              <a:off x="5664581" y="3162680"/>
              <a:ext cx="1315520" cy="12493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960335F8-3687-4A1B-989B-38CB932C4DE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74067" y="3118679"/>
              <a:ext cx="1850661" cy="1216773"/>
            </a:xfrm>
            <a:prstGeom prst="rect">
              <a:avLst/>
            </a:prstGeom>
          </p:spPr>
        </p:pic>
        <p:cxnSp>
          <p:nvCxnSpPr>
            <p:cNvPr id="11" name="Straight Connector 10">
              <a:extLst>
                <a:ext uri="{FF2B5EF4-FFF2-40B4-BE49-F238E27FC236}">
                  <a16:creationId xmlns:a16="http://schemas.microsoft.com/office/drawing/2014/main" id="{626983E0-DE7F-4244-A0FC-70ED92CE9A19}"/>
                </a:ext>
              </a:extLst>
            </p:cNvPr>
            <p:cNvCxnSpPr/>
            <p:nvPr/>
          </p:nvCxnSpPr>
          <p:spPr>
            <a:xfrm>
              <a:off x="330713" y="2614041"/>
              <a:ext cx="1124216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2BBFE19-C519-4740-82DE-FCB7B1DECE3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0713" y="2848507"/>
              <a:ext cx="3643354" cy="1743795"/>
            </a:xfrm>
            <a:prstGeom prst="rect">
              <a:avLst/>
            </a:prstGeom>
          </p:spPr>
        </p:pic>
        <p:sp>
          <p:nvSpPr>
            <p:cNvPr id="28" name="TextBox 27">
              <a:extLst>
                <a:ext uri="{FF2B5EF4-FFF2-40B4-BE49-F238E27FC236}">
                  <a16:creationId xmlns:a16="http://schemas.microsoft.com/office/drawing/2014/main" id="{9B9CE4CF-CE53-4752-B93E-51A6AB32F2CB}"/>
                </a:ext>
              </a:extLst>
            </p:cNvPr>
            <p:cNvSpPr txBox="1"/>
            <p:nvPr/>
          </p:nvSpPr>
          <p:spPr>
            <a:xfrm>
              <a:off x="1563624" y="2634469"/>
              <a:ext cx="1289304" cy="276999"/>
            </a:xfrm>
            <a:prstGeom prst="rect">
              <a:avLst/>
            </a:prstGeom>
            <a:noFill/>
          </p:spPr>
          <p:txBody>
            <a:bodyPr wrap="square" rtlCol="0">
              <a:spAutoFit/>
            </a:bodyPr>
            <a:lstStyle/>
            <a:p>
              <a:pPr algn="ctr"/>
              <a:r>
                <a:rPr lang="en-US" sz="1200" b="1" dirty="0"/>
                <a:t>Type B (4LD):</a:t>
              </a:r>
            </a:p>
          </p:txBody>
        </p:sp>
      </p:grpSp>
      <p:grpSp>
        <p:nvGrpSpPr>
          <p:cNvPr id="36" name="Group 35">
            <a:extLst>
              <a:ext uri="{FF2B5EF4-FFF2-40B4-BE49-F238E27FC236}">
                <a16:creationId xmlns:a16="http://schemas.microsoft.com/office/drawing/2014/main" id="{21A944F6-4C4B-4687-B127-71BB8C679069}"/>
              </a:ext>
            </a:extLst>
          </p:cNvPr>
          <p:cNvGrpSpPr/>
          <p:nvPr/>
        </p:nvGrpSpPr>
        <p:grpSpPr>
          <a:xfrm>
            <a:off x="332301" y="4629151"/>
            <a:ext cx="11242162" cy="1914525"/>
            <a:chOff x="330713" y="4629150"/>
            <a:chExt cx="11242162" cy="1914525"/>
          </a:xfrm>
        </p:grpSpPr>
        <p:pic>
          <p:nvPicPr>
            <p:cNvPr id="19" name="Picture 18">
              <a:extLst>
                <a:ext uri="{FF2B5EF4-FFF2-40B4-BE49-F238E27FC236}">
                  <a16:creationId xmlns:a16="http://schemas.microsoft.com/office/drawing/2014/main" id="{1143B189-D8A6-4941-A5C5-2DF5EFDE91E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74067" y="4962927"/>
              <a:ext cx="1598410" cy="1580748"/>
            </a:xfrm>
            <a:prstGeom prst="rect">
              <a:avLst/>
            </a:prstGeom>
          </p:spPr>
        </p:pic>
        <p:cxnSp>
          <p:nvCxnSpPr>
            <p:cNvPr id="25" name="Straight Connector 24">
              <a:extLst>
                <a:ext uri="{FF2B5EF4-FFF2-40B4-BE49-F238E27FC236}">
                  <a16:creationId xmlns:a16="http://schemas.microsoft.com/office/drawing/2014/main" id="{C938ED5C-6264-4596-B6EE-37667419DF64}"/>
                </a:ext>
              </a:extLst>
            </p:cNvPr>
            <p:cNvCxnSpPr/>
            <p:nvPr/>
          </p:nvCxnSpPr>
          <p:spPr>
            <a:xfrm>
              <a:off x="330713" y="4629150"/>
              <a:ext cx="1124216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F98E507-BBAB-4485-8D80-171E57D1EE0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67986" y="4855407"/>
              <a:ext cx="3606081" cy="1688268"/>
            </a:xfrm>
            <a:prstGeom prst="rect">
              <a:avLst/>
            </a:prstGeom>
          </p:spPr>
        </p:pic>
        <p:sp>
          <p:nvSpPr>
            <p:cNvPr id="29" name="TextBox 28">
              <a:extLst>
                <a:ext uri="{FF2B5EF4-FFF2-40B4-BE49-F238E27FC236}">
                  <a16:creationId xmlns:a16="http://schemas.microsoft.com/office/drawing/2014/main" id="{0FB24692-EAF5-45AF-A283-2CD3664E23AA}"/>
                </a:ext>
              </a:extLst>
            </p:cNvPr>
            <p:cNvSpPr txBox="1"/>
            <p:nvPr/>
          </p:nvSpPr>
          <p:spPr>
            <a:xfrm>
              <a:off x="1563624" y="4643863"/>
              <a:ext cx="1490472" cy="276999"/>
            </a:xfrm>
            <a:prstGeom prst="rect">
              <a:avLst/>
            </a:prstGeom>
            <a:noFill/>
          </p:spPr>
          <p:txBody>
            <a:bodyPr wrap="square" rtlCol="0">
              <a:spAutoFit/>
            </a:bodyPr>
            <a:lstStyle/>
            <a:p>
              <a:pPr algn="ctr"/>
              <a:r>
                <a:rPr lang="en-US" sz="1200" b="1" dirty="0"/>
                <a:t>Type C (7LD):</a:t>
              </a:r>
            </a:p>
          </p:txBody>
        </p:sp>
        <p:pic>
          <p:nvPicPr>
            <p:cNvPr id="18" name="Picture 17">
              <a:extLst>
                <a:ext uri="{FF2B5EF4-FFF2-40B4-BE49-F238E27FC236}">
                  <a16:creationId xmlns:a16="http://schemas.microsoft.com/office/drawing/2014/main" id="{633CC14E-458E-48EA-A4C6-2FD663C3F72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731365" y="4920862"/>
              <a:ext cx="1315520" cy="1408599"/>
            </a:xfrm>
            <a:prstGeom prst="rect">
              <a:avLst/>
            </a:prstGeom>
          </p:spPr>
        </p:pic>
      </p:grpSp>
      <p:graphicFrame>
        <p:nvGraphicFramePr>
          <p:cNvPr id="31" name="Table 25">
            <a:extLst>
              <a:ext uri="{FF2B5EF4-FFF2-40B4-BE49-F238E27FC236}">
                <a16:creationId xmlns:a16="http://schemas.microsoft.com/office/drawing/2014/main" id="{A3844AC0-1423-416C-AE09-0773D1707893}"/>
              </a:ext>
            </a:extLst>
          </p:cNvPr>
          <p:cNvGraphicFramePr>
            <a:graphicFrameLocks noGrp="1"/>
          </p:cNvGraphicFramePr>
          <p:nvPr/>
        </p:nvGraphicFramePr>
        <p:xfrm>
          <a:off x="7516830" y="844487"/>
          <a:ext cx="3805029" cy="1524000"/>
        </p:xfrm>
        <a:graphic>
          <a:graphicData uri="http://schemas.openxmlformats.org/drawingml/2006/table">
            <a:tbl>
              <a:tblPr firstRow="1" bandRow="1">
                <a:tableStyleId>{5C22544A-7EE6-4342-B048-85BDC9FD1C3A}</a:tableStyleId>
              </a:tblPr>
              <a:tblGrid>
                <a:gridCol w="1537317">
                  <a:extLst>
                    <a:ext uri="{9D8B030D-6E8A-4147-A177-3AD203B41FA5}">
                      <a16:colId xmlns:a16="http://schemas.microsoft.com/office/drawing/2014/main" val="3864190559"/>
                    </a:ext>
                  </a:extLst>
                </a:gridCol>
                <a:gridCol w="2267712">
                  <a:extLst>
                    <a:ext uri="{9D8B030D-6E8A-4147-A177-3AD203B41FA5}">
                      <a16:colId xmlns:a16="http://schemas.microsoft.com/office/drawing/2014/main" val="2772628328"/>
                    </a:ext>
                  </a:extLst>
                </a:gridCol>
              </a:tblGrid>
              <a:tr h="156694">
                <a:tc rowSpan="2">
                  <a:txBody>
                    <a:bodyPr/>
                    <a:lstStyle/>
                    <a:p>
                      <a:pPr algn="ctr"/>
                      <a:r>
                        <a:rPr lang="en-US" sz="1400" dirty="0"/>
                        <a:t>Breakdown Voltage:</a:t>
                      </a:r>
                    </a:p>
                  </a:txBody>
                  <a:tcPr anchor="ctr"/>
                </a:tc>
                <a:tc>
                  <a:txBody>
                    <a:bodyPr/>
                    <a:lstStyle/>
                    <a:p>
                      <a:pPr algn="ctr"/>
                      <a:r>
                        <a:rPr lang="en-US" sz="1400" dirty="0" err="1"/>
                        <a:t>SiC</a:t>
                      </a:r>
                      <a:r>
                        <a:rPr lang="en-US" sz="1400" dirty="0"/>
                        <a:t>: TO-247-3LD</a:t>
                      </a:r>
                    </a:p>
                  </a:txBody>
                  <a:tcPr/>
                </a:tc>
                <a:extLst>
                  <a:ext uri="{0D108BD9-81ED-4DB2-BD59-A6C34878D82A}">
                    <a16:rowId xmlns:a16="http://schemas.microsoft.com/office/drawing/2014/main" val="3304871310"/>
                  </a:ext>
                </a:extLst>
              </a:tr>
              <a:tr h="156694">
                <a:tc vMerge="1">
                  <a:txBody>
                    <a:bodyPr/>
                    <a:lstStyle/>
                    <a:p>
                      <a:pPr algn="ctr"/>
                      <a:endParaRPr lang="en-US" dirty="0"/>
                    </a:p>
                  </a:txBody>
                  <a:tcPr/>
                </a:tc>
                <a:tc>
                  <a:txBody>
                    <a:bodyPr/>
                    <a:lstStyle/>
                    <a:p>
                      <a:pPr algn="ctr"/>
                      <a:r>
                        <a:rPr lang="en-US" sz="1400" dirty="0"/>
                        <a:t>R</a:t>
                      </a:r>
                      <a:r>
                        <a:rPr lang="en-US" sz="1400" baseline="-25000" dirty="0"/>
                        <a:t>DSON</a:t>
                      </a:r>
                      <a:r>
                        <a:rPr lang="en-US" sz="1400" dirty="0"/>
                        <a:t> Range (25C)</a:t>
                      </a:r>
                    </a:p>
                  </a:txBody>
                  <a:tcPr/>
                </a:tc>
                <a:extLst>
                  <a:ext uri="{0D108BD9-81ED-4DB2-BD59-A6C34878D82A}">
                    <a16:rowId xmlns:a16="http://schemas.microsoft.com/office/drawing/2014/main" val="3865081267"/>
                  </a:ext>
                </a:extLst>
              </a:tr>
              <a:tr h="156694">
                <a:tc>
                  <a:txBody>
                    <a:bodyPr/>
                    <a:lstStyle/>
                    <a:p>
                      <a:pPr algn="ctr"/>
                      <a:r>
                        <a:rPr lang="en-US" sz="1400" dirty="0"/>
                        <a:t>1200V: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20m</a:t>
                      </a:r>
                      <a:r>
                        <a:rPr lang="el-GR" sz="1400" dirty="0"/>
                        <a:t>Ω</a:t>
                      </a:r>
                      <a:r>
                        <a:rPr lang="en-US" sz="1400" dirty="0"/>
                        <a:t> to 160m</a:t>
                      </a:r>
                      <a:r>
                        <a:rPr lang="el-GR" sz="1400" dirty="0"/>
                        <a:t>Ω</a:t>
                      </a:r>
                      <a:endParaRPr lang="en-US" sz="1400" dirty="0"/>
                    </a:p>
                  </a:txBody>
                  <a:tcPr/>
                </a:tc>
                <a:extLst>
                  <a:ext uri="{0D108BD9-81ED-4DB2-BD59-A6C34878D82A}">
                    <a16:rowId xmlns:a16="http://schemas.microsoft.com/office/drawing/2014/main" val="2727930894"/>
                  </a:ext>
                </a:extLst>
              </a:tr>
              <a:tr h="1566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900V: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20m</a:t>
                      </a:r>
                      <a:r>
                        <a:rPr lang="el-GR" sz="1400" dirty="0"/>
                        <a:t>Ω</a:t>
                      </a:r>
                      <a:r>
                        <a:rPr lang="en-US" sz="1400" dirty="0"/>
                        <a:t> to 60m</a:t>
                      </a:r>
                      <a:r>
                        <a:rPr lang="el-GR" sz="1400" dirty="0"/>
                        <a:t>Ω</a:t>
                      </a:r>
                      <a:endParaRPr lang="en-US" sz="1400" dirty="0"/>
                    </a:p>
                  </a:txBody>
                  <a:tcPr/>
                </a:tc>
                <a:extLst>
                  <a:ext uri="{0D108BD9-81ED-4DB2-BD59-A6C34878D82A}">
                    <a16:rowId xmlns:a16="http://schemas.microsoft.com/office/drawing/2014/main" val="2972501258"/>
                  </a:ext>
                </a:extLst>
              </a:tr>
              <a:tr h="156694">
                <a:tc>
                  <a:txBody>
                    <a:bodyPr/>
                    <a:lstStyle/>
                    <a:p>
                      <a:pPr algn="ctr"/>
                      <a:r>
                        <a:rPr lang="en-US" sz="1400" dirty="0"/>
                        <a:t>650V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12m</a:t>
                      </a:r>
                      <a:r>
                        <a:rPr lang="el-GR" sz="1400" dirty="0"/>
                        <a:t>Ω</a:t>
                      </a:r>
                      <a:r>
                        <a:rPr lang="en-US" sz="1400" dirty="0"/>
                        <a:t> to 57m</a:t>
                      </a:r>
                      <a:r>
                        <a:rPr lang="el-GR" sz="1400" dirty="0"/>
                        <a:t>Ω</a:t>
                      </a:r>
                      <a:endParaRPr lang="en-US" sz="1400" dirty="0"/>
                    </a:p>
                  </a:txBody>
                  <a:tcPr/>
                </a:tc>
                <a:extLst>
                  <a:ext uri="{0D108BD9-81ED-4DB2-BD59-A6C34878D82A}">
                    <a16:rowId xmlns:a16="http://schemas.microsoft.com/office/drawing/2014/main" val="3378146127"/>
                  </a:ext>
                </a:extLst>
              </a:tr>
            </a:tbl>
          </a:graphicData>
        </a:graphic>
      </p:graphicFrame>
      <p:sp>
        <p:nvSpPr>
          <p:cNvPr id="21" name="TextBox 20">
            <a:extLst>
              <a:ext uri="{FF2B5EF4-FFF2-40B4-BE49-F238E27FC236}">
                <a16:creationId xmlns:a16="http://schemas.microsoft.com/office/drawing/2014/main" id="{2B347942-CD38-4FD0-A173-5DE53BDCA3EA}"/>
              </a:ext>
            </a:extLst>
          </p:cNvPr>
          <p:cNvSpPr txBox="1"/>
          <p:nvPr/>
        </p:nvSpPr>
        <p:spPr>
          <a:xfrm>
            <a:off x="6387287" y="49610"/>
            <a:ext cx="5574654" cy="492443"/>
          </a:xfrm>
          <a:prstGeom prst="rect">
            <a:avLst/>
          </a:prstGeom>
          <a:noFill/>
        </p:spPr>
        <p:txBody>
          <a:bodyPr wrap="square" rtlCol="0">
            <a:spAutoFit/>
          </a:bodyPr>
          <a:lstStyle/>
          <a:p>
            <a:r>
              <a:rPr lang="en-US" sz="1400" dirty="0"/>
              <a:t>Link:</a:t>
            </a:r>
          </a:p>
          <a:p>
            <a:r>
              <a:rPr lang="en-US" sz="1200" dirty="0"/>
              <a:t>https://www.onsemi.com/products/power-management/gate-drivers/ncp51561</a:t>
            </a:r>
          </a:p>
        </p:txBody>
      </p:sp>
      <p:sp>
        <p:nvSpPr>
          <p:cNvPr id="23" name="Right Brace 22">
            <a:extLst>
              <a:ext uri="{FF2B5EF4-FFF2-40B4-BE49-F238E27FC236}">
                <a16:creationId xmlns:a16="http://schemas.microsoft.com/office/drawing/2014/main" id="{510F6C4E-AD6E-4136-BF54-EB55E759ADE5}"/>
              </a:ext>
            </a:extLst>
          </p:cNvPr>
          <p:cNvSpPr/>
          <p:nvPr/>
        </p:nvSpPr>
        <p:spPr>
          <a:xfrm>
            <a:off x="6841300" y="731520"/>
            <a:ext cx="557784" cy="176349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2" name="Table 25">
            <a:extLst>
              <a:ext uri="{FF2B5EF4-FFF2-40B4-BE49-F238E27FC236}">
                <a16:creationId xmlns:a16="http://schemas.microsoft.com/office/drawing/2014/main" id="{4710C672-ED8F-40CD-B771-029581727787}"/>
              </a:ext>
            </a:extLst>
          </p:cNvPr>
          <p:cNvGraphicFramePr>
            <a:graphicFrameLocks noGrp="1"/>
          </p:cNvGraphicFramePr>
          <p:nvPr/>
        </p:nvGraphicFramePr>
        <p:xfrm>
          <a:off x="7516831" y="2691384"/>
          <a:ext cx="3805029" cy="1828800"/>
        </p:xfrm>
        <a:graphic>
          <a:graphicData uri="http://schemas.openxmlformats.org/drawingml/2006/table">
            <a:tbl>
              <a:tblPr firstRow="1" bandRow="1">
                <a:tableStyleId>{21E4AEA4-8DFA-4A89-87EB-49C32662AFE0}</a:tableStyleId>
              </a:tblPr>
              <a:tblGrid>
                <a:gridCol w="1537317">
                  <a:extLst>
                    <a:ext uri="{9D8B030D-6E8A-4147-A177-3AD203B41FA5}">
                      <a16:colId xmlns:a16="http://schemas.microsoft.com/office/drawing/2014/main" val="3864190559"/>
                    </a:ext>
                  </a:extLst>
                </a:gridCol>
                <a:gridCol w="2267712">
                  <a:extLst>
                    <a:ext uri="{9D8B030D-6E8A-4147-A177-3AD203B41FA5}">
                      <a16:colId xmlns:a16="http://schemas.microsoft.com/office/drawing/2014/main" val="2772628328"/>
                    </a:ext>
                  </a:extLst>
                </a:gridCol>
              </a:tblGrid>
              <a:tr h="229616">
                <a:tc rowSpan="2">
                  <a:txBody>
                    <a:bodyPr/>
                    <a:lstStyle/>
                    <a:p>
                      <a:pPr algn="ctr"/>
                      <a:r>
                        <a:rPr lang="en-US" sz="1400" dirty="0"/>
                        <a:t>Breakdown Voltage:</a:t>
                      </a:r>
                    </a:p>
                  </a:txBody>
                  <a:tcPr anchor="ctr"/>
                </a:tc>
                <a:tc>
                  <a:txBody>
                    <a:bodyPr/>
                    <a:lstStyle/>
                    <a:p>
                      <a:pPr algn="ctr"/>
                      <a:r>
                        <a:rPr lang="en-US" sz="1400" dirty="0" err="1"/>
                        <a:t>SiC</a:t>
                      </a:r>
                      <a:r>
                        <a:rPr lang="en-US" sz="1400" dirty="0"/>
                        <a:t>: TO-247-4LD</a:t>
                      </a:r>
                    </a:p>
                  </a:txBody>
                  <a:tcPr/>
                </a:tc>
                <a:extLst>
                  <a:ext uri="{0D108BD9-81ED-4DB2-BD59-A6C34878D82A}">
                    <a16:rowId xmlns:a16="http://schemas.microsoft.com/office/drawing/2014/main" val="3304871310"/>
                  </a:ext>
                </a:extLst>
              </a:tr>
              <a:tr h="229616">
                <a:tc vMerge="1">
                  <a:txBody>
                    <a:bodyPr/>
                    <a:lstStyle/>
                    <a:p>
                      <a:pPr algn="ctr"/>
                      <a:endParaRPr lang="en-US" dirty="0"/>
                    </a:p>
                  </a:txBody>
                  <a:tcPr/>
                </a:tc>
                <a:tc>
                  <a:txBody>
                    <a:bodyPr/>
                    <a:lstStyle/>
                    <a:p>
                      <a:pPr algn="ctr"/>
                      <a:r>
                        <a:rPr lang="en-US" sz="1400" dirty="0"/>
                        <a:t>R</a:t>
                      </a:r>
                      <a:r>
                        <a:rPr lang="en-US" sz="1400" baseline="-25000" dirty="0"/>
                        <a:t>DSON</a:t>
                      </a:r>
                      <a:r>
                        <a:rPr lang="en-US" sz="1400" dirty="0"/>
                        <a:t> Range (25C)</a:t>
                      </a:r>
                    </a:p>
                  </a:txBody>
                  <a:tcPr/>
                </a:tc>
                <a:extLst>
                  <a:ext uri="{0D108BD9-81ED-4DB2-BD59-A6C34878D82A}">
                    <a16:rowId xmlns:a16="http://schemas.microsoft.com/office/drawing/2014/main" val="3865081267"/>
                  </a:ext>
                </a:extLst>
              </a:tr>
              <a:tr h="229616">
                <a:tc>
                  <a:txBody>
                    <a:bodyPr/>
                    <a:lstStyle/>
                    <a:p>
                      <a:pPr algn="ctr"/>
                      <a:r>
                        <a:rPr lang="en-US" sz="1400" dirty="0"/>
                        <a:t>1200V: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20m</a:t>
                      </a:r>
                      <a:r>
                        <a:rPr lang="el-GR" sz="1400" dirty="0"/>
                        <a:t>Ω</a:t>
                      </a:r>
                      <a:r>
                        <a:rPr lang="en-US" sz="1400" dirty="0"/>
                        <a:t> to 160m</a:t>
                      </a:r>
                      <a:r>
                        <a:rPr lang="el-GR" sz="1400" dirty="0"/>
                        <a:t>Ω</a:t>
                      </a:r>
                      <a:endParaRPr lang="en-US" sz="1400" dirty="0"/>
                    </a:p>
                  </a:txBody>
                  <a:tcPr/>
                </a:tc>
                <a:extLst>
                  <a:ext uri="{0D108BD9-81ED-4DB2-BD59-A6C34878D82A}">
                    <a16:rowId xmlns:a16="http://schemas.microsoft.com/office/drawing/2014/main" val="2727930894"/>
                  </a:ext>
                </a:extLst>
              </a:tr>
              <a:tr h="2296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900V: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20m</a:t>
                      </a:r>
                      <a:r>
                        <a:rPr lang="el-GR" sz="1400" dirty="0"/>
                        <a:t>Ω</a:t>
                      </a:r>
                      <a:r>
                        <a:rPr lang="en-US" sz="1400" dirty="0"/>
                        <a:t> to 60m</a:t>
                      </a:r>
                      <a:r>
                        <a:rPr lang="el-GR" sz="1400" dirty="0"/>
                        <a:t>Ω</a:t>
                      </a:r>
                      <a:endParaRPr lang="en-US" sz="1400" dirty="0"/>
                    </a:p>
                  </a:txBody>
                  <a:tcPr/>
                </a:tc>
                <a:extLst>
                  <a:ext uri="{0D108BD9-81ED-4DB2-BD59-A6C34878D82A}">
                    <a16:rowId xmlns:a16="http://schemas.microsoft.com/office/drawing/2014/main" val="2972501258"/>
                  </a:ext>
                </a:extLst>
              </a:tr>
              <a:tr h="229616">
                <a:tc>
                  <a:txBody>
                    <a:bodyPr/>
                    <a:lstStyle/>
                    <a:p>
                      <a:pPr algn="ctr"/>
                      <a:r>
                        <a:rPr lang="en-US" sz="1400" dirty="0"/>
                        <a:t>750V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13.5m</a:t>
                      </a:r>
                      <a:r>
                        <a:rPr lang="el-GR" sz="1400" dirty="0"/>
                        <a:t>Ω</a:t>
                      </a:r>
                      <a:endParaRPr lang="en-US" sz="1400" dirty="0"/>
                    </a:p>
                  </a:txBody>
                  <a:tcPr/>
                </a:tc>
                <a:extLst>
                  <a:ext uri="{0D108BD9-81ED-4DB2-BD59-A6C34878D82A}">
                    <a16:rowId xmlns:a16="http://schemas.microsoft.com/office/drawing/2014/main" val="2605096733"/>
                  </a:ext>
                </a:extLst>
              </a:tr>
              <a:tr h="229616">
                <a:tc>
                  <a:txBody>
                    <a:bodyPr/>
                    <a:lstStyle/>
                    <a:p>
                      <a:pPr algn="ctr"/>
                      <a:r>
                        <a:rPr lang="en-US" sz="1400" dirty="0"/>
                        <a:t>650V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12m</a:t>
                      </a:r>
                      <a:r>
                        <a:rPr lang="el-GR" sz="1400" dirty="0"/>
                        <a:t>Ω</a:t>
                      </a:r>
                      <a:r>
                        <a:rPr lang="en-US" sz="1400" dirty="0"/>
                        <a:t> to 57m</a:t>
                      </a:r>
                      <a:r>
                        <a:rPr lang="el-GR" sz="1400" dirty="0"/>
                        <a:t>Ω</a:t>
                      </a:r>
                      <a:endParaRPr lang="en-US" sz="1400" dirty="0"/>
                    </a:p>
                  </a:txBody>
                  <a:tcPr/>
                </a:tc>
                <a:extLst>
                  <a:ext uri="{0D108BD9-81ED-4DB2-BD59-A6C34878D82A}">
                    <a16:rowId xmlns:a16="http://schemas.microsoft.com/office/drawing/2014/main" val="3378146127"/>
                  </a:ext>
                </a:extLst>
              </a:tr>
            </a:tbl>
          </a:graphicData>
        </a:graphic>
      </p:graphicFrame>
      <p:graphicFrame>
        <p:nvGraphicFramePr>
          <p:cNvPr id="33" name="Table 25">
            <a:extLst>
              <a:ext uri="{FF2B5EF4-FFF2-40B4-BE49-F238E27FC236}">
                <a16:creationId xmlns:a16="http://schemas.microsoft.com/office/drawing/2014/main" id="{8B4CDCD7-C85C-4060-87C0-D4FA14C5EF15}"/>
              </a:ext>
            </a:extLst>
          </p:cNvPr>
          <p:cNvGraphicFramePr>
            <a:graphicFrameLocks noGrp="1"/>
          </p:cNvGraphicFramePr>
          <p:nvPr/>
        </p:nvGraphicFramePr>
        <p:xfrm>
          <a:off x="7516831" y="4782362"/>
          <a:ext cx="3805029" cy="1524000"/>
        </p:xfrm>
        <a:graphic>
          <a:graphicData uri="http://schemas.openxmlformats.org/drawingml/2006/table">
            <a:tbl>
              <a:tblPr firstRow="1" bandRow="1">
                <a:tableStyleId>{F5AB1C69-6EDB-4FF4-983F-18BD219EF322}</a:tableStyleId>
              </a:tblPr>
              <a:tblGrid>
                <a:gridCol w="1537317">
                  <a:extLst>
                    <a:ext uri="{9D8B030D-6E8A-4147-A177-3AD203B41FA5}">
                      <a16:colId xmlns:a16="http://schemas.microsoft.com/office/drawing/2014/main" val="3864190559"/>
                    </a:ext>
                  </a:extLst>
                </a:gridCol>
                <a:gridCol w="2267712">
                  <a:extLst>
                    <a:ext uri="{9D8B030D-6E8A-4147-A177-3AD203B41FA5}">
                      <a16:colId xmlns:a16="http://schemas.microsoft.com/office/drawing/2014/main" val="2772628328"/>
                    </a:ext>
                  </a:extLst>
                </a:gridCol>
              </a:tblGrid>
              <a:tr h="156694">
                <a:tc rowSpan="2">
                  <a:txBody>
                    <a:bodyPr/>
                    <a:lstStyle/>
                    <a:p>
                      <a:pPr algn="ctr"/>
                      <a:r>
                        <a:rPr lang="en-US" sz="1400" dirty="0"/>
                        <a:t>Breakdown Voltage:</a:t>
                      </a:r>
                    </a:p>
                  </a:txBody>
                  <a:tcPr anchor="ctr"/>
                </a:tc>
                <a:tc>
                  <a:txBody>
                    <a:bodyPr/>
                    <a:lstStyle/>
                    <a:p>
                      <a:pPr algn="ctr"/>
                      <a:r>
                        <a:rPr lang="en-US" sz="1400" dirty="0" err="1"/>
                        <a:t>SiC</a:t>
                      </a:r>
                      <a:r>
                        <a:rPr lang="en-US" sz="1400" dirty="0"/>
                        <a:t>: TO-247-7LD</a:t>
                      </a:r>
                    </a:p>
                  </a:txBody>
                  <a:tcPr/>
                </a:tc>
                <a:extLst>
                  <a:ext uri="{0D108BD9-81ED-4DB2-BD59-A6C34878D82A}">
                    <a16:rowId xmlns:a16="http://schemas.microsoft.com/office/drawing/2014/main" val="3304871310"/>
                  </a:ext>
                </a:extLst>
              </a:tr>
              <a:tr h="156694">
                <a:tc vMerge="1">
                  <a:txBody>
                    <a:bodyPr/>
                    <a:lstStyle/>
                    <a:p>
                      <a:pPr algn="ctr"/>
                      <a:endParaRPr lang="en-US" dirty="0"/>
                    </a:p>
                  </a:txBody>
                  <a:tcPr/>
                </a:tc>
                <a:tc>
                  <a:txBody>
                    <a:bodyPr/>
                    <a:lstStyle/>
                    <a:p>
                      <a:pPr algn="ctr"/>
                      <a:r>
                        <a:rPr lang="en-US" sz="1400" dirty="0"/>
                        <a:t>R</a:t>
                      </a:r>
                      <a:r>
                        <a:rPr lang="en-US" sz="1400" baseline="-25000" dirty="0"/>
                        <a:t>DSON</a:t>
                      </a:r>
                      <a:r>
                        <a:rPr lang="en-US" sz="1400" dirty="0"/>
                        <a:t> Range (25C)</a:t>
                      </a:r>
                    </a:p>
                  </a:txBody>
                  <a:tcPr/>
                </a:tc>
                <a:extLst>
                  <a:ext uri="{0D108BD9-81ED-4DB2-BD59-A6C34878D82A}">
                    <a16:rowId xmlns:a16="http://schemas.microsoft.com/office/drawing/2014/main" val="3865081267"/>
                  </a:ext>
                </a:extLst>
              </a:tr>
              <a:tr h="156694">
                <a:tc>
                  <a:txBody>
                    <a:bodyPr/>
                    <a:lstStyle/>
                    <a:p>
                      <a:pPr algn="ctr"/>
                      <a:r>
                        <a:rPr lang="en-US" sz="1400" dirty="0"/>
                        <a:t>1200V: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20m</a:t>
                      </a:r>
                      <a:r>
                        <a:rPr lang="el-GR" sz="1400" dirty="0"/>
                        <a:t>Ω</a:t>
                      </a:r>
                      <a:r>
                        <a:rPr lang="en-US" sz="1400" dirty="0"/>
                        <a:t> to 160m</a:t>
                      </a:r>
                      <a:r>
                        <a:rPr lang="el-GR" sz="1400" dirty="0"/>
                        <a:t>Ω</a:t>
                      </a:r>
                      <a:endParaRPr lang="en-US" sz="1400" dirty="0"/>
                    </a:p>
                  </a:txBody>
                  <a:tcPr/>
                </a:tc>
                <a:extLst>
                  <a:ext uri="{0D108BD9-81ED-4DB2-BD59-A6C34878D82A}">
                    <a16:rowId xmlns:a16="http://schemas.microsoft.com/office/drawing/2014/main" val="2727930894"/>
                  </a:ext>
                </a:extLst>
              </a:tr>
              <a:tr h="1566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900V: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20m</a:t>
                      </a:r>
                      <a:r>
                        <a:rPr lang="el-GR" sz="1400" dirty="0"/>
                        <a:t>Ω</a:t>
                      </a:r>
                      <a:r>
                        <a:rPr lang="en-US" sz="1400" dirty="0"/>
                        <a:t> to 60m</a:t>
                      </a:r>
                      <a:r>
                        <a:rPr lang="el-GR" sz="1400" dirty="0"/>
                        <a:t>Ω</a:t>
                      </a:r>
                      <a:endParaRPr lang="en-US" sz="1400" dirty="0"/>
                    </a:p>
                  </a:txBody>
                  <a:tcPr/>
                </a:tc>
                <a:extLst>
                  <a:ext uri="{0D108BD9-81ED-4DB2-BD59-A6C34878D82A}">
                    <a16:rowId xmlns:a16="http://schemas.microsoft.com/office/drawing/2014/main" val="2972501258"/>
                  </a:ext>
                </a:extLst>
              </a:tr>
              <a:tr h="156694">
                <a:tc>
                  <a:txBody>
                    <a:bodyPr/>
                    <a:lstStyle/>
                    <a:p>
                      <a:pPr algn="ctr"/>
                      <a:r>
                        <a:rPr lang="en-US" sz="1400" dirty="0"/>
                        <a:t>650V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12m</a:t>
                      </a:r>
                      <a:r>
                        <a:rPr lang="el-GR" sz="1400" dirty="0"/>
                        <a:t>Ω</a:t>
                      </a:r>
                      <a:r>
                        <a:rPr lang="en-US" sz="1400" dirty="0"/>
                        <a:t> to 43.5m</a:t>
                      </a:r>
                      <a:r>
                        <a:rPr lang="el-GR" sz="1400" dirty="0"/>
                        <a:t>Ω</a:t>
                      </a:r>
                      <a:endParaRPr lang="en-US" sz="1400" dirty="0"/>
                    </a:p>
                  </a:txBody>
                  <a:tcPr/>
                </a:tc>
                <a:extLst>
                  <a:ext uri="{0D108BD9-81ED-4DB2-BD59-A6C34878D82A}">
                    <a16:rowId xmlns:a16="http://schemas.microsoft.com/office/drawing/2014/main" val="3378146127"/>
                  </a:ext>
                </a:extLst>
              </a:tr>
            </a:tbl>
          </a:graphicData>
        </a:graphic>
      </p:graphicFrame>
      <p:sp>
        <p:nvSpPr>
          <p:cNvPr id="34" name="Right Brace 33">
            <a:extLst>
              <a:ext uri="{FF2B5EF4-FFF2-40B4-BE49-F238E27FC236}">
                <a16:creationId xmlns:a16="http://schemas.microsoft.com/office/drawing/2014/main" id="{0563F176-99FA-4E7F-A2AC-C5A19FDBC4B2}"/>
              </a:ext>
            </a:extLst>
          </p:cNvPr>
          <p:cNvSpPr/>
          <p:nvPr/>
        </p:nvSpPr>
        <p:spPr>
          <a:xfrm>
            <a:off x="6868541" y="2723008"/>
            <a:ext cx="557784" cy="1763492"/>
          </a:xfrm>
          <a:prstGeom prst="righ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a:extLst>
              <a:ext uri="{FF2B5EF4-FFF2-40B4-BE49-F238E27FC236}">
                <a16:creationId xmlns:a16="http://schemas.microsoft.com/office/drawing/2014/main" id="{B1F99DDC-6A96-433D-8CFA-0F8EBAAD8FEF}"/>
              </a:ext>
            </a:extLst>
          </p:cNvPr>
          <p:cNvSpPr/>
          <p:nvPr/>
        </p:nvSpPr>
        <p:spPr>
          <a:xfrm>
            <a:off x="6928469" y="4766474"/>
            <a:ext cx="557784" cy="1763492"/>
          </a:xfrm>
          <a:prstGeom prst="rightBrac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75576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anim calcmode="lin" valueType="num">
                                      <p:cBhvr>
                                        <p:cTn id="46" dur="1000" fill="hold"/>
                                        <p:tgtEl>
                                          <p:spTgt spid="34"/>
                                        </p:tgtEl>
                                        <p:attrNameLst>
                                          <p:attrName>ppt_x</p:attrName>
                                        </p:attrNameLst>
                                      </p:cBhvr>
                                      <p:tavLst>
                                        <p:tav tm="0">
                                          <p:val>
                                            <p:strVal val="#ppt_x"/>
                                          </p:val>
                                        </p:tav>
                                        <p:tav tm="100000">
                                          <p:val>
                                            <p:strVal val="#ppt_x"/>
                                          </p:val>
                                        </p:tav>
                                      </p:tavLst>
                                    </p:anim>
                                    <p:anim calcmode="lin" valueType="num">
                                      <p:cBhvr>
                                        <p:cTn id="4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AEC PWM Controllers</a:t>
            </a:r>
          </a:p>
        </p:txBody>
      </p:sp>
      <p:sp>
        <p:nvSpPr>
          <p:cNvPr id="6" name="Text Placeholder 5">
            <a:extLst>
              <a:ext uri="{FF2B5EF4-FFF2-40B4-BE49-F238E27FC236}">
                <a16:creationId xmlns:a16="http://schemas.microsoft.com/office/drawing/2014/main" id="{E515E0D8-D772-4218-B108-E63DE5A3C9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2364813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Collaterals</a:t>
            </a:r>
            <a:r>
              <a:rPr lang="en-US" dirty="0"/>
              <a:t> List &amp; Links / Contacts</a:t>
            </a:r>
          </a:p>
        </p:txBody>
      </p:sp>
      <p:sp>
        <p:nvSpPr>
          <p:cNvPr id="4" name="Content Placeholder 3">
            <a:extLst>
              <a:ext uri="{FF2B5EF4-FFF2-40B4-BE49-F238E27FC236}">
                <a16:creationId xmlns:a16="http://schemas.microsoft.com/office/drawing/2014/main" id="{F23E19CC-8662-4496-9349-9B9F7AFB9F66}"/>
              </a:ext>
            </a:extLst>
          </p:cNvPr>
          <p:cNvSpPr>
            <a:spLocks noGrp="1"/>
          </p:cNvSpPr>
          <p:nvPr>
            <p:ph sz="quarter" idx="10"/>
          </p:nvPr>
        </p:nvSpPr>
        <p:spPr>
          <a:xfrm>
            <a:off x="330708" y="665611"/>
            <a:ext cx="11530584" cy="5946204"/>
          </a:xfrm>
        </p:spPr>
        <p:txBody>
          <a:bodyPr/>
          <a:lstStyle/>
          <a:p>
            <a:r>
              <a:rPr lang="en-US" sz="1800" dirty="0"/>
              <a:t>Datasheet, Application Note(</a:t>
            </a:r>
            <a:r>
              <a:rPr lang="en-US" sz="1800" dirty="0" err="1"/>
              <a:t>SiC</a:t>
            </a:r>
            <a:r>
              <a:rPr lang="en-US" sz="1800" dirty="0"/>
              <a:t> driving), Pd calculator, EVB doc, Sim Models</a:t>
            </a:r>
          </a:p>
          <a:p>
            <a:pPr lvl="1"/>
            <a:r>
              <a:rPr lang="ko-KR" altLang="ko-KR" sz="1600" dirty="0">
                <a:hlinkClick r:id="rId2"/>
              </a:rPr>
              <a:t>NC</a:t>
            </a:r>
            <a:r>
              <a:rPr lang="en-US" altLang="ko-KR" sz="1600" dirty="0">
                <a:hlinkClick r:id="rId2"/>
              </a:rPr>
              <a:t>V</a:t>
            </a:r>
            <a:r>
              <a:rPr lang="ko-KR" altLang="ko-KR" sz="1600" dirty="0">
                <a:hlinkClick r:id="rId2"/>
              </a:rPr>
              <a:t>51561 - 5 </a:t>
            </a:r>
            <a:r>
              <a:rPr lang="ko-KR" altLang="ko-KR" sz="1600" dirty="0" err="1">
                <a:hlinkClick r:id="rId2"/>
              </a:rPr>
              <a:t>kVrms</a:t>
            </a:r>
            <a:r>
              <a:rPr lang="ko-KR" altLang="ko-KR" sz="1600" dirty="0">
                <a:hlinkClick r:id="rId2"/>
              </a:rPr>
              <a:t> 4.5-A/9-A </a:t>
            </a:r>
            <a:r>
              <a:rPr lang="ko-KR" altLang="ko-KR" sz="1600" dirty="0" err="1">
                <a:hlinkClick r:id="rId2"/>
              </a:rPr>
              <a:t>Isolated</a:t>
            </a:r>
            <a:r>
              <a:rPr lang="ko-KR" altLang="ko-KR" sz="1600" dirty="0">
                <a:hlinkClick r:id="rId2"/>
              </a:rPr>
              <a:t> </a:t>
            </a:r>
            <a:r>
              <a:rPr lang="ko-KR" altLang="ko-KR" sz="1600" dirty="0" err="1">
                <a:hlinkClick r:id="rId2"/>
              </a:rPr>
              <a:t>Dual</a:t>
            </a:r>
            <a:r>
              <a:rPr lang="ko-KR" altLang="ko-KR" sz="1600" dirty="0">
                <a:hlinkClick r:id="rId2"/>
              </a:rPr>
              <a:t> </a:t>
            </a:r>
            <a:r>
              <a:rPr lang="ko-KR" altLang="ko-KR" sz="1600" dirty="0" err="1">
                <a:hlinkClick r:id="rId2"/>
              </a:rPr>
              <a:t>Channel</a:t>
            </a:r>
            <a:r>
              <a:rPr lang="ko-KR" altLang="ko-KR" sz="1600" dirty="0">
                <a:hlinkClick r:id="rId2"/>
              </a:rPr>
              <a:t> </a:t>
            </a:r>
            <a:r>
              <a:rPr lang="ko-KR" altLang="ko-KR" sz="1600" dirty="0" err="1">
                <a:hlinkClick r:id="rId2"/>
              </a:rPr>
              <a:t>Gate</a:t>
            </a:r>
            <a:r>
              <a:rPr lang="ko-KR" altLang="ko-KR" sz="1600" dirty="0">
                <a:hlinkClick r:id="rId2"/>
              </a:rPr>
              <a:t> </a:t>
            </a:r>
            <a:r>
              <a:rPr lang="ko-KR" altLang="ko-KR" sz="1600" dirty="0" err="1">
                <a:hlinkClick r:id="rId2"/>
              </a:rPr>
              <a:t>Driver</a:t>
            </a:r>
            <a:endParaRPr lang="en-US" altLang="ko-KR" sz="1600" dirty="0"/>
          </a:p>
          <a:p>
            <a:pPr lvl="1"/>
            <a:r>
              <a:rPr lang="ko-KR" altLang="ko-KR" sz="1600" dirty="0">
                <a:hlinkClick r:id="rId3"/>
              </a:rPr>
              <a:t>NC</a:t>
            </a:r>
            <a:r>
              <a:rPr lang="en-US" altLang="ko-KR" sz="1600" dirty="0">
                <a:hlinkClick r:id="rId3"/>
              </a:rPr>
              <a:t>V</a:t>
            </a:r>
            <a:r>
              <a:rPr lang="ko-KR" altLang="ko-KR" sz="1600" dirty="0">
                <a:hlinkClick r:id="rId3"/>
              </a:rPr>
              <a:t>5156</a:t>
            </a:r>
            <a:r>
              <a:rPr lang="en-US" altLang="ko-KR" sz="1600" dirty="0">
                <a:hlinkClick r:id="rId3"/>
              </a:rPr>
              <a:t>3</a:t>
            </a:r>
            <a:r>
              <a:rPr lang="ko-KR" altLang="ko-KR" sz="1600" dirty="0">
                <a:hlinkClick r:id="rId3"/>
              </a:rPr>
              <a:t> - 5 </a:t>
            </a:r>
            <a:r>
              <a:rPr lang="ko-KR" altLang="ko-KR" sz="1600" dirty="0" err="1">
                <a:hlinkClick r:id="rId3"/>
              </a:rPr>
              <a:t>kVrms</a:t>
            </a:r>
            <a:r>
              <a:rPr lang="ko-KR" altLang="ko-KR" sz="1600" dirty="0">
                <a:hlinkClick r:id="rId3"/>
              </a:rPr>
              <a:t> 4.5-A/9-A </a:t>
            </a:r>
            <a:r>
              <a:rPr lang="ko-KR" altLang="ko-KR" sz="1600" dirty="0" err="1">
                <a:hlinkClick r:id="rId3"/>
              </a:rPr>
              <a:t>Isolated</a:t>
            </a:r>
            <a:r>
              <a:rPr lang="ko-KR" altLang="ko-KR" sz="1600" dirty="0">
                <a:hlinkClick r:id="rId3"/>
              </a:rPr>
              <a:t> </a:t>
            </a:r>
            <a:r>
              <a:rPr lang="ko-KR" altLang="ko-KR" sz="1600" dirty="0" err="1">
                <a:hlinkClick r:id="rId3"/>
              </a:rPr>
              <a:t>Dual</a:t>
            </a:r>
            <a:r>
              <a:rPr lang="ko-KR" altLang="ko-KR" sz="1600" dirty="0">
                <a:hlinkClick r:id="rId3"/>
              </a:rPr>
              <a:t> </a:t>
            </a:r>
            <a:r>
              <a:rPr lang="ko-KR" altLang="ko-KR" sz="1600" dirty="0" err="1">
                <a:hlinkClick r:id="rId3"/>
              </a:rPr>
              <a:t>Channel</a:t>
            </a:r>
            <a:r>
              <a:rPr lang="ko-KR" altLang="ko-KR" sz="1600" dirty="0">
                <a:hlinkClick r:id="rId3"/>
              </a:rPr>
              <a:t> </a:t>
            </a:r>
            <a:r>
              <a:rPr lang="ko-KR" altLang="ko-KR" sz="1600" dirty="0" err="1">
                <a:hlinkClick r:id="rId3"/>
              </a:rPr>
              <a:t>Gate</a:t>
            </a:r>
            <a:r>
              <a:rPr lang="ko-KR" altLang="ko-KR" sz="1600" dirty="0">
                <a:hlinkClick r:id="rId3"/>
              </a:rPr>
              <a:t> </a:t>
            </a:r>
            <a:r>
              <a:rPr lang="ko-KR" altLang="ko-KR" sz="1600" dirty="0" err="1">
                <a:hlinkClick r:id="rId3"/>
              </a:rPr>
              <a:t>Driver</a:t>
            </a:r>
            <a:r>
              <a:rPr lang="en-US" altLang="ko-KR" sz="1600" dirty="0">
                <a:hlinkClick r:id="rId3"/>
              </a:rPr>
              <a:t> w/ High Ch-Ch Spacing</a:t>
            </a:r>
            <a:endParaRPr lang="en-US" altLang="ko-KR" sz="1600" dirty="0"/>
          </a:p>
          <a:p>
            <a:pPr lvl="1"/>
            <a:endParaRPr lang="en-US" altLang="ko-KR" sz="1800" dirty="0"/>
          </a:p>
          <a:p>
            <a:r>
              <a:rPr lang="en-US" altLang="ko-KR" sz="1800" dirty="0"/>
              <a:t> MKT Collaterals</a:t>
            </a:r>
          </a:p>
          <a:p>
            <a:pPr lvl="1"/>
            <a:r>
              <a:rPr lang="en-US" altLang="ko-KR" sz="1600" dirty="0">
                <a:hlinkClick r:id="rId4"/>
              </a:rPr>
              <a:t>xEV Auxiliary Power Supply Overview</a:t>
            </a:r>
            <a:endParaRPr lang="en-US" altLang="ko-KR" sz="1600" dirty="0">
              <a:hlinkClick r:id="rId5"/>
            </a:endParaRPr>
          </a:p>
          <a:p>
            <a:pPr lvl="1"/>
            <a:r>
              <a:rPr lang="en-US" altLang="ko-KR" sz="1600" dirty="0">
                <a:hlinkClick r:id="rId5"/>
              </a:rPr>
              <a:t>ASG Isolated Drivers</a:t>
            </a:r>
            <a:endParaRPr lang="en-US" altLang="ko-KR" sz="1600" dirty="0"/>
          </a:p>
          <a:p>
            <a:pPr lvl="1"/>
            <a:endParaRPr lang="en-US" altLang="ko-KR" sz="1800" dirty="0"/>
          </a:p>
          <a:p>
            <a:r>
              <a:rPr lang="en-US" altLang="ko-KR" sz="1800" dirty="0"/>
              <a:t> MKT Contacts</a:t>
            </a:r>
          </a:p>
          <a:p>
            <a:pPr lvl="1"/>
            <a:r>
              <a:rPr lang="en-US" altLang="ko-KR" sz="1600" dirty="0"/>
              <a:t>Marc Barboni (</a:t>
            </a:r>
            <a:r>
              <a:rPr lang="en-US" altLang="ko-KR" sz="1600" dirty="0">
                <a:hlinkClick r:id="rId6"/>
              </a:rPr>
              <a:t>marc.barboni@onsemi.com</a:t>
            </a:r>
            <a:r>
              <a:rPr lang="en-US" altLang="ko-KR" sz="1600" dirty="0"/>
              <a:t>), EU/Global</a:t>
            </a:r>
          </a:p>
          <a:p>
            <a:pPr lvl="1"/>
            <a:r>
              <a:rPr lang="en-US" altLang="ko-KR" sz="1600" dirty="0"/>
              <a:t>Steve Yoo (</a:t>
            </a:r>
            <a:r>
              <a:rPr lang="en-US" altLang="ko-KR" sz="1600" dirty="0">
                <a:hlinkClick r:id="rId7"/>
              </a:rPr>
              <a:t>steve.yoo@onsemi.com</a:t>
            </a:r>
            <a:r>
              <a:rPr lang="en-US" altLang="ko-KR" sz="1600" dirty="0"/>
              <a:t>), Korea/APAC</a:t>
            </a:r>
          </a:p>
          <a:p>
            <a:endParaRPr lang="en-US" altLang="ko-KR" sz="1800" dirty="0"/>
          </a:p>
          <a:p>
            <a:r>
              <a:rPr lang="en-US" altLang="ko-KR" sz="1800" dirty="0"/>
              <a:t>  AE Contacts (located in Korea)</a:t>
            </a:r>
          </a:p>
          <a:p>
            <a:pPr lvl="1"/>
            <a:r>
              <a:rPr lang="en-US" altLang="ko-KR" sz="1600" dirty="0"/>
              <a:t>Inki Park (</a:t>
            </a:r>
            <a:r>
              <a:rPr lang="en-US" altLang="ko-KR" sz="1600" dirty="0">
                <a:hlinkClick r:id="rId8"/>
              </a:rPr>
              <a:t>inki.park@onsemi.com</a:t>
            </a:r>
            <a:r>
              <a:rPr lang="en-US" altLang="ko-KR" sz="1600" dirty="0"/>
              <a:t>)</a:t>
            </a:r>
          </a:p>
          <a:p>
            <a:pPr lvl="1"/>
            <a:r>
              <a:rPr lang="en-US" altLang="ko-KR" sz="1600" dirty="0"/>
              <a:t>YS Lee (</a:t>
            </a:r>
            <a:r>
              <a:rPr lang="en-US" altLang="ko-KR" sz="1600" dirty="0">
                <a:hlinkClick r:id="rId9"/>
              </a:rPr>
              <a:t>ys.lee2@onsemi.com</a:t>
            </a:r>
            <a:r>
              <a:rPr lang="en-US" altLang="ko-KR" sz="1600" dirty="0"/>
              <a:t>)</a:t>
            </a:r>
          </a:p>
          <a:p>
            <a:pPr lvl="1"/>
            <a:r>
              <a:rPr lang="en-US" altLang="ko-KR" sz="1600" dirty="0"/>
              <a:t>Jonghyun Jang (</a:t>
            </a:r>
            <a:r>
              <a:rPr lang="en-US" altLang="ko-KR" sz="1600" dirty="0">
                <a:hlinkClick r:id="rId10"/>
              </a:rPr>
              <a:t>jonghyung.jang@onsemi.com</a:t>
            </a:r>
            <a:r>
              <a:rPr lang="en-US" altLang="ko-KR" sz="1600" dirty="0"/>
              <a:t>)</a:t>
            </a:r>
          </a:p>
        </p:txBody>
      </p:sp>
    </p:spTree>
    <p:extLst>
      <p:ext uri="{BB962C8B-B14F-4D97-AF65-F5344CB8AC3E}">
        <p14:creationId xmlns:p14="http://schemas.microsoft.com/office/powerpoint/2010/main" val="406697004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35C1-58A2-46A0-B9BF-6C123FC7AE13}"/>
              </a:ext>
            </a:extLst>
          </p:cNvPr>
          <p:cNvSpPr>
            <a:spLocks noGrp="1"/>
          </p:cNvSpPr>
          <p:nvPr>
            <p:ph type="title"/>
          </p:nvPr>
        </p:nvSpPr>
        <p:spPr/>
        <p:txBody>
          <a:bodyPr/>
          <a:lstStyle/>
          <a:p>
            <a:r>
              <a:rPr lang="en-US" dirty="0"/>
              <a:t>Isolated Drivers Certification </a:t>
            </a:r>
          </a:p>
        </p:txBody>
      </p:sp>
      <p:pic>
        <p:nvPicPr>
          <p:cNvPr id="4" name="Picture 3">
            <a:extLst>
              <a:ext uri="{FF2B5EF4-FFF2-40B4-BE49-F238E27FC236}">
                <a16:creationId xmlns:a16="http://schemas.microsoft.com/office/drawing/2014/main" id="{902CE13E-5205-4011-B446-27EBB83D02B7}"/>
              </a:ext>
            </a:extLst>
          </p:cNvPr>
          <p:cNvPicPr>
            <a:picLocks noChangeAspect="1"/>
          </p:cNvPicPr>
          <p:nvPr/>
        </p:nvPicPr>
        <p:blipFill>
          <a:blip r:embed="rId2"/>
          <a:stretch>
            <a:fillRect/>
          </a:stretch>
        </p:blipFill>
        <p:spPr>
          <a:xfrm>
            <a:off x="1371600" y="3125240"/>
            <a:ext cx="8696325" cy="2705100"/>
          </a:xfrm>
          <a:prstGeom prst="rect">
            <a:avLst/>
          </a:prstGeom>
        </p:spPr>
      </p:pic>
      <p:pic>
        <p:nvPicPr>
          <p:cNvPr id="6" name="Picture 5">
            <a:extLst>
              <a:ext uri="{FF2B5EF4-FFF2-40B4-BE49-F238E27FC236}">
                <a16:creationId xmlns:a16="http://schemas.microsoft.com/office/drawing/2014/main" id="{55DED0F6-A1DB-46FF-8896-5E3C7F67C25A}"/>
              </a:ext>
            </a:extLst>
          </p:cNvPr>
          <p:cNvPicPr>
            <a:picLocks noChangeAspect="1"/>
          </p:cNvPicPr>
          <p:nvPr/>
        </p:nvPicPr>
        <p:blipFill>
          <a:blip r:embed="rId3"/>
          <a:stretch>
            <a:fillRect/>
          </a:stretch>
        </p:blipFill>
        <p:spPr>
          <a:xfrm>
            <a:off x="2362200" y="1312133"/>
            <a:ext cx="6372225" cy="1162050"/>
          </a:xfrm>
          <a:prstGeom prst="rect">
            <a:avLst/>
          </a:prstGeom>
        </p:spPr>
      </p:pic>
      <p:sp>
        <p:nvSpPr>
          <p:cNvPr id="7" name="Oval 6">
            <a:extLst>
              <a:ext uri="{FF2B5EF4-FFF2-40B4-BE49-F238E27FC236}">
                <a16:creationId xmlns:a16="http://schemas.microsoft.com/office/drawing/2014/main" id="{8A323D14-A8B0-458B-9C40-FE2B4358CD44}"/>
              </a:ext>
            </a:extLst>
          </p:cNvPr>
          <p:cNvSpPr/>
          <p:nvPr/>
        </p:nvSpPr>
        <p:spPr>
          <a:xfrm>
            <a:off x="5426826" y="2007522"/>
            <a:ext cx="1752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ctor: Elbow 8">
            <a:extLst>
              <a:ext uri="{FF2B5EF4-FFF2-40B4-BE49-F238E27FC236}">
                <a16:creationId xmlns:a16="http://schemas.microsoft.com/office/drawing/2014/main" id="{34CF75A8-A9A0-41B8-A8E5-D8C36859E4D2}"/>
              </a:ext>
            </a:extLst>
          </p:cNvPr>
          <p:cNvCxnSpPr>
            <a:cxnSpLocks/>
            <a:stCxn id="7" idx="4"/>
            <a:endCxn id="4" idx="1"/>
          </p:cNvCxnSpPr>
          <p:nvPr/>
        </p:nvCxnSpPr>
        <p:spPr>
          <a:xfrm rot="5400000">
            <a:off x="2716529" y="891193"/>
            <a:ext cx="2241668" cy="4931526"/>
          </a:xfrm>
          <a:prstGeom prst="bentConnector4">
            <a:avLst>
              <a:gd name="adj1" fmla="val 19832"/>
              <a:gd name="adj2" fmla="val 104635"/>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643956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243CA7-76AD-4CE2-876F-B412770A21D3}"/>
              </a:ext>
            </a:extLst>
          </p:cNvPr>
          <p:cNvSpPr>
            <a:spLocks noGrp="1"/>
          </p:cNvSpPr>
          <p:nvPr>
            <p:ph type="title"/>
          </p:nvPr>
        </p:nvSpPr>
        <p:spPr/>
        <p:txBody>
          <a:bodyPr/>
          <a:lstStyle/>
          <a:p>
            <a:r>
              <a:rPr lang="en-US" altLang="ko-KR" sz="2599" dirty="0"/>
              <a:t>NCP/NCV51563 – Isolated Dual MOS/</a:t>
            </a:r>
            <a:r>
              <a:rPr lang="en-US" altLang="ko-KR" sz="2599" dirty="0" err="1"/>
              <a:t>SiC</a:t>
            </a:r>
            <a:r>
              <a:rPr lang="en-US" altLang="ko-KR" sz="2599" dirty="0"/>
              <a:t> Drivers with 3.3mm creepage</a:t>
            </a:r>
            <a:endParaRPr lang="ko-KR" altLang="en-US" sz="2599" dirty="0"/>
          </a:p>
        </p:txBody>
      </p:sp>
      <p:sp>
        <p:nvSpPr>
          <p:cNvPr id="12" name="Text Box 2">
            <a:extLst>
              <a:ext uri="{FF2B5EF4-FFF2-40B4-BE49-F238E27FC236}">
                <a16:creationId xmlns:a16="http://schemas.microsoft.com/office/drawing/2014/main" id="{4AC94C50-4A53-4982-AD47-B41A200F78AA}"/>
              </a:ext>
            </a:extLst>
          </p:cNvPr>
          <p:cNvSpPr txBox="1">
            <a:spLocks noChangeArrowheads="1"/>
          </p:cNvSpPr>
          <p:nvPr/>
        </p:nvSpPr>
        <p:spPr bwMode="auto">
          <a:xfrm>
            <a:off x="118264" y="1087222"/>
            <a:ext cx="11719054" cy="63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hangingPunct="0"/>
            <a:r>
              <a:rPr lang="en-US" sz="1100" dirty="0">
                <a:latin typeface="+mn-lt"/>
              </a:rPr>
              <a:t>The NCP/V51563 are isolated dual-channel automotive gate driver with up to 4.5-A/9-A source and sink peak current. It is designed for fast switching to drive power MOSFETs power switches. The NCP/V51563 offers short and matched propagation delays. Internal functional isolation between the two secondary-side drivers allows a working voltage of up to ~1,200 VDC. The NCP/V51563 offers other important protection functions such as independent under-voltage lockout for each drivers and disable function.</a:t>
            </a:r>
          </a:p>
        </p:txBody>
      </p:sp>
      <p:sp>
        <p:nvSpPr>
          <p:cNvPr id="13" name="Text Box 5">
            <a:extLst>
              <a:ext uri="{FF2B5EF4-FFF2-40B4-BE49-F238E27FC236}">
                <a16:creationId xmlns:a16="http://schemas.microsoft.com/office/drawing/2014/main" id="{0ABCA65F-40F6-4F01-A29D-2FD209DAFE21}"/>
              </a:ext>
            </a:extLst>
          </p:cNvPr>
          <p:cNvSpPr txBox="1">
            <a:spLocks noChangeArrowheads="1"/>
          </p:cNvSpPr>
          <p:nvPr/>
        </p:nvSpPr>
        <p:spPr bwMode="auto">
          <a:xfrm>
            <a:off x="92836" y="3720781"/>
            <a:ext cx="5539394" cy="11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392" rIns="91392"/>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117405" indent="-117405">
              <a:buClr>
                <a:srgbClr val="333399"/>
              </a:buClr>
              <a:buSzPct val="80000"/>
              <a:buFont typeface="Wingdings" pitchFamily="2" charset="2"/>
              <a:buChar char="§"/>
            </a:pPr>
            <a:r>
              <a:rPr lang="en-US" sz="1100" dirty="0">
                <a:solidFill>
                  <a:srgbClr val="000000"/>
                </a:solidFill>
                <a:latin typeface="+mn-lt"/>
              </a:rPr>
              <a:t>Matched Propagation Delays : Max. 15 ns</a:t>
            </a:r>
          </a:p>
          <a:p>
            <a:pPr marL="117405" indent="-117405">
              <a:buClr>
                <a:srgbClr val="333399"/>
              </a:buClr>
              <a:buSzPct val="80000"/>
              <a:buFont typeface="Wingdings" pitchFamily="2" charset="2"/>
              <a:buChar char="§"/>
            </a:pPr>
            <a:r>
              <a:rPr lang="en-US" sz="1100" dirty="0">
                <a:solidFill>
                  <a:srgbClr val="000000"/>
                </a:solidFill>
                <a:latin typeface="+mn-lt"/>
              </a:rPr>
              <a:t> User Programmable Input Logic</a:t>
            </a:r>
          </a:p>
          <a:p>
            <a:pPr marL="117405" indent="-117405">
              <a:buClr>
                <a:srgbClr val="333399"/>
              </a:buClr>
              <a:buSzPct val="80000"/>
              <a:buFont typeface="Wingdings" pitchFamily="2" charset="2"/>
              <a:buChar char="§"/>
            </a:pPr>
            <a:r>
              <a:rPr lang="en-US" sz="1100" dirty="0">
                <a:solidFill>
                  <a:srgbClr val="000000"/>
                </a:solidFill>
                <a:latin typeface="+mn-lt"/>
              </a:rPr>
              <a:t>Single or Dual-input modes via ANB </a:t>
            </a:r>
          </a:p>
          <a:p>
            <a:pPr marL="117405" indent="-117405">
              <a:buClr>
                <a:srgbClr val="333399"/>
              </a:buClr>
              <a:buSzPct val="80000"/>
              <a:buFont typeface="Wingdings" pitchFamily="2" charset="2"/>
              <a:buChar char="§"/>
            </a:pPr>
            <a:r>
              <a:rPr lang="en-US" sz="1100" dirty="0">
                <a:solidFill>
                  <a:srgbClr val="000000"/>
                </a:solidFill>
                <a:latin typeface="+mn-lt"/>
              </a:rPr>
              <a:t>DISABLE or ENABLE mode</a:t>
            </a:r>
          </a:p>
          <a:p>
            <a:pPr marL="117405" indent="-117405">
              <a:buClr>
                <a:srgbClr val="333399"/>
              </a:buClr>
              <a:buSzPct val="80000"/>
              <a:buFont typeface="Wingdings" pitchFamily="2" charset="2"/>
              <a:buChar char="§"/>
            </a:pPr>
            <a:r>
              <a:rPr lang="en-US" sz="1100" dirty="0">
                <a:solidFill>
                  <a:srgbClr val="000000"/>
                </a:solidFill>
                <a:latin typeface="+mn-lt"/>
              </a:rPr>
              <a:t>User Programmable Dead-Time Control</a:t>
            </a:r>
          </a:p>
          <a:p>
            <a:pPr marL="117405" indent="-117405">
              <a:buClr>
                <a:srgbClr val="333399"/>
              </a:buClr>
              <a:buSzPct val="80000"/>
              <a:buFont typeface="Wingdings" pitchFamily="2" charset="2"/>
              <a:buChar char="§"/>
            </a:pPr>
            <a:r>
              <a:rPr lang="en-US" sz="1100" dirty="0">
                <a:solidFill>
                  <a:srgbClr val="000000"/>
                </a:solidFill>
                <a:latin typeface="+mn-lt"/>
              </a:rPr>
              <a:t>Different UVLO options: 8-V &amp; 13-V</a:t>
            </a:r>
            <a:endParaRPr lang="en-US" altLang="en-US" sz="1100" dirty="0">
              <a:solidFill>
                <a:srgbClr val="000000"/>
              </a:solidFill>
              <a:latin typeface="+mn-lt"/>
            </a:endParaRPr>
          </a:p>
        </p:txBody>
      </p:sp>
      <p:sp>
        <p:nvSpPr>
          <p:cNvPr id="15" name="Text Box 5">
            <a:extLst>
              <a:ext uri="{FF2B5EF4-FFF2-40B4-BE49-F238E27FC236}">
                <a16:creationId xmlns:a16="http://schemas.microsoft.com/office/drawing/2014/main" id="{254E50C6-7CD6-49CE-85B6-D4FAAAF2C51B}"/>
              </a:ext>
            </a:extLst>
          </p:cNvPr>
          <p:cNvSpPr txBox="1">
            <a:spLocks noChangeArrowheads="1"/>
          </p:cNvSpPr>
          <p:nvPr/>
        </p:nvSpPr>
        <p:spPr bwMode="auto">
          <a:xfrm>
            <a:off x="84130" y="2023105"/>
            <a:ext cx="3069140" cy="139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392" rIns="91392"/>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117405" indent="-117405">
              <a:buClr>
                <a:srgbClr val="333399"/>
              </a:buClr>
              <a:buSzPct val="80000"/>
              <a:buFont typeface="Wingdings" pitchFamily="2" charset="2"/>
              <a:buChar char="§"/>
            </a:pPr>
            <a:r>
              <a:rPr lang="en-US" sz="1100" dirty="0">
                <a:solidFill>
                  <a:srgbClr val="000000"/>
                </a:solidFill>
                <a:latin typeface="+mn-lt"/>
              </a:rPr>
              <a:t>Input side isolated from output drivers</a:t>
            </a:r>
          </a:p>
          <a:p>
            <a:pPr marL="117405" indent="-117405">
              <a:buClr>
                <a:srgbClr val="333399"/>
              </a:buClr>
              <a:buSzPct val="80000"/>
              <a:buFont typeface="Wingdings" pitchFamily="2" charset="2"/>
              <a:buChar char="§"/>
            </a:pPr>
            <a:r>
              <a:rPr lang="en-US" sz="1100" dirty="0">
                <a:solidFill>
                  <a:srgbClr val="000000"/>
                </a:solidFill>
                <a:latin typeface="+mn-lt"/>
              </a:rPr>
              <a:t>by 5-kVRMS isolation barrier </a:t>
            </a:r>
          </a:p>
          <a:p>
            <a:pPr marL="117405" indent="-117405">
              <a:buClr>
                <a:srgbClr val="333399"/>
              </a:buClr>
              <a:buSzPct val="80000"/>
              <a:buFont typeface="Wingdings" pitchFamily="2" charset="2"/>
              <a:buChar char="§"/>
            </a:pPr>
            <a:r>
              <a:rPr lang="en-US" sz="1100" dirty="0">
                <a:solidFill>
                  <a:srgbClr val="000000"/>
                </a:solidFill>
                <a:latin typeface="+mn-lt"/>
              </a:rPr>
              <a:t>Increased Channel-to-Channel Spacing </a:t>
            </a:r>
          </a:p>
          <a:p>
            <a:pPr marL="117405" indent="-117405">
              <a:buClr>
                <a:srgbClr val="333399"/>
              </a:buClr>
              <a:buSzPct val="80000"/>
              <a:buFont typeface="Wingdings" pitchFamily="2" charset="2"/>
              <a:buChar char="§"/>
            </a:pPr>
            <a:r>
              <a:rPr lang="en-US" sz="1100" dirty="0">
                <a:solidFill>
                  <a:srgbClr val="000000"/>
                </a:solidFill>
                <a:latin typeface="+mn-lt"/>
              </a:rPr>
              <a:t>36ns Prop Delay &amp; 8ns Delay Match</a:t>
            </a:r>
          </a:p>
          <a:p>
            <a:pPr marL="117405" indent="-117405">
              <a:buClr>
                <a:srgbClr val="333399"/>
              </a:buClr>
              <a:buSzPct val="80000"/>
              <a:buFont typeface="Wingdings" pitchFamily="2" charset="2"/>
              <a:buChar char="§"/>
            </a:pPr>
            <a:r>
              <a:rPr lang="en-US" sz="1100" dirty="0">
                <a:solidFill>
                  <a:srgbClr val="000000"/>
                </a:solidFill>
                <a:latin typeface="+mn-lt"/>
              </a:rPr>
              <a:t> &gt;= 200 V/ns </a:t>
            </a:r>
            <a:r>
              <a:rPr lang="en-US" sz="1100" dirty="0" err="1">
                <a:solidFill>
                  <a:srgbClr val="000000"/>
                </a:solidFill>
                <a:latin typeface="+mn-lt"/>
              </a:rPr>
              <a:t>dV</a:t>
            </a:r>
            <a:r>
              <a:rPr lang="en-US" sz="1100" dirty="0">
                <a:solidFill>
                  <a:srgbClr val="000000"/>
                </a:solidFill>
                <a:latin typeface="+mn-lt"/>
              </a:rPr>
              <a:t>/dt Immunity</a:t>
            </a:r>
          </a:p>
          <a:p>
            <a:pPr marL="117405" indent="-117405">
              <a:buClr>
                <a:srgbClr val="333399"/>
              </a:buClr>
              <a:buSzPct val="80000"/>
              <a:buFont typeface="Wingdings" pitchFamily="2" charset="2"/>
              <a:buChar char="§"/>
            </a:pPr>
            <a:r>
              <a:rPr lang="en-US" sz="1100" dirty="0">
                <a:solidFill>
                  <a:srgbClr val="000000"/>
                </a:solidFill>
                <a:latin typeface="+mn-lt"/>
              </a:rPr>
              <a:t> Typical Source/Sink Current Capability of 4.5-A/9-A</a:t>
            </a:r>
          </a:p>
        </p:txBody>
      </p:sp>
      <p:sp>
        <p:nvSpPr>
          <p:cNvPr id="16" name="Text Box 5">
            <a:extLst>
              <a:ext uri="{FF2B5EF4-FFF2-40B4-BE49-F238E27FC236}">
                <a16:creationId xmlns:a16="http://schemas.microsoft.com/office/drawing/2014/main" id="{5057AF91-3BD0-46F5-802E-FBE48EDFD38C}"/>
              </a:ext>
            </a:extLst>
          </p:cNvPr>
          <p:cNvSpPr txBox="1">
            <a:spLocks noChangeArrowheads="1"/>
          </p:cNvSpPr>
          <p:nvPr/>
        </p:nvSpPr>
        <p:spPr bwMode="auto">
          <a:xfrm>
            <a:off x="3252683" y="2070256"/>
            <a:ext cx="2623924" cy="11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392" rIns="91392"/>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54831" indent="-54831">
              <a:buClr>
                <a:srgbClr val="333399"/>
              </a:buClr>
              <a:buSzPct val="80000"/>
              <a:buFont typeface="Wingdings" pitchFamily="2" charset="2"/>
              <a:buChar char="§"/>
            </a:pPr>
            <a:r>
              <a:rPr lang="en-US" altLang="en-US" sz="1100" dirty="0">
                <a:solidFill>
                  <a:srgbClr val="000000"/>
                </a:solidFill>
                <a:latin typeface="+mn-lt"/>
              </a:rPr>
              <a:t> Give reliable operation and safety</a:t>
            </a:r>
          </a:p>
          <a:p>
            <a:pPr marL="54831" indent="-54831">
              <a:buClr>
                <a:srgbClr val="333399"/>
              </a:buClr>
              <a:buSzPct val="80000"/>
              <a:buFont typeface="Wingdings" pitchFamily="2" charset="2"/>
              <a:buChar char="§"/>
            </a:pPr>
            <a:r>
              <a:rPr lang="en-US" altLang="en-US" sz="1100" dirty="0">
                <a:solidFill>
                  <a:srgbClr val="000000"/>
                </a:solidFill>
                <a:latin typeface="+mn-lt"/>
              </a:rPr>
              <a:t>3.3 mm for higher functional isolation up to 1850-V</a:t>
            </a:r>
          </a:p>
          <a:p>
            <a:pPr marL="54831" indent="-54831">
              <a:buClr>
                <a:srgbClr val="333399"/>
              </a:buClr>
              <a:buSzPct val="80000"/>
              <a:buFont typeface="Wingdings" pitchFamily="2" charset="2"/>
              <a:buChar char="§"/>
            </a:pPr>
            <a:r>
              <a:rPr lang="en-US" altLang="en-US" sz="1100" dirty="0">
                <a:solidFill>
                  <a:srgbClr val="000000"/>
                </a:solidFill>
                <a:latin typeface="+mn-lt"/>
              </a:rPr>
              <a:t> Efficient switching</a:t>
            </a:r>
          </a:p>
          <a:p>
            <a:pPr marL="54831" indent="-54831">
              <a:buClr>
                <a:srgbClr val="333399"/>
              </a:buClr>
              <a:buSzPct val="80000"/>
              <a:buFont typeface="Wingdings" pitchFamily="2" charset="2"/>
              <a:buChar char="§"/>
            </a:pPr>
            <a:r>
              <a:rPr lang="en-US" altLang="en-US" sz="1100" dirty="0">
                <a:solidFill>
                  <a:srgbClr val="000000"/>
                </a:solidFill>
                <a:latin typeface="+mn-lt"/>
              </a:rPr>
              <a:t> High Robustness</a:t>
            </a:r>
          </a:p>
          <a:p>
            <a:pPr marL="54831" indent="-54831">
              <a:buClr>
                <a:srgbClr val="333399"/>
              </a:buClr>
              <a:buSzPct val="80000"/>
              <a:buFont typeface="Wingdings" pitchFamily="2" charset="2"/>
              <a:buChar char="§"/>
            </a:pPr>
            <a:r>
              <a:rPr lang="en-US" altLang="en-US" sz="1100" dirty="0">
                <a:solidFill>
                  <a:srgbClr val="000000"/>
                </a:solidFill>
                <a:latin typeface="+mn-lt"/>
              </a:rPr>
              <a:t> Strong Driver to optimize losses</a:t>
            </a:r>
          </a:p>
        </p:txBody>
      </p:sp>
      <p:sp>
        <p:nvSpPr>
          <p:cNvPr id="20" name="TextBox 19">
            <a:extLst>
              <a:ext uri="{FF2B5EF4-FFF2-40B4-BE49-F238E27FC236}">
                <a16:creationId xmlns:a16="http://schemas.microsoft.com/office/drawing/2014/main" id="{02E2B5A3-9F9C-497C-BDCC-89E54E856740}"/>
              </a:ext>
            </a:extLst>
          </p:cNvPr>
          <p:cNvSpPr txBox="1"/>
          <p:nvPr/>
        </p:nvSpPr>
        <p:spPr>
          <a:xfrm>
            <a:off x="9431213" y="4615983"/>
            <a:ext cx="2577664" cy="58462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lang="en-US" sz="1600" b="1" dirty="0">
                <a:solidFill>
                  <a:schemeClr val="bg2">
                    <a:lumMod val="10000"/>
                  </a:schemeClr>
                </a:solidFill>
                <a:effectLst>
                  <a:outerShdw blurRad="38100" dist="38100" dir="2700000" algn="tl">
                    <a:srgbClr val="000000">
                      <a:alpha val="43137"/>
                    </a:srgbClr>
                  </a:outerShdw>
                </a:effectLst>
              </a:rPr>
              <a:t>NCV51563CA RTM done </a:t>
            </a:r>
            <a:endParaRPr lang="en-US" sz="1600" b="1" dirty="0">
              <a:solidFill>
                <a:srgbClr val="FF0000"/>
              </a:solidFill>
              <a:effectLst>
                <a:outerShdw blurRad="38100" dist="38100" dir="2700000" algn="tl">
                  <a:srgbClr val="000000">
                    <a:alpha val="43137"/>
                  </a:srgbClr>
                </a:outerShdw>
              </a:effectLst>
            </a:endParaRPr>
          </a:p>
          <a:p>
            <a:pPr algn="ctr"/>
            <a:r>
              <a:rPr lang="en-US" sz="1600" b="1" dirty="0">
                <a:solidFill>
                  <a:schemeClr val="bg2">
                    <a:lumMod val="10000"/>
                  </a:schemeClr>
                </a:solidFill>
                <a:effectLst>
                  <a:outerShdw blurRad="38100" dist="38100" dir="2700000" algn="tl">
                    <a:srgbClr val="000000">
                      <a:alpha val="43137"/>
                    </a:srgbClr>
                  </a:outerShdw>
                </a:effectLst>
              </a:rPr>
              <a:t>P2P with UCC21530-Q1</a:t>
            </a:r>
          </a:p>
        </p:txBody>
      </p:sp>
      <p:sp>
        <p:nvSpPr>
          <p:cNvPr id="21" name="TextBox 20">
            <a:extLst>
              <a:ext uri="{FF2B5EF4-FFF2-40B4-BE49-F238E27FC236}">
                <a16:creationId xmlns:a16="http://schemas.microsoft.com/office/drawing/2014/main" id="{A7E0F920-F726-4866-8DA2-1249E2C1105F}"/>
              </a:ext>
            </a:extLst>
          </p:cNvPr>
          <p:cNvSpPr txBox="1"/>
          <p:nvPr/>
        </p:nvSpPr>
        <p:spPr>
          <a:xfrm>
            <a:off x="8505502" y="2023107"/>
            <a:ext cx="3503374" cy="461545"/>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200" dirty="0">
                <a:solidFill>
                  <a:schemeClr val="bg2">
                    <a:lumMod val="10000"/>
                  </a:schemeClr>
                </a:solidFill>
              </a:rPr>
              <a:t>Higher creepage distance between channel offers better immunity in polluted environments  </a:t>
            </a:r>
          </a:p>
        </p:txBody>
      </p:sp>
      <p:sp>
        <p:nvSpPr>
          <p:cNvPr id="22" name="Rectangle 12">
            <a:extLst>
              <a:ext uri="{FF2B5EF4-FFF2-40B4-BE49-F238E27FC236}">
                <a16:creationId xmlns:a16="http://schemas.microsoft.com/office/drawing/2014/main" id="{A2CFF289-7BCA-4112-912D-67E318D30BF4}"/>
              </a:ext>
            </a:extLst>
          </p:cNvPr>
          <p:cNvSpPr/>
          <p:nvPr/>
        </p:nvSpPr>
        <p:spPr>
          <a:xfrm>
            <a:off x="6185289" y="5554915"/>
            <a:ext cx="2459940" cy="683086"/>
          </a:xfrm>
          <a:prstGeom prst="rect">
            <a:avLst/>
          </a:prstGeom>
        </p:spPr>
        <p:txBody>
          <a:bodyPr wrap="square">
            <a:spAutoFit/>
          </a:bodyPr>
          <a:lstStyle/>
          <a:p>
            <a:pPr marL="342685" indent="-342685" eaLnBrk="0" hangingPunct="0">
              <a:spcBef>
                <a:spcPct val="20000"/>
              </a:spcBef>
              <a:buFont typeface="Wingdings" panose="05000000000000000000" pitchFamily="2" charset="2"/>
              <a:buChar char="§"/>
            </a:pPr>
            <a:r>
              <a:rPr lang="en-US" altLang="zh-TW" sz="1200" kern="0" dirty="0">
                <a:latin typeface="Helvetica" pitchFamily="34" charset="0"/>
                <a:cs typeface="Helvetica" pitchFamily="34" charset="0"/>
              </a:rPr>
              <a:t>SOIC-WB16 LESS Pins 12 &amp; 13 with high DTI </a:t>
            </a:r>
          </a:p>
          <a:p>
            <a:pPr marL="342685" indent="-342685" eaLnBrk="0" hangingPunct="0">
              <a:spcBef>
                <a:spcPct val="20000"/>
              </a:spcBef>
              <a:buFont typeface="Wingdings" panose="05000000000000000000" pitchFamily="2" charset="2"/>
              <a:buChar char="§"/>
            </a:pPr>
            <a:r>
              <a:rPr lang="en-US" altLang="zh-TW" sz="1200" kern="0" dirty="0">
                <a:latin typeface="Helvetica" pitchFamily="34" charset="0"/>
                <a:cs typeface="Helvetica" pitchFamily="34" charset="0"/>
              </a:rPr>
              <a:t>OPN : NCV51563xyDWR2G</a:t>
            </a:r>
          </a:p>
        </p:txBody>
      </p:sp>
      <p:sp>
        <p:nvSpPr>
          <p:cNvPr id="23" name="Rectangle 15">
            <a:extLst>
              <a:ext uri="{FF2B5EF4-FFF2-40B4-BE49-F238E27FC236}">
                <a16:creationId xmlns:a16="http://schemas.microsoft.com/office/drawing/2014/main" id="{6651025D-5409-46DC-B532-C35E1D1A6076}"/>
              </a:ext>
            </a:extLst>
          </p:cNvPr>
          <p:cNvSpPr/>
          <p:nvPr/>
        </p:nvSpPr>
        <p:spPr>
          <a:xfrm>
            <a:off x="8839360" y="5550395"/>
            <a:ext cx="2402028" cy="461425"/>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x: UVLO level</a:t>
            </a:r>
          </a:p>
          <a:p>
            <a:r>
              <a:rPr lang="en-US" sz="1200" dirty="0">
                <a:latin typeface="Helvetica" panose="020B0604020202020204" pitchFamily="34" charset="0"/>
                <a:cs typeface="Helvetica" panose="020B0604020202020204" pitchFamily="34" charset="0"/>
              </a:rPr>
              <a:t>y: Enable/Disable</a:t>
            </a:r>
          </a:p>
        </p:txBody>
      </p:sp>
      <p:graphicFrame>
        <p:nvGraphicFramePr>
          <p:cNvPr id="24" name="개체 23">
            <a:extLst>
              <a:ext uri="{FF2B5EF4-FFF2-40B4-BE49-F238E27FC236}">
                <a16:creationId xmlns:a16="http://schemas.microsoft.com/office/drawing/2014/main" id="{0028493D-E4A6-4C48-B4DB-978897B8043E}"/>
              </a:ext>
            </a:extLst>
          </p:cNvPr>
          <p:cNvGraphicFramePr>
            <a:graphicFrameLocks noChangeAspect="1"/>
          </p:cNvGraphicFramePr>
          <p:nvPr/>
        </p:nvGraphicFramePr>
        <p:xfrm>
          <a:off x="6315399" y="2522081"/>
          <a:ext cx="4708025" cy="2109606"/>
        </p:xfrm>
        <a:graphic>
          <a:graphicData uri="http://schemas.openxmlformats.org/presentationml/2006/ole">
            <mc:AlternateContent xmlns:mc="http://schemas.openxmlformats.org/markup-compatibility/2006">
              <mc:Choice xmlns:v="urn:schemas-microsoft-com:vml" Requires="v">
                <p:oleObj spid="_x0000_s17420" name="Visio" r:id="rId4" imgW="8714976" imgH="3904796" progId="Visio.Drawing.15">
                  <p:embed/>
                </p:oleObj>
              </mc:Choice>
              <mc:Fallback>
                <p:oleObj name="Visio" r:id="rId4" imgW="8714976" imgH="3904796" progId="Visio.Drawing.15">
                  <p:embed/>
                  <p:pic>
                    <p:nvPicPr>
                      <p:cNvPr id="24" name="개체 23">
                        <a:extLst>
                          <a:ext uri="{FF2B5EF4-FFF2-40B4-BE49-F238E27FC236}">
                            <a16:creationId xmlns:a16="http://schemas.microsoft.com/office/drawing/2014/main" id="{0028493D-E4A6-4C48-B4DB-978897B8043E}"/>
                          </a:ext>
                        </a:extLst>
                      </p:cNvPr>
                      <p:cNvPicPr/>
                      <p:nvPr/>
                    </p:nvPicPr>
                    <p:blipFill>
                      <a:blip r:embed="rId5"/>
                      <a:stretch>
                        <a:fillRect/>
                      </a:stretch>
                    </p:blipFill>
                    <p:spPr>
                      <a:xfrm>
                        <a:off x="6315399" y="2522081"/>
                        <a:ext cx="4708025" cy="2109606"/>
                      </a:xfrm>
                      <a:prstGeom prst="rect">
                        <a:avLst/>
                      </a:prstGeom>
                    </p:spPr>
                  </p:pic>
                </p:oleObj>
              </mc:Fallback>
            </mc:AlternateContent>
          </a:graphicData>
        </a:graphic>
      </p:graphicFrame>
      <p:pic>
        <p:nvPicPr>
          <p:cNvPr id="17" name="그림 16">
            <a:extLst>
              <a:ext uri="{FF2B5EF4-FFF2-40B4-BE49-F238E27FC236}">
                <a16:creationId xmlns:a16="http://schemas.microsoft.com/office/drawing/2014/main" id="{8CE1D4EF-EF6E-4066-B719-D4BDF719D9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441701">
            <a:off x="10784690" y="3740246"/>
            <a:ext cx="1308535" cy="613638"/>
          </a:xfrm>
          <a:prstGeom prst="rect">
            <a:avLst/>
          </a:prstGeom>
        </p:spPr>
      </p:pic>
      <p:sp>
        <p:nvSpPr>
          <p:cNvPr id="18" name="Text Box 6">
            <a:extLst>
              <a:ext uri="{FF2B5EF4-FFF2-40B4-BE49-F238E27FC236}">
                <a16:creationId xmlns:a16="http://schemas.microsoft.com/office/drawing/2014/main" id="{D5BF4E09-63CA-451E-AD86-60818A3D7D80}"/>
              </a:ext>
            </a:extLst>
          </p:cNvPr>
          <p:cNvSpPr txBox="1">
            <a:spLocks noChangeArrowheads="1"/>
          </p:cNvSpPr>
          <p:nvPr/>
        </p:nvSpPr>
        <p:spPr bwMode="auto">
          <a:xfrm>
            <a:off x="82563" y="5550944"/>
            <a:ext cx="4266089" cy="74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16" rIns="91416"/>
          <a:lstStyle>
            <a:lvl1pPr marL="174625" indent="-174625">
              <a:defRPr sz="2400">
                <a:solidFill>
                  <a:schemeClr val="tx1"/>
                </a:solidFill>
                <a:latin typeface="Arial" pitchFamily="34" charset="0"/>
                <a:ea typeface="ＭＳ Ｐゴシック" pitchFamily="34" charset="-128"/>
              </a:defRPr>
            </a:lvl1pPr>
            <a:lvl2pPr>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117440" indent="-117440">
              <a:buClr>
                <a:srgbClr val="333399"/>
              </a:buClr>
              <a:buSzPct val="80000"/>
              <a:buFont typeface="Wingdings" panose="05000000000000000000" pitchFamily="2" charset="2"/>
              <a:buChar char="§"/>
            </a:pPr>
            <a:r>
              <a:rPr lang="en-US" sz="1200" dirty="0">
                <a:solidFill>
                  <a:srgbClr val="000000"/>
                </a:solidFill>
              </a:rPr>
              <a:t>Isolated Converters in Offline AC-to-DC Power Supplies</a:t>
            </a:r>
          </a:p>
          <a:p>
            <a:pPr marL="117440" indent="-117440">
              <a:buClr>
                <a:srgbClr val="333399"/>
              </a:buClr>
              <a:buSzPct val="80000"/>
              <a:buFont typeface="Wingdings" panose="05000000000000000000" pitchFamily="2" charset="2"/>
              <a:buChar char="§"/>
            </a:pPr>
            <a:r>
              <a:rPr lang="en-US" sz="1200" dirty="0">
                <a:solidFill>
                  <a:srgbClr val="000000"/>
                </a:solidFill>
              </a:rPr>
              <a:t>Motor Drive and DC-to-AC Solar Inverters</a:t>
            </a:r>
          </a:p>
          <a:p>
            <a:pPr marL="117440" indent="-117440">
              <a:buClr>
                <a:srgbClr val="333399"/>
              </a:buClr>
              <a:buSzPct val="80000"/>
              <a:buFont typeface="Wingdings" panose="05000000000000000000" pitchFamily="2" charset="2"/>
              <a:buChar char="§"/>
            </a:pPr>
            <a:r>
              <a:rPr lang="en-US" sz="1200" dirty="0">
                <a:solidFill>
                  <a:srgbClr val="000000"/>
                </a:solidFill>
              </a:rPr>
              <a:t>HEV and EV On-Board chargers</a:t>
            </a:r>
          </a:p>
        </p:txBody>
      </p:sp>
    </p:spTree>
    <p:extLst>
      <p:ext uri="{BB962C8B-B14F-4D97-AF65-F5344CB8AC3E}">
        <p14:creationId xmlns:p14="http://schemas.microsoft.com/office/powerpoint/2010/main" val="42586529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A8EF-8B00-4C09-AF70-996CD8C64A09}"/>
              </a:ext>
            </a:extLst>
          </p:cNvPr>
          <p:cNvSpPr>
            <a:spLocks noGrp="1"/>
          </p:cNvSpPr>
          <p:nvPr>
            <p:ph type="title"/>
          </p:nvPr>
        </p:nvSpPr>
        <p:spPr/>
        <p:txBody>
          <a:bodyPr/>
          <a:lstStyle/>
          <a:p>
            <a:r>
              <a:rPr lang="en-US" dirty="0"/>
              <a:t>NCV51563 Package details</a:t>
            </a:r>
          </a:p>
        </p:txBody>
      </p:sp>
      <p:pic>
        <p:nvPicPr>
          <p:cNvPr id="6" name="Picture 5">
            <a:extLst>
              <a:ext uri="{FF2B5EF4-FFF2-40B4-BE49-F238E27FC236}">
                <a16:creationId xmlns:a16="http://schemas.microsoft.com/office/drawing/2014/main" id="{E6266EFF-9942-4607-859F-3C22895464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439" y="868679"/>
            <a:ext cx="6191459" cy="2910515"/>
          </a:xfrm>
          <a:prstGeom prst="rect">
            <a:avLst/>
          </a:prstGeom>
        </p:spPr>
      </p:pic>
      <p:pic>
        <p:nvPicPr>
          <p:cNvPr id="8" name="Picture 7">
            <a:extLst>
              <a:ext uri="{FF2B5EF4-FFF2-40B4-BE49-F238E27FC236}">
                <a16:creationId xmlns:a16="http://schemas.microsoft.com/office/drawing/2014/main" id="{FC6B7D0A-F29D-42A9-B340-AC5E12AAC1D1}"/>
              </a:ext>
            </a:extLst>
          </p:cNvPr>
          <p:cNvPicPr/>
          <p:nvPr/>
        </p:nvPicPr>
        <p:blipFill>
          <a:blip r:embed="rId3" cstate="email">
            <a:extLst>
              <a:ext uri="{28A0092B-C50C-407E-A947-70E740481C1C}">
                <a14:useLocalDpi xmlns:a14="http://schemas.microsoft.com/office/drawing/2010/main"/>
              </a:ext>
            </a:extLst>
          </a:blip>
          <a:stretch>
            <a:fillRect/>
          </a:stretch>
        </p:blipFill>
        <p:spPr>
          <a:xfrm>
            <a:off x="6872111" y="3838222"/>
            <a:ext cx="4518378" cy="2362870"/>
          </a:xfrm>
          <a:prstGeom prst="rect">
            <a:avLst/>
          </a:prstGeom>
        </p:spPr>
      </p:pic>
      <p:pic>
        <p:nvPicPr>
          <p:cNvPr id="10" name="Picture 9">
            <a:extLst>
              <a:ext uri="{FF2B5EF4-FFF2-40B4-BE49-F238E27FC236}">
                <a16:creationId xmlns:a16="http://schemas.microsoft.com/office/drawing/2014/main" id="{06366874-BBFE-43A4-943B-F9F6FED50F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1562" y="4223738"/>
            <a:ext cx="3198517" cy="2362870"/>
          </a:xfrm>
          <a:prstGeom prst="rect">
            <a:avLst/>
          </a:prstGeom>
        </p:spPr>
      </p:pic>
      <p:cxnSp>
        <p:nvCxnSpPr>
          <p:cNvPr id="12" name="Straight Connector 11">
            <a:extLst>
              <a:ext uri="{FF2B5EF4-FFF2-40B4-BE49-F238E27FC236}">
                <a16:creationId xmlns:a16="http://schemas.microsoft.com/office/drawing/2014/main" id="{AFF8A756-27A5-4848-A784-A210C115716C}"/>
              </a:ext>
            </a:extLst>
          </p:cNvPr>
          <p:cNvCxnSpPr/>
          <p:nvPr/>
        </p:nvCxnSpPr>
        <p:spPr>
          <a:xfrm flipV="1">
            <a:off x="2711450" y="4544060"/>
            <a:ext cx="0" cy="3200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C711BB-1DF2-483E-9C8F-CC0CC8CBF53B}"/>
              </a:ext>
            </a:extLst>
          </p:cNvPr>
          <p:cNvCxnSpPr/>
          <p:nvPr/>
        </p:nvCxnSpPr>
        <p:spPr>
          <a:xfrm flipV="1">
            <a:off x="3213100" y="4544060"/>
            <a:ext cx="0" cy="32004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B1ECDC2-645F-4378-9A56-0AB94964274C}"/>
              </a:ext>
            </a:extLst>
          </p:cNvPr>
          <p:cNvSpPr txBox="1"/>
          <p:nvPr/>
        </p:nvSpPr>
        <p:spPr>
          <a:xfrm>
            <a:off x="2830524" y="4474092"/>
            <a:ext cx="274114" cy="169277"/>
          </a:xfrm>
          <a:prstGeom prst="rect">
            <a:avLst/>
          </a:prstGeom>
          <a:noFill/>
          <a:ln>
            <a:solidFill>
              <a:srgbClr val="FF0000"/>
            </a:solidFill>
          </a:ln>
        </p:spPr>
        <p:txBody>
          <a:bodyPr wrap="none" lIns="0" tIns="0" rIns="0" bIns="0" rtlCol="0">
            <a:spAutoFit/>
          </a:bodyPr>
          <a:lstStyle/>
          <a:p>
            <a:r>
              <a:rPr lang="en-US" sz="1100" dirty="0">
                <a:solidFill>
                  <a:schemeClr val="accent2"/>
                </a:solidFill>
              </a:rPr>
              <a:t>3.81</a:t>
            </a:r>
          </a:p>
        </p:txBody>
      </p:sp>
      <p:sp>
        <p:nvSpPr>
          <p:cNvPr id="15" name="TextBox 14">
            <a:extLst>
              <a:ext uri="{FF2B5EF4-FFF2-40B4-BE49-F238E27FC236}">
                <a16:creationId xmlns:a16="http://schemas.microsoft.com/office/drawing/2014/main" id="{DCB4AB8D-7428-4440-8772-E3CB269DF7C2}"/>
              </a:ext>
            </a:extLst>
          </p:cNvPr>
          <p:cNvSpPr txBox="1"/>
          <p:nvPr/>
        </p:nvSpPr>
        <p:spPr>
          <a:xfrm>
            <a:off x="4270079" y="5066619"/>
            <a:ext cx="2191047" cy="338554"/>
          </a:xfrm>
          <a:prstGeom prst="rect">
            <a:avLst/>
          </a:prstGeom>
          <a:noFill/>
          <a:ln>
            <a:solidFill>
              <a:srgbClr val="FF0000"/>
            </a:solidFill>
          </a:ln>
        </p:spPr>
        <p:txBody>
          <a:bodyPr wrap="square" lIns="0" tIns="0" rIns="0" bIns="0" rtlCol="0">
            <a:spAutoFit/>
          </a:bodyPr>
          <a:lstStyle/>
          <a:p>
            <a:pPr algn="ctr"/>
            <a:r>
              <a:rPr lang="en-US" sz="1100" dirty="0">
                <a:solidFill>
                  <a:schemeClr val="accent2"/>
                </a:solidFill>
              </a:rPr>
              <a:t>Channel Creepage: 3.81 – 0.49 = </a:t>
            </a:r>
            <a:r>
              <a:rPr lang="en-US" sz="1100" b="1" dirty="0">
                <a:solidFill>
                  <a:schemeClr val="accent2"/>
                </a:solidFill>
                <a:effectLst>
                  <a:outerShdw blurRad="38100" dist="38100" dir="2700000" algn="tl">
                    <a:srgbClr val="000000">
                      <a:alpha val="43137"/>
                    </a:srgbClr>
                  </a:outerShdw>
                </a:effectLst>
              </a:rPr>
              <a:t>3.32 mm</a:t>
            </a:r>
          </a:p>
        </p:txBody>
      </p:sp>
      <p:sp>
        <p:nvSpPr>
          <p:cNvPr id="16" name="TextBox 15">
            <a:extLst>
              <a:ext uri="{FF2B5EF4-FFF2-40B4-BE49-F238E27FC236}">
                <a16:creationId xmlns:a16="http://schemas.microsoft.com/office/drawing/2014/main" id="{00642428-E18B-44D8-912A-3375C6381A8F}"/>
              </a:ext>
            </a:extLst>
          </p:cNvPr>
          <p:cNvSpPr txBox="1"/>
          <p:nvPr/>
        </p:nvSpPr>
        <p:spPr>
          <a:xfrm>
            <a:off x="6611134" y="1830049"/>
            <a:ext cx="5333511"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marL="285750" indent="-285750">
              <a:buFont typeface="Wingdings" panose="05000000000000000000" pitchFamily="2" charset="2"/>
              <a:buChar char="§"/>
            </a:pPr>
            <a:r>
              <a:rPr lang="en-US" sz="1600" dirty="0"/>
              <a:t>Clearance: shortest pin to pin distance in the air </a:t>
            </a:r>
          </a:p>
          <a:p>
            <a:pPr marL="285750" indent="-285750">
              <a:buFont typeface="Wingdings" panose="05000000000000000000" pitchFamily="2" charset="2"/>
              <a:buChar char="§"/>
            </a:pPr>
            <a:r>
              <a:rPr lang="en-US" sz="1600" dirty="0"/>
              <a:t>Creepage: shortest pin to pin across package surface</a:t>
            </a:r>
          </a:p>
        </p:txBody>
      </p:sp>
      <p:sp>
        <p:nvSpPr>
          <p:cNvPr id="17" name="TextBox 16">
            <a:extLst>
              <a:ext uri="{FF2B5EF4-FFF2-40B4-BE49-F238E27FC236}">
                <a16:creationId xmlns:a16="http://schemas.microsoft.com/office/drawing/2014/main" id="{C8F0E331-2355-4068-A24F-4470447CF460}"/>
              </a:ext>
            </a:extLst>
          </p:cNvPr>
          <p:cNvSpPr txBox="1"/>
          <p:nvPr/>
        </p:nvSpPr>
        <p:spPr>
          <a:xfrm>
            <a:off x="7326960" y="3409862"/>
            <a:ext cx="3608680"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dirty="0"/>
              <a:t>I/O Creepage is actually 9.01 mm</a:t>
            </a:r>
          </a:p>
        </p:txBody>
      </p:sp>
    </p:spTree>
    <p:extLst>
      <p:ext uri="{BB962C8B-B14F-4D97-AF65-F5344CB8AC3E}">
        <p14:creationId xmlns:p14="http://schemas.microsoft.com/office/powerpoint/2010/main" val="342193513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57C6ACC-7E26-4E6C-8815-29EF6871E205}"/>
              </a:ext>
            </a:extLst>
          </p:cNvPr>
          <p:cNvSpPr>
            <a:spLocks noGrp="1"/>
          </p:cNvSpPr>
          <p:nvPr>
            <p:ph type="title"/>
          </p:nvPr>
        </p:nvSpPr>
        <p:spPr/>
        <p:txBody>
          <a:bodyPr/>
          <a:lstStyle/>
          <a:p>
            <a:r>
              <a:rPr lang="en-US" altLang="ko-KR" dirty="0"/>
              <a:t>Isolated Drivers Selection Guide</a:t>
            </a:r>
            <a:endParaRPr lang="ko-KR" altLang="en-US" dirty="0"/>
          </a:p>
        </p:txBody>
      </p:sp>
      <p:pic>
        <p:nvPicPr>
          <p:cNvPr id="3" name="Picture 2">
            <a:extLst>
              <a:ext uri="{FF2B5EF4-FFF2-40B4-BE49-F238E27FC236}">
                <a16:creationId xmlns:a16="http://schemas.microsoft.com/office/drawing/2014/main" id="{3936CB7B-2CBE-4DA7-B3CE-5EBD9F30CC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945" y="1018640"/>
            <a:ext cx="11858111" cy="4977649"/>
          </a:xfrm>
          <a:prstGeom prst="rect">
            <a:avLst/>
          </a:prstGeom>
        </p:spPr>
      </p:pic>
    </p:spTree>
    <p:extLst>
      <p:ext uri="{BB962C8B-B14F-4D97-AF65-F5344CB8AC3E}">
        <p14:creationId xmlns:p14="http://schemas.microsoft.com/office/powerpoint/2010/main" val="37969480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7F0F66C-C948-4157-899A-BF1A0BD019AA}"/>
              </a:ext>
            </a:extLst>
          </p:cNvPr>
          <p:cNvGrpSpPr/>
          <p:nvPr/>
        </p:nvGrpSpPr>
        <p:grpSpPr>
          <a:xfrm>
            <a:off x="234857" y="871176"/>
            <a:ext cx="11845728" cy="5056668"/>
            <a:chOff x="191114" y="854831"/>
            <a:chExt cx="11854987" cy="5060621"/>
          </a:xfrm>
        </p:grpSpPr>
        <p:sp>
          <p:nvSpPr>
            <p:cNvPr id="81" name="Rectangle 80">
              <a:extLst>
                <a:ext uri="{FF2B5EF4-FFF2-40B4-BE49-F238E27FC236}">
                  <a16:creationId xmlns:a16="http://schemas.microsoft.com/office/drawing/2014/main" id="{5178B437-9DF2-4E23-BDAD-E3C21BF92528}"/>
                </a:ext>
              </a:extLst>
            </p:cNvPr>
            <p:cNvSpPr/>
            <p:nvPr/>
          </p:nvSpPr>
          <p:spPr bwMode="auto">
            <a:xfrm>
              <a:off x="1538750" y="854831"/>
              <a:ext cx="10507351" cy="5055906"/>
            </a:xfrm>
            <a:prstGeom prst="rect">
              <a:avLst/>
            </a:prstGeom>
            <a:solidFill>
              <a:schemeClr val="bg1">
                <a:lumMod val="95000"/>
              </a:schemeClr>
            </a:solidFill>
            <a:ln w="9525" cap="flat" cmpd="sng" algn="ctr">
              <a:solidFill>
                <a:srgbClr val="C00000"/>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121824" tIns="60912" rIns="121824" bIns="60912" numCol="1" rtlCol="0" anchor="t" anchorCtr="0" compatLnSpc="1">
              <a:prstTxWarp prst="textNoShape">
                <a:avLst/>
              </a:prstTxWarp>
            </a:bodyPr>
            <a:lstStyle/>
            <a:p>
              <a:pPr eaLnBrk="0" fontAlgn="base" hangingPunct="0">
                <a:spcBef>
                  <a:spcPct val="0"/>
                </a:spcBef>
                <a:spcAft>
                  <a:spcPct val="0"/>
                </a:spcAft>
              </a:pPr>
              <a:endParaRPr lang="en-US" sz="1200" b="1" dirty="0">
                <a:solidFill>
                  <a:srgbClr val="C00000"/>
                </a:solidFill>
                <a:latin typeface="Calibri" panose="020F0502020204030204" pitchFamily="34" charset="0"/>
                <a:ea typeface="Adobe 명조 Std Acro M" charset="-127"/>
              </a:endParaRPr>
            </a:p>
          </p:txBody>
        </p:sp>
        <p:sp>
          <p:nvSpPr>
            <p:cNvPr id="6" name="Rectangle 5"/>
            <p:cNvSpPr/>
            <p:nvPr/>
          </p:nvSpPr>
          <p:spPr>
            <a:xfrm>
              <a:off x="191114" y="854831"/>
              <a:ext cx="615554" cy="5060621"/>
            </a:xfrm>
            <a:prstGeom prst="rect">
              <a:avLst/>
            </a:prstGeom>
            <a:solidFill>
              <a:schemeClr val="bg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dirty="0"/>
            </a:p>
          </p:txBody>
        </p:sp>
        <p:sp>
          <p:nvSpPr>
            <p:cNvPr id="60" name="Rectangle 59"/>
            <p:cNvSpPr/>
            <p:nvPr/>
          </p:nvSpPr>
          <p:spPr>
            <a:xfrm>
              <a:off x="854067" y="854831"/>
              <a:ext cx="615554" cy="5060621"/>
            </a:xfrm>
            <a:prstGeom prst="rect">
              <a:avLst/>
            </a:prstGeom>
            <a:solidFill>
              <a:schemeClr val="bg2">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dirty="0"/>
            </a:p>
          </p:txBody>
        </p:sp>
      </p:grpSp>
      <p:sp>
        <p:nvSpPr>
          <p:cNvPr id="9" name="Title 8"/>
          <p:cNvSpPr>
            <a:spLocks noGrp="1"/>
          </p:cNvSpPr>
          <p:nvPr>
            <p:ph type="title"/>
          </p:nvPr>
        </p:nvSpPr>
        <p:spPr/>
        <p:txBody>
          <a:bodyPr/>
          <a:lstStyle/>
          <a:p>
            <a:r>
              <a:rPr lang="en-US" dirty="0"/>
              <a:t>Isolated Drivers Roadmap</a:t>
            </a:r>
          </a:p>
        </p:txBody>
      </p:sp>
      <p:grpSp>
        <p:nvGrpSpPr>
          <p:cNvPr id="4" name="Group 3"/>
          <p:cNvGrpSpPr/>
          <p:nvPr/>
        </p:nvGrpSpPr>
        <p:grpSpPr>
          <a:xfrm>
            <a:off x="8321735" y="298375"/>
            <a:ext cx="3632995" cy="216495"/>
            <a:chOff x="6567708" y="5875334"/>
            <a:chExt cx="3635835" cy="216663"/>
          </a:xfrm>
        </p:grpSpPr>
        <p:sp>
          <p:nvSpPr>
            <p:cNvPr id="42" name="Rounded Rectangle 41"/>
            <p:cNvSpPr/>
            <p:nvPr/>
          </p:nvSpPr>
          <p:spPr bwMode="auto">
            <a:xfrm>
              <a:off x="6567708" y="5875334"/>
              <a:ext cx="839232" cy="216663"/>
            </a:xfrm>
            <a:prstGeom prst="roundRect">
              <a:avLst/>
            </a:prstGeom>
            <a:solidFill>
              <a:srgbClr val="33CC33"/>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21652" tIns="60831" rIns="121652" bIns="60831"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900" b="1" dirty="0">
                  <a:latin typeface="Calibri" panose="020F0502020204030204" pitchFamily="34" charset="0"/>
                  <a:ea typeface="MS PGothic" pitchFamily="34" charset="-128"/>
                  <a:cs typeface="Arial" charset="0"/>
                </a:rPr>
                <a:t>Existing</a:t>
              </a:r>
              <a:endParaRPr lang="en-US" altLang="en-US" sz="800" b="1" dirty="0">
                <a:latin typeface="Calibri" panose="020F0502020204030204" pitchFamily="34" charset="0"/>
                <a:ea typeface="MS PGothic" pitchFamily="34" charset="-128"/>
                <a:cs typeface="Arial" charset="0"/>
              </a:endParaRPr>
            </a:p>
          </p:txBody>
        </p:sp>
        <p:sp>
          <p:nvSpPr>
            <p:cNvPr id="44" name="Rounded Rectangle 43"/>
            <p:cNvSpPr/>
            <p:nvPr/>
          </p:nvSpPr>
          <p:spPr bwMode="auto">
            <a:xfrm>
              <a:off x="7467600" y="5875334"/>
              <a:ext cx="936064" cy="213996"/>
            </a:xfrm>
            <a:prstGeom prst="roundRect">
              <a:avLst/>
            </a:prstGeom>
            <a:solidFill>
              <a:srgbClr val="91C88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21652" tIns="60831" rIns="121652" bIns="60831"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900" b="1" dirty="0">
                  <a:latin typeface="Calibri" panose="020F0502020204030204" pitchFamily="34" charset="0"/>
                  <a:ea typeface="MS PGothic" pitchFamily="34" charset="-128"/>
                  <a:cs typeface="Arial" charset="0"/>
                </a:rPr>
                <a:t>Developing</a:t>
              </a:r>
              <a:endParaRPr lang="en-US" altLang="en-US" sz="900" dirty="0">
                <a:latin typeface="Calibri" panose="020F0502020204030204" pitchFamily="34" charset="0"/>
                <a:ea typeface="MS PGothic" pitchFamily="34" charset="-128"/>
                <a:cs typeface="Arial" charset="0"/>
              </a:endParaRPr>
            </a:p>
          </p:txBody>
        </p:sp>
        <p:sp>
          <p:nvSpPr>
            <p:cNvPr id="59" name="Rounded Rectangle 58"/>
            <p:cNvSpPr/>
            <p:nvPr/>
          </p:nvSpPr>
          <p:spPr bwMode="auto">
            <a:xfrm>
              <a:off x="8458200" y="5875334"/>
              <a:ext cx="839232" cy="216663"/>
            </a:xfrm>
            <a:prstGeom prst="roundRect">
              <a:avLst/>
            </a:prstGeom>
            <a:solidFill>
              <a:srgbClr val="FFC0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21652" tIns="60831" rIns="121652" bIns="60831"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900" b="1" dirty="0">
                  <a:latin typeface="Calibri" panose="020F0502020204030204" pitchFamily="34" charset="0"/>
                  <a:ea typeface="MS PGothic" pitchFamily="34" charset="-128"/>
                  <a:cs typeface="Arial" charset="0"/>
                </a:rPr>
                <a:t>Planning</a:t>
              </a:r>
              <a:endParaRPr lang="en-US" altLang="en-US" sz="1000" b="1" dirty="0">
                <a:latin typeface="Calibri" panose="020F0502020204030204" pitchFamily="34" charset="0"/>
                <a:ea typeface="MS PGothic" pitchFamily="34" charset="-128"/>
                <a:cs typeface="Arial" charset="0"/>
              </a:endParaRPr>
            </a:p>
          </p:txBody>
        </p:sp>
        <p:sp>
          <p:nvSpPr>
            <p:cNvPr id="67" name="Rounded Rectangle 66"/>
            <p:cNvSpPr/>
            <p:nvPr/>
          </p:nvSpPr>
          <p:spPr bwMode="auto">
            <a:xfrm>
              <a:off x="9364311" y="5875334"/>
              <a:ext cx="839232" cy="216663"/>
            </a:xfrm>
            <a:prstGeom prst="roundRect">
              <a:avLst/>
            </a:prstGeom>
            <a:solidFill>
              <a:schemeClr val="accent6">
                <a:lumMod val="60000"/>
                <a:lumOff val="4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21652" tIns="60831" rIns="121652" bIns="60831"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900" b="1" dirty="0">
                  <a:latin typeface="Calibri" panose="020F0502020204030204" pitchFamily="34" charset="0"/>
                  <a:ea typeface="MS PGothic" pitchFamily="34" charset="-128"/>
                  <a:cs typeface="Arial" charset="0"/>
                </a:rPr>
                <a:t>Exploring</a:t>
              </a:r>
              <a:endParaRPr lang="en-US" altLang="en-US" sz="1000" b="1" dirty="0">
                <a:latin typeface="Calibri" panose="020F0502020204030204" pitchFamily="34" charset="0"/>
                <a:ea typeface="MS PGothic" pitchFamily="34" charset="-128"/>
                <a:cs typeface="Arial" charset="0"/>
              </a:endParaRPr>
            </a:p>
          </p:txBody>
        </p:sp>
      </p:grpSp>
      <p:sp>
        <p:nvSpPr>
          <p:cNvPr id="63" name="TextBox 62"/>
          <p:cNvSpPr txBox="1"/>
          <p:nvPr/>
        </p:nvSpPr>
        <p:spPr>
          <a:xfrm rot="10800000">
            <a:off x="352112" y="871176"/>
            <a:ext cx="430887" cy="2590494"/>
          </a:xfrm>
          <a:prstGeom prst="rect">
            <a:avLst/>
          </a:prstGeom>
          <a:noFill/>
        </p:spPr>
        <p:txBody>
          <a:bodyPr vert="eaVert" wrap="square" rtlCol="0">
            <a:spAutoFit/>
          </a:bodyPr>
          <a:lstStyle/>
          <a:p>
            <a:pPr algn="ctr"/>
            <a:r>
              <a:rPr lang="en-US" sz="1600" b="1" dirty="0">
                <a:solidFill>
                  <a:schemeClr val="tx2"/>
                </a:solidFill>
                <a:latin typeface="Calibri" panose="020F0502020204030204" pitchFamily="34" charset="0"/>
              </a:rPr>
              <a:t>Full Features &amp; Performance</a:t>
            </a:r>
          </a:p>
        </p:txBody>
      </p:sp>
      <p:sp>
        <p:nvSpPr>
          <p:cNvPr id="39" name="TextBox 38"/>
          <p:cNvSpPr txBox="1"/>
          <p:nvPr/>
        </p:nvSpPr>
        <p:spPr>
          <a:xfrm rot="10800000">
            <a:off x="348548" y="3575900"/>
            <a:ext cx="430887" cy="2237714"/>
          </a:xfrm>
          <a:prstGeom prst="rect">
            <a:avLst/>
          </a:prstGeom>
          <a:noFill/>
        </p:spPr>
        <p:txBody>
          <a:bodyPr vert="eaVert" wrap="square" rtlCol="0">
            <a:spAutoFit/>
          </a:bodyPr>
          <a:lstStyle/>
          <a:p>
            <a:pPr algn="ctr"/>
            <a:r>
              <a:rPr lang="en-US" sz="1600" b="1" dirty="0">
                <a:solidFill>
                  <a:schemeClr val="tx2"/>
                </a:solidFill>
                <a:latin typeface="Calibri" panose="020F0502020204030204" pitchFamily="34" charset="0"/>
              </a:rPr>
              <a:t>Performance MOS &amp; </a:t>
            </a:r>
            <a:r>
              <a:rPr lang="en-US" sz="1600" b="1" dirty="0" err="1">
                <a:solidFill>
                  <a:schemeClr val="tx2"/>
                </a:solidFill>
                <a:latin typeface="Calibri" panose="020F0502020204030204" pitchFamily="34" charset="0"/>
              </a:rPr>
              <a:t>SiC</a:t>
            </a:r>
            <a:endParaRPr lang="en-US" sz="1200" b="1" dirty="0">
              <a:solidFill>
                <a:schemeClr val="tx2"/>
              </a:solidFill>
              <a:latin typeface="Calibri" panose="020F0502020204030204" pitchFamily="34" charset="0"/>
            </a:endParaRPr>
          </a:p>
        </p:txBody>
      </p:sp>
      <p:sp>
        <p:nvSpPr>
          <p:cNvPr id="62" name="Rounded Rectangle 61"/>
          <p:cNvSpPr/>
          <p:nvPr/>
        </p:nvSpPr>
        <p:spPr bwMode="auto">
          <a:xfrm>
            <a:off x="9213755" y="4065442"/>
            <a:ext cx="2848626" cy="365475"/>
          </a:xfrm>
          <a:prstGeom prst="roundRect">
            <a:avLst/>
          </a:prstGeom>
          <a:solidFill>
            <a:schemeClr val="accent6">
              <a:lumMod val="60000"/>
              <a:lumOff val="4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68" tIns="60831" rIns="91368" bIns="60831"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1200" b="1" dirty="0">
                <a:latin typeface="Calibri" panose="020F0502020204030204" pitchFamily="34" charset="0"/>
                <a:ea typeface="MS PGothic" pitchFamily="34" charset="-128"/>
                <a:cs typeface="Arial" charset="0"/>
              </a:rPr>
              <a:t>NCP/V51565/66 (4/8A)</a:t>
            </a:r>
          </a:p>
          <a:p>
            <a:pPr algn="ctr"/>
            <a:r>
              <a:rPr lang="en-US" altLang="en-US" sz="900" dirty="0">
                <a:latin typeface="Calibri" panose="020F0502020204030204" pitchFamily="34" charset="0"/>
                <a:ea typeface="MS PGothic" pitchFamily="34" charset="-128"/>
                <a:cs typeface="Arial" charset="0"/>
              </a:rPr>
              <a:t>Gen 2.x GI + Cost optimized NCP51560/61 DRIVERS</a:t>
            </a:r>
          </a:p>
        </p:txBody>
      </p:sp>
      <p:sp>
        <p:nvSpPr>
          <p:cNvPr id="86" name="Rounded Rectangle 85"/>
          <p:cNvSpPr/>
          <p:nvPr/>
        </p:nvSpPr>
        <p:spPr bwMode="auto">
          <a:xfrm>
            <a:off x="9479890" y="5086065"/>
            <a:ext cx="2503095" cy="365475"/>
          </a:xfrm>
          <a:prstGeom prst="roundRect">
            <a:avLst/>
          </a:prstGeom>
          <a:solidFill>
            <a:schemeClr val="accent6">
              <a:lumMod val="60000"/>
              <a:lumOff val="4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68" tIns="60831" rIns="91368" bIns="60831"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1200" b="1" dirty="0">
                <a:latin typeface="Calibri" panose="020F0502020204030204" pitchFamily="34" charset="0"/>
                <a:ea typeface="MS PGothic" pitchFamily="34" charset="-128"/>
                <a:cs typeface="Arial" charset="0"/>
              </a:rPr>
              <a:t>NCP5815x (ISO </a:t>
            </a:r>
            <a:r>
              <a:rPr lang="en-US" altLang="en-US" sz="1200" b="1" dirty="0" err="1">
                <a:latin typeface="Calibri" panose="020F0502020204030204" pitchFamily="34" charset="0"/>
                <a:ea typeface="MS PGothic" pitchFamily="34" charset="-128"/>
                <a:cs typeface="Arial" charset="0"/>
              </a:rPr>
              <a:t>DrMOS</a:t>
            </a:r>
            <a:r>
              <a:rPr lang="en-US" altLang="en-US" sz="1200" b="1" dirty="0">
                <a:latin typeface="Calibri" panose="020F0502020204030204" pitchFamily="34" charset="0"/>
                <a:ea typeface="MS PGothic" pitchFamily="34" charset="-128"/>
                <a:cs typeface="Arial" charset="0"/>
              </a:rPr>
              <a:t>)</a:t>
            </a:r>
          </a:p>
          <a:p>
            <a:pPr algn="ctr"/>
            <a:r>
              <a:rPr lang="en-US" altLang="en-US" sz="900" dirty="0">
                <a:latin typeface="Calibri" panose="020F0502020204030204" pitchFamily="34" charset="0"/>
                <a:ea typeface="MS PGothic" pitchFamily="34" charset="-128"/>
                <a:cs typeface="Arial" charset="0"/>
              </a:rPr>
              <a:t>NCP51153 ISO DRIVERS + MOS – Power Package</a:t>
            </a:r>
          </a:p>
        </p:txBody>
      </p:sp>
      <p:cxnSp>
        <p:nvCxnSpPr>
          <p:cNvPr id="5" name="Straight Connector 4"/>
          <p:cNvCxnSpPr/>
          <p:nvPr/>
        </p:nvCxnSpPr>
        <p:spPr>
          <a:xfrm>
            <a:off x="304489" y="3471413"/>
            <a:ext cx="11806611" cy="13564"/>
          </a:xfrm>
          <a:prstGeom prst="line">
            <a:avLst/>
          </a:prstGeom>
          <a:ln w="19050" cmpd="sng">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rot="10800000">
            <a:off x="1001597" y="3542473"/>
            <a:ext cx="430887" cy="2353463"/>
          </a:xfrm>
          <a:prstGeom prst="rect">
            <a:avLst/>
          </a:prstGeom>
          <a:noFill/>
        </p:spPr>
        <p:txBody>
          <a:bodyPr vert="eaVert" wrap="square" rtlCol="0">
            <a:spAutoFit/>
          </a:bodyPr>
          <a:lstStyle/>
          <a:p>
            <a:r>
              <a:rPr lang="en-US" sz="1600" b="1" dirty="0">
                <a:solidFill>
                  <a:schemeClr val="tx2"/>
                </a:solidFill>
                <a:latin typeface="Calibri" panose="020F0502020204030204" pitchFamily="34" charset="0"/>
              </a:rPr>
              <a:t>    1-Ch                  2-Ch</a:t>
            </a:r>
            <a:endParaRPr lang="en-US" sz="1200" b="1" dirty="0">
              <a:solidFill>
                <a:schemeClr val="tx2"/>
              </a:solidFill>
              <a:latin typeface="Calibri" panose="020F0502020204030204" pitchFamily="34" charset="0"/>
            </a:endParaRPr>
          </a:p>
        </p:txBody>
      </p:sp>
      <p:cxnSp>
        <p:nvCxnSpPr>
          <p:cNvPr id="74" name="Straight Connector 73"/>
          <p:cNvCxnSpPr/>
          <p:nvPr/>
        </p:nvCxnSpPr>
        <p:spPr>
          <a:xfrm>
            <a:off x="977646" y="4980067"/>
            <a:ext cx="11123939" cy="45574"/>
          </a:xfrm>
          <a:prstGeom prst="line">
            <a:avLst/>
          </a:prstGeom>
          <a:ln w="19050" cmpd="sng">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rot="10800000">
            <a:off x="1029372" y="1057607"/>
            <a:ext cx="430887" cy="2152135"/>
          </a:xfrm>
          <a:prstGeom prst="rect">
            <a:avLst/>
          </a:prstGeom>
          <a:noFill/>
        </p:spPr>
        <p:txBody>
          <a:bodyPr vert="eaVert" wrap="square" rtlCol="0">
            <a:spAutoFit/>
          </a:bodyPr>
          <a:lstStyle/>
          <a:p>
            <a:r>
              <a:rPr lang="en-US" sz="1600" b="1" dirty="0">
                <a:solidFill>
                  <a:schemeClr val="tx2"/>
                </a:solidFill>
                <a:latin typeface="Calibri" panose="020F0502020204030204" pitchFamily="34" charset="0"/>
              </a:rPr>
              <a:t>     </a:t>
            </a:r>
            <a:r>
              <a:rPr lang="en-US" sz="1600" b="1" dirty="0" err="1">
                <a:solidFill>
                  <a:schemeClr val="tx2"/>
                </a:solidFill>
                <a:latin typeface="Calibri" panose="020F0502020204030204" pitchFamily="34" charset="0"/>
              </a:rPr>
              <a:t>SiC</a:t>
            </a:r>
            <a:r>
              <a:rPr lang="en-US" sz="1600" b="1" dirty="0">
                <a:solidFill>
                  <a:schemeClr val="tx2"/>
                </a:solidFill>
                <a:latin typeface="Calibri" panose="020F0502020204030204" pitchFamily="34" charset="0"/>
              </a:rPr>
              <a:t>       	            GaN</a:t>
            </a:r>
            <a:endParaRPr lang="en-US" sz="1200" b="1" dirty="0">
              <a:solidFill>
                <a:schemeClr val="tx2"/>
              </a:solidFill>
              <a:latin typeface="Calibri" panose="020F0502020204030204" pitchFamily="34" charset="0"/>
            </a:endParaRPr>
          </a:p>
        </p:txBody>
      </p:sp>
      <p:cxnSp>
        <p:nvCxnSpPr>
          <p:cNvPr id="76" name="Straight Connector 75"/>
          <p:cNvCxnSpPr/>
          <p:nvPr/>
        </p:nvCxnSpPr>
        <p:spPr>
          <a:xfrm>
            <a:off x="920608" y="1904223"/>
            <a:ext cx="11123939" cy="45574"/>
          </a:xfrm>
          <a:prstGeom prst="line">
            <a:avLst/>
          </a:prstGeom>
          <a:ln w="19050" cmpd="sng">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78" name="TextBox 1">
            <a:extLst>
              <a:ext uri="{FF2B5EF4-FFF2-40B4-BE49-F238E27FC236}">
                <a16:creationId xmlns:a16="http://schemas.microsoft.com/office/drawing/2014/main" id="{E689AE49-6B9F-4C0F-A970-0D63328C66F4}"/>
              </a:ext>
            </a:extLst>
          </p:cNvPr>
          <p:cNvSpPr txBox="1">
            <a:spLocks noChangeArrowheads="1"/>
          </p:cNvSpPr>
          <p:nvPr/>
        </p:nvSpPr>
        <p:spPr bwMode="auto">
          <a:xfrm>
            <a:off x="2173594" y="6041154"/>
            <a:ext cx="835729" cy="33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Arial" charset="0"/>
              </a:defRPr>
            </a:lvl1pPr>
            <a:lvl2pPr marL="742950" indent="-285750">
              <a:defRPr sz="2000">
                <a:solidFill>
                  <a:srgbClr val="000000"/>
                </a:solidFill>
                <a:latin typeface="Arial" charset="0"/>
              </a:defRPr>
            </a:lvl2pPr>
            <a:lvl3pPr marL="1143000" indent="-228600">
              <a:defRPr sz="2000">
                <a:solidFill>
                  <a:srgbClr val="000000"/>
                </a:solidFill>
                <a:latin typeface="Arial" charset="0"/>
              </a:defRPr>
            </a:lvl3pPr>
            <a:lvl4pPr marL="1600200" indent="-228600">
              <a:defRPr sz="2000">
                <a:solidFill>
                  <a:srgbClr val="000000"/>
                </a:solidFill>
                <a:latin typeface="Arial" charset="0"/>
              </a:defRPr>
            </a:lvl4pPr>
            <a:lvl5pPr marL="2057400" indent="-228600">
              <a:defRPr sz="2000">
                <a:solidFill>
                  <a:srgbClr val="000000"/>
                </a:solidFill>
                <a:latin typeface="Arial" charset="0"/>
              </a:defRPr>
            </a:lvl5pPr>
            <a:lvl6pPr marL="2514600" indent="-228600" eaLnBrk="0" fontAlgn="base" hangingPunct="0">
              <a:spcBef>
                <a:spcPct val="0"/>
              </a:spcBef>
              <a:spcAft>
                <a:spcPct val="0"/>
              </a:spcAft>
              <a:defRPr sz="2000">
                <a:solidFill>
                  <a:srgbClr val="000000"/>
                </a:solidFill>
                <a:latin typeface="Arial" charset="0"/>
              </a:defRPr>
            </a:lvl6pPr>
            <a:lvl7pPr marL="2971800" indent="-228600" eaLnBrk="0" fontAlgn="base" hangingPunct="0">
              <a:spcBef>
                <a:spcPct val="0"/>
              </a:spcBef>
              <a:spcAft>
                <a:spcPct val="0"/>
              </a:spcAft>
              <a:defRPr sz="2000">
                <a:solidFill>
                  <a:srgbClr val="000000"/>
                </a:solidFill>
                <a:latin typeface="Arial" charset="0"/>
              </a:defRPr>
            </a:lvl7pPr>
            <a:lvl8pPr marL="3429000" indent="-228600" eaLnBrk="0" fontAlgn="base" hangingPunct="0">
              <a:spcBef>
                <a:spcPct val="0"/>
              </a:spcBef>
              <a:spcAft>
                <a:spcPct val="0"/>
              </a:spcAft>
              <a:defRPr sz="2000">
                <a:solidFill>
                  <a:srgbClr val="000000"/>
                </a:solidFill>
                <a:latin typeface="Arial" charset="0"/>
              </a:defRPr>
            </a:lvl8pPr>
            <a:lvl9pPr marL="3886200" indent="-228600" eaLnBrk="0" fontAlgn="base" hangingPunct="0">
              <a:spcBef>
                <a:spcPct val="0"/>
              </a:spcBef>
              <a:spcAft>
                <a:spcPct val="0"/>
              </a:spcAft>
              <a:defRPr sz="2000">
                <a:solidFill>
                  <a:srgbClr val="000000"/>
                </a:solidFill>
                <a:latin typeface="Arial" charset="0"/>
              </a:defRPr>
            </a:lvl9pPr>
          </a:lstStyle>
          <a:p>
            <a:r>
              <a:rPr lang="nl-NL" altLang="en-US" sz="1600" b="1" dirty="0">
                <a:latin typeface="Calibri" panose="020F0502020204030204" pitchFamily="34" charset="0"/>
              </a:rPr>
              <a:t>Existing</a:t>
            </a:r>
            <a:endParaRPr lang="en-US" altLang="en-US" sz="1600" b="1" dirty="0">
              <a:latin typeface="Calibri" panose="020F0502020204030204" pitchFamily="34" charset="0"/>
            </a:endParaRPr>
          </a:p>
        </p:txBody>
      </p:sp>
      <p:sp>
        <p:nvSpPr>
          <p:cNvPr id="79" name="TextBox 1">
            <a:extLst>
              <a:ext uri="{FF2B5EF4-FFF2-40B4-BE49-F238E27FC236}">
                <a16:creationId xmlns:a16="http://schemas.microsoft.com/office/drawing/2014/main" id="{996D9161-95EE-4263-B366-50443942B1A9}"/>
              </a:ext>
            </a:extLst>
          </p:cNvPr>
          <p:cNvSpPr txBox="1">
            <a:spLocks noChangeArrowheads="1"/>
          </p:cNvSpPr>
          <p:nvPr/>
        </p:nvSpPr>
        <p:spPr bwMode="auto">
          <a:xfrm>
            <a:off x="5049540" y="6025465"/>
            <a:ext cx="600976" cy="33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Arial" charset="0"/>
              </a:defRPr>
            </a:lvl1pPr>
            <a:lvl2pPr marL="742950" indent="-285750">
              <a:defRPr sz="2000">
                <a:solidFill>
                  <a:srgbClr val="000000"/>
                </a:solidFill>
                <a:latin typeface="Arial" charset="0"/>
              </a:defRPr>
            </a:lvl2pPr>
            <a:lvl3pPr marL="1143000" indent="-228600">
              <a:defRPr sz="2000">
                <a:solidFill>
                  <a:srgbClr val="000000"/>
                </a:solidFill>
                <a:latin typeface="Arial" charset="0"/>
              </a:defRPr>
            </a:lvl3pPr>
            <a:lvl4pPr marL="1600200" indent="-228600">
              <a:defRPr sz="2000">
                <a:solidFill>
                  <a:srgbClr val="000000"/>
                </a:solidFill>
                <a:latin typeface="Arial" charset="0"/>
              </a:defRPr>
            </a:lvl4pPr>
            <a:lvl5pPr marL="2057400" indent="-228600">
              <a:defRPr sz="2000">
                <a:solidFill>
                  <a:srgbClr val="000000"/>
                </a:solidFill>
                <a:latin typeface="Arial" charset="0"/>
              </a:defRPr>
            </a:lvl5pPr>
            <a:lvl6pPr marL="2514600" indent="-228600" eaLnBrk="0" fontAlgn="base" hangingPunct="0">
              <a:spcBef>
                <a:spcPct val="0"/>
              </a:spcBef>
              <a:spcAft>
                <a:spcPct val="0"/>
              </a:spcAft>
              <a:defRPr sz="2000">
                <a:solidFill>
                  <a:srgbClr val="000000"/>
                </a:solidFill>
                <a:latin typeface="Arial" charset="0"/>
              </a:defRPr>
            </a:lvl6pPr>
            <a:lvl7pPr marL="2971800" indent="-228600" eaLnBrk="0" fontAlgn="base" hangingPunct="0">
              <a:spcBef>
                <a:spcPct val="0"/>
              </a:spcBef>
              <a:spcAft>
                <a:spcPct val="0"/>
              </a:spcAft>
              <a:defRPr sz="2000">
                <a:solidFill>
                  <a:srgbClr val="000000"/>
                </a:solidFill>
                <a:latin typeface="Arial" charset="0"/>
              </a:defRPr>
            </a:lvl7pPr>
            <a:lvl8pPr marL="3429000" indent="-228600" eaLnBrk="0" fontAlgn="base" hangingPunct="0">
              <a:spcBef>
                <a:spcPct val="0"/>
              </a:spcBef>
              <a:spcAft>
                <a:spcPct val="0"/>
              </a:spcAft>
              <a:defRPr sz="2000">
                <a:solidFill>
                  <a:srgbClr val="000000"/>
                </a:solidFill>
                <a:latin typeface="Arial" charset="0"/>
              </a:defRPr>
            </a:lvl8pPr>
            <a:lvl9pPr marL="3886200" indent="-228600" eaLnBrk="0" fontAlgn="base" hangingPunct="0">
              <a:spcBef>
                <a:spcPct val="0"/>
              </a:spcBef>
              <a:spcAft>
                <a:spcPct val="0"/>
              </a:spcAft>
              <a:defRPr sz="2000">
                <a:solidFill>
                  <a:srgbClr val="000000"/>
                </a:solidFill>
                <a:latin typeface="Arial" charset="0"/>
              </a:defRPr>
            </a:lvl9pPr>
          </a:lstStyle>
          <a:p>
            <a:r>
              <a:rPr lang="nl-NL" altLang="en-US" sz="1600" b="1" dirty="0">
                <a:latin typeface="Calibri" panose="020F0502020204030204" pitchFamily="34" charset="0"/>
              </a:rPr>
              <a:t>2022</a:t>
            </a:r>
            <a:endParaRPr lang="en-US" altLang="en-US" sz="1600" b="1" dirty="0">
              <a:latin typeface="Calibri" panose="020F0502020204030204" pitchFamily="34" charset="0"/>
            </a:endParaRPr>
          </a:p>
        </p:txBody>
      </p:sp>
      <p:sp>
        <p:nvSpPr>
          <p:cNvPr id="80" name="TextBox 1">
            <a:extLst>
              <a:ext uri="{FF2B5EF4-FFF2-40B4-BE49-F238E27FC236}">
                <a16:creationId xmlns:a16="http://schemas.microsoft.com/office/drawing/2014/main" id="{B89F4C75-5C2F-49AF-ACDB-7F4F40A73482}"/>
              </a:ext>
            </a:extLst>
          </p:cNvPr>
          <p:cNvSpPr txBox="1">
            <a:spLocks noChangeArrowheads="1"/>
          </p:cNvSpPr>
          <p:nvPr/>
        </p:nvSpPr>
        <p:spPr bwMode="auto">
          <a:xfrm>
            <a:off x="9220922" y="5993833"/>
            <a:ext cx="871674" cy="33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Arial" charset="0"/>
              </a:defRPr>
            </a:lvl1pPr>
            <a:lvl2pPr marL="742950" indent="-285750">
              <a:defRPr sz="2000">
                <a:solidFill>
                  <a:srgbClr val="000000"/>
                </a:solidFill>
                <a:latin typeface="Arial" charset="0"/>
              </a:defRPr>
            </a:lvl2pPr>
            <a:lvl3pPr marL="1143000" indent="-228600">
              <a:defRPr sz="2000">
                <a:solidFill>
                  <a:srgbClr val="000000"/>
                </a:solidFill>
                <a:latin typeface="Arial" charset="0"/>
              </a:defRPr>
            </a:lvl3pPr>
            <a:lvl4pPr marL="1600200" indent="-228600">
              <a:defRPr sz="2000">
                <a:solidFill>
                  <a:srgbClr val="000000"/>
                </a:solidFill>
                <a:latin typeface="Arial" charset="0"/>
              </a:defRPr>
            </a:lvl4pPr>
            <a:lvl5pPr marL="2057400" indent="-228600">
              <a:defRPr sz="2000">
                <a:solidFill>
                  <a:srgbClr val="000000"/>
                </a:solidFill>
                <a:latin typeface="Arial" charset="0"/>
              </a:defRPr>
            </a:lvl5pPr>
            <a:lvl6pPr marL="2514600" indent="-228600" eaLnBrk="0" fontAlgn="base" hangingPunct="0">
              <a:spcBef>
                <a:spcPct val="0"/>
              </a:spcBef>
              <a:spcAft>
                <a:spcPct val="0"/>
              </a:spcAft>
              <a:defRPr sz="2000">
                <a:solidFill>
                  <a:srgbClr val="000000"/>
                </a:solidFill>
                <a:latin typeface="Arial" charset="0"/>
              </a:defRPr>
            </a:lvl6pPr>
            <a:lvl7pPr marL="2971800" indent="-228600" eaLnBrk="0" fontAlgn="base" hangingPunct="0">
              <a:spcBef>
                <a:spcPct val="0"/>
              </a:spcBef>
              <a:spcAft>
                <a:spcPct val="0"/>
              </a:spcAft>
              <a:defRPr sz="2000">
                <a:solidFill>
                  <a:srgbClr val="000000"/>
                </a:solidFill>
                <a:latin typeface="Arial" charset="0"/>
              </a:defRPr>
            </a:lvl7pPr>
            <a:lvl8pPr marL="3429000" indent="-228600" eaLnBrk="0" fontAlgn="base" hangingPunct="0">
              <a:spcBef>
                <a:spcPct val="0"/>
              </a:spcBef>
              <a:spcAft>
                <a:spcPct val="0"/>
              </a:spcAft>
              <a:defRPr sz="2000">
                <a:solidFill>
                  <a:srgbClr val="000000"/>
                </a:solidFill>
                <a:latin typeface="Arial" charset="0"/>
              </a:defRPr>
            </a:lvl8pPr>
            <a:lvl9pPr marL="3886200" indent="-228600" eaLnBrk="0" fontAlgn="base" hangingPunct="0">
              <a:spcBef>
                <a:spcPct val="0"/>
              </a:spcBef>
              <a:spcAft>
                <a:spcPct val="0"/>
              </a:spcAft>
              <a:defRPr sz="2000">
                <a:solidFill>
                  <a:srgbClr val="000000"/>
                </a:solidFill>
                <a:latin typeface="Arial" charset="0"/>
              </a:defRPr>
            </a:lvl9pPr>
          </a:lstStyle>
          <a:p>
            <a:r>
              <a:rPr lang="nl-NL" altLang="en-US" sz="1600" b="1" dirty="0">
                <a:latin typeface="Calibri" panose="020F0502020204030204" pitchFamily="34" charset="0"/>
              </a:rPr>
              <a:t>2023-25</a:t>
            </a:r>
            <a:endParaRPr lang="en-US" altLang="en-US" sz="1600" b="1" dirty="0">
              <a:latin typeface="Calibri" panose="020F0502020204030204" pitchFamily="34" charset="0"/>
            </a:endParaRPr>
          </a:p>
        </p:txBody>
      </p:sp>
      <p:cxnSp>
        <p:nvCxnSpPr>
          <p:cNvPr id="57" name="Straight Connector 56"/>
          <p:cNvCxnSpPr>
            <a:cxnSpLocks/>
          </p:cNvCxnSpPr>
          <p:nvPr/>
        </p:nvCxnSpPr>
        <p:spPr bwMode="auto">
          <a:xfrm>
            <a:off x="6924022" y="856844"/>
            <a:ext cx="0" cy="506950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3DBD5857-CDC8-4587-B914-8F74800AC8E6}"/>
              </a:ext>
            </a:extLst>
          </p:cNvPr>
          <p:cNvCxnSpPr>
            <a:cxnSpLocks/>
          </p:cNvCxnSpPr>
          <p:nvPr/>
        </p:nvCxnSpPr>
        <p:spPr bwMode="auto">
          <a:xfrm>
            <a:off x="3580391" y="861657"/>
            <a:ext cx="0" cy="506950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7" name="Rounded Rectangle 46"/>
          <p:cNvSpPr/>
          <p:nvPr/>
        </p:nvSpPr>
        <p:spPr bwMode="auto">
          <a:xfrm>
            <a:off x="1631589" y="4015184"/>
            <a:ext cx="1915847" cy="462057"/>
          </a:xfrm>
          <a:prstGeom prst="roundRect">
            <a:avLst/>
          </a:prstGeom>
          <a:solidFill>
            <a:srgbClr val="33CC33"/>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68" tIns="60831" rIns="91368" bIns="60831"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1200" b="1" dirty="0">
                <a:latin typeface="Calibri" panose="020F0502020204030204" pitchFamily="34" charset="0"/>
                <a:ea typeface="MS PGothic" pitchFamily="34" charset="-128"/>
                <a:cs typeface="Arial" charset="0"/>
              </a:rPr>
              <a:t>NCP/NCV51563 (4.5/9A)</a:t>
            </a:r>
          </a:p>
          <a:p>
            <a:pPr algn="ctr"/>
            <a:r>
              <a:rPr lang="en-US" altLang="en-US" sz="900" dirty="0">
                <a:latin typeface="Calibri" panose="020F0502020204030204" pitchFamily="34" charset="0"/>
                <a:ea typeface="MS PGothic" pitchFamily="34" charset="-128"/>
                <a:cs typeface="Arial" charset="0"/>
              </a:rPr>
              <a:t>Gen 1+ GI MOS DRIVERS-</a:t>
            </a:r>
          </a:p>
          <a:p>
            <a:pPr algn="ctr"/>
            <a:r>
              <a:rPr lang="en-US" altLang="en-US" sz="900" b="1" dirty="0">
                <a:latin typeface="Calibri" panose="020F0502020204030204" pitchFamily="34" charset="0"/>
                <a:ea typeface="MS PGothic" pitchFamily="34" charset="-128"/>
                <a:cs typeface="Arial" charset="0"/>
              </a:rPr>
              <a:t>SOIC16WB Less pins 12&amp;13</a:t>
            </a:r>
            <a:endParaRPr lang="en-US" altLang="en-US" sz="1000" b="1" dirty="0">
              <a:latin typeface="Calibri" panose="020F0502020204030204" pitchFamily="34" charset="0"/>
              <a:ea typeface="MS PGothic" pitchFamily="34" charset="-128"/>
              <a:cs typeface="Arial" charset="0"/>
            </a:endParaRPr>
          </a:p>
        </p:txBody>
      </p:sp>
      <p:sp>
        <p:nvSpPr>
          <p:cNvPr id="27" name="Rounded Rectangle 26"/>
          <p:cNvSpPr/>
          <p:nvPr/>
        </p:nvSpPr>
        <p:spPr bwMode="auto">
          <a:xfrm>
            <a:off x="1631588" y="4512021"/>
            <a:ext cx="1919740" cy="365475"/>
          </a:xfrm>
          <a:prstGeom prst="roundRect">
            <a:avLst/>
          </a:prstGeom>
          <a:solidFill>
            <a:srgbClr val="33CC33"/>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68" tIns="60831" rIns="91368" bIns="60831"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1200" b="1" dirty="0">
                <a:latin typeface="Calibri" panose="020F0502020204030204" pitchFamily="34" charset="0"/>
                <a:ea typeface="MS PGothic" pitchFamily="34" charset="-128"/>
                <a:cs typeface="Arial" charset="0"/>
              </a:rPr>
              <a:t>NCP/NCV51561 (4.5/9A)</a:t>
            </a:r>
          </a:p>
          <a:p>
            <a:pPr algn="ctr"/>
            <a:r>
              <a:rPr lang="en-US" altLang="en-US" sz="900" dirty="0">
                <a:latin typeface="Calibri" panose="020F0502020204030204" pitchFamily="34" charset="0"/>
                <a:ea typeface="MS PGothic" pitchFamily="34" charset="-128"/>
                <a:cs typeface="Arial" charset="0"/>
              </a:rPr>
              <a:t>Gen 1+ GI MOS DRIVERS-SOIC16WB</a:t>
            </a:r>
            <a:endParaRPr lang="en-US" altLang="en-US" sz="1000" dirty="0">
              <a:latin typeface="Calibri" panose="020F0502020204030204" pitchFamily="34" charset="0"/>
              <a:ea typeface="MS PGothic" pitchFamily="34" charset="-128"/>
              <a:cs typeface="Arial" charset="0"/>
            </a:endParaRPr>
          </a:p>
        </p:txBody>
      </p:sp>
      <p:sp>
        <p:nvSpPr>
          <p:cNvPr id="82" name="Rounded Rectangle 26">
            <a:extLst>
              <a:ext uri="{FF2B5EF4-FFF2-40B4-BE49-F238E27FC236}">
                <a16:creationId xmlns:a16="http://schemas.microsoft.com/office/drawing/2014/main" id="{5C74944C-0E39-4E59-B395-5CB4D5A92273}"/>
              </a:ext>
            </a:extLst>
          </p:cNvPr>
          <p:cNvSpPr/>
          <p:nvPr/>
        </p:nvSpPr>
        <p:spPr bwMode="auto">
          <a:xfrm>
            <a:off x="1631588" y="3605623"/>
            <a:ext cx="1919740" cy="365475"/>
          </a:xfrm>
          <a:prstGeom prst="roundRect">
            <a:avLst/>
          </a:prstGeom>
          <a:solidFill>
            <a:srgbClr val="33CC33"/>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68" tIns="60831" rIns="91368" bIns="60831"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1200" b="1" dirty="0">
                <a:latin typeface="Calibri" panose="020F0502020204030204" pitchFamily="34" charset="0"/>
                <a:ea typeface="MS PGothic" pitchFamily="34" charset="-128"/>
                <a:cs typeface="Arial" charset="0"/>
              </a:rPr>
              <a:t>NCP51560 (4.5/9A)</a:t>
            </a:r>
          </a:p>
          <a:p>
            <a:pPr algn="ctr"/>
            <a:r>
              <a:rPr lang="en-US" altLang="en-US" sz="900" dirty="0">
                <a:latin typeface="Calibri" panose="020F0502020204030204" pitchFamily="34" charset="0"/>
                <a:ea typeface="MS PGothic" pitchFamily="34" charset="-128"/>
                <a:cs typeface="Arial" charset="0"/>
              </a:rPr>
              <a:t>NCP51561 with Pin #7 NC</a:t>
            </a:r>
            <a:endParaRPr lang="en-US" altLang="en-US" sz="1000" dirty="0">
              <a:latin typeface="Calibri" panose="020F0502020204030204" pitchFamily="34" charset="0"/>
              <a:ea typeface="MS PGothic" pitchFamily="34" charset="-128"/>
              <a:cs typeface="Arial" charset="0"/>
            </a:endParaRPr>
          </a:p>
        </p:txBody>
      </p:sp>
      <p:sp>
        <p:nvSpPr>
          <p:cNvPr id="64" name="Rounded Rectangle 63"/>
          <p:cNvSpPr/>
          <p:nvPr/>
        </p:nvSpPr>
        <p:spPr bwMode="auto">
          <a:xfrm>
            <a:off x="3995844" y="3050247"/>
            <a:ext cx="3746766" cy="365475"/>
          </a:xfrm>
          <a:prstGeom prst="roundRect">
            <a:avLst/>
          </a:prstGeom>
          <a:solidFill>
            <a:srgbClr val="91C88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68" tIns="60831" rIns="91368" bIns="60831"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1200" b="1" dirty="0">
                <a:latin typeface="Calibri" panose="020F0502020204030204" pitchFamily="34" charset="0"/>
                <a:ea typeface="MS PGothic" pitchFamily="34" charset="-128"/>
                <a:cs typeface="Arial" charset="0"/>
              </a:rPr>
              <a:t>NCP/NCV51752 (SGL 4.5/9A </a:t>
            </a:r>
            <a:r>
              <a:rPr lang="en-US" altLang="en-US" sz="1200" b="1" dirty="0" err="1">
                <a:latin typeface="Calibri" panose="020F0502020204030204" pitchFamily="34" charset="0"/>
                <a:ea typeface="MS PGothic" pitchFamily="34" charset="-128"/>
                <a:cs typeface="Arial" charset="0"/>
              </a:rPr>
              <a:t>SiC</a:t>
            </a:r>
            <a:r>
              <a:rPr lang="en-US" altLang="en-US" sz="1200" b="1" dirty="0">
                <a:latin typeface="Calibri" panose="020F0502020204030204" pitchFamily="34" charset="0"/>
                <a:ea typeface="MS PGothic" pitchFamily="34" charset="-128"/>
                <a:cs typeface="Arial" charset="0"/>
              </a:rPr>
              <a:t>)</a:t>
            </a:r>
          </a:p>
          <a:p>
            <a:pPr algn="ctr"/>
            <a:r>
              <a:rPr lang="en-US" altLang="en-US" sz="900" dirty="0">
                <a:latin typeface="Calibri" panose="020F0502020204030204" pitchFamily="34" charset="0"/>
                <a:ea typeface="MS PGothic" pitchFamily="34" charset="-128"/>
                <a:cs typeface="Arial" charset="0"/>
              </a:rPr>
              <a:t>Gen1+ + DRIVER With Neg Bias – SOIC-8 NB</a:t>
            </a:r>
          </a:p>
        </p:txBody>
      </p:sp>
      <p:sp>
        <p:nvSpPr>
          <p:cNvPr id="51" name="Rounded Rectangle 50"/>
          <p:cNvSpPr/>
          <p:nvPr/>
        </p:nvSpPr>
        <p:spPr bwMode="auto">
          <a:xfrm>
            <a:off x="5497973" y="4492142"/>
            <a:ext cx="3943223" cy="365475"/>
          </a:xfrm>
          <a:prstGeom prst="roundRect">
            <a:avLst/>
          </a:prstGeom>
          <a:solidFill>
            <a:srgbClr val="91C88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68" tIns="60831" rIns="91368" bIns="60831"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1200" b="1" dirty="0">
                <a:latin typeface="Calibri" panose="020F0502020204030204" pitchFamily="34" charset="0"/>
                <a:ea typeface="MS PGothic" pitchFamily="34" charset="-128"/>
                <a:cs typeface="Arial" charset="0"/>
              </a:rPr>
              <a:t>NCP51562 (4/6A)</a:t>
            </a:r>
          </a:p>
          <a:p>
            <a:pPr algn="ctr"/>
            <a:r>
              <a:rPr lang="en-US" altLang="en-US" sz="900" dirty="0">
                <a:latin typeface="Calibri" panose="020F0502020204030204" pitchFamily="34" charset="0"/>
                <a:ea typeface="MS PGothic" pitchFamily="34" charset="-128"/>
                <a:cs typeface="Arial" charset="0"/>
              </a:rPr>
              <a:t>Gen 2 GI/</a:t>
            </a:r>
            <a:r>
              <a:rPr lang="en-US" altLang="en-US" sz="900" dirty="0" err="1">
                <a:latin typeface="Calibri" panose="020F0502020204030204" pitchFamily="34" charset="0"/>
                <a:ea typeface="MS PGothic" pitchFamily="34" charset="-128"/>
                <a:cs typeface="Arial" charset="0"/>
              </a:rPr>
              <a:t>Sgl</a:t>
            </a:r>
            <a:r>
              <a:rPr lang="en-US" altLang="en-US" sz="900" dirty="0">
                <a:latin typeface="Calibri" panose="020F0502020204030204" pitchFamily="34" charset="0"/>
                <a:ea typeface="MS PGothic" pitchFamily="34" charset="-128"/>
                <a:cs typeface="Arial" charset="0"/>
              </a:rPr>
              <a:t> </a:t>
            </a:r>
            <a:r>
              <a:rPr lang="en-US" altLang="en-US" sz="900" dirty="0" err="1">
                <a:latin typeface="Calibri" panose="020F0502020204030204" pitchFamily="34" charset="0"/>
                <a:ea typeface="MS PGothic" pitchFamily="34" charset="-128"/>
                <a:cs typeface="Arial" charset="0"/>
              </a:rPr>
              <a:t>Xmer</a:t>
            </a:r>
            <a:r>
              <a:rPr lang="en-US" altLang="en-US" sz="900" dirty="0">
                <a:latin typeface="Calibri" panose="020F0502020204030204" pitchFamily="34" charset="0"/>
                <a:ea typeface="MS PGothic" pitchFamily="34" charset="-128"/>
                <a:cs typeface="Arial" charset="0"/>
              </a:rPr>
              <a:t> MOS drivers in LGA5x5 &amp; SOIC16NB</a:t>
            </a:r>
          </a:p>
        </p:txBody>
      </p:sp>
      <p:sp>
        <p:nvSpPr>
          <p:cNvPr id="52" name="Rounded Rectangle 51"/>
          <p:cNvSpPr/>
          <p:nvPr/>
        </p:nvSpPr>
        <p:spPr bwMode="auto">
          <a:xfrm>
            <a:off x="6494872" y="5086065"/>
            <a:ext cx="2376821" cy="365475"/>
          </a:xfrm>
          <a:prstGeom prst="roundRect">
            <a:avLst/>
          </a:prstGeom>
          <a:solidFill>
            <a:srgbClr val="FFC0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68" tIns="60831" rIns="91368" bIns="60831"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1200" b="1" dirty="0">
                <a:latin typeface="Calibri" panose="020F0502020204030204" pitchFamily="34" charset="0"/>
                <a:ea typeface="MS PGothic" pitchFamily="34" charset="-128"/>
                <a:cs typeface="Arial" charset="0"/>
              </a:rPr>
              <a:t>NCP/NCV51153 (4.5/9A)</a:t>
            </a:r>
          </a:p>
          <a:p>
            <a:pPr algn="ctr"/>
            <a:r>
              <a:rPr lang="en-US" altLang="en-US" sz="900" dirty="0">
                <a:latin typeface="Calibri" panose="020F0502020204030204" pitchFamily="34" charset="0"/>
                <a:ea typeface="MS PGothic" pitchFamily="34" charset="-128"/>
                <a:cs typeface="Arial" charset="0"/>
              </a:rPr>
              <a:t>Gen 1+ GI + DRIVER- SOIC8-</a:t>
            </a:r>
            <a:r>
              <a:rPr lang="en-US" altLang="en-US" sz="900" b="1" dirty="0">
                <a:latin typeface="Calibri" panose="020F0502020204030204" pitchFamily="34" charset="0"/>
                <a:ea typeface="MS PGothic" pitchFamily="34" charset="-128"/>
                <a:cs typeface="Arial" charset="0"/>
              </a:rPr>
              <a:t>WB</a:t>
            </a:r>
          </a:p>
        </p:txBody>
      </p:sp>
      <p:sp>
        <p:nvSpPr>
          <p:cNvPr id="54" name="Rounded Rectangle 53"/>
          <p:cNvSpPr/>
          <p:nvPr/>
        </p:nvSpPr>
        <p:spPr bwMode="auto">
          <a:xfrm>
            <a:off x="4071307" y="5511961"/>
            <a:ext cx="3671304" cy="365475"/>
          </a:xfrm>
          <a:prstGeom prst="roundRect">
            <a:avLst/>
          </a:prstGeom>
          <a:solidFill>
            <a:srgbClr val="90C48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68" tIns="60831" rIns="91368" bIns="60831"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1200" b="1" dirty="0">
                <a:latin typeface="Calibri" panose="020F0502020204030204" pitchFamily="34" charset="0"/>
                <a:ea typeface="MS PGothic" pitchFamily="34" charset="-128"/>
                <a:cs typeface="Arial" charset="0"/>
              </a:rPr>
              <a:t>NCP/NCV51152 (4.5/9A)</a:t>
            </a:r>
          </a:p>
          <a:p>
            <a:pPr algn="ctr"/>
            <a:r>
              <a:rPr lang="en-US" altLang="en-US" sz="900" dirty="0">
                <a:latin typeface="Calibri" panose="020F0502020204030204" pitchFamily="34" charset="0"/>
                <a:ea typeface="MS PGothic" pitchFamily="34" charset="-128"/>
                <a:cs typeface="Arial" charset="0"/>
              </a:rPr>
              <a:t>Gen 1+ GI + DRIVER- SOIC8-NB</a:t>
            </a:r>
          </a:p>
        </p:txBody>
      </p:sp>
      <p:sp>
        <p:nvSpPr>
          <p:cNvPr id="38" name="Rounded Rectangle 63">
            <a:extLst>
              <a:ext uri="{FF2B5EF4-FFF2-40B4-BE49-F238E27FC236}">
                <a16:creationId xmlns:a16="http://schemas.microsoft.com/office/drawing/2014/main" id="{B6E80A24-7AF4-44EF-93D3-7138680B7B2D}"/>
              </a:ext>
            </a:extLst>
          </p:cNvPr>
          <p:cNvSpPr/>
          <p:nvPr/>
        </p:nvSpPr>
        <p:spPr bwMode="auto">
          <a:xfrm>
            <a:off x="6482577" y="2612867"/>
            <a:ext cx="2376821" cy="365475"/>
          </a:xfrm>
          <a:prstGeom prst="roundRect">
            <a:avLst/>
          </a:prstGeom>
          <a:solidFill>
            <a:srgbClr val="FFC0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68" tIns="60831" rIns="91368" bIns="60831"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1200" b="1" dirty="0">
                <a:latin typeface="Calibri" panose="020F0502020204030204" pitchFamily="34" charset="0"/>
                <a:ea typeface="MS PGothic" pitchFamily="34" charset="-128"/>
                <a:cs typeface="Arial" charset="0"/>
              </a:rPr>
              <a:t>NCP/NCV51753 (SGL </a:t>
            </a:r>
            <a:r>
              <a:rPr lang="en-US" altLang="en-US" sz="1200" b="1" dirty="0" err="1">
                <a:latin typeface="Calibri" panose="020F0502020204030204" pitchFamily="34" charset="0"/>
                <a:ea typeface="MS PGothic" pitchFamily="34" charset="-128"/>
                <a:cs typeface="Arial" charset="0"/>
              </a:rPr>
              <a:t>SiC</a:t>
            </a:r>
            <a:r>
              <a:rPr lang="en-US" altLang="en-US" sz="1200" b="1" dirty="0">
                <a:latin typeface="Calibri" panose="020F0502020204030204" pitchFamily="34" charset="0"/>
                <a:ea typeface="MS PGothic" pitchFamily="34" charset="-128"/>
                <a:cs typeface="Arial" charset="0"/>
              </a:rPr>
              <a:t>)</a:t>
            </a:r>
          </a:p>
          <a:p>
            <a:pPr algn="ctr"/>
            <a:r>
              <a:rPr lang="en-US" altLang="en-US" sz="900" dirty="0">
                <a:latin typeface="Calibri" panose="020F0502020204030204" pitchFamily="34" charset="0"/>
                <a:ea typeface="MS PGothic" pitchFamily="34" charset="-128"/>
                <a:cs typeface="Arial" charset="0"/>
              </a:rPr>
              <a:t>NCP51752  in SOIC-8 </a:t>
            </a:r>
            <a:r>
              <a:rPr lang="en-US" altLang="en-US" sz="900" b="1" dirty="0">
                <a:latin typeface="Calibri" panose="020F0502020204030204" pitchFamily="34" charset="0"/>
                <a:ea typeface="MS PGothic" pitchFamily="34" charset="-128"/>
                <a:cs typeface="Arial" charset="0"/>
              </a:rPr>
              <a:t>WB</a:t>
            </a:r>
          </a:p>
        </p:txBody>
      </p:sp>
      <p:grpSp>
        <p:nvGrpSpPr>
          <p:cNvPr id="40" name="Group 39">
            <a:extLst>
              <a:ext uri="{FF2B5EF4-FFF2-40B4-BE49-F238E27FC236}">
                <a16:creationId xmlns:a16="http://schemas.microsoft.com/office/drawing/2014/main" id="{4287BBF7-AC3E-41F1-8F01-A01C7EEAE9F0}"/>
              </a:ext>
            </a:extLst>
          </p:cNvPr>
          <p:cNvGrpSpPr/>
          <p:nvPr/>
        </p:nvGrpSpPr>
        <p:grpSpPr>
          <a:xfrm>
            <a:off x="1746299" y="655801"/>
            <a:ext cx="10093537" cy="438533"/>
            <a:chOff x="1704787" y="965265"/>
            <a:chExt cx="8946816" cy="438875"/>
          </a:xfrm>
        </p:grpSpPr>
        <p:grpSp>
          <p:nvGrpSpPr>
            <p:cNvPr id="41" name="Group 40">
              <a:extLst>
                <a:ext uri="{FF2B5EF4-FFF2-40B4-BE49-F238E27FC236}">
                  <a16:creationId xmlns:a16="http://schemas.microsoft.com/office/drawing/2014/main" id="{B35900B2-89C7-4BD1-AEFB-0D0BB59DA812}"/>
                </a:ext>
              </a:extLst>
            </p:cNvPr>
            <p:cNvGrpSpPr/>
            <p:nvPr/>
          </p:nvGrpSpPr>
          <p:grpSpPr>
            <a:xfrm>
              <a:off x="1704787" y="965265"/>
              <a:ext cx="8946816" cy="438875"/>
              <a:chOff x="2064446" y="902276"/>
              <a:chExt cx="8946816" cy="463689"/>
            </a:xfrm>
          </p:grpSpPr>
          <p:sp>
            <p:nvSpPr>
              <p:cNvPr id="45" name="Freeform: Shape 44">
                <a:extLst>
                  <a:ext uri="{FF2B5EF4-FFF2-40B4-BE49-F238E27FC236}">
                    <a16:creationId xmlns:a16="http://schemas.microsoft.com/office/drawing/2014/main" id="{39BC0B92-77C6-40CD-AC3F-17224FEB48C6}"/>
                  </a:ext>
                </a:extLst>
              </p:cNvPr>
              <p:cNvSpPr/>
              <p:nvPr/>
            </p:nvSpPr>
            <p:spPr>
              <a:xfrm>
                <a:off x="2064446" y="910941"/>
                <a:ext cx="2978565" cy="455024"/>
              </a:xfrm>
              <a:custGeom>
                <a:avLst/>
                <a:gdLst>
                  <a:gd name="connsiteX0" fmla="*/ 0 w 3252047"/>
                  <a:gd name="connsiteY0" fmla="*/ 0 h 554617"/>
                  <a:gd name="connsiteX1" fmla="*/ 2974739 w 3252047"/>
                  <a:gd name="connsiteY1" fmla="*/ 0 h 554617"/>
                  <a:gd name="connsiteX2" fmla="*/ 3252047 w 3252047"/>
                  <a:gd name="connsiteY2" fmla="*/ 277309 h 554617"/>
                  <a:gd name="connsiteX3" fmla="*/ 2974739 w 3252047"/>
                  <a:gd name="connsiteY3" fmla="*/ 554617 h 554617"/>
                  <a:gd name="connsiteX4" fmla="*/ 0 w 3252047"/>
                  <a:gd name="connsiteY4" fmla="*/ 554617 h 554617"/>
                  <a:gd name="connsiteX5" fmla="*/ 277309 w 3252047"/>
                  <a:gd name="connsiteY5" fmla="*/ 277309 h 554617"/>
                  <a:gd name="connsiteX6" fmla="*/ 0 w 3252047"/>
                  <a:gd name="connsiteY6" fmla="*/ 0 h 55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2047" h="554617">
                    <a:moveTo>
                      <a:pt x="0" y="0"/>
                    </a:moveTo>
                    <a:lnTo>
                      <a:pt x="2974739" y="0"/>
                    </a:lnTo>
                    <a:lnTo>
                      <a:pt x="3252047" y="277309"/>
                    </a:lnTo>
                    <a:lnTo>
                      <a:pt x="2974739" y="554617"/>
                    </a:lnTo>
                    <a:lnTo>
                      <a:pt x="0" y="554617"/>
                    </a:lnTo>
                    <a:lnTo>
                      <a:pt x="277309" y="277309"/>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341050" tIns="21318" rIns="298410" bIns="21318" numCol="1" spcCol="1270" anchor="ctr" anchorCtr="0">
                <a:noAutofit/>
              </a:bodyPr>
              <a:lstStyle/>
              <a:p>
                <a:pPr algn="ctr" defTabSz="710561">
                  <a:lnSpc>
                    <a:spcPct val="90000"/>
                  </a:lnSpc>
                  <a:spcBef>
                    <a:spcPct val="0"/>
                  </a:spcBef>
                  <a:spcAft>
                    <a:spcPct val="35000"/>
                  </a:spcAft>
                </a:pPr>
                <a:r>
                  <a:rPr lang="en-US" sz="1600" b="1" dirty="0">
                    <a:solidFill>
                      <a:schemeClr val="bg1"/>
                    </a:solidFill>
                    <a:effectLst>
                      <a:outerShdw blurRad="38100" dist="38100" dir="2700000" algn="tl">
                        <a:srgbClr val="000000">
                          <a:alpha val="43137"/>
                        </a:srgbClr>
                      </a:outerShdw>
                    </a:effectLst>
                  </a:rPr>
                  <a:t>ONC25 + GI V1</a:t>
                </a:r>
                <a:r>
                  <a:rPr lang="en-US" sz="1600" b="1" baseline="-25000" dirty="0">
                    <a:solidFill>
                      <a:schemeClr val="bg1"/>
                    </a:solidFill>
                    <a:effectLst>
                      <a:outerShdw blurRad="38100" dist="38100" dir="2700000" algn="tl">
                        <a:srgbClr val="000000">
                          <a:alpha val="43137"/>
                        </a:srgbClr>
                      </a:outerShdw>
                    </a:effectLst>
                  </a:rPr>
                  <a:t>+</a:t>
                </a:r>
                <a:endParaRPr lang="en-US" sz="1600" b="1" baseline="-25000" dirty="0">
                  <a:solidFill>
                    <a:schemeClr val="bg1"/>
                  </a:solidFill>
                </a:endParaRPr>
              </a:p>
            </p:txBody>
          </p:sp>
          <p:sp>
            <p:nvSpPr>
              <p:cNvPr id="46" name="Freeform: Shape 45">
                <a:extLst>
                  <a:ext uri="{FF2B5EF4-FFF2-40B4-BE49-F238E27FC236}">
                    <a16:creationId xmlns:a16="http://schemas.microsoft.com/office/drawing/2014/main" id="{FE7AA973-88A1-4F50-8D16-38932C65AFBB}"/>
                  </a:ext>
                </a:extLst>
              </p:cNvPr>
              <p:cNvSpPr/>
              <p:nvPr/>
            </p:nvSpPr>
            <p:spPr>
              <a:xfrm>
                <a:off x="5108643" y="902276"/>
                <a:ext cx="5902619" cy="463688"/>
              </a:xfrm>
              <a:custGeom>
                <a:avLst/>
                <a:gdLst>
                  <a:gd name="connsiteX0" fmla="*/ 0 w 3252047"/>
                  <a:gd name="connsiteY0" fmla="*/ 0 h 554617"/>
                  <a:gd name="connsiteX1" fmla="*/ 2974739 w 3252047"/>
                  <a:gd name="connsiteY1" fmla="*/ 0 h 554617"/>
                  <a:gd name="connsiteX2" fmla="*/ 3252047 w 3252047"/>
                  <a:gd name="connsiteY2" fmla="*/ 277309 h 554617"/>
                  <a:gd name="connsiteX3" fmla="*/ 2974739 w 3252047"/>
                  <a:gd name="connsiteY3" fmla="*/ 554617 h 554617"/>
                  <a:gd name="connsiteX4" fmla="*/ 0 w 3252047"/>
                  <a:gd name="connsiteY4" fmla="*/ 554617 h 554617"/>
                  <a:gd name="connsiteX5" fmla="*/ 277309 w 3252047"/>
                  <a:gd name="connsiteY5" fmla="*/ 277309 h 554617"/>
                  <a:gd name="connsiteX6" fmla="*/ 0 w 3252047"/>
                  <a:gd name="connsiteY6" fmla="*/ 0 h 55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2047" h="554617">
                    <a:moveTo>
                      <a:pt x="0" y="0"/>
                    </a:moveTo>
                    <a:lnTo>
                      <a:pt x="2974739" y="0"/>
                    </a:lnTo>
                    <a:lnTo>
                      <a:pt x="3252047" y="277309"/>
                    </a:lnTo>
                    <a:lnTo>
                      <a:pt x="2974739" y="554617"/>
                    </a:lnTo>
                    <a:lnTo>
                      <a:pt x="0" y="554617"/>
                    </a:lnTo>
                    <a:lnTo>
                      <a:pt x="277309" y="277309"/>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357040" tIns="26649" rIns="303741" bIns="26649" numCol="1" spcCol="1270" anchor="ctr" anchorCtr="0">
                <a:noAutofit/>
              </a:bodyPr>
              <a:lstStyle/>
              <a:p>
                <a:pPr algn="ctr" defTabSz="888199">
                  <a:lnSpc>
                    <a:spcPct val="90000"/>
                  </a:lnSpc>
                  <a:spcBef>
                    <a:spcPct val="0"/>
                  </a:spcBef>
                  <a:spcAft>
                    <a:spcPct val="35000"/>
                  </a:spcAft>
                </a:pPr>
                <a:endParaRPr lang="en-US" sz="1997"/>
              </a:p>
            </p:txBody>
          </p:sp>
        </p:grpSp>
        <p:sp>
          <p:nvSpPr>
            <p:cNvPr id="43" name="Rectangle 42">
              <a:extLst>
                <a:ext uri="{FF2B5EF4-FFF2-40B4-BE49-F238E27FC236}">
                  <a16:creationId xmlns:a16="http://schemas.microsoft.com/office/drawing/2014/main" id="{0111AD42-4FE1-4162-B22C-AFCE95D5D288}"/>
                </a:ext>
              </a:extLst>
            </p:cNvPr>
            <p:cNvSpPr/>
            <p:nvPr/>
          </p:nvSpPr>
          <p:spPr>
            <a:xfrm>
              <a:off x="5645339" y="1033152"/>
              <a:ext cx="3642489" cy="314095"/>
            </a:xfrm>
            <a:prstGeom prst="rect">
              <a:avLst/>
            </a:prstGeom>
          </p:spPr>
          <p:txBody>
            <a:bodyPr wrap="none">
              <a:spAutoFit/>
            </a:bodyPr>
            <a:lstStyle/>
            <a:p>
              <a:pPr algn="ctr" defTabSz="710561">
                <a:lnSpc>
                  <a:spcPct val="90000"/>
                </a:lnSpc>
                <a:spcBef>
                  <a:spcPct val="0"/>
                </a:spcBef>
                <a:spcAft>
                  <a:spcPct val="35000"/>
                </a:spcAft>
              </a:pPr>
              <a:r>
                <a:rPr lang="en-US" sz="1600" b="1" dirty="0">
                  <a:solidFill>
                    <a:schemeClr val="bg1"/>
                  </a:solidFill>
                  <a:effectLst>
                    <a:outerShdw blurRad="38100" dist="38100" dir="2700000" algn="tl">
                      <a:srgbClr val="000000">
                        <a:alpha val="43137"/>
                      </a:srgbClr>
                    </a:outerShdw>
                  </a:effectLst>
                </a:rPr>
                <a:t>ONC25 + GI V2               ONC25 + GI V2.x</a:t>
              </a:r>
              <a:endParaRPr lang="en-US" sz="1600" b="1" dirty="0">
                <a:solidFill>
                  <a:schemeClr val="bg1"/>
                </a:solidFill>
              </a:endParaRPr>
            </a:p>
          </p:txBody>
        </p:sp>
      </p:grpSp>
      <p:sp>
        <p:nvSpPr>
          <p:cNvPr id="48" name="Rounded Rectangle 46">
            <a:extLst>
              <a:ext uri="{FF2B5EF4-FFF2-40B4-BE49-F238E27FC236}">
                <a16:creationId xmlns:a16="http://schemas.microsoft.com/office/drawing/2014/main" id="{E579D52E-B076-4276-BDCE-E2AFDD559134}"/>
              </a:ext>
            </a:extLst>
          </p:cNvPr>
          <p:cNvSpPr/>
          <p:nvPr/>
        </p:nvSpPr>
        <p:spPr bwMode="auto">
          <a:xfrm>
            <a:off x="6655234" y="3591838"/>
            <a:ext cx="2401566" cy="365475"/>
          </a:xfrm>
          <a:prstGeom prst="roundRect">
            <a:avLst/>
          </a:prstGeom>
          <a:solidFill>
            <a:srgbClr val="FFC0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68" tIns="60831" rIns="91368" bIns="60831"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1200" b="1" dirty="0">
                <a:latin typeface="Calibri" panose="020F0502020204030204" pitchFamily="34" charset="0"/>
                <a:ea typeface="MS PGothic" pitchFamily="34" charset="-128"/>
                <a:cs typeface="Arial" charset="0"/>
              </a:rPr>
              <a:t>NCP/NCV51564 (4.5/9A)</a:t>
            </a:r>
          </a:p>
          <a:p>
            <a:pPr algn="ctr"/>
            <a:r>
              <a:rPr lang="en-US" altLang="en-US" sz="900" dirty="0">
                <a:latin typeface="Calibri" panose="020F0502020204030204" pitchFamily="34" charset="0"/>
                <a:ea typeface="MS PGothic" pitchFamily="34" charset="-128"/>
                <a:cs typeface="Arial" charset="0"/>
              </a:rPr>
              <a:t>NCP51560 in </a:t>
            </a:r>
            <a:r>
              <a:rPr lang="en-US" altLang="en-US" sz="900" b="1" dirty="0">
                <a:latin typeface="Calibri" panose="020F0502020204030204" pitchFamily="34" charset="0"/>
                <a:ea typeface="MS PGothic" pitchFamily="34" charset="-128"/>
                <a:cs typeface="Arial" charset="0"/>
              </a:rPr>
              <a:t>SOIC16WB Less pins 12 &amp; 13</a:t>
            </a:r>
            <a:endParaRPr lang="en-US" altLang="en-US" sz="1000" b="1" dirty="0">
              <a:latin typeface="Calibri" panose="020F0502020204030204" pitchFamily="34" charset="0"/>
              <a:ea typeface="MS PGothic" pitchFamily="34" charset="-128"/>
              <a:cs typeface="Arial" charset="0"/>
            </a:endParaRPr>
          </a:p>
        </p:txBody>
      </p:sp>
      <p:sp>
        <p:nvSpPr>
          <p:cNvPr id="50" name="Star: 24 Points 49">
            <a:extLst>
              <a:ext uri="{FF2B5EF4-FFF2-40B4-BE49-F238E27FC236}">
                <a16:creationId xmlns:a16="http://schemas.microsoft.com/office/drawing/2014/main" id="{DD2DF6AA-234A-4F22-836E-D05DFE88B51E}"/>
              </a:ext>
            </a:extLst>
          </p:cNvPr>
          <p:cNvSpPr/>
          <p:nvPr/>
        </p:nvSpPr>
        <p:spPr>
          <a:xfrm>
            <a:off x="3396686" y="4520673"/>
            <a:ext cx="347202" cy="347202"/>
          </a:xfrm>
          <a:prstGeom prst="star2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a:t>
            </a:r>
          </a:p>
        </p:txBody>
      </p:sp>
      <p:sp>
        <p:nvSpPr>
          <p:cNvPr id="53" name="Star: 24 Points 52">
            <a:extLst>
              <a:ext uri="{FF2B5EF4-FFF2-40B4-BE49-F238E27FC236}">
                <a16:creationId xmlns:a16="http://schemas.microsoft.com/office/drawing/2014/main" id="{547CF75F-CD63-4FE8-BE62-142E674C953C}"/>
              </a:ext>
            </a:extLst>
          </p:cNvPr>
          <p:cNvSpPr/>
          <p:nvPr/>
        </p:nvSpPr>
        <p:spPr>
          <a:xfrm>
            <a:off x="3406947" y="4079038"/>
            <a:ext cx="347202" cy="347202"/>
          </a:xfrm>
          <a:prstGeom prst="star2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a:t>
            </a:r>
          </a:p>
        </p:txBody>
      </p:sp>
      <p:sp>
        <p:nvSpPr>
          <p:cNvPr id="55" name="Star: 24 Points 54">
            <a:extLst>
              <a:ext uri="{FF2B5EF4-FFF2-40B4-BE49-F238E27FC236}">
                <a16:creationId xmlns:a16="http://schemas.microsoft.com/office/drawing/2014/main" id="{660FD143-CE1E-45EB-9B08-EA4531DC246B}"/>
              </a:ext>
            </a:extLst>
          </p:cNvPr>
          <p:cNvSpPr/>
          <p:nvPr/>
        </p:nvSpPr>
        <p:spPr>
          <a:xfrm>
            <a:off x="3396686" y="3615202"/>
            <a:ext cx="347202" cy="347202"/>
          </a:xfrm>
          <a:prstGeom prst="star2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a:t>
            </a:r>
          </a:p>
        </p:txBody>
      </p:sp>
      <p:sp>
        <p:nvSpPr>
          <p:cNvPr id="56" name="Rounded Rectangle 51">
            <a:extLst>
              <a:ext uri="{FF2B5EF4-FFF2-40B4-BE49-F238E27FC236}">
                <a16:creationId xmlns:a16="http://schemas.microsoft.com/office/drawing/2014/main" id="{6B4D83B1-D959-4008-A6D1-B253214BB9D3}"/>
              </a:ext>
            </a:extLst>
          </p:cNvPr>
          <p:cNvSpPr/>
          <p:nvPr/>
        </p:nvSpPr>
        <p:spPr bwMode="auto">
          <a:xfrm>
            <a:off x="7105418" y="1249609"/>
            <a:ext cx="3837869" cy="453733"/>
          </a:xfrm>
          <a:prstGeom prst="roundRect">
            <a:avLst/>
          </a:prstGeom>
          <a:solidFill>
            <a:schemeClr val="accent6">
              <a:lumMod val="60000"/>
              <a:lumOff val="40000"/>
            </a:schemeClr>
          </a:solidFill>
          <a:ln w="25400">
            <a:no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263" tIns="45635" rIns="91263" bIns="45635"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en-US" altLang="en-US" sz="1200" b="1" dirty="0">
                <a:solidFill>
                  <a:schemeClr val="tx1">
                    <a:lumMod val="50000"/>
                  </a:schemeClr>
                </a:solidFill>
                <a:latin typeface="Calibri" panose="020F0502020204030204" pitchFamily="34" charset="0"/>
                <a:ea typeface="MS PGothic" pitchFamily="34" charset="-128"/>
                <a:cs typeface="Calibri" panose="020F0502020204030204" pitchFamily="34" charset="0"/>
              </a:rPr>
              <a:t>NCV58981/3</a:t>
            </a:r>
          </a:p>
          <a:p>
            <a:r>
              <a:rPr lang="en-US" altLang="en-US" sz="900" dirty="0">
                <a:solidFill>
                  <a:schemeClr val="tx1">
                    <a:lumMod val="50000"/>
                  </a:schemeClr>
                </a:solidFill>
                <a:latin typeface="Calibri" panose="020F0502020204030204" pitchFamily="34" charset="0"/>
                <a:ea typeface="MS PGothic" pitchFamily="34" charset="-128"/>
                <a:cs typeface="Calibri" panose="020F0502020204030204" pitchFamily="34" charset="0"/>
              </a:rPr>
              <a:t>Single Iso-</a:t>
            </a:r>
            <a:r>
              <a:rPr lang="en-US" altLang="en-US" sz="900" dirty="0" err="1">
                <a:solidFill>
                  <a:schemeClr val="tx1">
                    <a:lumMod val="50000"/>
                  </a:schemeClr>
                </a:solidFill>
                <a:latin typeface="Calibri" panose="020F0502020204030204" pitchFamily="34" charset="0"/>
                <a:ea typeface="MS PGothic" pitchFamily="34" charset="-128"/>
                <a:cs typeface="Calibri" panose="020F0502020204030204" pitchFamily="34" charset="0"/>
              </a:rPr>
              <a:t>GaN</a:t>
            </a:r>
            <a:r>
              <a:rPr lang="en-US" altLang="en-US" sz="900" dirty="0">
                <a:solidFill>
                  <a:schemeClr val="tx1">
                    <a:lumMod val="50000"/>
                  </a:schemeClr>
                </a:solidFill>
                <a:latin typeface="Calibri" panose="020F0502020204030204" pitchFamily="34" charset="0"/>
                <a:ea typeface="MS PGothic" pitchFamily="34" charset="-128"/>
                <a:cs typeface="Calibri" panose="020F0502020204030204" pitchFamily="34" charset="0"/>
              </a:rPr>
              <a:t>, 650V, 30mOhm/50mOhm, 2.5kV Galvanic Isolation, SCP, Fault Reporting, PQFN 12x12 Top-Cool</a:t>
            </a:r>
          </a:p>
        </p:txBody>
      </p:sp>
      <p:sp>
        <p:nvSpPr>
          <p:cNvPr id="61" name="Rounded Rectangle 65">
            <a:extLst>
              <a:ext uri="{FF2B5EF4-FFF2-40B4-BE49-F238E27FC236}">
                <a16:creationId xmlns:a16="http://schemas.microsoft.com/office/drawing/2014/main" id="{36B7EAA3-0F98-448D-A00E-3291D5FACAF0}"/>
              </a:ext>
            </a:extLst>
          </p:cNvPr>
          <p:cNvSpPr/>
          <p:nvPr/>
        </p:nvSpPr>
        <p:spPr bwMode="auto">
          <a:xfrm>
            <a:off x="9391280" y="2072884"/>
            <a:ext cx="2593714" cy="456843"/>
          </a:xfrm>
          <a:prstGeom prst="roundRect">
            <a:avLst/>
          </a:prstGeom>
          <a:solidFill>
            <a:schemeClr val="accent6">
              <a:lumMod val="60000"/>
              <a:lumOff val="4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68" tIns="60831" rIns="91368" bIns="60831"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1200" b="1" dirty="0">
                <a:latin typeface="Calibri" panose="020F0502020204030204" pitchFamily="34" charset="0"/>
                <a:ea typeface="MS PGothic" pitchFamily="34" charset="-128"/>
                <a:cs typeface="Arial" charset="0"/>
              </a:rPr>
              <a:t>NCP/NCV5175x (1-Ch Bidirectional)</a:t>
            </a:r>
          </a:p>
          <a:p>
            <a:pPr algn="ctr"/>
            <a:r>
              <a:rPr lang="en-US" altLang="en-US" sz="900" dirty="0">
                <a:latin typeface="Calibri" panose="020F0502020204030204" pitchFamily="34" charset="0"/>
                <a:ea typeface="MS PGothic" pitchFamily="34" charset="-128"/>
                <a:cs typeface="Arial" charset="0"/>
              </a:rPr>
              <a:t>Improved 755 (GI - Drive cap, …)</a:t>
            </a:r>
          </a:p>
        </p:txBody>
      </p:sp>
      <p:sp>
        <p:nvSpPr>
          <p:cNvPr id="66" name="Rounded Rectangle 65"/>
          <p:cNvSpPr/>
          <p:nvPr/>
        </p:nvSpPr>
        <p:spPr bwMode="auto">
          <a:xfrm>
            <a:off x="6627208" y="2070533"/>
            <a:ext cx="2593714" cy="456843"/>
          </a:xfrm>
          <a:prstGeom prst="roundRect">
            <a:avLst/>
          </a:prstGeom>
          <a:solidFill>
            <a:srgbClr val="FFC0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68" tIns="60831" rIns="91368" bIns="60831"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1200" b="1" dirty="0">
                <a:latin typeface="Calibri" panose="020F0502020204030204" pitchFamily="34" charset="0"/>
                <a:ea typeface="MS PGothic" pitchFamily="34" charset="-128"/>
                <a:cs typeface="Arial" charset="0"/>
              </a:rPr>
              <a:t>NCP/NCV51755 (1-Ch 10-15A)</a:t>
            </a:r>
          </a:p>
          <a:p>
            <a:pPr algn="ctr"/>
            <a:r>
              <a:rPr lang="en-US" altLang="en-US" sz="900" dirty="0">
                <a:latin typeface="Calibri" panose="020F0502020204030204" pitchFamily="34" charset="0"/>
                <a:ea typeface="MS PGothic" pitchFamily="34" charset="-128"/>
                <a:cs typeface="Arial" charset="0"/>
              </a:rPr>
              <a:t>Gen2 GI +  Dig Interface/Protections &amp; Sensing </a:t>
            </a:r>
          </a:p>
          <a:p>
            <a:pPr algn="ctr"/>
            <a:r>
              <a:rPr lang="en-US" altLang="en-US" sz="900" dirty="0">
                <a:latin typeface="Calibri" panose="020F0502020204030204" pitchFamily="34" charset="0"/>
                <a:ea typeface="MS PGothic" pitchFamily="34" charset="-128"/>
                <a:cs typeface="Arial" charset="0"/>
              </a:rPr>
              <a:t>SOIC-20/24WB</a:t>
            </a:r>
          </a:p>
        </p:txBody>
      </p:sp>
      <p:sp>
        <p:nvSpPr>
          <p:cNvPr id="2" name="TextBox 1">
            <a:extLst>
              <a:ext uri="{FF2B5EF4-FFF2-40B4-BE49-F238E27FC236}">
                <a16:creationId xmlns:a16="http://schemas.microsoft.com/office/drawing/2014/main" id="{2A29C2A4-F069-466F-B89F-EB243E22E38D}"/>
              </a:ext>
            </a:extLst>
          </p:cNvPr>
          <p:cNvSpPr txBox="1"/>
          <p:nvPr/>
        </p:nvSpPr>
        <p:spPr>
          <a:xfrm>
            <a:off x="5298743" y="5253982"/>
            <a:ext cx="1231106" cy="276927"/>
          </a:xfrm>
          <a:prstGeom prst="rect">
            <a:avLst/>
          </a:prstGeom>
          <a:noFill/>
        </p:spPr>
        <p:txBody>
          <a:bodyPr wrap="none" rtlCol="0">
            <a:spAutoFit/>
          </a:bodyPr>
          <a:lstStyle/>
          <a:p>
            <a:r>
              <a:rPr lang="en-US" sz="1200" b="1" dirty="0">
                <a:solidFill>
                  <a:srgbClr val="FF0000"/>
                </a:solidFill>
                <a:effectLst>
                  <a:outerShdw blurRad="38100" dist="38100" dir="2700000" algn="tl">
                    <a:srgbClr val="000000">
                      <a:alpha val="43137"/>
                    </a:srgbClr>
                  </a:outerShdw>
                </a:effectLst>
              </a:rPr>
              <a:t>Sampling now</a:t>
            </a:r>
          </a:p>
        </p:txBody>
      </p:sp>
      <p:sp>
        <p:nvSpPr>
          <p:cNvPr id="49" name="TextBox 48">
            <a:extLst>
              <a:ext uri="{FF2B5EF4-FFF2-40B4-BE49-F238E27FC236}">
                <a16:creationId xmlns:a16="http://schemas.microsoft.com/office/drawing/2014/main" id="{3FC38E58-CACA-4B33-AC9F-DE58648AF618}"/>
              </a:ext>
            </a:extLst>
          </p:cNvPr>
          <p:cNvSpPr txBox="1"/>
          <p:nvPr/>
        </p:nvSpPr>
        <p:spPr>
          <a:xfrm>
            <a:off x="5321574" y="2796091"/>
            <a:ext cx="1231106" cy="276927"/>
          </a:xfrm>
          <a:prstGeom prst="rect">
            <a:avLst/>
          </a:prstGeom>
          <a:noFill/>
        </p:spPr>
        <p:txBody>
          <a:bodyPr wrap="none" rtlCol="0">
            <a:spAutoFit/>
          </a:bodyPr>
          <a:lstStyle/>
          <a:p>
            <a:r>
              <a:rPr lang="en-US" sz="1200" b="1" dirty="0">
                <a:solidFill>
                  <a:srgbClr val="FF0000"/>
                </a:solidFill>
                <a:effectLst>
                  <a:outerShdw blurRad="38100" dist="38100" dir="2700000" algn="tl">
                    <a:srgbClr val="000000">
                      <a:alpha val="43137"/>
                    </a:srgbClr>
                  </a:outerShdw>
                </a:effectLst>
              </a:rPr>
              <a:t>Sampling now</a:t>
            </a:r>
          </a:p>
        </p:txBody>
      </p:sp>
    </p:spTree>
    <p:extLst>
      <p:ext uri="{BB962C8B-B14F-4D97-AF65-F5344CB8AC3E}">
        <p14:creationId xmlns:p14="http://schemas.microsoft.com/office/powerpoint/2010/main" val="405368902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Integrated </a:t>
            </a:r>
            <a:r>
              <a:rPr lang="en-US" dirty="0" err="1"/>
              <a:t>GaN</a:t>
            </a:r>
            <a:r>
              <a:rPr lang="en-US" dirty="0"/>
              <a:t> Product Roadmap</a:t>
            </a:r>
          </a:p>
        </p:txBody>
      </p:sp>
      <p:cxnSp>
        <p:nvCxnSpPr>
          <p:cNvPr id="70" name="Straight Connector 69"/>
          <p:cNvCxnSpPr/>
          <p:nvPr/>
        </p:nvCxnSpPr>
        <p:spPr bwMode="auto">
          <a:xfrm>
            <a:off x="4064697" y="1226644"/>
            <a:ext cx="10407" cy="485207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2" name="TextBox 1"/>
          <p:cNvSpPr txBox="1">
            <a:spLocks noChangeArrowheads="1"/>
          </p:cNvSpPr>
          <p:nvPr/>
        </p:nvSpPr>
        <p:spPr bwMode="auto">
          <a:xfrm>
            <a:off x="2508771" y="6067921"/>
            <a:ext cx="5822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Arial" charset="0"/>
              </a:defRPr>
            </a:lvl1pPr>
            <a:lvl2pPr marL="742950" indent="-285750">
              <a:defRPr sz="2000">
                <a:solidFill>
                  <a:srgbClr val="000000"/>
                </a:solidFill>
                <a:latin typeface="Arial" charset="0"/>
              </a:defRPr>
            </a:lvl2pPr>
            <a:lvl3pPr marL="1143000" indent="-228600">
              <a:defRPr sz="2000">
                <a:solidFill>
                  <a:srgbClr val="000000"/>
                </a:solidFill>
                <a:latin typeface="Arial" charset="0"/>
              </a:defRPr>
            </a:lvl3pPr>
            <a:lvl4pPr marL="1600200" indent="-228600">
              <a:defRPr sz="2000">
                <a:solidFill>
                  <a:srgbClr val="000000"/>
                </a:solidFill>
                <a:latin typeface="Arial" charset="0"/>
              </a:defRPr>
            </a:lvl4pPr>
            <a:lvl5pPr marL="2057400" indent="-228600">
              <a:defRPr sz="2000">
                <a:solidFill>
                  <a:srgbClr val="000000"/>
                </a:solidFill>
                <a:latin typeface="Arial" charset="0"/>
              </a:defRPr>
            </a:lvl5pPr>
            <a:lvl6pPr marL="2514600" indent="-228600" eaLnBrk="0" fontAlgn="base" hangingPunct="0">
              <a:spcBef>
                <a:spcPct val="0"/>
              </a:spcBef>
              <a:spcAft>
                <a:spcPct val="0"/>
              </a:spcAft>
              <a:defRPr sz="2000">
                <a:solidFill>
                  <a:srgbClr val="000000"/>
                </a:solidFill>
                <a:latin typeface="Arial" charset="0"/>
              </a:defRPr>
            </a:lvl6pPr>
            <a:lvl7pPr marL="2971800" indent="-228600" eaLnBrk="0" fontAlgn="base" hangingPunct="0">
              <a:spcBef>
                <a:spcPct val="0"/>
              </a:spcBef>
              <a:spcAft>
                <a:spcPct val="0"/>
              </a:spcAft>
              <a:defRPr sz="2000">
                <a:solidFill>
                  <a:srgbClr val="000000"/>
                </a:solidFill>
                <a:latin typeface="Arial" charset="0"/>
              </a:defRPr>
            </a:lvl7pPr>
            <a:lvl8pPr marL="3429000" indent="-228600" eaLnBrk="0" fontAlgn="base" hangingPunct="0">
              <a:spcBef>
                <a:spcPct val="0"/>
              </a:spcBef>
              <a:spcAft>
                <a:spcPct val="0"/>
              </a:spcAft>
              <a:defRPr sz="2000">
                <a:solidFill>
                  <a:srgbClr val="000000"/>
                </a:solidFill>
                <a:latin typeface="Arial" charset="0"/>
              </a:defRPr>
            </a:lvl8pPr>
            <a:lvl9pPr marL="3886200" indent="-228600" eaLnBrk="0" fontAlgn="base" hangingPunct="0">
              <a:spcBef>
                <a:spcPct val="0"/>
              </a:spcBef>
              <a:spcAft>
                <a:spcPct val="0"/>
              </a:spcAft>
              <a:defRPr sz="2000">
                <a:solidFill>
                  <a:srgbClr val="000000"/>
                </a:solidFill>
                <a:latin typeface="Arial" charset="0"/>
              </a:defRPr>
            </a:lvl9pPr>
          </a:lstStyle>
          <a:p>
            <a:r>
              <a:rPr lang="en-US" altLang="en-US" sz="1400" b="1" dirty="0"/>
              <a:t>2022</a:t>
            </a:r>
          </a:p>
        </p:txBody>
      </p:sp>
      <p:sp>
        <p:nvSpPr>
          <p:cNvPr id="73" name="Rounded Rectangle 72"/>
          <p:cNvSpPr/>
          <p:nvPr/>
        </p:nvSpPr>
        <p:spPr bwMode="auto">
          <a:xfrm>
            <a:off x="7199481" y="6424318"/>
            <a:ext cx="1019905" cy="361257"/>
          </a:xfrm>
          <a:prstGeom prst="roundRect">
            <a:avLst/>
          </a:prstGeom>
          <a:solidFill>
            <a:srgbClr val="90C48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11" tIns="45659" rIns="91311" bIns="4565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en-US" altLang="en-US" sz="1100" b="1" dirty="0">
                <a:ea typeface="MS PGothic" pitchFamily="34" charset="-128"/>
                <a:cs typeface="Arial" charset="0"/>
              </a:rPr>
              <a:t>Developing</a:t>
            </a:r>
            <a:endParaRPr lang="en-US" altLang="en-US" sz="1100" dirty="0">
              <a:ea typeface="MS PGothic" pitchFamily="34" charset="-128"/>
              <a:cs typeface="Arial" charset="0"/>
            </a:endParaRPr>
          </a:p>
        </p:txBody>
      </p:sp>
      <p:sp>
        <p:nvSpPr>
          <p:cNvPr id="74" name="Rounded Rectangle 73"/>
          <p:cNvSpPr/>
          <p:nvPr/>
        </p:nvSpPr>
        <p:spPr bwMode="auto">
          <a:xfrm>
            <a:off x="8294701" y="6426485"/>
            <a:ext cx="914400" cy="365760"/>
          </a:xfrm>
          <a:prstGeom prst="roundRect">
            <a:avLst/>
          </a:prstGeom>
          <a:solidFill>
            <a:srgbClr val="FFC0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11" tIns="45659" rIns="91311" bIns="4565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1100" b="1" dirty="0">
                <a:ea typeface="MS PGothic" pitchFamily="34" charset="-128"/>
                <a:cs typeface="Arial" charset="0"/>
              </a:rPr>
              <a:t>Planning</a:t>
            </a:r>
            <a:endParaRPr lang="en-US" altLang="en-US" sz="1300" b="1" dirty="0">
              <a:ea typeface="MS PGothic" pitchFamily="34" charset="-128"/>
              <a:cs typeface="Arial" charset="0"/>
            </a:endParaRPr>
          </a:p>
        </p:txBody>
      </p:sp>
      <p:sp>
        <p:nvSpPr>
          <p:cNvPr id="75" name="Rounded Rectangle 74"/>
          <p:cNvSpPr/>
          <p:nvPr/>
        </p:nvSpPr>
        <p:spPr bwMode="auto">
          <a:xfrm>
            <a:off x="9282137" y="6419815"/>
            <a:ext cx="914400" cy="365760"/>
          </a:xfrm>
          <a:prstGeom prst="roundRect">
            <a:avLst/>
          </a:prstGeom>
          <a:solidFill>
            <a:schemeClr val="accent6">
              <a:lumMod val="60000"/>
              <a:lumOff val="4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11" tIns="45659" rIns="91311" bIns="4565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pPr algn="ctr"/>
            <a:r>
              <a:rPr lang="en-US" altLang="en-US" sz="1100" b="1" dirty="0">
                <a:ea typeface="MS PGothic" pitchFamily="34" charset="-128"/>
                <a:cs typeface="Arial" charset="0"/>
              </a:rPr>
              <a:t>Exploring</a:t>
            </a:r>
            <a:endParaRPr lang="en-US" altLang="en-US" sz="1300" b="1" dirty="0">
              <a:ea typeface="MS PGothic" pitchFamily="34" charset="-128"/>
              <a:cs typeface="Arial" charset="0"/>
            </a:endParaRPr>
          </a:p>
        </p:txBody>
      </p:sp>
      <p:sp>
        <p:nvSpPr>
          <p:cNvPr id="76" name="TextBox 1"/>
          <p:cNvSpPr txBox="1">
            <a:spLocks noChangeArrowheads="1"/>
          </p:cNvSpPr>
          <p:nvPr/>
        </p:nvSpPr>
        <p:spPr bwMode="auto">
          <a:xfrm>
            <a:off x="5135427" y="6053965"/>
            <a:ext cx="5822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Arial" charset="0"/>
              </a:defRPr>
            </a:lvl1pPr>
            <a:lvl2pPr marL="742950" indent="-285750">
              <a:defRPr sz="2000">
                <a:solidFill>
                  <a:srgbClr val="000000"/>
                </a:solidFill>
                <a:latin typeface="Arial" charset="0"/>
              </a:defRPr>
            </a:lvl2pPr>
            <a:lvl3pPr marL="1143000" indent="-228600">
              <a:defRPr sz="2000">
                <a:solidFill>
                  <a:srgbClr val="000000"/>
                </a:solidFill>
                <a:latin typeface="Arial" charset="0"/>
              </a:defRPr>
            </a:lvl3pPr>
            <a:lvl4pPr marL="1600200" indent="-228600">
              <a:defRPr sz="2000">
                <a:solidFill>
                  <a:srgbClr val="000000"/>
                </a:solidFill>
                <a:latin typeface="Arial" charset="0"/>
              </a:defRPr>
            </a:lvl4pPr>
            <a:lvl5pPr marL="2057400" indent="-228600">
              <a:defRPr sz="2000">
                <a:solidFill>
                  <a:srgbClr val="000000"/>
                </a:solidFill>
                <a:latin typeface="Arial" charset="0"/>
              </a:defRPr>
            </a:lvl5pPr>
            <a:lvl6pPr marL="2514600" indent="-228600" eaLnBrk="0" fontAlgn="base" hangingPunct="0">
              <a:spcBef>
                <a:spcPct val="0"/>
              </a:spcBef>
              <a:spcAft>
                <a:spcPct val="0"/>
              </a:spcAft>
              <a:defRPr sz="2000">
                <a:solidFill>
                  <a:srgbClr val="000000"/>
                </a:solidFill>
                <a:latin typeface="Arial" charset="0"/>
              </a:defRPr>
            </a:lvl6pPr>
            <a:lvl7pPr marL="2971800" indent="-228600" eaLnBrk="0" fontAlgn="base" hangingPunct="0">
              <a:spcBef>
                <a:spcPct val="0"/>
              </a:spcBef>
              <a:spcAft>
                <a:spcPct val="0"/>
              </a:spcAft>
              <a:defRPr sz="2000">
                <a:solidFill>
                  <a:srgbClr val="000000"/>
                </a:solidFill>
                <a:latin typeface="Arial" charset="0"/>
              </a:defRPr>
            </a:lvl7pPr>
            <a:lvl8pPr marL="3429000" indent="-228600" eaLnBrk="0" fontAlgn="base" hangingPunct="0">
              <a:spcBef>
                <a:spcPct val="0"/>
              </a:spcBef>
              <a:spcAft>
                <a:spcPct val="0"/>
              </a:spcAft>
              <a:defRPr sz="2000">
                <a:solidFill>
                  <a:srgbClr val="000000"/>
                </a:solidFill>
                <a:latin typeface="Arial" charset="0"/>
              </a:defRPr>
            </a:lvl8pPr>
            <a:lvl9pPr marL="3886200" indent="-228600" eaLnBrk="0" fontAlgn="base" hangingPunct="0">
              <a:spcBef>
                <a:spcPct val="0"/>
              </a:spcBef>
              <a:spcAft>
                <a:spcPct val="0"/>
              </a:spcAft>
              <a:defRPr sz="2000">
                <a:solidFill>
                  <a:srgbClr val="000000"/>
                </a:solidFill>
                <a:latin typeface="Arial" charset="0"/>
              </a:defRPr>
            </a:lvl9pPr>
          </a:lstStyle>
          <a:p>
            <a:r>
              <a:rPr lang="en-US" altLang="en-US" sz="1400" b="1" dirty="0"/>
              <a:t>2023</a:t>
            </a:r>
          </a:p>
        </p:txBody>
      </p:sp>
      <p:sp>
        <p:nvSpPr>
          <p:cNvPr id="79" name="TextBox 78"/>
          <p:cNvSpPr txBox="1"/>
          <p:nvPr/>
        </p:nvSpPr>
        <p:spPr>
          <a:xfrm rot="16200000">
            <a:off x="156192" y="1935671"/>
            <a:ext cx="1338828" cy="1347862"/>
          </a:xfrm>
          <a:prstGeom prst="rect">
            <a:avLst/>
          </a:prstGeom>
          <a:noFill/>
        </p:spPr>
        <p:txBody>
          <a:bodyPr vert="eaVert" wrap="square" rtlCol="0">
            <a:spAutoFit/>
          </a:bodyPr>
          <a:lstStyle/>
          <a:p>
            <a:pPr algn="ctr"/>
            <a:r>
              <a:rPr lang="en-US" sz="1500" dirty="0"/>
              <a:t>Cloud Server &amp; </a:t>
            </a:r>
          </a:p>
          <a:p>
            <a:pPr algn="ctr"/>
            <a:r>
              <a:rPr lang="en-US" sz="1500" dirty="0"/>
              <a:t>High-Performance Computing</a:t>
            </a:r>
          </a:p>
        </p:txBody>
      </p:sp>
      <p:cxnSp>
        <p:nvCxnSpPr>
          <p:cNvPr id="83" name="Straight Connector 82"/>
          <p:cNvCxnSpPr/>
          <p:nvPr/>
        </p:nvCxnSpPr>
        <p:spPr bwMode="auto">
          <a:xfrm>
            <a:off x="6655477" y="1201244"/>
            <a:ext cx="10414" cy="48550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5" name="TextBox 1"/>
          <p:cNvSpPr txBox="1">
            <a:spLocks noChangeArrowheads="1"/>
          </p:cNvSpPr>
          <p:nvPr/>
        </p:nvSpPr>
        <p:spPr bwMode="auto">
          <a:xfrm>
            <a:off x="7806178" y="6053964"/>
            <a:ext cx="5822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Arial" charset="0"/>
              </a:defRPr>
            </a:lvl1pPr>
            <a:lvl2pPr marL="742950" indent="-285750">
              <a:defRPr sz="2000">
                <a:solidFill>
                  <a:srgbClr val="000000"/>
                </a:solidFill>
                <a:latin typeface="Arial" charset="0"/>
              </a:defRPr>
            </a:lvl2pPr>
            <a:lvl3pPr marL="1143000" indent="-228600">
              <a:defRPr sz="2000">
                <a:solidFill>
                  <a:srgbClr val="000000"/>
                </a:solidFill>
                <a:latin typeface="Arial" charset="0"/>
              </a:defRPr>
            </a:lvl3pPr>
            <a:lvl4pPr marL="1600200" indent="-228600">
              <a:defRPr sz="2000">
                <a:solidFill>
                  <a:srgbClr val="000000"/>
                </a:solidFill>
                <a:latin typeface="Arial" charset="0"/>
              </a:defRPr>
            </a:lvl4pPr>
            <a:lvl5pPr marL="2057400" indent="-228600">
              <a:defRPr sz="2000">
                <a:solidFill>
                  <a:srgbClr val="000000"/>
                </a:solidFill>
                <a:latin typeface="Arial" charset="0"/>
              </a:defRPr>
            </a:lvl5pPr>
            <a:lvl6pPr marL="2514600" indent="-228600" eaLnBrk="0" fontAlgn="base" hangingPunct="0">
              <a:spcBef>
                <a:spcPct val="0"/>
              </a:spcBef>
              <a:spcAft>
                <a:spcPct val="0"/>
              </a:spcAft>
              <a:defRPr sz="2000">
                <a:solidFill>
                  <a:srgbClr val="000000"/>
                </a:solidFill>
                <a:latin typeface="Arial" charset="0"/>
              </a:defRPr>
            </a:lvl6pPr>
            <a:lvl7pPr marL="2971800" indent="-228600" eaLnBrk="0" fontAlgn="base" hangingPunct="0">
              <a:spcBef>
                <a:spcPct val="0"/>
              </a:spcBef>
              <a:spcAft>
                <a:spcPct val="0"/>
              </a:spcAft>
              <a:defRPr sz="2000">
                <a:solidFill>
                  <a:srgbClr val="000000"/>
                </a:solidFill>
                <a:latin typeface="Arial" charset="0"/>
              </a:defRPr>
            </a:lvl7pPr>
            <a:lvl8pPr marL="3429000" indent="-228600" eaLnBrk="0" fontAlgn="base" hangingPunct="0">
              <a:spcBef>
                <a:spcPct val="0"/>
              </a:spcBef>
              <a:spcAft>
                <a:spcPct val="0"/>
              </a:spcAft>
              <a:defRPr sz="2000">
                <a:solidFill>
                  <a:srgbClr val="000000"/>
                </a:solidFill>
                <a:latin typeface="Arial" charset="0"/>
              </a:defRPr>
            </a:lvl8pPr>
            <a:lvl9pPr marL="3886200" indent="-228600" eaLnBrk="0" fontAlgn="base" hangingPunct="0">
              <a:spcBef>
                <a:spcPct val="0"/>
              </a:spcBef>
              <a:spcAft>
                <a:spcPct val="0"/>
              </a:spcAft>
              <a:defRPr sz="2000">
                <a:solidFill>
                  <a:srgbClr val="000000"/>
                </a:solidFill>
                <a:latin typeface="Arial" charset="0"/>
              </a:defRPr>
            </a:lvl9pPr>
          </a:lstStyle>
          <a:p>
            <a:r>
              <a:rPr lang="en-US" altLang="en-US" sz="1400" b="1" dirty="0"/>
              <a:t>2024</a:t>
            </a:r>
          </a:p>
        </p:txBody>
      </p:sp>
      <p:sp>
        <p:nvSpPr>
          <p:cNvPr id="91" name="Rounded Rectangle 90"/>
          <p:cNvSpPr/>
          <p:nvPr/>
        </p:nvSpPr>
        <p:spPr bwMode="auto">
          <a:xfrm>
            <a:off x="1603488" y="1023494"/>
            <a:ext cx="2461210" cy="710829"/>
          </a:xfrm>
          <a:prstGeom prst="roundRect">
            <a:avLst/>
          </a:prstGeom>
          <a:solidFill>
            <a:srgbClr val="90C482"/>
          </a:solidFill>
          <a:ln w="25400">
            <a:no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11" tIns="45659" rIns="91311" bIns="4565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en-US" altLang="en-US" sz="1000" b="1" dirty="0">
                <a:solidFill>
                  <a:schemeClr val="tx1">
                    <a:lumMod val="50000"/>
                  </a:schemeClr>
                </a:solidFill>
                <a:latin typeface="+mn-lt"/>
                <a:ea typeface="MS PGothic" pitchFamily="34" charset="-128"/>
                <a:cs typeface="Arial" charset="0"/>
              </a:rPr>
              <a:t>NCP5892x</a:t>
            </a:r>
          </a:p>
          <a:p>
            <a:r>
              <a:rPr lang="en-US" altLang="en-US" sz="1200" dirty="0">
                <a:solidFill>
                  <a:schemeClr val="tx1">
                    <a:lumMod val="50000"/>
                  </a:schemeClr>
                </a:solidFill>
                <a:latin typeface="+mn-lt"/>
                <a:ea typeface="MS PGothic" pitchFamily="34" charset="-128"/>
                <a:cs typeface="Arial" panose="020B0604020202020204" pitchFamily="34" charset="0"/>
              </a:rPr>
              <a:t>Single Driver-</a:t>
            </a:r>
            <a:r>
              <a:rPr lang="en-US" altLang="en-US" sz="1200" dirty="0" err="1">
                <a:solidFill>
                  <a:schemeClr val="tx1">
                    <a:lumMod val="50000"/>
                  </a:schemeClr>
                </a:solidFill>
                <a:latin typeface="+mn-lt"/>
                <a:ea typeface="MS PGothic" pitchFamily="34" charset="-128"/>
                <a:cs typeface="Arial" panose="020B0604020202020204" pitchFamily="34" charset="0"/>
              </a:rPr>
              <a:t>GaN</a:t>
            </a:r>
            <a:r>
              <a:rPr lang="en-US" altLang="en-US" sz="1200" dirty="0">
                <a:solidFill>
                  <a:schemeClr val="tx1">
                    <a:lumMod val="50000"/>
                  </a:schemeClr>
                </a:solidFill>
                <a:latin typeface="+mn-lt"/>
                <a:ea typeface="MS PGothic" pitchFamily="34" charset="-128"/>
                <a:cs typeface="Arial" panose="020B0604020202020204" pitchFamily="34" charset="0"/>
              </a:rPr>
              <a:t>, 650V, 50m</a:t>
            </a:r>
            <a:r>
              <a:rPr lang="el-GR" altLang="en-US" sz="1200" dirty="0">
                <a:solidFill>
                  <a:schemeClr val="tx1">
                    <a:lumMod val="50000"/>
                  </a:schemeClr>
                </a:solidFill>
                <a:latin typeface="+mn-lt"/>
                <a:ea typeface="MS PGothic" pitchFamily="34" charset="-128"/>
                <a:cs typeface="Arial" panose="020B0604020202020204" pitchFamily="34" charset="0"/>
              </a:rPr>
              <a:t>Ω</a:t>
            </a:r>
            <a:r>
              <a:rPr lang="en-US" altLang="en-US" sz="1200" dirty="0">
                <a:solidFill>
                  <a:schemeClr val="tx1">
                    <a:lumMod val="50000"/>
                  </a:schemeClr>
                </a:solidFill>
                <a:latin typeface="+mn-lt"/>
                <a:ea typeface="MS PGothic" pitchFamily="34" charset="-128"/>
                <a:cs typeface="Arial" panose="020B0604020202020204" pitchFamily="34" charset="0"/>
              </a:rPr>
              <a:t>/78mOhm/150mOhm, PQFN 8x8</a:t>
            </a:r>
          </a:p>
        </p:txBody>
      </p:sp>
      <p:cxnSp>
        <p:nvCxnSpPr>
          <p:cNvPr id="28" name="Straight Connector 27"/>
          <p:cNvCxnSpPr>
            <a:cxnSpLocks/>
          </p:cNvCxnSpPr>
          <p:nvPr/>
        </p:nvCxnSpPr>
        <p:spPr bwMode="auto">
          <a:xfrm flipV="1">
            <a:off x="1576788" y="3961056"/>
            <a:ext cx="9683425" cy="39279"/>
          </a:xfrm>
          <a:prstGeom prst="line">
            <a:avLst/>
          </a:prstGeom>
          <a:solidFill>
            <a:schemeClr val="accent1"/>
          </a:solidFill>
          <a:ln w="3175" cap="flat" cmpd="sng" algn="ctr">
            <a:solidFill>
              <a:schemeClr val="tx1"/>
            </a:solidFill>
            <a:prstDash val="dash"/>
            <a:round/>
            <a:headEnd type="none" w="med" len="med"/>
            <a:tailEnd type="none" w="med" len="med"/>
          </a:ln>
          <a:effectLst/>
        </p:spPr>
      </p:cxnSp>
      <p:cxnSp>
        <p:nvCxnSpPr>
          <p:cNvPr id="5" name="Straight Arrow Connector 4"/>
          <p:cNvCxnSpPr/>
          <p:nvPr/>
        </p:nvCxnSpPr>
        <p:spPr>
          <a:xfrm flipV="1">
            <a:off x="1581378" y="1188088"/>
            <a:ext cx="0" cy="4877475"/>
          </a:xfrm>
          <a:prstGeom prst="straightConnector1">
            <a:avLst/>
          </a:prstGeom>
          <a:ln w="22225">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p:cNvCxnSpPr>
          <p:nvPr/>
        </p:nvCxnSpPr>
        <p:spPr>
          <a:xfrm>
            <a:off x="1581378" y="6065564"/>
            <a:ext cx="9678835" cy="12196"/>
          </a:xfrm>
          <a:prstGeom prst="straightConnector1">
            <a:avLst/>
          </a:prstGeom>
          <a:ln w="22225">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bwMode="auto">
          <a:xfrm>
            <a:off x="2808165" y="3194969"/>
            <a:ext cx="4451301" cy="707521"/>
          </a:xfrm>
          <a:prstGeom prst="roundRect">
            <a:avLst/>
          </a:prstGeom>
          <a:solidFill>
            <a:srgbClr val="FFC000"/>
          </a:solidFill>
          <a:ln w="25400">
            <a:no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11" tIns="45659" rIns="91311" bIns="4565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en-US" altLang="en-US" sz="1000" b="1" dirty="0">
                <a:solidFill>
                  <a:schemeClr val="tx1">
                    <a:lumMod val="50000"/>
                  </a:schemeClr>
                </a:solidFill>
                <a:latin typeface="+mn-lt"/>
                <a:ea typeface="MS PGothic" pitchFamily="34" charset="-128"/>
                <a:cs typeface="Arial" charset="0"/>
              </a:rPr>
              <a:t>NCP5898x</a:t>
            </a:r>
          </a:p>
          <a:p>
            <a:r>
              <a:rPr lang="en-US" altLang="en-US" sz="1200" dirty="0">
                <a:solidFill>
                  <a:schemeClr val="tx1">
                    <a:lumMod val="50000"/>
                  </a:schemeClr>
                </a:solidFill>
                <a:latin typeface="+mn-lt"/>
                <a:ea typeface="MS PGothic" pitchFamily="34" charset="-128"/>
                <a:cs typeface="Arial" panose="020B0604020202020204" pitchFamily="34" charset="0"/>
              </a:rPr>
              <a:t>Single Iso-</a:t>
            </a:r>
            <a:r>
              <a:rPr lang="en-US" altLang="en-US" sz="1200" dirty="0" err="1">
                <a:solidFill>
                  <a:schemeClr val="tx1">
                    <a:lumMod val="50000"/>
                  </a:schemeClr>
                </a:solidFill>
                <a:latin typeface="+mn-lt"/>
                <a:ea typeface="MS PGothic" pitchFamily="34" charset="-128"/>
                <a:cs typeface="Arial" panose="020B0604020202020204" pitchFamily="34" charset="0"/>
              </a:rPr>
              <a:t>GaN</a:t>
            </a:r>
            <a:r>
              <a:rPr lang="en-US" altLang="en-US" sz="1200" dirty="0">
                <a:solidFill>
                  <a:schemeClr val="tx1">
                    <a:lumMod val="50000"/>
                  </a:schemeClr>
                </a:solidFill>
                <a:latin typeface="+mn-lt"/>
                <a:ea typeface="MS PGothic" pitchFamily="34" charset="-128"/>
                <a:cs typeface="Arial" panose="020B0604020202020204" pitchFamily="34" charset="0"/>
              </a:rPr>
              <a:t>, 650V, 25mOhm/50mOhm, 2.5kV Galvanic Isolation, SCP, PQFN 12x12 Bottom-Cool</a:t>
            </a:r>
          </a:p>
        </p:txBody>
      </p:sp>
      <p:cxnSp>
        <p:nvCxnSpPr>
          <p:cNvPr id="48" name="Straight Connector 47">
            <a:extLst>
              <a:ext uri="{FF2B5EF4-FFF2-40B4-BE49-F238E27FC236}">
                <a16:creationId xmlns:a16="http://schemas.microsoft.com/office/drawing/2014/main" id="{E92EDD2E-5448-4D47-98A1-8793EDD8BDEE}"/>
              </a:ext>
            </a:extLst>
          </p:cNvPr>
          <p:cNvCxnSpPr/>
          <p:nvPr/>
        </p:nvCxnSpPr>
        <p:spPr bwMode="auto">
          <a:xfrm>
            <a:off x="9500746" y="1219420"/>
            <a:ext cx="10414" cy="48550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9" name="TextBox 1">
            <a:extLst>
              <a:ext uri="{FF2B5EF4-FFF2-40B4-BE49-F238E27FC236}">
                <a16:creationId xmlns:a16="http://schemas.microsoft.com/office/drawing/2014/main" id="{28C22E60-92A2-4B82-8EA8-CB278852782E}"/>
              </a:ext>
            </a:extLst>
          </p:cNvPr>
          <p:cNvSpPr txBox="1">
            <a:spLocks noChangeArrowheads="1"/>
          </p:cNvSpPr>
          <p:nvPr/>
        </p:nvSpPr>
        <p:spPr bwMode="auto">
          <a:xfrm>
            <a:off x="10255767" y="6053964"/>
            <a:ext cx="686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Arial" charset="0"/>
              </a:defRPr>
            </a:lvl1pPr>
            <a:lvl2pPr marL="742950" indent="-285750">
              <a:defRPr sz="2000">
                <a:solidFill>
                  <a:srgbClr val="000000"/>
                </a:solidFill>
                <a:latin typeface="Arial" charset="0"/>
              </a:defRPr>
            </a:lvl2pPr>
            <a:lvl3pPr marL="1143000" indent="-228600">
              <a:defRPr sz="2000">
                <a:solidFill>
                  <a:srgbClr val="000000"/>
                </a:solidFill>
                <a:latin typeface="Arial" charset="0"/>
              </a:defRPr>
            </a:lvl3pPr>
            <a:lvl4pPr marL="1600200" indent="-228600">
              <a:defRPr sz="2000">
                <a:solidFill>
                  <a:srgbClr val="000000"/>
                </a:solidFill>
                <a:latin typeface="Arial" charset="0"/>
              </a:defRPr>
            </a:lvl4pPr>
            <a:lvl5pPr marL="2057400" indent="-228600">
              <a:defRPr sz="2000">
                <a:solidFill>
                  <a:srgbClr val="000000"/>
                </a:solidFill>
                <a:latin typeface="Arial" charset="0"/>
              </a:defRPr>
            </a:lvl5pPr>
            <a:lvl6pPr marL="2514600" indent="-228600" eaLnBrk="0" fontAlgn="base" hangingPunct="0">
              <a:spcBef>
                <a:spcPct val="0"/>
              </a:spcBef>
              <a:spcAft>
                <a:spcPct val="0"/>
              </a:spcAft>
              <a:defRPr sz="2000">
                <a:solidFill>
                  <a:srgbClr val="000000"/>
                </a:solidFill>
                <a:latin typeface="Arial" charset="0"/>
              </a:defRPr>
            </a:lvl6pPr>
            <a:lvl7pPr marL="2971800" indent="-228600" eaLnBrk="0" fontAlgn="base" hangingPunct="0">
              <a:spcBef>
                <a:spcPct val="0"/>
              </a:spcBef>
              <a:spcAft>
                <a:spcPct val="0"/>
              </a:spcAft>
              <a:defRPr sz="2000">
                <a:solidFill>
                  <a:srgbClr val="000000"/>
                </a:solidFill>
                <a:latin typeface="Arial" charset="0"/>
              </a:defRPr>
            </a:lvl7pPr>
            <a:lvl8pPr marL="3429000" indent="-228600" eaLnBrk="0" fontAlgn="base" hangingPunct="0">
              <a:spcBef>
                <a:spcPct val="0"/>
              </a:spcBef>
              <a:spcAft>
                <a:spcPct val="0"/>
              </a:spcAft>
              <a:defRPr sz="2000">
                <a:solidFill>
                  <a:srgbClr val="000000"/>
                </a:solidFill>
                <a:latin typeface="Arial" charset="0"/>
              </a:defRPr>
            </a:lvl8pPr>
            <a:lvl9pPr marL="3886200" indent="-228600" eaLnBrk="0" fontAlgn="base" hangingPunct="0">
              <a:spcBef>
                <a:spcPct val="0"/>
              </a:spcBef>
              <a:spcAft>
                <a:spcPct val="0"/>
              </a:spcAft>
              <a:defRPr sz="2000">
                <a:solidFill>
                  <a:srgbClr val="000000"/>
                </a:solidFill>
                <a:latin typeface="Arial" charset="0"/>
              </a:defRPr>
            </a:lvl9pPr>
          </a:lstStyle>
          <a:p>
            <a:r>
              <a:rPr lang="en-US" altLang="en-US" sz="1400" b="1" dirty="0"/>
              <a:t>2025+</a:t>
            </a:r>
          </a:p>
        </p:txBody>
      </p:sp>
      <p:sp>
        <p:nvSpPr>
          <p:cNvPr id="51" name="TextBox 50">
            <a:extLst>
              <a:ext uri="{FF2B5EF4-FFF2-40B4-BE49-F238E27FC236}">
                <a16:creationId xmlns:a16="http://schemas.microsoft.com/office/drawing/2014/main" id="{1A38372B-3B62-49B9-8678-9B2B41CBDD20}"/>
              </a:ext>
            </a:extLst>
          </p:cNvPr>
          <p:cNvSpPr txBox="1"/>
          <p:nvPr/>
        </p:nvSpPr>
        <p:spPr>
          <a:xfrm rot="16200000">
            <a:off x="503428" y="4233630"/>
            <a:ext cx="646331" cy="1347862"/>
          </a:xfrm>
          <a:prstGeom prst="rect">
            <a:avLst/>
          </a:prstGeom>
          <a:noFill/>
        </p:spPr>
        <p:txBody>
          <a:bodyPr vert="eaVert" wrap="square" rtlCol="0">
            <a:spAutoFit/>
          </a:bodyPr>
          <a:lstStyle/>
          <a:p>
            <a:pPr algn="ctr"/>
            <a:r>
              <a:rPr lang="en-US" sz="1500" dirty="0" err="1"/>
              <a:t>xEV</a:t>
            </a:r>
            <a:r>
              <a:rPr lang="en-US" sz="1500" dirty="0"/>
              <a:t> OBC &amp; 48V DCDC</a:t>
            </a:r>
          </a:p>
        </p:txBody>
      </p:sp>
      <p:pic>
        <p:nvPicPr>
          <p:cNvPr id="36" name="Picture 35">
            <a:extLst>
              <a:ext uri="{FF2B5EF4-FFF2-40B4-BE49-F238E27FC236}">
                <a16:creationId xmlns:a16="http://schemas.microsoft.com/office/drawing/2014/main" id="{036229EC-176F-43F5-8FE4-60EDD1B46F6B}"/>
              </a:ext>
            </a:extLst>
          </p:cNvPr>
          <p:cNvPicPr/>
          <p:nvPr/>
        </p:nvPicPr>
        <p:blipFill>
          <a:blip r:embed="rId2" cstate="email">
            <a:extLst>
              <a:ext uri="{28A0092B-C50C-407E-A947-70E740481C1C}">
                <a14:useLocalDpi xmlns:a14="http://schemas.microsoft.com/office/drawing/2010/main"/>
              </a:ext>
            </a:extLst>
          </a:blip>
          <a:stretch>
            <a:fillRect/>
          </a:stretch>
        </p:blipFill>
        <p:spPr>
          <a:xfrm>
            <a:off x="4097212" y="1159985"/>
            <a:ext cx="436316" cy="473338"/>
          </a:xfrm>
          <a:prstGeom prst="rect">
            <a:avLst/>
          </a:prstGeom>
        </p:spPr>
      </p:pic>
      <p:pic>
        <p:nvPicPr>
          <p:cNvPr id="38" name="Picture 37">
            <a:extLst>
              <a:ext uri="{FF2B5EF4-FFF2-40B4-BE49-F238E27FC236}">
                <a16:creationId xmlns:a16="http://schemas.microsoft.com/office/drawing/2014/main" id="{901C025F-5452-4A51-B6DD-6A5A101572F0}"/>
              </a:ext>
            </a:extLst>
          </p:cNvPr>
          <p:cNvPicPr/>
          <p:nvPr/>
        </p:nvPicPr>
        <p:blipFill>
          <a:blip r:embed="rId3" cstate="email">
            <a:extLst>
              <a:ext uri="{28A0092B-C50C-407E-A947-70E740481C1C}">
                <a14:useLocalDpi xmlns:a14="http://schemas.microsoft.com/office/drawing/2010/main"/>
              </a:ext>
            </a:extLst>
          </a:blip>
          <a:stretch>
            <a:fillRect/>
          </a:stretch>
        </p:blipFill>
        <p:spPr>
          <a:xfrm>
            <a:off x="7318845" y="3284712"/>
            <a:ext cx="697084" cy="588006"/>
          </a:xfrm>
          <a:prstGeom prst="rect">
            <a:avLst/>
          </a:prstGeom>
        </p:spPr>
      </p:pic>
      <p:sp>
        <p:nvSpPr>
          <p:cNvPr id="55" name="Rounded Rectangle 51">
            <a:extLst>
              <a:ext uri="{FF2B5EF4-FFF2-40B4-BE49-F238E27FC236}">
                <a16:creationId xmlns:a16="http://schemas.microsoft.com/office/drawing/2014/main" id="{5810F6EF-6798-436C-90B1-6DE49073035A}"/>
              </a:ext>
            </a:extLst>
          </p:cNvPr>
          <p:cNvSpPr/>
          <p:nvPr/>
        </p:nvSpPr>
        <p:spPr bwMode="auto">
          <a:xfrm>
            <a:off x="3536090" y="4214773"/>
            <a:ext cx="4527456" cy="635287"/>
          </a:xfrm>
          <a:prstGeom prst="roundRect">
            <a:avLst/>
          </a:prstGeom>
          <a:solidFill>
            <a:schemeClr val="accent6">
              <a:lumMod val="60000"/>
              <a:lumOff val="40000"/>
            </a:schemeClr>
          </a:solidFill>
          <a:ln w="25400">
            <a:no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11" tIns="45659" rIns="91311" bIns="4565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en-US" altLang="en-US" sz="1000" b="1" dirty="0">
                <a:solidFill>
                  <a:schemeClr val="tx1">
                    <a:lumMod val="50000"/>
                  </a:schemeClr>
                </a:solidFill>
                <a:latin typeface="+mn-lt"/>
                <a:ea typeface="MS PGothic" pitchFamily="34" charset="-128"/>
                <a:cs typeface="Arial" charset="0"/>
              </a:rPr>
              <a:t>NCV5898x</a:t>
            </a:r>
          </a:p>
          <a:p>
            <a:r>
              <a:rPr lang="en-US" altLang="en-US" sz="1200" dirty="0">
                <a:solidFill>
                  <a:schemeClr val="tx1">
                    <a:lumMod val="50000"/>
                  </a:schemeClr>
                </a:solidFill>
                <a:latin typeface="+mn-lt"/>
                <a:ea typeface="MS PGothic" pitchFamily="34" charset="-128"/>
                <a:cs typeface="Arial" panose="020B0604020202020204" pitchFamily="34" charset="0"/>
              </a:rPr>
              <a:t>Single Iso-</a:t>
            </a:r>
            <a:r>
              <a:rPr lang="en-US" altLang="en-US" sz="1200" dirty="0" err="1">
                <a:solidFill>
                  <a:schemeClr val="tx1">
                    <a:lumMod val="50000"/>
                  </a:schemeClr>
                </a:solidFill>
                <a:latin typeface="+mn-lt"/>
                <a:ea typeface="MS PGothic" pitchFamily="34" charset="-128"/>
                <a:cs typeface="Arial" panose="020B0604020202020204" pitchFamily="34" charset="0"/>
              </a:rPr>
              <a:t>GaN</a:t>
            </a:r>
            <a:r>
              <a:rPr lang="en-US" altLang="en-US" sz="1200" dirty="0">
                <a:solidFill>
                  <a:schemeClr val="tx1">
                    <a:lumMod val="50000"/>
                  </a:schemeClr>
                </a:solidFill>
                <a:latin typeface="+mn-lt"/>
                <a:ea typeface="MS PGothic" pitchFamily="34" charset="-128"/>
                <a:cs typeface="Arial" panose="020B0604020202020204" pitchFamily="34" charset="0"/>
              </a:rPr>
              <a:t>, 650V, 25mOhm/50mOhm, 2.5kV Galvanic Isolation, SCP, Fault Reporting, PQFN 12x12 Top-Cool</a:t>
            </a:r>
          </a:p>
        </p:txBody>
      </p:sp>
      <p:sp>
        <p:nvSpPr>
          <p:cNvPr id="57" name="Rounded Rectangle 51">
            <a:extLst>
              <a:ext uri="{FF2B5EF4-FFF2-40B4-BE49-F238E27FC236}">
                <a16:creationId xmlns:a16="http://schemas.microsoft.com/office/drawing/2014/main" id="{975B08AD-D230-4BED-A62B-DD438FE6DF2F}"/>
              </a:ext>
            </a:extLst>
          </p:cNvPr>
          <p:cNvSpPr/>
          <p:nvPr/>
        </p:nvSpPr>
        <p:spPr bwMode="auto">
          <a:xfrm>
            <a:off x="8110361" y="4203688"/>
            <a:ext cx="3188501" cy="968052"/>
          </a:xfrm>
          <a:prstGeom prst="roundRect">
            <a:avLst/>
          </a:prstGeom>
          <a:solidFill>
            <a:schemeClr val="accent6">
              <a:lumMod val="60000"/>
              <a:lumOff val="40000"/>
            </a:schemeClr>
          </a:solidFill>
          <a:ln w="25400">
            <a:no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11" tIns="45659" rIns="91311" bIns="4565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en-US" altLang="en-US" sz="1000" b="1" dirty="0">
                <a:solidFill>
                  <a:schemeClr val="tx1">
                    <a:lumMod val="50000"/>
                  </a:schemeClr>
                </a:solidFill>
                <a:latin typeface="+mn-lt"/>
                <a:ea typeface="MS PGothic" pitchFamily="34" charset="-128"/>
                <a:cs typeface="Arial" charset="0"/>
              </a:rPr>
              <a:t>NCV5888x</a:t>
            </a:r>
          </a:p>
          <a:p>
            <a:r>
              <a:rPr lang="en-US" altLang="en-US" sz="1200" dirty="0">
                <a:solidFill>
                  <a:schemeClr val="tx1">
                    <a:lumMod val="50000"/>
                  </a:schemeClr>
                </a:solidFill>
                <a:latin typeface="+mn-lt"/>
                <a:ea typeface="MS PGothic" pitchFamily="34" charset="-128"/>
                <a:cs typeface="Arial" panose="020B0604020202020204" pitchFamily="34" charset="0"/>
              </a:rPr>
              <a:t>Half-Bridge Iso-</a:t>
            </a:r>
            <a:r>
              <a:rPr lang="en-US" altLang="en-US" sz="1200" dirty="0" err="1">
                <a:solidFill>
                  <a:schemeClr val="tx1">
                    <a:lumMod val="50000"/>
                  </a:schemeClr>
                </a:solidFill>
                <a:latin typeface="+mn-lt"/>
                <a:ea typeface="MS PGothic" pitchFamily="34" charset="-128"/>
                <a:cs typeface="Arial" panose="020B0604020202020204" pitchFamily="34" charset="0"/>
              </a:rPr>
              <a:t>GaN</a:t>
            </a:r>
            <a:r>
              <a:rPr lang="en-US" altLang="en-US" sz="1200" dirty="0">
                <a:solidFill>
                  <a:schemeClr val="tx1">
                    <a:lumMod val="50000"/>
                  </a:schemeClr>
                </a:solidFill>
                <a:latin typeface="+mn-lt"/>
                <a:ea typeface="MS PGothic" pitchFamily="34" charset="-128"/>
                <a:cs typeface="Arial" panose="020B0604020202020204" pitchFamily="34" charset="0"/>
              </a:rPr>
              <a:t> Module, 650V, 25mOhm/50mOhm, 2.5kV Galvanic Isolation, SCP, Fault Reporting, PQFN 16x18 Top-Cool</a:t>
            </a:r>
          </a:p>
        </p:txBody>
      </p:sp>
      <p:sp>
        <p:nvSpPr>
          <p:cNvPr id="62" name="Rounded Rectangle 51">
            <a:extLst>
              <a:ext uri="{FF2B5EF4-FFF2-40B4-BE49-F238E27FC236}">
                <a16:creationId xmlns:a16="http://schemas.microsoft.com/office/drawing/2014/main" id="{18BBE9DE-0228-4A5E-85FC-345D080E2BED}"/>
              </a:ext>
            </a:extLst>
          </p:cNvPr>
          <p:cNvSpPr/>
          <p:nvPr/>
        </p:nvSpPr>
        <p:spPr bwMode="auto">
          <a:xfrm>
            <a:off x="8111517" y="3181501"/>
            <a:ext cx="3158485" cy="720989"/>
          </a:xfrm>
          <a:prstGeom prst="roundRect">
            <a:avLst/>
          </a:prstGeom>
          <a:solidFill>
            <a:schemeClr val="accent6">
              <a:lumMod val="60000"/>
              <a:lumOff val="40000"/>
            </a:schemeClr>
          </a:solidFill>
          <a:ln w="25400">
            <a:no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11" tIns="45659" rIns="91311" bIns="4565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en-US" altLang="en-US" sz="1000" b="1" dirty="0">
                <a:solidFill>
                  <a:schemeClr val="tx1">
                    <a:lumMod val="50000"/>
                  </a:schemeClr>
                </a:solidFill>
                <a:latin typeface="+mn-lt"/>
                <a:ea typeface="MS PGothic" pitchFamily="34" charset="-128"/>
                <a:cs typeface="Arial" charset="0"/>
              </a:rPr>
              <a:t>NCP5881x </a:t>
            </a:r>
            <a:r>
              <a:rPr lang="en-US" altLang="en-US" sz="1200" b="1" dirty="0">
                <a:solidFill>
                  <a:schemeClr val="tx1">
                    <a:lumMod val="50000"/>
                  </a:schemeClr>
                </a:solidFill>
                <a:latin typeface="+mn-lt"/>
                <a:ea typeface="MS PGothic" pitchFamily="34" charset="-128"/>
                <a:cs typeface="Arial" charset="0"/>
              </a:rPr>
              <a:t> </a:t>
            </a:r>
          </a:p>
          <a:p>
            <a:r>
              <a:rPr lang="en-US" altLang="en-US" sz="1200" dirty="0">
                <a:solidFill>
                  <a:schemeClr val="tx1">
                    <a:lumMod val="50000"/>
                  </a:schemeClr>
                </a:solidFill>
                <a:latin typeface="+mn-lt"/>
                <a:ea typeface="MS PGothic" pitchFamily="34" charset="-128"/>
                <a:cs typeface="Arial" panose="020B0604020202020204" pitchFamily="34" charset="0"/>
              </a:rPr>
              <a:t>Half-Bridge Driver-</a:t>
            </a:r>
            <a:r>
              <a:rPr lang="en-US" altLang="en-US" sz="1200" dirty="0" err="1">
                <a:solidFill>
                  <a:schemeClr val="tx1">
                    <a:lumMod val="50000"/>
                  </a:schemeClr>
                </a:solidFill>
                <a:latin typeface="+mn-lt"/>
                <a:ea typeface="MS PGothic" pitchFamily="34" charset="-128"/>
                <a:cs typeface="Arial" panose="020B0604020202020204" pitchFamily="34" charset="0"/>
              </a:rPr>
              <a:t>GaN</a:t>
            </a:r>
            <a:r>
              <a:rPr lang="en-US" altLang="en-US" sz="1200" dirty="0">
                <a:solidFill>
                  <a:schemeClr val="tx1">
                    <a:lumMod val="50000"/>
                  </a:schemeClr>
                </a:solidFill>
                <a:latin typeface="+mn-lt"/>
                <a:ea typeface="MS PGothic" pitchFamily="34" charset="-128"/>
                <a:cs typeface="Arial" panose="020B0604020202020204" pitchFamily="34" charset="0"/>
              </a:rPr>
              <a:t>, 100V, 3mOhm/5mOhm, PQFN 4x5 Top-Cool</a:t>
            </a:r>
          </a:p>
        </p:txBody>
      </p:sp>
      <p:sp>
        <p:nvSpPr>
          <p:cNvPr id="63" name="Rounded Rectangle 51">
            <a:extLst>
              <a:ext uri="{FF2B5EF4-FFF2-40B4-BE49-F238E27FC236}">
                <a16:creationId xmlns:a16="http://schemas.microsoft.com/office/drawing/2014/main" id="{84CB0176-F1E7-4D9E-B978-AA36573915A6}"/>
              </a:ext>
            </a:extLst>
          </p:cNvPr>
          <p:cNvSpPr/>
          <p:nvPr/>
        </p:nvSpPr>
        <p:spPr bwMode="auto">
          <a:xfrm>
            <a:off x="8119653" y="5280449"/>
            <a:ext cx="3188501" cy="577532"/>
          </a:xfrm>
          <a:prstGeom prst="roundRect">
            <a:avLst/>
          </a:prstGeom>
          <a:solidFill>
            <a:schemeClr val="accent6">
              <a:lumMod val="60000"/>
              <a:lumOff val="40000"/>
            </a:schemeClr>
          </a:solidFill>
          <a:ln w="25400">
            <a:no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11" tIns="45659" rIns="91311" bIns="4565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en-US" altLang="en-US" sz="1000" b="1" dirty="0">
                <a:solidFill>
                  <a:schemeClr val="tx1">
                    <a:lumMod val="50000"/>
                  </a:schemeClr>
                </a:solidFill>
                <a:latin typeface="+mn-lt"/>
                <a:ea typeface="MS PGothic" pitchFamily="34" charset="-128"/>
                <a:cs typeface="Arial" charset="0"/>
              </a:rPr>
              <a:t>NCV5881x </a:t>
            </a:r>
            <a:r>
              <a:rPr lang="en-US" altLang="en-US" sz="1200" b="1" dirty="0">
                <a:solidFill>
                  <a:schemeClr val="tx1">
                    <a:lumMod val="50000"/>
                  </a:schemeClr>
                </a:solidFill>
                <a:latin typeface="+mn-lt"/>
                <a:ea typeface="MS PGothic" pitchFamily="34" charset="-128"/>
                <a:cs typeface="Arial" charset="0"/>
              </a:rPr>
              <a:t> </a:t>
            </a:r>
          </a:p>
          <a:p>
            <a:r>
              <a:rPr lang="en-US" altLang="en-US" sz="1200" dirty="0">
                <a:solidFill>
                  <a:schemeClr val="tx1">
                    <a:lumMod val="50000"/>
                  </a:schemeClr>
                </a:solidFill>
                <a:latin typeface="+mn-lt"/>
                <a:ea typeface="MS PGothic" pitchFamily="34" charset="-128"/>
                <a:cs typeface="Arial" panose="020B0604020202020204" pitchFamily="34" charset="0"/>
              </a:rPr>
              <a:t>Half-Bridge Driver-</a:t>
            </a:r>
            <a:r>
              <a:rPr lang="en-US" altLang="en-US" sz="1200" dirty="0" err="1">
                <a:solidFill>
                  <a:schemeClr val="tx1">
                    <a:lumMod val="50000"/>
                  </a:schemeClr>
                </a:solidFill>
                <a:latin typeface="+mn-lt"/>
                <a:ea typeface="MS PGothic" pitchFamily="34" charset="-128"/>
                <a:cs typeface="Arial" panose="020B0604020202020204" pitchFamily="34" charset="0"/>
              </a:rPr>
              <a:t>GaN</a:t>
            </a:r>
            <a:r>
              <a:rPr lang="en-US" altLang="en-US" sz="1200" dirty="0">
                <a:solidFill>
                  <a:schemeClr val="tx1">
                    <a:lumMod val="50000"/>
                  </a:schemeClr>
                </a:solidFill>
                <a:latin typeface="+mn-lt"/>
                <a:ea typeface="MS PGothic" pitchFamily="34" charset="-128"/>
                <a:cs typeface="Arial" panose="020B0604020202020204" pitchFamily="34" charset="0"/>
              </a:rPr>
              <a:t>, 100V, 3mOhm/5mOhm, PQFN Top-Cool</a:t>
            </a:r>
          </a:p>
        </p:txBody>
      </p:sp>
      <p:pic>
        <p:nvPicPr>
          <p:cNvPr id="42" name="Picture 228">
            <a:extLst>
              <a:ext uri="{FF2B5EF4-FFF2-40B4-BE49-F238E27FC236}">
                <a16:creationId xmlns:a16="http://schemas.microsoft.com/office/drawing/2014/main" id="{FF257DF6-C798-4F42-A62E-5A1F084648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11201" y="4214874"/>
            <a:ext cx="188701" cy="188701"/>
          </a:xfrm>
          <a:prstGeom prst="rect">
            <a:avLst/>
          </a:prstGeom>
          <a:ln>
            <a:noFill/>
          </a:ln>
          <a:effectLst>
            <a:outerShdw blurRad="190500" algn="tl" rotWithShape="0">
              <a:srgbClr val="000000">
                <a:alpha val="70000"/>
              </a:srgbClr>
            </a:outerShdw>
          </a:effectLst>
        </p:spPr>
      </p:pic>
      <p:pic>
        <p:nvPicPr>
          <p:cNvPr id="43" name="Picture 228">
            <a:extLst>
              <a:ext uri="{FF2B5EF4-FFF2-40B4-BE49-F238E27FC236}">
                <a16:creationId xmlns:a16="http://schemas.microsoft.com/office/drawing/2014/main" id="{70D6AB75-C7C3-4895-9B6F-E01AFA40B7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20868" y="4215692"/>
            <a:ext cx="188701" cy="188701"/>
          </a:xfrm>
          <a:prstGeom prst="rect">
            <a:avLst/>
          </a:prstGeom>
          <a:ln>
            <a:noFill/>
          </a:ln>
          <a:effectLst>
            <a:outerShdw blurRad="190500" algn="tl" rotWithShape="0">
              <a:srgbClr val="000000">
                <a:alpha val="70000"/>
              </a:srgbClr>
            </a:outerShdw>
          </a:effectLst>
        </p:spPr>
      </p:pic>
      <p:pic>
        <p:nvPicPr>
          <p:cNvPr id="60" name="Picture 237">
            <a:extLst>
              <a:ext uri="{FF2B5EF4-FFF2-40B4-BE49-F238E27FC236}">
                <a16:creationId xmlns:a16="http://schemas.microsoft.com/office/drawing/2014/main" id="{F9A5143C-BE66-4A89-8CC2-56F9E309F4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08511" y="3215697"/>
            <a:ext cx="188701" cy="188701"/>
          </a:xfrm>
          <a:prstGeom prst="rect">
            <a:avLst/>
          </a:prstGeom>
          <a:ln>
            <a:noFill/>
          </a:ln>
          <a:effectLst>
            <a:outerShdw blurRad="190500" algn="tl" rotWithShape="0">
              <a:srgbClr val="000000">
                <a:alpha val="70000"/>
              </a:srgbClr>
            </a:outerShdw>
          </a:effectLst>
        </p:spPr>
      </p:pic>
      <p:pic>
        <p:nvPicPr>
          <p:cNvPr id="67" name="Picture 237">
            <a:extLst>
              <a:ext uri="{FF2B5EF4-FFF2-40B4-BE49-F238E27FC236}">
                <a16:creationId xmlns:a16="http://schemas.microsoft.com/office/drawing/2014/main" id="{F93FD03B-D5B4-4BCA-A33F-B6B927DCB2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63277" y="3226774"/>
            <a:ext cx="188701" cy="188701"/>
          </a:xfrm>
          <a:prstGeom prst="rect">
            <a:avLst/>
          </a:prstGeom>
          <a:ln>
            <a:noFill/>
          </a:ln>
          <a:effectLst>
            <a:outerShdw blurRad="190500" algn="tl" rotWithShape="0">
              <a:srgbClr val="000000">
                <a:alpha val="70000"/>
              </a:srgbClr>
            </a:outerShdw>
          </a:effectLst>
        </p:spPr>
      </p:pic>
      <p:pic>
        <p:nvPicPr>
          <p:cNvPr id="68" name="Picture 228">
            <a:extLst>
              <a:ext uri="{FF2B5EF4-FFF2-40B4-BE49-F238E27FC236}">
                <a16:creationId xmlns:a16="http://schemas.microsoft.com/office/drawing/2014/main" id="{9068D126-7CBB-411C-9750-7E43283ECD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93436" y="5293174"/>
            <a:ext cx="188701" cy="188701"/>
          </a:xfrm>
          <a:prstGeom prst="rect">
            <a:avLst/>
          </a:prstGeom>
          <a:ln>
            <a:noFill/>
          </a:ln>
          <a:effectLst>
            <a:outerShdw blurRad="190500" algn="tl" rotWithShape="0">
              <a:srgbClr val="000000">
                <a:alpha val="70000"/>
              </a:srgbClr>
            </a:outerShdw>
          </a:effectLst>
        </p:spPr>
      </p:pic>
      <p:pic>
        <p:nvPicPr>
          <p:cNvPr id="71" name="Picture 70">
            <a:extLst>
              <a:ext uri="{FF2B5EF4-FFF2-40B4-BE49-F238E27FC236}">
                <a16:creationId xmlns:a16="http://schemas.microsoft.com/office/drawing/2014/main" id="{28B7C8F9-8CBC-4DC3-A0E2-C937ADE16B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21247" y="3449371"/>
            <a:ext cx="313224" cy="250187"/>
          </a:xfrm>
          <a:prstGeom prst="rect">
            <a:avLst/>
          </a:prstGeom>
        </p:spPr>
      </p:pic>
      <p:grpSp>
        <p:nvGrpSpPr>
          <p:cNvPr id="4" name="Group 3">
            <a:extLst>
              <a:ext uri="{FF2B5EF4-FFF2-40B4-BE49-F238E27FC236}">
                <a16:creationId xmlns:a16="http://schemas.microsoft.com/office/drawing/2014/main" id="{D8D4400D-F675-4A81-8922-DB5004417F32}"/>
              </a:ext>
            </a:extLst>
          </p:cNvPr>
          <p:cNvGrpSpPr/>
          <p:nvPr/>
        </p:nvGrpSpPr>
        <p:grpSpPr>
          <a:xfrm>
            <a:off x="9417869" y="475464"/>
            <a:ext cx="2156281" cy="914577"/>
            <a:chOff x="8751945" y="410340"/>
            <a:chExt cx="2156281" cy="914577"/>
          </a:xfrm>
        </p:grpSpPr>
        <p:pic>
          <p:nvPicPr>
            <p:cNvPr id="77" name="Picture 237">
              <a:extLst>
                <a:ext uri="{FF2B5EF4-FFF2-40B4-BE49-F238E27FC236}">
                  <a16:creationId xmlns:a16="http://schemas.microsoft.com/office/drawing/2014/main" id="{7A281043-085B-48C5-9509-2AE97E6F87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51945" y="418512"/>
              <a:ext cx="188701" cy="188701"/>
            </a:xfrm>
            <a:prstGeom prst="rect">
              <a:avLst/>
            </a:prstGeom>
            <a:ln>
              <a:noFill/>
            </a:ln>
            <a:effectLst>
              <a:outerShdw blurRad="190500" algn="tl" rotWithShape="0">
                <a:srgbClr val="000000">
                  <a:alpha val="70000"/>
                </a:srgbClr>
              </a:outerShdw>
            </a:effectLst>
          </p:spPr>
        </p:pic>
        <p:pic>
          <p:nvPicPr>
            <p:cNvPr id="78" name="Picture 228">
              <a:extLst>
                <a:ext uri="{FF2B5EF4-FFF2-40B4-BE49-F238E27FC236}">
                  <a16:creationId xmlns:a16="http://schemas.microsoft.com/office/drawing/2014/main" id="{AE29232F-EE45-4011-A638-A3821BC500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76257" y="410340"/>
              <a:ext cx="188701" cy="188701"/>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2869DB5B-297A-4E27-BF4C-5109BDB4A807}"/>
                </a:ext>
              </a:extLst>
            </p:cNvPr>
            <p:cNvSpPr txBox="1"/>
            <p:nvPr/>
          </p:nvSpPr>
          <p:spPr>
            <a:xfrm>
              <a:off x="8892050" y="410392"/>
              <a:ext cx="914400" cy="914400"/>
            </a:xfrm>
            <a:prstGeom prst="rect">
              <a:avLst/>
            </a:prstGeom>
          </p:spPr>
          <p:txBody>
            <a:bodyPr wrap="none" rtlCol="0">
              <a:noAutofit/>
            </a:bodyPr>
            <a:lstStyle/>
            <a:p>
              <a:pPr algn="l"/>
              <a:r>
                <a:rPr lang="en-US" sz="1000" dirty="0"/>
                <a:t>Cloud</a:t>
              </a:r>
            </a:p>
          </p:txBody>
        </p:sp>
        <p:sp>
          <p:nvSpPr>
            <p:cNvPr id="84" name="TextBox 83">
              <a:extLst>
                <a:ext uri="{FF2B5EF4-FFF2-40B4-BE49-F238E27FC236}">
                  <a16:creationId xmlns:a16="http://schemas.microsoft.com/office/drawing/2014/main" id="{D05894FD-5CDD-4412-B504-02671B807714}"/>
                </a:ext>
              </a:extLst>
            </p:cNvPr>
            <p:cNvSpPr txBox="1"/>
            <p:nvPr/>
          </p:nvSpPr>
          <p:spPr>
            <a:xfrm>
              <a:off x="9993826" y="410517"/>
              <a:ext cx="914400" cy="914400"/>
            </a:xfrm>
            <a:prstGeom prst="rect">
              <a:avLst/>
            </a:prstGeom>
          </p:spPr>
          <p:txBody>
            <a:bodyPr wrap="none" rtlCol="0">
              <a:noAutofit/>
            </a:bodyPr>
            <a:lstStyle/>
            <a:p>
              <a:pPr algn="l"/>
              <a:r>
                <a:rPr lang="en-US" sz="1000" dirty="0" err="1"/>
                <a:t>xEV</a:t>
              </a:r>
              <a:endParaRPr lang="en-US" sz="1000" dirty="0"/>
            </a:p>
          </p:txBody>
        </p:sp>
      </p:grpSp>
      <p:sp>
        <p:nvSpPr>
          <p:cNvPr id="39" name="Rounded Rectangle 90">
            <a:extLst>
              <a:ext uri="{FF2B5EF4-FFF2-40B4-BE49-F238E27FC236}">
                <a16:creationId xmlns:a16="http://schemas.microsoft.com/office/drawing/2014/main" id="{9984DC68-1ABC-47C7-98B8-10BCD60501FA}"/>
              </a:ext>
            </a:extLst>
          </p:cNvPr>
          <p:cNvSpPr/>
          <p:nvPr/>
        </p:nvSpPr>
        <p:spPr bwMode="auto">
          <a:xfrm>
            <a:off x="2839277" y="1819800"/>
            <a:ext cx="2949127" cy="588685"/>
          </a:xfrm>
          <a:prstGeom prst="roundRect">
            <a:avLst/>
          </a:prstGeom>
          <a:solidFill>
            <a:srgbClr val="90C482"/>
          </a:solidFill>
          <a:ln w="25400">
            <a:no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11" tIns="45659" rIns="91311" bIns="4565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en-US" altLang="en-US" sz="1000" b="1" dirty="0">
                <a:solidFill>
                  <a:schemeClr val="tx1">
                    <a:lumMod val="50000"/>
                  </a:schemeClr>
                </a:solidFill>
                <a:latin typeface="+mn-lt"/>
                <a:ea typeface="MS PGothic" pitchFamily="34" charset="-128"/>
                <a:cs typeface="Arial" charset="0"/>
              </a:rPr>
              <a:t>NCP58921A</a:t>
            </a:r>
          </a:p>
          <a:p>
            <a:r>
              <a:rPr lang="en-US" altLang="en-US" sz="1200" dirty="0">
                <a:solidFill>
                  <a:schemeClr val="tx1">
                    <a:lumMod val="50000"/>
                  </a:schemeClr>
                </a:solidFill>
                <a:latin typeface="+mn-lt"/>
                <a:ea typeface="MS PGothic" pitchFamily="34" charset="-128"/>
                <a:cs typeface="Arial" panose="020B0604020202020204" pitchFamily="34" charset="0"/>
              </a:rPr>
              <a:t>Single Driver-</a:t>
            </a:r>
            <a:r>
              <a:rPr lang="en-US" altLang="en-US" sz="1200" dirty="0" err="1">
                <a:solidFill>
                  <a:schemeClr val="tx1">
                    <a:lumMod val="50000"/>
                  </a:schemeClr>
                </a:solidFill>
                <a:latin typeface="+mn-lt"/>
                <a:ea typeface="MS PGothic" pitchFamily="34" charset="-128"/>
                <a:cs typeface="Arial" panose="020B0604020202020204" pitchFamily="34" charset="0"/>
              </a:rPr>
              <a:t>GaN</a:t>
            </a:r>
            <a:r>
              <a:rPr lang="en-US" altLang="en-US" sz="1200" dirty="0">
                <a:solidFill>
                  <a:schemeClr val="tx1">
                    <a:lumMod val="50000"/>
                  </a:schemeClr>
                </a:solidFill>
                <a:latin typeface="+mn-lt"/>
                <a:ea typeface="MS PGothic" pitchFamily="34" charset="-128"/>
                <a:cs typeface="Arial" panose="020B0604020202020204" pitchFamily="34" charset="0"/>
              </a:rPr>
              <a:t>, 650V, 50mOhm, PQFN 12x12 bottom cool</a:t>
            </a:r>
          </a:p>
        </p:txBody>
      </p:sp>
      <p:sp>
        <p:nvSpPr>
          <p:cNvPr id="40" name="Rounded Rectangle 51">
            <a:extLst>
              <a:ext uri="{FF2B5EF4-FFF2-40B4-BE49-F238E27FC236}">
                <a16:creationId xmlns:a16="http://schemas.microsoft.com/office/drawing/2014/main" id="{F003E93C-2402-4137-8174-AF619646B1B2}"/>
              </a:ext>
            </a:extLst>
          </p:cNvPr>
          <p:cNvSpPr/>
          <p:nvPr/>
        </p:nvSpPr>
        <p:spPr bwMode="auto">
          <a:xfrm>
            <a:off x="2839277" y="2516540"/>
            <a:ext cx="2949126" cy="588686"/>
          </a:xfrm>
          <a:prstGeom prst="roundRect">
            <a:avLst/>
          </a:prstGeom>
          <a:solidFill>
            <a:srgbClr val="FFC000"/>
          </a:solidFill>
          <a:ln w="25400">
            <a:no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311" tIns="45659" rIns="91311" bIns="45659" anchor="ctr"/>
          <a:lstStyle>
            <a:lvl1pPr defTabSz="828675">
              <a:defRPr sz="2000">
                <a:solidFill>
                  <a:srgbClr val="000000"/>
                </a:solidFill>
                <a:latin typeface="Arial" charset="0"/>
              </a:defRPr>
            </a:lvl1pPr>
            <a:lvl2pPr marL="742950" indent="-285750" defTabSz="828675">
              <a:defRPr sz="2000">
                <a:solidFill>
                  <a:srgbClr val="000000"/>
                </a:solidFill>
                <a:latin typeface="Arial" charset="0"/>
              </a:defRPr>
            </a:lvl2pPr>
            <a:lvl3pPr marL="1143000" indent="-228600" defTabSz="828675">
              <a:defRPr sz="2000">
                <a:solidFill>
                  <a:srgbClr val="000000"/>
                </a:solidFill>
                <a:latin typeface="Arial" charset="0"/>
              </a:defRPr>
            </a:lvl3pPr>
            <a:lvl4pPr marL="1600200" indent="-228600" defTabSz="828675">
              <a:defRPr sz="2000">
                <a:solidFill>
                  <a:srgbClr val="000000"/>
                </a:solidFill>
                <a:latin typeface="Arial" charset="0"/>
              </a:defRPr>
            </a:lvl4pPr>
            <a:lvl5pPr marL="2057400" indent="-228600" defTabSz="828675">
              <a:defRPr sz="2000">
                <a:solidFill>
                  <a:srgbClr val="000000"/>
                </a:solidFill>
                <a:latin typeface="Arial" charset="0"/>
              </a:defRPr>
            </a:lvl5pPr>
            <a:lvl6pPr marL="2514600" indent="-228600" defTabSz="828675" eaLnBrk="0" fontAlgn="base" hangingPunct="0">
              <a:spcBef>
                <a:spcPct val="0"/>
              </a:spcBef>
              <a:spcAft>
                <a:spcPct val="0"/>
              </a:spcAft>
              <a:defRPr sz="2000">
                <a:solidFill>
                  <a:srgbClr val="000000"/>
                </a:solidFill>
                <a:latin typeface="Arial" charset="0"/>
              </a:defRPr>
            </a:lvl6pPr>
            <a:lvl7pPr marL="2971800" indent="-228600" defTabSz="828675" eaLnBrk="0" fontAlgn="base" hangingPunct="0">
              <a:spcBef>
                <a:spcPct val="0"/>
              </a:spcBef>
              <a:spcAft>
                <a:spcPct val="0"/>
              </a:spcAft>
              <a:defRPr sz="2000">
                <a:solidFill>
                  <a:srgbClr val="000000"/>
                </a:solidFill>
                <a:latin typeface="Arial" charset="0"/>
              </a:defRPr>
            </a:lvl7pPr>
            <a:lvl8pPr marL="3429000" indent="-228600" defTabSz="828675" eaLnBrk="0" fontAlgn="base" hangingPunct="0">
              <a:spcBef>
                <a:spcPct val="0"/>
              </a:spcBef>
              <a:spcAft>
                <a:spcPct val="0"/>
              </a:spcAft>
              <a:defRPr sz="2000">
                <a:solidFill>
                  <a:srgbClr val="000000"/>
                </a:solidFill>
                <a:latin typeface="Arial" charset="0"/>
              </a:defRPr>
            </a:lvl8pPr>
            <a:lvl9pPr marL="3886200" indent="-228600" defTabSz="828675" eaLnBrk="0" fontAlgn="base" hangingPunct="0">
              <a:spcBef>
                <a:spcPct val="0"/>
              </a:spcBef>
              <a:spcAft>
                <a:spcPct val="0"/>
              </a:spcAft>
              <a:defRPr sz="2000">
                <a:solidFill>
                  <a:srgbClr val="000000"/>
                </a:solidFill>
                <a:latin typeface="Arial" charset="0"/>
              </a:defRPr>
            </a:lvl9pPr>
          </a:lstStyle>
          <a:p>
            <a:r>
              <a:rPr lang="en-US" altLang="en-US" sz="1000" b="1" dirty="0">
                <a:solidFill>
                  <a:schemeClr val="tx1">
                    <a:lumMod val="50000"/>
                  </a:schemeClr>
                </a:solidFill>
                <a:latin typeface="+mn-lt"/>
                <a:ea typeface="MS PGothic" pitchFamily="34" charset="-128"/>
                <a:cs typeface="Arial" charset="0"/>
              </a:rPr>
              <a:t>NCP58923B</a:t>
            </a:r>
          </a:p>
          <a:p>
            <a:r>
              <a:rPr lang="en-US" altLang="en-US" sz="1200" dirty="0">
                <a:solidFill>
                  <a:schemeClr val="tx1">
                    <a:lumMod val="50000"/>
                  </a:schemeClr>
                </a:solidFill>
                <a:latin typeface="+mn-lt"/>
                <a:ea typeface="MS PGothic" pitchFamily="34" charset="-128"/>
                <a:cs typeface="Arial" panose="020B0604020202020204" pitchFamily="34" charset="0"/>
              </a:rPr>
              <a:t>Single Driver-</a:t>
            </a:r>
            <a:r>
              <a:rPr lang="en-US" altLang="en-US" sz="1200" dirty="0" err="1">
                <a:solidFill>
                  <a:schemeClr val="tx1">
                    <a:lumMod val="50000"/>
                  </a:schemeClr>
                </a:solidFill>
                <a:latin typeface="+mn-lt"/>
                <a:ea typeface="MS PGothic" pitchFamily="34" charset="-128"/>
                <a:cs typeface="Arial" panose="020B0604020202020204" pitchFamily="34" charset="0"/>
              </a:rPr>
              <a:t>GaN</a:t>
            </a:r>
            <a:r>
              <a:rPr lang="en-US" altLang="en-US" sz="1200" dirty="0">
                <a:solidFill>
                  <a:schemeClr val="tx1">
                    <a:lumMod val="50000"/>
                  </a:schemeClr>
                </a:solidFill>
                <a:latin typeface="+mn-lt"/>
                <a:ea typeface="MS PGothic" pitchFamily="34" charset="-128"/>
                <a:cs typeface="Arial" panose="020B0604020202020204" pitchFamily="34" charset="0"/>
              </a:rPr>
              <a:t>, 650V, 25mOhm, PQFN 12x12 Top-Cool</a:t>
            </a:r>
          </a:p>
        </p:txBody>
      </p:sp>
      <p:pic>
        <p:nvPicPr>
          <p:cNvPr id="41" name="Picture 40">
            <a:extLst>
              <a:ext uri="{FF2B5EF4-FFF2-40B4-BE49-F238E27FC236}">
                <a16:creationId xmlns:a16="http://schemas.microsoft.com/office/drawing/2014/main" id="{1334974B-D736-4DB8-9777-9A5C0728817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91440" y="2567007"/>
            <a:ext cx="631825" cy="558473"/>
          </a:xfrm>
          <a:prstGeom prst="rect">
            <a:avLst/>
          </a:prstGeom>
        </p:spPr>
      </p:pic>
      <p:pic>
        <p:nvPicPr>
          <p:cNvPr id="44" name="Picture 237">
            <a:extLst>
              <a:ext uri="{FF2B5EF4-FFF2-40B4-BE49-F238E27FC236}">
                <a16:creationId xmlns:a16="http://schemas.microsoft.com/office/drawing/2014/main" id="{68D7C671-8B7F-4692-874D-DC81B5507C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08510" y="2545533"/>
            <a:ext cx="188701" cy="188701"/>
          </a:xfrm>
          <a:prstGeom prst="rect">
            <a:avLst/>
          </a:prstGeom>
          <a:ln>
            <a:noFill/>
          </a:ln>
          <a:effectLst>
            <a:outerShdw blurRad="190500" algn="tl" rotWithShape="0">
              <a:srgbClr val="000000">
                <a:alpha val="70000"/>
              </a:srgbClr>
            </a:outerShdw>
          </a:effectLst>
        </p:spPr>
      </p:pic>
      <p:pic>
        <p:nvPicPr>
          <p:cNvPr id="45" name="Picture 237">
            <a:extLst>
              <a:ext uri="{FF2B5EF4-FFF2-40B4-BE49-F238E27FC236}">
                <a16:creationId xmlns:a16="http://schemas.microsoft.com/office/drawing/2014/main" id="{1B0E21AD-1596-48DC-AD0F-98823B560F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08510" y="1818841"/>
            <a:ext cx="188701" cy="188701"/>
          </a:xfrm>
          <a:prstGeom prst="rect">
            <a:avLst/>
          </a:prstGeom>
          <a:ln>
            <a:noFill/>
          </a:ln>
          <a:effectLst>
            <a:outerShdw blurRad="190500" algn="tl" rotWithShape="0">
              <a:srgbClr val="000000">
                <a:alpha val="70000"/>
              </a:srgbClr>
            </a:outerShdw>
          </a:effectLst>
        </p:spPr>
      </p:pic>
      <p:pic>
        <p:nvPicPr>
          <p:cNvPr id="46" name="Picture 45">
            <a:extLst>
              <a:ext uri="{FF2B5EF4-FFF2-40B4-BE49-F238E27FC236}">
                <a16:creationId xmlns:a16="http://schemas.microsoft.com/office/drawing/2014/main" id="{3753E176-7792-46C0-86F2-4D8EE471881A}"/>
              </a:ext>
            </a:extLst>
          </p:cNvPr>
          <p:cNvPicPr/>
          <p:nvPr/>
        </p:nvPicPr>
        <p:blipFill>
          <a:blip r:embed="rId8" cstate="email">
            <a:extLst>
              <a:ext uri="{28A0092B-C50C-407E-A947-70E740481C1C}">
                <a14:useLocalDpi xmlns:a14="http://schemas.microsoft.com/office/drawing/2010/main"/>
              </a:ext>
            </a:extLst>
          </a:blip>
          <a:stretch>
            <a:fillRect/>
          </a:stretch>
        </p:blipFill>
        <p:spPr>
          <a:xfrm>
            <a:off x="5891439" y="1818841"/>
            <a:ext cx="656569" cy="678677"/>
          </a:xfrm>
          <a:prstGeom prst="rect">
            <a:avLst/>
          </a:prstGeom>
        </p:spPr>
      </p:pic>
      <p:pic>
        <p:nvPicPr>
          <p:cNvPr id="47" name="Picture 46">
            <a:extLst>
              <a:ext uri="{FF2B5EF4-FFF2-40B4-BE49-F238E27FC236}">
                <a16:creationId xmlns:a16="http://schemas.microsoft.com/office/drawing/2014/main" id="{2D6A8BED-BC0E-4D10-B69F-501CD8DFD8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355318" y="4349088"/>
            <a:ext cx="631825" cy="558473"/>
          </a:xfrm>
          <a:prstGeom prst="rect">
            <a:avLst/>
          </a:prstGeom>
        </p:spPr>
      </p:pic>
    </p:spTree>
    <p:extLst>
      <p:ext uri="{BB962C8B-B14F-4D97-AF65-F5344CB8AC3E}">
        <p14:creationId xmlns:p14="http://schemas.microsoft.com/office/powerpoint/2010/main" val="278059778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5">
            <a:extLst>
              <a:ext uri="{FF2B5EF4-FFF2-40B4-BE49-F238E27FC236}">
                <a16:creationId xmlns:a16="http://schemas.microsoft.com/office/drawing/2014/main" id="{8215CAB0-FDE0-425D-AE77-308143883348}"/>
              </a:ext>
            </a:extLst>
          </p:cNvPr>
          <p:cNvSpPr txBox="1">
            <a:spLocks noChangeArrowheads="1"/>
          </p:cNvSpPr>
          <p:nvPr/>
        </p:nvSpPr>
        <p:spPr bwMode="auto">
          <a:xfrm>
            <a:off x="159962" y="2062982"/>
            <a:ext cx="5150269" cy="126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40" rIns="91440"/>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eaLnBrk="1" fontAlgn="auto" hangingPunct="1">
              <a:spcBef>
                <a:spcPts val="0"/>
              </a:spcBef>
              <a:spcAft>
                <a:spcPts val="0"/>
              </a:spcAft>
              <a:buClr>
                <a:srgbClr val="333399"/>
              </a:buClr>
              <a:buSzPct val="80000"/>
              <a:buFont typeface="Arial" panose="020B0604020202020204" pitchFamily="34" charset="0"/>
              <a:buChar char="•"/>
            </a:pPr>
            <a:r>
              <a:rPr lang="en-US" sz="1300" dirty="0">
                <a:latin typeface="+mn-lt"/>
              </a:rPr>
              <a:t>Integrated gate driver + E-mode GaN</a:t>
            </a:r>
          </a:p>
          <a:p>
            <a:pPr marL="285750" indent="-285750" eaLnBrk="1" fontAlgn="auto" hangingPunct="1">
              <a:spcBef>
                <a:spcPts val="0"/>
              </a:spcBef>
              <a:spcAft>
                <a:spcPts val="0"/>
              </a:spcAft>
              <a:buClr>
                <a:srgbClr val="333399"/>
              </a:buClr>
              <a:buSzPct val="80000"/>
              <a:buFont typeface="Arial" panose="020B0604020202020204" pitchFamily="34" charset="0"/>
              <a:buChar char="•"/>
            </a:pPr>
            <a:r>
              <a:rPr lang="en-US" sz="1300" dirty="0">
                <a:latin typeface="+mn-lt"/>
              </a:rPr>
              <a:t>50 mOhm, 78 mOhm &amp; 150 mOhm typical </a:t>
            </a:r>
            <a:r>
              <a:rPr lang="en-US" sz="1300" dirty="0" err="1">
                <a:latin typeface="+mn-lt"/>
              </a:rPr>
              <a:t>R</a:t>
            </a:r>
            <a:r>
              <a:rPr lang="en-US" sz="1300" baseline="-25000" dirty="0" err="1">
                <a:latin typeface="+mn-lt"/>
              </a:rPr>
              <a:t>ds</a:t>
            </a:r>
            <a:r>
              <a:rPr lang="en-US" sz="1300" baseline="-25000" dirty="0">
                <a:latin typeface="+mn-lt"/>
              </a:rPr>
              <a:t>( on)</a:t>
            </a:r>
            <a:endParaRPr lang="en-US" sz="1300" dirty="0">
              <a:latin typeface="+mn-lt"/>
            </a:endParaRPr>
          </a:p>
          <a:p>
            <a:pPr marL="285750" indent="-285750" eaLnBrk="1" fontAlgn="auto" hangingPunct="1">
              <a:spcBef>
                <a:spcPts val="0"/>
              </a:spcBef>
              <a:spcAft>
                <a:spcPts val="0"/>
              </a:spcAft>
              <a:buClr>
                <a:srgbClr val="333399"/>
              </a:buClr>
              <a:buSzPct val="80000"/>
              <a:buFont typeface="Wingdings" panose="05000000000000000000" pitchFamily="2" charset="2"/>
              <a:buChar char="§"/>
            </a:pPr>
            <a:r>
              <a:rPr lang="en-US" sz="1300" dirty="0">
                <a:latin typeface="+mn-lt"/>
              </a:rPr>
              <a:t>35 ns typical driver propagation delay time</a:t>
            </a:r>
          </a:p>
          <a:p>
            <a:pPr marL="285750" indent="-285750" eaLnBrk="1" fontAlgn="auto" hangingPunct="1">
              <a:spcBef>
                <a:spcPts val="0"/>
              </a:spcBef>
              <a:spcAft>
                <a:spcPts val="0"/>
              </a:spcAft>
              <a:buClr>
                <a:srgbClr val="333399"/>
              </a:buClr>
              <a:buSzPct val="80000"/>
              <a:buFont typeface="Arial" panose="020B0604020202020204" pitchFamily="34" charset="0"/>
              <a:buChar char="•"/>
            </a:pPr>
            <a:r>
              <a:rPr lang="en-US" sz="1300" dirty="0">
                <a:latin typeface="+mn-lt"/>
              </a:rPr>
              <a:t>Low inductance PQFN 8 x 8 mm with bottom side cooling</a:t>
            </a:r>
          </a:p>
          <a:p>
            <a:pPr marL="285750" indent="-285750">
              <a:buClr>
                <a:srgbClr val="333399"/>
              </a:buClr>
              <a:buSzPct val="80000"/>
              <a:buFont typeface="Wingdings" panose="05000000000000000000" pitchFamily="2" charset="2"/>
              <a:buChar char="§"/>
            </a:pPr>
            <a:r>
              <a:rPr lang="en-US" sz="1300" dirty="0">
                <a:latin typeface="+mn-lt"/>
              </a:rPr>
              <a:t>2.75 mm creepage distance</a:t>
            </a:r>
          </a:p>
        </p:txBody>
      </p:sp>
      <p:sp>
        <p:nvSpPr>
          <p:cNvPr id="37" name="Title 1">
            <a:extLst>
              <a:ext uri="{FF2B5EF4-FFF2-40B4-BE49-F238E27FC236}">
                <a16:creationId xmlns:a16="http://schemas.microsoft.com/office/drawing/2014/main" id="{19A0C153-D949-45F7-AB62-B52AA6FC147B}"/>
              </a:ext>
            </a:extLst>
          </p:cNvPr>
          <p:cNvSpPr txBox="1">
            <a:spLocks/>
          </p:cNvSpPr>
          <p:nvPr/>
        </p:nvSpPr>
        <p:spPr>
          <a:xfrm>
            <a:off x="228600" y="85460"/>
            <a:ext cx="11243905" cy="69848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Inter Medium" panose="020B0502030000000004" pitchFamily="34" charset="0"/>
              <a:ea typeface="Inter Medium" panose="020B0502030000000004" pitchFamily="34" charset="0"/>
              <a:cs typeface="Inter Medium" panose="020B0502030000000004" pitchFamily="34" charset="0"/>
            </a:endParaRPr>
          </a:p>
        </p:txBody>
      </p:sp>
      <p:sp>
        <p:nvSpPr>
          <p:cNvPr id="11" name="TextBox 10">
            <a:extLst>
              <a:ext uri="{FF2B5EF4-FFF2-40B4-BE49-F238E27FC236}">
                <a16:creationId xmlns:a16="http://schemas.microsoft.com/office/drawing/2014/main" id="{DE1E8DEB-5C7B-42EC-B2C2-F36B3EC7D700}"/>
              </a:ext>
            </a:extLst>
          </p:cNvPr>
          <p:cNvSpPr txBox="1"/>
          <p:nvPr/>
        </p:nvSpPr>
        <p:spPr>
          <a:xfrm>
            <a:off x="183731" y="1085802"/>
            <a:ext cx="11615903" cy="523220"/>
          </a:xfrm>
          <a:prstGeom prst="rect">
            <a:avLst/>
          </a:prstGeom>
          <a:noFill/>
        </p:spPr>
        <p:txBody>
          <a:bodyPr wrap="square" rtlCol="0">
            <a:spAutoFit/>
          </a:bodyPr>
          <a:lstStyle/>
          <a:p>
            <a:r>
              <a:rPr lang="en-US" sz="1400" dirty="0"/>
              <a:t>High performance integrated gate driver with </a:t>
            </a:r>
            <a:r>
              <a:rPr lang="en-US" sz="1400" dirty="0" err="1"/>
              <a:t>GaN</a:t>
            </a:r>
            <a:r>
              <a:rPr lang="en-US" sz="1400" dirty="0"/>
              <a:t>. Built in 6 V clamped gate drive for optimal and robust GaN operation at high switching frequency. Device is available in low inductance PQFN bottom cool package.</a:t>
            </a:r>
          </a:p>
        </p:txBody>
      </p:sp>
      <p:sp>
        <p:nvSpPr>
          <p:cNvPr id="12" name="Text Box 5">
            <a:extLst>
              <a:ext uri="{FF2B5EF4-FFF2-40B4-BE49-F238E27FC236}">
                <a16:creationId xmlns:a16="http://schemas.microsoft.com/office/drawing/2014/main" id="{3C9C3DEC-BFE1-412B-9681-B45DD2B8532B}"/>
              </a:ext>
            </a:extLst>
          </p:cNvPr>
          <p:cNvSpPr txBox="1">
            <a:spLocks noChangeArrowheads="1"/>
          </p:cNvSpPr>
          <p:nvPr/>
        </p:nvSpPr>
        <p:spPr bwMode="auto">
          <a:xfrm>
            <a:off x="267777" y="5752213"/>
            <a:ext cx="4304223" cy="63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40" rIns="91440"/>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a:buClr>
                <a:srgbClr val="333399"/>
              </a:buClr>
              <a:buSzPct val="80000"/>
              <a:buFont typeface="Wingdings" panose="05000000000000000000" pitchFamily="2" charset="2"/>
              <a:buChar char="§"/>
            </a:pPr>
            <a:r>
              <a:rPr lang="en-US" sz="1300" dirty="0">
                <a:latin typeface="+mn-lt"/>
              </a:rPr>
              <a:t>Cloud-Server, Telecom &amp; Industrial</a:t>
            </a:r>
          </a:p>
          <a:p>
            <a:pPr marL="285750" indent="-285750">
              <a:buClr>
                <a:srgbClr val="333399"/>
              </a:buClr>
              <a:buSzPct val="80000"/>
              <a:buFont typeface="Wingdings" panose="05000000000000000000" pitchFamily="2" charset="2"/>
              <a:buChar char="§"/>
            </a:pPr>
            <a:r>
              <a:rPr lang="en-US" sz="1300" dirty="0">
                <a:latin typeface="+mn-lt"/>
              </a:rPr>
              <a:t>Totem pole PFC and LLC</a:t>
            </a:r>
          </a:p>
        </p:txBody>
      </p:sp>
      <p:sp>
        <p:nvSpPr>
          <p:cNvPr id="13" name="Text Box 5">
            <a:extLst>
              <a:ext uri="{FF2B5EF4-FFF2-40B4-BE49-F238E27FC236}">
                <a16:creationId xmlns:a16="http://schemas.microsoft.com/office/drawing/2014/main" id="{D4DF803A-6F30-4941-AD9C-02F65310696F}"/>
              </a:ext>
            </a:extLst>
          </p:cNvPr>
          <p:cNvSpPr txBox="1">
            <a:spLocks noChangeArrowheads="1"/>
          </p:cNvSpPr>
          <p:nvPr/>
        </p:nvSpPr>
        <p:spPr bwMode="auto">
          <a:xfrm>
            <a:off x="223849" y="3960584"/>
            <a:ext cx="6115575" cy="87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40" rIns="91440"/>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eaLnBrk="1" fontAlgn="auto" hangingPunct="1">
              <a:spcBef>
                <a:spcPts val="0"/>
              </a:spcBef>
              <a:spcAft>
                <a:spcPts val="0"/>
              </a:spcAft>
              <a:buClr>
                <a:srgbClr val="333399"/>
              </a:buClr>
              <a:buSzPct val="80000"/>
              <a:buFont typeface="Wingdings" panose="05000000000000000000" pitchFamily="2" charset="2"/>
              <a:buChar char="§"/>
            </a:pPr>
            <a:r>
              <a:rPr lang="en-US" sz="1300" dirty="0">
                <a:latin typeface="+mn-lt"/>
              </a:rPr>
              <a:t>650 V breakdown voltage rating</a:t>
            </a:r>
          </a:p>
          <a:p>
            <a:pPr marL="285750" indent="-285750">
              <a:buClr>
                <a:srgbClr val="333399"/>
              </a:buClr>
              <a:buSzPct val="80000"/>
              <a:buFont typeface="Wingdings" panose="05000000000000000000" pitchFamily="2" charset="2"/>
              <a:buChar char="§"/>
            </a:pPr>
            <a:r>
              <a:rPr lang="en-US" sz="1300" dirty="0">
                <a:latin typeface="+mn-lt"/>
              </a:rPr>
              <a:t>Driver VCC rating 20 Vmax</a:t>
            </a:r>
          </a:p>
          <a:p>
            <a:pPr marL="285750" indent="-285750">
              <a:buClr>
                <a:srgbClr val="333399"/>
              </a:buClr>
              <a:buSzPct val="80000"/>
              <a:buFont typeface="Wingdings" panose="05000000000000000000" pitchFamily="2" charset="2"/>
              <a:buChar char="§"/>
            </a:pPr>
            <a:r>
              <a:rPr lang="en-US" sz="1300" dirty="0">
                <a:latin typeface="+mn-lt"/>
              </a:rPr>
              <a:t>6 V internal clamped GaN gate drive voltage  </a:t>
            </a:r>
          </a:p>
          <a:p>
            <a:pPr marL="285750" indent="-285750">
              <a:buClr>
                <a:srgbClr val="333399"/>
              </a:buClr>
              <a:buSzPct val="80000"/>
              <a:buFont typeface="Wingdings" panose="05000000000000000000" pitchFamily="2" charset="2"/>
              <a:buChar char="§"/>
            </a:pPr>
            <a:r>
              <a:rPr lang="en-US" sz="1300" dirty="0">
                <a:latin typeface="+mn-lt"/>
              </a:rPr>
              <a:t>UVLO protections for VCC and VDD supplies</a:t>
            </a:r>
          </a:p>
        </p:txBody>
      </p:sp>
      <p:sp>
        <p:nvSpPr>
          <p:cNvPr id="16" name="Text Box 5">
            <a:extLst>
              <a:ext uri="{FF2B5EF4-FFF2-40B4-BE49-F238E27FC236}">
                <a16:creationId xmlns:a16="http://schemas.microsoft.com/office/drawing/2014/main" id="{99320622-32C8-4FF9-A703-D353444AA51A}"/>
              </a:ext>
            </a:extLst>
          </p:cNvPr>
          <p:cNvSpPr txBox="1">
            <a:spLocks noChangeArrowheads="1"/>
          </p:cNvSpPr>
          <p:nvPr/>
        </p:nvSpPr>
        <p:spPr bwMode="auto">
          <a:xfrm>
            <a:off x="6438263" y="5646528"/>
            <a:ext cx="2429886" cy="63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40" rIns="91440"/>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a:buClr>
                <a:srgbClr val="333399"/>
              </a:buClr>
              <a:buSzPct val="80000"/>
              <a:buFont typeface="Wingdings" panose="05000000000000000000" pitchFamily="2" charset="2"/>
              <a:buChar char="§"/>
            </a:pPr>
            <a:r>
              <a:rPr lang="en-US" sz="1400" dirty="0">
                <a:latin typeface="+mn-lt"/>
              </a:rPr>
              <a:t>Samples Now</a:t>
            </a:r>
          </a:p>
          <a:p>
            <a:pPr marL="285750" indent="-285750">
              <a:buClr>
                <a:srgbClr val="333399"/>
              </a:buClr>
              <a:buSzPct val="80000"/>
              <a:buFont typeface="Wingdings" panose="05000000000000000000" pitchFamily="2" charset="2"/>
              <a:buChar char="§"/>
            </a:pPr>
            <a:r>
              <a:rPr lang="en-US" sz="1400" dirty="0">
                <a:latin typeface="+mn-lt"/>
              </a:rPr>
              <a:t>Production Q1 ‘23</a:t>
            </a:r>
            <a:endParaRPr lang="en-US" sz="1800" dirty="0">
              <a:latin typeface="+mn-lt"/>
            </a:endParaRPr>
          </a:p>
        </p:txBody>
      </p:sp>
      <p:sp>
        <p:nvSpPr>
          <p:cNvPr id="4" name="Title 3">
            <a:extLst>
              <a:ext uri="{FF2B5EF4-FFF2-40B4-BE49-F238E27FC236}">
                <a16:creationId xmlns:a16="http://schemas.microsoft.com/office/drawing/2014/main" id="{91722B0C-1D1D-496D-9A95-99CA67ABB0B4}"/>
              </a:ext>
            </a:extLst>
          </p:cNvPr>
          <p:cNvSpPr>
            <a:spLocks noGrp="1"/>
          </p:cNvSpPr>
          <p:nvPr>
            <p:ph type="title"/>
          </p:nvPr>
        </p:nvSpPr>
        <p:spPr/>
        <p:txBody>
          <a:bodyPr/>
          <a:lstStyle/>
          <a:p>
            <a:r>
              <a:rPr lang="en-US" dirty="0"/>
              <a:t>NCP5892x 650 V Integrated GaN PQFN 8 x 8 mm</a:t>
            </a:r>
          </a:p>
        </p:txBody>
      </p:sp>
      <p:pic>
        <p:nvPicPr>
          <p:cNvPr id="29" name="Picture 28">
            <a:extLst>
              <a:ext uri="{FF2B5EF4-FFF2-40B4-BE49-F238E27FC236}">
                <a16:creationId xmlns:a16="http://schemas.microsoft.com/office/drawing/2014/main" id="{7FDFA414-0EF8-4948-9A0E-254C6E8D60A9}"/>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776534" y="3590186"/>
            <a:ext cx="1586666" cy="1593038"/>
          </a:xfrm>
          <a:prstGeom prst="rect">
            <a:avLst/>
          </a:prstGeom>
        </p:spPr>
      </p:pic>
      <p:pic>
        <p:nvPicPr>
          <p:cNvPr id="31" name="Picture 30">
            <a:extLst>
              <a:ext uri="{FF2B5EF4-FFF2-40B4-BE49-F238E27FC236}">
                <a16:creationId xmlns:a16="http://schemas.microsoft.com/office/drawing/2014/main" id="{65689D06-4D32-4E4F-973D-40971FFEFDC5}"/>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37868" y="3532082"/>
            <a:ext cx="1675540" cy="1682269"/>
          </a:xfrm>
          <a:prstGeom prst="rect">
            <a:avLst/>
          </a:prstGeom>
        </p:spPr>
      </p:pic>
      <p:sp>
        <p:nvSpPr>
          <p:cNvPr id="32" name="Text Box 5">
            <a:extLst>
              <a:ext uri="{FF2B5EF4-FFF2-40B4-BE49-F238E27FC236}">
                <a16:creationId xmlns:a16="http://schemas.microsoft.com/office/drawing/2014/main" id="{DA93FA96-6119-427C-A132-D6C744E860B3}"/>
              </a:ext>
            </a:extLst>
          </p:cNvPr>
          <p:cNvSpPr txBox="1">
            <a:spLocks noChangeArrowheads="1"/>
          </p:cNvSpPr>
          <p:nvPr/>
        </p:nvSpPr>
        <p:spPr bwMode="auto">
          <a:xfrm>
            <a:off x="8969789" y="4008175"/>
            <a:ext cx="1143860" cy="3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40" rIns="91440"/>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Clr>
                <a:srgbClr val="333399"/>
              </a:buClr>
              <a:buSzPct val="80000"/>
            </a:pPr>
            <a:r>
              <a:rPr lang="en-US" sz="1200" dirty="0">
                <a:latin typeface="+mn-lt"/>
              </a:rPr>
              <a:t>NCP58920/2</a:t>
            </a:r>
          </a:p>
        </p:txBody>
      </p:sp>
      <p:sp>
        <p:nvSpPr>
          <p:cNvPr id="33" name="Text Box 5">
            <a:extLst>
              <a:ext uri="{FF2B5EF4-FFF2-40B4-BE49-F238E27FC236}">
                <a16:creationId xmlns:a16="http://schemas.microsoft.com/office/drawing/2014/main" id="{7546598F-2957-4277-B941-19A194DFF64B}"/>
              </a:ext>
            </a:extLst>
          </p:cNvPr>
          <p:cNvSpPr txBox="1">
            <a:spLocks noChangeArrowheads="1"/>
          </p:cNvSpPr>
          <p:nvPr/>
        </p:nvSpPr>
        <p:spPr bwMode="auto">
          <a:xfrm>
            <a:off x="10643131" y="3971545"/>
            <a:ext cx="996902" cy="37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40" rIns="91440"/>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Clr>
                <a:srgbClr val="333399"/>
              </a:buClr>
              <a:buSzPct val="80000"/>
            </a:pPr>
            <a:r>
              <a:rPr lang="en-US" sz="1200" dirty="0">
                <a:latin typeface="+mn-lt"/>
              </a:rPr>
              <a:t>NCP58921</a:t>
            </a:r>
          </a:p>
        </p:txBody>
      </p:sp>
      <p:pic>
        <p:nvPicPr>
          <p:cNvPr id="34" name="Picture 33">
            <a:extLst>
              <a:ext uri="{FF2B5EF4-FFF2-40B4-BE49-F238E27FC236}">
                <a16:creationId xmlns:a16="http://schemas.microsoft.com/office/drawing/2014/main" id="{E72D6B29-1B44-4AE6-AC41-66D245686A86}"/>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4566" y="2027011"/>
            <a:ext cx="2676826" cy="1782289"/>
          </a:xfrm>
          <a:prstGeom prst="rect">
            <a:avLst/>
          </a:prstGeom>
          <a:noFill/>
        </p:spPr>
      </p:pic>
      <p:sp>
        <p:nvSpPr>
          <p:cNvPr id="35" name="Text Box 5">
            <a:extLst>
              <a:ext uri="{FF2B5EF4-FFF2-40B4-BE49-F238E27FC236}">
                <a16:creationId xmlns:a16="http://schemas.microsoft.com/office/drawing/2014/main" id="{7C5E4B57-6C94-4B7D-9F86-DFF8914CFF79}"/>
              </a:ext>
            </a:extLst>
          </p:cNvPr>
          <p:cNvSpPr txBox="1">
            <a:spLocks noChangeArrowheads="1"/>
          </p:cNvSpPr>
          <p:nvPr/>
        </p:nvSpPr>
        <p:spPr bwMode="auto">
          <a:xfrm>
            <a:off x="8868149" y="6021396"/>
            <a:ext cx="2333251" cy="31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40" rIns="91440"/>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Clr>
                <a:srgbClr val="333399"/>
              </a:buClr>
              <a:buSzPct val="80000"/>
            </a:pPr>
            <a:r>
              <a:rPr lang="en-US" sz="1200" dirty="0">
                <a:latin typeface="+mn-lt"/>
              </a:rPr>
              <a:t>Bottom cool 8x8 mm PQFN</a:t>
            </a:r>
          </a:p>
        </p:txBody>
      </p:sp>
      <p:pic>
        <p:nvPicPr>
          <p:cNvPr id="36" name="Picture 35">
            <a:extLst>
              <a:ext uri="{FF2B5EF4-FFF2-40B4-BE49-F238E27FC236}">
                <a16:creationId xmlns:a16="http://schemas.microsoft.com/office/drawing/2014/main" id="{FE7DD5D3-1F9F-407F-A4F6-AA771527DB6C}"/>
              </a:ext>
            </a:extLst>
          </p:cNvPr>
          <p:cNvPicPr/>
          <p:nvPr/>
        </p:nvPicPr>
        <p:blipFill>
          <a:blip r:embed="rId5" cstate="email">
            <a:extLst>
              <a:ext uri="{28A0092B-C50C-407E-A947-70E740481C1C}">
                <a14:useLocalDpi xmlns:a14="http://schemas.microsoft.com/office/drawing/2010/main"/>
              </a:ext>
            </a:extLst>
          </a:blip>
          <a:stretch>
            <a:fillRect/>
          </a:stretch>
        </p:blipFill>
        <p:spPr>
          <a:xfrm>
            <a:off x="9603210" y="5558092"/>
            <a:ext cx="610834" cy="534869"/>
          </a:xfrm>
          <a:prstGeom prst="rect">
            <a:avLst/>
          </a:prstGeom>
        </p:spPr>
      </p:pic>
    </p:spTree>
    <p:extLst>
      <p:ext uri="{BB962C8B-B14F-4D97-AF65-F5344CB8AC3E}">
        <p14:creationId xmlns:p14="http://schemas.microsoft.com/office/powerpoint/2010/main" val="263546761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EC6EDE83-6C8E-44CC-B82A-836E0B9AFE01}"/>
              </a:ext>
            </a:extLst>
          </p:cNvPr>
          <p:cNvPicPr>
            <a:picLocks noChangeAspect="1"/>
          </p:cNvPicPr>
          <p:nvPr/>
        </p:nvPicPr>
        <p:blipFill>
          <a:blip r:embed="rId2" cstate="email">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6078153" y="3581401"/>
            <a:ext cx="3124626" cy="1570456"/>
          </a:xfrm>
          <a:prstGeom prst="rect">
            <a:avLst/>
          </a:prstGeom>
        </p:spPr>
      </p:pic>
      <p:sp>
        <p:nvSpPr>
          <p:cNvPr id="30" name="Text Box 5">
            <a:extLst>
              <a:ext uri="{FF2B5EF4-FFF2-40B4-BE49-F238E27FC236}">
                <a16:creationId xmlns:a16="http://schemas.microsoft.com/office/drawing/2014/main" id="{8215CAB0-FDE0-425D-AE77-308143883348}"/>
              </a:ext>
            </a:extLst>
          </p:cNvPr>
          <p:cNvSpPr txBox="1">
            <a:spLocks noChangeArrowheads="1"/>
          </p:cNvSpPr>
          <p:nvPr/>
        </p:nvSpPr>
        <p:spPr bwMode="auto">
          <a:xfrm>
            <a:off x="183731" y="2015544"/>
            <a:ext cx="6083783" cy="143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40" rIns="91440"/>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eaLnBrk="1" fontAlgn="auto" hangingPunct="1">
              <a:spcBef>
                <a:spcPts val="0"/>
              </a:spcBef>
              <a:spcAft>
                <a:spcPts val="0"/>
              </a:spcAft>
              <a:buClr>
                <a:srgbClr val="333399"/>
              </a:buClr>
              <a:buSzPct val="80000"/>
              <a:buFont typeface="Wingdings" panose="05000000000000000000" pitchFamily="2" charset="2"/>
              <a:buChar char="§"/>
            </a:pPr>
            <a:r>
              <a:rPr lang="en-US" sz="1300" dirty="0">
                <a:latin typeface="+mn-lt"/>
              </a:rPr>
              <a:t>Integrated gate driver + E-mode </a:t>
            </a:r>
            <a:r>
              <a:rPr lang="en-US" sz="1300" dirty="0" err="1">
                <a:latin typeface="+mn-lt"/>
              </a:rPr>
              <a:t>GaN</a:t>
            </a:r>
            <a:endParaRPr lang="en-US" sz="1300" dirty="0">
              <a:latin typeface="+mn-lt"/>
            </a:endParaRPr>
          </a:p>
          <a:p>
            <a:pPr marL="285750" indent="-285750" eaLnBrk="1" fontAlgn="auto" hangingPunct="1">
              <a:spcBef>
                <a:spcPts val="0"/>
              </a:spcBef>
              <a:spcAft>
                <a:spcPts val="0"/>
              </a:spcAft>
              <a:buClr>
                <a:srgbClr val="333399"/>
              </a:buClr>
              <a:buSzPct val="80000"/>
              <a:buFont typeface="Wingdings" panose="05000000000000000000" pitchFamily="2" charset="2"/>
              <a:buChar char="§"/>
            </a:pPr>
            <a:r>
              <a:rPr lang="en-US" sz="1300" dirty="0">
                <a:latin typeface="+mn-lt"/>
              </a:rPr>
              <a:t>NCP58921A: 50 </a:t>
            </a:r>
            <a:r>
              <a:rPr lang="en-US" sz="1300" dirty="0" err="1">
                <a:latin typeface="+mn-lt"/>
              </a:rPr>
              <a:t>mOhm</a:t>
            </a:r>
            <a:r>
              <a:rPr lang="en-US" sz="1300" dirty="0">
                <a:latin typeface="+mn-lt"/>
              </a:rPr>
              <a:t>/NCP58923B: 25 </a:t>
            </a:r>
            <a:r>
              <a:rPr lang="en-US" sz="1300" dirty="0" err="1">
                <a:latin typeface="+mn-lt"/>
              </a:rPr>
              <a:t>mOhm</a:t>
            </a:r>
            <a:r>
              <a:rPr lang="en-US" sz="1300" dirty="0">
                <a:latin typeface="+mn-lt"/>
              </a:rPr>
              <a:t> </a:t>
            </a:r>
            <a:r>
              <a:rPr lang="en-US" sz="1300" dirty="0" err="1">
                <a:latin typeface="+mn-lt"/>
              </a:rPr>
              <a:t>typ</a:t>
            </a:r>
            <a:r>
              <a:rPr lang="en-US" sz="1300" dirty="0">
                <a:latin typeface="+mn-lt"/>
              </a:rPr>
              <a:t> </a:t>
            </a:r>
            <a:r>
              <a:rPr lang="en-US" sz="1300" dirty="0" err="1">
                <a:latin typeface="+mn-lt"/>
              </a:rPr>
              <a:t>R</a:t>
            </a:r>
            <a:r>
              <a:rPr lang="en-US" sz="1300" baseline="-25000" dirty="0" err="1">
                <a:latin typeface="+mn-lt"/>
              </a:rPr>
              <a:t>ds</a:t>
            </a:r>
            <a:r>
              <a:rPr lang="en-US" sz="1300" baseline="-25000" dirty="0">
                <a:latin typeface="+mn-lt"/>
              </a:rPr>
              <a:t>( on)</a:t>
            </a:r>
            <a:endParaRPr lang="en-US" sz="1300" dirty="0">
              <a:latin typeface="+mn-lt"/>
            </a:endParaRPr>
          </a:p>
          <a:p>
            <a:pPr marL="285750" indent="-285750" eaLnBrk="1" fontAlgn="auto" hangingPunct="1">
              <a:spcBef>
                <a:spcPts val="0"/>
              </a:spcBef>
              <a:spcAft>
                <a:spcPts val="0"/>
              </a:spcAft>
              <a:buClr>
                <a:srgbClr val="333399"/>
              </a:buClr>
              <a:buSzPct val="80000"/>
              <a:buFont typeface="Wingdings" panose="05000000000000000000" pitchFamily="2" charset="2"/>
              <a:buChar char="§"/>
            </a:pPr>
            <a:r>
              <a:rPr lang="en-US" sz="1300" dirty="0">
                <a:latin typeface="+mn-lt"/>
              </a:rPr>
              <a:t>35 ns typical driver propagation delay time</a:t>
            </a:r>
          </a:p>
          <a:p>
            <a:pPr marL="285750" indent="-285750" eaLnBrk="1" fontAlgn="auto" hangingPunct="1">
              <a:spcBef>
                <a:spcPts val="0"/>
              </a:spcBef>
              <a:spcAft>
                <a:spcPts val="0"/>
              </a:spcAft>
              <a:buClr>
                <a:srgbClr val="333399"/>
              </a:buClr>
              <a:buSzPct val="80000"/>
              <a:buFont typeface="Wingdings" panose="05000000000000000000" pitchFamily="2" charset="2"/>
              <a:buChar char="§"/>
            </a:pPr>
            <a:r>
              <a:rPr lang="en-US" sz="1300" dirty="0">
                <a:latin typeface="+mn-lt"/>
              </a:rPr>
              <a:t>Low inductance PQFN 12 x 12 mm</a:t>
            </a:r>
          </a:p>
          <a:p>
            <a:pPr marL="285750" indent="-285750">
              <a:buClr>
                <a:srgbClr val="333399"/>
              </a:buClr>
              <a:buSzPct val="80000"/>
              <a:buFont typeface="Wingdings" panose="05000000000000000000" pitchFamily="2" charset="2"/>
              <a:buChar char="§"/>
            </a:pPr>
            <a:r>
              <a:rPr lang="en-US" sz="1300" dirty="0">
                <a:latin typeface="+mn-lt"/>
              </a:rPr>
              <a:t>2.75 mm creepage distance</a:t>
            </a:r>
          </a:p>
          <a:p>
            <a:pPr marL="285750" indent="-285750" eaLnBrk="1" fontAlgn="auto" hangingPunct="1">
              <a:spcBef>
                <a:spcPts val="0"/>
              </a:spcBef>
              <a:spcAft>
                <a:spcPts val="0"/>
              </a:spcAft>
              <a:buClr>
                <a:srgbClr val="333399"/>
              </a:buClr>
              <a:buSzPct val="80000"/>
              <a:buFont typeface="Wingdings" panose="05000000000000000000" pitchFamily="2" charset="2"/>
              <a:buChar char="§"/>
            </a:pPr>
            <a:r>
              <a:rPr lang="en-US" sz="1300" dirty="0">
                <a:latin typeface="+mn-lt"/>
              </a:rPr>
              <a:t>NCP58921A: Bottom side cool/NCP58923B: Top side cool</a:t>
            </a:r>
          </a:p>
        </p:txBody>
      </p:sp>
      <p:sp>
        <p:nvSpPr>
          <p:cNvPr id="37" name="Title 1">
            <a:extLst>
              <a:ext uri="{FF2B5EF4-FFF2-40B4-BE49-F238E27FC236}">
                <a16:creationId xmlns:a16="http://schemas.microsoft.com/office/drawing/2014/main" id="{19A0C153-D949-45F7-AB62-B52AA6FC147B}"/>
              </a:ext>
            </a:extLst>
          </p:cNvPr>
          <p:cNvSpPr txBox="1">
            <a:spLocks/>
          </p:cNvSpPr>
          <p:nvPr/>
        </p:nvSpPr>
        <p:spPr>
          <a:xfrm>
            <a:off x="228600" y="85460"/>
            <a:ext cx="11243905" cy="69848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Inter Medium" panose="020B0502030000000004" pitchFamily="34" charset="0"/>
              <a:ea typeface="Inter Medium" panose="020B0502030000000004" pitchFamily="34" charset="0"/>
              <a:cs typeface="Inter Medium" panose="020B0502030000000004" pitchFamily="34" charset="0"/>
            </a:endParaRPr>
          </a:p>
        </p:txBody>
      </p:sp>
      <p:sp>
        <p:nvSpPr>
          <p:cNvPr id="11" name="TextBox 10">
            <a:extLst>
              <a:ext uri="{FF2B5EF4-FFF2-40B4-BE49-F238E27FC236}">
                <a16:creationId xmlns:a16="http://schemas.microsoft.com/office/drawing/2014/main" id="{DE1E8DEB-5C7B-42EC-B2C2-F36B3EC7D700}"/>
              </a:ext>
            </a:extLst>
          </p:cNvPr>
          <p:cNvSpPr txBox="1"/>
          <p:nvPr/>
        </p:nvSpPr>
        <p:spPr>
          <a:xfrm>
            <a:off x="183731" y="1085802"/>
            <a:ext cx="11615903" cy="523220"/>
          </a:xfrm>
          <a:prstGeom prst="rect">
            <a:avLst/>
          </a:prstGeom>
          <a:noFill/>
        </p:spPr>
        <p:txBody>
          <a:bodyPr wrap="square" rtlCol="0">
            <a:spAutoFit/>
          </a:bodyPr>
          <a:lstStyle/>
          <a:p>
            <a:r>
              <a:rPr lang="en-US" sz="1400" dirty="0"/>
              <a:t>High performance integrated gate driver with </a:t>
            </a:r>
            <a:r>
              <a:rPr lang="en-US" sz="1400" dirty="0" err="1"/>
              <a:t>GaN</a:t>
            </a:r>
            <a:r>
              <a:rPr lang="en-US" sz="1400" dirty="0"/>
              <a:t>. Built in 6 V clamped gate drive for optimal and robust GaN operation at high switching frequency. Device is available in low inductance PQFN 12x12 mm package</a:t>
            </a:r>
          </a:p>
        </p:txBody>
      </p:sp>
      <p:sp>
        <p:nvSpPr>
          <p:cNvPr id="12" name="Text Box 5">
            <a:extLst>
              <a:ext uri="{FF2B5EF4-FFF2-40B4-BE49-F238E27FC236}">
                <a16:creationId xmlns:a16="http://schemas.microsoft.com/office/drawing/2014/main" id="{3C9C3DEC-BFE1-412B-9681-B45DD2B8532B}"/>
              </a:ext>
            </a:extLst>
          </p:cNvPr>
          <p:cNvSpPr txBox="1">
            <a:spLocks noChangeArrowheads="1"/>
          </p:cNvSpPr>
          <p:nvPr/>
        </p:nvSpPr>
        <p:spPr bwMode="auto">
          <a:xfrm>
            <a:off x="267777" y="5752213"/>
            <a:ext cx="4304223" cy="63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40" rIns="91440"/>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a:buClr>
                <a:srgbClr val="333399"/>
              </a:buClr>
              <a:buSzPct val="80000"/>
              <a:buFont typeface="Wingdings" panose="05000000000000000000" pitchFamily="2" charset="2"/>
              <a:buChar char="§"/>
            </a:pPr>
            <a:r>
              <a:rPr lang="en-US" sz="1300" dirty="0">
                <a:latin typeface="+mn-lt"/>
              </a:rPr>
              <a:t>Cloud-Server, Telecom &amp; Industrial</a:t>
            </a:r>
          </a:p>
          <a:p>
            <a:pPr marL="285750" indent="-285750">
              <a:buClr>
                <a:srgbClr val="333399"/>
              </a:buClr>
              <a:buSzPct val="80000"/>
              <a:buFont typeface="Wingdings" panose="05000000000000000000" pitchFamily="2" charset="2"/>
              <a:buChar char="§"/>
            </a:pPr>
            <a:r>
              <a:rPr lang="en-US" sz="1300" dirty="0">
                <a:latin typeface="+mn-lt"/>
              </a:rPr>
              <a:t>Totem pole PFC and LLC</a:t>
            </a:r>
          </a:p>
        </p:txBody>
      </p:sp>
      <p:sp>
        <p:nvSpPr>
          <p:cNvPr id="13" name="Text Box 5">
            <a:extLst>
              <a:ext uri="{FF2B5EF4-FFF2-40B4-BE49-F238E27FC236}">
                <a16:creationId xmlns:a16="http://schemas.microsoft.com/office/drawing/2014/main" id="{D4DF803A-6F30-4941-AD9C-02F65310696F}"/>
              </a:ext>
            </a:extLst>
          </p:cNvPr>
          <p:cNvSpPr txBox="1">
            <a:spLocks noChangeArrowheads="1"/>
          </p:cNvSpPr>
          <p:nvPr/>
        </p:nvSpPr>
        <p:spPr bwMode="auto">
          <a:xfrm>
            <a:off x="223849" y="3960584"/>
            <a:ext cx="6115575" cy="87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40" rIns="91440"/>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eaLnBrk="1" fontAlgn="auto" hangingPunct="1">
              <a:spcBef>
                <a:spcPts val="0"/>
              </a:spcBef>
              <a:spcAft>
                <a:spcPts val="0"/>
              </a:spcAft>
              <a:buClr>
                <a:srgbClr val="333399"/>
              </a:buClr>
              <a:buSzPct val="80000"/>
              <a:buFont typeface="Wingdings" panose="05000000000000000000" pitchFamily="2" charset="2"/>
              <a:buChar char="§"/>
            </a:pPr>
            <a:r>
              <a:rPr lang="en-US" sz="1300" dirty="0">
                <a:latin typeface="+mn-lt"/>
              </a:rPr>
              <a:t>650 V breakdown voltage rating</a:t>
            </a:r>
          </a:p>
          <a:p>
            <a:pPr marL="285750" indent="-285750">
              <a:buClr>
                <a:srgbClr val="333399"/>
              </a:buClr>
              <a:buSzPct val="80000"/>
              <a:buFont typeface="Wingdings" panose="05000000000000000000" pitchFamily="2" charset="2"/>
              <a:buChar char="§"/>
            </a:pPr>
            <a:r>
              <a:rPr lang="en-US" sz="1300" dirty="0">
                <a:latin typeface="+mn-lt"/>
              </a:rPr>
              <a:t>Driver VCC rating 20 Vmax</a:t>
            </a:r>
          </a:p>
          <a:p>
            <a:pPr marL="285750" indent="-285750">
              <a:buClr>
                <a:srgbClr val="333399"/>
              </a:buClr>
              <a:buSzPct val="80000"/>
              <a:buFont typeface="Wingdings" panose="05000000000000000000" pitchFamily="2" charset="2"/>
              <a:buChar char="§"/>
            </a:pPr>
            <a:r>
              <a:rPr lang="en-US" sz="1300" dirty="0">
                <a:latin typeface="+mn-lt"/>
              </a:rPr>
              <a:t>6 V internal clamped GaN gate drive voltage  </a:t>
            </a:r>
          </a:p>
          <a:p>
            <a:pPr marL="285750" indent="-285750">
              <a:buClr>
                <a:srgbClr val="333399"/>
              </a:buClr>
              <a:buSzPct val="80000"/>
              <a:buFont typeface="Wingdings" panose="05000000000000000000" pitchFamily="2" charset="2"/>
              <a:buChar char="§"/>
            </a:pPr>
            <a:r>
              <a:rPr lang="en-US" sz="1300" dirty="0">
                <a:latin typeface="+mn-lt"/>
              </a:rPr>
              <a:t>UVLO protections for VCC and VDD supplies</a:t>
            </a:r>
          </a:p>
        </p:txBody>
      </p:sp>
      <p:sp>
        <p:nvSpPr>
          <p:cNvPr id="16" name="Text Box 5">
            <a:extLst>
              <a:ext uri="{FF2B5EF4-FFF2-40B4-BE49-F238E27FC236}">
                <a16:creationId xmlns:a16="http://schemas.microsoft.com/office/drawing/2014/main" id="{99320622-32C8-4FF9-A703-D353444AA51A}"/>
              </a:ext>
            </a:extLst>
          </p:cNvPr>
          <p:cNvSpPr txBox="1">
            <a:spLocks noChangeArrowheads="1"/>
          </p:cNvSpPr>
          <p:nvPr/>
        </p:nvSpPr>
        <p:spPr bwMode="auto">
          <a:xfrm>
            <a:off x="6438263" y="5646528"/>
            <a:ext cx="2429886" cy="63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40" rIns="91440"/>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Clr>
                <a:srgbClr val="333399"/>
              </a:buClr>
              <a:buSzPct val="80000"/>
            </a:pPr>
            <a:r>
              <a:rPr lang="en-US" sz="1400" dirty="0">
                <a:latin typeface="+mn-lt"/>
              </a:rPr>
              <a:t>NCP58921A </a:t>
            </a:r>
          </a:p>
          <a:p>
            <a:pPr marL="285750" indent="-285750">
              <a:buClr>
                <a:srgbClr val="333399"/>
              </a:buClr>
              <a:buSzPct val="80000"/>
              <a:buFont typeface="Wingdings" panose="05000000000000000000" pitchFamily="2" charset="2"/>
              <a:buChar char="§"/>
            </a:pPr>
            <a:r>
              <a:rPr lang="en-US" sz="1400" dirty="0">
                <a:latin typeface="+mn-lt"/>
              </a:rPr>
              <a:t>Samples Q3 ‘22</a:t>
            </a:r>
          </a:p>
          <a:p>
            <a:pPr marL="285750" indent="-285750">
              <a:buClr>
                <a:srgbClr val="333399"/>
              </a:buClr>
              <a:buSzPct val="80000"/>
              <a:buFont typeface="Wingdings" panose="05000000000000000000" pitchFamily="2" charset="2"/>
              <a:buChar char="§"/>
            </a:pPr>
            <a:r>
              <a:rPr lang="en-US" sz="1400" dirty="0">
                <a:latin typeface="+mn-lt"/>
              </a:rPr>
              <a:t>Production Q2 ‘23</a:t>
            </a:r>
            <a:endParaRPr lang="en-US" sz="1800" dirty="0">
              <a:latin typeface="+mn-lt"/>
            </a:endParaRPr>
          </a:p>
        </p:txBody>
      </p:sp>
      <p:sp>
        <p:nvSpPr>
          <p:cNvPr id="18" name="Text Box 5">
            <a:extLst>
              <a:ext uri="{FF2B5EF4-FFF2-40B4-BE49-F238E27FC236}">
                <a16:creationId xmlns:a16="http://schemas.microsoft.com/office/drawing/2014/main" id="{4C98F2A6-AC56-4637-8DE5-7C2D46D988DF}"/>
              </a:ext>
            </a:extLst>
          </p:cNvPr>
          <p:cNvSpPr txBox="1">
            <a:spLocks noChangeArrowheads="1"/>
          </p:cNvSpPr>
          <p:nvPr/>
        </p:nvSpPr>
        <p:spPr bwMode="auto">
          <a:xfrm>
            <a:off x="6233733" y="4405490"/>
            <a:ext cx="1206353" cy="63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40" rIns="91440"/>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lgn="ctr">
              <a:buClr>
                <a:srgbClr val="333399"/>
              </a:buClr>
              <a:buSzPct val="80000"/>
            </a:pPr>
            <a:r>
              <a:rPr lang="en-US" sz="1200" dirty="0">
                <a:latin typeface="+mn-lt"/>
              </a:rPr>
              <a:t>Bottom cool 12x12 mm PQFN</a:t>
            </a:r>
          </a:p>
        </p:txBody>
      </p:sp>
      <p:pic>
        <p:nvPicPr>
          <p:cNvPr id="20" name="Picture 19">
            <a:extLst>
              <a:ext uri="{FF2B5EF4-FFF2-40B4-BE49-F238E27FC236}">
                <a16:creationId xmlns:a16="http://schemas.microsoft.com/office/drawing/2014/main" id="{E7C53232-CC8F-466C-A1DA-55312B5FC8C9}"/>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9219158" y="2058088"/>
            <a:ext cx="2676826" cy="1782289"/>
          </a:xfrm>
          <a:prstGeom prst="rect">
            <a:avLst/>
          </a:prstGeom>
          <a:noFill/>
        </p:spPr>
      </p:pic>
      <p:pic>
        <p:nvPicPr>
          <p:cNvPr id="23" name="Picture 22">
            <a:extLst>
              <a:ext uri="{FF2B5EF4-FFF2-40B4-BE49-F238E27FC236}">
                <a16:creationId xmlns:a16="http://schemas.microsoft.com/office/drawing/2014/main" id="{78D74044-5FCF-4C8C-87DF-74BDFA6E7A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67088" y="5634962"/>
            <a:ext cx="631825" cy="558473"/>
          </a:xfrm>
          <a:prstGeom prst="rect">
            <a:avLst/>
          </a:prstGeom>
        </p:spPr>
      </p:pic>
      <p:sp>
        <p:nvSpPr>
          <p:cNvPr id="24" name="Text Box 5">
            <a:extLst>
              <a:ext uri="{FF2B5EF4-FFF2-40B4-BE49-F238E27FC236}">
                <a16:creationId xmlns:a16="http://schemas.microsoft.com/office/drawing/2014/main" id="{0A428BBF-A707-40B1-8C6E-C7D9A6AAF360}"/>
              </a:ext>
            </a:extLst>
          </p:cNvPr>
          <p:cNvSpPr txBox="1">
            <a:spLocks noChangeArrowheads="1"/>
          </p:cNvSpPr>
          <p:nvPr/>
        </p:nvSpPr>
        <p:spPr bwMode="auto">
          <a:xfrm>
            <a:off x="8475880" y="6155846"/>
            <a:ext cx="1453798" cy="46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40" rIns="91440"/>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lgn="ctr">
              <a:buClr>
                <a:srgbClr val="333399"/>
              </a:buClr>
              <a:buSzPct val="80000"/>
            </a:pPr>
            <a:r>
              <a:rPr lang="en-US" sz="1200" dirty="0">
                <a:latin typeface="+mn-lt"/>
              </a:rPr>
              <a:t>Top cool 12x12 mm PQFN</a:t>
            </a:r>
          </a:p>
        </p:txBody>
      </p:sp>
      <p:sp>
        <p:nvSpPr>
          <p:cNvPr id="25" name="Text Box 5">
            <a:extLst>
              <a:ext uri="{FF2B5EF4-FFF2-40B4-BE49-F238E27FC236}">
                <a16:creationId xmlns:a16="http://schemas.microsoft.com/office/drawing/2014/main" id="{1B88F784-BB00-419E-AEF2-E6CAD9712B79}"/>
              </a:ext>
            </a:extLst>
          </p:cNvPr>
          <p:cNvSpPr txBox="1">
            <a:spLocks noChangeArrowheads="1"/>
          </p:cNvSpPr>
          <p:nvPr/>
        </p:nvSpPr>
        <p:spPr bwMode="auto">
          <a:xfrm>
            <a:off x="9929864" y="5646528"/>
            <a:ext cx="2429886" cy="63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40" rIns="91440"/>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Clr>
                <a:srgbClr val="333399"/>
              </a:buClr>
              <a:buSzPct val="80000"/>
            </a:pPr>
            <a:r>
              <a:rPr lang="en-US" sz="1400" dirty="0">
                <a:latin typeface="+mn-lt"/>
              </a:rPr>
              <a:t>NCP58923B </a:t>
            </a:r>
          </a:p>
          <a:p>
            <a:pPr marL="285750" indent="-285750">
              <a:buClr>
                <a:srgbClr val="333399"/>
              </a:buClr>
              <a:buSzPct val="80000"/>
              <a:buFont typeface="Wingdings" panose="05000000000000000000" pitchFamily="2" charset="2"/>
              <a:buChar char="§"/>
            </a:pPr>
            <a:r>
              <a:rPr lang="en-US" sz="1400" dirty="0">
                <a:latin typeface="+mn-lt"/>
              </a:rPr>
              <a:t>Samples Q1 ‘23</a:t>
            </a:r>
          </a:p>
          <a:p>
            <a:pPr marL="285750" indent="-285750">
              <a:buClr>
                <a:srgbClr val="333399"/>
              </a:buClr>
              <a:buSzPct val="80000"/>
              <a:buFont typeface="Wingdings" panose="05000000000000000000" pitchFamily="2" charset="2"/>
              <a:buChar char="§"/>
            </a:pPr>
            <a:r>
              <a:rPr lang="en-US" sz="1400" dirty="0">
                <a:latin typeface="+mn-lt"/>
              </a:rPr>
              <a:t>Production Q4 ‘23</a:t>
            </a:r>
            <a:endParaRPr lang="en-US" sz="1800" dirty="0">
              <a:latin typeface="+mn-lt"/>
            </a:endParaRPr>
          </a:p>
        </p:txBody>
      </p:sp>
      <p:sp>
        <p:nvSpPr>
          <p:cNvPr id="4" name="Title 3">
            <a:extLst>
              <a:ext uri="{FF2B5EF4-FFF2-40B4-BE49-F238E27FC236}">
                <a16:creationId xmlns:a16="http://schemas.microsoft.com/office/drawing/2014/main" id="{91722B0C-1D1D-496D-9A95-99CA67ABB0B4}"/>
              </a:ext>
            </a:extLst>
          </p:cNvPr>
          <p:cNvSpPr>
            <a:spLocks noGrp="1"/>
          </p:cNvSpPr>
          <p:nvPr>
            <p:ph type="title"/>
          </p:nvPr>
        </p:nvSpPr>
        <p:spPr/>
        <p:txBody>
          <a:bodyPr/>
          <a:lstStyle/>
          <a:p>
            <a:r>
              <a:rPr lang="en-US" dirty="0"/>
              <a:t>NCP5892x 650 V Integrated GaN PQFN 12 x 12 mm</a:t>
            </a:r>
          </a:p>
        </p:txBody>
      </p:sp>
      <p:pic>
        <p:nvPicPr>
          <p:cNvPr id="28" name="Picture 27">
            <a:extLst>
              <a:ext uri="{FF2B5EF4-FFF2-40B4-BE49-F238E27FC236}">
                <a16:creationId xmlns:a16="http://schemas.microsoft.com/office/drawing/2014/main" id="{48EFB299-9A67-4E48-B2B9-BD53186FEEC8}"/>
              </a:ext>
            </a:extLst>
          </p:cNvPr>
          <p:cNvPicPr/>
          <p:nvPr/>
        </p:nvPicPr>
        <p:blipFill>
          <a:blip r:embed="rId6" cstate="email">
            <a:extLst>
              <a:ext uri="{28A0092B-C50C-407E-A947-70E740481C1C}">
                <a14:useLocalDpi xmlns:a14="http://schemas.microsoft.com/office/drawing/2010/main"/>
              </a:ext>
            </a:extLst>
          </a:blip>
          <a:stretch>
            <a:fillRect/>
          </a:stretch>
        </p:blipFill>
        <p:spPr>
          <a:xfrm>
            <a:off x="6468173" y="3800009"/>
            <a:ext cx="737474" cy="642792"/>
          </a:xfrm>
          <a:prstGeom prst="rect">
            <a:avLst/>
          </a:prstGeom>
        </p:spPr>
      </p:pic>
    </p:spTree>
    <p:extLst>
      <p:ext uri="{BB962C8B-B14F-4D97-AF65-F5344CB8AC3E}">
        <p14:creationId xmlns:p14="http://schemas.microsoft.com/office/powerpoint/2010/main" val="363555676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243CA7-76AD-4CE2-876F-B412770A21D3}"/>
              </a:ext>
            </a:extLst>
          </p:cNvPr>
          <p:cNvSpPr>
            <a:spLocks noGrp="1"/>
          </p:cNvSpPr>
          <p:nvPr>
            <p:ph type="title"/>
          </p:nvPr>
        </p:nvSpPr>
        <p:spPr/>
        <p:txBody>
          <a:bodyPr/>
          <a:lstStyle/>
          <a:p>
            <a:r>
              <a:rPr lang="sv-SE" altLang="ko-KR" sz="2800" dirty="0"/>
              <a:t>NCV58981/3 650 V Integrated GaN (iGaN)</a:t>
            </a:r>
          </a:p>
        </p:txBody>
      </p:sp>
      <p:sp>
        <p:nvSpPr>
          <p:cNvPr id="14" name="Text Box 6">
            <a:extLst>
              <a:ext uri="{FF2B5EF4-FFF2-40B4-BE49-F238E27FC236}">
                <a16:creationId xmlns:a16="http://schemas.microsoft.com/office/drawing/2014/main" id="{E8A00CBF-BC6B-41C0-8755-F68BE0154176}"/>
              </a:ext>
            </a:extLst>
          </p:cNvPr>
          <p:cNvSpPr txBox="1">
            <a:spLocks noChangeArrowheads="1"/>
          </p:cNvSpPr>
          <p:nvPr/>
        </p:nvSpPr>
        <p:spPr bwMode="auto">
          <a:xfrm>
            <a:off x="152518" y="5523673"/>
            <a:ext cx="4266089" cy="74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16" rIns="91416"/>
          <a:lstStyle>
            <a:lvl1pPr marL="174625" indent="-174625">
              <a:defRPr sz="2400">
                <a:solidFill>
                  <a:schemeClr val="tx1"/>
                </a:solidFill>
                <a:latin typeface="Arial" pitchFamily="34" charset="0"/>
                <a:ea typeface="ＭＳ Ｐゴシック" pitchFamily="34" charset="-128"/>
              </a:defRPr>
            </a:lvl1pPr>
            <a:lvl2pPr>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a:buClr>
                <a:srgbClr val="333399"/>
              </a:buClr>
              <a:buSzPct val="80000"/>
              <a:buFont typeface="Wingdings" panose="05000000000000000000" pitchFamily="2" charset="2"/>
              <a:buChar char="§"/>
            </a:pPr>
            <a:r>
              <a:rPr lang="en-US" sz="1200" dirty="0" err="1">
                <a:latin typeface="+mn-lt"/>
              </a:rPr>
              <a:t>xEV</a:t>
            </a:r>
            <a:r>
              <a:rPr lang="en-US" sz="1200" dirty="0">
                <a:latin typeface="+mn-lt"/>
              </a:rPr>
              <a:t> OBC Totem Pole PFC and LLC</a:t>
            </a:r>
          </a:p>
          <a:p>
            <a:pPr marL="285750" indent="-285750">
              <a:buClr>
                <a:srgbClr val="333399"/>
              </a:buClr>
              <a:buSzPct val="80000"/>
              <a:buFont typeface="Wingdings" panose="05000000000000000000" pitchFamily="2" charset="2"/>
              <a:buChar char="§"/>
            </a:pPr>
            <a:r>
              <a:rPr lang="en-US" sz="1200" dirty="0">
                <a:latin typeface="+mn-lt"/>
              </a:rPr>
              <a:t>HV to LV </a:t>
            </a:r>
            <a:r>
              <a:rPr lang="en-US" sz="1200" dirty="0" err="1">
                <a:latin typeface="+mn-lt"/>
              </a:rPr>
              <a:t>xEV</a:t>
            </a:r>
            <a:r>
              <a:rPr lang="en-US" sz="1200" dirty="0">
                <a:latin typeface="+mn-lt"/>
              </a:rPr>
              <a:t> Converters</a:t>
            </a:r>
            <a:endParaRPr lang="en-US" sz="1600" dirty="0">
              <a:latin typeface="+mn-lt"/>
            </a:endParaRPr>
          </a:p>
        </p:txBody>
      </p:sp>
      <p:sp>
        <p:nvSpPr>
          <p:cNvPr id="22" name="TextBox 21">
            <a:extLst>
              <a:ext uri="{FF2B5EF4-FFF2-40B4-BE49-F238E27FC236}">
                <a16:creationId xmlns:a16="http://schemas.microsoft.com/office/drawing/2014/main" id="{100B9AD0-E887-4DCC-9889-6311F30E4E10}"/>
              </a:ext>
            </a:extLst>
          </p:cNvPr>
          <p:cNvSpPr txBox="1"/>
          <p:nvPr/>
        </p:nvSpPr>
        <p:spPr>
          <a:xfrm>
            <a:off x="124687" y="1058209"/>
            <a:ext cx="11615903" cy="584775"/>
          </a:xfrm>
          <a:prstGeom prst="rect">
            <a:avLst/>
          </a:prstGeom>
          <a:noFill/>
        </p:spPr>
        <p:txBody>
          <a:bodyPr wrap="square" rtlCol="0">
            <a:spAutoFit/>
          </a:bodyPr>
          <a:lstStyle/>
          <a:p>
            <a:r>
              <a:rPr lang="en-US" sz="1600" dirty="0"/>
              <a:t>High performance integrated gate driver with </a:t>
            </a:r>
            <a:r>
              <a:rPr lang="en-US" sz="1600" dirty="0" err="1"/>
              <a:t>GaN</a:t>
            </a:r>
            <a:r>
              <a:rPr lang="en-US" sz="1600" dirty="0"/>
              <a:t>. Built in galvanically isolated gate driver provides excellent immunity and robustness against high dv/dt related noise generated in the system. Device is available in PQFN package</a:t>
            </a:r>
          </a:p>
        </p:txBody>
      </p:sp>
      <p:sp>
        <p:nvSpPr>
          <p:cNvPr id="23" name="TextBox 22">
            <a:extLst>
              <a:ext uri="{FF2B5EF4-FFF2-40B4-BE49-F238E27FC236}">
                <a16:creationId xmlns:a16="http://schemas.microsoft.com/office/drawing/2014/main" id="{907C06ED-E340-42F4-9284-253512F7DED2}"/>
              </a:ext>
            </a:extLst>
          </p:cNvPr>
          <p:cNvSpPr txBox="1"/>
          <p:nvPr/>
        </p:nvSpPr>
        <p:spPr>
          <a:xfrm>
            <a:off x="152518" y="1981200"/>
            <a:ext cx="5867282" cy="1384995"/>
          </a:xfrm>
          <a:prstGeom prst="rect">
            <a:avLst/>
          </a:prstGeom>
          <a:noFill/>
        </p:spPr>
        <p:txBody>
          <a:bodyPr wrap="square">
            <a:spAutoFit/>
          </a:bodyPr>
          <a:lstStyle/>
          <a:p>
            <a:pPr marL="285750" indent="-285750" eaLnBrk="1" fontAlgn="auto" hangingPunct="1">
              <a:spcBef>
                <a:spcPts val="0"/>
              </a:spcBef>
              <a:spcAft>
                <a:spcPts val="0"/>
              </a:spcAft>
              <a:buClr>
                <a:srgbClr val="333399"/>
              </a:buClr>
              <a:buSzPct val="80000"/>
              <a:buFont typeface="Wingdings" panose="05000000000000000000" pitchFamily="2" charset="2"/>
              <a:buChar char="§"/>
            </a:pPr>
            <a:r>
              <a:rPr lang="en-US" sz="1400" dirty="0">
                <a:latin typeface="+mn-lt"/>
              </a:rPr>
              <a:t>Integrated gate driver + E-mode GaN</a:t>
            </a:r>
          </a:p>
          <a:p>
            <a:pPr marL="285750" indent="-285750" eaLnBrk="1" fontAlgn="auto" hangingPunct="1">
              <a:spcBef>
                <a:spcPts val="0"/>
              </a:spcBef>
              <a:spcAft>
                <a:spcPts val="0"/>
              </a:spcAft>
              <a:buClr>
                <a:srgbClr val="333399"/>
              </a:buClr>
              <a:buSzPct val="80000"/>
              <a:buFont typeface="Wingdings" panose="05000000000000000000" pitchFamily="2" charset="2"/>
              <a:buChar char="§"/>
            </a:pPr>
            <a:r>
              <a:rPr lang="en-US" sz="1400" dirty="0">
                <a:latin typeface="+mn-lt"/>
              </a:rPr>
              <a:t>30 mOhm &amp; 50 mOhm typical </a:t>
            </a:r>
            <a:r>
              <a:rPr lang="en-US" sz="1400" dirty="0" err="1">
                <a:latin typeface="+mn-lt"/>
              </a:rPr>
              <a:t>R</a:t>
            </a:r>
            <a:r>
              <a:rPr lang="en-US" sz="1400" baseline="-25000" dirty="0" err="1">
                <a:latin typeface="+mn-lt"/>
              </a:rPr>
              <a:t>ds</a:t>
            </a:r>
            <a:r>
              <a:rPr lang="en-US" sz="1400" baseline="-25000" dirty="0">
                <a:latin typeface="+mn-lt"/>
              </a:rPr>
              <a:t>( on)</a:t>
            </a:r>
          </a:p>
          <a:p>
            <a:pPr marL="285750" indent="-285750" eaLnBrk="1" fontAlgn="auto" hangingPunct="1">
              <a:spcBef>
                <a:spcPts val="0"/>
              </a:spcBef>
              <a:spcAft>
                <a:spcPts val="0"/>
              </a:spcAft>
              <a:buClr>
                <a:srgbClr val="333399"/>
              </a:buClr>
              <a:buSzPct val="80000"/>
              <a:buFont typeface="Wingdings" panose="05000000000000000000" pitchFamily="2" charset="2"/>
              <a:buChar char="§"/>
            </a:pPr>
            <a:r>
              <a:rPr lang="en-US" sz="1400" dirty="0">
                <a:latin typeface="+mn-lt"/>
              </a:rPr>
              <a:t>Built in 2.5 </a:t>
            </a:r>
            <a:r>
              <a:rPr lang="en-US" sz="1400" dirty="0" err="1">
                <a:latin typeface="+mn-lt"/>
              </a:rPr>
              <a:t>kV</a:t>
            </a:r>
            <a:r>
              <a:rPr lang="en-US" sz="1400" baseline="-25000" dirty="0" err="1">
                <a:latin typeface="+mn-lt"/>
              </a:rPr>
              <a:t>rms</a:t>
            </a:r>
            <a:r>
              <a:rPr lang="en-US" sz="1400" dirty="0">
                <a:latin typeface="+mn-lt"/>
              </a:rPr>
              <a:t> galvanic isolation from input to output</a:t>
            </a:r>
          </a:p>
          <a:p>
            <a:pPr marL="285750" indent="-285750" eaLnBrk="1" fontAlgn="auto" hangingPunct="1">
              <a:spcBef>
                <a:spcPts val="0"/>
              </a:spcBef>
              <a:spcAft>
                <a:spcPts val="0"/>
              </a:spcAft>
              <a:buClr>
                <a:srgbClr val="333399"/>
              </a:buClr>
              <a:buSzPct val="80000"/>
              <a:buFont typeface="Wingdings" panose="05000000000000000000" pitchFamily="2" charset="2"/>
              <a:buChar char="§"/>
            </a:pPr>
            <a:r>
              <a:rPr lang="en-US" sz="1400" dirty="0">
                <a:latin typeface="+mn-lt"/>
              </a:rPr>
              <a:t>6 V internal clamped GaN gate drive voltage  </a:t>
            </a:r>
          </a:p>
          <a:p>
            <a:pPr marL="285750" indent="-285750" eaLnBrk="1" fontAlgn="auto" hangingPunct="1">
              <a:spcBef>
                <a:spcPts val="0"/>
              </a:spcBef>
              <a:spcAft>
                <a:spcPts val="0"/>
              </a:spcAft>
              <a:buClr>
                <a:srgbClr val="333399"/>
              </a:buClr>
              <a:buSzPct val="80000"/>
              <a:buFont typeface="Wingdings" panose="05000000000000000000" pitchFamily="2" charset="2"/>
              <a:buChar char="§"/>
            </a:pPr>
            <a:r>
              <a:rPr lang="en-US" sz="1400" dirty="0">
                <a:latin typeface="+mn-lt"/>
              </a:rPr>
              <a:t>35 ns typical driver propagation delay time</a:t>
            </a:r>
          </a:p>
          <a:p>
            <a:pPr marL="285750" indent="-285750" eaLnBrk="1" fontAlgn="auto" hangingPunct="1">
              <a:spcBef>
                <a:spcPts val="0"/>
              </a:spcBef>
              <a:spcAft>
                <a:spcPts val="0"/>
              </a:spcAft>
              <a:buClr>
                <a:srgbClr val="333399"/>
              </a:buClr>
              <a:buSzPct val="80000"/>
              <a:buFont typeface="Wingdings" panose="05000000000000000000" pitchFamily="2" charset="2"/>
              <a:buChar char="§"/>
            </a:pPr>
            <a:r>
              <a:rPr lang="en-US" sz="1400" dirty="0">
                <a:latin typeface="+mn-lt"/>
              </a:rPr>
              <a:t>Low inductance PQFN 12 x 12 mm with WF (Top/bottom side cool)</a:t>
            </a:r>
          </a:p>
        </p:txBody>
      </p:sp>
      <p:graphicFrame>
        <p:nvGraphicFramePr>
          <p:cNvPr id="24" name="개체 8">
            <a:extLst>
              <a:ext uri="{FF2B5EF4-FFF2-40B4-BE49-F238E27FC236}">
                <a16:creationId xmlns:a16="http://schemas.microsoft.com/office/drawing/2014/main" id="{595790A7-7291-49F8-9597-D2E5B58CD87F}"/>
              </a:ext>
            </a:extLst>
          </p:cNvPr>
          <p:cNvGraphicFramePr>
            <a:graphicFrameLocks noChangeAspect="1"/>
          </p:cNvGraphicFramePr>
          <p:nvPr>
            <p:extLst>
              <p:ext uri="{D42A27DB-BD31-4B8C-83A1-F6EECF244321}">
                <p14:modId xmlns:p14="http://schemas.microsoft.com/office/powerpoint/2010/main" val="752102692"/>
              </p:ext>
            </p:extLst>
          </p:nvPr>
        </p:nvGraphicFramePr>
        <p:xfrm>
          <a:off x="6324600" y="2364674"/>
          <a:ext cx="5403380" cy="2466761"/>
        </p:xfrm>
        <a:graphic>
          <a:graphicData uri="http://schemas.openxmlformats.org/presentationml/2006/ole">
            <mc:AlternateContent xmlns:mc="http://schemas.openxmlformats.org/markup-compatibility/2006">
              <mc:Choice xmlns:v="urn:schemas-microsoft-com:vml" Requires="v">
                <p:oleObj spid="_x0000_s10278" name="Visio" r:id="rId3" imgW="9200884" imgH="4200081" progId="Visio.Drawing.15">
                  <p:embed/>
                </p:oleObj>
              </mc:Choice>
              <mc:Fallback>
                <p:oleObj name="Visio" r:id="rId3" imgW="9200884" imgH="4200081" progId="Visio.Drawing.15">
                  <p:embed/>
                  <p:pic>
                    <p:nvPicPr>
                      <p:cNvPr id="20" name="개체 8">
                        <a:extLst>
                          <a:ext uri="{FF2B5EF4-FFF2-40B4-BE49-F238E27FC236}">
                            <a16:creationId xmlns:a16="http://schemas.microsoft.com/office/drawing/2014/main" id="{7D22FD02-B25D-4580-AE57-5538F7A01C71}"/>
                          </a:ext>
                        </a:extLst>
                      </p:cNvPr>
                      <p:cNvPicPr/>
                      <p:nvPr/>
                    </p:nvPicPr>
                    <p:blipFill>
                      <a:blip r:embed="rId4"/>
                      <a:stretch>
                        <a:fillRect/>
                      </a:stretch>
                    </p:blipFill>
                    <p:spPr>
                      <a:xfrm>
                        <a:off x="6324600" y="2364674"/>
                        <a:ext cx="5403380" cy="2466761"/>
                      </a:xfrm>
                      <a:prstGeom prst="rect">
                        <a:avLst/>
                      </a:prstGeom>
                    </p:spPr>
                  </p:pic>
                </p:oleObj>
              </mc:Fallback>
            </mc:AlternateContent>
          </a:graphicData>
        </a:graphic>
      </p:graphicFrame>
      <p:sp>
        <p:nvSpPr>
          <p:cNvPr id="25" name="Text Box 5">
            <a:extLst>
              <a:ext uri="{FF2B5EF4-FFF2-40B4-BE49-F238E27FC236}">
                <a16:creationId xmlns:a16="http://schemas.microsoft.com/office/drawing/2014/main" id="{4247BBD4-5A0B-4C3F-8B99-60B7EB75CF9F}"/>
              </a:ext>
            </a:extLst>
          </p:cNvPr>
          <p:cNvSpPr txBox="1">
            <a:spLocks noChangeArrowheads="1"/>
          </p:cNvSpPr>
          <p:nvPr/>
        </p:nvSpPr>
        <p:spPr bwMode="auto">
          <a:xfrm>
            <a:off x="6275520" y="5740701"/>
            <a:ext cx="2258880" cy="508137"/>
          </a:xfrm>
          <a:prstGeom prst="rect">
            <a:avLst/>
          </a:prstGeom>
          <a:ln/>
        </p:spPr>
        <p:style>
          <a:lnRef idx="0">
            <a:schemeClr val="accent1"/>
          </a:lnRef>
          <a:fillRef idx="3">
            <a:schemeClr val="accent1"/>
          </a:fillRef>
          <a:effectRef idx="3">
            <a:schemeClr val="accent1"/>
          </a:effectRef>
          <a:fontRef idx="minor">
            <a:schemeClr val="lt1"/>
          </a:fontRef>
        </p:style>
        <p:txBody>
          <a:bodyPr lIns="91440" rIns="91440"/>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a:buClr>
                <a:srgbClr val="333399"/>
              </a:buClr>
              <a:buSzPct val="80000"/>
              <a:buFont typeface="Wingdings" panose="05000000000000000000" pitchFamily="2" charset="2"/>
              <a:buChar char="§"/>
            </a:pPr>
            <a:r>
              <a:rPr lang="en-US" sz="1400" dirty="0">
                <a:latin typeface="+mn-lt"/>
              </a:rPr>
              <a:t>Eng. Samples H1 ‘23</a:t>
            </a:r>
          </a:p>
          <a:p>
            <a:pPr marL="285750" indent="-285750">
              <a:buClr>
                <a:srgbClr val="333399"/>
              </a:buClr>
              <a:buSzPct val="80000"/>
              <a:buFont typeface="Wingdings" panose="05000000000000000000" pitchFamily="2" charset="2"/>
              <a:buChar char="§"/>
            </a:pPr>
            <a:r>
              <a:rPr lang="en-US" sz="1400" dirty="0">
                <a:latin typeface="+mn-lt"/>
              </a:rPr>
              <a:t>Production H2 ‘24</a:t>
            </a:r>
            <a:endParaRPr lang="en-US" sz="1800" dirty="0">
              <a:latin typeface="+mn-lt"/>
            </a:endParaRPr>
          </a:p>
        </p:txBody>
      </p:sp>
      <p:pic>
        <p:nvPicPr>
          <p:cNvPr id="26" name="Picture 25">
            <a:extLst>
              <a:ext uri="{FF2B5EF4-FFF2-40B4-BE49-F238E27FC236}">
                <a16:creationId xmlns:a16="http://schemas.microsoft.com/office/drawing/2014/main" id="{9E1C2D04-7DA1-4191-83F1-68F0E757C0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62457" y="5584289"/>
            <a:ext cx="1042032" cy="714782"/>
          </a:xfrm>
          <a:prstGeom prst="rect">
            <a:avLst/>
          </a:prstGeom>
        </p:spPr>
      </p:pic>
      <p:sp>
        <p:nvSpPr>
          <p:cNvPr id="27" name="Text Box 5">
            <a:extLst>
              <a:ext uri="{FF2B5EF4-FFF2-40B4-BE49-F238E27FC236}">
                <a16:creationId xmlns:a16="http://schemas.microsoft.com/office/drawing/2014/main" id="{33E0A260-7EEC-4968-A5A0-30D0C14FF4D4}"/>
              </a:ext>
            </a:extLst>
          </p:cNvPr>
          <p:cNvSpPr txBox="1">
            <a:spLocks noChangeArrowheads="1"/>
          </p:cNvSpPr>
          <p:nvPr/>
        </p:nvSpPr>
        <p:spPr bwMode="auto">
          <a:xfrm>
            <a:off x="9679551" y="5799791"/>
            <a:ext cx="2429886" cy="63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40" rIns="91440"/>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Clr>
                <a:srgbClr val="333399"/>
              </a:buClr>
              <a:buSzPct val="80000"/>
            </a:pPr>
            <a:r>
              <a:rPr lang="en-US" sz="1200" dirty="0">
                <a:latin typeface="+mn-lt"/>
              </a:rPr>
              <a:t>Top Cooled 12x12mm PQFN</a:t>
            </a:r>
          </a:p>
        </p:txBody>
      </p:sp>
      <p:sp>
        <p:nvSpPr>
          <p:cNvPr id="12" name="TextBox 11">
            <a:extLst>
              <a:ext uri="{FF2B5EF4-FFF2-40B4-BE49-F238E27FC236}">
                <a16:creationId xmlns:a16="http://schemas.microsoft.com/office/drawing/2014/main" id="{57227A97-D5FF-42F2-AD10-DB916BE1F7CF}"/>
              </a:ext>
            </a:extLst>
          </p:cNvPr>
          <p:cNvSpPr txBox="1"/>
          <p:nvPr/>
        </p:nvSpPr>
        <p:spPr>
          <a:xfrm>
            <a:off x="181180" y="3886200"/>
            <a:ext cx="4419600" cy="738664"/>
          </a:xfrm>
          <a:prstGeom prst="rect">
            <a:avLst/>
          </a:prstGeom>
          <a:noFill/>
        </p:spPr>
        <p:txBody>
          <a:bodyPr wrap="square">
            <a:spAutoFit/>
          </a:bodyPr>
          <a:lstStyle/>
          <a:p>
            <a:pPr marL="285750" indent="-285750">
              <a:buClr>
                <a:srgbClr val="333399"/>
              </a:buClr>
              <a:buSzPct val="80000"/>
              <a:buFont typeface="Wingdings" panose="05000000000000000000" pitchFamily="2" charset="2"/>
              <a:buChar char="§"/>
            </a:pPr>
            <a:r>
              <a:rPr lang="en-US" sz="1400" dirty="0">
                <a:latin typeface="+mn-lt"/>
              </a:rPr>
              <a:t>650 V breakdown voltage rating</a:t>
            </a:r>
          </a:p>
          <a:p>
            <a:pPr marL="285750" indent="-285750">
              <a:buClr>
                <a:srgbClr val="333399"/>
              </a:buClr>
              <a:buSzPct val="80000"/>
              <a:buFont typeface="Wingdings" panose="05000000000000000000" pitchFamily="2" charset="2"/>
              <a:buChar char="§"/>
            </a:pPr>
            <a:r>
              <a:rPr lang="en-US" sz="1400" dirty="0">
                <a:latin typeface="+mn-lt"/>
              </a:rPr>
              <a:t>Short circuit protection</a:t>
            </a:r>
          </a:p>
          <a:p>
            <a:pPr marL="285750" indent="-285750">
              <a:buClr>
                <a:srgbClr val="333399"/>
              </a:buClr>
              <a:buSzPct val="80000"/>
              <a:buFont typeface="Wingdings" panose="05000000000000000000" pitchFamily="2" charset="2"/>
              <a:buChar char="§"/>
            </a:pPr>
            <a:r>
              <a:rPr lang="en-US" sz="1400" dirty="0">
                <a:latin typeface="+mn-lt"/>
              </a:rPr>
              <a:t>Fault reporting</a:t>
            </a:r>
          </a:p>
        </p:txBody>
      </p:sp>
    </p:spTree>
    <p:extLst>
      <p:ext uri="{BB962C8B-B14F-4D97-AF65-F5344CB8AC3E}">
        <p14:creationId xmlns:p14="http://schemas.microsoft.com/office/powerpoint/2010/main" val="147584827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ASG Auxiliary PSU for </a:t>
            </a:r>
            <a:r>
              <a:rPr lang="en-US" dirty="0" err="1"/>
              <a:t>xEV</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352" y="4989473"/>
            <a:ext cx="3194804" cy="1417517"/>
          </a:xfrm>
          <a:prstGeom prst="rect">
            <a:avLst/>
          </a:prstGeom>
        </p:spPr>
      </p:pic>
      <p:sp>
        <p:nvSpPr>
          <p:cNvPr id="8" name="TextBox 7"/>
          <p:cNvSpPr txBox="1"/>
          <p:nvPr/>
        </p:nvSpPr>
        <p:spPr>
          <a:xfrm>
            <a:off x="589475" y="4342521"/>
            <a:ext cx="2724558"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dirty="0">
                <a:solidFill>
                  <a:schemeClr val="bg2">
                    <a:lumMod val="10000"/>
                  </a:schemeClr>
                </a:solidFill>
              </a:rPr>
              <a:t>10W 3 outputs PSR Flyback</a:t>
            </a:r>
          </a:p>
          <a:p>
            <a:pPr algn="ctr"/>
            <a:r>
              <a:rPr lang="en-US" sz="1400" dirty="0">
                <a:solidFill>
                  <a:schemeClr val="bg2">
                    <a:lumMod val="10000"/>
                  </a:schemeClr>
                </a:solidFill>
              </a:rPr>
              <a:t>Using NCV1362</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88712" y="5054192"/>
            <a:ext cx="1447800" cy="1288078"/>
          </a:xfrm>
          <a:prstGeom prst="rect">
            <a:avLst/>
          </a:prstGeom>
        </p:spPr>
      </p:pic>
      <p:sp>
        <p:nvSpPr>
          <p:cNvPr id="10" name="TextBox 9"/>
          <p:cNvSpPr txBox="1"/>
          <p:nvPr/>
        </p:nvSpPr>
        <p:spPr>
          <a:xfrm>
            <a:off x="8953499" y="4429780"/>
            <a:ext cx="2118225"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dirty="0">
                <a:solidFill>
                  <a:schemeClr val="bg2">
                    <a:lumMod val="10000"/>
                  </a:schemeClr>
                </a:solidFill>
              </a:rPr>
              <a:t>20 W 3 Flyback</a:t>
            </a:r>
          </a:p>
          <a:p>
            <a:pPr algn="ctr"/>
            <a:r>
              <a:rPr lang="en-US" sz="1400" dirty="0">
                <a:solidFill>
                  <a:schemeClr val="bg2">
                    <a:lumMod val="10000"/>
                  </a:schemeClr>
                </a:solidFill>
              </a:rPr>
              <a:t>Using NCV8871</a:t>
            </a:r>
          </a:p>
        </p:txBody>
      </p:sp>
      <p:sp>
        <p:nvSpPr>
          <p:cNvPr id="11" name="TextBox 10"/>
          <p:cNvSpPr txBox="1"/>
          <p:nvPr/>
        </p:nvSpPr>
        <p:spPr>
          <a:xfrm>
            <a:off x="1314042" y="756057"/>
            <a:ext cx="9343891"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b="1" dirty="0">
                <a:solidFill>
                  <a:schemeClr val="bg2">
                    <a:lumMod val="10000"/>
                  </a:schemeClr>
                </a:solidFill>
              </a:rPr>
              <a:t>Any Low Power SMPS that is connected to the Battery or the Ac mains (OBC) to deliver regulated bias voltages to key components of the system (MCU, Drivers, Controllers, …)</a:t>
            </a:r>
          </a:p>
        </p:txBody>
      </p:sp>
      <p:sp>
        <p:nvSpPr>
          <p:cNvPr id="12" name="TextBox 11">
            <a:extLst>
              <a:ext uri="{FF2B5EF4-FFF2-40B4-BE49-F238E27FC236}">
                <a16:creationId xmlns:a16="http://schemas.microsoft.com/office/drawing/2014/main" id="{A4E15DF6-76D2-40F2-BDD7-3CC38039EED7}"/>
              </a:ext>
            </a:extLst>
          </p:cNvPr>
          <p:cNvSpPr txBox="1"/>
          <p:nvPr/>
        </p:nvSpPr>
        <p:spPr>
          <a:xfrm>
            <a:off x="4838700" y="5054192"/>
            <a:ext cx="25146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dirty="0"/>
              <a:t>Go to </a:t>
            </a:r>
            <a:r>
              <a:rPr lang="en-US" dirty="0" err="1"/>
              <a:t>SalesConnect</a:t>
            </a:r>
            <a:endParaRPr lang="en-US" dirty="0"/>
          </a:p>
          <a:p>
            <a:pPr algn="ctr"/>
            <a:r>
              <a:rPr lang="en-US" dirty="0"/>
              <a:t> </a:t>
            </a:r>
            <a:endParaRPr lang="en-US" dirty="0">
              <a:hlinkClick r:id="rId4"/>
            </a:endParaRPr>
          </a:p>
          <a:p>
            <a:pPr algn="ctr"/>
            <a:r>
              <a:rPr lang="en-US" dirty="0">
                <a:hlinkClick r:id="rId4"/>
              </a:rPr>
              <a:t>Aux PSU Overview</a:t>
            </a:r>
            <a:endParaRPr lang="en-US" dirty="0"/>
          </a:p>
        </p:txBody>
      </p:sp>
      <p:pic>
        <p:nvPicPr>
          <p:cNvPr id="3" name="Picture 2">
            <a:extLst>
              <a:ext uri="{FF2B5EF4-FFF2-40B4-BE49-F238E27FC236}">
                <a16:creationId xmlns:a16="http://schemas.microsoft.com/office/drawing/2014/main" id="{43268AFF-8583-4E11-8BCB-B587C2A094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464564"/>
            <a:ext cx="12192000" cy="2560053"/>
          </a:xfrm>
          <a:prstGeom prst="rect">
            <a:avLst/>
          </a:prstGeom>
        </p:spPr>
      </p:pic>
    </p:spTree>
    <p:extLst>
      <p:ext uri="{BB962C8B-B14F-4D97-AF65-F5344CB8AC3E}">
        <p14:creationId xmlns:p14="http://schemas.microsoft.com/office/powerpoint/2010/main" val="318875232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3A17333-30B5-4476-8686-AABC2E6C6D6F}"/>
              </a:ext>
            </a:extLst>
          </p:cNvPr>
          <p:cNvSpPr>
            <a:spLocks noGrp="1"/>
          </p:cNvSpPr>
          <p:nvPr>
            <p:ph type="title"/>
          </p:nvPr>
        </p:nvSpPr>
        <p:spPr/>
        <p:txBody>
          <a:bodyPr/>
          <a:lstStyle/>
          <a:p>
            <a:r>
              <a:rPr lang="en-US" altLang="ko-KR" dirty="0" err="1"/>
              <a:t>xEV</a:t>
            </a:r>
            <a:r>
              <a:rPr lang="en-US" altLang="ko-KR" dirty="0"/>
              <a:t> OBC Block Diagram</a:t>
            </a:r>
            <a:endParaRPr lang="ko-KR" altLang="en-US" dirty="0"/>
          </a:p>
        </p:txBody>
      </p:sp>
      <p:graphicFrame>
        <p:nvGraphicFramePr>
          <p:cNvPr id="4" name="개체 3">
            <a:extLst>
              <a:ext uri="{FF2B5EF4-FFF2-40B4-BE49-F238E27FC236}">
                <a16:creationId xmlns:a16="http://schemas.microsoft.com/office/drawing/2014/main" id="{5D8CC351-ACD8-441A-B6EF-74C7D9142EA6}"/>
              </a:ext>
            </a:extLst>
          </p:cNvPr>
          <p:cNvGraphicFramePr>
            <a:graphicFrameLocks noChangeAspect="1"/>
          </p:cNvGraphicFramePr>
          <p:nvPr/>
        </p:nvGraphicFramePr>
        <p:xfrm>
          <a:off x="1169672" y="1146491"/>
          <a:ext cx="9309417" cy="4836163"/>
        </p:xfrm>
        <a:graphic>
          <a:graphicData uri="http://schemas.openxmlformats.org/presentationml/2006/ole">
            <mc:AlternateContent xmlns:mc="http://schemas.openxmlformats.org/markup-compatibility/2006">
              <mc:Choice xmlns:v="urn:schemas-microsoft-com:vml" Requires="v">
                <p:oleObj spid="_x0000_s12302" name="Visio" r:id="rId3" imgW="11239722" imgH="5839351" progId="Visio.Drawing.15">
                  <p:embed/>
                </p:oleObj>
              </mc:Choice>
              <mc:Fallback>
                <p:oleObj name="Visio" r:id="rId3" imgW="11239722" imgH="5839351" progId="Visio.Drawing.15">
                  <p:embed/>
                  <p:pic>
                    <p:nvPicPr>
                      <p:cNvPr id="4" name="개체 3">
                        <a:extLst>
                          <a:ext uri="{FF2B5EF4-FFF2-40B4-BE49-F238E27FC236}">
                            <a16:creationId xmlns:a16="http://schemas.microsoft.com/office/drawing/2014/main" id="{5D8CC351-ACD8-441A-B6EF-74C7D9142EA6}"/>
                          </a:ext>
                        </a:extLst>
                      </p:cNvPr>
                      <p:cNvPicPr/>
                      <p:nvPr/>
                    </p:nvPicPr>
                    <p:blipFill>
                      <a:blip r:embed="rId4"/>
                      <a:stretch>
                        <a:fillRect/>
                      </a:stretch>
                    </p:blipFill>
                    <p:spPr>
                      <a:xfrm>
                        <a:off x="1169672" y="1146491"/>
                        <a:ext cx="9309417" cy="4836163"/>
                      </a:xfrm>
                      <a:prstGeom prst="rect">
                        <a:avLst/>
                      </a:prstGeom>
                    </p:spPr>
                  </p:pic>
                </p:oleObj>
              </mc:Fallback>
            </mc:AlternateContent>
          </a:graphicData>
        </a:graphic>
      </p:graphicFrame>
      <p:sp>
        <p:nvSpPr>
          <p:cNvPr id="5" name="직사각형 4">
            <a:extLst>
              <a:ext uri="{FF2B5EF4-FFF2-40B4-BE49-F238E27FC236}">
                <a16:creationId xmlns:a16="http://schemas.microsoft.com/office/drawing/2014/main" id="{36C6A1EF-9BA5-4B1F-B4D0-FD7C8CE6BFE4}"/>
              </a:ext>
            </a:extLst>
          </p:cNvPr>
          <p:cNvSpPr/>
          <p:nvPr/>
        </p:nvSpPr>
        <p:spPr>
          <a:xfrm>
            <a:off x="2995996" y="4260502"/>
            <a:ext cx="1034980" cy="311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solidFill>
                  <a:schemeClr val="tx1"/>
                </a:solidFill>
              </a:rPr>
              <a:t>GI Gate Driver</a:t>
            </a:r>
          </a:p>
          <a:p>
            <a:pPr algn="ctr"/>
            <a:r>
              <a:rPr lang="en-US" altLang="ko-KR" sz="1000" dirty="0">
                <a:solidFill>
                  <a:schemeClr val="tx1"/>
                </a:solidFill>
              </a:rPr>
              <a:t>NCV5156x</a:t>
            </a:r>
            <a:endParaRPr lang="ko-KR" altLang="en-US" sz="1000" dirty="0">
              <a:solidFill>
                <a:schemeClr val="tx1"/>
              </a:solidFill>
            </a:endParaRPr>
          </a:p>
        </p:txBody>
      </p:sp>
      <p:sp>
        <p:nvSpPr>
          <p:cNvPr id="6" name="직사각형 5">
            <a:extLst>
              <a:ext uri="{FF2B5EF4-FFF2-40B4-BE49-F238E27FC236}">
                <a16:creationId xmlns:a16="http://schemas.microsoft.com/office/drawing/2014/main" id="{F16B5FEE-C79A-4CD4-8160-0DD839487E87}"/>
              </a:ext>
            </a:extLst>
          </p:cNvPr>
          <p:cNvSpPr/>
          <p:nvPr/>
        </p:nvSpPr>
        <p:spPr>
          <a:xfrm>
            <a:off x="5288699" y="4021018"/>
            <a:ext cx="1034980" cy="311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solidFill>
                  <a:schemeClr val="tx1"/>
                </a:solidFill>
              </a:rPr>
              <a:t>GI Gate Driver</a:t>
            </a:r>
          </a:p>
          <a:p>
            <a:pPr algn="ctr"/>
            <a:r>
              <a:rPr lang="en-US" altLang="ko-KR" sz="1000" dirty="0">
                <a:solidFill>
                  <a:schemeClr val="tx1"/>
                </a:solidFill>
              </a:rPr>
              <a:t>NCV5156x</a:t>
            </a:r>
            <a:endParaRPr lang="ko-KR" altLang="en-US" sz="1000" dirty="0">
              <a:solidFill>
                <a:schemeClr val="tx1"/>
              </a:solidFill>
            </a:endParaRPr>
          </a:p>
        </p:txBody>
      </p:sp>
      <p:sp>
        <p:nvSpPr>
          <p:cNvPr id="7" name="직사각형 6">
            <a:extLst>
              <a:ext uri="{FF2B5EF4-FFF2-40B4-BE49-F238E27FC236}">
                <a16:creationId xmlns:a16="http://schemas.microsoft.com/office/drawing/2014/main" id="{4C5F2470-110A-4E3C-894C-1E37F043D80F}"/>
              </a:ext>
            </a:extLst>
          </p:cNvPr>
          <p:cNvSpPr/>
          <p:nvPr/>
        </p:nvSpPr>
        <p:spPr>
          <a:xfrm>
            <a:off x="6948348" y="4846658"/>
            <a:ext cx="1034980" cy="311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solidFill>
                  <a:schemeClr val="tx1"/>
                </a:solidFill>
              </a:rPr>
              <a:t>GI Gate Driver</a:t>
            </a:r>
          </a:p>
          <a:p>
            <a:pPr algn="ctr"/>
            <a:r>
              <a:rPr lang="en-US" altLang="ko-KR" sz="1000" dirty="0">
                <a:solidFill>
                  <a:schemeClr val="tx1"/>
                </a:solidFill>
              </a:rPr>
              <a:t>NCV5156x</a:t>
            </a:r>
            <a:endParaRPr lang="ko-KR" altLang="en-US" sz="1000" dirty="0">
              <a:solidFill>
                <a:schemeClr val="tx1"/>
              </a:solidFill>
            </a:endParaRPr>
          </a:p>
        </p:txBody>
      </p:sp>
    </p:spTree>
    <p:extLst>
      <p:ext uri="{BB962C8B-B14F-4D97-AF65-F5344CB8AC3E}">
        <p14:creationId xmlns:p14="http://schemas.microsoft.com/office/powerpoint/2010/main" val="3707784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5182557-6DEC-4E98-87A2-9B8EC5461AB6}"/>
              </a:ext>
            </a:extLst>
          </p:cNvPr>
          <p:cNvSpPr>
            <a:spLocks noGrp="1"/>
          </p:cNvSpPr>
          <p:nvPr>
            <p:ph type="title"/>
          </p:nvPr>
        </p:nvSpPr>
        <p:spPr/>
        <p:txBody>
          <a:bodyPr/>
          <a:lstStyle/>
          <a:p>
            <a:r>
              <a:rPr lang="en-US" altLang="ko-KR" dirty="0" err="1"/>
              <a:t>xEV</a:t>
            </a:r>
            <a:r>
              <a:rPr lang="en-US" altLang="ko-KR" dirty="0"/>
              <a:t> Inverter Block Diagram</a:t>
            </a:r>
            <a:endParaRPr lang="ko-KR" altLang="en-US" dirty="0"/>
          </a:p>
        </p:txBody>
      </p:sp>
      <p:graphicFrame>
        <p:nvGraphicFramePr>
          <p:cNvPr id="5" name="개체 4">
            <a:extLst>
              <a:ext uri="{FF2B5EF4-FFF2-40B4-BE49-F238E27FC236}">
                <a16:creationId xmlns:a16="http://schemas.microsoft.com/office/drawing/2014/main" id="{970695E0-46AA-4438-9B4F-AC6515E23296}"/>
              </a:ext>
            </a:extLst>
          </p:cNvPr>
          <p:cNvGraphicFramePr>
            <a:graphicFrameLocks noChangeAspect="1"/>
          </p:cNvGraphicFramePr>
          <p:nvPr/>
        </p:nvGraphicFramePr>
        <p:xfrm>
          <a:off x="2795589" y="993936"/>
          <a:ext cx="6830059" cy="4870129"/>
        </p:xfrm>
        <a:graphic>
          <a:graphicData uri="http://schemas.openxmlformats.org/presentationml/2006/ole">
            <mc:AlternateContent xmlns:mc="http://schemas.openxmlformats.org/markup-compatibility/2006">
              <mc:Choice xmlns:v="urn:schemas-microsoft-com:vml" Requires="v">
                <p:oleObj spid="_x0000_s13326" name="Visio" r:id="rId3" imgW="7667939" imgH="5467481" progId="Visio.Drawing.15">
                  <p:embed/>
                </p:oleObj>
              </mc:Choice>
              <mc:Fallback>
                <p:oleObj name="Visio" r:id="rId3" imgW="7667939" imgH="5467481" progId="Visio.Drawing.15">
                  <p:embed/>
                  <p:pic>
                    <p:nvPicPr>
                      <p:cNvPr id="5" name="개체 4">
                        <a:extLst>
                          <a:ext uri="{FF2B5EF4-FFF2-40B4-BE49-F238E27FC236}">
                            <a16:creationId xmlns:a16="http://schemas.microsoft.com/office/drawing/2014/main" id="{970695E0-46AA-4438-9B4F-AC6515E23296}"/>
                          </a:ext>
                        </a:extLst>
                      </p:cNvPr>
                      <p:cNvPicPr/>
                      <p:nvPr/>
                    </p:nvPicPr>
                    <p:blipFill>
                      <a:blip r:embed="rId4"/>
                      <a:stretch>
                        <a:fillRect/>
                      </a:stretch>
                    </p:blipFill>
                    <p:spPr>
                      <a:xfrm>
                        <a:off x="2795589" y="993936"/>
                        <a:ext cx="6830059" cy="4870129"/>
                      </a:xfrm>
                      <a:prstGeom prst="rect">
                        <a:avLst/>
                      </a:prstGeom>
                    </p:spPr>
                  </p:pic>
                </p:oleObj>
              </mc:Fallback>
            </mc:AlternateContent>
          </a:graphicData>
        </a:graphic>
      </p:graphicFrame>
      <p:sp>
        <p:nvSpPr>
          <p:cNvPr id="4" name="직사각형 3">
            <a:extLst>
              <a:ext uri="{FF2B5EF4-FFF2-40B4-BE49-F238E27FC236}">
                <a16:creationId xmlns:a16="http://schemas.microsoft.com/office/drawing/2014/main" id="{C43CFEAB-0E6C-4C66-9782-BF1F99C6C5CF}"/>
              </a:ext>
            </a:extLst>
          </p:cNvPr>
          <p:cNvSpPr/>
          <p:nvPr/>
        </p:nvSpPr>
        <p:spPr>
          <a:xfrm>
            <a:off x="5941837" y="4161692"/>
            <a:ext cx="1034980" cy="311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solidFill>
                  <a:schemeClr val="tx1"/>
                </a:solidFill>
              </a:rPr>
              <a:t>GI Gate Driver</a:t>
            </a:r>
          </a:p>
          <a:p>
            <a:pPr algn="ctr"/>
            <a:r>
              <a:rPr lang="en-US" altLang="ko-KR" sz="1000" dirty="0">
                <a:solidFill>
                  <a:schemeClr val="tx1"/>
                </a:solidFill>
              </a:rPr>
              <a:t>NCV5156x</a:t>
            </a:r>
            <a:endParaRPr lang="ko-KR" altLang="en-US" sz="1000" dirty="0">
              <a:solidFill>
                <a:schemeClr val="tx1"/>
              </a:solidFill>
            </a:endParaRPr>
          </a:p>
        </p:txBody>
      </p:sp>
    </p:spTree>
    <p:extLst>
      <p:ext uri="{BB962C8B-B14F-4D97-AF65-F5344CB8AC3E}">
        <p14:creationId xmlns:p14="http://schemas.microsoft.com/office/powerpoint/2010/main" val="2796597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530DB93-5022-4BB6-AE14-12704B627FE8}"/>
              </a:ext>
            </a:extLst>
          </p:cNvPr>
          <p:cNvSpPr>
            <a:spLocks noGrp="1"/>
          </p:cNvSpPr>
          <p:nvPr>
            <p:ph type="title"/>
          </p:nvPr>
        </p:nvSpPr>
        <p:spPr/>
        <p:txBody>
          <a:bodyPr/>
          <a:lstStyle/>
          <a:p>
            <a:r>
              <a:rPr lang="en-US" altLang="ko-KR" dirty="0" err="1"/>
              <a:t>xEV</a:t>
            </a:r>
            <a:r>
              <a:rPr lang="en-US" altLang="ko-KR" dirty="0"/>
              <a:t> DC/DC Converter Block Diagram</a:t>
            </a:r>
            <a:endParaRPr lang="ko-KR" altLang="en-US" dirty="0"/>
          </a:p>
        </p:txBody>
      </p:sp>
      <p:graphicFrame>
        <p:nvGraphicFramePr>
          <p:cNvPr id="5" name="개체 4">
            <a:extLst>
              <a:ext uri="{FF2B5EF4-FFF2-40B4-BE49-F238E27FC236}">
                <a16:creationId xmlns:a16="http://schemas.microsoft.com/office/drawing/2014/main" id="{F14D9156-B4C2-4AD3-BBFC-EF25926CA488}"/>
              </a:ext>
            </a:extLst>
          </p:cNvPr>
          <p:cNvGraphicFramePr>
            <a:graphicFrameLocks noChangeAspect="1"/>
          </p:cNvGraphicFramePr>
          <p:nvPr/>
        </p:nvGraphicFramePr>
        <p:xfrm>
          <a:off x="2159319" y="1239204"/>
          <a:ext cx="7306310" cy="4622359"/>
        </p:xfrm>
        <a:graphic>
          <a:graphicData uri="http://schemas.openxmlformats.org/presentationml/2006/ole">
            <mc:AlternateContent xmlns:mc="http://schemas.openxmlformats.org/markup-compatibility/2006">
              <mc:Choice xmlns:v="urn:schemas-microsoft-com:vml" Requires="v">
                <p:oleObj spid="_x0000_s14350" name="Visio" r:id="rId3" imgW="7934861" imgH="5019938" progId="Visio.Drawing.15">
                  <p:embed/>
                </p:oleObj>
              </mc:Choice>
              <mc:Fallback>
                <p:oleObj name="Visio" r:id="rId3" imgW="7934861" imgH="5019938" progId="Visio.Drawing.15">
                  <p:embed/>
                  <p:pic>
                    <p:nvPicPr>
                      <p:cNvPr id="5" name="개체 4">
                        <a:extLst>
                          <a:ext uri="{FF2B5EF4-FFF2-40B4-BE49-F238E27FC236}">
                            <a16:creationId xmlns:a16="http://schemas.microsoft.com/office/drawing/2014/main" id="{F14D9156-B4C2-4AD3-BBFC-EF25926CA488}"/>
                          </a:ext>
                        </a:extLst>
                      </p:cNvPr>
                      <p:cNvPicPr/>
                      <p:nvPr/>
                    </p:nvPicPr>
                    <p:blipFill>
                      <a:blip r:embed="rId4"/>
                      <a:stretch>
                        <a:fillRect/>
                      </a:stretch>
                    </p:blipFill>
                    <p:spPr>
                      <a:xfrm>
                        <a:off x="2159319" y="1239204"/>
                        <a:ext cx="7306310" cy="4622359"/>
                      </a:xfrm>
                      <a:prstGeom prst="rect">
                        <a:avLst/>
                      </a:prstGeom>
                    </p:spPr>
                  </p:pic>
                </p:oleObj>
              </mc:Fallback>
            </mc:AlternateContent>
          </a:graphicData>
        </a:graphic>
      </p:graphicFrame>
      <p:sp>
        <p:nvSpPr>
          <p:cNvPr id="4" name="직사각형 3">
            <a:extLst>
              <a:ext uri="{FF2B5EF4-FFF2-40B4-BE49-F238E27FC236}">
                <a16:creationId xmlns:a16="http://schemas.microsoft.com/office/drawing/2014/main" id="{7C958978-C778-4C99-AD8F-21C2CA8B58C4}"/>
              </a:ext>
            </a:extLst>
          </p:cNvPr>
          <p:cNvSpPr/>
          <p:nvPr/>
        </p:nvSpPr>
        <p:spPr>
          <a:xfrm>
            <a:off x="5881549" y="4352609"/>
            <a:ext cx="1034980" cy="311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solidFill>
                  <a:schemeClr val="tx1"/>
                </a:solidFill>
              </a:rPr>
              <a:t>GI Gate Driver</a:t>
            </a:r>
          </a:p>
          <a:p>
            <a:pPr algn="ctr"/>
            <a:r>
              <a:rPr lang="en-US" altLang="ko-KR" sz="1000" dirty="0">
                <a:solidFill>
                  <a:schemeClr val="tx1"/>
                </a:solidFill>
              </a:rPr>
              <a:t>NCV5156x</a:t>
            </a:r>
            <a:endParaRPr lang="ko-KR" altLang="en-US" sz="1000" dirty="0">
              <a:solidFill>
                <a:schemeClr val="tx1"/>
              </a:solidFill>
            </a:endParaRPr>
          </a:p>
        </p:txBody>
      </p:sp>
      <p:sp>
        <p:nvSpPr>
          <p:cNvPr id="6" name="직사각형 5">
            <a:extLst>
              <a:ext uri="{FF2B5EF4-FFF2-40B4-BE49-F238E27FC236}">
                <a16:creationId xmlns:a16="http://schemas.microsoft.com/office/drawing/2014/main" id="{9E6F2B18-CAEB-4289-9D2B-C201F60FCD8A}"/>
              </a:ext>
            </a:extLst>
          </p:cNvPr>
          <p:cNvSpPr/>
          <p:nvPr/>
        </p:nvSpPr>
        <p:spPr>
          <a:xfrm>
            <a:off x="4265436" y="4384429"/>
            <a:ext cx="1034980" cy="311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solidFill>
                  <a:schemeClr val="tx1"/>
                </a:solidFill>
              </a:rPr>
              <a:t>GI Gate Driver</a:t>
            </a:r>
          </a:p>
          <a:p>
            <a:pPr algn="ctr"/>
            <a:r>
              <a:rPr lang="en-US" altLang="ko-KR" sz="1000" dirty="0">
                <a:solidFill>
                  <a:schemeClr val="tx1"/>
                </a:solidFill>
              </a:rPr>
              <a:t>NCV5156x</a:t>
            </a:r>
            <a:endParaRPr lang="ko-KR" altLang="en-US" sz="1000" dirty="0">
              <a:solidFill>
                <a:schemeClr val="tx1"/>
              </a:solidFill>
            </a:endParaRPr>
          </a:p>
        </p:txBody>
      </p:sp>
    </p:spTree>
    <p:extLst>
      <p:ext uri="{BB962C8B-B14F-4D97-AF65-F5344CB8AC3E}">
        <p14:creationId xmlns:p14="http://schemas.microsoft.com/office/powerpoint/2010/main" val="3970182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E96EFF32-0E9E-4572-95D2-1E1727069959}"/>
              </a:ext>
            </a:extLst>
          </p:cNvPr>
          <p:cNvSpPr>
            <a:spLocks noGrp="1"/>
          </p:cNvSpPr>
          <p:nvPr>
            <p:ph type="title"/>
          </p:nvPr>
        </p:nvSpPr>
        <p:spPr>
          <a:xfrm>
            <a:off x="335303" y="150721"/>
            <a:ext cx="11521397" cy="511798"/>
          </a:xfrm>
        </p:spPr>
        <p:txBody>
          <a:bodyPr>
            <a:normAutofit fontScale="90000"/>
          </a:bodyPr>
          <a:lstStyle/>
          <a:p>
            <a:r>
              <a:rPr lang="en-US" dirty="0" err="1"/>
              <a:t>xEV</a:t>
            </a:r>
            <a:r>
              <a:rPr lang="en-US" dirty="0"/>
              <a:t> e-Comp Block Diagram</a:t>
            </a:r>
          </a:p>
        </p:txBody>
      </p:sp>
      <p:sp>
        <p:nvSpPr>
          <p:cNvPr id="4" name="Rectangle 8">
            <a:extLst>
              <a:ext uri="{FF2B5EF4-FFF2-40B4-BE49-F238E27FC236}">
                <a16:creationId xmlns:a16="http://schemas.microsoft.com/office/drawing/2014/main" id="{73F71861-CACE-4092-8EE5-255F5AD3500E}"/>
              </a:ext>
            </a:extLst>
          </p:cNvPr>
          <p:cNvSpPr/>
          <p:nvPr/>
        </p:nvSpPr>
        <p:spPr>
          <a:xfrm>
            <a:off x="4873289" y="3394600"/>
            <a:ext cx="613292" cy="431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latin typeface="Calibri" panose="020F0502020204030204" pitchFamily="34" charset="0"/>
            </a:endParaRPr>
          </a:p>
        </p:txBody>
      </p:sp>
      <p:sp>
        <p:nvSpPr>
          <p:cNvPr id="6" name="Rectangle 11">
            <a:extLst>
              <a:ext uri="{FF2B5EF4-FFF2-40B4-BE49-F238E27FC236}">
                <a16:creationId xmlns:a16="http://schemas.microsoft.com/office/drawing/2014/main" id="{24B5EBAC-C6F7-4426-BDD6-B32FA27C1FD0}"/>
              </a:ext>
            </a:extLst>
          </p:cNvPr>
          <p:cNvSpPr/>
          <p:nvPr/>
        </p:nvSpPr>
        <p:spPr>
          <a:xfrm>
            <a:off x="5718398" y="3395151"/>
            <a:ext cx="613292" cy="431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latin typeface="Calibri" panose="020F0502020204030204" pitchFamily="34" charset="0"/>
            </a:endParaRPr>
          </a:p>
        </p:txBody>
      </p:sp>
      <p:sp>
        <p:nvSpPr>
          <p:cNvPr id="7" name="Rectangle 13">
            <a:extLst>
              <a:ext uri="{FF2B5EF4-FFF2-40B4-BE49-F238E27FC236}">
                <a16:creationId xmlns:a16="http://schemas.microsoft.com/office/drawing/2014/main" id="{83BD00D0-E4C1-4EF8-9CAC-36B3EE6967DF}"/>
              </a:ext>
            </a:extLst>
          </p:cNvPr>
          <p:cNvSpPr/>
          <p:nvPr/>
        </p:nvSpPr>
        <p:spPr>
          <a:xfrm>
            <a:off x="6617677" y="3395152"/>
            <a:ext cx="613292" cy="431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latin typeface="Calibri" panose="020F0502020204030204" pitchFamily="34" charset="0"/>
            </a:endParaRPr>
          </a:p>
        </p:txBody>
      </p:sp>
      <p:sp>
        <p:nvSpPr>
          <p:cNvPr id="8" name="Rectangle 14">
            <a:extLst>
              <a:ext uri="{FF2B5EF4-FFF2-40B4-BE49-F238E27FC236}">
                <a16:creationId xmlns:a16="http://schemas.microsoft.com/office/drawing/2014/main" id="{F1E923E8-2AAB-4876-8D93-FEAE0FAB009E}"/>
              </a:ext>
            </a:extLst>
          </p:cNvPr>
          <p:cNvSpPr/>
          <p:nvPr/>
        </p:nvSpPr>
        <p:spPr>
          <a:xfrm>
            <a:off x="6617677" y="1923193"/>
            <a:ext cx="613292" cy="5088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latin typeface="Calibri" panose="020F0502020204030204" pitchFamily="34" charset="0"/>
            </a:endParaRPr>
          </a:p>
        </p:txBody>
      </p:sp>
      <p:sp>
        <p:nvSpPr>
          <p:cNvPr id="9" name="Rectangle 15">
            <a:extLst>
              <a:ext uri="{FF2B5EF4-FFF2-40B4-BE49-F238E27FC236}">
                <a16:creationId xmlns:a16="http://schemas.microsoft.com/office/drawing/2014/main" id="{6B4F9DC9-AFEE-4342-B3AA-69274AC087CE}"/>
              </a:ext>
            </a:extLst>
          </p:cNvPr>
          <p:cNvSpPr/>
          <p:nvPr/>
        </p:nvSpPr>
        <p:spPr>
          <a:xfrm>
            <a:off x="5721255" y="1923194"/>
            <a:ext cx="586840" cy="5088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latin typeface="Calibri" panose="020F0502020204030204" pitchFamily="34" charset="0"/>
            </a:endParaRPr>
          </a:p>
        </p:txBody>
      </p:sp>
      <p:sp>
        <p:nvSpPr>
          <p:cNvPr id="10" name="Rectangle 16">
            <a:extLst>
              <a:ext uri="{FF2B5EF4-FFF2-40B4-BE49-F238E27FC236}">
                <a16:creationId xmlns:a16="http://schemas.microsoft.com/office/drawing/2014/main" id="{D5FEF023-974C-440C-BCBA-C6F94C28AA51}"/>
              </a:ext>
            </a:extLst>
          </p:cNvPr>
          <p:cNvSpPr/>
          <p:nvPr/>
        </p:nvSpPr>
        <p:spPr>
          <a:xfrm>
            <a:off x="4873288" y="1923193"/>
            <a:ext cx="641167" cy="5088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latin typeface="Calibri" panose="020F0502020204030204" pitchFamily="34" charset="0"/>
            </a:endParaRPr>
          </a:p>
        </p:txBody>
      </p:sp>
      <p:pic>
        <p:nvPicPr>
          <p:cNvPr id="11" name="Picture 17">
            <a:extLst>
              <a:ext uri="{FF2B5EF4-FFF2-40B4-BE49-F238E27FC236}">
                <a16:creationId xmlns:a16="http://schemas.microsoft.com/office/drawing/2014/main" id="{2ADE2A56-2579-4723-B684-43F4235479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7205" y="2817483"/>
            <a:ext cx="428108" cy="393950"/>
          </a:xfrm>
          <a:prstGeom prst="rect">
            <a:avLst/>
          </a:prstGeom>
        </p:spPr>
      </p:pic>
      <p:sp>
        <p:nvSpPr>
          <p:cNvPr id="12" name="TextBox 11">
            <a:extLst>
              <a:ext uri="{FF2B5EF4-FFF2-40B4-BE49-F238E27FC236}">
                <a16:creationId xmlns:a16="http://schemas.microsoft.com/office/drawing/2014/main" id="{D6FA4891-3891-41F0-BED8-EC7CE8D4BAC3}"/>
              </a:ext>
            </a:extLst>
          </p:cNvPr>
          <p:cNvSpPr txBox="1"/>
          <p:nvPr/>
        </p:nvSpPr>
        <p:spPr>
          <a:xfrm>
            <a:off x="1511042" y="2624685"/>
            <a:ext cx="635110" cy="215444"/>
          </a:xfrm>
          <a:prstGeom prst="rect">
            <a:avLst/>
          </a:prstGeom>
          <a:noFill/>
        </p:spPr>
        <p:txBody>
          <a:bodyPr wrap="none" rtlCol="0">
            <a:spAutoFit/>
          </a:bodyPr>
          <a:lstStyle/>
          <a:p>
            <a:r>
              <a:rPr lang="en-US" sz="800" dirty="0">
                <a:latin typeface="Calibri" panose="020F0502020204030204" pitchFamily="34" charset="0"/>
              </a:rPr>
              <a:t>HV Battery</a:t>
            </a:r>
          </a:p>
        </p:txBody>
      </p:sp>
      <p:cxnSp>
        <p:nvCxnSpPr>
          <p:cNvPr id="13" name="Straight Arrow Connector 19">
            <a:extLst>
              <a:ext uri="{FF2B5EF4-FFF2-40B4-BE49-F238E27FC236}">
                <a16:creationId xmlns:a16="http://schemas.microsoft.com/office/drawing/2014/main" id="{C9261F14-EB9F-41C3-AE2D-3DB84FC55304}"/>
              </a:ext>
            </a:extLst>
          </p:cNvPr>
          <p:cNvCxnSpPr/>
          <p:nvPr/>
        </p:nvCxnSpPr>
        <p:spPr>
          <a:xfrm>
            <a:off x="5169308" y="4782463"/>
            <a:ext cx="24811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직사각형 39">
            <a:extLst>
              <a:ext uri="{FF2B5EF4-FFF2-40B4-BE49-F238E27FC236}">
                <a16:creationId xmlns:a16="http://schemas.microsoft.com/office/drawing/2014/main" id="{5E5BCBA3-F594-43FE-AC40-82D7879A54CB}"/>
              </a:ext>
            </a:extLst>
          </p:cNvPr>
          <p:cNvSpPr/>
          <p:nvPr/>
        </p:nvSpPr>
        <p:spPr>
          <a:xfrm>
            <a:off x="7880055" y="5841545"/>
            <a:ext cx="1116393" cy="354379"/>
          </a:xfrm>
          <a:prstGeom prst="rect">
            <a:avLst/>
          </a:prstGeom>
          <a:solidFill>
            <a:srgbClr val="00B050"/>
          </a:solidFill>
          <a:ln w="28575" cap="flat" cmpd="sng" algn="ctr">
            <a:solidFill>
              <a:srgbClr val="00B050"/>
            </a:solidFill>
            <a:prstDash val="solid"/>
            <a:round/>
            <a:headEnd type="none" w="med" len="med"/>
            <a:tailEnd type="none" w="med" len="med"/>
          </a:ln>
          <a:effectLst/>
          <a:scene3d>
            <a:camera prst="orthographicFront"/>
            <a:lightRig rig="threePt" dir="t">
              <a:rot lat="0" lon="0" rev="1200000"/>
            </a:lightRig>
          </a:scene3d>
          <a:sp3d>
            <a:bevelT w="63500" h="25400"/>
          </a:sp3d>
        </p:spPr>
        <p:txBody>
          <a:bodyPr vert="horz" wrap="square" lIns="91416" tIns="45708" rIns="91416" bIns="45708" numCol="1" rtlCol="0" anchor="ctr" anchorCtr="0" compatLnSpc="1">
            <a:prstTxWarp prst="textNoShape">
              <a:avLst/>
            </a:prstTxWarp>
          </a:bodyPr>
          <a:lstStyle/>
          <a:p>
            <a:pPr algn="ctr"/>
            <a:r>
              <a:rPr lang="en-US" altLang="ko-KR" sz="800" dirty="0">
                <a:latin typeface="Calibri" panose="020F0502020204030204" pitchFamily="34" charset="0"/>
                <a:ea typeface="Adobe 명조 Std Acro M" charset="0"/>
                <a:cs typeface="Adobe 명조 Std Acro M" charset="0"/>
              </a:rPr>
              <a:t>ESD protection</a:t>
            </a:r>
          </a:p>
        </p:txBody>
      </p:sp>
      <p:sp>
        <p:nvSpPr>
          <p:cNvPr id="15" name="직사각형 39">
            <a:extLst>
              <a:ext uri="{FF2B5EF4-FFF2-40B4-BE49-F238E27FC236}">
                <a16:creationId xmlns:a16="http://schemas.microsoft.com/office/drawing/2014/main" id="{92254080-3BD7-4D28-A291-AD037559AD87}"/>
              </a:ext>
            </a:extLst>
          </p:cNvPr>
          <p:cNvSpPr/>
          <p:nvPr/>
        </p:nvSpPr>
        <p:spPr>
          <a:xfrm>
            <a:off x="4042706" y="4594574"/>
            <a:ext cx="1114312" cy="361900"/>
          </a:xfrm>
          <a:prstGeom prst="rect">
            <a:avLst/>
          </a:prstGeom>
          <a:solidFill>
            <a:schemeClr val="bg1">
              <a:lumMod val="65000"/>
            </a:schemeClr>
          </a:solidFill>
          <a:ln w="28575" cap="flat" cmpd="sng" algn="ctr">
            <a:noFill/>
            <a:prstDash val="solid"/>
            <a:round/>
            <a:headEnd type="none" w="med" len="med"/>
            <a:tailEnd type="none" w="med" len="med"/>
          </a:ln>
          <a:effectLst/>
          <a:scene3d>
            <a:camera prst="orthographicFront"/>
            <a:lightRig rig="threePt" dir="t">
              <a:rot lat="0" lon="0" rev="1200000"/>
            </a:lightRig>
          </a:scene3d>
          <a:sp3d>
            <a:bevelT w="63500" h="25400"/>
          </a:sp3d>
        </p:spPr>
        <p:txBody>
          <a:bodyPr vert="horz" wrap="square" lIns="91416" tIns="45708" rIns="91416" bIns="45708" numCol="1" rtlCol="0" anchor="ctr" anchorCtr="0" compatLnSpc="1">
            <a:prstTxWarp prst="textNoShape">
              <a:avLst/>
            </a:prstTxWarp>
          </a:bodyPr>
          <a:lstStyle/>
          <a:p>
            <a:pPr algn="ctr"/>
            <a:r>
              <a:rPr lang="en-US" altLang="ko-KR" sz="800" dirty="0">
                <a:latin typeface="Calibri" panose="020F0502020204030204" pitchFamily="34" charset="0"/>
                <a:ea typeface="Adobe 명조 Std Acro M" charset="0"/>
                <a:cs typeface="Adobe 명조 Std Acro M" charset="0"/>
              </a:rPr>
              <a:t>Current Sensing</a:t>
            </a:r>
          </a:p>
        </p:txBody>
      </p:sp>
      <p:sp>
        <p:nvSpPr>
          <p:cNvPr id="16" name="직사각형 39">
            <a:extLst>
              <a:ext uri="{FF2B5EF4-FFF2-40B4-BE49-F238E27FC236}">
                <a16:creationId xmlns:a16="http://schemas.microsoft.com/office/drawing/2014/main" id="{9A731FA7-4BF0-44CA-A4DC-E4D2D973A682}"/>
              </a:ext>
            </a:extLst>
          </p:cNvPr>
          <p:cNvSpPr/>
          <p:nvPr/>
        </p:nvSpPr>
        <p:spPr>
          <a:xfrm>
            <a:off x="5483044" y="4581570"/>
            <a:ext cx="1226511" cy="361900"/>
          </a:xfrm>
          <a:prstGeom prst="rect">
            <a:avLst/>
          </a:prstGeom>
          <a:solidFill>
            <a:schemeClr val="bg1">
              <a:lumMod val="65000"/>
            </a:schemeClr>
          </a:solidFill>
          <a:ln w="28575" cap="flat" cmpd="sng" algn="ctr">
            <a:noFill/>
            <a:prstDash val="solid"/>
            <a:round/>
            <a:headEnd type="none" w="med" len="med"/>
            <a:tailEnd type="none" w="med" len="med"/>
          </a:ln>
          <a:effectLst/>
          <a:scene3d>
            <a:camera prst="orthographicFront"/>
            <a:lightRig rig="threePt" dir="t">
              <a:rot lat="0" lon="0" rev="1200000"/>
            </a:lightRig>
          </a:scene3d>
          <a:sp3d>
            <a:bevelT w="63500" h="25400"/>
          </a:sp3d>
        </p:spPr>
        <p:txBody>
          <a:bodyPr vert="horz" wrap="square" lIns="91416" tIns="45708" rIns="91416" bIns="45708" numCol="1" rtlCol="0" anchor="ctr" anchorCtr="0" compatLnSpc="1">
            <a:prstTxWarp prst="textNoShape">
              <a:avLst/>
            </a:prstTxWarp>
          </a:bodyPr>
          <a:lstStyle/>
          <a:p>
            <a:pPr algn="ctr"/>
            <a:r>
              <a:rPr lang="en-US" altLang="ko-KR" sz="800" dirty="0">
                <a:latin typeface="Calibri" panose="020F0502020204030204" pitchFamily="34" charset="0"/>
                <a:ea typeface="Adobe 명조 Std Acro M" charset="0"/>
                <a:cs typeface="Adobe 명조 Std Acro M" charset="0"/>
              </a:rPr>
              <a:t>MCU</a:t>
            </a:r>
          </a:p>
        </p:txBody>
      </p:sp>
      <p:cxnSp>
        <p:nvCxnSpPr>
          <p:cNvPr id="17" name="Straight Arrow Connector 23">
            <a:extLst>
              <a:ext uri="{FF2B5EF4-FFF2-40B4-BE49-F238E27FC236}">
                <a16:creationId xmlns:a16="http://schemas.microsoft.com/office/drawing/2014/main" id="{1FD58227-BD50-4DFA-81D5-663C22964D80}"/>
              </a:ext>
            </a:extLst>
          </p:cNvPr>
          <p:cNvCxnSpPr/>
          <p:nvPr/>
        </p:nvCxnSpPr>
        <p:spPr>
          <a:xfrm>
            <a:off x="4563793" y="4192240"/>
            <a:ext cx="0" cy="3424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24">
            <a:extLst>
              <a:ext uri="{FF2B5EF4-FFF2-40B4-BE49-F238E27FC236}">
                <a16:creationId xmlns:a16="http://schemas.microsoft.com/office/drawing/2014/main" id="{6DFF719B-A3DC-41CD-8E59-A8DD52F2A010}"/>
              </a:ext>
            </a:extLst>
          </p:cNvPr>
          <p:cNvSpPr/>
          <p:nvPr/>
        </p:nvSpPr>
        <p:spPr>
          <a:xfrm>
            <a:off x="4724424" y="1833989"/>
            <a:ext cx="2656146" cy="2062484"/>
          </a:xfrm>
          <a:prstGeom prst="rect">
            <a:avLst/>
          </a:prstGeom>
          <a:solidFill>
            <a:schemeClr val="bg1">
              <a:lumMod val="65000"/>
            </a:schemeClr>
          </a:solidFill>
          <a:ln w="28575" cap="flat" cmpd="sng" algn="ctr">
            <a:noFill/>
            <a:prstDash val="solid"/>
            <a:round/>
            <a:headEnd type="none" w="med" len="med"/>
            <a:tailEnd type="none" w="med" len="med"/>
          </a:ln>
          <a:effectLst/>
          <a:scene3d>
            <a:camera prst="orthographicFront"/>
            <a:lightRig rig="threePt" dir="t">
              <a:rot lat="0" lon="0" rev="1200000"/>
            </a:lightRig>
          </a:scene3d>
          <a:sp3d>
            <a:bevelT w="63500" h="25400"/>
          </a:sp3d>
        </p:spPr>
        <p:txBody>
          <a:bodyPr vert="horz" wrap="square" lIns="91416" tIns="45708" rIns="91416" bIns="45708" numCol="1" rtlCol="0" anchor="ctr" anchorCtr="0" compatLnSpc="1">
            <a:prstTxWarp prst="textNoShape">
              <a:avLst/>
            </a:prstTxWarp>
          </a:bodyPr>
          <a:lstStyle/>
          <a:p>
            <a:pPr algn="ctr"/>
            <a:r>
              <a:rPr lang="en-US" altLang="ko-KR" sz="1600" dirty="0">
                <a:latin typeface="Calibri" panose="020F0502020204030204" pitchFamily="34" charset="0"/>
              </a:rPr>
              <a:t>IGBT/</a:t>
            </a:r>
            <a:r>
              <a:rPr lang="en-US" altLang="ko-KR" sz="1600" dirty="0" err="1">
                <a:latin typeface="Calibri" panose="020F0502020204030204" pitchFamily="34" charset="0"/>
              </a:rPr>
              <a:t>SiC</a:t>
            </a:r>
            <a:endParaRPr lang="en-US" altLang="ko-KR" sz="1600" dirty="0">
              <a:latin typeface="Calibri" panose="020F0502020204030204" pitchFamily="34" charset="0"/>
            </a:endParaRPr>
          </a:p>
        </p:txBody>
      </p:sp>
      <p:sp>
        <p:nvSpPr>
          <p:cNvPr id="19" name="Oval 5">
            <a:extLst>
              <a:ext uri="{FF2B5EF4-FFF2-40B4-BE49-F238E27FC236}">
                <a16:creationId xmlns:a16="http://schemas.microsoft.com/office/drawing/2014/main" id="{5C7ABFE3-1894-484B-B524-F1A38BFF704E}"/>
              </a:ext>
            </a:extLst>
          </p:cNvPr>
          <p:cNvSpPr>
            <a:spLocks noChangeArrowheads="1"/>
          </p:cNvSpPr>
          <p:nvPr/>
        </p:nvSpPr>
        <p:spPr bwMode="auto">
          <a:xfrm>
            <a:off x="3181539" y="1748613"/>
            <a:ext cx="39677" cy="38090"/>
          </a:xfrm>
          <a:prstGeom prst="ellipse">
            <a:avLst/>
          </a:prstGeom>
          <a:solidFill>
            <a:srgbClr val="3C0000"/>
          </a:solidFill>
          <a:ln w="9525">
            <a:solidFill>
              <a:srgbClr val="3C0000"/>
            </a:solidFill>
            <a:prstDash val="solid"/>
            <a:round/>
            <a:headEnd/>
            <a:tailEnd/>
          </a:ln>
        </p:spPr>
        <p:txBody>
          <a:bodyPr vert="horz" wrap="square" lIns="91416" tIns="45708" rIns="91416" bIns="45708" numCol="1" anchor="t" anchorCtr="0" compatLnSpc="1">
            <a:prstTxWarp prst="textNoShape">
              <a:avLst/>
            </a:prstTxWarp>
          </a:bodyPr>
          <a:lstStyle/>
          <a:p>
            <a:endParaRPr lang="ko-KR" altLang="en-US" sz="1799"/>
          </a:p>
        </p:txBody>
      </p:sp>
      <p:sp>
        <p:nvSpPr>
          <p:cNvPr id="20" name="Oval 6">
            <a:extLst>
              <a:ext uri="{FF2B5EF4-FFF2-40B4-BE49-F238E27FC236}">
                <a16:creationId xmlns:a16="http://schemas.microsoft.com/office/drawing/2014/main" id="{87741645-EE67-44E0-9E36-E3A57CB93EE3}"/>
              </a:ext>
            </a:extLst>
          </p:cNvPr>
          <p:cNvSpPr>
            <a:spLocks noChangeArrowheads="1"/>
          </p:cNvSpPr>
          <p:nvPr/>
        </p:nvSpPr>
        <p:spPr bwMode="auto">
          <a:xfrm>
            <a:off x="3181539" y="4010211"/>
            <a:ext cx="39677" cy="39678"/>
          </a:xfrm>
          <a:prstGeom prst="ellipse">
            <a:avLst/>
          </a:prstGeom>
          <a:solidFill>
            <a:srgbClr val="3C0000"/>
          </a:solidFill>
          <a:ln w="9525">
            <a:solidFill>
              <a:srgbClr val="3C0000"/>
            </a:solidFill>
            <a:prstDash val="solid"/>
            <a:round/>
            <a:headEnd/>
            <a:tailEnd/>
          </a:ln>
        </p:spPr>
        <p:txBody>
          <a:bodyPr vert="horz" wrap="square" lIns="91416" tIns="45708" rIns="91416" bIns="45708" numCol="1" anchor="t" anchorCtr="0" compatLnSpc="1">
            <a:prstTxWarp prst="textNoShape">
              <a:avLst/>
            </a:prstTxWarp>
          </a:bodyPr>
          <a:lstStyle/>
          <a:p>
            <a:endParaRPr lang="ko-KR" altLang="en-US" sz="1799"/>
          </a:p>
        </p:txBody>
      </p:sp>
      <p:sp>
        <p:nvSpPr>
          <p:cNvPr id="21" name="Oval 7">
            <a:extLst>
              <a:ext uri="{FF2B5EF4-FFF2-40B4-BE49-F238E27FC236}">
                <a16:creationId xmlns:a16="http://schemas.microsoft.com/office/drawing/2014/main" id="{88F0EC16-499E-4451-B2C0-87856E318354}"/>
              </a:ext>
            </a:extLst>
          </p:cNvPr>
          <p:cNvSpPr>
            <a:spLocks noChangeArrowheads="1"/>
          </p:cNvSpPr>
          <p:nvPr/>
        </p:nvSpPr>
        <p:spPr bwMode="auto">
          <a:xfrm>
            <a:off x="5222133" y="1748613"/>
            <a:ext cx="38090" cy="38090"/>
          </a:xfrm>
          <a:prstGeom prst="ellipse">
            <a:avLst/>
          </a:prstGeom>
          <a:solidFill>
            <a:srgbClr val="3C0000"/>
          </a:solidFill>
          <a:ln w="9525">
            <a:solidFill>
              <a:srgbClr val="3C0000"/>
            </a:solidFill>
            <a:prstDash val="solid"/>
            <a:round/>
            <a:headEnd/>
            <a:tailEnd/>
          </a:ln>
        </p:spPr>
        <p:txBody>
          <a:bodyPr vert="horz" wrap="square" lIns="91416" tIns="45708" rIns="91416" bIns="45708" numCol="1" anchor="t" anchorCtr="0" compatLnSpc="1">
            <a:prstTxWarp prst="textNoShape">
              <a:avLst/>
            </a:prstTxWarp>
          </a:bodyPr>
          <a:lstStyle/>
          <a:p>
            <a:endParaRPr lang="ko-KR" altLang="en-US" sz="1799"/>
          </a:p>
        </p:txBody>
      </p:sp>
      <p:sp>
        <p:nvSpPr>
          <p:cNvPr id="22" name="Oval 8">
            <a:extLst>
              <a:ext uri="{FF2B5EF4-FFF2-40B4-BE49-F238E27FC236}">
                <a16:creationId xmlns:a16="http://schemas.microsoft.com/office/drawing/2014/main" id="{7D45996D-9636-4125-B8C6-FB266F35425C}"/>
              </a:ext>
            </a:extLst>
          </p:cNvPr>
          <p:cNvSpPr>
            <a:spLocks noChangeArrowheads="1"/>
          </p:cNvSpPr>
          <p:nvPr/>
        </p:nvSpPr>
        <p:spPr bwMode="auto">
          <a:xfrm>
            <a:off x="5222133" y="2684994"/>
            <a:ext cx="38090" cy="38090"/>
          </a:xfrm>
          <a:prstGeom prst="ellipse">
            <a:avLst/>
          </a:prstGeom>
          <a:solidFill>
            <a:srgbClr val="3C0000"/>
          </a:solidFill>
          <a:ln w="9525">
            <a:solidFill>
              <a:srgbClr val="3C0000"/>
            </a:solidFill>
            <a:prstDash val="solid"/>
            <a:round/>
            <a:headEnd/>
            <a:tailEnd/>
          </a:ln>
        </p:spPr>
        <p:txBody>
          <a:bodyPr vert="horz" wrap="square" lIns="91416" tIns="45708" rIns="91416" bIns="45708" numCol="1" anchor="t" anchorCtr="0" compatLnSpc="1">
            <a:prstTxWarp prst="textNoShape">
              <a:avLst/>
            </a:prstTxWarp>
          </a:bodyPr>
          <a:lstStyle/>
          <a:p>
            <a:endParaRPr lang="ko-KR" altLang="en-US" sz="1799"/>
          </a:p>
        </p:txBody>
      </p:sp>
      <p:sp>
        <p:nvSpPr>
          <p:cNvPr id="23" name="Oval 9">
            <a:extLst>
              <a:ext uri="{FF2B5EF4-FFF2-40B4-BE49-F238E27FC236}">
                <a16:creationId xmlns:a16="http://schemas.microsoft.com/office/drawing/2014/main" id="{298CAED3-806D-4AD6-BA64-82D73AD90E80}"/>
              </a:ext>
            </a:extLst>
          </p:cNvPr>
          <p:cNvSpPr>
            <a:spLocks noChangeArrowheads="1"/>
          </p:cNvSpPr>
          <p:nvPr/>
        </p:nvSpPr>
        <p:spPr bwMode="auto">
          <a:xfrm>
            <a:off x="5222133" y="4010211"/>
            <a:ext cx="38090" cy="39678"/>
          </a:xfrm>
          <a:prstGeom prst="ellipse">
            <a:avLst/>
          </a:prstGeom>
          <a:solidFill>
            <a:srgbClr val="3C0000"/>
          </a:solidFill>
          <a:ln w="9525">
            <a:solidFill>
              <a:srgbClr val="3C0000"/>
            </a:solidFill>
            <a:prstDash val="solid"/>
            <a:round/>
            <a:headEnd/>
            <a:tailEnd/>
          </a:ln>
        </p:spPr>
        <p:txBody>
          <a:bodyPr vert="horz" wrap="square" lIns="91416" tIns="45708" rIns="91416" bIns="45708" numCol="1" anchor="t" anchorCtr="0" compatLnSpc="1">
            <a:prstTxWarp prst="textNoShape">
              <a:avLst/>
            </a:prstTxWarp>
          </a:bodyPr>
          <a:lstStyle/>
          <a:p>
            <a:endParaRPr lang="ko-KR" altLang="en-US" sz="1799"/>
          </a:p>
        </p:txBody>
      </p:sp>
      <p:sp>
        <p:nvSpPr>
          <p:cNvPr id="24" name="Oval 10">
            <a:extLst>
              <a:ext uri="{FF2B5EF4-FFF2-40B4-BE49-F238E27FC236}">
                <a16:creationId xmlns:a16="http://schemas.microsoft.com/office/drawing/2014/main" id="{5A0D4EDA-784F-4716-A13E-15BA03AA95CD}"/>
              </a:ext>
            </a:extLst>
          </p:cNvPr>
          <p:cNvSpPr>
            <a:spLocks noChangeArrowheads="1"/>
          </p:cNvSpPr>
          <p:nvPr/>
        </p:nvSpPr>
        <p:spPr bwMode="auto">
          <a:xfrm>
            <a:off x="6077573" y="1748613"/>
            <a:ext cx="39677" cy="38090"/>
          </a:xfrm>
          <a:prstGeom prst="ellipse">
            <a:avLst/>
          </a:prstGeom>
          <a:solidFill>
            <a:srgbClr val="3C0000"/>
          </a:solidFill>
          <a:ln w="9525">
            <a:solidFill>
              <a:srgbClr val="3C0000"/>
            </a:solidFill>
            <a:prstDash val="solid"/>
            <a:round/>
            <a:headEnd/>
            <a:tailEnd/>
          </a:ln>
        </p:spPr>
        <p:txBody>
          <a:bodyPr vert="horz" wrap="square" lIns="91416" tIns="45708" rIns="91416" bIns="45708" numCol="1" anchor="t" anchorCtr="0" compatLnSpc="1">
            <a:prstTxWarp prst="textNoShape">
              <a:avLst/>
            </a:prstTxWarp>
          </a:bodyPr>
          <a:lstStyle/>
          <a:p>
            <a:endParaRPr lang="ko-KR" altLang="en-US" sz="1799"/>
          </a:p>
        </p:txBody>
      </p:sp>
      <p:sp>
        <p:nvSpPr>
          <p:cNvPr id="25" name="Oval 11">
            <a:extLst>
              <a:ext uri="{FF2B5EF4-FFF2-40B4-BE49-F238E27FC236}">
                <a16:creationId xmlns:a16="http://schemas.microsoft.com/office/drawing/2014/main" id="{13685BC4-5EC8-4369-8D81-B5C54D433C58}"/>
              </a:ext>
            </a:extLst>
          </p:cNvPr>
          <p:cNvSpPr>
            <a:spLocks noChangeArrowheads="1"/>
          </p:cNvSpPr>
          <p:nvPr/>
        </p:nvSpPr>
        <p:spPr bwMode="auto">
          <a:xfrm>
            <a:off x="6077573" y="2918296"/>
            <a:ext cx="39677" cy="39678"/>
          </a:xfrm>
          <a:prstGeom prst="ellipse">
            <a:avLst/>
          </a:prstGeom>
          <a:solidFill>
            <a:srgbClr val="3C0000"/>
          </a:solidFill>
          <a:ln w="9525">
            <a:solidFill>
              <a:srgbClr val="3C0000"/>
            </a:solidFill>
            <a:prstDash val="solid"/>
            <a:round/>
            <a:headEnd/>
            <a:tailEnd/>
          </a:ln>
        </p:spPr>
        <p:txBody>
          <a:bodyPr vert="horz" wrap="square" lIns="91416" tIns="45708" rIns="91416" bIns="45708" numCol="1" anchor="t" anchorCtr="0" compatLnSpc="1">
            <a:prstTxWarp prst="textNoShape">
              <a:avLst/>
            </a:prstTxWarp>
          </a:bodyPr>
          <a:lstStyle/>
          <a:p>
            <a:endParaRPr lang="ko-KR" altLang="en-US" sz="1799"/>
          </a:p>
        </p:txBody>
      </p:sp>
      <p:sp>
        <p:nvSpPr>
          <p:cNvPr id="26" name="Oval 12">
            <a:extLst>
              <a:ext uri="{FF2B5EF4-FFF2-40B4-BE49-F238E27FC236}">
                <a16:creationId xmlns:a16="http://schemas.microsoft.com/office/drawing/2014/main" id="{E571EE9E-A27B-4B5A-9781-E035490E5154}"/>
              </a:ext>
            </a:extLst>
          </p:cNvPr>
          <p:cNvSpPr>
            <a:spLocks noChangeArrowheads="1"/>
          </p:cNvSpPr>
          <p:nvPr/>
        </p:nvSpPr>
        <p:spPr bwMode="auto">
          <a:xfrm>
            <a:off x="6077573" y="4010211"/>
            <a:ext cx="39677" cy="39678"/>
          </a:xfrm>
          <a:prstGeom prst="ellipse">
            <a:avLst/>
          </a:prstGeom>
          <a:solidFill>
            <a:srgbClr val="3C0000"/>
          </a:solidFill>
          <a:ln w="9525">
            <a:solidFill>
              <a:srgbClr val="3C0000"/>
            </a:solidFill>
            <a:prstDash val="solid"/>
            <a:round/>
            <a:headEnd/>
            <a:tailEnd/>
          </a:ln>
        </p:spPr>
        <p:txBody>
          <a:bodyPr vert="horz" wrap="square" lIns="91416" tIns="45708" rIns="91416" bIns="45708" numCol="1" anchor="t" anchorCtr="0" compatLnSpc="1">
            <a:prstTxWarp prst="textNoShape">
              <a:avLst/>
            </a:prstTxWarp>
          </a:bodyPr>
          <a:lstStyle/>
          <a:p>
            <a:endParaRPr lang="ko-KR" altLang="en-US" sz="1799"/>
          </a:p>
        </p:txBody>
      </p:sp>
      <p:sp>
        <p:nvSpPr>
          <p:cNvPr id="27" name="Oval 13">
            <a:extLst>
              <a:ext uri="{FF2B5EF4-FFF2-40B4-BE49-F238E27FC236}">
                <a16:creationId xmlns:a16="http://schemas.microsoft.com/office/drawing/2014/main" id="{9D9DCF7F-D130-4CC1-A3A7-B35E5DD752D0}"/>
              </a:ext>
            </a:extLst>
          </p:cNvPr>
          <p:cNvSpPr>
            <a:spLocks noChangeArrowheads="1"/>
          </p:cNvSpPr>
          <p:nvPr/>
        </p:nvSpPr>
        <p:spPr bwMode="auto">
          <a:xfrm>
            <a:off x="7012366" y="3153185"/>
            <a:ext cx="38090" cy="38090"/>
          </a:xfrm>
          <a:prstGeom prst="ellipse">
            <a:avLst/>
          </a:prstGeom>
          <a:solidFill>
            <a:srgbClr val="3C0000"/>
          </a:solidFill>
          <a:ln w="9525">
            <a:solidFill>
              <a:srgbClr val="3C0000"/>
            </a:solidFill>
            <a:prstDash val="solid"/>
            <a:round/>
            <a:headEnd/>
            <a:tailEnd/>
          </a:ln>
        </p:spPr>
        <p:txBody>
          <a:bodyPr vert="horz" wrap="square" lIns="91416" tIns="45708" rIns="91416" bIns="45708" numCol="1" anchor="t" anchorCtr="0" compatLnSpc="1">
            <a:prstTxWarp prst="textNoShape">
              <a:avLst/>
            </a:prstTxWarp>
          </a:bodyPr>
          <a:lstStyle/>
          <a:p>
            <a:endParaRPr lang="ko-KR" altLang="en-US" sz="1799"/>
          </a:p>
        </p:txBody>
      </p:sp>
      <p:sp>
        <p:nvSpPr>
          <p:cNvPr id="28" name="Line 26">
            <a:extLst>
              <a:ext uri="{FF2B5EF4-FFF2-40B4-BE49-F238E27FC236}">
                <a16:creationId xmlns:a16="http://schemas.microsoft.com/office/drawing/2014/main" id="{609AD5B3-2E4D-4A6D-96A7-5E653774C8A1}"/>
              </a:ext>
            </a:extLst>
          </p:cNvPr>
          <p:cNvSpPr>
            <a:spLocks noChangeShapeType="1"/>
          </p:cNvSpPr>
          <p:nvPr/>
        </p:nvSpPr>
        <p:spPr bwMode="auto">
          <a:xfrm>
            <a:off x="6098204" y="3327765"/>
            <a:ext cx="0" cy="157122"/>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29" name="Line 50">
            <a:extLst>
              <a:ext uri="{FF2B5EF4-FFF2-40B4-BE49-F238E27FC236}">
                <a16:creationId xmlns:a16="http://schemas.microsoft.com/office/drawing/2014/main" id="{FC78ABBB-16C4-43B5-A1DC-66F0860E463B}"/>
              </a:ext>
            </a:extLst>
          </p:cNvPr>
          <p:cNvSpPr>
            <a:spLocks noChangeShapeType="1"/>
          </p:cNvSpPr>
          <p:nvPr/>
        </p:nvSpPr>
        <p:spPr bwMode="auto">
          <a:xfrm>
            <a:off x="7031411" y="3327765"/>
            <a:ext cx="0" cy="157122"/>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30" name="Line 62">
            <a:extLst>
              <a:ext uri="{FF2B5EF4-FFF2-40B4-BE49-F238E27FC236}">
                <a16:creationId xmlns:a16="http://schemas.microsoft.com/office/drawing/2014/main" id="{114F631E-475F-45CB-A0A1-615B1B670D76}"/>
              </a:ext>
            </a:extLst>
          </p:cNvPr>
          <p:cNvSpPr>
            <a:spLocks noChangeShapeType="1"/>
          </p:cNvSpPr>
          <p:nvPr/>
        </p:nvSpPr>
        <p:spPr bwMode="auto">
          <a:xfrm>
            <a:off x="2431346" y="2781806"/>
            <a:ext cx="0" cy="77768"/>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31" name="Line 63">
            <a:extLst>
              <a:ext uri="{FF2B5EF4-FFF2-40B4-BE49-F238E27FC236}">
                <a16:creationId xmlns:a16="http://schemas.microsoft.com/office/drawing/2014/main" id="{8C6BA76C-BDE8-40DA-B82E-105688689051}"/>
              </a:ext>
            </a:extLst>
          </p:cNvPr>
          <p:cNvSpPr>
            <a:spLocks noChangeShapeType="1"/>
          </p:cNvSpPr>
          <p:nvPr/>
        </p:nvSpPr>
        <p:spPr bwMode="auto">
          <a:xfrm flipV="1">
            <a:off x="2431346" y="3094463"/>
            <a:ext cx="0" cy="77768"/>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32" name="Oval 64">
            <a:extLst>
              <a:ext uri="{FF2B5EF4-FFF2-40B4-BE49-F238E27FC236}">
                <a16:creationId xmlns:a16="http://schemas.microsoft.com/office/drawing/2014/main" id="{FE9105E7-DB08-4C93-9BB8-F814BC4FF4C5}"/>
              </a:ext>
            </a:extLst>
          </p:cNvPr>
          <p:cNvSpPr>
            <a:spLocks noChangeArrowheads="1"/>
          </p:cNvSpPr>
          <p:nvPr/>
        </p:nvSpPr>
        <p:spPr bwMode="auto">
          <a:xfrm>
            <a:off x="2315490" y="2859575"/>
            <a:ext cx="233301" cy="234889"/>
          </a:xfrm>
          <a:prstGeom prst="ellipse">
            <a:avLst/>
          </a:prstGeom>
          <a:noFill/>
          <a:ln w="952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33" name="Rectangle 65">
            <a:extLst>
              <a:ext uri="{FF2B5EF4-FFF2-40B4-BE49-F238E27FC236}">
                <a16:creationId xmlns:a16="http://schemas.microsoft.com/office/drawing/2014/main" id="{37213A18-AA63-4360-86B0-59926FD1900E}"/>
              </a:ext>
            </a:extLst>
          </p:cNvPr>
          <p:cNvSpPr>
            <a:spLocks noChangeArrowheads="1"/>
          </p:cNvSpPr>
          <p:nvPr/>
        </p:nvSpPr>
        <p:spPr bwMode="auto">
          <a:xfrm rot="16200000">
            <a:off x="2469865" y="2722340"/>
            <a:ext cx="75322" cy="15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ko-KR" altLang="ko-KR" sz="1000">
                <a:solidFill>
                  <a:srgbClr val="008080"/>
                </a:solidFill>
              </a:rPr>
              <a:t>+</a:t>
            </a:r>
            <a:endParaRPr lang="ko-KR" altLang="ko-KR" sz="1799"/>
          </a:p>
        </p:txBody>
      </p:sp>
      <p:sp>
        <p:nvSpPr>
          <p:cNvPr id="34" name="Line 66">
            <a:extLst>
              <a:ext uri="{FF2B5EF4-FFF2-40B4-BE49-F238E27FC236}">
                <a16:creationId xmlns:a16="http://schemas.microsoft.com/office/drawing/2014/main" id="{97B396DC-FEDB-481F-AF43-E6AC08B95522}"/>
              </a:ext>
            </a:extLst>
          </p:cNvPr>
          <p:cNvSpPr>
            <a:spLocks noChangeShapeType="1"/>
          </p:cNvSpPr>
          <p:nvPr/>
        </p:nvSpPr>
        <p:spPr bwMode="auto">
          <a:xfrm>
            <a:off x="2499591" y="2880206"/>
            <a:ext cx="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36" name="Line 67">
            <a:extLst>
              <a:ext uri="{FF2B5EF4-FFF2-40B4-BE49-F238E27FC236}">
                <a16:creationId xmlns:a16="http://schemas.microsoft.com/office/drawing/2014/main" id="{B8ED9AD4-39B8-4FC2-9CCC-14420895992E}"/>
              </a:ext>
            </a:extLst>
          </p:cNvPr>
          <p:cNvSpPr>
            <a:spLocks noChangeShapeType="1"/>
          </p:cNvSpPr>
          <p:nvPr/>
        </p:nvSpPr>
        <p:spPr bwMode="auto">
          <a:xfrm flipH="1">
            <a:off x="2450392" y="2937341"/>
            <a:ext cx="39677" cy="0"/>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37" name="Line 68">
            <a:extLst>
              <a:ext uri="{FF2B5EF4-FFF2-40B4-BE49-F238E27FC236}">
                <a16:creationId xmlns:a16="http://schemas.microsoft.com/office/drawing/2014/main" id="{C0439712-F2F9-4F1E-B3B5-433BD7811554}"/>
              </a:ext>
            </a:extLst>
          </p:cNvPr>
          <p:cNvSpPr>
            <a:spLocks noChangeShapeType="1"/>
          </p:cNvSpPr>
          <p:nvPr/>
        </p:nvSpPr>
        <p:spPr bwMode="auto">
          <a:xfrm flipH="1">
            <a:off x="2412301" y="2937342"/>
            <a:ext cx="38090" cy="79354"/>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38" name="Line 69">
            <a:extLst>
              <a:ext uri="{FF2B5EF4-FFF2-40B4-BE49-F238E27FC236}">
                <a16:creationId xmlns:a16="http://schemas.microsoft.com/office/drawing/2014/main" id="{50EF9484-2C8D-47C0-871C-05A26F36EB8A}"/>
              </a:ext>
            </a:extLst>
          </p:cNvPr>
          <p:cNvSpPr>
            <a:spLocks noChangeShapeType="1"/>
          </p:cNvSpPr>
          <p:nvPr/>
        </p:nvSpPr>
        <p:spPr bwMode="auto">
          <a:xfrm flipH="1">
            <a:off x="2372625" y="3016695"/>
            <a:ext cx="39677" cy="0"/>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39" name="Line 70">
            <a:extLst>
              <a:ext uri="{FF2B5EF4-FFF2-40B4-BE49-F238E27FC236}">
                <a16:creationId xmlns:a16="http://schemas.microsoft.com/office/drawing/2014/main" id="{DABDE9B7-6BA0-474E-BC70-12E74C8471B0}"/>
              </a:ext>
            </a:extLst>
          </p:cNvPr>
          <p:cNvSpPr>
            <a:spLocks noChangeShapeType="1"/>
          </p:cNvSpPr>
          <p:nvPr/>
        </p:nvSpPr>
        <p:spPr bwMode="auto">
          <a:xfrm>
            <a:off x="3202170" y="2781807"/>
            <a:ext cx="0" cy="155534"/>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40" name="Line 71">
            <a:extLst>
              <a:ext uri="{FF2B5EF4-FFF2-40B4-BE49-F238E27FC236}">
                <a16:creationId xmlns:a16="http://schemas.microsoft.com/office/drawing/2014/main" id="{38F075A8-865A-4D7B-B9A1-C8956652A95B}"/>
              </a:ext>
            </a:extLst>
          </p:cNvPr>
          <p:cNvSpPr>
            <a:spLocks noChangeShapeType="1"/>
          </p:cNvSpPr>
          <p:nvPr/>
        </p:nvSpPr>
        <p:spPr bwMode="auto">
          <a:xfrm flipV="1">
            <a:off x="3202170" y="3016696"/>
            <a:ext cx="0" cy="155534"/>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41" name="Line 72">
            <a:extLst>
              <a:ext uri="{FF2B5EF4-FFF2-40B4-BE49-F238E27FC236}">
                <a16:creationId xmlns:a16="http://schemas.microsoft.com/office/drawing/2014/main" id="{FA6F6B0F-BC5E-4B53-AAF8-918FE3286248}"/>
              </a:ext>
            </a:extLst>
          </p:cNvPr>
          <p:cNvSpPr>
            <a:spLocks noChangeShapeType="1"/>
          </p:cNvSpPr>
          <p:nvPr/>
        </p:nvSpPr>
        <p:spPr bwMode="auto">
          <a:xfrm flipH="1">
            <a:off x="3124403" y="2937341"/>
            <a:ext cx="155534" cy="0"/>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42" name="Line 73">
            <a:extLst>
              <a:ext uri="{FF2B5EF4-FFF2-40B4-BE49-F238E27FC236}">
                <a16:creationId xmlns:a16="http://schemas.microsoft.com/office/drawing/2014/main" id="{F6D31ED8-0FEB-4FEF-97EF-1CBE2BB11E81}"/>
              </a:ext>
            </a:extLst>
          </p:cNvPr>
          <p:cNvSpPr>
            <a:spLocks noChangeShapeType="1"/>
          </p:cNvSpPr>
          <p:nvPr/>
        </p:nvSpPr>
        <p:spPr bwMode="auto">
          <a:xfrm flipH="1">
            <a:off x="3124403" y="3016695"/>
            <a:ext cx="155534" cy="0"/>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43" name="Line 86">
            <a:extLst>
              <a:ext uri="{FF2B5EF4-FFF2-40B4-BE49-F238E27FC236}">
                <a16:creationId xmlns:a16="http://schemas.microsoft.com/office/drawing/2014/main" id="{EE27F30C-8F9F-45E7-B27C-C5C2B416B4B2}"/>
              </a:ext>
            </a:extLst>
          </p:cNvPr>
          <p:cNvSpPr>
            <a:spLocks noChangeShapeType="1"/>
          </p:cNvSpPr>
          <p:nvPr/>
        </p:nvSpPr>
        <p:spPr bwMode="auto">
          <a:xfrm>
            <a:off x="5241178" y="3327765"/>
            <a:ext cx="0" cy="157122"/>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44" name="Line 122">
            <a:extLst>
              <a:ext uri="{FF2B5EF4-FFF2-40B4-BE49-F238E27FC236}">
                <a16:creationId xmlns:a16="http://schemas.microsoft.com/office/drawing/2014/main" id="{7E12134E-EC1D-4394-B1CF-6A7EE2CFFB1A}"/>
              </a:ext>
            </a:extLst>
          </p:cNvPr>
          <p:cNvSpPr>
            <a:spLocks noChangeShapeType="1"/>
          </p:cNvSpPr>
          <p:nvPr/>
        </p:nvSpPr>
        <p:spPr bwMode="auto">
          <a:xfrm flipH="1">
            <a:off x="4317493" y="4030844"/>
            <a:ext cx="68244" cy="0"/>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45" name="Line 123">
            <a:extLst>
              <a:ext uri="{FF2B5EF4-FFF2-40B4-BE49-F238E27FC236}">
                <a16:creationId xmlns:a16="http://schemas.microsoft.com/office/drawing/2014/main" id="{D717434F-034C-4979-9D0D-1A84B280E3CB}"/>
              </a:ext>
            </a:extLst>
          </p:cNvPr>
          <p:cNvSpPr>
            <a:spLocks noChangeShapeType="1"/>
          </p:cNvSpPr>
          <p:nvPr/>
        </p:nvSpPr>
        <p:spPr bwMode="auto">
          <a:xfrm>
            <a:off x="4619041" y="4030844"/>
            <a:ext cx="77767" cy="0"/>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46" name="Line 124">
            <a:extLst>
              <a:ext uri="{FF2B5EF4-FFF2-40B4-BE49-F238E27FC236}">
                <a16:creationId xmlns:a16="http://schemas.microsoft.com/office/drawing/2014/main" id="{138ED9EE-9D2E-466C-83E0-B3833DE6D292}"/>
              </a:ext>
            </a:extLst>
          </p:cNvPr>
          <p:cNvSpPr>
            <a:spLocks noChangeShapeType="1"/>
          </p:cNvSpPr>
          <p:nvPr/>
        </p:nvSpPr>
        <p:spPr bwMode="auto">
          <a:xfrm flipH="1">
            <a:off x="4444461" y="4030844"/>
            <a:ext cx="19045" cy="38090"/>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47" name="Line 125">
            <a:extLst>
              <a:ext uri="{FF2B5EF4-FFF2-40B4-BE49-F238E27FC236}">
                <a16:creationId xmlns:a16="http://schemas.microsoft.com/office/drawing/2014/main" id="{6278B90A-3DE7-4920-979D-9148250B9742}"/>
              </a:ext>
            </a:extLst>
          </p:cNvPr>
          <p:cNvSpPr>
            <a:spLocks noChangeShapeType="1"/>
          </p:cNvSpPr>
          <p:nvPr/>
        </p:nvSpPr>
        <p:spPr bwMode="auto">
          <a:xfrm flipH="1" flipV="1">
            <a:off x="4423828" y="4030844"/>
            <a:ext cx="20632" cy="38090"/>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48" name="Line 126">
            <a:extLst>
              <a:ext uri="{FF2B5EF4-FFF2-40B4-BE49-F238E27FC236}">
                <a16:creationId xmlns:a16="http://schemas.microsoft.com/office/drawing/2014/main" id="{E1E50419-47FE-47E9-BCB4-A8178653F8C4}"/>
              </a:ext>
            </a:extLst>
          </p:cNvPr>
          <p:cNvSpPr>
            <a:spLocks noChangeShapeType="1"/>
          </p:cNvSpPr>
          <p:nvPr/>
        </p:nvSpPr>
        <p:spPr bwMode="auto">
          <a:xfrm flipV="1">
            <a:off x="4463506" y="3991166"/>
            <a:ext cx="19045" cy="39678"/>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49" name="Line 127">
            <a:extLst>
              <a:ext uri="{FF2B5EF4-FFF2-40B4-BE49-F238E27FC236}">
                <a16:creationId xmlns:a16="http://schemas.microsoft.com/office/drawing/2014/main" id="{8FA028EA-85DD-44DF-AA25-3FDC5E75EE41}"/>
              </a:ext>
            </a:extLst>
          </p:cNvPr>
          <p:cNvSpPr>
            <a:spLocks noChangeShapeType="1"/>
          </p:cNvSpPr>
          <p:nvPr/>
        </p:nvSpPr>
        <p:spPr bwMode="auto">
          <a:xfrm>
            <a:off x="4482551" y="3991166"/>
            <a:ext cx="19045" cy="39678"/>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50" name="Line 128">
            <a:extLst>
              <a:ext uri="{FF2B5EF4-FFF2-40B4-BE49-F238E27FC236}">
                <a16:creationId xmlns:a16="http://schemas.microsoft.com/office/drawing/2014/main" id="{E43BB1A1-666F-4667-A28D-2A28D7DAF047}"/>
              </a:ext>
            </a:extLst>
          </p:cNvPr>
          <p:cNvSpPr>
            <a:spLocks noChangeShapeType="1"/>
          </p:cNvSpPr>
          <p:nvPr/>
        </p:nvSpPr>
        <p:spPr bwMode="auto">
          <a:xfrm flipH="1">
            <a:off x="4522228" y="4030844"/>
            <a:ext cx="19045" cy="38090"/>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51" name="Line 129">
            <a:extLst>
              <a:ext uri="{FF2B5EF4-FFF2-40B4-BE49-F238E27FC236}">
                <a16:creationId xmlns:a16="http://schemas.microsoft.com/office/drawing/2014/main" id="{B2A69447-D1A9-43FF-B001-C3F1CF48D5FF}"/>
              </a:ext>
            </a:extLst>
          </p:cNvPr>
          <p:cNvSpPr>
            <a:spLocks noChangeShapeType="1"/>
          </p:cNvSpPr>
          <p:nvPr/>
        </p:nvSpPr>
        <p:spPr bwMode="auto">
          <a:xfrm flipH="1" flipV="1">
            <a:off x="4501596" y="4030844"/>
            <a:ext cx="20632" cy="38090"/>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52" name="Line 130">
            <a:extLst>
              <a:ext uri="{FF2B5EF4-FFF2-40B4-BE49-F238E27FC236}">
                <a16:creationId xmlns:a16="http://schemas.microsoft.com/office/drawing/2014/main" id="{ECB6A6A8-97F3-4D80-9184-2497CBA1B488}"/>
              </a:ext>
            </a:extLst>
          </p:cNvPr>
          <p:cNvSpPr>
            <a:spLocks noChangeShapeType="1"/>
          </p:cNvSpPr>
          <p:nvPr/>
        </p:nvSpPr>
        <p:spPr bwMode="auto">
          <a:xfrm flipV="1">
            <a:off x="4385739" y="3991166"/>
            <a:ext cx="19045" cy="39678"/>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53" name="Line 131">
            <a:extLst>
              <a:ext uri="{FF2B5EF4-FFF2-40B4-BE49-F238E27FC236}">
                <a16:creationId xmlns:a16="http://schemas.microsoft.com/office/drawing/2014/main" id="{7C7220E5-A874-4EA4-A299-355BC5163610}"/>
              </a:ext>
            </a:extLst>
          </p:cNvPr>
          <p:cNvSpPr>
            <a:spLocks noChangeShapeType="1"/>
          </p:cNvSpPr>
          <p:nvPr/>
        </p:nvSpPr>
        <p:spPr bwMode="auto">
          <a:xfrm>
            <a:off x="4404784" y="3991166"/>
            <a:ext cx="19045" cy="39678"/>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54" name="Line 132">
            <a:extLst>
              <a:ext uri="{FF2B5EF4-FFF2-40B4-BE49-F238E27FC236}">
                <a16:creationId xmlns:a16="http://schemas.microsoft.com/office/drawing/2014/main" id="{5C1661EC-B987-489E-ACE7-42290379C9B6}"/>
              </a:ext>
            </a:extLst>
          </p:cNvPr>
          <p:cNvSpPr>
            <a:spLocks noChangeShapeType="1"/>
          </p:cNvSpPr>
          <p:nvPr/>
        </p:nvSpPr>
        <p:spPr bwMode="auto">
          <a:xfrm flipV="1">
            <a:off x="4541273" y="3991166"/>
            <a:ext cx="19045" cy="39678"/>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55" name="Line 133">
            <a:extLst>
              <a:ext uri="{FF2B5EF4-FFF2-40B4-BE49-F238E27FC236}">
                <a16:creationId xmlns:a16="http://schemas.microsoft.com/office/drawing/2014/main" id="{297D1C38-402C-47B6-9233-C07FFD05DB8A}"/>
              </a:ext>
            </a:extLst>
          </p:cNvPr>
          <p:cNvSpPr>
            <a:spLocks noChangeShapeType="1"/>
          </p:cNvSpPr>
          <p:nvPr/>
        </p:nvSpPr>
        <p:spPr bwMode="auto">
          <a:xfrm>
            <a:off x="4560318" y="3991166"/>
            <a:ext cx="19045" cy="39678"/>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56" name="Line 134">
            <a:extLst>
              <a:ext uri="{FF2B5EF4-FFF2-40B4-BE49-F238E27FC236}">
                <a16:creationId xmlns:a16="http://schemas.microsoft.com/office/drawing/2014/main" id="{5ACA316B-F28A-47BF-B52E-8E210E65A1E4}"/>
              </a:ext>
            </a:extLst>
          </p:cNvPr>
          <p:cNvSpPr>
            <a:spLocks noChangeShapeType="1"/>
          </p:cNvSpPr>
          <p:nvPr/>
        </p:nvSpPr>
        <p:spPr bwMode="auto">
          <a:xfrm flipH="1">
            <a:off x="4599996" y="4030844"/>
            <a:ext cx="19045" cy="38090"/>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57" name="Line 135">
            <a:extLst>
              <a:ext uri="{FF2B5EF4-FFF2-40B4-BE49-F238E27FC236}">
                <a16:creationId xmlns:a16="http://schemas.microsoft.com/office/drawing/2014/main" id="{9BB11B2F-9655-47C2-B4E9-B28B3B87D8D2}"/>
              </a:ext>
            </a:extLst>
          </p:cNvPr>
          <p:cNvSpPr>
            <a:spLocks noChangeShapeType="1"/>
          </p:cNvSpPr>
          <p:nvPr/>
        </p:nvSpPr>
        <p:spPr bwMode="auto">
          <a:xfrm flipH="1" flipV="1">
            <a:off x="4579362" y="4030844"/>
            <a:ext cx="20632" cy="38090"/>
          </a:xfrm>
          <a:prstGeom prst="line">
            <a:avLst/>
          </a:prstGeom>
          <a:noFill/>
          <a:ln w="9525">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58" name="Oval 136">
            <a:extLst>
              <a:ext uri="{FF2B5EF4-FFF2-40B4-BE49-F238E27FC236}">
                <a16:creationId xmlns:a16="http://schemas.microsoft.com/office/drawing/2014/main" id="{AAD2FF19-FC1A-4407-ACB4-88FADEBD3A8E}"/>
              </a:ext>
            </a:extLst>
          </p:cNvPr>
          <p:cNvSpPr>
            <a:spLocks noChangeArrowheads="1"/>
          </p:cNvSpPr>
          <p:nvPr/>
        </p:nvSpPr>
        <p:spPr bwMode="auto">
          <a:xfrm>
            <a:off x="7653551" y="2527873"/>
            <a:ext cx="845917" cy="820524"/>
          </a:xfrm>
          <a:prstGeom prst="ellipse">
            <a:avLst/>
          </a:pr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59" name="Rectangle 137">
            <a:extLst>
              <a:ext uri="{FF2B5EF4-FFF2-40B4-BE49-F238E27FC236}">
                <a16:creationId xmlns:a16="http://schemas.microsoft.com/office/drawing/2014/main" id="{BF6DFF4D-A98A-49ED-8059-FF52513B1DBB}"/>
              </a:ext>
            </a:extLst>
          </p:cNvPr>
          <p:cNvSpPr>
            <a:spLocks noChangeArrowheads="1"/>
          </p:cNvSpPr>
          <p:nvPr/>
        </p:nvSpPr>
        <p:spPr bwMode="auto">
          <a:xfrm>
            <a:off x="7926529" y="2859574"/>
            <a:ext cx="326928" cy="15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ko-KR" altLang="ko-KR" sz="1000">
                <a:solidFill>
                  <a:srgbClr val="008080"/>
                </a:solidFill>
              </a:rPr>
              <a:t>Motor</a:t>
            </a:r>
            <a:endParaRPr lang="ko-KR" altLang="ko-KR" sz="1799"/>
          </a:p>
        </p:txBody>
      </p:sp>
      <p:sp>
        <p:nvSpPr>
          <p:cNvPr id="60" name="Freeform 138">
            <a:extLst>
              <a:ext uri="{FF2B5EF4-FFF2-40B4-BE49-F238E27FC236}">
                <a16:creationId xmlns:a16="http://schemas.microsoft.com/office/drawing/2014/main" id="{6E7F30EB-357A-44FE-BF92-A0BBCCA70A1D}"/>
              </a:ext>
            </a:extLst>
          </p:cNvPr>
          <p:cNvSpPr>
            <a:spLocks/>
          </p:cNvSpPr>
          <p:nvPr/>
        </p:nvSpPr>
        <p:spPr bwMode="auto">
          <a:xfrm>
            <a:off x="6098204" y="1767658"/>
            <a:ext cx="952252" cy="215844"/>
          </a:xfrm>
          <a:custGeom>
            <a:avLst/>
            <a:gdLst>
              <a:gd name="T0" fmla="*/ 0 w 96"/>
              <a:gd name="T1" fmla="*/ 0 h 16"/>
              <a:gd name="T2" fmla="*/ 96 w 96"/>
              <a:gd name="T3" fmla="*/ 0 h 16"/>
              <a:gd name="T4" fmla="*/ 96 w 96"/>
              <a:gd name="T5" fmla="*/ 16 h 16"/>
            </a:gdLst>
            <a:ahLst/>
            <a:cxnLst>
              <a:cxn ang="0">
                <a:pos x="T0" y="T1"/>
              </a:cxn>
              <a:cxn ang="0">
                <a:pos x="T2" y="T3"/>
              </a:cxn>
              <a:cxn ang="0">
                <a:pos x="T4" y="T5"/>
              </a:cxn>
            </a:cxnLst>
            <a:rect l="0" t="0" r="r" b="b"/>
            <a:pathLst>
              <a:path w="96" h="16">
                <a:moveTo>
                  <a:pt x="0" y="0"/>
                </a:moveTo>
                <a:lnTo>
                  <a:pt x="96" y="0"/>
                </a:lnTo>
                <a:lnTo>
                  <a:pt x="96" y="16"/>
                </a:lnTo>
              </a:path>
            </a:pathLst>
          </a:custGeom>
          <a:noFill/>
          <a:ln w="9525">
            <a:solidFill>
              <a:srgbClr val="3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61" name="Freeform 139">
            <a:extLst>
              <a:ext uri="{FF2B5EF4-FFF2-40B4-BE49-F238E27FC236}">
                <a16:creationId xmlns:a16="http://schemas.microsoft.com/office/drawing/2014/main" id="{7C867202-3E98-4A4B-9617-82BEB961B146}"/>
              </a:ext>
            </a:extLst>
          </p:cNvPr>
          <p:cNvSpPr>
            <a:spLocks/>
          </p:cNvSpPr>
          <p:nvPr/>
        </p:nvSpPr>
        <p:spPr bwMode="auto">
          <a:xfrm>
            <a:off x="5241179" y="1767659"/>
            <a:ext cx="46025" cy="211083"/>
          </a:xfrm>
          <a:custGeom>
            <a:avLst/>
            <a:gdLst>
              <a:gd name="T0" fmla="*/ 0 h 16"/>
              <a:gd name="T1" fmla="*/ 0 h 16"/>
              <a:gd name="T2" fmla="*/ 16 h 16"/>
            </a:gdLst>
            <a:ahLst/>
            <a:cxnLst>
              <a:cxn ang="0">
                <a:pos x="0" y="T0"/>
              </a:cxn>
              <a:cxn ang="0">
                <a:pos x="0" y="T1"/>
              </a:cxn>
              <a:cxn ang="0">
                <a:pos x="0" y="T2"/>
              </a:cxn>
            </a:cxnLst>
            <a:rect l="0" t="0" r="r" b="b"/>
            <a:pathLst>
              <a:path h="16">
                <a:moveTo>
                  <a:pt x="0" y="0"/>
                </a:moveTo>
                <a:lnTo>
                  <a:pt x="0" y="0"/>
                </a:lnTo>
                <a:lnTo>
                  <a:pt x="0" y="16"/>
                </a:lnTo>
              </a:path>
            </a:pathLst>
          </a:custGeom>
          <a:noFill/>
          <a:ln w="9525">
            <a:solidFill>
              <a:srgbClr val="3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62" name="Line 140">
            <a:extLst>
              <a:ext uri="{FF2B5EF4-FFF2-40B4-BE49-F238E27FC236}">
                <a16:creationId xmlns:a16="http://schemas.microsoft.com/office/drawing/2014/main" id="{E2C3DD35-CE3A-425C-85EA-0260A87041F4}"/>
              </a:ext>
            </a:extLst>
          </p:cNvPr>
          <p:cNvSpPr>
            <a:spLocks noChangeShapeType="1"/>
          </p:cNvSpPr>
          <p:nvPr/>
        </p:nvSpPr>
        <p:spPr bwMode="auto">
          <a:xfrm>
            <a:off x="5241179" y="1767658"/>
            <a:ext cx="857027" cy="0"/>
          </a:xfrm>
          <a:prstGeom prst="line">
            <a:avLst/>
          </a:prstGeom>
          <a:noFill/>
          <a:ln w="9525">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63" name="Line 141">
            <a:extLst>
              <a:ext uri="{FF2B5EF4-FFF2-40B4-BE49-F238E27FC236}">
                <a16:creationId xmlns:a16="http://schemas.microsoft.com/office/drawing/2014/main" id="{1D329E66-4EA9-4A8E-A00B-95AE4214F60F}"/>
              </a:ext>
            </a:extLst>
          </p:cNvPr>
          <p:cNvSpPr>
            <a:spLocks noChangeShapeType="1"/>
          </p:cNvSpPr>
          <p:nvPr/>
        </p:nvSpPr>
        <p:spPr bwMode="auto">
          <a:xfrm>
            <a:off x="5241179" y="4030844"/>
            <a:ext cx="857027" cy="0"/>
          </a:xfrm>
          <a:prstGeom prst="line">
            <a:avLst/>
          </a:prstGeom>
          <a:noFill/>
          <a:ln w="9525">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64" name="Line 142">
            <a:extLst>
              <a:ext uri="{FF2B5EF4-FFF2-40B4-BE49-F238E27FC236}">
                <a16:creationId xmlns:a16="http://schemas.microsoft.com/office/drawing/2014/main" id="{E9A3FD18-AE7B-4644-816B-E76C4B944E31}"/>
              </a:ext>
            </a:extLst>
          </p:cNvPr>
          <p:cNvSpPr>
            <a:spLocks noChangeShapeType="1"/>
          </p:cNvSpPr>
          <p:nvPr/>
        </p:nvSpPr>
        <p:spPr bwMode="auto">
          <a:xfrm>
            <a:off x="5241178" y="3795956"/>
            <a:ext cx="0" cy="234889"/>
          </a:xfrm>
          <a:prstGeom prst="line">
            <a:avLst/>
          </a:prstGeom>
          <a:noFill/>
          <a:ln w="9525">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65" name="Line 143">
            <a:extLst>
              <a:ext uri="{FF2B5EF4-FFF2-40B4-BE49-F238E27FC236}">
                <a16:creationId xmlns:a16="http://schemas.microsoft.com/office/drawing/2014/main" id="{2F5C5D5F-4CCA-4B4C-A5DD-504972417D95}"/>
              </a:ext>
            </a:extLst>
          </p:cNvPr>
          <p:cNvSpPr>
            <a:spLocks noChangeShapeType="1"/>
          </p:cNvSpPr>
          <p:nvPr/>
        </p:nvSpPr>
        <p:spPr bwMode="auto">
          <a:xfrm>
            <a:off x="3202170" y="3172230"/>
            <a:ext cx="0" cy="858614"/>
          </a:xfrm>
          <a:prstGeom prst="line">
            <a:avLst/>
          </a:prstGeom>
          <a:noFill/>
          <a:ln w="9525">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66" name="Line 144">
            <a:extLst>
              <a:ext uri="{FF2B5EF4-FFF2-40B4-BE49-F238E27FC236}">
                <a16:creationId xmlns:a16="http://schemas.microsoft.com/office/drawing/2014/main" id="{8118AC6D-F3A8-4600-9A0B-BB444C60B640}"/>
              </a:ext>
            </a:extLst>
          </p:cNvPr>
          <p:cNvSpPr>
            <a:spLocks noChangeShapeType="1"/>
          </p:cNvSpPr>
          <p:nvPr/>
        </p:nvSpPr>
        <p:spPr bwMode="auto">
          <a:xfrm>
            <a:off x="3841368" y="1767658"/>
            <a:ext cx="1399810" cy="0"/>
          </a:xfrm>
          <a:prstGeom prst="line">
            <a:avLst/>
          </a:prstGeom>
          <a:noFill/>
          <a:ln w="9525">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67" name="Line 145">
            <a:extLst>
              <a:ext uri="{FF2B5EF4-FFF2-40B4-BE49-F238E27FC236}">
                <a16:creationId xmlns:a16="http://schemas.microsoft.com/office/drawing/2014/main" id="{672A4527-1CDA-424C-BD10-8010AD558278}"/>
              </a:ext>
            </a:extLst>
          </p:cNvPr>
          <p:cNvSpPr>
            <a:spLocks noChangeShapeType="1"/>
          </p:cNvSpPr>
          <p:nvPr/>
        </p:nvSpPr>
        <p:spPr bwMode="auto">
          <a:xfrm flipV="1">
            <a:off x="3202170" y="1767659"/>
            <a:ext cx="0" cy="1014149"/>
          </a:xfrm>
          <a:prstGeom prst="line">
            <a:avLst/>
          </a:prstGeom>
          <a:noFill/>
          <a:ln w="9525">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68" name="Freeform 147">
            <a:extLst>
              <a:ext uri="{FF2B5EF4-FFF2-40B4-BE49-F238E27FC236}">
                <a16:creationId xmlns:a16="http://schemas.microsoft.com/office/drawing/2014/main" id="{E4D9B510-16AF-47A0-BA59-309DB6C73F5E}"/>
              </a:ext>
            </a:extLst>
          </p:cNvPr>
          <p:cNvSpPr>
            <a:spLocks/>
          </p:cNvSpPr>
          <p:nvPr/>
        </p:nvSpPr>
        <p:spPr bwMode="auto">
          <a:xfrm>
            <a:off x="2431826" y="1767657"/>
            <a:ext cx="1404088" cy="1014151"/>
          </a:xfrm>
          <a:custGeom>
            <a:avLst/>
            <a:gdLst>
              <a:gd name="T0" fmla="*/ 0 w 24"/>
              <a:gd name="T1" fmla="*/ 104 h 104"/>
              <a:gd name="T2" fmla="*/ 0 w 24"/>
              <a:gd name="T3" fmla="*/ 0 h 104"/>
              <a:gd name="T4" fmla="*/ 24 w 24"/>
              <a:gd name="T5" fmla="*/ 0 h 104"/>
            </a:gdLst>
            <a:ahLst/>
            <a:cxnLst>
              <a:cxn ang="0">
                <a:pos x="T0" y="T1"/>
              </a:cxn>
              <a:cxn ang="0">
                <a:pos x="T2" y="T3"/>
              </a:cxn>
              <a:cxn ang="0">
                <a:pos x="T4" y="T5"/>
              </a:cxn>
            </a:cxnLst>
            <a:rect l="0" t="0" r="r" b="b"/>
            <a:pathLst>
              <a:path w="24" h="104">
                <a:moveTo>
                  <a:pt x="0" y="104"/>
                </a:moveTo>
                <a:lnTo>
                  <a:pt x="0" y="0"/>
                </a:lnTo>
                <a:lnTo>
                  <a:pt x="24" y="0"/>
                </a:lnTo>
              </a:path>
            </a:pathLst>
          </a:custGeom>
          <a:noFill/>
          <a:ln w="9525">
            <a:solidFill>
              <a:srgbClr val="3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69" name="Line 148">
            <a:extLst>
              <a:ext uri="{FF2B5EF4-FFF2-40B4-BE49-F238E27FC236}">
                <a16:creationId xmlns:a16="http://schemas.microsoft.com/office/drawing/2014/main" id="{D0E0EDAF-A487-4460-AEC7-F8518AF800BD}"/>
              </a:ext>
            </a:extLst>
          </p:cNvPr>
          <p:cNvSpPr>
            <a:spLocks noChangeShapeType="1"/>
          </p:cNvSpPr>
          <p:nvPr/>
        </p:nvSpPr>
        <p:spPr bwMode="auto">
          <a:xfrm flipV="1">
            <a:off x="5241178" y="2704039"/>
            <a:ext cx="0" cy="623726"/>
          </a:xfrm>
          <a:prstGeom prst="line">
            <a:avLst/>
          </a:prstGeom>
          <a:noFill/>
          <a:ln w="9525">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70" name="Line 149">
            <a:extLst>
              <a:ext uri="{FF2B5EF4-FFF2-40B4-BE49-F238E27FC236}">
                <a16:creationId xmlns:a16="http://schemas.microsoft.com/office/drawing/2014/main" id="{1C78E4E0-7160-4389-9D84-9097A3439168}"/>
              </a:ext>
            </a:extLst>
          </p:cNvPr>
          <p:cNvSpPr>
            <a:spLocks noChangeShapeType="1"/>
          </p:cNvSpPr>
          <p:nvPr/>
        </p:nvSpPr>
        <p:spPr bwMode="auto">
          <a:xfrm flipV="1">
            <a:off x="6098204" y="1767659"/>
            <a:ext cx="0" cy="207909"/>
          </a:xfrm>
          <a:prstGeom prst="line">
            <a:avLst/>
          </a:prstGeom>
          <a:noFill/>
          <a:ln w="9525">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71" name="Line 150">
            <a:extLst>
              <a:ext uri="{FF2B5EF4-FFF2-40B4-BE49-F238E27FC236}">
                <a16:creationId xmlns:a16="http://schemas.microsoft.com/office/drawing/2014/main" id="{D5779B4B-68E5-42DA-A995-8794A88ADBC2}"/>
              </a:ext>
            </a:extLst>
          </p:cNvPr>
          <p:cNvSpPr>
            <a:spLocks noChangeShapeType="1"/>
          </p:cNvSpPr>
          <p:nvPr/>
        </p:nvSpPr>
        <p:spPr bwMode="auto">
          <a:xfrm flipV="1">
            <a:off x="6098204" y="2937343"/>
            <a:ext cx="0" cy="390423"/>
          </a:xfrm>
          <a:prstGeom prst="line">
            <a:avLst/>
          </a:prstGeom>
          <a:noFill/>
          <a:ln w="9525">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72" name="Line 151">
            <a:extLst>
              <a:ext uri="{FF2B5EF4-FFF2-40B4-BE49-F238E27FC236}">
                <a16:creationId xmlns:a16="http://schemas.microsoft.com/office/drawing/2014/main" id="{5CFCAFC6-2A16-437B-8CDF-03FB69CB56EA}"/>
              </a:ext>
            </a:extLst>
          </p:cNvPr>
          <p:cNvSpPr>
            <a:spLocks noChangeShapeType="1"/>
          </p:cNvSpPr>
          <p:nvPr/>
        </p:nvSpPr>
        <p:spPr bwMode="auto">
          <a:xfrm flipH="1">
            <a:off x="5241178" y="2704039"/>
            <a:ext cx="2490138" cy="0"/>
          </a:xfrm>
          <a:prstGeom prst="line">
            <a:avLst/>
          </a:prstGeom>
          <a:noFill/>
          <a:ln w="9525">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73" name="Line 152">
            <a:extLst>
              <a:ext uri="{FF2B5EF4-FFF2-40B4-BE49-F238E27FC236}">
                <a16:creationId xmlns:a16="http://schemas.microsoft.com/office/drawing/2014/main" id="{08D4C7B2-11F4-4F8F-8792-30F23D37006E}"/>
              </a:ext>
            </a:extLst>
          </p:cNvPr>
          <p:cNvSpPr>
            <a:spLocks noChangeShapeType="1"/>
          </p:cNvSpPr>
          <p:nvPr/>
        </p:nvSpPr>
        <p:spPr bwMode="auto">
          <a:xfrm flipH="1" flipV="1">
            <a:off x="5241178" y="2399319"/>
            <a:ext cx="0" cy="304721"/>
          </a:xfrm>
          <a:prstGeom prst="line">
            <a:avLst/>
          </a:prstGeom>
          <a:noFill/>
          <a:ln w="9525">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74" name="Line 153">
            <a:extLst>
              <a:ext uri="{FF2B5EF4-FFF2-40B4-BE49-F238E27FC236}">
                <a16:creationId xmlns:a16="http://schemas.microsoft.com/office/drawing/2014/main" id="{D8E8F911-58CF-45F3-820E-FFCF38248ECD}"/>
              </a:ext>
            </a:extLst>
          </p:cNvPr>
          <p:cNvSpPr>
            <a:spLocks noChangeShapeType="1"/>
          </p:cNvSpPr>
          <p:nvPr/>
        </p:nvSpPr>
        <p:spPr bwMode="auto">
          <a:xfrm flipH="1">
            <a:off x="6098205" y="2937341"/>
            <a:ext cx="1555345" cy="0"/>
          </a:xfrm>
          <a:prstGeom prst="line">
            <a:avLst/>
          </a:prstGeom>
          <a:noFill/>
          <a:ln w="9525">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75" name="Line 154">
            <a:extLst>
              <a:ext uri="{FF2B5EF4-FFF2-40B4-BE49-F238E27FC236}">
                <a16:creationId xmlns:a16="http://schemas.microsoft.com/office/drawing/2014/main" id="{C9A88E8D-E824-4092-905D-491E344243B4}"/>
              </a:ext>
            </a:extLst>
          </p:cNvPr>
          <p:cNvSpPr>
            <a:spLocks noChangeShapeType="1"/>
          </p:cNvSpPr>
          <p:nvPr/>
        </p:nvSpPr>
        <p:spPr bwMode="auto">
          <a:xfrm flipV="1">
            <a:off x="6098204" y="2391383"/>
            <a:ext cx="0" cy="545958"/>
          </a:xfrm>
          <a:prstGeom prst="line">
            <a:avLst/>
          </a:prstGeom>
          <a:noFill/>
          <a:ln w="9525">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76" name="Line 155">
            <a:extLst>
              <a:ext uri="{FF2B5EF4-FFF2-40B4-BE49-F238E27FC236}">
                <a16:creationId xmlns:a16="http://schemas.microsoft.com/office/drawing/2014/main" id="{BA8160C3-9D31-44A1-A56E-4A7E2340ADEC}"/>
              </a:ext>
            </a:extLst>
          </p:cNvPr>
          <p:cNvSpPr>
            <a:spLocks noChangeShapeType="1"/>
          </p:cNvSpPr>
          <p:nvPr/>
        </p:nvSpPr>
        <p:spPr bwMode="auto">
          <a:xfrm flipH="1">
            <a:off x="7031413" y="3172230"/>
            <a:ext cx="699905" cy="0"/>
          </a:xfrm>
          <a:prstGeom prst="line">
            <a:avLst/>
          </a:prstGeom>
          <a:noFill/>
          <a:ln w="9525">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77" name="Freeform 156">
            <a:extLst>
              <a:ext uri="{FF2B5EF4-FFF2-40B4-BE49-F238E27FC236}">
                <a16:creationId xmlns:a16="http://schemas.microsoft.com/office/drawing/2014/main" id="{79A98D4B-1D04-4C43-8B7F-0C1A65A36681}"/>
              </a:ext>
            </a:extLst>
          </p:cNvPr>
          <p:cNvSpPr>
            <a:spLocks/>
          </p:cNvSpPr>
          <p:nvPr/>
        </p:nvSpPr>
        <p:spPr bwMode="auto">
          <a:xfrm>
            <a:off x="6098205" y="3795956"/>
            <a:ext cx="933207" cy="234889"/>
          </a:xfrm>
          <a:custGeom>
            <a:avLst/>
            <a:gdLst>
              <a:gd name="T0" fmla="*/ 0 w 96"/>
              <a:gd name="T1" fmla="*/ 24 h 24"/>
              <a:gd name="T2" fmla="*/ 96 w 96"/>
              <a:gd name="T3" fmla="*/ 24 h 24"/>
              <a:gd name="T4" fmla="*/ 96 w 96"/>
              <a:gd name="T5" fmla="*/ 0 h 24"/>
            </a:gdLst>
            <a:ahLst/>
            <a:cxnLst>
              <a:cxn ang="0">
                <a:pos x="T0" y="T1"/>
              </a:cxn>
              <a:cxn ang="0">
                <a:pos x="T2" y="T3"/>
              </a:cxn>
              <a:cxn ang="0">
                <a:pos x="T4" y="T5"/>
              </a:cxn>
            </a:cxnLst>
            <a:rect l="0" t="0" r="r" b="b"/>
            <a:pathLst>
              <a:path w="96" h="24">
                <a:moveTo>
                  <a:pt x="0" y="24"/>
                </a:moveTo>
                <a:lnTo>
                  <a:pt x="96" y="24"/>
                </a:lnTo>
                <a:lnTo>
                  <a:pt x="96" y="0"/>
                </a:lnTo>
              </a:path>
            </a:pathLst>
          </a:custGeom>
          <a:noFill/>
          <a:ln w="9525">
            <a:solidFill>
              <a:srgbClr val="3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78" name="Freeform 157">
            <a:extLst>
              <a:ext uri="{FF2B5EF4-FFF2-40B4-BE49-F238E27FC236}">
                <a16:creationId xmlns:a16="http://schemas.microsoft.com/office/drawing/2014/main" id="{C81EC7FF-1EEF-4E28-BADA-3B651D8D6376}"/>
              </a:ext>
            </a:extLst>
          </p:cNvPr>
          <p:cNvSpPr>
            <a:spLocks/>
          </p:cNvSpPr>
          <p:nvPr/>
        </p:nvSpPr>
        <p:spPr bwMode="auto">
          <a:xfrm>
            <a:off x="6098204" y="3795956"/>
            <a:ext cx="0" cy="234889"/>
          </a:xfrm>
          <a:custGeom>
            <a:avLst/>
            <a:gdLst>
              <a:gd name="T0" fmla="*/ 24 h 24"/>
              <a:gd name="T1" fmla="*/ 24 h 24"/>
              <a:gd name="T2" fmla="*/ 0 h 24"/>
            </a:gdLst>
            <a:ahLst/>
            <a:cxnLst>
              <a:cxn ang="0">
                <a:pos x="0" y="T0"/>
              </a:cxn>
              <a:cxn ang="0">
                <a:pos x="0" y="T1"/>
              </a:cxn>
              <a:cxn ang="0">
                <a:pos x="0" y="T2"/>
              </a:cxn>
            </a:cxnLst>
            <a:rect l="0" t="0" r="r" b="b"/>
            <a:pathLst>
              <a:path h="24">
                <a:moveTo>
                  <a:pt x="0" y="24"/>
                </a:moveTo>
                <a:lnTo>
                  <a:pt x="0" y="24"/>
                </a:lnTo>
                <a:lnTo>
                  <a:pt x="0" y="0"/>
                </a:lnTo>
              </a:path>
            </a:pathLst>
          </a:custGeom>
          <a:noFill/>
          <a:ln w="9525">
            <a:solidFill>
              <a:srgbClr val="3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79" name="Line 158">
            <a:extLst>
              <a:ext uri="{FF2B5EF4-FFF2-40B4-BE49-F238E27FC236}">
                <a16:creationId xmlns:a16="http://schemas.microsoft.com/office/drawing/2014/main" id="{8A2D6B18-53E2-470D-BC05-00F10D295A83}"/>
              </a:ext>
            </a:extLst>
          </p:cNvPr>
          <p:cNvSpPr>
            <a:spLocks noChangeShapeType="1"/>
          </p:cNvSpPr>
          <p:nvPr/>
        </p:nvSpPr>
        <p:spPr bwMode="auto">
          <a:xfrm flipV="1">
            <a:off x="7031411" y="3172231"/>
            <a:ext cx="0" cy="155534"/>
          </a:xfrm>
          <a:prstGeom prst="line">
            <a:avLst/>
          </a:prstGeom>
          <a:noFill/>
          <a:ln w="9525">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80" name="Freeform 159">
            <a:extLst>
              <a:ext uri="{FF2B5EF4-FFF2-40B4-BE49-F238E27FC236}">
                <a16:creationId xmlns:a16="http://schemas.microsoft.com/office/drawing/2014/main" id="{93AD11F5-E99E-4A98-B181-577BB15C0AD9}"/>
              </a:ext>
            </a:extLst>
          </p:cNvPr>
          <p:cNvSpPr>
            <a:spLocks/>
          </p:cNvSpPr>
          <p:nvPr/>
        </p:nvSpPr>
        <p:spPr bwMode="auto">
          <a:xfrm>
            <a:off x="7031411" y="2391384"/>
            <a:ext cx="0" cy="780847"/>
          </a:xfrm>
          <a:custGeom>
            <a:avLst/>
            <a:gdLst>
              <a:gd name="T0" fmla="*/ 80 h 80"/>
              <a:gd name="T1" fmla="*/ 80 h 80"/>
              <a:gd name="T2" fmla="*/ 0 h 80"/>
            </a:gdLst>
            <a:ahLst/>
            <a:cxnLst>
              <a:cxn ang="0">
                <a:pos x="0" y="T0"/>
              </a:cxn>
              <a:cxn ang="0">
                <a:pos x="0" y="T1"/>
              </a:cxn>
              <a:cxn ang="0">
                <a:pos x="0" y="T2"/>
              </a:cxn>
            </a:cxnLst>
            <a:rect l="0" t="0" r="r" b="b"/>
            <a:pathLst>
              <a:path h="80">
                <a:moveTo>
                  <a:pt x="0" y="80"/>
                </a:moveTo>
                <a:lnTo>
                  <a:pt x="0" y="80"/>
                </a:lnTo>
                <a:lnTo>
                  <a:pt x="0" y="0"/>
                </a:lnTo>
              </a:path>
            </a:pathLst>
          </a:custGeom>
          <a:noFill/>
          <a:ln w="9525">
            <a:solidFill>
              <a:srgbClr val="3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81" name="Line 160">
            <a:extLst>
              <a:ext uri="{FF2B5EF4-FFF2-40B4-BE49-F238E27FC236}">
                <a16:creationId xmlns:a16="http://schemas.microsoft.com/office/drawing/2014/main" id="{65CFB8A1-A44F-450C-A59B-B3D275956163}"/>
              </a:ext>
            </a:extLst>
          </p:cNvPr>
          <p:cNvSpPr>
            <a:spLocks noChangeShapeType="1"/>
          </p:cNvSpPr>
          <p:nvPr/>
        </p:nvSpPr>
        <p:spPr bwMode="auto">
          <a:xfrm>
            <a:off x="4696807" y="4030844"/>
            <a:ext cx="544370" cy="0"/>
          </a:xfrm>
          <a:prstGeom prst="line">
            <a:avLst/>
          </a:prstGeom>
          <a:noFill/>
          <a:ln w="9525">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grpSp>
        <p:nvGrpSpPr>
          <p:cNvPr id="82" name="Group 87">
            <a:extLst>
              <a:ext uri="{FF2B5EF4-FFF2-40B4-BE49-F238E27FC236}">
                <a16:creationId xmlns:a16="http://schemas.microsoft.com/office/drawing/2014/main" id="{5D7FE419-42C2-48C7-9F7B-626964ED3968}"/>
              </a:ext>
            </a:extLst>
          </p:cNvPr>
          <p:cNvGrpSpPr/>
          <p:nvPr/>
        </p:nvGrpSpPr>
        <p:grpSpPr>
          <a:xfrm>
            <a:off x="6551438" y="1979730"/>
            <a:ext cx="625312" cy="408868"/>
            <a:chOff x="8510704" y="5535350"/>
            <a:chExt cx="625475" cy="408975"/>
          </a:xfrm>
        </p:grpSpPr>
        <p:sp>
          <p:nvSpPr>
            <p:cNvPr id="83" name="Line 78">
              <a:extLst>
                <a:ext uri="{FF2B5EF4-FFF2-40B4-BE49-F238E27FC236}">
                  <a16:creationId xmlns:a16="http://schemas.microsoft.com/office/drawing/2014/main" id="{0DB2EF01-2A3C-4DD2-A6F9-A5018633B721}"/>
                </a:ext>
              </a:extLst>
            </p:cNvPr>
            <p:cNvSpPr>
              <a:spLocks noChangeShapeType="1"/>
            </p:cNvSpPr>
            <p:nvPr/>
          </p:nvSpPr>
          <p:spPr bwMode="auto">
            <a:xfrm>
              <a:off x="8736129" y="5778420"/>
              <a:ext cx="133350" cy="7620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84" name="Line 80">
              <a:extLst>
                <a:ext uri="{FF2B5EF4-FFF2-40B4-BE49-F238E27FC236}">
                  <a16:creationId xmlns:a16="http://schemas.microsoft.com/office/drawing/2014/main" id="{D5581A17-A858-4962-9A18-2955A424FA1A}"/>
                </a:ext>
              </a:extLst>
            </p:cNvPr>
            <p:cNvSpPr>
              <a:spLocks noChangeShapeType="1"/>
            </p:cNvSpPr>
            <p:nvPr/>
          </p:nvSpPr>
          <p:spPr bwMode="auto">
            <a:xfrm flipH="1">
              <a:off x="8510704" y="5737145"/>
              <a:ext cx="134937" cy="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85" name="Line 84">
              <a:extLst>
                <a:ext uri="{FF2B5EF4-FFF2-40B4-BE49-F238E27FC236}">
                  <a16:creationId xmlns:a16="http://schemas.microsoft.com/office/drawing/2014/main" id="{507CC640-6F8F-4658-B3D4-D1C146B24125}"/>
                </a:ext>
              </a:extLst>
            </p:cNvPr>
            <p:cNvSpPr>
              <a:spLocks noChangeShapeType="1"/>
            </p:cNvSpPr>
            <p:nvPr/>
          </p:nvSpPr>
          <p:spPr bwMode="auto">
            <a:xfrm flipH="1">
              <a:off x="8736129" y="5619670"/>
              <a:ext cx="133350" cy="7620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86" name="Line 85">
              <a:extLst>
                <a:ext uri="{FF2B5EF4-FFF2-40B4-BE49-F238E27FC236}">
                  <a16:creationId xmlns:a16="http://schemas.microsoft.com/office/drawing/2014/main" id="{1DEB0E59-1803-4CD1-8288-64C9C133D765}"/>
                </a:ext>
              </a:extLst>
            </p:cNvPr>
            <p:cNvSpPr>
              <a:spLocks noChangeShapeType="1"/>
            </p:cNvSpPr>
            <p:nvPr/>
          </p:nvSpPr>
          <p:spPr bwMode="auto">
            <a:xfrm>
              <a:off x="8661517" y="5670470"/>
              <a:ext cx="0" cy="141288"/>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87" name="Freeform 90">
              <a:extLst>
                <a:ext uri="{FF2B5EF4-FFF2-40B4-BE49-F238E27FC236}">
                  <a16:creationId xmlns:a16="http://schemas.microsoft.com/office/drawing/2014/main" id="{9ED07FBF-A644-4235-BFC1-B951FA80BE64}"/>
                </a:ext>
              </a:extLst>
            </p:cNvPr>
            <p:cNvSpPr>
              <a:spLocks/>
            </p:cNvSpPr>
            <p:nvPr/>
          </p:nvSpPr>
          <p:spPr bwMode="auto">
            <a:xfrm>
              <a:off x="9002829" y="5703807"/>
              <a:ext cx="133350" cy="133350"/>
            </a:xfrm>
            <a:custGeom>
              <a:avLst/>
              <a:gdLst>
                <a:gd name="T0" fmla="*/ 0 w 84"/>
                <a:gd name="T1" fmla="*/ 84 h 84"/>
                <a:gd name="T2" fmla="*/ 42 w 84"/>
                <a:gd name="T3" fmla="*/ 0 h 84"/>
                <a:gd name="T4" fmla="*/ 84 w 84"/>
                <a:gd name="T5" fmla="*/ 84 h 84"/>
                <a:gd name="T6" fmla="*/ 0 w 84"/>
                <a:gd name="T7" fmla="*/ 84 h 84"/>
              </a:gdLst>
              <a:ahLst/>
              <a:cxnLst>
                <a:cxn ang="0">
                  <a:pos x="T0" y="T1"/>
                </a:cxn>
                <a:cxn ang="0">
                  <a:pos x="T2" y="T3"/>
                </a:cxn>
                <a:cxn ang="0">
                  <a:pos x="T4" y="T5"/>
                </a:cxn>
                <a:cxn ang="0">
                  <a:pos x="T6" y="T7"/>
                </a:cxn>
              </a:cxnLst>
              <a:rect l="0" t="0" r="r" b="b"/>
              <a:pathLst>
                <a:path w="84" h="84">
                  <a:moveTo>
                    <a:pt x="0" y="84"/>
                  </a:moveTo>
                  <a:lnTo>
                    <a:pt x="42" y="0"/>
                  </a:lnTo>
                  <a:lnTo>
                    <a:pt x="84" y="84"/>
                  </a:lnTo>
                  <a:lnTo>
                    <a:pt x="0" y="84"/>
                  </a:lnTo>
                  <a:close/>
                </a:path>
              </a:pathLst>
            </a:custGeom>
            <a:solidFill>
              <a:srgbClr val="008080"/>
            </a:solidFill>
            <a:ln w="7938">
              <a:solidFill>
                <a:srgbClr val="008000"/>
              </a:solidFill>
              <a:prstDash val="solid"/>
              <a:round/>
              <a:headEnd/>
              <a:tailEnd/>
            </a:ln>
          </p:spPr>
          <p:txBody>
            <a:bodyPr vert="horz" wrap="square" lIns="91416" tIns="45708" rIns="91416" bIns="45708" numCol="1" anchor="t" anchorCtr="0" compatLnSpc="1">
              <a:prstTxWarp prst="textNoShape">
                <a:avLst/>
              </a:prstTxWarp>
            </a:bodyPr>
            <a:lstStyle/>
            <a:p>
              <a:endParaRPr lang="ko-KR" altLang="en-US" sz="1799"/>
            </a:p>
          </p:txBody>
        </p:sp>
        <p:sp>
          <p:nvSpPr>
            <p:cNvPr id="88" name="Freeform 114">
              <a:extLst>
                <a:ext uri="{FF2B5EF4-FFF2-40B4-BE49-F238E27FC236}">
                  <a16:creationId xmlns:a16="http://schemas.microsoft.com/office/drawing/2014/main" id="{18A68088-D56B-4582-B645-71C9B1653760}"/>
                </a:ext>
              </a:extLst>
            </p:cNvPr>
            <p:cNvSpPr>
              <a:spLocks/>
            </p:cNvSpPr>
            <p:nvPr/>
          </p:nvSpPr>
          <p:spPr bwMode="auto">
            <a:xfrm>
              <a:off x="8869479" y="5535532"/>
              <a:ext cx="200025" cy="68263"/>
            </a:xfrm>
            <a:custGeom>
              <a:avLst/>
              <a:gdLst>
                <a:gd name="T0" fmla="*/ 24 w 24"/>
                <a:gd name="T1" fmla="*/ 8 h 8"/>
                <a:gd name="T2" fmla="*/ 24 w 24"/>
                <a:gd name="T3" fmla="*/ 0 h 8"/>
                <a:gd name="T4" fmla="*/ 0 w 24"/>
                <a:gd name="T5" fmla="*/ 0 h 8"/>
              </a:gdLst>
              <a:ahLst/>
              <a:cxnLst>
                <a:cxn ang="0">
                  <a:pos x="T0" y="T1"/>
                </a:cxn>
                <a:cxn ang="0">
                  <a:pos x="T2" y="T3"/>
                </a:cxn>
                <a:cxn ang="0">
                  <a:pos x="T4" y="T5"/>
                </a:cxn>
              </a:cxnLst>
              <a:rect l="0" t="0" r="r" b="b"/>
              <a:pathLst>
                <a:path w="24" h="8">
                  <a:moveTo>
                    <a:pt x="24" y="8"/>
                  </a:moveTo>
                  <a:lnTo>
                    <a:pt x="24" y="0"/>
                  </a:lnTo>
                  <a:lnTo>
                    <a:pt x="0" y="0"/>
                  </a:lnTo>
                </a:path>
              </a:pathLst>
            </a:custGeom>
            <a:noFill/>
            <a:ln w="7938">
              <a:solidFill>
                <a:srgbClr val="3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89" name="Line 115">
              <a:extLst>
                <a:ext uri="{FF2B5EF4-FFF2-40B4-BE49-F238E27FC236}">
                  <a16:creationId xmlns:a16="http://schemas.microsoft.com/office/drawing/2014/main" id="{EBF6C5A1-FB12-4854-8D0A-521EA0CC9156}"/>
                </a:ext>
              </a:extLst>
            </p:cNvPr>
            <p:cNvSpPr>
              <a:spLocks noChangeShapeType="1"/>
            </p:cNvSpPr>
            <p:nvPr/>
          </p:nvSpPr>
          <p:spPr bwMode="auto">
            <a:xfrm flipH="1">
              <a:off x="8878437" y="5937170"/>
              <a:ext cx="200025" cy="0"/>
            </a:xfrm>
            <a:prstGeom prst="line">
              <a:avLst/>
            </a:prstGeom>
            <a:noFill/>
            <a:ln w="7938">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90" name="Freeform 83">
              <a:extLst>
                <a:ext uri="{FF2B5EF4-FFF2-40B4-BE49-F238E27FC236}">
                  <a16:creationId xmlns:a16="http://schemas.microsoft.com/office/drawing/2014/main" id="{33E37295-3C26-41CA-B9D1-37ABC1FE4115}"/>
                </a:ext>
              </a:extLst>
            </p:cNvPr>
            <p:cNvSpPr>
              <a:spLocks/>
            </p:cNvSpPr>
            <p:nvPr/>
          </p:nvSpPr>
          <p:spPr bwMode="auto">
            <a:xfrm>
              <a:off x="8834402" y="5819247"/>
              <a:ext cx="66675" cy="50800"/>
            </a:xfrm>
            <a:custGeom>
              <a:avLst/>
              <a:gdLst>
                <a:gd name="T0" fmla="*/ 11 w 42"/>
                <a:gd name="T1" fmla="*/ 0 h 32"/>
                <a:gd name="T2" fmla="*/ 42 w 42"/>
                <a:gd name="T3" fmla="*/ 32 h 32"/>
                <a:gd name="T4" fmla="*/ 0 w 42"/>
                <a:gd name="T5" fmla="*/ 21 h 32"/>
                <a:gd name="T6" fmla="*/ 11 w 42"/>
                <a:gd name="T7" fmla="*/ 0 h 32"/>
              </a:gdLst>
              <a:ahLst/>
              <a:cxnLst>
                <a:cxn ang="0">
                  <a:pos x="T0" y="T1"/>
                </a:cxn>
                <a:cxn ang="0">
                  <a:pos x="T2" y="T3"/>
                </a:cxn>
                <a:cxn ang="0">
                  <a:pos x="T4" y="T5"/>
                </a:cxn>
                <a:cxn ang="0">
                  <a:pos x="T6" y="T7"/>
                </a:cxn>
              </a:cxnLst>
              <a:rect l="0" t="0" r="r" b="b"/>
              <a:pathLst>
                <a:path w="42" h="32">
                  <a:moveTo>
                    <a:pt x="11" y="0"/>
                  </a:moveTo>
                  <a:lnTo>
                    <a:pt x="42" y="32"/>
                  </a:lnTo>
                  <a:lnTo>
                    <a:pt x="0" y="21"/>
                  </a:lnTo>
                  <a:lnTo>
                    <a:pt x="11" y="0"/>
                  </a:lnTo>
                  <a:close/>
                </a:path>
              </a:pathLst>
            </a:custGeom>
            <a:solidFill>
              <a:srgbClr val="008000"/>
            </a:solidFill>
            <a:ln w="7938">
              <a:solidFill>
                <a:srgbClr val="008000"/>
              </a:solidFill>
              <a:prstDash val="solid"/>
              <a:round/>
              <a:headEnd/>
              <a:tailEnd/>
            </a:ln>
          </p:spPr>
          <p:txBody>
            <a:bodyPr vert="horz" wrap="square" lIns="91416" tIns="45708" rIns="91416" bIns="45708" numCol="1" anchor="t" anchorCtr="0" compatLnSpc="1">
              <a:prstTxWarp prst="textNoShape">
                <a:avLst/>
              </a:prstTxWarp>
            </a:bodyPr>
            <a:lstStyle/>
            <a:p>
              <a:endParaRPr lang="ko-KR" altLang="en-US" sz="1799"/>
            </a:p>
          </p:txBody>
        </p:sp>
        <p:sp>
          <p:nvSpPr>
            <p:cNvPr id="91" name="Line 79">
              <a:extLst>
                <a:ext uri="{FF2B5EF4-FFF2-40B4-BE49-F238E27FC236}">
                  <a16:creationId xmlns:a16="http://schemas.microsoft.com/office/drawing/2014/main" id="{923199FB-92A8-4F69-9F21-A1C825620014}"/>
                </a:ext>
              </a:extLst>
            </p:cNvPr>
            <p:cNvSpPr>
              <a:spLocks noChangeShapeType="1"/>
            </p:cNvSpPr>
            <p:nvPr/>
          </p:nvSpPr>
          <p:spPr bwMode="auto">
            <a:xfrm>
              <a:off x="8742558" y="5661351"/>
              <a:ext cx="0" cy="166688"/>
            </a:xfrm>
            <a:prstGeom prst="line">
              <a:avLst/>
            </a:prstGeom>
            <a:noFill/>
            <a:ln w="17463">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92" name="Line 81">
              <a:extLst>
                <a:ext uri="{FF2B5EF4-FFF2-40B4-BE49-F238E27FC236}">
                  <a16:creationId xmlns:a16="http://schemas.microsoft.com/office/drawing/2014/main" id="{902668A7-5A92-4FEB-8BD0-A6F9C897B476}"/>
                </a:ext>
              </a:extLst>
            </p:cNvPr>
            <p:cNvSpPr>
              <a:spLocks noChangeShapeType="1"/>
            </p:cNvSpPr>
            <p:nvPr/>
          </p:nvSpPr>
          <p:spPr bwMode="auto">
            <a:xfrm>
              <a:off x="8864023" y="5535350"/>
              <a:ext cx="0" cy="84138"/>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93" name="Line 81">
              <a:extLst>
                <a:ext uri="{FF2B5EF4-FFF2-40B4-BE49-F238E27FC236}">
                  <a16:creationId xmlns:a16="http://schemas.microsoft.com/office/drawing/2014/main" id="{45F5C717-1120-4EE8-A23B-F46C75E31D40}"/>
                </a:ext>
              </a:extLst>
            </p:cNvPr>
            <p:cNvSpPr>
              <a:spLocks noChangeShapeType="1"/>
            </p:cNvSpPr>
            <p:nvPr/>
          </p:nvSpPr>
          <p:spPr bwMode="auto">
            <a:xfrm>
              <a:off x="8881773" y="5860187"/>
              <a:ext cx="0" cy="84138"/>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94" name="Line 89">
              <a:extLst>
                <a:ext uri="{FF2B5EF4-FFF2-40B4-BE49-F238E27FC236}">
                  <a16:creationId xmlns:a16="http://schemas.microsoft.com/office/drawing/2014/main" id="{BD2D60E8-E86C-422C-9966-7FD2A1A8EF13}"/>
                </a:ext>
              </a:extLst>
            </p:cNvPr>
            <p:cNvSpPr>
              <a:spLocks noChangeShapeType="1"/>
            </p:cNvSpPr>
            <p:nvPr/>
          </p:nvSpPr>
          <p:spPr bwMode="auto">
            <a:xfrm>
              <a:off x="8994606" y="5703807"/>
              <a:ext cx="133350" cy="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95" name="Line 87">
              <a:extLst>
                <a:ext uri="{FF2B5EF4-FFF2-40B4-BE49-F238E27FC236}">
                  <a16:creationId xmlns:a16="http://schemas.microsoft.com/office/drawing/2014/main" id="{2F77C8A1-8927-42D1-B4FE-7C5B12EB7598}"/>
                </a:ext>
              </a:extLst>
            </p:cNvPr>
            <p:cNvSpPr>
              <a:spLocks noChangeShapeType="1"/>
            </p:cNvSpPr>
            <p:nvPr/>
          </p:nvSpPr>
          <p:spPr bwMode="auto">
            <a:xfrm>
              <a:off x="9066979" y="5613942"/>
              <a:ext cx="0" cy="66675"/>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96" name="Line 87">
              <a:extLst>
                <a:ext uri="{FF2B5EF4-FFF2-40B4-BE49-F238E27FC236}">
                  <a16:creationId xmlns:a16="http://schemas.microsoft.com/office/drawing/2014/main" id="{3CF75EB5-AEFC-4ABD-B8EE-5E32BD3C203A}"/>
                </a:ext>
              </a:extLst>
            </p:cNvPr>
            <p:cNvSpPr>
              <a:spLocks noChangeShapeType="1"/>
            </p:cNvSpPr>
            <p:nvPr/>
          </p:nvSpPr>
          <p:spPr bwMode="auto">
            <a:xfrm>
              <a:off x="9070686" y="5856688"/>
              <a:ext cx="0" cy="66675"/>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grpSp>
      <p:grpSp>
        <p:nvGrpSpPr>
          <p:cNvPr id="97" name="Group 102">
            <a:extLst>
              <a:ext uri="{FF2B5EF4-FFF2-40B4-BE49-F238E27FC236}">
                <a16:creationId xmlns:a16="http://schemas.microsoft.com/office/drawing/2014/main" id="{F71713C6-8E7D-4403-BD15-3614953DAF26}"/>
              </a:ext>
            </a:extLst>
          </p:cNvPr>
          <p:cNvGrpSpPr/>
          <p:nvPr/>
        </p:nvGrpSpPr>
        <p:grpSpPr>
          <a:xfrm>
            <a:off x="5626377" y="1987195"/>
            <a:ext cx="625312" cy="408868"/>
            <a:chOff x="8510704" y="5535350"/>
            <a:chExt cx="625475" cy="408975"/>
          </a:xfrm>
        </p:grpSpPr>
        <p:sp>
          <p:nvSpPr>
            <p:cNvPr id="98" name="Line 78">
              <a:extLst>
                <a:ext uri="{FF2B5EF4-FFF2-40B4-BE49-F238E27FC236}">
                  <a16:creationId xmlns:a16="http://schemas.microsoft.com/office/drawing/2014/main" id="{EC15E6B1-5236-4187-8732-22F70FB85676}"/>
                </a:ext>
              </a:extLst>
            </p:cNvPr>
            <p:cNvSpPr>
              <a:spLocks noChangeShapeType="1"/>
            </p:cNvSpPr>
            <p:nvPr/>
          </p:nvSpPr>
          <p:spPr bwMode="auto">
            <a:xfrm>
              <a:off x="8736129" y="5778420"/>
              <a:ext cx="133350" cy="7620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99" name="Line 80">
              <a:extLst>
                <a:ext uri="{FF2B5EF4-FFF2-40B4-BE49-F238E27FC236}">
                  <a16:creationId xmlns:a16="http://schemas.microsoft.com/office/drawing/2014/main" id="{96099B73-3115-4A35-85D7-F365FBB0CA94}"/>
                </a:ext>
              </a:extLst>
            </p:cNvPr>
            <p:cNvSpPr>
              <a:spLocks noChangeShapeType="1"/>
            </p:cNvSpPr>
            <p:nvPr/>
          </p:nvSpPr>
          <p:spPr bwMode="auto">
            <a:xfrm flipH="1">
              <a:off x="8510704" y="5737145"/>
              <a:ext cx="134937" cy="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00" name="Line 84">
              <a:extLst>
                <a:ext uri="{FF2B5EF4-FFF2-40B4-BE49-F238E27FC236}">
                  <a16:creationId xmlns:a16="http://schemas.microsoft.com/office/drawing/2014/main" id="{1DD31200-C8FE-4C25-A6E4-1F156A00F0AB}"/>
                </a:ext>
              </a:extLst>
            </p:cNvPr>
            <p:cNvSpPr>
              <a:spLocks noChangeShapeType="1"/>
            </p:cNvSpPr>
            <p:nvPr/>
          </p:nvSpPr>
          <p:spPr bwMode="auto">
            <a:xfrm flipH="1">
              <a:off x="8736129" y="5619670"/>
              <a:ext cx="133350" cy="7620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01" name="Line 85">
              <a:extLst>
                <a:ext uri="{FF2B5EF4-FFF2-40B4-BE49-F238E27FC236}">
                  <a16:creationId xmlns:a16="http://schemas.microsoft.com/office/drawing/2014/main" id="{440CC84C-7F7D-4FF0-A8F3-3D0C4F6D50D7}"/>
                </a:ext>
              </a:extLst>
            </p:cNvPr>
            <p:cNvSpPr>
              <a:spLocks noChangeShapeType="1"/>
            </p:cNvSpPr>
            <p:nvPr/>
          </p:nvSpPr>
          <p:spPr bwMode="auto">
            <a:xfrm>
              <a:off x="8661517" y="5670470"/>
              <a:ext cx="0" cy="141288"/>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02" name="Freeform 90">
              <a:extLst>
                <a:ext uri="{FF2B5EF4-FFF2-40B4-BE49-F238E27FC236}">
                  <a16:creationId xmlns:a16="http://schemas.microsoft.com/office/drawing/2014/main" id="{C57A77A7-74FD-46F5-BF39-3037C849BAA0}"/>
                </a:ext>
              </a:extLst>
            </p:cNvPr>
            <p:cNvSpPr>
              <a:spLocks/>
            </p:cNvSpPr>
            <p:nvPr/>
          </p:nvSpPr>
          <p:spPr bwMode="auto">
            <a:xfrm>
              <a:off x="9002829" y="5703807"/>
              <a:ext cx="133350" cy="133350"/>
            </a:xfrm>
            <a:custGeom>
              <a:avLst/>
              <a:gdLst>
                <a:gd name="T0" fmla="*/ 0 w 84"/>
                <a:gd name="T1" fmla="*/ 84 h 84"/>
                <a:gd name="T2" fmla="*/ 42 w 84"/>
                <a:gd name="T3" fmla="*/ 0 h 84"/>
                <a:gd name="T4" fmla="*/ 84 w 84"/>
                <a:gd name="T5" fmla="*/ 84 h 84"/>
                <a:gd name="T6" fmla="*/ 0 w 84"/>
                <a:gd name="T7" fmla="*/ 84 h 84"/>
              </a:gdLst>
              <a:ahLst/>
              <a:cxnLst>
                <a:cxn ang="0">
                  <a:pos x="T0" y="T1"/>
                </a:cxn>
                <a:cxn ang="0">
                  <a:pos x="T2" y="T3"/>
                </a:cxn>
                <a:cxn ang="0">
                  <a:pos x="T4" y="T5"/>
                </a:cxn>
                <a:cxn ang="0">
                  <a:pos x="T6" y="T7"/>
                </a:cxn>
              </a:cxnLst>
              <a:rect l="0" t="0" r="r" b="b"/>
              <a:pathLst>
                <a:path w="84" h="84">
                  <a:moveTo>
                    <a:pt x="0" y="84"/>
                  </a:moveTo>
                  <a:lnTo>
                    <a:pt x="42" y="0"/>
                  </a:lnTo>
                  <a:lnTo>
                    <a:pt x="84" y="84"/>
                  </a:lnTo>
                  <a:lnTo>
                    <a:pt x="0" y="84"/>
                  </a:lnTo>
                  <a:close/>
                </a:path>
              </a:pathLst>
            </a:custGeom>
            <a:solidFill>
              <a:srgbClr val="008080"/>
            </a:solidFill>
            <a:ln w="7938">
              <a:solidFill>
                <a:srgbClr val="008000"/>
              </a:solidFill>
              <a:prstDash val="solid"/>
              <a:round/>
              <a:headEnd/>
              <a:tailEnd/>
            </a:ln>
          </p:spPr>
          <p:txBody>
            <a:bodyPr vert="horz" wrap="square" lIns="91416" tIns="45708" rIns="91416" bIns="45708" numCol="1" anchor="t" anchorCtr="0" compatLnSpc="1">
              <a:prstTxWarp prst="textNoShape">
                <a:avLst/>
              </a:prstTxWarp>
            </a:bodyPr>
            <a:lstStyle/>
            <a:p>
              <a:endParaRPr lang="ko-KR" altLang="en-US" sz="1799"/>
            </a:p>
          </p:txBody>
        </p:sp>
        <p:sp>
          <p:nvSpPr>
            <p:cNvPr id="103" name="Freeform 114">
              <a:extLst>
                <a:ext uri="{FF2B5EF4-FFF2-40B4-BE49-F238E27FC236}">
                  <a16:creationId xmlns:a16="http://schemas.microsoft.com/office/drawing/2014/main" id="{B77C2183-1C68-460B-B0FA-1B611BC188A7}"/>
                </a:ext>
              </a:extLst>
            </p:cNvPr>
            <p:cNvSpPr>
              <a:spLocks/>
            </p:cNvSpPr>
            <p:nvPr/>
          </p:nvSpPr>
          <p:spPr bwMode="auto">
            <a:xfrm>
              <a:off x="8869479" y="5535532"/>
              <a:ext cx="200025" cy="68263"/>
            </a:xfrm>
            <a:custGeom>
              <a:avLst/>
              <a:gdLst>
                <a:gd name="T0" fmla="*/ 24 w 24"/>
                <a:gd name="T1" fmla="*/ 8 h 8"/>
                <a:gd name="T2" fmla="*/ 24 w 24"/>
                <a:gd name="T3" fmla="*/ 0 h 8"/>
                <a:gd name="T4" fmla="*/ 0 w 24"/>
                <a:gd name="T5" fmla="*/ 0 h 8"/>
              </a:gdLst>
              <a:ahLst/>
              <a:cxnLst>
                <a:cxn ang="0">
                  <a:pos x="T0" y="T1"/>
                </a:cxn>
                <a:cxn ang="0">
                  <a:pos x="T2" y="T3"/>
                </a:cxn>
                <a:cxn ang="0">
                  <a:pos x="T4" y="T5"/>
                </a:cxn>
              </a:cxnLst>
              <a:rect l="0" t="0" r="r" b="b"/>
              <a:pathLst>
                <a:path w="24" h="8">
                  <a:moveTo>
                    <a:pt x="24" y="8"/>
                  </a:moveTo>
                  <a:lnTo>
                    <a:pt x="24" y="0"/>
                  </a:lnTo>
                  <a:lnTo>
                    <a:pt x="0" y="0"/>
                  </a:lnTo>
                </a:path>
              </a:pathLst>
            </a:custGeom>
            <a:noFill/>
            <a:ln w="7938">
              <a:solidFill>
                <a:srgbClr val="3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04" name="Line 115">
              <a:extLst>
                <a:ext uri="{FF2B5EF4-FFF2-40B4-BE49-F238E27FC236}">
                  <a16:creationId xmlns:a16="http://schemas.microsoft.com/office/drawing/2014/main" id="{74483B3F-44D2-4E2F-BDBA-94E390AC4C8D}"/>
                </a:ext>
              </a:extLst>
            </p:cNvPr>
            <p:cNvSpPr>
              <a:spLocks noChangeShapeType="1"/>
            </p:cNvSpPr>
            <p:nvPr/>
          </p:nvSpPr>
          <p:spPr bwMode="auto">
            <a:xfrm flipH="1">
              <a:off x="8878437" y="5937170"/>
              <a:ext cx="200025" cy="0"/>
            </a:xfrm>
            <a:prstGeom prst="line">
              <a:avLst/>
            </a:prstGeom>
            <a:noFill/>
            <a:ln w="7938">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05" name="Freeform 83">
              <a:extLst>
                <a:ext uri="{FF2B5EF4-FFF2-40B4-BE49-F238E27FC236}">
                  <a16:creationId xmlns:a16="http://schemas.microsoft.com/office/drawing/2014/main" id="{99A6A39E-0B89-4AD2-9E32-6FFB32235567}"/>
                </a:ext>
              </a:extLst>
            </p:cNvPr>
            <p:cNvSpPr>
              <a:spLocks/>
            </p:cNvSpPr>
            <p:nvPr/>
          </p:nvSpPr>
          <p:spPr bwMode="auto">
            <a:xfrm>
              <a:off x="8834402" y="5819247"/>
              <a:ext cx="66675" cy="50800"/>
            </a:xfrm>
            <a:custGeom>
              <a:avLst/>
              <a:gdLst>
                <a:gd name="T0" fmla="*/ 11 w 42"/>
                <a:gd name="T1" fmla="*/ 0 h 32"/>
                <a:gd name="T2" fmla="*/ 42 w 42"/>
                <a:gd name="T3" fmla="*/ 32 h 32"/>
                <a:gd name="T4" fmla="*/ 0 w 42"/>
                <a:gd name="T5" fmla="*/ 21 h 32"/>
                <a:gd name="T6" fmla="*/ 11 w 42"/>
                <a:gd name="T7" fmla="*/ 0 h 32"/>
              </a:gdLst>
              <a:ahLst/>
              <a:cxnLst>
                <a:cxn ang="0">
                  <a:pos x="T0" y="T1"/>
                </a:cxn>
                <a:cxn ang="0">
                  <a:pos x="T2" y="T3"/>
                </a:cxn>
                <a:cxn ang="0">
                  <a:pos x="T4" y="T5"/>
                </a:cxn>
                <a:cxn ang="0">
                  <a:pos x="T6" y="T7"/>
                </a:cxn>
              </a:cxnLst>
              <a:rect l="0" t="0" r="r" b="b"/>
              <a:pathLst>
                <a:path w="42" h="32">
                  <a:moveTo>
                    <a:pt x="11" y="0"/>
                  </a:moveTo>
                  <a:lnTo>
                    <a:pt x="42" y="32"/>
                  </a:lnTo>
                  <a:lnTo>
                    <a:pt x="0" y="21"/>
                  </a:lnTo>
                  <a:lnTo>
                    <a:pt x="11" y="0"/>
                  </a:lnTo>
                  <a:close/>
                </a:path>
              </a:pathLst>
            </a:custGeom>
            <a:solidFill>
              <a:srgbClr val="008000"/>
            </a:solidFill>
            <a:ln w="7938">
              <a:solidFill>
                <a:srgbClr val="008000"/>
              </a:solidFill>
              <a:prstDash val="solid"/>
              <a:round/>
              <a:headEnd/>
              <a:tailEnd/>
            </a:ln>
          </p:spPr>
          <p:txBody>
            <a:bodyPr vert="horz" wrap="square" lIns="91416" tIns="45708" rIns="91416" bIns="45708" numCol="1" anchor="t" anchorCtr="0" compatLnSpc="1">
              <a:prstTxWarp prst="textNoShape">
                <a:avLst/>
              </a:prstTxWarp>
            </a:bodyPr>
            <a:lstStyle/>
            <a:p>
              <a:endParaRPr lang="ko-KR" altLang="en-US" sz="1799"/>
            </a:p>
          </p:txBody>
        </p:sp>
        <p:sp>
          <p:nvSpPr>
            <p:cNvPr id="106" name="Line 79">
              <a:extLst>
                <a:ext uri="{FF2B5EF4-FFF2-40B4-BE49-F238E27FC236}">
                  <a16:creationId xmlns:a16="http://schemas.microsoft.com/office/drawing/2014/main" id="{52573A2B-1A04-432B-B853-D31CA6A91430}"/>
                </a:ext>
              </a:extLst>
            </p:cNvPr>
            <p:cNvSpPr>
              <a:spLocks noChangeShapeType="1"/>
            </p:cNvSpPr>
            <p:nvPr/>
          </p:nvSpPr>
          <p:spPr bwMode="auto">
            <a:xfrm>
              <a:off x="8742558" y="5661351"/>
              <a:ext cx="0" cy="166688"/>
            </a:xfrm>
            <a:prstGeom prst="line">
              <a:avLst/>
            </a:prstGeom>
            <a:noFill/>
            <a:ln w="17463">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07" name="Line 81">
              <a:extLst>
                <a:ext uri="{FF2B5EF4-FFF2-40B4-BE49-F238E27FC236}">
                  <a16:creationId xmlns:a16="http://schemas.microsoft.com/office/drawing/2014/main" id="{7EDABFEA-D9ED-4869-8957-02ECEF409D26}"/>
                </a:ext>
              </a:extLst>
            </p:cNvPr>
            <p:cNvSpPr>
              <a:spLocks noChangeShapeType="1"/>
            </p:cNvSpPr>
            <p:nvPr/>
          </p:nvSpPr>
          <p:spPr bwMode="auto">
            <a:xfrm>
              <a:off x="8864023" y="5535350"/>
              <a:ext cx="0" cy="84138"/>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08" name="Line 81">
              <a:extLst>
                <a:ext uri="{FF2B5EF4-FFF2-40B4-BE49-F238E27FC236}">
                  <a16:creationId xmlns:a16="http://schemas.microsoft.com/office/drawing/2014/main" id="{EDE474B8-C83D-4BDF-A249-57D512D9A0A1}"/>
                </a:ext>
              </a:extLst>
            </p:cNvPr>
            <p:cNvSpPr>
              <a:spLocks noChangeShapeType="1"/>
            </p:cNvSpPr>
            <p:nvPr/>
          </p:nvSpPr>
          <p:spPr bwMode="auto">
            <a:xfrm>
              <a:off x="8881773" y="5860187"/>
              <a:ext cx="0" cy="84138"/>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09" name="Line 89">
              <a:extLst>
                <a:ext uri="{FF2B5EF4-FFF2-40B4-BE49-F238E27FC236}">
                  <a16:creationId xmlns:a16="http://schemas.microsoft.com/office/drawing/2014/main" id="{B204A754-FF51-4FDD-88DE-EC7C652FE13A}"/>
                </a:ext>
              </a:extLst>
            </p:cNvPr>
            <p:cNvSpPr>
              <a:spLocks noChangeShapeType="1"/>
            </p:cNvSpPr>
            <p:nvPr/>
          </p:nvSpPr>
          <p:spPr bwMode="auto">
            <a:xfrm>
              <a:off x="8994606" y="5703807"/>
              <a:ext cx="133350" cy="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10" name="Line 87">
              <a:extLst>
                <a:ext uri="{FF2B5EF4-FFF2-40B4-BE49-F238E27FC236}">
                  <a16:creationId xmlns:a16="http://schemas.microsoft.com/office/drawing/2014/main" id="{5045E2BF-1249-4910-B2EF-031EED455B43}"/>
                </a:ext>
              </a:extLst>
            </p:cNvPr>
            <p:cNvSpPr>
              <a:spLocks noChangeShapeType="1"/>
            </p:cNvSpPr>
            <p:nvPr/>
          </p:nvSpPr>
          <p:spPr bwMode="auto">
            <a:xfrm>
              <a:off x="9066979" y="5613942"/>
              <a:ext cx="0" cy="66675"/>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11" name="Line 87">
              <a:extLst>
                <a:ext uri="{FF2B5EF4-FFF2-40B4-BE49-F238E27FC236}">
                  <a16:creationId xmlns:a16="http://schemas.microsoft.com/office/drawing/2014/main" id="{F250C6B7-7B14-46C2-BDB7-27786585CDBF}"/>
                </a:ext>
              </a:extLst>
            </p:cNvPr>
            <p:cNvSpPr>
              <a:spLocks noChangeShapeType="1"/>
            </p:cNvSpPr>
            <p:nvPr/>
          </p:nvSpPr>
          <p:spPr bwMode="auto">
            <a:xfrm>
              <a:off x="9070686" y="5856688"/>
              <a:ext cx="0" cy="66675"/>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grpSp>
      <p:grpSp>
        <p:nvGrpSpPr>
          <p:cNvPr id="112" name="Group 117">
            <a:extLst>
              <a:ext uri="{FF2B5EF4-FFF2-40B4-BE49-F238E27FC236}">
                <a16:creationId xmlns:a16="http://schemas.microsoft.com/office/drawing/2014/main" id="{762A71EF-2E6E-441E-BBF6-953CAE3EF909}"/>
              </a:ext>
            </a:extLst>
          </p:cNvPr>
          <p:cNvGrpSpPr/>
          <p:nvPr/>
        </p:nvGrpSpPr>
        <p:grpSpPr>
          <a:xfrm>
            <a:off x="4792427" y="1990028"/>
            <a:ext cx="625312" cy="408868"/>
            <a:chOff x="8510704" y="5535350"/>
            <a:chExt cx="625475" cy="408975"/>
          </a:xfrm>
        </p:grpSpPr>
        <p:sp>
          <p:nvSpPr>
            <p:cNvPr id="113" name="Line 78">
              <a:extLst>
                <a:ext uri="{FF2B5EF4-FFF2-40B4-BE49-F238E27FC236}">
                  <a16:creationId xmlns:a16="http://schemas.microsoft.com/office/drawing/2014/main" id="{5D6F09BD-A86F-4962-B130-773163A34CA8}"/>
                </a:ext>
              </a:extLst>
            </p:cNvPr>
            <p:cNvSpPr>
              <a:spLocks noChangeShapeType="1"/>
            </p:cNvSpPr>
            <p:nvPr/>
          </p:nvSpPr>
          <p:spPr bwMode="auto">
            <a:xfrm>
              <a:off x="8736129" y="5778420"/>
              <a:ext cx="133350" cy="7620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14" name="Line 80">
              <a:extLst>
                <a:ext uri="{FF2B5EF4-FFF2-40B4-BE49-F238E27FC236}">
                  <a16:creationId xmlns:a16="http://schemas.microsoft.com/office/drawing/2014/main" id="{D504AAA3-AD08-40E8-8A30-8835C34FEAE0}"/>
                </a:ext>
              </a:extLst>
            </p:cNvPr>
            <p:cNvSpPr>
              <a:spLocks noChangeShapeType="1"/>
            </p:cNvSpPr>
            <p:nvPr/>
          </p:nvSpPr>
          <p:spPr bwMode="auto">
            <a:xfrm flipH="1">
              <a:off x="8510704" y="5737145"/>
              <a:ext cx="134937" cy="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15" name="Line 84">
              <a:extLst>
                <a:ext uri="{FF2B5EF4-FFF2-40B4-BE49-F238E27FC236}">
                  <a16:creationId xmlns:a16="http://schemas.microsoft.com/office/drawing/2014/main" id="{13931C9D-A64F-4A2E-97C8-6E6823D2F0D7}"/>
                </a:ext>
              </a:extLst>
            </p:cNvPr>
            <p:cNvSpPr>
              <a:spLocks noChangeShapeType="1"/>
            </p:cNvSpPr>
            <p:nvPr/>
          </p:nvSpPr>
          <p:spPr bwMode="auto">
            <a:xfrm flipH="1">
              <a:off x="8736129" y="5619670"/>
              <a:ext cx="133350" cy="7620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16" name="Line 85">
              <a:extLst>
                <a:ext uri="{FF2B5EF4-FFF2-40B4-BE49-F238E27FC236}">
                  <a16:creationId xmlns:a16="http://schemas.microsoft.com/office/drawing/2014/main" id="{C23B35AB-E8F7-4A75-85DC-50FD0F334AFA}"/>
                </a:ext>
              </a:extLst>
            </p:cNvPr>
            <p:cNvSpPr>
              <a:spLocks noChangeShapeType="1"/>
            </p:cNvSpPr>
            <p:nvPr/>
          </p:nvSpPr>
          <p:spPr bwMode="auto">
            <a:xfrm>
              <a:off x="8661517" y="5670470"/>
              <a:ext cx="0" cy="141288"/>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17" name="Freeform 90">
              <a:extLst>
                <a:ext uri="{FF2B5EF4-FFF2-40B4-BE49-F238E27FC236}">
                  <a16:creationId xmlns:a16="http://schemas.microsoft.com/office/drawing/2014/main" id="{25B0F088-7BC4-4B57-91F8-FD886EE3FC71}"/>
                </a:ext>
              </a:extLst>
            </p:cNvPr>
            <p:cNvSpPr>
              <a:spLocks/>
            </p:cNvSpPr>
            <p:nvPr/>
          </p:nvSpPr>
          <p:spPr bwMode="auto">
            <a:xfrm>
              <a:off x="9002829" y="5703807"/>
              <a:ext cx="133350" cy="133350"/>
            </a:xfrm>
            <a:custGeom>
              <a:avLst/>
              <a:gdLst>
                <a:gd name="T0" fmla="*/ 0 w 84"/>
                <a:gd name="T1" fmla="*/ 84 h 84"/>
                <a:gd name="T2" fmla="*/ 42 w 84"/>
                <a:gd name="T3" fmla="*/ 0 h 84"/>
                <a:gd name="T4" fmla="*/ 84 w 84"/>
                <a:gd name="T5" fmla="*/ 84 h 84"/>
                <a:gd name="T6" fmla="*/ 0 w 84"/>
                <a:gd name="T7" fmla="*/ 84 h 84"/>
              </a:gdLst>
              <a:ahLst/>
              <a:cxnLst>
                <a:cxn ang="0">
                  <a:pos x="T0" y="T1"/>
                </a:cxn>
                <a:cxn ang="0">
                  <a:pos x="T2" y="T3"/>
                </a:cxn>
                <a:cxn ang="0">
                  <a:pos x="T4" y="T5"/>
                </a:cxn>
                <a:cxn ang="0">
                  <a:pos x="T6" y="T7"/>
                </a:cxn>
              </a:cxnLst>
              <a:rect l="0" t="0" r="r" b="b"/>
              <a:pathLst>
                <a:path w="84" h="84">
                  <a:moveTo>
                    <a:pt x="0" y="84"/>
                  </a:moveTo>
                  <a:lnTo>
                    <a:pt x="42" y="0"/>
                  </a:lnTo>
                  <a:lnTo>
                    <a:pt x="84" y="84"/>
                  </a:lnTo>
                  <a:lnTo>
                    <a:pt x="0" y="84"/>
                  </a:lnTo>
                  <a:close/>
                </a:path>
              </a:pathLst>
            </a:custGeom>
            <a:solidFill>
              <a:srgbClr val="008080"/>
            </a:solidFill>
            <a:ln w="7938">
              <a:solidFill>
                <a:srgbClr val="008000"/>
              </a:solidFill>
              <a:prstDash val="solid"/>
              <a:round/>
              <a:headEnd/>
              <a:tailEnd/>
            </a:ln>
          </p:spPr>
          <p:txBody>
            <a:bodyPr vert="horz" wrap="square" lIns="91416" tIns="45708" rIns="91416" bIns="45708" numCol="1" anchor="t" anchorCtr="0" compatLnSpc="1">
              <a:prstTxWarp prst="textNoShape">
                <a:avLst/>
              </a:prstTxWarp>
            </a:bodyPr>
            <a:lstStyle/>
            <a:p>
              <a:endParaRPr lang="ko-KR" altLang="en-US" sz="1799"/>
            </a:p>
          </p:txBody>
        </p:sp>
        <p:sp>
          <p:nvSpPr>
            <p:cNvPr id="118" name="Freeform 114">
              <a:extLst>
                <a:ext uri="{FF2B5EF4-FFF2-40B4-BE49-F238E27FC236}">
                  <a16:creationId xmlns:a16="http://schemas.microsoft.com/office/drawing/2014/main" id="{CA35855F-0685-476B-A01A-EAEDC02749F2}"/>
                </a:ext>
              </a:extLst>
            </p:cNvPr>
            <p:cNvSpPr>
              <a:spLocks/>
            </p:cNvSpPr>
            <p:nvPr/>
          </p:nvSpPr>
          <p:spPr bwMode="auto">
            <a:xfrm>
              <a:off x="8869479" y="5535532"/>
              <a:ext cx="200025" cy="68263"/>
            </a:xfrm>
            <a:custGeom>
              <a:avLst/>
              <a:gdLst>
                <a:gd name="T0" fmla="*/ 24 w 24"/>
                <a:gd name="T1" fmla="*/ 8 h 8"/>
                <a:gd name="T2" fmla="*/ 24 w 24"/>
                <a:gd name="T3" fmla="*/ 0 h 8"/>
                <a:gd name="T4" fmla="*/ 0 w 24"/>
                <a:gd name="T5" fmla="*/ 0 h 8"/>
              </a:gdLst>
              <a:ahLst/>
              <a:cxnLst>
                <a:cxn ang="0">
                  <a:pos x="T0" y="T1"/>
                </a:cxn>
                <a:cxn ang="0">
                  <a:pos x="T2" y="T3"/>
                </a:cxn>
                <a:cxn ang="0">
                  <a:pos x="T4" y="T5"/>
                </a:cxn>
              </a:cxnLst>
              <a:rect l="0" t="0" r="r" b="b"/>
              <a:pathLst>
                <a:path w="24" h="8">
                  <a:moveTo>
                    <a:pt x="24" y="8"/>
                  </a:moveTo>
                  <a:lnTo>
                    <a:pt x="24" y="0"/>
                  </a:lnTo>
                  <a:lnTo>
                    <a:pt x="0" y="0"/>
                  </a:lnTo>
                </a:path>
              </a:pathLst>
            </a:custGeom>
            <a:noFill/>
            <a:ln w="7938">
              <a:solidFill>
                <a:srgbClr val="3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19" name="Line 115">
              <a:extLst>
                <a:ext uri="{FF2B5EF4-FFF2-40B4-BE49-F238E27FC236}">
                  <a16:creationId xmlns:a16="http://schemas.microsoft.com/office/drawing/2014/main" id="{61E55C29-F4E0-40DD-A346-525BBDEB916C}"/>
                </a:ext>
              </a:extLst>
            </p:cNvPr>
            <p:cNvSpPr>
              <a:spLocks noChangeShapeType="1"/>
            </p:cNvSpPr>
            <p:nvPr/>
          </p:nvSpPr>
          <p:spPr bwMode="auto">
            <a:xfrm flipH="1">
              <a:off x="8878437" y="5937170"/>
              <a:ext cx="200025" cy="0"/>
            </a:xfrm>
            <a:prstGeom prst="line">
              <a:avLst/>
            </a:prstGeom>
            <a:noFill/>
            <a:ln w="7938">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20" name="Freeform 83">
              <a:extLst>
                <a:ext uri="{FF2B5EF4-FFF2-40B4-BE49-F238E27FC236}">
                  <a16:creationId xmlns:a16="http://schemas.microsoft.com/office/drawing/2014/main" id="{369BE89C-EA9E-4F4A-B9E1-E4B3703B7318}"/>
                </a:ext>
              </a:extLst>
            </p:cNvPr>
            <p:cNvSpPr>
              <a:spLocks/>
            </p:cNvSpPr>
            <p:nvPr/>
          </p:nvSpPr>
          <p:spPr bwMode="auto">
            <a:xfrm>
              <a:off x="8834402" y="5819247"/>
              <a:ext cx="66675" cy="50800"/>
            </a:xfrm>
            <a:custGeom>
              <a:avLst/>
              <a:gdLst>
                <a:gd name="T0" fmla="*/ 11 w 42"/>
                <a:gd name="T1" fmla="*/ 0 h 32"/>
                <a:gd name="T2" fmla="*/ 42 w 42"/>
                <a:gd name="T3" fmla="*/ 32 h 32"/>
                <a:gd name="T4" fmla="*/ 0 w 42"/>
                <a:gd name="T5" fmla="*/ 21 h 32"/>
                <a:gd name="T6" fmla="*/ 11 w 42"/>
                <a:gd name="T7" fmla="*/ 0 h 32"/>
              </a:gdLst>
              <a:ahLst/>
              <a:cxnLst>
                <a:cxn ang="0">
                  <a:pos x="T0" y="T1"/>
                </a:cxn>
                <a:cxn ang="0">
                  <a:pos x="T2" y="T3"/>
                </a:cxn>
                <a:cxn ang="0">
                  <a:pos x="T4" y="T5"/>
                </a:cxn>
                <a:cxn ang="0">
                  <a:pos x="T6" y="T7"/>
                </a:cxn>
              </a:cxnLst>
              <a:rect l="0" t="0" r="r" b="b"/>
              <a:pathLst>
                <a:path w="42" h="32">
                  <a:moveTo>
                    <a:pt x="11" y="0"/>
                  </a:moveTo>
                  <a:lnTo>
                    <a:pt x="42" y="32"/>
                  </a:lnTo>
                  <a:lnTo>
                    <a:pt x="0" y="21"/>
                  </a:lnTo>
                  <a:lnTo>
                    <a:pt x="11" y="0"/>
                  </a:lnTo>
                  <a:close/>
                </a:path>
              </a:pathLst>
            </a:custGeom>
            <a:solidFill>
              <a:srgbClr val="008000"/>
            </a:solidFill>
            <a:ln w="7938">
              <a:solidFill>
                <a:srgbClr val="008000"/>
              </a:solidFill>
              <a:prstDash val="solid"/>
              <a:round/>
              <a:headEnd/>
              <a:tailEnd/>
            </a:ln>
          </p:spPr>
          <p:txBody>
            <a:bodyPr vert="horz" wrap="square" lIns="91416" tIns="45708" rIns="91416" bIns="45708" numCol="1" anchor="t" anchorCtr="0" compatLnSpc="1">
              <a:prstTxWarp prst="textNoShape">
                <a:avLst/>
              </a:prstTxWarp>
            </a:bodyPr>
            <a:lstStyle/>
            <a:p>
              <a:endParaRPr lang="ko-KR" altLang="en-US" sz="1799"/>
            </a:p>
          </p:txBody>
        </p:sp>
        <p:sp>
          <p:nvSpPr>
            <p:cNvPr id="121" name="Line 79">
              <a:extLst>
                <a:ext uri="{FF2B5EF4-FFF2-40B4-BE49-F238E27FC236}">
                  <a16:creationId xmlns:a16="http://schemas.microsoft.com/office/drawing/2014/main" id="{65470E7F-9AD5-4DC6-B812-74F4D9BD6B2C}"/>
                </a:ext>
              </a:extLst>
            </p:cNvPr>
            <p:cNvSpPr>
              <a:spLocks noChangeShapeType="1"/>
            </p:cNvSpPr>
            <p:nvPr/>
          </p:nvSpPr>
          <p:spPr bwMode="auto">
            <a:xfrm>
              <a:off x="8742558" y="5661351"/>
              <a:ext cx="0" cy="166688"/>
            </a:xfrm>
            <a:prstGeom prst="line">
              <a:avLst/>
            </a:prstGeom>
            <a:noFill/>
            <a:ln w="17463">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22" name="Line 81">
              <a:extLst>
                <a:ext uri="{FF2B5EF4-FFF2-40B4-BE49-F238E27FC236}">
                  <a16:creationId xmlns:a16="http://schemas.microsoft.com/office/drawing/2014/main" id="{BB191BF9-6783-4192-A7C4-D4997ACEB214}"/>
                </a:ext>
              </a:extLst>
            </p:cNvPr>
            <p:cNvSpPr>
              <a:spLocks noChangeShapeType="1"/>
            </p:cNvSpPr>
            <p:nvPr/>
          </p:nvSpPr>
          <p:spPr bwMode="auto">
            <a:xfrm>
              <a:off x="8864023" y="5535350"/>
              <a:ext cx="0" cy="84138"/>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23" name="Line 81">
              <a:extLst>
                <a:ext uri="{FF2B5EF4-FFF2-40B4-BE49-F238E27FC236}">
                  <a16:creationId xmlns:a16="http://schemas.microsoft.com/office/drawing/2014/main" id="{68D66A8E-4166-4ADA-8872-419B49057DB2}"/>
                </a:ext>
              </a:extLst>
            </p:cNvPr>
            <p:cNvSpPr>
              <a:spLocks noChangeShapeType="1"/>
            </p:cNvSpPr>
            <p:nvPr/>
          </p:nvSpPr>
          <p:spPr bwMode="auto">
            <a:xfrm>
              <a:off x="8881773" y="5860187"/>
              <a:ext cx="0" cy="84138"/>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24" name="Line 89">
              <a:extLst>
                <a:ext uri="{FF2B5EF4-FFF2-40B4-BE49-F238E27FC236}">
                  <a16:creationId xmlns:a16="http://schemas.microsoft.com/office/drawing/2014/main" id="{D52784A4-D0BB-4525-ADC1-853ED6544842}"/>
                </a:ext>
              </a:extLst>
            </p:cNvPr>
            <p:cNvSpPr>
              <a:spLocks noChangeShapeType="1"/>
            </p:cNvSpPr>
            <p:nvPr/>
          </p:nvSpPr>
          <p:spPr bwMode="auto">
            <a:xfrm>
              <a:off x="8994606" y="5703807"/>
              <a:ext cx="133350" cy="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25" name="Line 87">
              <a:extLst>
                <a:ext uri="{FF2B5EF4-FFF2-40B4-BE49-F238E27FC236}">
                  <a16:creationId xmlns:a16="http://schemas.microsoft.com/office/drawing/2014/main" id="{9A59C8EC-357D-4302-B4AA-69B1A29D5E77}"/>
                </a:ext>
              </a:extLst>
            </p:cNvPr>
            <p:cNvSpPr>
              <a:spLocks noChangeShapeType="1"/>
            </p:cNvSpPr>
            <p:nvPr/>
          </p:nvSpPr>
          <p:spPr bwMode="auto">
            <a:xfrm>
              <a:off x="9066979" y="5613942"/>
              <a:ext cx="0" cy="66675"/>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26" name="Line 87">
              <a:extLst>
                <a:ext uri="{FF2B5EF4-FFF2-40B4-BE49-F238E27FC236}">
                  <a16:creationId xmlns:a16="http://schemas.microsoft.com/office/drawing/2014/main" id="{572F1186-DE43-4CB4-B197-3AC9DDBACC37}"/>
                </a:ext>
              </a:extLst>
            </p:cNvPr>
            <p:cNvSpPr>
              <a:spLocks noChangeShapeType="1"/>
            </p:cNvSpPr>
            <p:nvPr/>
          </p:nvSpPr>
          <p:spPr bwMode="auto">
            <a:xfrm>
              <a:off x="9070686" y="5856688"/>
              <a:ext cx="0" cy="66675"/>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grpSp>
      <p:grpSp>
        <p:nvGrpSpPr>
          <p:cNvPr id="127" name="Group 132">
            <a:extLst>
              <a:ext uri="{FF2B5EF4-FFF2-40B4-BE49-F238E27FC236}">
                <a16:creationId xmlns:a16="http://schemas.microsoft.com/office/drawing/2014/main" id="{4F8B1875-63CE-44C9-8CB4-CDED970E4AC7}"/>
              </a:ext>
            </a:extLst>
          </p:cNvPr>
          <p:cNvGrpSpPr/>
          <p:nvPr/>
        </p:nvGrpSpPr>
        <p:grpSpPr>
          <a:xfrm>
            <a:off x="6546189" y="3371344"/>
            <a:ext cx="625312" cy="408868"/>
            <a:chOff x="8510704" y="5535350"/>
            <a:chExt cx="625475" cy="408975"/>
          </a:xfrm>
        </p:grpSpPr>
        <p:sp>
          <p:nvSpPr>
            <p:cNvPr id="128" name="Line 78">
              <a:extLst>
                <a:ext uri="{FF2B5EF4-FFF2-40B4-BE49-F238E27FC236}">
                  <a16:creationId xmlns:a16="http://schemas.microsoft.com/office/drawing/2014/main" id="{D1FC013B-602D-4988-98CD-1D89F0C45BA9}"/>
                </a:ext>
              </a:extLst>
            </p:cNvPr>
            <p:cNvSpPr>
              <a:spLocks noChangeShapeType="1"/>
            </p:cNvSpPr>
            <p:nvPr/>
          </p:nvSpPr>
          <p:spPr bwMode="auto">
            <a:xfrm>
              <a:off x="8736129" y="5778420"/>
              <a:ext cx="133350" cy="7620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29" name="Line 80">
              <a:extLst>
                <a:ext uri="{FF2B5EF4-FFF2-40B4-BE49-F238E27FC236}">
                  <a16:creationId xmlns:a16="http://schemas.microsoft.com/office/drawing/2014/main" id="{376B51EF-BB25-4CBF-9EBB-9442D4A61EBC}"/>
                </a:ext>
              </a:extLst>
            </p:cNvPr>
            <p:cNvSpPr>
              <a:spLocks noChangeShapeType="1"/>
            </p:cNvSpPr>
            <p:nvPr/>
          </p:nvSpPr>
          <p:spPr bwMode="auto">
            <a:xfrm flipH="1">
              <a:off x="8510704" y="5737145"/>
              <a:ext cx="134937" cy="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30" name="Line 84">
              <a:extLst>
                <a:ext uri="{FF2B5EF4-FFF2-40B4-BE49-F238E27FC236}">
                  <a16:creationId xmlns:a16="http://schemas.microsoft.com/office/drawing/2014/main" id="{A4F95345-028D-4CA2-93C9-7A9717003267}"/>
                </a:ext>
              </a:extLst>
            </p:cNvPr>
            <p:cNvSpPr>
              <a:spLocks noChangeShapeType="1"/>
            </p:cNvSpPr>
            <p:nvPr/>
          </p:nvSpPr>
          <p:spPr bwMode="auto">
            <a:xfrm flipH="1">
              <a:off x="8736129" y="5619670"/>
              <a:ext cx="133350" cy="7620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31" name="Line 85">
              <a:extLst>
                <a:ext uri="{FF2B5EF4-FFF2-40B4-BE49-F238E27FC236}">
                  <a16:creationId xmlns:a16="http://schemas.microsoft.com/office/drawing/2014/main" id="{5EA72648-B6A1-4911-BBC7-8A5ED919F35B}"/>
                </a:ext>
              </a:extLst>
            </p:cNvPr>
            <p:cNvSpPr>
              <a:spLocks noChangeShapeType="1"/>
            </p:cNvSpPr>
            <p:nvPr/>
          </p:nvSpPr>
          <p:spPr bwMode="auto">
            <a:xfrm>
              <a:off x="8661517" y="5670470"/>
              <a:ext cx="0" cy="141288"/>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32" name="Freeform 90">
              <a:extLst>
                <a:ext uri="{FF2B5EF4-FFF2-40B4-BE49-F238E27FC236}">
                  <a16:creationId xmlns:a16="http://schemas.microsoft.com/office/drawing/2014/main" id="{0F43FA07-DCFC-48C4-B4D2-B06B75765F6C}"/>
                </a:ext>
              </a:extLst>
            </p:cNvPr>
            <p:cNvSpPr>
              <a:spLocks/>
            </p:cNvSpPr>
            <p:nvPr/>
          </p:nvSpPr>
          <p:spPr bwMode="auto">
            <a:xfrm>
              <a:off x="9002829" y="5703807"/>
              <a:ext cx="133350" cy="133350"/>
            </a:xfrm>
            <a:custGeom>
              <a:avLst/>
              <a:gdLst>
                <a:gd name="T0" fmla="*/ 0 w 84"/>
                <a:gd name="T1" fmla="*/ 84 h 84"/>
                <a:gd name="T2" fmla="*/ 42 w 84"/>
                <a:gd name="T3" fmla="*/ 0 h 84"/>
                <a:gd name="T4" fmla="*/ 84 w 84"/>
                <a:gd name="T5" fmla="*/ 84 h 84"/>
                <a:gd name="T6" fmla="*/ 0 w 84"/>
                <a:gd name="T7" fmla="*/ 84 h 84"/>
              </a:gdLst>
              <a:ahLst/>
              <a:cxnLst>
                <a:cxn ang="0">
                  <a:pos x="T0" y="T1"/>
                </a:cxn>
                <a:cxn ang="0">
                  <a:pos x="T2" y="T3"/>
                </a:cxn>
                <a:cxn ang="0">
                  <a:pos x="T4" y="T5"/>
                </a:cxn>
                <a:cxn ang="0">
                  <a:pos x="T6" y="T7"/>
                </a:cxn>
              </a:cxnLst>
              <a:rect l="0" t="0" r="r" b="b"/>
              <a:pathLst>
                <a:path w="84" h="84">
                  <a:moveTo>
                    <a:pt x="0" y="84"/>
                  </a:moveTo>
                  <a:lnTo>
                    <a:pt x="42" y="0"/>
                  </a:lnTo>
                  <a:lnTo>
                    <a:pt x="84" y="84"/>
                  </a:lnTo>
                  <a:lnTo>
                    <a:pt x="0" y="84"/>
                  </a:lnTo>
                  <a:close/>
                </a:path>
              </a:pathLst>
            </a:custGeom>
            <a:solidFill>
              <a:srgbClr val="008080"/>
            </a:solidFill>
            <a:ln w="7938">
              <a:solidFill>
                <a:srgbClr val="008000"/>
              </a:solidFill>
              <a:prstDash val="solid"/>
              <a:round/>
              <a:headEnd/>
              <a:tailEnd/>
            </a:ln>
          </p:spPr>
          <p:txBody>
            <a:bodyPr vert="horz" wrap="square" lIns="91416" tIns="45708" rIns="91416" bIns="45708" numCol="1" anchor="t" anchorCtr="0" compatLnSpc="1">
              <a:prstTxWarp prst="textNoShape">
                <a:avLst/>
              </a:prstTxWarp>
            </a:bodyPr>
            <a:lstStyle/>
            <a:p>
              <a:endParaRPr lang="ko-KR" altLang="en-US" sz="1799"/>
            </a:p>
          </p:txBody>
        </p:sp>
        <p:sp>
          <p:nvSpPr>
            <p:cNvPr id="133" name="Freeform 114">
              <a:extLst>
                <a:ext uri="{FF2B5EF4-FFF2-40B4-BE49-F238E27FC236}">
                  <a16:creationId xmlns:a16="http://schemas.microsoft.com/office/drawing/2014/main" id="{6A72218A-B91C-47AC-9784-9D3F892DE6D4}"/>
                </a:ext>
              </a:extLst>
            </p:cNvPr>
            <p:cNvSpPr>
              <a:spLocks/>
            </p:cNvSpPr>
            <p:nvPr/>
          </p:nvSpPr>
          <p:spPr bwMode="auto">
            <a:xfrm>
              <a:off x="8869479" y="5535532"/>
              <a:ext cx="200025" cy="68263"/>
            </a:xfrm>
            <a:custGeom>
              <a:avLst/>
              <a:gdLst>
                <a:gd name="T0" fmla="*/ 24 w 24"/>
                <a:gd name="T1" fmla="*/ 8 h 8"/>
                <a:gd name="T2" fmla="*/ 24 w 24"/>
                <a:gd name="T3" fmla="*/ 0 h 8"/>
                <a:gd name="T4" fmla="*/ 0 w 24"/>
                <a:gd name="T5" fmla="*/ 0 h 8"/>
              </a:gdLst>
              <a:ahLst/>
              <a:cxnLst>
                <a:cxn ang="0">
                  <a:pos x="T0" y="T1"/>
                </a:cxn>
                <a:cxn ang="0">
                  <a:pos x="T2" y="T3"/>
                </a:cxn>
                <a:cxn ang="0">
                  <a:pos x="T4" y="T5"/>
                </a:cxn>
              </a:cxnLst>
              <a:rect l="0" t="0" r="r" b="b"/>
              <a:pathLst>
                <a:path w="24" h="8">
                  <a:moveTo>
                    <a:pt x="24" y="8"/>
                  </a:moveTo>
                  <a:lnTo>
                    <a:pt x="24" y="0"/>
                  </a:lnTo>
                  <a:lnTo>
                    <a:pt x="0" y="0"/>
                  </a:lnTo>
                </a:path>
              </a:pathLst>
            </a:custGeom>
            <a:noFill/>
            <a:ln w="7938">
              <a:solidFill>
                <a:srgbClr val="3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34" name="Line 115">
              <a:extLst>
                <a:ext uri="{FF2B5EF4-FFF2-40B4-BE49-F238E27FC236}">
                  <a16:creationId xmlns:a16="http://schemas.microsoft.com/office/drawing/2014/main" id="{B8D1889C-0E18-4396-91C9-BD6378A1492A}"/>
                </a:ext>
              </a:extLst>
            </p:cNvPr>
            <p:cNvSpPr>
              <a:spLocks noChangeShapeType="1"/>
            </p:cNvSpPr>
            <p:nvPr/>
          </p:nvSpPr>
          <p:spPr bwMode="auto">
            <a:xfrm flipH="1">
              <a:off x="8878437" y="5937170"/>
              <a:ext cx="200025" cy="0"/>
            </a:xfrm>
            <a:prstGeom prst="line">
              <a:avLst/>
            </a:prstGeom>
            <a:noFill/>
            <a:ln w="7938">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35" name="Freeform 83">
              <a:extLst>
                <a:ext uri="{FF2B5EF4-FFF2-40B4-BE49-F238E27FC236}">
                  <a16:creationId xmlns:a16="http://schemas.microsoft.com/office/drawing/2014/main" id="{B5DA5BAE-08E3-4AAB-8736-C1EA7B234F9C}"/>
                </a:ext>
              </a:extLst>
            </p:cNvPr>
            <p:cNvSpPr>
              <a:spLocks/>
            </p:cNvSpPr>
            <p:nvPr/>
          </p:nvSpPr>
          <p:spPr bwMode="auto">
            <a:xfrm>
              <a:off x="8834402" y="5819247"/>
              <a:ext cx="66675" cy="50800"/>
            </a:xfrm>
            <a:custGeom>
              <a:avLst/>
              <a:gdLst>
                <a:gd name="T0" fmla="*/ 11 w 42"/>
                <a:gd name="T1" fmla="*/ 0 h 32"/>
                <a:gd name="T2" fmla="*/ 42 w 42"/>
                <a:gd name="T3" fmla="*/ 32 h 32"/>
                <a:gd name="T4" fmla="*/ 0 w 42"/>
                <a:gd name="T5" fmla="*/ 21 h 32"/>
                <a:gd name="T6" fmla="*/ 11 w 42"/>
                <a:gd name="T7" fmla="*/ 0 h 32"/>
              </a:gdLst>
              <a:ahLst/>
              <a:cxnLst>
                <a:cxn ang="0">
                  <a:pos x="T0" y="T1"/>
                </a:cxn>
                <a:cxn ang="0">
                  <a:pos x="T2" y="T3"/>
                </a:cxn>
                <a:cxn ang="0">
                  <a:pos x="T4" y="T5"/>
                </a:cxn>
                <a:cxn ang="0">
                  <a:pos x="T6" y="T7"/>
                </a:cxn>
              </a:cxnLst>
              <a:rect l="0" t="0" r="r" b="b"/>
              <a:pathLst>
                <a:path w="42" h="32">
                  <a:moveTo>
                    <a:pt x="11" y="0"/>
                  </a:moveTo>
                  <a:lnTo>
                    <a:pt x="42" y="32"/>
                  </a:lnTo>
                  <a:lnTo>
                    <a:pt x="0" y="21"/>
                  </a:lnTo>
                  <a:lnTo>
                    <a:pt x="11" y="0"/>
                  </a:lnTo>
                  <a:close/>
                </a:path>
              </a:pathLst>
            </a:custGeom>
            <a:solidFill>
              <a:srgbClr val="008000"/>
            </a:solidFill>
            <a:ln w="7938">
              <a:solidFill>
                <a:srgbClr val="008000"/>
              </a:solidFill>
              <a:prstDash val="solid"/>
              <a:round/>
              <a:headEnd/>
              <a:tailEnd/>
            </a:ln>
          </p:spPr>
          <p:txBody>
            <a:bodyPr vert="horz" wrap="square" lIns="91416" tIns="45708" rIns="91416" bIns="45708" numCol="1" anchor="t" anchorCtr="0" compatLnSpc="1">
              <a:prstTxWarp prst="textNoShape">
                <a:avLst/>
              </a:prstTxWarp>
            </a:bodyPr>
            <a:lstStyle/>
            <a:p>
              <a:endParaRPr lang="ko-KR" altLang="en-US" sz="1799"/>
            </a:p>
          </p:txBody>
        </p:sp>
        <p:sp>
          <p:nvSpPr>
            <p:cNvPr id="136" name="Line 79">
              <a:extLst>
                <a:ext uri="{FF2B5EF4-FFF2-40B4-BE49-F238E27FC236}">
                  <a16:creationId xmlns:a16="http://schemas.microsoft.com/office/drawing/2014/main" id="{00AA98D5-2143-4320-AF9B-D8F7A0445A54}"/>
                </a:ext>
              </a:extLst>
            </p:cNvPr>
            <p:cNvSpPr>
              <a:spLocks noChangeShapeType="1"/>
            </p:cNvSpPr>
            <p:nvPr/>
          </p:nvSpPr>
          <p:spPr bwMode="auto">
            <a:xfrm>
              <a:off x="8742558" y="5661351"/>
              <a:ext cx="0" cy="166688"/>
            </a:xfrm>
            <a:prstGeom prst="line">
              <a:avLst/>
            </a:prstGeom>
            <a:noFill/>
            <a:ln w="17463">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37" name="Line 81">
              <a:extLst>
                <a:ext uri="{FF2B5EF4-FFF2-40B4-BE49-F238E27FC236}">
                  <a16:creationId xmlns:a16="http://schemas.microsoft.com/office/drawing/2014/main" id="{0B14DA18-2748-477C-A86D-9DE2D7CD183B}"/>
                </a:ext>
              </a:extLst>
            </p:cNvPr>
            <p:cNvSpPr>
              <a:spLocks noChangeShapeType="1"/>
            </p:cNvSpPr>
            <p:nvPr/>
          </p:nvSpPr>
          <p:spPr bwMode="auto">
            <a:xfrm>
              <a:off x="8864023" y="5535350"/>
              <a:ext cx="0" cy="84138"/>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38" name="Line 81">
              <a:extLst>
                <a:ext uri="{FF2B5EF4-FFF2-40B4-BE49-F238E27FC236}">
                  <a16:creationId xmlns:a16="http://schemas.microsoft.com/office/drawing/2014/main" id="{2EBC59A9-2CEA-4026-B075-A0AD3756DF16}"/>
                </a:ext>
              </a:extLst>
            </p:cNvPr>
            <p:cNvSpPr>
              <a:spLocks noChangeShapeType="1"/>
            </p:cNvSpPr>
            <p:nvPr/>
          </p:nvSpPr>
          <p:spPr bwMode="auto">
            <a:xfrm>
              <a:off x="8881773" y="5860187"/>
              <a:ext cx="0" cy="84138"/>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39" name="Line 89">
              <a:extLst>
                <a:ext uri="{FF2B5EF4-FFF2-40B4-BE49-F238E27FC236}">
                  <a16:creationId xmlns:a16="http://schemas.microsoft.com/office/drawing/2014/main" id="{85611E69-6721-4406-BC3D-A203E78D108A}"/>
                </a:ext>
              </a:extLst>
            </p:cNvPr>
            <p:cNvSpPr>
              <a:spLocks noChangeShapeType="1"/>
            </p:cNvSpPr>
            <p:nvPr/>
          </p:nvSpPr>
          <p:spPr bwMode="auto">
            <a:xfrm>
              <a:off x="8994606" y="5703807"/>
              <a:ext cx="133350" cy="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40" name="Line 87">
              <a:extLst>
                <a:ext uri="{FF2B5EF4-FFF2-40B4-BE49-F238E27FC236}">
                  <a16:creationId xmlns:a16="http://schemas.microsoft.com/office/drawing/2014/main" id="{31AB1991-A6F8-4BA2-B098-B2BD34647E93}"/>
                </a:ext>
              </a:extLst>
            </p:cNvPr>
            <p:cNvSpPr>
              <a:spLocks noChangeShapeType="1"/>
            </p:cNvSpPr>
            <p:nvPr/>
          </p:nvSpPr>
          <p:spPr bwMode="auto">
            <a:xfrm>
              <a:off x="9066979" y="5613942"/>
              <a:ext cx="0" cy="66675"/>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41" name="Line 87">
              <a:extLst>
                <a:ext uri="{FF2B5EF4-FFF2-40B4-BE49-F238E27FC236}">
                  <a16:creationId xmlns:a16="http://schemas.microsoft.com/office/drawing/2014/main" id="{E1B3958B-2370-4D54-9FBF-291D145D3814}"/>
                </a:ext>
              </a:extLst>
            </p:cNvPr>
            <p:cNvSpPr>
              <a:spLocks noChangeShapeType="1"/>
            </p:cNvSpPr>
            <p:nvPr/>
          </p:nvSpPr>
          <p:spPr bwMode="auto">
            <a:xfrm>
              <a:off x="9070686" y="5856688"/>
              <a:ext cx="0" cy="66675"/>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grpSp>
      <p:grpSp>
        <p:nvGrpSpPr>
          <p:cNvPr id="142" name="Group 147">
            <a:extLst>
              <a:ext uri="{FF2B5EF4-FFF2-40B4-BE49-F238E27FC236}">
                <a16:creationId xmlns:a16="http://schemas.microsoft.com/office/drawing/2014/main" id="{1F465E9B-000B-4B04-81EF-7957B9D31000}"/>
              </a:ext>
            </a:extLst>
          </p:cNvPr>
          <p:cNvGrpSpPr/>
          <p:nvPr/>
        </p:nvGrpSpPr>
        <p:grpSpPr>
          <a:xfrm>
            <a:off x="5621128" y="3378809"/>
            <a:ext cx="625312" cy="408868"/>
            <a:chOff x="8510704" y="5535350"/>
            <a:chExt cx="625475" cy="408975"/>
          </a:xfrm>
        </p:grpSpPr>
        <p:sp>
          <p:nvSpPr>
            <p:cNvPr id="143" name="Line 78">
              <a:extLst>
                <a:ext uri="{FF2B5EF4-FFF2-40B4-BE49-F238E27FC236}">
                  <a16:creationId xmlns:a16="http://schemas.microsoft.com/office/drawing/2014/main" id="{31C79E7C-8F39-422D-A6A9-60320042DDD2}"/>
                </a:ext>
              </a:extLst>
            </p:cNvPr>
            <p:cNvSpPr>
              <a:spLocks noChangeShapeType="1"/>
            </p:cNvSpPr>
            <p:nvPr/>
          </p:nvSpPr>
          <p:spPr bwMode="auto">
            <a:xfrm>
              <a:off x="8736129" y="5778420"/>
              <a:ext cx="133350" cy="7620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44" name="Line 80">
              <a:extLst>
                <a:ext uri="{FF2B5EF4-FFF2-40B4-BE49-F238E27FC236}">
                  <a16:creationId xmlns:a16="http://schemas.microsoft.com/office/drawing/2014/main" id="{2CAECBE0-6F2A-4486-80FD-078B8E6726D2}"/>
                </a:ext>
              </a:extLst>
            </p:cNvPr>
            <p:cNvSpPr>
              <a:spLocks noChangeShapeType="1"/>
            </p:cNvSpPr>
            <p:nvPr/>
          </p:nvSpPr>
          <p:spPr bwMode="auto">
            <a:xfrm flipH="1">
              <a:off x="8510704" y="5737145"/>
              <a:ext cx="134937" cy="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45" name="Line 84">
              <a:extLst>
                <a:ext uri="{FF2B5EF4-FFF2-40B4-BE49-F238E27FC236}">
                  <a16:creationId xmlns:a16="http://schemas.microsoft.com/office/drawing/2014/main" id="{47AF4297-9CC4-4D2D-B8E1-0A21492A6F08}"/>
                </a:ext>
              </a:extLst>
            </p:cNvPr>
            <p:cNvSpPr>
              <a:spLocks noChangeShapeType="1"/>
            </p:cNvSpPr>
            <p:nvPr/>
          </p:nvSpPr>
          <p:spPr bwMode="auto">
            <a:xfrm flipH="1">
              <a:off x="8736129" y="5619670"/>
              <a:ext cx="133350" cy="7620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46" name="Line 85">
              <a:extLst>
                <a:ext uri="{FF2B5EF4-FFF2-40B4-BE49-F238E27FC236}">
                  <a16:creationId xmlns:a16="http://schemas.microsoft.com/office/drawing/2014/main" id="{41E1ADC1-756F-4A4A-807E-0D00B1E11F3F}"/>
                </a:ext>
              </a:extLst>
            </p:cNvPr>
            <p:cNvSpPr>
              <a:spLocks noChangeShapeType="1"/>
            </p:cNvSpPr>
            <p:nvPr/>
          </p:nvSpPr>
          <p:spPr bwMode="auto">
            <a:xfrm>
              <a:off x="8661517" y="5670470"/>
              <a:ext cx="0" cy="141288"/>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47" name="Freeform 90">
              <a:extLst>
                <a:ext uri="{FF2B5EF4-FFF2-40B4-BE49-F238E27FC236}">
                  <a16:creationId xmlns:a16="http://schemas.microsoft.com/office/drawing/2014/main" id="{67C60CF5-38ED-45BC-8D94-D8677E560571}"/>
                </a:ext>
              </a:extLst>
            </p:cNvPr>
            <p:cNvSpPr>
              <a:spLocks/>
            </p:cNvSpPr>
            <p:nvPr/>
          </p:nvSpPr>
          <p:spPr bwMode="auto">
            <a:xfrm>
              <a:off x="9002829" y="5703807"/>
              <a:ext cx="133350" cy="133350"/>
            </a:xfrm>
            <a:custGeom>
              <a:avLst/>
              <a:gdLst>
                <a:gd name="T0" fmla="*/ 0 w 84"/>
                <a:gd name="T1" fmla="*/ 84 h 84"/>
                <a:gd name="T2" fmla="*/ 42 w 84"/>
                <a:gd name="T3" fmla="*/ 0 h 84"/>
                <a:gd name="T4" fmla="*/ 84 w 84"/>
                <a:gd name="T5" fmla="*/ 84 h 84"/>
                <a:gd name="T6" fmla="*/ 0 w 84"/>
                <a:gd name="T7" fmla="*/ 84 h 84"/>
              </a:gdLst>
              <a:ahLst/>
              <a:cxnLst>
                <a:cxn ang="0">
                  <a:pos x="T0" y="T1"/>
                </a:cxn>
                <a:cxn ang="0">
                  <a:pos x="T2" y="T3"/>
                </a:cxn>
                <a:cxn ang="0">
                  <a:pos x="T4" y="T5"/>
                </a:cxn>
                <a:cxn ang="0">
                  <a:pos x="T6" y="T7"/>
                </a:cxn>
              </a:cxnLst>
              <a:rect l="0" t="0" r="r" b="b"/>
              <a:pathLst>
                <a:path w="84" h="84">
                  <a:moveTo>
                    <a:pt x="0" y="84"/>
                  </a:moveTo>
                  <a:lnTo>
                    <a:pt x="42" y="0"/>
                  </a:lnTo>
                  <a:lnTo>
                    <a:pt x="84" y="84"/>
                  </a:lnTo>
                  <a:lnTo>
                    <a:pt x="0" y="84"/>
                  </a:lnTo>
                  <a:close/>
                </a:path>
              </a:pathLst>
            </a:custGeom>
            <a:solidFill>
              <a:srgbClr val="008080"/>
            </a:solidFill>
            <a:ln w="7938">
              <a:solidFill>
                <a:srgbClr val="008000"/>
              </a:solidFill>
              <a:prstDash val="solid"/>
              <a:round/>
              <a:headEnd/>
              <a:tailEnd/>
            </a:ln>
          </p:spPr>
          <p:txBody>
            <a:bodyPr vert="horz" wrap="square" lIns="91416" tIns="45708" rIns="91416" bIns="45708" numCol="1" anchor="t" anchorCtr="0" compatLnSpc="1">
              <a:prstTxWarp prst="textNoShape">
                <a:avLst/>
              </a:prstTxWarp>
            </a:bodyPr>
            <a:lstStyle/>
            <a:p>
              <a:endParaRPr lang="ko-KR" altLang="en-US" sz="1799"/>
            </a:p>
          </p:txBody>
        </p:sp>
        <p:sp>
          <p:nvSpPr>
            <p:cNvPr id="148" name="Freeform 114">
              <a:extLst>
                <a:ext uri="{FF2B5EF4-FFF2-40B4-BE49-F238E27FC236}">
                  <a16:creationId xmlns:a16="http://schemas.microsoft.com/office/drawing/2014/main" id="{B210602E-74AE-4E77-823C-2C3B0A5C8421}"/>
                </a:ext>
              </a:extLst>
            </p:cNvPr>
            <p:cNvSpPr>
              <a:spLocks/>
            </p:cNvSpPr>
            <p:nvPr/>
          </p:nvSpPr>
          <p:spPr bwMode="auto">
            <a:xfrm>
              <a:off x="8869479" y="5535532"/>
              <a:ext cx="200025" cy="68263"/>
            </a:xfrm>
            <a:custGeom>
              <a:avLst/>
              <a:gdLst>
                <a:gd name="T0" fmla="*/ 24 w 24"/>
                <a:gd name="T1" fmla="*/ 8 h 8"/>
                <a:gd name="T2" fmla="*/ 24 w 24"/>
                <a:gd name="T3" fmla="*/ 0 h 8"/>
                <a:gd name="T4" fmla="*/ 0 w 24"/>
                <a:gd name="T5" fmla="*/ 0 h 8"/>
              </a:gdLst>
              <a:ahLst/>
              <a:cxnLst>
                <a:cxn ang="0">
                  <a:pos x="T0" y="T1"/>
                </a:cxn>
                <a:cxn ang="0">
                  <a:pos x="T2" y="T3"/>
                </a:cxn>
                <a:cxn ang="0">
                  <a:pos x="T4" y="T5"/>
                </a:cxn>
              </a:cxnLst>
              <a:rect l="0" t="0" r="r" b="b"/>
              <a:pathLst>
                <a:path w="24" h="8">
                  <a:moveTo>
                    <a:pt x="24" y="8"/>
                  </a:moveTo>
                  <a:lnTo>
                    <a:pt x="24" y="0"/>
                  </a:lnTo>
                  <a:lnTo>
                    <a:pt x="0" y="0"/>
                  </a:lnTo>
                </a:path>
              </a:pathLst>
            </a:custGeom>
            <a:noFill/>
            <a:ln w="7938">
              <a:solidFill>
                <a:srgbClr val="3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49" name="Line 115">
              <a:extLst>
                <a:ext uri="{FF2B5EF4-FFF2-40B4-BE49-F238E27FC236}">
                  <a16:creationId xmlns:a16="http://schemas.microsoft.com/office/drawing/2014/main" id="{B5507B22-C6E6-45EB-81D3-08FE3AC4EA75}"/>
                </a:ext>
              </a:extLst>
            </p:cNvPr>
            <p:cNvSpPr>
              <a:spLocks noChangeShapeType="1"/>
            </p:cNvSpPr>
            <p:nvPr/>
          </p:nvSpPr>
          <p:spPr bwMode="auto">
            <a:xfrm flipH="1">
              <a:off x="8878437" y="5937170"/>
              <a:ext cx="200025" cy="0"/>
            </a:xfrm>
            <a:prstGeom prst="line">
              <a:avLst/>
            </a:prstGeom>
            <a:noFill/>
            <a:ln w="7938">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50" name="Freeform 83">
              <a:extLst>
                <a:ext uri="{FF2B5EF4-FFF2-40B4-BE49-F238E27FC236}">
                  <a16:creationId xmlns:a16="http://schemas.microsoft.com/office/drawing/2014/main" id="{2EE76437-0670-47EB-A1A1-0B9E03E8530D}"/>
                </a:ext>
              </a:extLst>
            </p:cNvPr>
            <p:cNvSpPr>
              <a:spLocks/>
            </p:cNvSpPr>
            <p:nvPr/>
          </p:nvSpPr>
          <p:spPr bwMode="auto">
            <a:xfrm>
              <a:off x="8834402" y="5819247"/>
              <a:ext cx="66675" cy="50800"/>
            </a:xfrm>
            <a:custGeom>
              <a:avLst/>
              <a:gdLst>
                <a:gd name="T0" fmla="*/ 11 w 42"/>
                <a:gd name="T1" fmla="*/ 0 h 32"/>
                <a:gd name="T2" fmla="*/ 42 w 42"/>
                <a:gd name="T3" fmla="*/ 32 h 32"/>
                <a:gd name="T4" fmla="*/ 0 w 42"/>
                <a:gd name="T5" fmla="*/ 21 h 32"/>
                <a:gd name="T6" fmla="*/ 11 w 42"/>
                <a:gd name="T7" fmla="*/ 0 h 32"/>
              </a:gdLst>
              <a:ahLst/>
              <a:cxnLst>
                <a:cxn ang="0">
                  <a:pos x="T0" y="T1"/>
                </a:cxn>
                <a:cxn ang="0">
                  <a:pos x="T2" y="T3"/>
                </a:cxn>
                <a:cxn ang="0">
                  <a:pos x="T4" y="T5"/>
                </a:cxn>
                <a:cxn ang="0">
                  <a:pos x="T6" y="T7"/>
                </a:cxn>
              </a:cxnLst>
              <a:rect l="0" t="0" r="r" b="b"/>
              <a:pathLst>
                <a:path w="42" h="32">
                  <a:moveTo>
                    <a:pt x="11" y="0"/>
                  </a:moveTo>
                  <a:lnTo>
                    <a:pt x="42" y="32"/>
                  </a:lnTo>
                  <a:lnTo>
                    <a:pt x="0" y="21"/>
                  </a:lnTo>
                  <a:lnTo>
                    <a:pt x="11" y="0"/>
                  </a:lnTo>
                  <a:close/>
                </a:path>
              </a:pathLst>
            </a:custGeom>
            <a:solidFill>
              <a:srgbClr val="008000"/>
            </a:solidFill>
            <a:ln w="7938">
              <a:solidFill>
                <a:srgbClr val="008000"/>
              </a:solidFill>
              <a:prstDash val="solid"/>
              <a:round/>
              <a:headEnd/>
              <a:tailEnd/>
            </a:ln>
          </p:spPr>
          <p:txBody>
            <a:bodyPr vert="horz" wrap="square" lIns="91416" tIns="45708" rIns="91416" bIns="45708" numCol="1" anchor="t" anchorCtr="0" compatLnSpc="1">
              <a:prstTxWarp prst="textNoShape">
                <a:avLst/>
              </a:prstTxWarp>
            </a:bodyPr>
            <a:lstStyle/>
            <a:p>
              <a:endParaRPr lang="ko-KR" altLang="en-US" sz="1799"/>
            </a:p>
          </p:txBody>
        </p:sp>
        <p:sp>
          <p:nvSpPr>
            <p:cNvPr id="151" name="Line 79">
              <a:extLst>
                <a:ext uri="{FF2B5EF4-FFF2-40B4-BE49-F238E27FC236}">
                  <a16:creationId xmlns:a16="http://schemas.microsoft.com/office/drawing/2014/main" id="{9A27B967-9ECD-4A52-99A8-B8A9204A67F6}"/>
                </a:ext>
              </a:extLst>
            </p:cNvPr>
            <p:cNvSpPr>
              <a:spLocks noChangeShapeType="1"/>
            </p:cNvSpPr>
            <p:nvPr/>
          </p:nvSpPr>
          <p:spPr bwMode="auto">
            <a:xfrm>
              <a:off x="8742558" y="5661351"/>
              <a:ext cx="0" cy="166688"/>
            </a:xfrm>
            <a:prstGeom prst="line">
              <a:avLst/>
            </a:prstGeom>
            <a:noFill/>
            <a:ln w="17463">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52" name="Line 81">
              <a:extLst>
                <a:ext uri="{FF2B5EF4-FFF2-40B4-BE49-F238E27FC236}">
                  <a16:creationId xmlns:a16="http://schemas.microsoft.com/office/drawing/2014/main" id="{583AD329-06A8-4C1F-9AB7-CA5E527F2477}"/>
                </a:ext>
              </a:extLst>
            </p:cNvPr>
            <p:cNvSpPr>
              <a:spLocks noChangeShapeType="1"/>
            </p:cNvSpPr>
            <p:nvPr/>
          </p:nvSpPr>
          <p:spPr bwMode="auto">
            <a:xfrm>
              <a:off x="8864023" y="5535350"/>
              <a:ext cx="0" cy="84138"/>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53" name="Line 81">
              <a:extLst>
                <a:ext uri="{FF2B5EF4-FFF2-40B4-BE49-F238E27FC236}">
                  <a16:creationId xmlns:a16="http://schemas.microsoft.com/office/drawing/2014/main" id="{8D42C57A-E43F-4B02-9F79-16EDF15570B4}"/>
                </a:ext>
              </a:extLst>
            </p:cNvPr>
            <p:cNvSpPr>
              <a:spLocks noChangeShapeType="1"/>
            </p:cNvSpPr>
            <p:nvPr/>
          </p:nvSpPr>
          <p:spPr bwMode="auto">
            <a:xfrm>
              <a:off x="8881773" y="5860187"/>
              <a:ext cx="0" cy="84138"/>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54" name="Line 89">
              <a:extLst>
                <a:ext uri="{FF2B5EF4-FFF2-40B4-BE49-F238E27FC236}">
                  <a16:creationId xmlns:a16="http://schemas.microsoft.com/office/drawing/2014/main" id="{EF2DA45A-D9EA-4B24-8449-6D8C6FDA6033}"/>
                </a:ext>
              </a:extLst>
            </p:cNvPr>
            <p:cNvSpPr>
              <a:spLocks noChangeShapeType="1"/>
            </p:cNvSpPr>
            <p:nvPr/>
          </p:nvSpPr>
          <p:spPr bwMode="auto">
            <a:xfrm>
              <a:off x="8994606" y="5703807"/>
              <a:ext cx="133350" cy="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55" name="Line 87">
              <a:extLst>
                <a:ext uri="{FF2B5EF4-FFF2-40B4-BE49-F238E27FC236}">
                  <a16:creationId xmlns:a16="http://schemas.microsoft.com/office/drawing/2014/main" id="{C4788A25-B376-47F1-8F20-23CC9FA587F8}"/>
                </a:ext>
              </a:extLst>
            </p:cNvPr>
            <p:cNvSpPr>
              <a:spLocks noChangeShapeType="1"/>
            </p:cNvSpPr>
            <p:nvPr/>
          </p:nvSpPr>
          <p:spPr bwMode="auto">
            <a:xfrm>
              <a:off x="9066979" y="5613942"/>
              <a:ext cx="0" cy="66675"/>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56" name="Line 87">
              <a:extLst>
                <a:ext uri="{FF2B5EF4-FFF2-40B4-BE49-F238E27FC236}">
                  <a16:creationId xmlns:a16="http://schemas.microsoft.com/office/drawing/2014/main" id="{2E8954F5-5040-46D3-AF99-F67985947EF0}"/>
                </a:ext>
              </a:extLst>
            </p:cNvPr>
            <p:cNvSpPr>
              <a:spLocks noChangeShapeType="1"/>
            </p:cNvSpPr>
            <p:nvPr/>
          </p:nvSpPr>
          <p:spPr bwMode="auto">
            <a:xfrm>
              <a:off x="9070686" y="5856688"/>
              <a:ext cx="0" cy="66675"/>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grpSp>
      <p:grpSp>
        <p:nvGrpSpPr>
          <p:cNvPr id="157" name="Group 162">
            <a:extLst>
              <a:ext uri="{FF2B5EF4-FFF2-40B4-BE49-F238E27FC236}">
                <a16:creationId xmlns:a16="http://schemas.microsoft.com/office/drawing/2014/main" id="{D4AB5784-2814-44D7-A64E-16C3AFE8E13D}"/>
              </a:ext>
            </a:extLst>
          </p:cNvPr>
          <p:cNvGrpSpPr/>
          <p:nvPr/>
        </p:nvGrpSpPr>
        <p:grpSpPr>
          <a:xfrm>
            <a:off x="4787178" y="3381641"/>
            <a:ext cx="625312" cy="408868"/>
            <a:chOff x="8510704" y="5535350"/>
            <a:chExt cx="625475" cy="408975"/>
          </a:xfrm>
        </p:grpSpPr>
        <p:sp>
          <p:nvSpPr>
            <p:cNvPr id="158" name="Line 78">
              <a:extLst>
                <a:ext uri="{FF2B5EF4-FFF2-40B4-BE49-F238E27FC236}">
                  <a16:creationId xmlns:a16="http://schemas.microsoft.com/office/drawing/2014/main" id="{0A2A9136-77D8-4E11-B9B9-7D1590C2F27D}"/>
                </a:ext>
              </a:extLst>
            </p:cNvPr>
            <p:cNvSpPr>
              <a:spLocks noChangeShapeType="1"/>
            </p:cNvSpPr>
            <p:nvPr/>
          </p:nvSpPr>
          <p:spPr bwMode="auto">
            <a:xfrm>
              <a:off x="8736129" y="5778420"/>
              <a:ext cx="133350" cy="7620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59" name="Line 80">
              <a:extLst>
                <a:ext uri="{FF2B5EF4-FFF2-40B4-BE49-F238E27FC236}">
                  <a16:creationId xmlns:a16="http://schemas.microsoft.com/office/drawing/2014/main" id="{0DDA4B36-7260-4C10-9619-40EC68577612}"/>
                </a:ext>
              </a:extLst>
            </p:cNvPr>
            <p:cNvSpPr>
              <a:spLocks noChangeShapeType="1"/>
            </p:cNvSpPr>
            <p:nvPr/>
          </p:nvSpPr>
          <p:spPr bwMode="auto">
            <a:xfrm flipH="1">
              <a:off x="8510704" y="5737145"/>
              <a:ext cx="134937" cy="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60" name="Line 84">
              <a:extLst>
                <a:ext uri="{FF2B5EF4-FFF2-40B4-BE49-F238E27FC236}">
                  <a16:creationId xmlns:a16="http://schemas.microsoft.com/office/drawing/2014/main" id="{0137DF28-6A5B-4AD0-81F5-2700DD0D7B85}"/>
                </a:ext>
              </a:extLst>
            </p:cNvPr>
            <p:cNvSpPr>
              <a:spLocks noChangeShapeType="1"/>
            </p:cNvSpPr>
            <p:nvPr/>
          </p:nvSpPr>
          <p:spPr bwMode="auto">
            <a:xfrm flipH="1">
              <a:off x="8736129" y="5619670"/>
              <a:ext cx="133350" cy="7620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61" name="Line 85">
              <a:extLst>
                <a:ext uri="{FF2B5EF4-FFF2-40B4-BE49-F238E27FC236}">
                  <a16:creationId xmlns:a16="http://schemas.microsoft.com/office/drawing/2014/main" id="{4A0163E1-A5CA-48E7-B7B3-9187DFD846E1}"/>
                </a:ext>
              </a:extLst>
            </p:cNvPr>
            <p:cNvSpPr>
              <a:spLocks noChangeShapeType="1"/>
            </p:cNvSpPr>
            <p:nvPr/>
          </p:nvSpPr>
          <p:spPr bwMode="auto">
            <a:xfrm>
              <a:off x="8661517" y="5670470"/>
              <a:ext cx="0" cy="141288"/>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62" name="Freeform 90">
              <a:extLst>
                <a:ext uri="{FF2B5EF4-FFF2-40B4-BE49-F238E27FC236}">
                  <a16:creationId xmlns:a16="http://schemas.microsoft.com/office/drawing/2014/main" id="{3371BC30-2604-49D3-89B0-A6506F3A0A84}"/>
                </a:ext>
              </a:extLst>
            </p:cNvPr>
            <p:cNvSpPr>
              <a:spLocks/>
            </p:cNvSpPr>
            <p:nvPr/>
          </p:nvSpPr>
          <p:spPr bwMode="auto">
            <a:xfrm>
              <a:off x="9002829" y="5703807"/>
              <a:ext cx="133350" cy="133350"/>
            </a:xfrm>
            <a:custGeom>
              <a:avLst/>
              <a:gdLst>
                <a:gd name="T0" fmla="*/ 0 w 84"/>
                <a:gd name="T1" fmla="*/ 84 h 84"/>
                <a:gd name="T2" fmla="*/ 42 w 84"/>
                <a:gd name="T3" fmla="*/ 0 h 84"/>
                <a:gd name="T4" fmla="*/ 84 w 84"/>
                <a:gd name="T5" fmla="*/ 84 h 84"/>
                <a:gd name="T6" fmla="*/ 0 w 84"/>
                <a:gd name="T7" fmla="*/ 84 h 84"/>
              </a:gdLst>
              <a:ahLst/>
              <a:cxnLst>
                <a:cxn ang="0">
                  <a:pos x="T0" y="T1"/>
                </a:cxn>
                <a:cxn ang="0">
                  <a:pos x="T2" y="T3"/>
                </a:cxn>
                <a:cxn ang="0">
                  <a:pos x="T4" y="T5"/>
                </a:cxn>
                <a:cxn ang="0">
                  <a:pos x="T6" y="T7"/>
                </a:cxn>
              </a:cxnLst>
              <a:rect l="0" t="0" r="r" b="b"/>
              <a:pathLst>
                <a:path w="84" h="84">
                  <a:moveTo>
                    <a:pt x="0" y="84"/>
                  </a:moveTo>
                  <a:lnTo>
                    <a:pt x="42" y="0"/>
                  </a:lnTo>
                  <a:lnTo>
                    <a:pt x="84" y="84"/>
                  </a:lnTo>
                  <a:lnTo>
                    <a:pt x="0" y="84"/>
                  </a:lnTo>
                  <a:close/>
                </a:path>
              </a:pathLst>
            </a:custGeom>
            <a:solidFill>
              <a:srgbClr val="008080"/>
            </a:solidFill>
            <a:ln w="7938">
              <a:solidFill>
                <a:srgbClr val="008000"/>
              </a:solidFill>
              <a:prstDash val="solid"/>
              <a:round/>
              <a:headEnd/>
              <a:tailEnd/>
            </a:ln>
          </p:spPr>
          <p:txBody>
            <a:bodyPr vert="horz" wrap="square" lIns="91416" tIns="45708" rIns="91416" bIns="45708" numCol="1" anchor="t" anchorCtr="0" compatLnSpc="1">
              <a:prstTxWarp prst="textNoShape">
                <a:avLst/>
              </a:prstTxWarp>
            </a:bodyPr>
            <a:lstStyle/>
            <a:p>
              <a:endParaRPr lang="ko-KR" altLang="en-US" sz="1799"/>
            </a:p>
          </p:txBody>
        </p:sp>
        <p:sp>
          <p:nvSpPr>
            <p:cNvPr id="163" name="Freeform 114">
              <a:extLst>
                <a:ext uri="{FF2B5EF4-FFF2-40B4-BE49-F238E27FC236}">
                  <a16:creationId xmlns:a16="http://schemas.microsoft.com/office/drawing/2014/main" id="{BA5A5CA2-BDBF-426C-A6A6-4AC0A66FB3C0}"/>
                </a:ext>
              </a:extLst>
            </p:cNvPr>
            <p:cNvSpPr>
              <a:spLocks/>
            </p:cNvSpPr>
            <p:nvPr/>
          </p:nvSpPr>
          <p:spPr bwMode="auto">
            <a:xfrm>
              <a:off x="8869479" y="5535532"/>
              <a:ext cx="200025" cy="68263"/>
            </a:xfrm>
            <a:custGeom>
              <a:avLst/>
              <a:gdLst>
                <a:gd name="T0" fmla="*/ 24 w 24"/>
                <a:gd name="T1" fmla="*/ 8 h 8"/>
                <a:gd name="T2" fmla="*/ 24 w 24"/>
                <a:gd name="T3" fmla="*/ 0 h 8"/>
                <a:gd name="T4" fmla="*/ 0 w 24"/>
                <a:gd name="T5" fmla="*/ 0 h 8"/>
              </a:gdLst>
              <a:ahLst/>
              <a:cxnLst>
                <a:cxn ang="0">
                  <a:pos x="T0" y="T1"/>
                </a:cxn>
                <a:cxn ang="0">
                  <a:pos x="T2" y="T3"/>
                </a:cxn>
                <a:cxn ang="0">
                  <a:pos x="T4" y="T5"/>
                </a:cxn>
              </a:cxnLst>
              <a:rect l="0" t="0" r="r" b="b"/>
              <a:pathLst>
                <a:path w="24" h="8">
                  <a:moveTo>
                    <a:pt x="24" y="8"/>
                  </a:moveTo>
                  <a:lnTo>
                    <a:pt x="24" y="0"/>
                  </a:lnTo>
                  <a:lnTo>
                    <a:pt x="0" y="0"/>
                  </a:lnTo>
                </a:path>
              </a:pathLst>
            </a:custGeom>
            <a:noFill/>
            <a:ln w="7938">
              <a:solidFill>
                <a:srgbClr val="3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64" name="Line 115">
              <a:extLst>
                <a:ext uri="{FF2B5EF4-FFF2-40B4-BE49-F238E27FC236}">
                  <a16:creationId xmlns:a16="http://schemas.microsoft.com/office/drawing/2014/main" id="{A33A30F4-714D-41B1-9050-752FAA2C3FE1}"/>
                </a:ext>
              </a:extLst>
            </p:cNvPr>
            <p:cNvSpPr>
              <a:spLocks noChangeShapeType="1"/>
            </p:cNvSpPr>
            <p:nvPr/>
          </p:nvSpPr>
          <p:spPr bwMode="auto">
            <a:xfrm flipH="1">
              <a:off x="8878437" y="5937170"/>
              <a:ext cx="200025" cy="0"/>
            </a:xfrm>
            <a:prstGeom prst="line">
              <a:avLst/>
            </a:prstGeom>
            <a:noFill/>
            <a:ln w="7938">
              <a:solidFill>
                <a:srgbClr val="3C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65" name="Freeform 83">
              <a:extLst>
                <a:ext uri="{FF2B5EF4-FFF2-40B4-BE49-F238E27FC236}">
                  <a16:creationId xmlns:a16="http://schemas.microsoft.com/office/drawing/2014/main" id="{F8B98B1E-AC61-4A1A-A608-A623AC1E2D7B}"/>
                </a:ext>
              </a:extLst>
            </p:cNvPr>
            <p:cNvSpPr>
              <a:spLocks/>
            </p:cNvSpPr>
            <p:nvPr/>
          </p:nvSpPr>
          <p:spPr bwMode="auto">
            <a:xfrm>
              <a:off x="8834402" y="5819247"/>
              <a:ext cx="66675" cy="50800"/>
            </a:xfrm>
            <a:custGeom>
              <a:avLst/>
              <a:gdLst>
                <a:gd name="T0" fmla="*/ 11 w 42"/>
                <a:gd name="T1" fmla="*/ 0 h 32"/>
                <a:gd name="T2" fmla="*/ 42 w 42"/>
                <a:gd name="T3" fmla="*/ 32 h 32"/>
                <a:gd name="T4" fmla="*/ 0 w 42"/>
                <a:gd name="T5" fmla="*/ 21 h 32"/>
                <a:gd name="T6" fmla="*/ 11 w 42"/>
                <a:gd name="T7" fmla="*/ 0 h 32"/>
              </a:gdLst>
              <a:ahLst/>
              <a:cxnLst>
                <a:cxn ang="0">
                  <a:pos x="T0" y="T1"/>
                </a:cxn>
                <a:cxn ang="0">
                  <a:pos x="T2" y="T3"/>
                </a:cxn>
                <a:cxn ang="0">
                  <a:pos x="T4" y="T5"/>
                </a:cxn>
                <a:cxn ang="0">
                  <a:pos x="T6" y="T7"/>
                </a:cxn>
              </a:cxnLst>
              <a:rect l="0" t="0" r="r" b="b"/>
              <a:pathLst>
                <a:path w="42" h="32">
                  <a:moveTo>
                    <a:pt x="11" y="0"/>
                  </a:moveTo>
                  <a:lnTo>
                    <a:pt x="42" y="32"/>
                  </a:lnTo>
                  <a:lnTo>
                    <a:pt x="0" y="21"/>
                  </a:lnTo>
                  <a:lnTo>
                    <a:pt x="11" y="0"/>
                  </a:lnTo>
                  <a:close/>
                </a:path>
              </a:pathLst>
            </a:custGeom>
            <a:solidFill>
              <a:srgbClr val="008000"/>
            </a:solidFill>
            <a:ln w="7938">
              <a:solidFill>
                <a:srgbClr val="008000"/>
              </a:solidFill>
              <a:prstDash val="solid"/>
              <a:round/>
              <a:headEnd/>
              <a:tailEnd/>
            </a:ln>
          </p:spPr>
          <p:txBody>
            <a:bodyPr vert="horz" wrap="square" lIns="91416" tIns="45708" rIns="91416" bIns="45708" numCol="1" anchor="t" anchorCtr="0" compatLnSpc="1">
              <a:prstTxWarp prst="textNoShape">
                <a:avLst/>
              </a:prstTxWarp>
            </a:bodyPr>
            <a:lstStyle/>
            <a:p>
              <a:endParaRPr lang="ko-KR" altLang="en-US" sz="1799"/>
            </a:p>
          </p:txBody>
        </p:sp>
        <p:sp>
          <p:nvSpPr>
            <p:cNvPr id="166" name="Line 79">
              <a:extLst>
                <a:ext uri="{FF2B5EF4-FFF2-40B4-BE49-F238E27FC236}">
                  <a16:creationId xmlns:a16="http://schemas.microsoft.com/office/drawing/2014/main" id="{F3AAA2A9-22C2-4D0A-8DDB-AE0391A2812B}"/>
                </a:ext>
              </a:extLst>
            </p:cNvPr>
            <p:cNvSpPr>
              <a:spLocks noChangeShapeType="1"/>
            </p:cNvSpPr>
            <p:nvPr/>
          </p:nvSpPr>
          <p:spPr bwMode="auto">
            <a:xfrm>
              <a:off x="8742558" y="5661351"/>
              <a:ext cx="0" cy="166688"/>
            </a:xfrm>
            <a:prstGeom prst="line">
              <a:avLst/>
            </a:prstGeom>
            <a:noFill/>
            <a:ln w="17463">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67" name="Line 81">
              <a:extLst>
                <a:ext uri="{FF2B5EF4-FFF2-40B4-BE49-F238E27FC236}">
                  <a16:creationId xmlns:a16="http://schemas.microsoft.com/office/drawing/2014/main" id="{2EC27900-F935-49A7-805D-4AD3D6BEF6A4}"/>
                </a:ext>
              </a:extLst>
            </p:cNvPr>
            <p:cNvSpPr>
              <a:spLocks noChangeShapeType="1"/>
            </p:cNvSpPr>
            <p:nvPr/>
          </p:nvSpPr>
          <p:spPr bwMode="auto">
            <a:xfrm>
              <a:off x="8864023" y="5535350"/>
              <a:ext cx="0" cy="84138"/>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68" name="Line 81">
              <a:extLst>
                <a:ext uri="{FF2B5EF4-FFF2-40B4-BE49-F238E27FC236}">
                  <a16:creationId xmlns:a16="http://schemas.microsoft.com/office/drawing/2014/main" id="{4229C679-140F-4C8E-8AB5-A32503146701}"/>
                </a:ext>
              </a:extLst>
            </p:cNvPr>
            <p:cNvSpPr>
              <a:spLocks noChangeShapeType="1"/>
            </p:cNvSpPr>
            <p:nvPr/>
          </p:nvSpPr>
          <p:spPr bwMode="auto">
            <a:xfrm>
              <a:off x="8881773" y="5860187"/>
              <a:ext cx="0" cy="84138"/>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69" name="Line 89">
              <a:extLst>
                <a:ext uri="{FF2B5EF4-FFF2-40B4-BE49-F238E27FC236}">
                  <a16:creationId xmlns:a16="http://schemas.microsoft.com/office/drawing/2014/main" id="{11A7D8B4-8EB1-4C2C-AF0F-2E5704741645}"/>
                </a:ext>
              </a:extLst>
            </p:cNvPr>
            <p:cNvSpPr>
              <a:spLocks noChangeShapeType="1"/>
            </p:cNvSpPr>
            <p:nvPr/>
          </p:nvSpPr>
          <p:spPr bwMode="auto">
            <a:xfrm>
              <a:off x="8994606" y="5703807"/>
              <a:ext cx="133350" cy="0"/>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70" name="Line 87">
              <a:extLst>
                <a:ext uri="{FF2B5EF4-FFF2-40B4-BE49-F238E27FC236}">
                  <a16:creationId xmlns:a16="http://schemas.microsoft.com/office/drawing/2014/main" id="{FB8BDD98-7958-4347-BDA1-00B2C01FA586}"/>
                </a:ext>
              </a:extLst>
            </p:cNvPr>
            <p:cNvSpPr>
              <a:spLocks noChangeShapeType="1"/>
            </p:cNvSpPr>
            <p:nvPr/>
          </p:nvSpPr>
          <p:spPr bwMode="auto">
            <a:xfrm>
              <a:off x="9066979" y="5613942"/>
              <a:ext cx="0" cy="66675"/>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sp>
          <p:nvSpPr>
            <p:cNvPr id="171" name="Line 87">
              <a:extLst>
                <a:ext uri="{FF2B5EF4-FFF2-40B4-BE49-F238E27FC236}">
                  <a16:creationId xmlns:a16="http://schemas.microsoft.com/office/drawing/2014/main" id="{89005835-F6B4-45A7-9FAD-7892BA919812}"/>
                </a:ext>
              </a:extLst>
            </p:cNvPr>
            <p:cNvSpPr>
              <a:spLocks noChangeShapeType="1"/>
            </p:cNvSpPr>
            <p:nvPr/>
          </p:nvSpPr>
          <p:spPr bwMode="auto">
            <a:xfrm>
              <a:off x="9070686" y="5856688"/>
              <a:ext cx="0" cy="66675"/>
            </a:xfrm>
            <a:prstGeom prst="line">
              <a:avLst/>
            </a:prstGeom>
            <a:noFill/>
            <a:ln w="7938">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ko-KR" altLang="en-US" sz="1799"/>
            </a:p>
          </p:txBody>
        </p:sp>
      </p:grpSp>
      <p:sp>
        <p:nvSpPr>
          <p:cNvPr id="172" name="직사각형 39">
            <a:extLst>
              <a:ext uri="{FF2B5EF4-FFF2-40B4-BE49-F238E27FC236}">
                <a16:creationId xmlns:a16="http://schemas.microsoft.com/office/drawing/2014/main" id="{3A2997A3-A039-4A8B-8F7C-C780A6A3E28A}"/>
              </a:ext>
            </a:extLst>
          </p:cNvPr>
          <p:cNvSpPr/>
          <p:nvPr/>
        </p:nvSpPr>
        <p:spPr>
          <a:xfrm>
            <a:off x="7120190" y="4586425"/>
            <a:ext cx="1115252" cy="354379"/>
          </a:xfrm>
          <a:prstGeom prst="rect">
            <a:avLst/>
          </a:prstGeom>
          <a:solidFill>
            <a:srgbClr val="00B050"/>
          </a:solidFill>
          <a:ln w="28575" cap="flat" cmpd="sng" algn="ctr">
            <a:solidFill>
              <a:srgbClr val="00B050"/>
            </a:solidFill>
            <a:prstDash val="solid"/>
            <a:round/>
            <a:headEnd type="none" w="med" len="med"/>
            <a:tailEnd type="none" w="med" len="med"/>
          </a:ln>
          <a:effectLst/>
          <a:scene3d>
            <a:camera prst="orthographicFront"/>
            <a:lightRig rig="threePt" dir="t">
              <a:rot lat="0" lon="0" rev="1200000"/>
            </a:lightRig>
          </a:scene3d>
          <a:sp3d>
            <a:bevelT w="63500" h="25400"/>
          </a:sp3d>
        </p:spPr>
        <p:txBody>
          <a:bodyPr vert="horz" wrap="square" lIns="91416" tIns="45708" rIns="91416" bIns="45708" numCol="1" rtlCol="0" anchor="ctr" anchorCtr="0" compatLnSpc="1">
            <a:prstTxWarp prst="textNoShape">
              <a:avLst/>
            </a:prstTxWarp>
          </a:bodyPr>
          <a:lstStyle/>
          <a:p>
            <a:pPr algn="ctr"/>
            <a:r>
              <a:rPr lang="en-US" altLang="ko-KR" sz="800" dirty="0">
                <a:latin typeface="Calibri" panose="020F0502020204030204" pitchFamily="34" charset="0"/>
                <a:ea typeface="Adobe 명조 Std Acro M" charset="0"/>
                <a:cs typeface="Adobe 명조 Std Acro M" charset="0"/>
              </a:rPr>
              <a:t>LDO 3.3V</a:t>
            </a:r>
          </a:p>
          <a:p>
            <a:pPr algn="ctr"/>
            <a:r>
              <a:rPr lang="en-US" altLang="ko-KR" sz="800" dirty="0">
                <a:latin typeface="Calibri" panose="020F0502020204030204" pitchFamily="34" charset="0"/>
                <a:ea typeface="Adobe 명조 Std Acro M" charset="0"/>
                <a:cs typeface="Adobe 명조 Std Acro M" charset="0"/>
              </a:rPr>
              <a:t>(NCV1117)</a:t>
            </a:r>
          </a:p>
        </p:txBody>
      </p:sp>
      <p:pic>
        <p:nvPicPr>
          <p:cNvPr id="173" name="Picture 178">
            <a:extLst>
              <a:ext uri="{FF2B5EF4-FFF2-40B4-BE49-F238E27FC236}">
                <a16:creationId xmlns:a16="http://schemas.microsoft.com/office/drawing/2014/main" id="{E194442C-88CF-4309-8C39-0E2926479D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73281" y="4963732"/>
            <a:ext cx="428108" cy="393950"/>
          </a:xfrm>
          <a:prstGeom prst="rect">
            <a:avLst/>
          </a:prstGeom>
        </p:spPr>
      </p:pic>
      <p:sp>
        <p:nvSpPr>
          <p:cNvPr id="174" name="TextBox 173">
            <a:extLst>
              <a:ext uri="{FF2B5EF4-FFF2-40B4-BE49-F238E27FC236}">
                <a16:creationId xmlns:a16="http://schemas.microsoft.com/office/drawing/2014/main" id="{E0278979-435D-40ED-8C68-A369DC88FE22}"/>
              </a:ext>
            </a:extLst>
          </p:cNvPr>
          <p:cNvSpPr txBox="1"/>
          <p:nvPr/>
        </p:nvSpPr>
        <p:spPr>
          <a:xfrm>
            <a:off x="9853098" y="4805750"/>
            <a:ext cx="615714" cy="200003"/>
          </a:xfrm>
          <a:prstGeom prst="rect">
            <a:avLst/>
          </a:prstGeom>
          <a:noFill/>
        </p:spPr>
        <p:txBody>
          <a:bodyPr wrap="none" rtlCol="0">
            <a:spAutoFit/>
          </a:bodyPr>
          <a:lstStyle/>
          <a:p>
            <a:r>
              <a:rPr lang="en-US" sz="700" dirty="0">
                <a:latin typeface="Calibri" panose="020F0502020204030204" pitchFamily="34" charset="0"/>
              </a:rPr>
              <a:t>12V Battery</a:t>
            </a:r>
          </a:p>
        </p:txBody>
      </p:sp>
      <p:sp>
        <p:nvSpPr>
          <p:cNvPr id="175" name="직사각형 39">
            <a:extLst>
              <a:ext uri="{FF2B5EF4-FFF2-40B4-BE49-F238E27FC236}">
                <a16:creationId xmlns:a16="http://schemas.microsoft.com/office/drawing/2014/main" id="{0225104A-4A97-4A6F-9A74-8992D3F86812}"/>
              </a:ext>
            </a:extLst>
          </p:cNvPr>
          <p:cNvSpPr/>
          <p:nvPr/>
        </p:nvSpPr>
        <p:spPr>
          <a:xfrm>
            <a:off x="7119048" y="5302580"/>
            <a:ext cx="1125391" cy="354379"/>
          </a:xfrm>
          <a:prstGeom prst="rect">
            <a:avLst/>
          </a:prstGeom>
          <a:solidFill>
            <a:schemeClr val="bg1">
              <a:lumMod val="65000"/>
            </a:schemeClr>
          </a:solidFill>
          <a:ln w="28575" cap="flat" cmpd="sng" algn="ctr">
            <a:noFill/>
            <a:prstDash val="solid"/>
            <a:round/>
            <a:headEnd type="none" w="med" len="med"/>
            <a:tailEnd type="none" w="med" len="med"/>
          </a:ln>
          <a:effectLst/>
          <a:scene3d>
            <a:camera prst="orthographicFront"/>
            <a:lightRig rig="threePt" dir="t">
              <a:rot lat="0" lon="0" rev="1200000"/>
            </a:lightRig>
          </a:scene3d>
          <a:sp3d>
            <a:bevelT w="63500" h="25400"/>
          </a:sp3d>
        </p:spPr>
        <p:txBody>
          <a:bodyPr vert="horz" wrap="square" lIns="91416" tIns="45708" rIns="91416" bIns="45708" numCol="1" rtlCol="0" anchor="ctr" anchorCtr="0" compatLnSpc="1">
            <a:prstTxWarp prst="textNoShape">
              <a:avLst/>
            </a:prstTxWarp>
          </a:bodyPr>
          <a:lstStyle/>
          <a:p>
            <a:pPr algn="ctr"/>
            <a:r>
              <a:rPr lang="en-US" altLang="ko-KR" sz="800" dirty="0">
                <a:latin typeface="Calibri" panose="020F0502020204030204" pitchFamily="34" charset="0"/>
                <a:ea typeface="Adobe 명조 Std Acro M" charset="0"/>
                <a:cs typeface="Adobe 명조 Std Acro M" charset="0"/>
              </a:rPr>
              <a:t>CAN Interface</a:t>
            </a:r>
          </a:p>
        </p:txBody>
      </p:sp>
      <p:cxnSp>
        <p:nvCxnSpPr>
          <p:cNvPr id="176" name="Straight Arrow Connector 181">
            <a:extLst>
              <a:ext uri="{FF2B5EF4-FFF2-40B4-BE49-F238E27FC236}">
                <a16:creationId xmlns:a16="http://schemas.microsoft.com/office/drawing/2014/main" id="{134B4C2F-EC2A-455E-9082-CF5169B839E9}"/>
              </a:ext>
            </a:extLst>
          </p:cNvPr>
          <p:cNvCxnSpPr/>
          <p:nvPr/>
        </p:nvCxnSpPr>
        <p:spPr>
          <a:xfrm flipH="1">
            <a:off x="6732309" y="4780066"/>
            <a:ext cx="330205" cy="1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82">
            <a:extLst>
              <a:ext uri="{FF2B5EF4-FFF2-40B4-BE49-F238E27FC236}">
                <a16:creationId xmlns:a16="http://schemas.microsoft.com/office/drawing/2014/main" id="{327D35C3-839B-4D9E-AB9B-03BC42D8061E}"/>
              </a:ext>
            </a:extLst>
          </p:cNvPr>
          <p:cNvCxnSpPr/>
          <p:nvPr/>
        </p:nvCxnSpPr>
        <p:spPr>
          <a:xfrm flipH="1">
            <a:off x="8288158" y="4755120"/>
            <a:ext cx="330205" cy="1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Connector 183">
            <a:extLst>
              <a:ext uri="{FF2B5EF4-FFF2-40B4-BE49-F238E27FC236}">
                <a16:creationId xmlns:a16="http://schemas.microsoft.com/office/drawing/2014/main" id="{27998512-AB6C-49D2-8402-9A969A677F58}"/>
              </a:ext>
            </a:extLst>
          </p:cNvPr>
          <p:cNvCxnSpPr/>
          <p:nvPr/>
        </p:nvCxnSpPr>
        <p:spPr>
          <a:xfrm flipV="1">
            <a:off x="7652140" y="5157275"/>
            <a:ext cx="0" cy="142407"/>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84">
            <a:extLst>
              <a:ext uri="{FF2B5EF4-FFF2-40B4-BE49-F238E27FC236}">
                <a16:creationId xmlns:a16="http://schemas.microsoft.com/office/drawing/2014/main" id="{8DE6E6FB-5D50-4036-A8FB-B50C2984067E}"/>
              </a:ext>
            </a:extLst>
          </p:cNvPr>
          <p:cNvCxnSpPr/>
          <p:nvPr/>
        </p:nvCxnSpPr>
        <p:spPr>
          <a:xfrm flipV="1">
            <a:off x="6033567" y="4946116"/>
            <a:ext cx="527" cy="214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Connector 185">
            <a:extLst>
              <a:ext uri="{FF2B5EF4-FFF2-40B4-BE49-F238E27FC236}">
                <a16:creationId xmlns:a16="http://schemas.microsoft.com/office/drawing/2014/main" id="{52C09A9F-D07B-4764-A7AE-D804C2B31390}"/>
              </a:ext>
            </a:extLst>
          </p:cNvPr>
          <p:cNvCxnSpPr/>
          <p:nvPr/>
        </p:nvCxnSpPr>
        <p:spPr>
          <a:xfrm>
            <a:off x="6030183" y="5154126"/>
            <a:ext cx="1628652" cy="18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직사각형 39">
            <a:extLst>
              <a:ext uri="{FF2B5EF4-FFF2-40B4-BE49-F238E27FC236}">
                <a16:creationId xmlns:a16="http://schemas.microsoft.com/office/drawing/2014/main" id="{07FF89D5-F462-4291-8D61-950F79FDCC22}"/>
              </a:ext>
            </a:extLst>
          </p:cNvPr>
          <p:cNvSpPr/>
          <p:nvPr/>
        </p:nvSpPr>
        <p:spPr>
          <a:xfrm>
            <a:off x="8690033" y="4577930"/>
            <a:ext cx="1091394" cy="354379"/>
          </a:xfrm>
          <a:prstGeom prst="rect">
            <a:avLst/>
          </a:prstGeom>
          <a:solidFill>
            <a:schemeClr val="bg1">
              <a:lumMod val="65000"/>
            </a:schemeClr>
          </a:solidFill>
          <a:ln w="28575" cap="flat" cmpd="sng" algn="ctr">
            <a:noFill/>
            <a:prstDash val="solid"/>
            <a:round/>
            <a:headEnd type="none" w="med" len="med"/>
            <a:tailEnd type="none" w="med" len="med"/>
          </a:ln>
          <a:effectLst/>
          <a:scene3d>
            <a:camera prst="orthographicFront"/>
            <a:lightRig rig="threePt" dir="t">
              <a:rot lat="0" lon="0" rev="1200000"/>
            </a:lightRig>
          </a:scene3d>
          <a:sp3d>
            <a:bevelT w="63500" h="25400"/>
          </a:sp3d>
        </p:spPr>
        <p:txBody>
          <a:bodyPr vert="horz" wrap="square" lIns="91416" tIns="45708" rIns="91416" bIns="45708" numCol="1" rtlCol="0" anchor="ctr" anchorCtr="0" compatLnSpc="1">
            <a:prstTxWarp prst="textNoShape">
              <a:avLst/>
            </a:prstTxWarp>
          </a:bodyPr>
          <a:lstStyle/>
          <a:p>
            <a:pPr algn="ctr"/>
            <a:r>
              <a:rPr lang="en-US" altLang="ko-KR" sz="800" dirty="0">
                <a:latin typeface="Calibri" panose="020F0502020204030204" pitchFamily="34" charset="0"/>
                <a:ea typeface="Adobe 명조 Std Acro M" charset="0"/>
                <a:cs typeface="Adobe 명조 Std Acro M" charset="0"/>
              </a:rPr>
              <a:t>SMPS </a:t>
            </a:r>
          </a:p>
          <a:p>
            <a:pPr algn="ctr"/>
            <a:r>
              <a:rPr lang="en-US" altLang="ko-KR" sz="800" dirty="0">
                <a:latin typeface="Calibri" panose="020F0502020204030204" pitchFamily="34" charset="0"/>
                <a:ea typeface="Adobe 명조 Std Acro M" charset="0"/>
                <a:cs typeface="Adobe 명조 Std Acro M" charset="0"/>
              </a:rPr>
              <a:t>NCV12711</a:t>
            </a:r>
          </a:p>
        </p:txBody>
      </p:sp>
      <p:cxnSp>
        <p:nvCxnSpPr>
          <p:cNvPr id="182" name="Straight Arrow Connector 187">
            <a:extLst>
              <a:ext uri="{FF2B5EF4-FFF2-40B4-BE49-F238E27FC236}">
                <a16:creationId xmlns:a16="http://schemas.microsoft.com/office/drawing/2014/main" id="{A4C924B9-4E9F-4BB6-8403-F75D7A7E97FD}"/>
              </a:ext>
            </a:extLst>
          </p:cNvPr>
          <p:cNvCxnSpPr/>
          <p:nvPr/>
        </p:nvCxnSpPr>
        <p:spPr>
          <a:xfrm flipH="1">
            <a:off x="9796704" y="4781380"/>
            <a:ext cx="330205" cy="1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3" name="Freeform 147">
            <a:extLst>
              <a:ext uri="{FF2B5EF4-FFF2-40B4-BE49-F238E27FC236}">
                <a16:creationId xmlns:a16="http://schemas.microsoft.com/office/drawing/2014/main" id="{D7997253-C0E6-42DD-9B26-151759D3C8FC}"/>
              </a:ext>
            </a:extLst>
          </p:cNvPr>
          <p:cNvSpPr>
            <a:spLocks/>
          </p:cNvSpPr>
          <p:nvPr/>
        </p:nvSpPr>
        <p:spPr bwMode="auto">
          <a:xfrm flipV="1">
            <a:off x="2435141" y="3145571"/>
            <a:ext cx="1934725" cy="891620"/>
          </a:xfrm>
          <a:custGeom>
            <a:avLst/>
            <a:gdLst>
              <a:gd name="T0" fmla="*/ 0 w 24"/>
              <a:gd name="T1" fmla="*/ 104 h 104"/>
              <a:gd name="T2" fmla="*/ 0 w 24"/>
              <a:gd name="T3" fmla="*/ 0 h 104"/>
              <a:gd name="T4" fmla="*/ 24 w 24"/>
              <a:gd name="T5" fmla="*/ 0 h 104"/>
            </a:gdLst>
            <a:ahLst/>
            <a:cxnLst>
              <a:cxn ang="0">
                <a:pos x="T0" y="T1"/>
              </a:cxn>
              <a:cxn ang="0">
                <a:pos x="T2" y="T3"/>
              </a:cxn>
              <a:cxn ang="0">
                <a:pos x="T4" y="T5"/>
              </a:cxn>
            </a:cxnLst>
            <a:rect l="0" t="0" r="r" b="b"/>
            <a:pathLst>
              <a:path w="24" h="104">
                <a:moveTo>
                  <a:pt x="0" y="104"/>
                </a:moveTo>
                <a:lnTo>
                  <a:pt x="0" y="0"/>
                </a:lnTo>
                <a:lnTo>
                  <a:pt x="24" y="0"/>
                </a:lnTo>
              </a:path>
            </a:pathLst>
          </a:custGeom>
          <a:noFill/>
          <a:ln w="9525">
            <a:solidFill>
              <a:srgbClr val="3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ko-KR" altLang="en-US" sz="1799"/>
          </a:p>
        </p:txBody>
      </p:sp>
      <p:cxnSp>
        <p:nvCxnSpPr>
          <p:cNvPr id="184" name="Straight Connector 189">
            <a:extLst>
              <a:ext uri="{FF2B5EF4-FFF2-40B4-BE49-F238E27FC236}">
                <a16:creationId xmlns:a16="http://schemas.microsoft.com/office/drawing/2014/main" id="{D8ED079A-FB92-416D-A57E-0675BCB9BAE2}"/>
              </a:ext>
            </a:extLst>
          </p:cNvPr>
          <p:cNvCxnSpPr>
            <a:cxnSpLocks/>
          </p:cNvCxnSpPr>
          <p:nvPr/>
        </p:nvCxnSpPr>
        <p:spPr>
          <a:xfrm flipV="1">
            <a:off x="9235730" y="4296396"/>
            <a:ext cx="0" cy="2942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직사각형 39">
            <a:extLst>
              <a:ext uri="{FF2B5EF4-FFF2-40B4-BE49-F238E27FC236}">
                <a16:creationId xmlns:a16="http://schemas.microsoft.com/office/drawing/2014/main" id="{8BF9B171-68A4-473A-AA55-5F2D7DC1C603}"/>
              </a:ext>
            </a:extLst>
          </p:cNvPr>
          <p:cNvSpPr/>
          <p:nvPr/>
        </p:nvSpPr>
        <p:spPr>
          <a:xfrm>
            <a:off x="8664298" y="5308339"/>
            <a:ext cx="1091394" cy="354379"/>
          </a:xfrm>
          <a:prstGeom prst="rect">
            <a:avLst/>
          </a:prstGeom>
          <a:solidFill>
            <a:schemeClr val="bg1">
              <a:lumMod val="65000"/>
            </a:schemeClr>
          </a:solidFill>
          <a:ln w="28575" cap="flat" cmpd="sng" algn="ctr">
            <a:noFill/>
            <a:prstDash val="solid"/>
            <a:round/>
            <a:headEnd type="none" w="med" len="med"/>
            <a:tailEnd type="none" w="med" len="med"/>
          </a:ln>
          <a:effectLst/>
          <a:scene3d>
            <a:camera prst="orthographicFront"/>
            <a:lightRig rig="threePt" dir="t">
              <a:rot lat="0" lon="0" rev="1200000"/>
            </a:lightRig>
          </a:scene3d>
          <a:sp3d>
            <a:bevelT w="63500" h="25400"/>
          </a:sp3d>
        </p:spPr>
        <p:txBody>
          <a:bodyPr vert="horz" wrap="square" lIns="91416" tIns="45708" rIns="91416" bIns="45708" numCol="1" rtlCol="0" anchor="ctr" anchorCtr="0" compatLnSpc="1">
            <a:prstTxWarp prst="textNoShape">
              <a:avLst/>
            </a:prstTxWarp>
          </a:bodyPr>
          <a:lstStyle/>
          <a:p>
            <a:pPr algn="ctr"/>
            <a:r>
              <a:rPr lang="en-US" altLang="ko-KR" sz="800" dirty="0">
                <a:latin typeface="Calibri" panose="020F0502020204030204" pitchFamily="34" charset="0"/>
                <a:ea typeface="Adobe 명조 Std Acro M" charset="0"/>
                <a:cs typeface="Adobe 명조 Std Acro M" charset="0"/>
              </a:rPr>
              <a:t>No iso DC/DC</a:t>
            </a:r>
          </a:p>
        </p:txBody>
      </p:sp>
      <p:cxnSp>
        <p:nvCxnSpPr>
          <p:cNvPr id="186" name="Straight Arrow Connector 191">
            <a:extLst>
              <a:ext uri="{FF2B5EF4-FFF2-40B4-BE49-F238E27FC236}">
                <a16:creationId xmlns:a16="http://schemas.microsoft.com/office/drawing/2014/main" id="{F7A3CC49-2721-4A8A-8DFF-23A5519AFCD6}"/>
              </a:ext>
            </a:extLst>
          </p:cNvPr>
          <p:cNvCxnSpPr/>
          <p:nvPr/>
        </p:nvCxnSpPr>
        <p:spPr>
          <a:xfrm flipH="1">
            <a:off x="9784401" y="5429043"/>
            <a:ext cx="330205" cy="1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92">
            <a:extLst>
              <a:ext uri="{FF2B5EF4-FFF2-40B4-BE49-F238E27FC236}">
                <a16:creationId xmlns:a16="http://schemas.microsoft.com/office/drawing/2014/main" id="{662C26B2-3963-44A6-BCFE-1D7C726F08E2}"/>
              </a:ext>
            </a:extLst>
          </p:cNvPr>
          <p:cNvCxnSpPr/>
          <p:nvPr/>
        </p:nvCxnSpPr>
        <p:spPr>
          <a:xfrm flipH="1">
            <a:off x="8273150" y="5462435"/>
            <a:ext cx="330205" cy="1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549E00B8-FF18-4E81-8424-D86A781460F6}"/>
              </a:ext>
            </a:extLst>
          </p:cNvPr>
          <p:cNvSpPr txBox="1"/>
          <p:nvPr/>
        </p:nvSpPr>
        <p:spPr>
          <a:xfrm>
            <a:off x="8288157" y="4498599"/>
            <a:ext cx="1204752" cy="276927"/>
          </a:xfrm>
          <a:prstGeom prst="rect">
            <a:avLst/>
          </a:prstGeom>
          <a:noFill/>
        </p:spPr>
        <p:txBody>
          <a:bodyPr wrap="square" rtlCol="0">
            <a:spAutoFit/>
          </a:bodyPr>
          <a:lstStyle/>
          <a:p>
            <a:r>
              <a:rPr lang="en-US" sz="1200" dirty="0"/>
              <a:t>6V</a:t>
            </a:r>
          </a:p>
        </p:txBody>
      </p:sp>
      <p:sp>
        <p:nvSpPr>
          <p:cNvPr id="189" name="TextBox 188">
            <a:extLst>
              <a:ext uri="{FF2B5EF4-FFF2-40B4-BE49-F238E27FC236}">
                <a16:creationId xmlns:a16="http://schemas.microsoft.com/office/drawing/2014/main" id="{30A093AE-3112-46F5-9D65-7145BB9FA0B0}"/>
              </a:ext>
            </a:extLst>
          </p:cNvPr>
          <p:cNvSpPr txBox="1"/>
          <p:nvPr/>
        </p:nvSpPr>
        <p:spPr>
          <a:xfrm>
            <a:off x="3586495" y="3164185"/>
            <a:ext cx="1204752" cy="276927"/>
          </a:xfrm>
          <a:prstGeom prst="rect">
            <a:avLst/>
          </a:prstGeom>
          <a:noFill/>
        </p:spPr>
        <p:txBody>
          <a:bodyPr wrap="square" rtlCol="0">
            <a:spAutoFit/>
          </a:bodyPr>
          <a:lstStyle/>
          <a:p>
            <a:r>
              <a:rPr lang="en-US" sz="1200" dirty="0"/>
              <a:t>15V</a:t>
            </a:r>
          </a:p>
        </p:txBody>
      </p:sp>
      <p:cxnSp>
        <p:nvCxnSpPr>
          <p:cNvPr id="190" name="Straight Arrow Connector 195">
            <a:extLst>
              <a:ext uri="{FF2B5EF4-FFF2-40B4-BE49-F238E27FC236}">
                <a16:creationId xmlns:a16="http://schemas.microsoft.com/office/drawing/2014/main" id="{A8993F24-067A-45C4-86D5-00CC66CC14EE}"/>
              </a:ext>
            </a:extLst>
          </p:cNvPr>
          <p:cNvCxnSpPr/>
          <p:nvPr/>
        </p:nvCxnSpPr>
        <p:spPr>
          <a:xfrm flipV="1">
            <a:off x="8089994" y="5621919"/>
            <a:ext cx="527" cy="214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Connector 196">
            <a:extLst>
              <a:ext uri="{FF2B5EF4-FFF2-40B4-BE49-F238E27FC236}">
                <a16:creationId xmlns:a16="http://schemas.microsoft.com/office/drawing/2014/main" id="{4F1772F4-2AA9-4BC7-A927-EDB080CBEE18}"/>
              </a:ext>
            </a:extLst>
          </p:cNvPr>
          <p:cNvCxnSpPr>
            <a:cxnSpLocks/>
          </p:cNvCxnSpPr>
          <p:nvPr/>
        </p:nvCxnSpPr>
        <p:spPr>
          <a:xfrm>
            <a:off x="9235730" y="4488190"/>
            <a:ext cx="0" cy="672517"/>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2" name="Straight Connector 197">
            <a:extLst>
              <a:ext uri="{FF2B5EF4-FFF2-40B4-BE49-F238E27FC236}">
                <a16:creationId xmlns:a16="http://schemas.microsoft.com/office/drawing/2014/main" id="{B15BC650-FC02-4909-8607-BBAAF6113FE9}"/>
              </a:ext>
            </a:extLst>
          </p:cNvPr>
          <p:cNvCxnSpPr>
            <a:cxnSpLocks/>
          </p:cNvCxnSpPr>
          <p:nvPr/>
        </p:nvCxnSpPr>
        <p:spPr>
          <a:xfrm flipH="1">
            <a:off x="7749438" y="5154125"/>
            <a:ext cx="1486292"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4" name="직사각형 39">
            <a:extLst>
              <a:ext uri="{FF2B5EF4-FFF2-40B4-BE49-F238E27FC236}">
                <a16:creationId xmlns:a16="http://schemas.microsoft.com/office/drawing/2014/main" id="{F68794D1-7936-4F1A-A772-0BB0EE393864}"/>
              </a:ext>
            </a:extLst>
          </p:cNvPr>
          <p:cNvSpPr/>
          <p:nvPr/>
        </p:nvSpPr>
        <p:spPr>
          <a:xfrm>
            <a:off x="3404601" y="2776054"/>
            <a:ext cx="1226511" cy="361900"/>
          </a:xfrm>
          <a:prstGeom prst="rect">
            <a:avLst/>
          </a:prstGeom>
          <a:solidFill>
            <a:srgbClr val="00B050"/>
          </a:solidFill>
          <a:ln w="28575" cap="flat" cmpd="sng" algn="ctr">
            <a:solidFill>
              <a:srgbClr val="00B050"/>
            </a:solidFill>
            <a:prstDash val="solid"/>
            <a:round/>
            <a:headEnd type="none" w="med" len="med"/>
            <a:tailEnd type="none" w="med" len="med"/>
          </a:ln>
          <a:effectLst/>
          <a:scene3d>
            <a:camera prst="orthographicFront"/>
            <a:lightRig rig="threePt" dir="t">
              <a:rot lat="0" lon="0" rev="1200000"/>
            </a:lightRig>
          </a:scene3d>
          <a:sp3d>
            <a:bevelT w="63500" h="25400"/>
          </a:sp3d>
        </p:spPr>
        <p:txBody>
          <a:bodyPr vert="horz" wrap="square" lIns="91416" tIns="45708" rIns="91416" bIns="45708" numCol="1" rtlCol="0" anchor="ctr" anchorCtr="0" compatLnSpc="1">
            <a:prstTxWarp prst="textNoShape">
              <a:avLst/>
            </a:prstTxWarp>
          </a:bodyPr>
          <a:lstStyle/>
          <a:p>
            <a:pPr algn="ctr"/>
            <a:r>
              <a:rPr lang="en-US" altLang="ko-KR" sz="800" dirty="0">
                <a:latin typeface="Calibri" panose="020F0502020204030204" pitchFamily="34" charset="0"/>
              </a:rPr>
              <a:t>Gate Driver IC</a:t>
            </a:r>
          </a:p>
          <a:p>
            <a:pPr algn="ctr"/>
            <a:r>
              <a:rPr lang="en-US" altLang="ko-KR" sz="800" dirty="0">
                <a:latin typeface="Calibri" panose="020F0502020204030204" pitchFamily="34" charset="0"/>
              </a:rPr>
              <a:t>NCV51563CA </a:t>
            </a:r>
          </a:p>
        </p:txBody>
      </p:sp>
      <p:cxnSp>
        <p:nvCxnSpPr>
          <p:cNvPr id="195" name="Connector: Elbow 200">
            <a:extLst>
              <a:ext uri="{FF2B5EF4-FFF2-40B4-BE49-F238E27FC236}">
                <a16:creationId xmlns:a16="http://schemas.microsoft.com/office/drawing/2014/main" id="{A4692A4B-105E-41E9-B0F4-D4B29568FE31}"/>
              </a:ext>
            </a:extLst>
          </p:cNvPr>
          <p:cNvCxnSpPr>
            <a:cxnSpLocks/>
          </p:cNvCxnSpPr>
          <p:nvPr/>
        </p:nvCxnSpPr>
        <p:spPr>
          <a:xfrm rot="10800000">
            <a:off x="4168782" y="3155712"/>
            <a:ext cx="5066948" cy="1149202"/>
          </a:xfrm>
          <a:prstGeom prst="bentConnector3">
            <a:avLst>
              <a:gd name="adj1" fmla="val 99934"/>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6" name="직사각형 39">
            <a:extLst>
              <a:ext uri="{FF2B5EF4-FFF2-40B4-BE49-F238E27FC236}">
                <a16:creationId xmlns:a16="http://schemas.microsoft.com/office/drawing/2014/main" id="{E07F9D7E-8571-409C-BACC-225A92CC72E3}"/>
              </a:ext>
            </a:extLst>
          </p:cNvPr>
          <p:cNvSpPr/>
          <p:nvPr/>
        </p:nvSpPr>
        <p:spPr>
          <a:xfrm>
            <a:off x="3548065" y="2564836"/>
            <a:ext cx="1226511" cy="361900"/>
          </a:xfrm>
          <a:prstGeom prst="rect">
            <a:avLst/>
          </a:prstGeom>
          <a:solidFill>
            <a:srgbClr val="00B050"/>
          </a:solidFill>
          <a:ln w="28575" cap="flat" cmpd="sng" algn="ctr">
            <a:solidFill>
              <a:srgbClr val="00B050"/>
            </a:solidFill>
            <a:prstDash val="solid"/>
            <a:round/>
            <a:headEnd type="none" w="med" len="med"/>
            <a:tailEnd type="none" w="med" len="med"/>
          </a:ln>
          <a:effectLst/>
          <a:scene3d>
            <a:camera prst="orthographicFront"/>
            <a:lightRig rig="threePt" dir="t">
              <a:rot lat="0" lon="0" rev="1200000"/>
            </a:lightRig>
          </a:scene3d>
          <a:sp3d>
            <a:bevelT w="63500" h="25400"/>
          </a:sp3d>
        </p:spPr>
        <p:txBody>
          <a:bodyPr vert="horz" wrap="square" lIns="91416" tIns="45708" rIns="91416" bIns="45708" numCol="1" rtlCol="0" anchor="ctr" anchorCtr="0" compatLnSpc="1">
            <a:prstTxWarp prst="textNoShape">
              <a:avLst/>
            </a:prstTxWarp>
          </a:bodyPr>
          <a:lstStyle/>
          <a:p>
            <a:pPr algn="ctr"/>
            <a:r>
              <a:rPr lang="en-US" altLang="ko-KR" sz="800" dirty="0">
                <a:latin typeface="Calibri" panose="020F0502020204030204" pitchFamily="34" charset="0"/>
              </a:rPr>
              <a:t>Gate Driver IC</a:t>
            </a:r>
          </a:p>
          <a:p>
            <a:pPr algn="ctr"/>
            <a:r>
              <a:rPr lang="en-US" altLang="ko-KR" sz="800" dirty="0">
                <a:latin typeface="Calibri" panose="020F0502020204030204" pitchFamily="34" charset="0"/>
              </a:rPr>
              <a:t>NCV51563CA </a:t>
            </a:r>
          </a:p>
        </p:txBody>
      </p:sp>
      <p:sp>
        <p:nvSpPr>
          <p:cNvPr id="197" name="직사각형 39">
            <a:extLst>
              <a:ext uri="{FF2B5EF4-FFF2-40B4-BE49-F238E27FC236}">
                <a16:creationId xmlns:a16="http://schemas.microsoft.com/office/drawing/2014/main" id="{E794152D-7342-4137-90B0-DB81474592CD}"/>
              </a:ext>
            </a:extLst>
          </p:cNvPr>
          <p:cNvSpPr/>
          <p:nvPr/>
        </p:nvSpPr>
        <p:spPr>
          <a:xfrm>
            <a:off x="3665752" y="2326799"/>
            <a:ext cx="1226511" cy="361900"/>
          </a:xfrm>
          <a:prstGeom prst="rect">
            <a:avLst/>
          </a:prstGeom>
          <a:solidFill>
            <a:srgbClr val="00B050"/>
          </a:solidFill>
          <a:ln w="28575" cap="flat" cmpd="sng" algn="ctr">
            <a:solidFill>
              <a:srgbClr val="00B050"/>
            </a:solidFill>
            <a:prstDash val="solid"/>
            <a:round/>
            <a:headEnd type="none" w="med" len="med"/>
            <a:tailEnd type="none" w="med" len="med"/>
          </a:ln>
          <a:effectLst/>
          <a:scene3d>
            <a:camera prst="orthographicFront"/>
            <a:lightRig rig="threePt" dir="t">
              <a:rot lat="0" lon="0" rev="1200000"/>
            </a:lightRig>
          </a:scene3d>
          <a:sp3d>
            <a:bevelT w="63500" h="25400"/>
          </a:sp3d>
        </p:spPr>
        <p:txBody>
          <a:bodyPr vert="horz" wrap="square" lIns="91416" tIns="45708" rIns="91416" bIns="45708" numCol="1" rtlCol="0" anchor="ctr" anchorCtr="0" compatLnSpc="1">
            <a:prstTxWarp prst="textNoShape">
              <a:avLst/>
            </a:prstTxWarp>
          </a:bodyPr>
          <a:lstStyle/>
          <a:p>
            <a:pPr algn="ctr"/>
            <a:r>
              <a:rPr lang="en-US" altLang="ko-KR" sz="800" dirty="0">
                <a:latin typeface="Calibri" panose="020F0502020204030204" pitchFamily="34" charset="0"/>
              </a:rPr>
              <a:t>Gate Driver IC</a:t>
            </a:r>
          </a:p>
          <a:p>
            <a:pPr algn="ctr"/>
            <a:r>
              <a:rPr lang="en-US" altLang="ko-KR" sz="800" dirty="0">
                <a:latin typeface="Calibri" panose="020F0502020204030204" pitchFamily="34" charset="0"/>
              </a:rPr>
              <a:t>NCV51563CA </a:t>
            </a:r>
          </a:p>
        </p:txBody>
      </p:sp>
      <p:cxnSp>
        <p:nvCxnSpPr>
          <p:cNvPr id="198" name="Connector: Elbow 203">
            <a:extLst>
              <a:ext uri="{FF2B5EF4-FFF2-40B4-BE49-F238E27FC236}">
                <a16:creationId xmlns:a16="http://schemas.microsoft.com/office/drawing/2014/main" id="{1EF6B2EA-276D-43B3-9E19-469B9656123B}"/>
              </a:ext>
            </a:extLst>
          </p:cNvPr>
          <p:cNvCxnSpPr>
            <a:cxnSpLocks/>
          </p:cNvCxnSpPr>
          <p:nvPr/>
        </p:nvCxnSpPr>
        <p:spPr>
          <a:xfrm rot="5400000" flipH="1" flipV="1">
            <a:off x="4514670" y="2037145"/>
            <a:ext cx="133894" cy="44541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Connector: Elbow 204">
            <a:extLst>
              <a:ext uri="{FF2B5EF4-FFF2-40B4-BE49-F238E27FC236}">
                <a16:creationId xmlns:a16="http://schemas.microsoft.com/office/drawing/2014/main" id="{AC8E51CD-8330-4756-A749-A90BC8A27CF1}"/>
              </a:ext>
            </a:extLst>
          </p:cNvPr>
          <p:cNvCxnSpPr>
            <a:cxnSpLocks/>
          </p:cNvCxnSpPr>
          <p:nvPr/>
        </p:nvCxnSpPr>
        <p:spPr>
          <a:xfrm rot="16200000" flipH="1">
            <a:off x="4413969" y="3081130"/>
            <a:ext cx="437353" cy="585704"/>
          </a:xfrm>
          <a:prstGeom prst="bentConnector4">
            <a:avLst>
              <a:gd name="adj1" fmla="val 99971"/>
              <a:gd name="adj2" fmla="val 969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Connector: Elbow 205">
            <a:extLst>
              <a:ext uri="{FF2B5EF4-FFF2-40B4-BE49-F238E27FC236}">
                <a16:creationId xmlns:a16="http://schemas.microsoft.com/office/drawing/2014/main" id="{4F42BAA9-3A5E-4ABE-826E-449FEBB1070F}"/>
              </a:ext>
            </a:extLst>
          </p:cNvPr>
          <p:cNvCxnSpPr>
            <a:cxnSpLocks/>
          </p:cNvCxnSpPr>
          <p:nvPr/>
        </p:nvCxnSpPr>
        <p:spPr>
          <a:xfrm rot="16200000" flipV="1">
            <a:off x="4265210" y="2919163"/>
            <a:ext cx="1417386" cy="1907428"/>
          </a:xfrm>
          <a:prstGeom prst="bentConnector3">
            <a:avLst>
              <a:gd name="adj1" fmla="val 1278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15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E96EFF32-0E9E-4572-95D2-1E1727069959}"/>
              </a:ext>
            </a:extLst>
          </p:cNvPr>
          <p:cNvSpPr>
            <a:spLocks noGrp="1"/>
          </p:cNvSpPr>
          <p:nvPr>
            <p:ph type="title"/>
          </p:nvPr>
        </p:nvSpPr>
        <p:spPr>
          <a:xfrm>
            <a:off x="335303" y="150721"/>
            <a:ext cx="11521397" cy="511798"/>
          </a:xfrm>
        </p:spPr>
        <p:txBody>
          <a:bodyPr>
            <a:normAutofit fontScale="90000"/>
          </a:bodyPr>
          <a:lstStyle/>
          <a:p>
            <a:r>
              <a:rPr lang="en-US" dirty="0"/>
              <a:t>Appendix - Certifications</a:t>
            </a:r>
          </a:p>
        </p:txBody>
      </p:sp>
      <p:pic>
        <p:nvPicPr>
          <p:cNvPr id="3" name="그림 2">
            <a:extLst>
              <a:ext uri="{FF2B5EF4-FFF2-40B4-BE49-F238E27FC236}">
                <a16:creationId xmlns:a16="http://schemas.microsoft.com/office/drawing/2014/main" id="{9F3C31E0-9F2C-4575-A988-4F3CF30475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46" y="1042682"/>
            <a:ext cx="4091287" cy="5303520"/>
          </a:xfrm>
          <a:prstGeom prst="rect">
            <a:avLst/>
          </a:prstGeom>
        </p:spPr>
      </p:pic>
      <p:pic>
        <p:nvPicPr>
          <p:cNvPr id="6" name="그림 5">
            <a:extLst>
              <a:ext uri="{FF2B5EF4-FFF2-40B4-BE49-F238E27FC236}">
                <a16:creationId xmlns:a16="http://schemas.microsoft.com/office/drawing/2014/main" id="{3AD5E581-585D-4C6E-A615-FDE731A4CE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9232" y="924865"/>
            <a:ext cx="3706530" cy="5303520"/>
          </a:xfrm>
          <a:prstGeom prst="rect">
            <a:avLst/>
          </a:prstGeom>
        </p:spPr>
      </p:pic>
      <p:pic>
        <p:nvPicPr>
          <p:cNvPr id="8" name="그림 7">
            <a:extLst>
              <a:ext uri="{FF2B5EF4-FFF2-40B4-BE49-F238E27FC236}">
                <a16:creationId xmlns:a16="http://schemas.microsoft.com/office/drawing/2014/main" id="{87CACB5A-4C3D-4266-8909-21706998B8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2722" y="1042682"/>
            <a:ext cx="3714086" cy="5303520"/>
          </a:xfrm>
          <a:prstGeom prst="rect">
            <a:avLst/>
          </a:prstGeom>
        </p:spPr>
      </p:pic>
      <p:sp>
        <p:nvSpPr>
          <p:cNvPr id="11" name="TextBox 10">
            <a:extLst>
              <a:ext uri="{FF2B5EF4-FFF2-40B4-BE49-F238E27FC236}">
                <a16:creationId xmlns:a16="http://schemas.microsoft.com/office/drawing/2014/main" id="{4698D352-B9E9-46FD-8F7E-C7E76CCE34CA}"/>
              </a:ext>
            </a:extLst>
          </p:cNvPr>
          <p:cNvSpPr txBox="1"/>
          <p:nvPr/>
        </p:nvSpPr>
        <p:spPr>
          <a:xfrm>
            <a:off x="1542076" y="740200"/>
            <a:ext cx="1446553" cy="307777"/>
          </a:xfrm>
          <a:prstGeom prst="rect">
            <a:avLst/>
          </a:prstGeom>
          <a:noFill/>
        </p:spPr>
        <p:txBody>
          <a:bodyPr wrap="square">
            <a:spAutoFit/>
          </a:bodyPr>
          <a:lstStyle/>
          <a:p>
            <a:pPr algn="ctr"/>
            <a:r>
              <a:rPr lang="en-US" altLang="ko-KR" sz="1400" dirty="0"/>
              <a:t>UL 1577</a:t>
            </a:r>
            <a:endParaRPr lang="ko-KR" altLang="en-US" sz="1400" dirty="0"/>
          </a:p>
        </p:txBody>
      </p:sp>
      <p:sp>
        <p:nvSpPr>
          <p:cNvPr id="12" name="TextBox 11">
            <a:extLst>
              <a:ext uri="{FF2B5EF4-FFF2-40B4-BE49-F238E27FC236}">
                <a16:creationId xmlns:a16="http://schemas.microsoft.com/office/drawing/2014/main" id="{3C6E01A6-433E-4CF3-AC56-C444AE9CE42B}"/>
              </a:ext>
            </a:extLst>
          </p:cNvPr>
          <p:cNvSpPr txBox="1"/>
          <p:nvPr/>
        </p:nvSpPr>
        <p:spPr>
          <a:xfrm>
            <a:off x="4773555" y="740200"/>
            <a:ext cx="2644890" cy="307777"/>
          </a:xfrm>
          <a:prstGeom prst="rect">
            <a:avLst/>
          </a:prstGeom>
          <a:noFill/>
        </p:spPr>
        <p:txBody>
          <a:bodyPr wrap="square">
            <a:spAutoFit/>
          </a:bodyPr>
          <a:lstStyle/>
          <a:p>
            <a:pPr algn="ctr"/>
            <a:r>
              <a:rPr lang="en-US" altLang="ko-KR" sz="1400" dirty="0"/>
              <a:t>SGS </a:t>
            </a:r>
            <a:r>
              <a:rPr lang="en-US" altLang="ko-KR" sz="1400" dirty="0" err="1"/>
              <a:t>Fimko</a:t>
            </a:r>
            <a:r>
              <a:rPr lang="en-US" altLang="ko-KR" sz="1400" dirty="0"/>
              <a:t> EN IEC 62368-1</a:t>
            </a:r>
            <a:endParaRPr lang="ko-KR" altLang="en-US" sz="1400" dirty="0"/>
          </a:p>
        </p:txBody>
      </p:sp>
      <p:sp>
        <p:nvSpPr>
          <p:cNvPr id="13" name="TextBox 12">
            <a:extLst>
              <a:ext uri="{FF2B5EF4-FFF2-40B4-BE49-F238E27FC236}">
                <a16:creationId xmlns:a16="http://schemas.microsoft.com/office/drawing/2014/main" id="{94FA3C3A-31EF-4F0F-86D2-A0FBB3B877D3}"/>
              </a:ext>
            </a:extLst>
          </p:cNvPr>
          <p:cNvSpPr txBox="1"/>
          <p:nvPr/>
        </p:nvSpPr>
        <p:spPr>
          <a:xfrm>
            <a:off x="8717320" y="698713"/>
            <a:ext cx="2644890" cy="307777"/>
          </a:xfrm>
          <a:prstGeom prst="rect">
            <a:avLst/>
          </a:prstGeom>
          <a:noFill/>
        </p:spPr>
        <p:txBody>
          <a:bodyPr wrap="square">
            <a:spAutoFit/>
          </a:bodyPr>
          <a:lstStyle/>
          <a:p>
            <a:pPr algn="ctr"/>
            <a:r>
              <a:rPr lang="en-US" altLang="ko-KR" sz="1400" dirty="0"/>
              <a:t>CQC GB 4943-1</a:t>
            </a:r>
            <a:endParaRPr lang="ko-KR" altLang="en-US" sz="1400" dirty="0"/>
          </a:p>
        </p:txBody>
      </p:sp>
    </p:spTree>
    <p:extLst>
      <p:ext uri="{BB962C8B-B14F-4D97-AF65-F5344CB8AC3E}">
        <p14:creationId xmlns:p14="http://schemas.microsoft.com/office/powerpoint/2010/main" val="2344809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51332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0" y="2306937"/>
            <a:ext cx="4338168" cy="2561087"/>
          </a:xfrm>
          <a:prstGeom prst="rect">
            <a:avLst/>
          </a:prstGeom>
        </p:spPr>
      </p:pic>
      <p:sp>
        <p:nvSpPr>
          <p:cNvPr id="31746" name="Text Box 2"/>
          <p:cNvSpPr txBox="1">
            <a:spLocks noChangeArrowheads="1"/>
          </p:cNvSpPr>
          <p:nvPr/>
        </p:nvSpPr>
        <p:spPr bwMode="auto">
          <a:xfrm>
            <a:off x="152400" y="1147669"/>
            <a:ext cx="11811000" cy="503237"/>
          </a:xfrm>
          <a:prstGeom prst="rect">
            <a:avLst/>
          </a:prstGeom>
          <a:noFill/>
          <a:ln w="9525">
            <a:noFill/>
            <a:miter lim="800000"/>
            <a:headEnd/>
            <a:tailEnd/>
          </a:ln>
        </p:spPr>
        <p:txBody>
          <a:bodyPr/>
          <a:lstStyle/>
          <a:p>
            <a:pPr eaLnBrk="0" hangingPunct="0"/>
            <a:r>
              <a:rPr lang="en-US" sz="1200" dirty="0">
                <a:solidFill>
                  <a:srgbClr val="000000"/>
                </a:solidFill>
                <a:latin typeface="Arial"/>
                <a:cs typeface="Arial"/>
              </a:rPr>
              <a:t>The NCV1060~63 products integrate a 670V MOSFET for  cost effective isolated &amp; non isolated switching power supply capable of delivering from few Watts to 12 W.</a:t>
            </a:r>
          </a:p>
        </p:txBody>
      </p:sp>
      <p:sp>
        <p:nvSpPr>
          <p:cNvPr id="31747" name="Text Box 3"/>
          <p:cNvSpPr txBox="1">
            <a:spLocks noChangeArrowheads="1"/>
          </p:cNvSpPr>
          <p:nvPr/>
        </p:nvSpPr>
        <p:spPr bwMode="auto">
          <a:xfrm>
            <a:off x="228600" y="1994374"/>
            <a:ext cx="2590800" cy="1295400"/>
          </a:xfrm>
          <a:prstGeom prst="rect">
            <a:avLst/>
          </a:prstGeom>
          <a:noFill/>
          <a:ln w="12700" algn="ctr">
            <a:noFill/>
            <a:miter lim="800000"/>
            <a:headEnd/>
            <a:tailEnd/>
          </a:ln>
        </p:spPr>
        <p:txBody>
          <a:bodyPr lIns="0" rIns="0"/>
          <a:lstStyle/>
          <a:p>
            <a:pPr marL="57150" lvl="1" indent="-57150" eaLnBrk="0" hangingPunct="0">
              <a:buClr>
                <a:srgbClr val="2D2D8A"/>
              </a:buClr>
              <a:buSzPct val="80000"/>
              <a:buFont typeface="Wingdings" pitchFamily="2" charset="2"/>
              <a:buChar char="§"/>
            </a:pPr>
            <a:r>
              <a:rPr lang="en-US" sz="1200" dirty="0">
                <a:solidFill>
                  <a:srgbClr val="000000"/>
                </a:solidFill>
                <a:latin typeface="Arial"/>
                <a:cs typeface="Arial"/>
              </a:rPr>
              <a:t> 34 </a:t>
            </a:r>
            <a:r>
              <a:rPr lang="en-US" sz="1200" dirty="0">
                <a:solidFill>
                  <a:srgbClr val="000000"/>
                </a:solidFill>
                <a:latin typeface="Arial"/>
                <a:cs typeface="Arial"/>
                <a:sym typeface="Symbol"/>
              </a:rPr>
              <a:t></a:t>
            </a:r>
            <a:r>
              <a:rPr lang="en-US" sz="1200" dirty="0">
                <a:solidFill>
                  <a:srgbClr val="000000"/>
                </a:solidFill>
                <a:latin typeface="Arial"/>
                <a:cs typeface="Arial"/>
              </a:rPr>
              <a:t> (NCV1060) &amp; 11 </a:t>
            </a:r>
            <a:r>
              <a:rPr lang="en-US" sz="1200" dirty="0">
                <a:solidFill>
                  <a:srgbClr val="000000"/>
                </a:solidFill>
                <a:latin typeface="Arial"/>
                <a:cs typeface="Arial"/>
                <a:sym typeface="Symbol"/>
              </a:rPr>
              <a:t></a:t>
            </a:r>
            <a:r>
              <a:rPr lang="en-US" sz="1200" dirty="0">
                <a:solidFill>
                  <a:srgbClr val="000000"/>
                </a:solidFill>
                <a:latin typeface="Arial"/>
                <a:cs typeface="Arial"/>
              </a:rPr>
              <a:t> (NCV1063) – Other </a:t>
            </a:r>
            <a:r>
              <a:rPr lang="en-US" sz="1200" dirty="0" err="1">
                <a:solidFill>
                  <a:srgbClr val="000000"/>
                </a:solidFill>
                <a:latin typeface="Arial"/>
                <a:cs typeface="Arial"/>
              </a:rPr>
              <a:t>RdsON</a:t>
            </a:r>
            <a:r>
              <a:rPr lang="en-US" sz="1200" dirty="0">
                <a:solidFill>
                  <a:srgbClr val="000000"/>
                </a:solidFill>
                <a:latin typeface="Arial"/>
                <a:cs typeface="Arial"/>
              </a:rPr>
              <a:t> on demand</a:t>
            </a:r>
          </a:p>
          <a:p>
            <a:pPr marL="57150" lvl="1" indent="-57150" eaLnBrk="0" hangingPunct="0">
              <a:buClr>
                <a:srgbClr val="2D2D8A"/>
              </a:buClr>
              <a:buSzPct val="80000"/>
              <a:buFont typeface="Wingdings" pitchFamily="2" charset="2"/>
              <a:buChar char="§"/>
            </a:pPr>
            <a:r>
              <a:rPr lang="en-US" sz="1200" dirty="0">
                <a:solidFill>
                  <a:srgbClr val="000000"/>
                </a:solidFill>
                <a:latin typeface="Arial"/>
                <a:cs typeface="Arial"/>
              </a:rPr>
              <a:t> Frequency </a:t>
            </a:r>
            <a:r>
              <a:rPr lang="en-US" sz="1200" dirty="0" err="1">
                <a:solidFill>
                  <a:srgbClr val="000000"/>
                </a:solidFill>
                <a:latin typeface="Arial"/>
                <a:cs typeface="Arial"/>
              </a:rPr>
              <a:t>foldback</a:t>
            </a:r>
            <a:r>
              <a:rPr lang="en-US" sz="1200" dirty="0">
                <a:solidFill>
                  <a:srgbClr val="000000"/>
                </a:solidFill>
                <a:latin typeface="Arial"/>
                <a:cs typeface="Arial"/>
              </a:rPr>
              <a:t> and skip</a:t>
            </a:r>
          </a:p>
          <a:p>
            <a:pPr marL="57150" lvl="1" indent="-57150" eaLnBrk="0" hangingPunct="0">
              <a:buClr>
                <a:srgbClr val="2D2D8A"/>
              </a:buClr>
              <a:buSzPct val="80000"/>
            </a:pPr>
            <a:r>
              <a:rPr lang="en-US" sz="1200" dirty="0">
                <a:solidFill>
                  <a:srgbClr val="000000"/>
                </a:solidFill>
                <a:latin typeface="Arial"/>
                <a:cs typeface="Arial"/>
              </a:rPr>
              <a:t>Mode</a:t>
            </a:r>
          </a:p>
          <a:p>
            <a:pPr marL="57150" lvl="1" indent="-57150" eaLnBrk="0" hangingPunct="0">
              <a:buClr>
                <a:srgbClr val="2D2D8A"/>
              </a:buClr>
              <a:buSzPct val="80000"/>
              <a:buFont typeface="Wingdings" pitchFamily="2" charset="2"/>
              <a:buChar char="§"/>
            </a:pPr>
            <a:r>
              <a:rPr lang="en-US" sz="1200" dirty="0">
                <a:solidFill>
                  <a:srgbClr val="000000"/>
                </a:solidFill>
                <a:latin typeface="Arial"/>
                <a:cs typeface="Arial"/>
              </a:rPr>
              <a:t> </a:t>
            </a:r>
            <a:r>
              <a:rPr lang="en-US" sz="1200" b="1" i="1" u="sng" dirty="0">
                <a:solidFill>
                  <a:srgbClr val="00B050"/>
                </a:solidFill>
                <a:latin typeface="Arial"/>
                <a:cs typeface="Arial"/>
              </a:rPr>
              <a:t>Direct FB connection</a:t>
            </a:r>
          </a:p>
        </p:txBody>
      </p:sp>
      <p:sp>
        <p:nvSpPr>
          <p:cNvPr id="31748" name="Text Box 4"/>
          <p:cNvSpPr txBox="1">
            <a:spLocks noChangeArrowheads="1"/>
          </p:cNvSpPr>
          <p:nvPr/>
        </p:nvSpPr>
        <p:spPr bwMode="auto">
          <a:xfrm>
            <a:off x="3242886" y="2009576"/>
            <a:ext cx="2548314" cy="1295400"/>
          </a:xfrm>
          <a:prstGeom prst="rect">
            <a:avLst/>
          </a:prstGeom>
          <a:noFill/>
          <a:ln w="12700" algn="ctr">
            <a:noFill/>
            <a:miter lim="800000"/>
            <a:headEnd/>
            <a:tailEnd/>
          </a:ln>
        </p:spPr>
        <p:txBody>
          <a:bodyPr lIns="0" rIns="0"/>
          <a:lstStyle/>
          <a:p>
            <a:pPr marL="57150" lvl="1" indent="-57150" eaLnBrk="0" hangingPunct="0">
              <a:buClr>
                <a:srgbClr val="2D2D8A"/>
              </a:buClr>
              <a:buSzPct val="80000"/>
              <a:buFont typeface="Wingdings" pitchFamily="2" charset="2"/>
              <a:buChar char="§"/>
            </a:pPr>
            <a:r>
              <a:rPr lang="en-US" sz="1200" dirty="0">
                <a:solidFill>
                  <a:srgbClr val="000000"/>
                </a:solidFill>
                <a:latin typeface="Arial"/>
                <a:cs typeface="Arial"/>
              </a:rPr>
              <a:t> Power scalability</a:t>
            </a:r>
          </a:p>
          <a:p>
            <a:pPr marL="57150" lvl="1" indent="-57150" eaLnBrk="0" hangingPunct="0">
              <a:buClr>
                <a:srgbClr val="2D2D8A"/>
              </a:buClr>
              <a:buSzPct val="80000"/>
            </a:pPr>
            <a:endParaRPr lang="en-US" sz="1200" dirty="0">
              <a:solidFill>
                <a:srgbClr val="000000"/>
              </a:solidFill>
              <a:latin typeface="Arial"/>
              <a:cs typeface="Arial"/>
            </a:endParaRPr>
          </a:p>
          <a:p>
            <a:pPr marL="57150" lvl="1" indent="-57150" eaLnBrk="0" hangingPunct="0">
              <a:buClr>
                <a:srgbClr val="2D2D8A"/>
              </a:buClr>
              <a:buSzPct val="80000"/>
              <a:buFont typeface="Wingdings" pitchFamily="2" charset="2"/>
              <a:buChar char="§"/>
            </a:pPr>
            <a:r>
              <a:rPr lang="en-US" sz="1200" dirty="0">
                <a:solidFill>
                  <a:srgbClr val="000000"/>
                </a:solidFill>
                <a:latin typeface="Arial"/>
                <a:cs typeface="Arial"/>
              </a:rPr>
              <a:t> Improved efficiency at light</a:t>
            </a:r>
          </a:p>
          <a:p>
            <a:pPr marL="57150" lvl="1" indent="-57150" eaLnBrk="0" hangingPunct="0">
              <a:buClr>
                <a:srgbClr val="2D2D8A"/>
              </a:buClr>
              <a:buSzPct val="80000"/>
            </a:pPr>
            <a:r>
              <a:rPr lang="en-US" sz="1200" dirty="0">
                <a:solidFill>
                  <a:srgbClr val="000000"/>
                </a:solidFill>
                <a:latin typeface="Arial"/>
                <a:cs typeface="Arial"/>
              </a:rPr>
              <a:t> loads</a:t>
            </a:r>
          </a:p>
          <a:p>
            <a:pPr marL="57150" lvl="1" indent="-57150" eaLnBrk="0" hangingPunct="0">
              <a:buClr>
                <a:srgbClr val="2D2D8A"/>
              </a:buClr>
              <a:buSzPct val="80000"/>
              <a:buFont typeface="Wingdings" pitchFamily="2" charset="2"/>
              <a:buChar char="§"/>
            </a:pPr>
            <a:r>
              <a:rPr lang="en-US" sz="1200" dirty="0">
                <a:solidFill>
                  <a:srgbClr val="000000"/>
                </a:solidFill>
                <a:latin typeface="Arial"/>
                <a:cs typeface="Arial"/>
              </a:rPr>
              <a:t> Easy implementation of buck/buck-boost or </a:t>
            </a:r>
            <a:r>
              <a:rPr lang="en-US" sz="1200" dirty="0" err="1">
                <a:solidFill>
                  <a:srgbClr val="000000"/>
                </a:solidFill>
                <a:latin typeface="Arial"/>
                <a:cs typeface="Arial"/>
              </a:rPr>
              <a:t>flyback</a:t>
            </a:r>
            <a:endParaRPr lang="en-US" sz="1200" dirty="0">
              <a:solidFill>
                <a:srgbClr val="000000"/>
              </a:solidFill>
              <a:latin typeface="Arial"/>
              <a:cs typeface="Arial"/>
            </a:endParaRPr>
          </a:p>
          <a:p>
            <a:pPr marL="57150" lvl="1" indent="-57150" eaLnBrk="0" hangingPunct="0">
              <a:buClr>
                <a:srgbClr val="2D2D8A"/>
              </a:buClr>
              <a:buSzPct val="80000"/>
              <a:buFont typeface="Wingdings" pitchFamily="2" charset="2"/>
              <a:buChar char="§"/>
            </a:pPr>
            <a:endParaRPr lang="en-US" sz="1200" dirty="0">
              <a:solidFill>
                <a:srgbClr val="000000"/>
              </a:solidFill>
              <a:latin typeface="Arial"/>
              <a:cs typeface="Arial"/>
            </a:endParaRPr>
          </a:p>
        </p:txBody>
      </p:sp>
      <p:sp>
        <p:nvSpPr>
          <p:cNvPr id="31753" name="Text Box 6"/>
          <p:cNvSpPr txBox="1">
            <a:spLocks noChangeArrowheads="1"/>
          </p:cNvSpPr>
          <p:nvPr/>
        </p:nvSpPr>
        <p:spPr bwMode="auto">
          <a:xfrm>
            <a:off x="244679" y="5638800"/>
            <a:ext cx="5334000" cy="493786"/>
          </a:xfrm>
          <a:prstGeom prst="rect">
            <a:avLst/>
          </a:prstGeom>
          <a:noFill/>
          <a:ln w="12700" algn="ctr">
            <a:noFill/>
            <a:miter lim="800000"/>
            <a:headEnd/>
            <a:tailEnd/>
          </a:ln>
        </p:spPr>
        <p:txBody>
          <a:bodyPr lIns="0" rIns="0"/>
          <a:lstStyle/>
          <a:p>
            <a:pPr marL="57150" lvl="1" indent="-57150" eaLnBrk="0" hangingPunct="0">
              <a:buClr>
                <a:srgbClr val="2D2D8A"/>
              </a:buClr>
              <a:buSzPct val="80000"/>
              <a:buFont typeface="Wingdings" pitchFamily="2" charset="2"/>
              <a:buChar char="§"/>
            </a:pPr>
            <a:r>
              <a:rPr lang="en-US" sz="1200" dirty="0">
                <a:solidFill>
                  <a:srgbClr val="000000"/>
                </a:solidFill>
                <a:latin typeface="Arial"/>
                <a:cs typeface="Arial"/>
              </a:rPr>
              <a:t> Auxiliary Supply for EV – OBC &amp; Traction Inverters</a:t>
            </a:r>
          </a:p>
          <a:p>
            <a:pPr marL="0" lvl="1" eaLnBrk="0" hangingPunct="0">
              <a:buClr>
                <a:srgbClr val="2D2D8A"/>
              </a:buClr>
              <a:buSzPct val="80000"/>
            </a:pPr>
            <a:endParaRPr lang="en-US" sz="1200" dirty="0">
              <a:solidFill>
                <a:srgbClr val="000000"/>
              </a:solidFill>
              <a:latin typeface="Arial"/>
              <a:cs typeface="Arial"/>
            </a:endParaRPr>
          </a:p>
        </p:txBody>
      </p:sp>
      <p:sp>
        <p:nvSpPr>
          <p:cNvPr id="31756" name="Text Box 6"/>
          <p:cNvSpPr txBox="1">
            <a:spLocks noChangeArrowheads="1"/>
          </p:cNvSpPr>
          <p:nvPr/>
        </p:nvSpPr>
        <p:spPr bwMode="auto">
          <a:xfrm>
            <a:off x="212124" y="3720003"/>
            <a:ext cx="4267200" cy="1374775"/>
          </a:xfrm>
          <a:prstGeom prst="rect">
            <a:avLst/>
          </a:prstGeom>
          <a:noFill/>
          <a:ln w="12700" algn="ctr">
            <a:noFill/>
            <a:miter lim="800000"/>
            <a:headEnd/>
            <a:tailEnd/>
          </a:ln>
        </p:spPr>
        <p:txBody>
          <a:bodyPr lIns="0" rIns="0"/>
          <a:lstStyle/>
          <a:p>
            <a:pPr marL="57150" lvl="1" indent="-57150" eaLnBrk="0" hangingPunct="0">
              <a:buClr>
                <a:srgbClr val="2D2D8A"/>
              </a:buClr>
              <a:buSzPct val="80000"/>
              <a:buFont typeface="Wingdings" pitchFamily="2" charset="2"/>
              <a:buChar char="§"/>
            </a:pPr>
            <a:r>
              <a:rPr lang="fr-FR" sz="1200" dirty="0">
                <a:solidFill>
                  <a:srgbClr val="000000"/>
                </a:solidFill>
                <a:latin typeface="Arial"/>
                <a:cs typeface="Arial"/>
              </a:rPr>
              <a:t> Short circuit protection </a:t>
            </a:r>
            <a:r>
              <a:rPr lang="en-GB" sz="1200" dirty="0">
                <a:solidFill>
                  <a:srgbClr val="000000"/>
                </a:solidFill>
                <a:latin typeface="Arial"/>
                <a:cs typeface="Arial"/>
              </a:rPr>
              <a:t>Independent of the aux. Winding</a:t>
            </a:r>
          </a:p>
          <a:p>
            <a:pPr marL="57150" lvl="1" indent="-57150" eaLnBrk="0" hangingPunct="0">
              <a:buClr>
                <a:srgbClr val="2D2D8A"/>
              </a:buClr>
              <a:buSzPct val="80000"/>
              <a:buFont typeface="Wingdings" pitchFamily="2" charset="2"/>
              <a:buChar char="§"/>
            </a:pPr>
            <a:r>
              <a:rPr lang="en-GB" sz="1200" dirty="0">
                <a:solidFill>
                  <a:srgbClr val="000000"/>
                </a:solidFill>
                <a:latin typeface="Arial"/>
                <a:cs typeface="Arial"/>
              </a:rPr>
              <a:t> </a:t>
            </a:r>
            <a:r>
              <a:rPr lang="en-US" sz="1200" dirty="0">
                <a:solidFill>
                  <a:srgbClr val="000000"/>
                </a:solidFill>
                <a:latin typeface="Arial"/>
                <a:cs typeface="Arial"/>
              </a:rPr>
              <a:t>Adjustable </a:t>
            </a:r>
            <a:r>
              <a:rPr lang="en-US" sz="1200" dirty="0" err="1">
                <a:solidFill>
                  <a:srgbClr val="000000"/>
                </a:solidFill>
                <a:latin typeface="Arial"/>
                <a:cs typeface="Arial"/>
              </a:rPr>
              <a:t>Ipeak</a:t>
            </a:r>
            <a:r>
              <a:rPr lang="en-US" sz="1200" dirty="0">
                <a:solidFill>
                  <a:srgbClr val="000000"/>
                </a:solidFill>
                <a:latin typeface="Arial"/>
                <a:cs typeface="Arial"/>
              </a:rPr>
              <a:t>: 250 </a:t>
            </a:r>
            <a:r>
              <a:rPr lang="en-US" sz="1200" dirty="0" err="1">
                <a:solidFill>
                  <a:srgbClr val="000000"/>
                </a:solidFill>
                <a:latin typeface="Arial"/>
                <a:cs typeface="Arial"/>
              </a:rPr>
              <a:t>mA</a:t>
            </a:r>
            <a:r>
              <a:rPr lang="en-US" sz="1200" dirty="0">
                <a:solidFill>
                  <a:srgbClr val="000000"/>
                </a:solidFill>
                <a:latin typeface="Arial"/>
                <a:cs typeface="Arial"/>
              </a:rPr>
              <a:t> &amp; 650 </a:t>
            </a:r>
            <a:r>
              <a:rPr lang="en-US" sz="1200" dirty="0" err="1">
                <a:solidFill>
                  <a:srgbClr val="000000"/>
                </a:solidFill>
                <a:latin typeface="Arial"/>
                <a:cs typeface="Arial"/>
              </a:rPr>
              <a:t>mA</a:t>
            </a:r>
            <a:endParaRPr lang="en-US" sz="1200" dirty="0">
              <a:solidFill>
                <a:srgbClr val="000000"/>
              </a:solidFill>
              <a:latin typeface="Arial"/>
              <a:cs typeface="Arial"/>
            </a:endParaRPr>
          </a:p>
          <a:p>
            <a:pPr marL="57150" lvl="1" indent="-57150" eaLnBrk="0" hangingPunct="0">
              <a:buClr>
                <a:srgbClr val="2D2D8A"/>
              </a:buClr>
              <a:buSzPct val="80000"/>
              <a:buFont typeface="Wingdings" pitchFamily="2" charset="2"/>
              <a:buChar char="§"/>
            </a:pPr>
            <a:r>
              <a:rPr lang="en-US" sz="1200" dirty="0">
                <a:solidFill>
                  <a:srgbClr val="000000"/>
                </a:solidFill>
                <a:latin typeface="Arial"/>
                <a:cs typeface="Arial"/>
              </a:rPr>
              <a:t> OPP thru Aux winding</a:t>
            </a:r>
            <a:endParaRPr lang="fr-FR" sz="1200" dirty="0">
              <a:solidFill>
                <a:srgbClr val="000000"/>
              </a:solidFill>
              <a:latin typeface="Arial"/>
              <a:cs typeface="Arial"/>
            </a:endParaRPr>
          </a:p>
          <a:p>
            <a:pPr marL="57150" lvl="1" indent="-57150" eaLnBrk="0" hangingPunct="0">
              <a:buClr>
                <a:srgbClr val="2D2D8A"/>
              </a:buClr>
              <a:buSzPct val="80000"/>
              <a:buFont typeface="Wingdings" pitchFamily="2" charset="2"/>
              <a:buChar char="§"/>
            </a:pPr>
            <a:r>
              <a:rPr lang="en-GB" sz="1200" dirty="0">
                <a:solidFill>
                  <a:srgbClr val="000000"/>
                </a:solidFill>
                <a:latin typeface="Arial"/>
                <a:cs typeface="Arial"/>
              </a:rPr>
              <a:t> Soft start: 4 ms (TBC)</a:t>
            </a:r>
          </a:p>
          <a:p>
            <a:pPr marL="57150" lvl="1" indent="-57150" eaLnBrk="0" hangingPunct="0">
              <a:buClr>
                <a:srgbClr val="2D2D8A"/>
              </a:buClr>
              <a:buSzPct val="80000"/>
              <a:buFont typeface="Wingdings" pitchFamily="2" charset="2"/>
              <a:buChar char="§"/>
            </a:pPr>
            <a:r>
              <a:rPr lang="en-GB" sz="1200" dirty="0">
                <a:solidFill>
                  <a:srgbClr val="000000"/>
                </a:solidFill>
                <a:latin typeface="Arial"/>
                <a:cs typeface="Arial"/>
              </a:rPr>
              <a:t> Internal switching frequency: 65 &amp; 100 kHz</a:t>
            </a:r>
          </a:p>
          <a:p>
            <a:pPr marL="57150" lvl="1" indent="-57150" eaLnBrk="0" hangingPunct="0">
              <a:buClr>
                <a:srgbClr val="2D2D8A"/>
              </a:buClr>
              <a:buSzPct val="80000"/>
              <a:buFont typeface="Wingdings" pitchFamily="2" charset="2"/>
              <a:buChar char="§"/>
            </a:pPr>
            <a:r>
              <a:rPr lang="en-GB" sz="1200" dirty="0">
                <a:solidFill>
                  <a:srgbClr val="000000"/>
                </a:solidFill>
                <a:latin typeface="Arial"/>
                <a:cs typeface="Arial"/>
              </a:rPr>
              <a:t> Frequency jittering </a:t>
            </a:r>
          </a:p>
          <a:p>
            <a:pPr marL="57150" lvl="1" indent="-57150" eaLnBrk="0" hangingPunct="0">
              <a:buClr>
                <a:srgbClr val="2D2D8A"/>
              </a:buClr>
              <a:buSzPct val="80000"/>
              <a:buFont typeface="Wingdings" pitchFamily="2" charset="2"/>
              <a:buChar char="§"/>
            </a:pPr>
            <a:r>
              <a:rPr lang="en-GB" sz="1200" dirty="0">
                <a:solidFill>
                  <a:srgbClr val="000000"/>
                </a:solidFill>
                <a:latin typeface="Arial"/>
                <a:cs typeface="Arial"/>
              </a:rPr>
              <a:t> Wide Start-up voltage down to 20 </a:t>
            </a:r>
            <a:r>
              <a:rPr lang="en-GB" sz="1200" dirty="0" err="1">
                <a:solidFill>
                  <a:srgbClr val="000000"/>
                </a:solidFill>
                <a:latin typeface="Arial"/>
                <a:cs typeface="Arial"/>
              </a:rPr>
              <a:t>Vdc</a:t>
            </a:r>
            <a:endParaRPr lang="en-GB" sz="1200" dirty="0">
              <a:solidFill>
                <a:srgbClr val="000000"/>
              </a:solidFill>
              <a:latin typeface="Arial"/>
              <a:cs typeface="Arial"/>
            </a:endParaRPr>
          </a:p>
        </p:txBody>
      </p:sp>
      <p:sp>
        <p:nvSpPr>
          <p:cNvPr id="22" name="Text Box 6"/>
          <p:cNvSpPr txBox="1">
            <a:spLocks noChangeArrowheads="1"/>
          </p:cNvSpPr>
          <p:nvPr/>
        </p:nvSpPr>
        <p:spPr bwMode="auto">
          <a:xfrm>
            <a:off x="6324600" y="5610758"/>
            <a:ext cx="4495800" cy="517634"/>
          </a:xfrm>
          <a:prstGeom prst="rect">
            <a:avLst/>
          </a:prstGeom>
          <a:noFill/>
          <a:ln w="12700" algn="ctr">
            <a:noFill/>
            <a:miter lim="800000"/>
            <a:headEnd/>
            <a:tailEnd/>
          </a:ln>
        </p:spPr>
        <p:txBody>
          <a:bodyPr lIns="0" rIns="0"/>
          <a:lstStyle/>
          <a:p>
            <a:pPr marL="57150" lvl="1" indent="-57150" eaLnBrk="0" hangingPunct="0">
              <a:buClr>
                <a:schemeClr val="accent6"/>
              </a:buClr>
              <a:buSzPct val="80000"/>
              <a:buFont typeface="Wingdings" pitchFamily="2" charset="2"/>
              <a:buChar char="§"/>
            </a:pPr>
            <a:r>
              <a:rPr lang="en-US" sz="1200" dirty="0">
                <a:solidFill>
                  <a:srgbClr val="000000"/>
                </a:solidFill>
              </a:rPr>
              <a:t> NCV1060: 34 </a:t>
            </a:r>
            <a:r>
              <a:rPr lang="en-US" sz="1200" dirty="0">
                <a:solidFill>
                  <a:srgbClr val="000000"/>
                </a:solidFill>
                <a:sym typeface="Symbol"/>
              </a:rPr>
              <a:t></a:t>
            </a:r>
            <a:r>
              <a:rPr lang="en-US" sz="1200" dirty="0">
                <a:solidFill>
                  <a:srgbClr val="000000"/>
                </a:solidFill>
              </a:rPr>
              <a:t> / 250 mA in SOIC-10</a:t>
            </a:r>
          </a:p>
          <a:p>
            <a:pPr marL="57150" lvl="1" indent="-57150" eaLnBrk="0" hangingPunct="0">
              <a:buClr>
                <a:schemeClr val="accent6"/>
              </a:buClr>
              <a:buSzPct val="80000"/>
              <a:buFont typeface="Wingdings" pitchFamily="2" charset="2"/>
              <a:buChar char="§"/>
            </a:pPr>
            <a:r>
              <a:rPr lang="en-US" sz="1200" dirty="0">
                <a:solidFill>
                  <a:srgbClr val="000000"/>
                </a:solidFill>
              </a:rPr>
              <a:t> NCV1063: 11.4 </a:t>
            </a:r>
            <a:r>
              <a:rPr lang="en-US" sz="1200" dirty="0">
                <a:solidFill>
                  <a:srgbClr val="000000"/>
                </a:solidFill>
                <a:sym typeface="Symbol"/>
              </a:rPr>
              <a:t></a:t>
            </a:r>
            <a:r>
              <a:rPr lang="en-US" sz="1200" dirty="0">
                <a:solidFill>
                  <a:srgbClr val="000000"/>
                </a:solidFill>
              </a:rPr>
              <a:t> / 650 mA in SOIC-16</a:t>
            </a:r>
          </a:p>
          <a:p>
            <a:pPr marL="57150" lvl="1" indent="-57150" eaLnBrk="0" hangingPunct="0">
              <a:buClr>
                <a:schemeClr val="accent6"/>
              </a:buClr>
              <a:buSzPct val="80000"/>
              <a:buFont typeface="Wingdings" pitchFamily="2" charset="2"/>
              <a:buChar char="§"/>
            </a:pPr>
            <a:r>
              <a:rPr lang="en-US" sz="1200" dirty="0">
                <a:solidFill>
                  <a:srgbClr val="000000"/>
                </a:solidFill>
              </a:rPr>
              <a:t> A : with Brown-in – B : w/o Brown-in</a:t>
            </a:r>
          </a:p>
          <a:p>
            <a:pPr marL="57150" lvl="1" indent="-57150" eaLnBrk="0" hangingPunct="0">
              <a:buClr>
                <a:schemeClr val="accent6"/>
              </a:buClr>
              <a:buSzPct val="80000"/>
              <a:buFont typeface="Wingdings" pitchFamily="2" charset="2"/>
              <a:buChar char="§"/>
            </a:pPr>
            <a:endParaRPr lang="en-US" sz="1200" dirty="0">
              <a:solidFill>
                <a:srgbClr val="000000"/>
              </a:solidFill>
            </a:endParaRPr>
          </a:p>
        </p:txBody>
      </p:sp>
      <p:sp>
        <p:nvSpPr>
          <p:cNvPr id="3" name="Title 2">
            <a:extLst>
              <a:ext uri="{FF2B5EF4-FFF2-40B4-BE49-F238E27FC236}">
                <a16:creationId xmlns:a16="http://schemas.microsoft.com/office/drawing/2014/main" id="{837B89C1-1D15-4D05-BC32-F659637D037D}"/>
              </a:ext>
            </a:extLst>
          </p:cNvPr>
          <p:cNvSpPr>
            <a:spLocks noGrp="1"/>
          </p:cNvSpPr>
          <p:nvPr>
            <p:ph type="title"/>
          </p:nvPr>
        </p:nvSpPr>
        <p:spPr/>
        <p:txBody>
          <a:bodyPr/>
          <a:lstStyle/>
          <a:p>
            <a:r>
              <a:rPr lang="en-US" dirty="0"/>
              <a:t>NCV1060/63 – 11 &amp; 34 </a:t>
            </a:r>
            <a:r>
              <a:rPr lang="el-GR" dirty="0"/>
              <a:t>Ω</a:t>
            </a:r>
            <a:r>
              <a:rPr lang="fr-FR" dirty="0"/>
              <a:t> </a:t>
            </a:r>
            <a:r>
              <a:rPr lang="en-US" dirty="0"/>
              <a:t>Switchers for low power Buck</a:t>
            </a:r>
          </a:p>
        </p:txBody>
      </p:sp>
    </p:spTree>
    <p:extLst>
      <p:ext uri="{BB962C8B-B14F-4D97-AF65-F5344CB8AC3E}">
        <p14:creationId xmlns:p14="http://schemas.microsoft.com/office/powerpoint/2010/main" val="208567212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27586" y="1110219"/>
            <a:ext cx="11796919" cy="503238"/>
          </a:xfrm>
          <a:prstGeom prst="rect">
            <a:avLst/>
          </a:prstGeom>
          <a:noFill/>
          <a:ln w="9525">
            <a:noFill/>
            <a:miter lim="800000"/>
            <a:headEnd/>
            <a:tailEnd/>
          </a:ln>
        </p:spPr>
        <p:txBody>
          <a:bodyPr/>
          <a:lstStyle/>
          <a:p>
            <a:r>
              <a:rPr lang="en-US" altLang="zh-TW" sz="1300" dirty="0">
                <a:solidFill>
                  <a:srgbClr val="000000"/>
                </a:solidFill>
              </a:rPr>
              <a:t>The NCV1070~1077 products integrate 670V MOSFET providing for a switching power supply capable of delivering up to 2~20 watts of output power.</a:t>
            </a:r>
          </a:p>
        </p:txBody>
      </p:sp>
      <p:sp>
        <p:nvSpPr>
          <p:cNvPr id="11267" name="Text Box 3"/>
          <p:cNvSpPr txBox="1">
            <a:spLocks noChangeArrowheads="1"/>
          </p:cNvSpPr>
          <p:nvPr/>
        </p:nvSpPr>
        <p:spPr bwMode="auto">
          <a:xfrm>
            <a:off x="127586" y="2006516"/>
            <a:ext cx="2645616" cy="1295400"/>
          </a:xfrm>
          <a:prstGeom prst="rect">
            <a:avLst/>
          </a:prstGeom>
          <a:noFill/>
          <a:ln w="12700" algn="ctr">
            <a:noFill/>
            <a:miter lim="800000"/>
            <a:headEnd/>
            <a:tailEnd/>
          </a:ln>
        </p:spPr>
        <p:txBody>
          <a:bodyPr lIns="0" rIns="0"/>
          <a:lstStyle/>
          <a:p>
            <a:pPr marL="174625" lvl="1" indent="-174625">
              <a:buClr>
                <a:srgbClr val="333399"/>
              </a:buClr>
              <a:buSzPct val="80000"/>
              <a:buFont typeface="Wingdings" pitchFamily="2" charset="2"/>
              <a:buChar char="§"/>
            </a:pPr>
            <a:r>
              <a:rPr lang="en-US" altLang="zh-TW" sz="1300" dirty="0">
                <a:solidFill>
                  <a:srgbClr val="000000"/>
                </a:solidFill>
              </a:rPr>
              <a:t>Frequency </a:t>
            </a:r>
            <a:r>
              <a:rPr lang="en-US" altLang="zh-TW" sz="1300" dirty="0" err="1">
                <a:solidFill>
                  <a:srgbClr val="000000"/>
                </a:solidFill>
              </a:rPr>
              <a:t>foldback</a:t>
            </a:r>
            <a:r>
              <a:rPr lang="en-US" altLang="zh-TW" sz="1300" dirty="0">
                <a:solidFill>
                  <a:srgbClr val="000000"/>
                </a:solidFill>
              </a:rPr>
              <a:t> and skip mode</a:t>
            </a:r>
          </a:p>
          <a:p>
            <a:pPr marL="174625" lvl="1" indent="-174625">
              <a:buClr>
                <a:srgbClr val="333399"/>
              </a:buClr>
              <a:buSzPct val="80000"/>
              <a:buFont typeface="Wingdings" pitchFamily="2" charset="2"/>
              <a:buChar char="§"/>
            </a:pPr>
            <a:endParaRPr lang="en-US" altLang="zh-TW" sz="1300" dirty="0">
              <a:solidFill>
                <a:srgbClr val="000000"/>
              </a:solidFill>
            </a:endParaRPr>
          </a:p>
          <a:p>
            <a:pPr marL="174625" lvl="1" indent="-174625">
              <a:buClr>
                <a:srgbClr val="333399"/>
              </a:buClr>
              <a:buSzPct val="80000"/>
              <a:buFont typeface="Wingdings" pitchFamily="2" charset="2"/>
              <a:buChar char="§"/>
            </a:pPr>
            <a:r>
              <a:rPr lang="en-US" altLang="zh-TW" sz="1300" dirty="0">
                <a:solidFill>
                  <a:srgbClr val="000000"/>
                </a:solidFill>
              </a:rPr>
              <a:t>Internal HV Startup featuring Dynamic Self Supply (DSS)</a:t>
            </a:r>
          </a:p>
        </p:txBody>
      </p:sp>
      <p:sp>
        <p:nvSpPr>
          <p:cNvPr id="11268" name="Text Box 4"/>
          <p:cNvSpPr txBox="1">
            <a:spLocks noChangeArrowheads="1"/>
          </p:cNvSpPr>
          <p:nvPr/>
        </p:nvSpPr>
        <p:spPr bwMode="auto">
          <a:xfrm>
            <a:off x="3276599" y="1984745"/>
            <a:ext cx="2611989" cy="1446212"/>
          </a:xfrm>
          <a:prstGeom prst="rect">
            <a:avLst/>
          </a:prstGeom>
          <a:noFill/>
          <a:ln w="12700" algn="ctr">
            <a:noFill/>
            <a:miter lim="800000"/>
            <a:headEnd/>
            <a:tailEnd/>
          </a:ln>
        </p:spPr>
        <p:txBody>
          <a:bodyPr lIns="0" rIns="0"/>
          <a:lstStyle/>
          <a:p>
            <a:pPr marL="174625" indent="-174625">
              <a:buClr>
                <a:srgbClr val="333399"/>
              </a:buClr>
              <a:buSzPct val="80000"/>
              <a:buFont typeface="Wingdings" pitchFamily="2" charset="2"/>
              <a:buChar char="§"/>
            </a:pPr>
            <a:r>
              <a:rPr lang="en-US" altLang="zh-TW" sz="1300" dirty="0">
                <a:solidFill>
                  <a:srgbClr val="000000"/>
                </a:solidFill>
              </a:rPr>
              <a:t>Ease of design</a:t>
            </a:r>
          </a:p>
          <a:p>
            <a:pPr marL="174625" indent="-174625">
              <a:buClr>
                <a:srgbClr val="333399"/>
              </a:buClr>
              <a:buSzPct val="80000"/>
              <a:buFont typeface="Wingdings" pitchFamily="2" charset="2"/>
              <a:buChar char="§"/>
            </a:pPr>
            <a:r>
              <a:rPr lang="en-US" altLang="zh-TW" sz="1300" dirty="0">
                <a:solidFill>
                  <a:srgbClr val="000000"/>
                </a:solidFill>
              </a:rPr>
              <a:t>Ability to change peak current limit</a:t>
            </a:r>
          </a:p>
          <a:p>
            <a:pPr marL="174625" indent="-174625">
              <a:buClr>
                <a:srgbClr val="333399"/>
              </a:buClr>
              <a:buSzPct val="80000"/>
              <a:buFont typeface="Wingdings" pitchFamily="2" charset="2"/>
              <a:buChar char="§"/>
            </a:pPr>
            <a:r>
              <a:rPr lang="en-US" altLang="zh-TW" sz="1300" dirty="0">
                <a:solidFill>
                  <a:srgbClr val="000000"/>
                </a:solidFill>
              </a:rPr>
              <a:t>Improved efficiency at light loads</a:t>
            </a:r>
          </a:p>
          <a:p>
            <a:pPr marL="174625" indent="-174625">
              <a:buClr>
                <a:srgbClr val="333399"/>
              </a:buClr>
              <a:buSzPct val="80000"/>
              <a:buFont typeface="Wingdings" pitchFamily="2" charset="2"/>
              <a:buChar char="§"/>
            </a:pPr>
            <a:r>
              <a:rPr lang="en-US" altLang="zh-TW" sz="1300" dirty="0">
                <a:solidFill>
                  <a:srgbClr val="000000"/>
                </a:solidFill>
              </a:rPr>
              <a:t>Loss less startup sequence</a:t>
            </a:r>
          </a:p>
        </p:txBody>
      </p:sp>
      <p:sp>
        <p:nvSpPr>
          <p:cNvPr id="3" name="Title 2">
            <a:extLst>
              <a:ext uri="{FF2B5EF4-FFF2-40B4-BE49-F238E27FC236}">
                <a16:creationId xmlns:a16="http://schemas.microsoft.com/office/drawing/2014/main" id="{E5017BEA-8AA2-4081-B9DA-0CFD49B3C347}"/>
              </a:ext>
            </a:extLst>
          </p:cNvPr>
          <p:cNvSpPr>
            <a:spLocks noGrp="1"/>
          </p:cNvSpPr>
          <p:nvPr>
            <p:ph type="title"/>
          </p:nvPr>
        </p:nvSpPr>
        <p:spPr/>
        <p:txBody>
          <a:bodyPr/>
          <a:lstStyle/>
          <a:p>
            <a:r>
              <a:rPr lang="en-US" dirty="0"/>
              <a:t>NCV1070~77 – 4.7 to 22 </a:t>
            </a:r>
            <a:r>
              <a:rPr lang="el-GR" dirty="0"/>
              <a:t>Ω</a:t>
            </a:r>
            <a:r>
              <a:rPr lang="en-US" dirty="0"/>
              <a:t> 650V Integrated Switchers</a:t>
            </a:r>
          </a:p>
        </p:txBody>
      </p:sp>
      <p:pic>
        <p:nvPicPr>
          <p:cNvPr id="1127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0631" y="1905000"/>
            <a:ext cx="4379912" cy="2101850"/>
          </a:xfrm>
          <a:prstGeom prst="rect">
            <a:avLst/>
          </a:prstGeom>
          <a:noFill/>
          <a:ln w="9525">
            <a:noFill/>
            <a:miter lim="800000"/>
            <a:headEnd/>
            <a:tailEnd/>
          </a:ln>
        </p:spPr>
      </p:pic>
      <p:sp>
        <p:nvSpPr>
          <p:cNvPr id="11276" name="Text Box 6"/>
          <p:cNvSpPr txBox="1">
            <a:spLocks noChangeArrowheads="1"/>
          </p:cNvSpPr>
          <p:nvPr/>
        </p:nvSpPr>
        <p:spPr bwMode="auto">
          <a:xfrm>
            <a:off x="127586" y="3824529"/>
            <a:ext cx="5763627" cy="1128471"/>
          </a:xfrm>
          <a:prstGeom prst="rect">
            <a:avLst/>
          </a:prstGeom>
          <a:noFill/>
          <a:ln w="12700" algn="ctr">
            <a:noFill/>
            <a:miter lim="800000"/>
            <a:headEnd/>
            <a:tailEnd/>
          </a:ln>
        </p:spPr>
        <p:txBody>
          <a:bodyPr lIns="0" rIns="0"/>
          <a:lstStyle/>
          <a:p>
            <a:pPr marL="174625" indent="-174625">
              <a:buClr>
                <a:srgbClr val="333399"/>
              </a:buClr>
              <a:buSzPct val="80000"/>
              <a:buFont typeface="Wingdings" pitchFamily="2" charset="2"/>
              <a:buChar char="§"/>
            </a:pPr>
            <a:r>
              <a:rPr lang="fr-FR" altLang="zh-TW" sz="1300" dirty="0">
                <a:solidFill>
                  <a:srgbClr val="000000"/>
                </a:solidFill>
              </a:rPr>
              <a:t>Short circuit protection </a:t>
            </a:r>
            <a:r>
              <a:rPr lang="en-GB" altLang="zh-TW" sz="1300" dirty="0">
                <a:solidFill>
                  <a:srgbClr val="000000"/>
                </a:solidFill>
              </a:rPr>
              <a:t>Independent of the aux. winding when the DSS is used</a:t>
            </a:r>
            <a:endParaRPr lang="fr-FR" altLang="zh-TW" sz="1300" dirty="0">
              <a:solidFill>
                <a:srgbClr val="000000"/>
              </a:solidFill>
            </a:endParaRPr>
          </a:p>
          <a:p>
            <a:pPr marL="174625" indent="-174625">
              <a:buClr>
                <a:srgbClr val="333399"/>
              </a:buClr>
              <a:buSzPct val="80000"/>
              <a:buFont typeface="Wingdings" pitchFamily="2" charset="2"/>
              <a:buChar char="§"/>
            </a:pPr>
            <a:r>
              <a:rPr lang="en-GB" altLang="zh-TW" sz="1300" dirty="0">
                <a:solidFill>
                  <a:srgbClr val="000000"/>
                </a:solidFill>
              </a:rPr>
              <a:t>Soft start: 1 ms</a:t>
            </a:r>
          </a:p>
          <a:p>
            <a:pPr marL="174625" indent="-174625">
              <a:buClr>
                <a:srgbClr val="333399"/>
              </a:buClr>
              <a:buSzPct val="80000"/>
              <a:buFont typeface="Wingdings" pitchFamily="2" charset="2"/>
              <a:buChar char="§"/>
            </a:pPr>
            <a:r>
              <a:rPr lang="en-GB" altLang="zh-TW" sz="1300" dirty="0">
                <a:solidFill>
                  <a:srgbClr val="000000"/>
                </a:solidFill>
              </a:rPr>
              <a:t>Internal switching frequency: 65, 100 and 130 kHz</a:t>
            </a:r>
          </a:p>
          <a:p>
            <a:pPr marL="174625" indent="-174625">
              <a:buClr>
                <a:srgbClr val="333399"/>
              </a:buClr>
              <a:buSzPct val="80000"/>
              <a:buFont typeface="Wingdings" pitchFamily="2" charset="2"/>
              <a:buChar char="§"/>
            </a:pPr>
            <a:r>
              <a:rPr lang="en-GB" altLang="zh-TW" sz="1300" dirty="0">
                <a:solidFill>
                  <a:srgbClr val="000000"/>
                </a:solidFill>
              </a:rPr>
              <a:t>Frequency jittering </a:t>
            </a:r>
          </a:p>
          <a:p>
            <a:pPr marL="174625" indent="-174625">
              <a:buClr>
                <a:srgbClr val="333399"/>
              </a:buClr>
              <a:buSzPct val="80000"/>
              <a:buFont typeface="Wingdings" pitchFamily="2" charset="2"/>
              <a:buChar char="§"/>
            </a:pPr>
            <a:r>
              <a:rPr lang="en-GB" altLang="zh-TW" sz="1300" dirty="0">
                <a:solidFill>
                  <a:srgbClr val="000000"/>
                </a:solidFill>
              </a:rPr>
              <a:t>Over Voltage Protection – </a:t>
            </a:r>
            <a:r>
              <a:rPr lang="en-GB" altLang="zh-TW" sz="1300" dirty="0" err="1">
                <a:solidFill>
                  <a:srgbClr val="000000"/>
                </a:solidFill>
              </a:rPr>
              <a:t>Vcc</a:t>
            </a:r>
            <a:r>
              <a:rPr lang="en-GB" altLang="zh-TW" sz="1300" dirty="0">
                <a:solidFill>
                  <a:srgbClr val="000000"/>
                </a:solidFill>
              </a:rPr>
              <a:t> pin</a:t>
            </a:r>
          </a:p>
        </p:txBody>
      </p:sp>
      <p:sp>
        <p:nvSpPr>
          <p:cNvPr id="11282" name="Rectangle 93"/>
          <p:cNvSpPr>
            <a:spLocks noChangeArrowheads="1"/>
          </p:cNvSpPr>
          <p:nvPr/>
        </p:nvSpPr>
        <p:spPr bwMode="auto">
          <a:xfrm>
            <a:off x="6172200" y="5621954"/>
            <a:ext cx="5411787" cy="461665"/>
          </a:xfrm>
          <a:prstGeom prst="rect">
            <a:avLst/>
          </a:prstGeom>
          <a:noFill/>
          <a:ln w="12700">
            <a:noFill/>
            <a:miter lim="800000"/>
            <a:headEnd/>
            <a:tailEnd/>
          </a:ln>
        </p:spPr>
        <p:txBody>
          <a:bodyPr wrap="square" anchor="ctr">
            <a:spAutoFit/>
          </a:bodyPr>
          <a:lstStyle/>
          <a:p>
            <a:pPr>
              <a:buFontTx/>
              <a:buChar char="•"/>
            </a:pPr>
            <a:r>
              <a:rPr lang="en-US" altLang="zh-TW" sz="1200" dirty="0">
                <a:solidFill>
                  <a:srgbClr val="000000"/>
                </a:solidFill>
                <a:ea typeface="Calibri" pitchFamily="34" charset="0"/>
                <a:cs typeface="Times New Roman" pitchFamily="18" charset="0"/>
              </a:rPr>
              <a:t>NCP107XSTYT3G – SOT-223 / Y A:65 kHz/B/100kHz/C:130 kHz </a:t>
            </a:r>
          </a:p>
          <a:p>
            <a:pPr>
              <a:buFontTx/>
              <a:buChar char="•"/>
            </a:pPr>
            <a:r>
              <a:rPr lang="en-US" altLang="zh-TW" sz="1200" dirty="0">
                <a:solidFill>
                  <a:srgbClr val="000000"/>
                </a:solidFill>
                <a:ea typeface="Calibri" pitchFamily="34" charset="0"/>
                <a:cs typeface="Times New Roman" pitchFamily="18" charset="0"/>
              </a:rPr>
              <a:t>NCP107XPxxxG – PDIP7 / 65/100/130 kHz</a:t>
            </a:r>
          </a:p>
        </p:txBody>
      </p:sp>
      <p:pic>
        <p:nvPicPr>
          <p:cNvPr id="11283" name="Picture 9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20656" y="5549575"/>
            <a:ext cx="606425" cy="606425"/>
          </a:xfrm>
          <a:prstGeom prst="rect">
            <a:avLst/>
          </a:prstGeom>
          <a:noFill/>
          <a:ln w="12700">
            <a:noFill/>
            <a:miter lim="800000"/>
            <a:headEnd/>
            <a:tailEnd/>
          </a:ln>
        </p:spPr>
      </p:pic>
      <p:pic>
        <p:nvPicPr>
          <p:cNvPr id="11284" name="Picture 9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02117" y="5619593"/>
            <a:ext cx="747713" cy="493712"/>
          </a:xfrm>
          <a:prstGeom prst="rect">
            <a:avLst/>
          </a:prstGeom>
          <a:noFill/>
          <a:ln w="12700">
            <a:noFill/>
            <a:miter lim="800000"/>
            <a:headEnd/>
            <a:tailEnd/>
          </a:ln>
        </p:spPr>
      </p:pic>
      <p:sp>
        <p:nvSpPr>
          <p:cNvPr id="16" name="TextBox 15"/>
          <p:cNvSpPr txBox="1"/>
          <p:nvPr/>
        </p:nvSpPr>
        <p:spPr>
          <a:xfrm>
            <a:off x="7010400" y="4090259"/>
            <a:ext cx="3048000" cy="861774"/>
          </a:xfrm>
          <a:prstGeom prst="rect">
            <a:avLst/>
          </a:prstGeom>
          <a:solidFill>
            <a:schemeClr val="bg2"/>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400" b="1" dirty="0" err="1">
                <a:solidFill>
                  <a:schemeClr val="tx1"/>
                </a:solidFill>
                <a:effectLst>
                  <a:outerShdw blurRad="38100" dist="38100" dir="2700000" algn="tl">
                    <a:srgbClr val="000000">
                      <a:alpha val="43137"/>
                    </a:srgbClr>
                  </a:outerShdw>
                </a:effectLst>
              </a:rPr>
              <a:t>RTM’d</a:t>
            </a:r>
            <a:r>
              <a:rPr lang="en-US" sz="1400" b="1" dirty="0">
                <a:solidFill>
                  <a:schemeClr val="tx1"/>
                </a:solidFill>
                <a:effectLst>
                  <a:outerShdw blurRad="38100" dist="38100" dir="2700000" algn="tl">
                    <a:srgbClr val="000000">
                      <a:alpha val="43137"/>
                    </a:srgbClr>
                  </a:outerShdw>
                </a:effectLst>
              </a:rPr>
              <a:t> versions</a:t>
            </a:r>
          </a:p>
          <a:p>
            <a:pPr marL="285750" indent="-285750">
              <a:buFont typeface="Wingdings" panose="05000000000000000000" pitchFamily="2" charset="2"/>
              <a:buChar char="§"/>
            </a:pPr>
            <a:r>
              <a:rPr lang="en-US" sz="1200" b="1" dirty="0">
                <a:solidFill>
                  <a:schemeClr val="accent5"/>
                </a:solidFill>
              </a:rPr>
              <a:t>NCV1075P065G/NCV1075P100G</a:t>
            </a:r>
          </a:p>
          <a:p>
            <a:pPr marL="285750" indent="-285750">
              <a:buFont typeface="Wingdings" panose="05000000000000000000" pitchFamily="2" charset="2"/>
              <a:buChar char="§"/>
            </a:pPr>
            <a:r>
              <a:rPr lang="en-US" sz="1200" b="1" dirty="0">
                <a:solidFill>
                  <a:schemeClr val="accent5"/>
                </a:solidFill>
              </a:rPr>
              <a:t>NCV1076P065G/NCV1076P100G</a:t>
            </a:r>
          </a:p>
          <a:p>
            <a:pPr marL="285750" indent="-285750">
              <a:buFont typeface="Wingdings" panose="05000000000000000000" pitchFamily="2" charset="2"/>
              <a:buChar char="§"/>
            </a:pPr>
            <a:r>
              <a:rPr lang="en-US" sz="1200" b="1" dirty="0">
                <a:solidFill>
                  <a:schemeClr val="accent5"/>
                </a:solidFill>
              </a:rPr>
              <a:t>NCV1077STBT3G</a:t>
            </a:r>
          </a:p>
        </p:txBody>
      </p:sp>
      <p:sp>
        <p:nvSpPr>
          <p:cNvPr id="25" name="Text Box 6"/>
          <p:cNvSpPr txBox="1">
            <a:spLocks noChangeArrowheads="1"/>
          </p:cNvSpPr>
          <p:nvPr/>
        </p:nvSpPr>
        <p:spPr bwMode="auto">
          <a:xfrm>
            <a:off x="164919" y="5523369"/>
            <a:ext cx="5334000" cy="493786"/>
          </a:xfrm>
          <a:prstGeom prst="rect">
            <a:avLst/>
          </a:prstGeom>
          <a:noFill/>
          <a:ln w="12700" algn="ctr">
            <a:noFill/>
            <a:miter lim="800000"/>
            <a:headEnd/>
            <a:tailEnd/>
          </a:ln>
        </p:spPr>
        <p:txBody>
          <a:bodyPr lIns="0" rIns="0"/>
          <a:lstStyle/>
          <a:p>
            <a:pPr marL="57150" lvl="1" indent="-57150" eaLnBrk="0" hangingPunct="0">
              <a:buClr>
                <a:srgbClr val="2D2D8A"/>
              </a:buClr>
              <a:buSzPct val="80000"/>
              <a:buFont typeface="Wingdings" pitchFamily="2" charset="2"/>
              <a:buChar char="§"/>
            </a:pPr>
            <a:r>
              <a:rPr lang="en-US" sz="1200" dirty="0">
                <a:solidFill>
                  <a:srgbClr val="000000"/>
                </a:solidFill>
                <a:latin typeface="Arial"/>
                <a:cs typeface="Arial"/>
              </a:rPr>
              <a:t> Auxiliary Supply for EV – OBC &amp; Traction Inverters</a:t>
            </a:r>
          </a:p>
          <a:p>
            <a:pPr marL="0" lvl="1" eaLnBrk="0" hangingPunct="0">
              <a:buClr>
                <a:srgbClr val="2D2D8A"/>
              </a:buClr>
              <a:buSzPct val="80000"/>
            </a:pPr>
            <a:endParaRPr lang="en-US" sz="1200" dirty="0">
              <a:solidFill>
                <a:srgbClr val="000000"/>
              </a:solidFill>
              <a:latin typeface="Arial"/>
              <a:cs typeface="Arial"/>
            </a:endParaRPr>
          </a:p>
        </p:txBody>
      </p:sp>
    </p:spTree>
    <p:extLst>
      <p:ext uri="{BB962C8B-B14F-4D97-AF65-F5344CB8AC3E}">
        <p14:creationId xmlns:p14="http://schemas.microsoft.com/office/powerpoint/2010/main" val="165095942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800" y="2289545"/>
            <a:ext cx="4495800" cy="214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fr-FR" dirty="0"/>
              <a:t>NCV1034 – 100 V </a:t>
            </a:r>
            <a:r>
              <a:rPr lang="fr-FR" dirty="0" err="1"/>
              <a:t>Synchronous</a:t>
            </a:r>
            <a:r>
              <a:rPr lang="fr-FR" dirty="0"/>
              <a:t> Controller</a:t>
            </a:r>
            <a:endParaRPr lang="en-US" dirty="0"/>
          </a:p>
        </p:txBody>
      </p:sp>
      <p:sp>
        <p:nvSpPr>
          <p:cNvPr id="329732" name="Rectangle 4"/>
          <p:cNvSpPr>
            <a:spLocks noChangeArrowheads="1"/>
          </p:cNvSpPr>
          <p:nvPr/>
        </p:nvSpPr>
        <p:spPr bwMode="auto">
          <a:xfrm>
            <a:off x="234574" y="1083936"/>
            <a:ext cx="11424025" cy="3968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0" hangingPunct="0"/>
            <a:r>
              <a:rPr lang="en-US" altLang="en-US" sz="1300" dirty="0"/>
              <a:t>The NCV1034 is a flexible synchronous PWM controller designed to operate from wide input supply voltage range up to 100 V. The NC1034 provides a 2 A gate drive and is capable of producing output voltages as low as 1.25 V.</a:t>
            </a:r>
          </a:p>
        </p:txBody>
      </p:sp>
      <p:sp>
        <p:nvSpPr>
          <p:cNvPr id="329736" name="Text Box 8"/>
          <p:cNvSpPr txBox="1">
            <a:spLocks noChangeArrowheads="1"/>
          </p:cNvSpPr>
          <p:nvPr/>
        </p:nvSpPr>
        <p:spPr bwMode="auto">
          <a:xfrm>
            <a:off x="323661" y="2064914"/>
            <a:ext cx="2133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marL="57150" indent="-571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buClr>
                <a:schemeClr val="tx1"/>
              </a:buClr>
              <a:buSzPct val="80000"/>
              <a:buFontTx/>
              <a:buChar char="•"/>
            </a:pPr>
            <a:r>
              <a:rPr lang="en-US" altLang="en-US" sz="1300" dirty="0"/>
              <a:t>Up to 100V input</a:t>
            </a:r>
          </a:p>
          <a:p>
            <a:pPr eaLnBrk="0" hangingPunct="0">
              <a:buClr>
                <a:schemeClr val="tx1"/>
              </a:buClr>
              <a:buSzPct val="80000"/>
              <a:buFontTx/>
              <a:buChar char="•"/>
            </a:pPr>
            <a:endParaRPr lang="en-US" altLang="en-US" sz="1300" dirty="0"/>
          </a:p>
          <a:p>
            <a:pPr eaLnBrk="0" hangingPunct="0">
              <a:buClr>
                <a:schemeClr val="tx1"/>
              </a:buClr>
              <a:buSzPct val="80000"/>
              <a:buFontTx/>
              <a:buChar char="•"/>
            </a:pPr>
            <a:r>
              <a:rPr lang="en-US" altLang="en-US" sz="1300" dirty="0"/>
              <a:t>2 A Drive Capability</a:t>
            </a:r>
          </a:p>
          <a:p>
            <a:pPr eaLnBrk="0" hangingPunct="0">
              <a:buClr>
                <a:schemeClr val="tx1"/>
              </a:buClr>
              <a:buSzPct val="80000"/>
              <a:buFontTx/>
              <a:buChar char="•"/>
            </a:pPr>
            <a:endParaRPr lang="en-US" altLang="en-US" sz="1300" dirty="0"/>
          </a:p>
          <a:p>
            <a:pPr eaLnBrk="0" hangingPunct="0">
              <a:buClr>
                <a:schemeClr val="tx1"/>
              </a:buClr>
              <a:buSzPct val="80000"/>
              <a:buFontTx/>
              <a:buChar char="•"/>
            </a:pPr>
            <a:r>
              <a:rPr lang="en-US" altLang="en-US" sz="1300" dirty="0"/>
              <a:t>Synchronization</a:t>
            </a:r>
          </a:p>
        </p:txBody>
      </p:sp>
      <p:sp>
        <p:nvSpPr>
          <p:cNvPr id="329738" name="Text Box 10"/>
          <p:cNvSpPr txBox="1">
            <a:spLocks noChangeArrowheads="1"/>
          </p:cNvSpPr>
          <p:nvPr/>
        </p:nvSpPr>
        <p:spPr bwMode="auto">
          <a:xfrm>
            <a:off x="3295838" y="1997437"/>
            <a:ext cx="2057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marL="114300" indent="-1143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buClr>
                <a:schemeClr val="tx1"/>
              </a:buClr>
              <a:buSzPct val="80000"/>
              <a:buFontTx/>
              <a:buChar char="•"/>
            </a:pPr>
            <a:r>
              <a:rPr lang="en-US" altLang="en-US" sz="1300"/>
              <a:t>Suitable for +48 V, +60 V, +100 V supplies</a:t>
            </a:r>
          </a:p>
          <a:p>
            <a:pPr eaLnBrk="0" hangingPunct="0">
              <a:buClr>
                <a:schemeClr val="tx1"/>
              </a:buClr>
              <a:buSzPct val="80000"/>
              <a:buFontTx/>
              <a:buChar char="•"/>
            </a:pPr>
            <a:r>
              <a:rPr lang="en-US" altLang="en-US" sz="1300"/>
              <a:t>Drive High Efficiency FETs</a:t>
            </a:r>
          </a:p>
          <a:p>
            <a:pPr eaLnBrk="0" hangingPunct="0">
              <a:buClr>
                <a:schemeClr val="tx1"/>
              </a:buClr>
              <a:buSzPct val="80000"/>
              <a:buFontTx/>
              <a:buChar char="•"/>
            </a:pPr>
            <a:r>
              <a:rPr lang="en-US" altLang="en-US" sz="1300"/>
              <a:t>Fixed frequency for 1 or more devices</a:t>
            </a:r>
          </a:p>
        </p:txBody>
      </p:sp>
      <p:sp>
        <p:nvSpPr>
          <p:cNvPr id="329739" name="Text Box 11"/>
          <p:cNvSpPr txBox="1">
            <a:spLocks noChangeArrowheads="1"/>
          </p:cNvSpPr>
          <p:nvPr/>
        </p:nvSpPr>
        <p:spPr bwMode="auto">
          <a:xfrm>
            <a:off x="323661" y="3879564"/>
            <a:ext cx="403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marL="114300" indent="-1143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buClr>
                <a:schemeClr val="tx1"/>
              </a:buClr>
              <a:buSzPct val="80000"/>
              <a:buFontTx/>
              <a:buChar char="•"/>
            </a:pPr>
            <a:r>
              <a:rPr lang="en-US" altLang="en-US" sz="1300" dirty="0"/>
              <a:t>External frequency adjustment</a:t>
            </a:r>
          </a:p>
          <a:p>
            <a:pPr eaLnBrk="0" hangingPunct="0">
              <a:buClr>
                <a:schemeClr val="tx1"/>
              </a:buClr>
              <a:buSzPct val="80000"/>
              <a:buFontTx/>
              <a:buChar char="•"/>
            </a:pPr>
            <a:r>
              <a:rPr lang="en-US" altLang="en-US" sz="1300" dirty="0"/>
              <a:t>Programmable Soft-Start</a:t>
            </a:r>
          </a:p>
          <a:p>
            <a:pPr eaLnBrk="0" hangingPunct="0">
              <a:buClr>
                <a:schemeClr val="tx1"/>
              </a:buClr>
              <a:buSzPct val="80000"/>
              <a:buFontTx/>
              <a:buChar char="•"/>
            </a:pPr>
            <a:r>
              <a:rPr lang="en-US" altLang="en-US" sz="1300" dirty="0"/>
              <a:t>Programmable Over Current Protection</a:t>
            </a:r>
          </a:p>
          <a:p>
            <a:pPr eaLnBrk="0" hangingPunct="0">
              <a:buClr>
                <a:schemeClr val="tx1"/>
              </a:buClr>
              <a:buSzPct val="80000"/>
              <a:buFontTx/>
              <a:buChar char="•"/>
            </a:pPr>
            <a:r>
              <a:rPr lang="en-US" altLang="en-US" sz="1300" dirty="0"/>
              <a:t>Hiccup Current Limit Using MOSFET RDS(on)</a:t>
            </a:r>
          </a:p>
        </p:txBody>
      </p:sp>
      <p:sp>
        <p:nvSpPr>
          <p:cNvPr id="329741" name="Text Box 13"/>
          <p:cNvSpPr txBox="1">
            <a:spLocks noChangeArrowheads="1"/>
          </p:cNvSpPr>
          <p:nvPr/>
        </p:nvSpPr>
        <p:spPr bwMode="auto">
          <a:xfrm>
            <a:off x="381000" y="5597016"/>
            <a:ext cx="4429125" cy="63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marL="57150" indent="-571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0" indent="0" eaLnBrk="0" hangingPunct="0">
              <a:buClr>
                <a:schemeClr val="tx1"/>
              </a:buClr>
              <a:buSzPct val="80000"/>
            </a:pPr>
            <a:r>
              <a:rPr lang="en-US" altLang="en-US" sz="1300" b="1" dirty="0"/>
              <a:t>Automotive: </a:t>
            </a:r>
            <a:r>
              <a:rPr lang="en-US" altLang="en-US" sz="1300" dirty="0"/>
              <a:t>CLA, Infotainment, Navigation</a:t>
            </a:r>
          </a:p>
        </p:txBody>
      </p:sp>
      <p:sp>
        <p:nvSpPr>
          <p:cNvPr id="329744" name="Text Box 16"/>
          <p:cNvSpPr txBox="1">
            <a:spLocks noChangeArrowheads="1"/>
          </p:cNvSpPr>
          <p:nvPr/>
        </p:nvSpPr>
        <p:spPr bwMode="auto">
          <a:xfrm>
            <a:off x="6357937" y="5529776"/>
            <a:ext cx="263366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eaLnBrk="0" hangingPunct="0">
              <a:buClr>
                <a:schemeClr val="tx1"/>
              </a:buClr>
              <a:buSzPct val="80000"/>
              <a:buFontTx/>
              <a:buChar char="•"/>
            </a:pPr>
            <a:r>
              <a:rPr lang="en-US" altLang="en-US" sz="1300" dirty="0"/>
              <a:t> SOIC-16</a:t>
            </a:r>
          </a:p>
          <a:p>
            <a:pPr eaLnBrk="0" hangingPunct="0">
              <a:buClr>
                <a:schemeClr val="tx1"/>
              </a:buClr>
              <a:buSzPct val="80000"/>
              <a:buFontTx/>
              <a:buChar char="•"/>
            </a:pPr>
            <a:r>
              <a:rPr lang="en-US" altLang="en-US" sz="1300" dirty="0">
                <a:cs typeface="Arial" panose="020B0604020202020204" pitchFamily="34" charset="0"/>
              </a:rPr>
              <a:t> NCV1034DR2G: -40 to +125°C </a:t>
            </a:r>
            <a:r>
              <a:rPr lang="en-US" altLang="en-US" sz="1300" dirty="0" err="1">
                <a:cs typeface="Arial" panose="020B0604020202020204" pitchFamily="34" charset="0"/>
              </a:rPr>
              <a:t>Tj</a:t>
            </a:r>
            <a:endParaRPr lang="en-US" altLang="en-US" sz="1300" dirty="0">
              <a:cs typeface="Arial" panose="020B0604020202020204" pitchFamily="34" charset="0"/>
            </a:endParaRPr>
          </a:p>
        </p:txBody>
      </p:sp>
      <p:sp>
        <p:nvSpPr>
          <p:cNvPr id="329745" name="Text Box 17"/>
          <p:cNvSpPr txBox="1">
            <a:spLocks noChangeArrowheads="1"/>
          </p:cNvSpPr>
          <p:nvPr/>
        </p:nvSpPr>
        <p:spPr bwMode="auto">
          <a:xfrm>
            <a:off x="6219825" y="4503738"/>
            <a:ext cx="18478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b="1" dirty="0">
                <a:solidFill>
                  <a:srgbClr val="000099"/>
                </a:solidFill>
              </a:rPr>
              <a:t>Wide Input Voltage Range</a:t>
            </a:r>
          </a:p>
        </p:txBody>
      </p:sp>
      <p:sp>
        <p:nvSpPr>
          <p:cNvPr id="329747" name="Oval 19"/>
          <p:cNvSpPr>
            <a:spLocks noChangeArrowheads="1"/>
          </p:cNvSpPr>
          <p:nvPr/>
        </p:nvSpPr>
        <p:spPr bwMode="auto">
          <a:xfrm rot="5400000">
            <a:off x="8877300" y="2095500"/>
            <a:ext cx="228600" cy="457200"/>
          </a:xfrm>
          <a:prstGeom prst="ellipse">
            <a:avLst/>
          </a:prstGeom>
          <a:solidFill>
            <a:schemeClr val="accent2">
              <a:alpha val="22000"/>
            </a:schemeClr>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29748" name="Picture 2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20201" y="5599113"/>
            <a:ext cx="8667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943089"/>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28600" y="1115257"/>
            <a:ext cx="11582400" cy="503237"/>
          </a:xfrm>
          <a:prstGeom prst="rect">
            <a:avLst/>
          </a:prstGeom>
          <a:noFill/>
          <a:ln w="9525">
            <a:noFill/>
            <a:miter lim="800000"/>
            <a:headEnd/>
            <a:tailEnd/>
          </a:ln>
        </p:spPr>
        <p:txBody>
          <a:bodyPr/>
          <a:lstStyle/>
          <a:p>
            <a:pPr eaLnBrk="0" hangingPunct="0">
              <a:buClr>
                <a:srgbClr val="333399"/>
              </a:buClr>
              <a:buSzPct val="80000"/>
              <a:buFont typeface="Wingdings" pitchFamily="2" charset="2"/>
              <a:buNone/>
            </a:pPr>
            <a:r>
              <a:rPr lang="en-US" sz="1300" dirty="0">
                <a:solidFill>
                  <a:srgbClr val="000000"/>
                </a:solidFill>
              </a:rPr>
              <a:t>The NCV1397 is a high-performance controller for half bridge LLC resonant converters supporting operation over a wide range of bulk or line voltages. </a:t>
            </a:r>
          </a:p>
        </p:txBody>
      </p:sp>
      <p:sp>
        <p:nvSpPr>
          <p:cNvPr id="8195" name="Text Box 3"/>
          <p:cNvSpPr txBox="1">
            <a:spLocks noChangeArrowheads="1"/>
          </p:cNvSpPr>
          <p:nvPr/>
        </p:nvSpPr>
        <p:spPr bwMode="auto">
          <a:xfrm>
            <a:off x="228600" y="1977571"/>
            <a:ext cx="2640117" cy="1295400"/>
          </a:xfrm>
          <a:prstGeom prst="rect">
            <a:avLst/>
          </a:prstGeom>
          <a:noFill/>
          <a:ln w="12700" algn="ctr">
            <a:noFill/>
            <a:miter lim="800000"/>
            <a:headEnd/>
            <a:tailEnd/>
          </a:ln>
        </p:spPr>
        <p:txBody>
          <a:bodyPr lIns="0" rIns="0"/>
          <a:lstStyle/>
          <a:p>
            <a:pPr marL="171450" indent="-171450" eaLnBrk="0" hangingPunct="0">
              <a:buClr>
                <a:srgbClr val="333399"/>
              </a:buClr>
              <a:buSzPct val="80000"/>
              <a:buFont typeface="Wingdings" pitchFamily="2" charset="2"/>
              <a:buChar char="§"/>
            </a:pPr>
            <a:r>
              <a:rPr lang="en-US" sz="1300" dirty="0">
                <a:solidFill>
                  <a:srgbClr val="000000"/>
                </a:solidFill>
              </a:rPr>
              <a:t>Built-in drivers </a:t>
            </a:r>
          </a:p>
          <a:p>
            <a:pPr marL="171450" indent="-171450" eaLnBrk="0" hangingPunct="0">
              <a:buClr>
                <a:srgbClr val="333399"/>
              </a:buClr>
              <a:buSzPct val="80000"/>
              <a:buFont typeface="Wingdings" pitchFamily="2" charset="2"/>
              <a:buChar char="§"/>
            </a:pPr>
            <a:r>
              <a:rPr lang="en-US" sz="1300" dirty="0">
                <a:solidFill>
                  <a:srgbClr val="000000"/>
                </a:solidFill>
              </a:rPr>
              <a:t>Adjustable &amp; accurate minimum frequency</a:t>
            </a:r>
          </a:p>
          <a:p>
            <a:pPr marL="171450" indent="-171450" eaLnBrk="0" hangingPunct="0">
              <a:buClr>
                <a:srgbClr val="333399"/>
              </a:buClr>
              <a:buSzPct val="80000"/>
              <a:buFont typeface="Wingdings" pitchFamily="2" charset="2"/>
              <a:buChar char="§"/>
            </a:pPr>
            <a:endParaRPr lang="en-US" sz="1300" dirty="0">
              <a:solidFill>
                <a:srgbClr val="000000"/>
              </a:solidFill>
            </a:endParaRPr>
          </a:p>
          <a:p>
            <a:pPr marL="171450" indent="-171450" eaLnBrk="0" hangingPunct="0">
              <a:buClr>
                <a:srgbClr val="333399"/>
              </a:buClr>
              <a:buSzPct val="80000"/>
              <a:buFont typeface="Wingdings" pitchFamily="2" charset="2"/>
              <a:buChar char="§"/>
            </a:pPr>
            <a:r>
              <a:rPr lang="en-US" sz="1300" dirty="0">
                <a:solidFill>
                  <a:srgbClr val="000000"/>
                </a:solidFill>
              </a:rPr>
              <a:t>Fast and slow fault detection, Broken FB loop detection</a:t>
            </a:r>
          </a:p>
        </p:txBody>
      </p:sp>
      <p:sp>
        <p:nvSpPr>
          <p:cNvPr id="8196" name="Text Box 4"/>
          <p:cNvSpPr txBox="1">
            <a:spLocks noChangeArrowheads="1"/>
          </p:cNvSpPr>
          <p:nvPr/>
        </p:nvSpPr>
        <p:spPr bwMode="auto">
          <a:xfrm>
            <a:off x="3205454" y="1977571"/>
            <a:ext cx="2667000" cy="1295400"/>
          </a:xfrm>
          <a:prstGeom prst="rect">
            <a:avLst/>
          </a:prstGeom>
          <a:noFill/>
          <a:ln w="12700" algn="ctr">
            <a:noFill/>
            <a:miter lim="800000"/>
            <a:headEnd/>
            <a:tailEnd/>
          </a:ln>
        </p:spPr>
        <p:txBody>
          <a:bodyPr lIns="0" rIns="0"/>
          <a:lstStyle/>
          <a:p>
            <a:pPr marL="114300" indent="-114300" eaLnBrk="0" hangingPunct="0">
              <a:buClr>
                <a:srgbClr val="333399"/>
              </a:buClr>
              <a:buSzPct val="80000"/>
              <a:buFont typeface="Wingdings" pitchFamily="2" charset="2"/>
              <a:buChar char="§"/>
            </a:pPr>
            <a:r>
              <a:rPr lang="en-US" sz="1300" dirty="0">
                <a:solidFill>
                  <a:srgbClr val="000000"/>
                </a:solidFill>
              </a:rPr>
              <a:t>Compact design</a:t>
            </a:r>
          </a:p>
          <a:p>
            <a:pPr marL="114300" indent="-114300" eaLnBrk="0" hangingPunct="0">
              <a:buClr>
                <a:srgbClr val="333399"/>
              </a:buClr>
              <a:buSzPct val="80000"/>
              <a:buFont typeface="Wingdings" pitchFamily="2" charset="2"/>
              <a:buChar char="§"/>
            </a:pPr>
            <a:r>
              <a:rPr lang="en-US" sz="1300" dirty="0">
                <a:solidFill>
                  <a:srgbClr val="000000"/>
                </a:solidFill>
              </a:rPr>
              <a:t>Keeps the converter in the right region &amp; ease the design</a:t>
            </a:r>
          </a:p>
          <a:p>
            <a:pPr marL="114300" indent="-114300" eaLnBrk="0" hangingPunct="0">
              <a:buClr>
                <a:srgbClr val="333399"/>
              </a:buClr>
              <a:buSzPct val="80000"/>
              <a:buFont typeface="Wingdings" pitchFamily="2" charset="2"/>
              <a:buChar char="§"/>
            </a:pPr>
            <a:r>
              <a:rPr lang="en-US" sz="1300" dirty="0">
                <a:solidFill>
                  <a:srgbClr val="000000"/>
                </a:solidFill>
              </a:rPr>
              <a:t>Robust and rugged power supply &amp; help to be compliant with safety standards</a:t>
            </a:r>
          </a:p>
        </p:txBody>
      </p:sp>
      <p:sp>
        <p:nvSpPr>
          <p:cNvPr id="8197" name="Text Box 5"/>
          <p:cNvSpPr txBox="1">
            <a:spLocks noChangeArrowheads="1"/>
          </p:cNvSpPr>
          <p:nvPr/>
        </p:nvSpPr>
        <p:spPr bwMode="auto">
          <a:xfrm>
            <a:off x="228600" y="3717880"/>
            <a:ext cx="4648200" cy="838200"/>
          </a:xfrm>
          <a:prstGeom prst="rect">
            <a:avLst/>
          </a:prstGeom>
          <a:noFill/>
          <a:ln w="12700" algn="ctr">
            <a:noFill/>
            <a:miter lim="800000"/>
            <a:headEnd/>
            <a:tailEnd/>
          </a:ln>
        </p:spPr>
        <p:txBody>
          <a:bodyPr lIns="0" rIns="0"/>
          <a:lstStyle/>
          <a:p>
            <a:pPr marL="171450" indent="-171450" eaLnBrk="0" hangingPunct="0">
              <a:buClr>
                <a:srgbClr val="333399"/>
              </a:buClr>
              <a:buSzPct val="80000"/>
              <a:buFont typeface="Wingdings" pitchFamily="2" charset="2"/>
              <a:buChar char="§"/>
            </a:pPr>
            <a:r>
              <a:rPr lang="en-US" sz="1300" dirty="0">
                <a:solidFill>
                  <a:srgbClr val="000000"/>
                </a:solidFill>
              </a:rPr>
              <a:t>Latch input, brownout</a:t>
            </a:r>
          </a:p>
          <a:p>
            <a:pPr marL="171450" indent="-171450" eaLnBrk="0" hangingPunct="0">
              <a:buClr>
                <a:srgbClr val="333399"/>
              </a:buClr>
              <a:buSzPct val="80000"/>
              <a:buFont typeface="Wingdings" pitchFamily="2" charset="2"/>
              <a:buChar char="§"/>
            </a:pPr>
            <a:r>
              <a:rPr lang="en-US" sz="1300" dirty="0">
                <a:solidFill>
                  <a:srgbClr val="000000"/>
                </a:solidFill>
              </a:rPr>
              <a:t>Adjustable dead-time</a:t>
            </a:r>
          </a:p>
          <a:p>
            <a:pPr marL="171450" indent="-171450" eaLnBrk="0" hangingPunct="0">
              <a:buClr>
                <a:srgbClr val="333399"/>
              </a:buClr>
              <a:buSzPct val="80000"/>
              <a:buFont typeface="Wingdings" pitchFamily="2" charset="2"/>
              <a:buChar char="§"/>
            </a:pPr>
            <a:r>
              <a:rPr lang="en-US" sz="1300" dirty="0">
                <a:solidFill>
                  <a:srgbClr val="000000"/>
                </a:solidFill>
              </a:rPr>
              <a:t>Adjustable soft start</a:t>
            </a:r>
          </a:p>
          <a:p>
            <a:pPr marL="171450" indent="-171450" eaLnBrk="0" hangingPunct="0">
              <a:buClr>
                <a:srgbClr val="333399"/>
              </a:buClr>
              <a:buSzPct val="80000"/>
              <a:buFont typeface="Wingdings" pitchFamily="2" charset="2"/>
              <a:buChar char="§"/>
            </a:pPr>
            <a:r>
              <a:rPr lang="en-US" sz="1300" dirty="0">
                <a:solidFill>
                  <a:srgbClr val="000000"/>
                </a:solidFill>
              </a:rPr>
              <a:t>Easy no-Load operation and low standby power due to programmable skip cycle</a:t>
            </a:r>
          </a:p>
          <a:p>
            <a:pPr marL="171450" indent="-171450" eaLnBrk="0" hangingPunct="0">
              <a:buClr>
                <a:srgbClr val="333399"/>
              </a:buClr>
              <a:buSzPct val="80000"/>
              <a:buFont typeface="Wingdings" pitchFamily="2" charset="2"/>
              <a:buChar char="§"/>
            </a:pPr>
            <a:r>
              <a:rPr lang="en-US" sz="1300" dirty="0">
                <a:solidFill>
                  <a:srgbClr val="000000"/>
                </a:solidFill>
              </a:rPr>
              <a:t>Enable capability</a:t>
            </a:r>
          </a:p>
        </p:txBody>
      </p:sp>
      <p:sp>
        <p:nvSpPr>
          <p:cNvPr id="2" name="Title 1">
            <a:extLst>
              <a:ext uri="{FF2B5EF4-FFF2-40B4-BE49-F238E27FC236}">
                <a16:creationId xmlns:a16="http://schemas.microsoft.com/office/drawing/2014/main" id="{009562B5-204F-432E-B0D2-1EA3D051E331}"/>
              </a:ext>
            </a:extLst>
          </p:cNvPr>
          <p:cNvSpPr>
            <a:spLocks noGrp="1"/>
          </p:cNvSpPr>
          <p:nvPr>
            <p:ph type="title"/>
          </p:nvPr>
        </p:nvSpPr>
        <p:spPr/>
        <p:txBody>
          <a:bodyPr/>
          <a:lstStyle/>
          <a:p>
            <a:r>
              <a:rPr lang="en-US" dirty="0"/>
              <a:t>NCV1397 – High Performance Resonant Mode Controller</a:t>
            </a:r>
          </a:p>
        </p:txBody>
      </p:sp>
      <p:sp>
        <p:nvSpPr>
          <p:cNvPr id="8202" name="Text Box 10"/>
          <p:cNvSpPr txBox="1">
            <a:spLocks noChangeArrowheads="1"/>
          </p:cNvSpPr>
          <p:nvPr/>
        </p:nvSpPr>
        <p:spPr bwMode="auto">
          <a:xfrm>
            <a:off x="6251575" y="5632450"/>
            <a:ext cx="4267200" cy="533400"/>
          </a:xfrm>
          <a:prstGeom prst="rect">
            <a:avLst/>
          </a:prstGeom>
          <a:noFill/>
          <a:ln w="12700" algn="ctr">
            <a:noFill/>
            <a:miter lim="800000"/>
            <a:headEnd/>
            <a:tailEnd/>
          </a:ln>
        </p:spPr>
        <p:txBody>
          <a:bodyPr lIns="0" rIns="0"/>
          <a:lstStyle/>
          <a:p>
            <a:pPr marL="174625" indent="-174625" eaLnBrk="0" hangingPunct="0">
              <a:buClr>
                <a:srgbClr val="333399"/>
              </a:buClr>
              <a:buSzPct val="80000"/>
              <a:buFont typeface="Wingdings" pitchFamily="2" charset="2"/>
              <a:buChar char="§"/>
            </a:pPr>
            <a:r>
              <a:rPr lang="en-US" sz="1300" dirty="0">
                <a:solidFill>
                  <a:srgbClr val="000000"/>
                </a:solidFill>
              </a:rPr>
              <a:t>NCV1397ADR2G (SOIC-16) = Auto-recovery</a:t>
            </a:r>
          </a:p>
          <a:p>
            <a:pPr marL="174625" indent="-174625" eaLnBrk="0" hangingPunct="0">
              <a:buClr>
                <a:srgbClr val="333399"/>
              </a:buClr>
              <a:buSzPct val="80000"/>
              <a:buFont typeface="Wingdings" pitchFamily="2" charset="2"/>
              <a:buChar char="§"/>
            </a:pPr>
            <a:r>
              <a:rPr lang="en-US" sz="1300" dirty="0">
                <a:solidFill>
                  <a:srgbClr val="000000"/>
                </a:solidFill>
              </a:rPr>
              <a:t>NCV1397BDR2G (SOIC-16) = Latch</a:t>
            </a:r>
          </a:p>
        </p:txBody>
      </p:sp>
      <p:sp>
        <p:nvSpPr>
          <p:cNvPr id="8203" name="Text Box 11"/>
          <p:cNvSpPr txBox="1">
            <a:spLocks noChangeArrowheads="1"/>
          </p:cNvSpPr>
          <p:nvPr/>
        </p:nvSpPr>
        <p:spPr bwMode="auto">
          <a:xfrm>
            <a:off x="268125" y="5489934"/>
            <a:ext cx="4267200" cy="548803"/>
          </a:xfrm>
          <a:prstGeom prst="rect">
            <a:avLst/>
          </a:prstGeom>
          <a:noFill/>
          <a:ln w="12700" algn="ctr">
            <a:noFill/>
            <a:miter lim="800000"/>
            <a:headEnd/>
            <a:tailEnd/>
          </a:ln>
        </p:spPr>
        <p:txBody>
          <a:bodyPr lIns="0" rIns="0"/>
          <a:lstStyle/>
          <a:p>
            <a:pPr marL="171450" indent="-171450" eaLnBrk="0" hangingPunct="0">
              <a:buClr>
                <a:srgbClr val="333399"/>
              </a:buClr>
              <a:buSzPct val="80000"/>
              <a:buFont typeface="Wingdings" pitchFamily="2" charset="2"/>
              <a:buChar char="§"/>
            </a:pPr>
            <a:r>
              <a:rPr lang="en-US" sz="1200" dirty="0">
                <a:solidFill>
                  <a:srgbClr val="000000"/>
                </a:solidFill>
              </a:rPr>
              <a:t>Offline battery chargers</a:t>
            </a:r>
          </a:p>
          <a:p>
            <a:pPr marL="171450" indent="-171450" eaLnBrk="0" hangingPunct="0">
              <a:buClr>
                <a:srgbClr val="333399"/>
              </a:buClr>
              <a:buSzPct val="80000"/>
              <a:buFont typeface="Wingdings" pitchFamily="2" charset="2"/>
              <a:buChar char="§"/>
            </a:pPr>
            <a:r>
              <a:rPr lang="en-US" sz="1200" dirty="0">
                <a:solidFill>
                  <a:srgbClr val="000000"/>
                </a:solidFill>
              </a:rPr>
              <a:t>Automotive LLC Power Supply</a:t>
            </a:r>
          </a:p>
        </p:txBody>
      </p:sp>
      <p:pic>
        <p:nvPicPr>
          <p:cNvPr id="820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2201259"/>
            <a:ext cx="4346575" cy="2209800"/>
          </a:xfrm>
          <a:prstGeom prst="rect">
            <a:avLst/>
          </a:prstGeom>
          <a:noFill/>
          <a:ln w="9525">
            <a:noFill/>
            <a:miter lim="800000"/>
            <a:headEnd/>
            <a:tailEnd/>
          </a:ln>
        </p:spPr>
      </p:pic>
    </p:spTree>
    <p:extLst>
      <p:ext uri="{BB962C8B-B14F-4D97-AF65-F5344CB8AC3E}">
        <p14:creationId xmlns:p14="http://schemas.microsoft.com/office/powerpoint/2010/main" val="294777956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9E52-096D-4939-BC89-4B88D692FFA9}"/>
              </a:ext>
            </a:extLst>
          </p:cNvPr>
          <p:cNvSpPr>
            <a:spLocks noGrp="1"/>
          </p:cNvSpPr>
          <p:nvPr>
            <p:ph type="title"/>
          </p:nvPr>
        </p:nvSpPr>
        <p:spPr/>
        <p:txBody>
          <a:bodyPr/>
          <a:lstStyle/>
          <a:p>
            <a:r>
              <a:rPr lang="en-US" dirty="0"/>
              <a:t>NCV1362 Automotive Wide Vin PSR Controller</a:t>
            </a:r>
          </a:p>
        </p:txBody>
      </p:sp>
      <p:sp>
        <p:nvSpPr>
          <p:cNvPr id="5" name="Text Box 2">
            <a:extLst>
              <a:ext uri="{FF2B5EF4-FFF2-40B4-BE49-F238E27FC236}">
                <a16:creationId xmlns:a16="http://schemas.microsoft.com/office/drawing/2014/main" id="{F04261E6-9924-491D-BC69-DA79DDE0DBA9}"/>
              </a:ext>
            </a:extLst>
          </p:cNvPr>
          <p:cNvSpPr txBox="1">
            <a:spLocks noChangeArrowheads="1"/>
          </p:cNvSpPr>
          <p:nvPr/>
        </p:nvSpPr>
        <p:spPr bwMode="auto">
          <a:xfrm>
            <a:off x="299044" y="5562600"/>
            <a:ext cx="5544584" cy="801702"/>
          </a:xfrm>
          <a:prstGeom prst="rect">
            <a:avLst/>
          </a:prstGeom>
          <a:noFill/>
          <a:ln w="12700" algn="ctr">
            <a:noFill/>
            <a:miter lim="800000"/>
            <a:headEnd/>
            <a:tailEnd/>
          </a:ln>
        </p:spPr>
        <p:txBody>
          <a:bodyPr lIns="0" rIns="0"/>
          <a:lstStyle/>
          <a:p>
            <a:pPr marL="174625" indent="-174625">
              <a:buClr>
                <a:srgbClr val="333399"/>
              </a:buClr>
              <a:buSzPct val="80000"/>
              <a:buFont typeface="Wingdings" pitchFamily="2" charset="2"/>
              <a:buChar char="§"/>
            </a:pPr>
            <a:r>
              <a:rPr lang="en-US" sz="1200" dirty="0">
                <a:solidFill>
                  <a:srgbClr val="000000"/>
                </a:solidFill>
                <a:cs typeface="Arial" charset="0"/>
              </a:rPr>
              <a:t>Low power AC/DC adapters for chargers</a:t>
            </a:r>
          </a:p>
          <a:p>
            <a:pPr marL="174625" indent="-174625">
              <a:buClr>
                <a:srgbClr val="333399"/>
              </a:buClr>
              <a:buSzPct val="80000"/>
              <a:buFont typeface="Wingdings" pitchFamily="2" charset="2"/>
              <a:buChar char="§"/>
            </a:pPr>
            <a:r>
              <a:rPr lang="en-US" sz="1200" dirty="0">
                <a:solidFill>
                  <a:srgbClr val="000000"/>
                </a:solidFill>
                <a:cs typeface="Arial" charset="0"/>
              </a:rPr>
              <a:t>Automotive and Industrial Auxiliary Power</a:t>
            </a:r>
          </a:p>
        </p:txBody>
      </p:sp>
      <p:sp>
        <p:nvSpPr>
          <p:cNvPr id="6" name="Text Box 3">
            <a:extLst>
              <a:ext uri="{FF2B5EF4-FFF2-40B4-BE49-F238E27FC236}">
                <a16:creationId xmlns:a16="http://schemas.microsoft.com/office/drawing/2014/main" id="{2BFCC974-7A12-435B-AD81-DBF4C9D48868}"/>
              </a:ext>
            </a:extLst>
          </p:cNvPr>
          <p:cNvSpPr txBox="1">
            <a:spLocks noChangeArrowheads="1"/>
          </p:cNvSpPr>
          <p:nvPr/>
        </p:nvSpPr>
        <p:spPr bwMode="auto">
          <a:xfrm>
            <a:off x="228600" y="1072549"/>
            <a:ext cx="11578046" cy="674207"/>
          </a:xfrm>
          <a:prstGeom prst="rect">
            <a:avLst/>
          </a:prstGeom>
          <a:noFill/>
          <a:ln w="9525">
            <a:noFill/>
            <a:miter lim="800000"/>
            <a:headEnd/>
            <a:tailEnd/>
          </a:ln>
        </p:spPr>
        <p:txBody>
          <a:bodyPr/>
          <a:lstStyle/>
          <a:p>
            <a:r>
              <a:rPr lang="en-US" sz="1200" dirty="0">
                <a:solidFill>
                  <a:srgbClr val="000000"/>
                </a:solidFill>
              </a:rPr>
              <a:t>The NCV1362 is a Quasi-Resonant primary side PWM controller which provides Constant-Voltage (CV) and Constant-Current (CC) output regulation without the need of an optical coupler.  The controller achieves excellent line and load regulation of 5% and features protections such as Brown-Out, UVP/OVP, OTP,  SCP, as well as improved light load efficiency and stand-by performance.</a:t>
            </a:r>
            <a:endParaRPr lang="en-US" sz="1200" dirty="0">
              <a:solidFill>
                <a:srgbClr val="000000"/>
              </a:solidFill>
              <a:cs typeface="Arial" charset="0"/>
            </a:endParaRPr>
          </a:p>
        </p:txBody>
      </p:sp>
      <p:sp>
        <p:nvSpPr>
          <p:cNvPr id="7" name="Text Box 4">
            <a:extLst>
              <a:ext uri="{FF2B5EF4-FFF2-40B4-BE49-F238E27FC236}">
                <a16:creationId xmlns:a16="http://schemas.microsoft.com/office/drawing/2014/main" id="{600411D1-2958-47B7-B2A4-39B1289A2256}"/>
              </a:ext>
            </a:extLst>
          </p:cNvPr>
          <p:cNvSpPr txBox="1">
            <a:spLocks noChangeArrowheads="1"/>
          </p:cNvSpPr>
          <p:nvPr/>
        </p:nvSpPr>
        <p:spPr bwMode="auto">
          <a:xfrm>
            <a:off x="228600" y="2044780"/>
            <a:ext cx="2532018" cy="1459361"/>
          </a:xfrm>
          <a:prstGeom prst="rect">
            <a:avLst/>
          </a:prstGeom>
          <a:noFill/>
          <a:ln w="12700" algn="ctr">
            <a:noFill/>
            <a:miter lim="800000"/>
            <a:headEnd/>
            <a:tailEnd/>
          </a:ln>
        </p:spPr>
        <p:txBody>
          <a:bodyPr lIns="0" rIns="0"/>
          <a:lstStyle/>
          <a:p>
            <a:pPr marL="174625" indent="-174625">
              <a:buClr>
                <a:srgbClr val="333399"/>
              </a:buClr>
              <a:buSzPct val="80000"/>
              <a:buFont typeface="Wingdings" pitchFamily="2" charset="2"/>
              <a:buChar char="§"/>
            </a:pPr>
            <a:r>
              <a:rPr lang="en-US" sz="1200" dirty="0">
                <a:solidFill>
                  <a:srgbClr val="000000"/>
                </a:solidFill>
                <a:cs typeface="Arial" charset="0"/>
              </a:rPr>
              <a:t>Primary Side Regulation</a:t>
            </a:r>
          </a:p>
          <a:p>
            <a:pPr marL="174625" indent="-174625">
              <a:buClr>
                <a:srgbClr val="333399"/>
              </a:buClr>
              <a:buSzPct val="80000"/>
              <a:buFont typeface="Wingdings" pitchFamily="2" charset="2"/>
              <a:buChar char="§"/>
            </a:pPr>
            <a:r>
              <a:rPr lang="en-US" sz="1200" dirty="0">
                <a:solidFill>
                  <a:srgbClr val="000000"/>
                </a:solidFill>
                <a:cs typeface="Arial" charset="0"/>
              </a:rPr>
              <a:t>Valley Lockout</a:t>
            </a:r>
          </a:p>
          <a:p>
            <a:pPr marL="174625" indent="-174625">
              <a:buClr>
                <a:srgbClr val="333399"/>
              </a:buClr>
              <a:buSzPct val="80000"/>
              <a:buFont typeface="Wingdings" pitchFamily="2" charset="2"/>
              <a:buChar char="§"/>
            </a:pPr>
            <a:endParaRPr lang="en-US" sz="1200" dirty="0">
              <a:solidFill>
                <a:srgbClr val="000000"/>
              </a:solidFill>
              <a:cs typeface="Arial" charset="0"/>
            </a:endParaRPr>
          </a:p>
          <a:p>
            <a:pPr marL="174625" indent="-174625">
              <a:buClr>
                <a:srgbClr val="333399"/>
              </a:buClr>
              <a:buSzPct val="80000"/>
              <a:buFont typeface="Wingdings" pitchFamily="2" charset="2"/>
              <a:buChar char="§"/>
            </a:pPr>
            <a:r>
              <a:rPr lang="en-US" sz="1200" dirty="0">
                <a:solidFill>
                  <a:srgbClr val="000000"/>
                </a:solidFill>
                <a:cs typeface="Arial" charset="0"/>
              </a:rPr>
              <a:t>Line Feed Forward</a:t>
            </a:r>
          </a:p>
          <a:p>
            <a:pPr marL="174625" indent="-174625">
              <a:buClr>
                <a:srgbClr val="333399"/>
              </a:buClr>
              <a:buSzPct val="80000"/>
              <a:buFont typeface="Wingdings" pitchFamily="2" charset="2"/>
              <a:buChar char="§"/>
            </a:pPr>
            <a:r>
              <a:rPr lang="en-US" sz="1200" dirty="0">
                <a:solidFill>
                  <a:srgbClr val="000000"/>
                </a:solidFill>
                <a:cs typeface="Arial" charset="0"/>
              </a:rPr>
              <a:t>Frequency Jitter</a:t>
            </a:r>
          </a:p>
          <a:p>
            <a:pPr marL="174625" indent="-174625">
              <a:buClr>
                <a:srgbClr val="333399"/>
              </a:buClr>
              <a:buSzPct val="80000"/>
              <a:buFont typeface="Wingdings" pitchFamily="2" charset="2"/>
              <a:buChar char="§"/>
            </a:pPr>
            <a:r>
              <a:rPr lang="en-US" sz="1200" dirty="0">
                <a:solidFill>
                  <a:srgbClr val="000000"/>
                </a:solidFill>
                <a:cs typeface="Arial" charset="0"/>
              </a:rPr>
              <a:t>Dual Frozen Peak Current</a:t>
            </a:r>
          </a:p>
          <a:p>
            <a:pPr eaLnBrk="0" hangingPunct="0">
              <a:buClr>
                <a:srgbClr val="3333CC"/>
              </a:buClr>
              <a:buSzPct val="80000"/>
            </a:pPr>
            <a:endParaRPr lang="en-US" sz="1200" dirty="0">
              <a:solidFill>
                <a:srgbClr val="000000"/>
              </a:solidFill>
              <a:cs typeface="Arial" pitchFamily="34" charset="0"/>
            </a:endParaRPr>
          </a:p>
          <a:p>
            <a:pPr marL="174625" indent="-174625" eaLnBrk="0" hangingPunct="0">
              <a:buClr>
                <a:srgbClr val="3333CC"/>
              </a:buClr>
              <a:buSzPct val="80000"/>
              <a:buFont typeface="Wingdings" pitchFamily="2" charset="2"/>
              <a:buChar char="§"/>
            </a:pPr>
            <a:endParaRPr lang="en-US" sz="1200" dirty="0">
              <a:solidFill>
                <a:srgbClr val="000000"/>
              </a:solidFill>
              <a:cs typeface="Arial" pitchFamily="34" charset="0"/>
            </a:endParaRPr>
          </a:p>
        </p:txBody>
      </p:sp>
      <p:sp>
        <p:nvSpPr>
          <p:cNvPr id="8" name="Text Box 5">
            <a:extLst>
              <a:ext uri="{FF2B5EF4-FFF2-40B4-BE49-F238E27FC236}">
                <a16:creationId xmlns:a16="http://schemas.microsoft.com/office/drawing/2014/main" id="{6F40D6B7-E30C-4CC1-A198-04EF54C14951}"/>
              </a:ext>
            </a:extLst>
          </p:cNvPr>
          <p:cNvSpPr txBox="1">
            <a:spLocks noChangeArrowheads="1"/>
          </p:cNvSpPr>
          <p:nvPr/>
        </p:nvSpPr>
        <p:spPr bwMode="auto">
          <a:xfrm>
            <a:off x="3404261" y="2044780"/>
            <a:ext cx="2549267" cy="1459362"/>
          </a:xfrm>
          <a:prstGeom prst="rect">
            <a:avLst/>
          </a:prstGeom>
          <a:noFill/>
          <a:ln w="12700" algn="ctr">
            <a:noFill/>
            <a:miter lim="800000"/>
            <a:headEnd/>
            <a:tailEnd/>
          </a:ln>
        </p:spPr>
        <p:txBody>
          <a:bodyPr lIns="0" rIns="0"/>
          <a:lstStyle/>
          <a:p>
            <a:pPr marL="174625" indent="-174625">
              <a:buClr>
                <a:srgbClr val="333399"/>
              </a:buClr>
              <a:buSzPct val="80000"/>
              <a:buFont typeface="Wingdings" pitchFamily="2" charset="2"/>
              <a:buChar char="§"/>
            </a:pPr>
            <a:r>
              <a:rPr lang="en-US" sz="1200" dirty="0">
                <a:solidFill>
                  <a:srgbClr val="000000"/>
                </a:solidFill>
              </a:rPr>
              <a:t>Eliminates </a:t>
            </a:r>
            <a:r>
              <a:rPr lang="en-US" sz="1200" dirty="0" err="1">
                <a:solidFill>
                  <a:srgbClr val="000000"/>
                </a:solidFill>
              </a:rPr>
              <a:t>optocoupler</a:t>
            </a:r>
            <a:r>
              <a:rPr lang="en-US" sz="1200" dirty="0">
                <a:solidFill>
                  <a:srgbClr val="000000"/>
                </a:solidFill>
              </a:rPr>
              <a:t> &amp; feedback circuitry</a:t>
            </a:r>
          </a:p>
          <a:p>
            <a:pPr marL="174625" indent="-174625">
              <a:buClr>
                <a:srgbClr val="333399"/>
              </a:buClr>
              <a:buSzPct val="80000"/>
              <a:buFont typeface="Wingdings" pitchFamily="2" charset="2"/>
              <a:buChar char="§"/>
            </a:pPr>
            <a:r>
              <a:rPr lang="en-US" sz="1200" dirty="0">
                <a:solidFill>
                  <a:srgbClr val="000000"/>
                </a:solidFill>
              </a:rPr>
              <a:t>Eliminates valley jumping</a:t>
            </a:r>
          </a:p>
          <a:p>
            <a:pPr marL="174625" indent="-174625">
              <a:buClr>
                <a:srgbClr val="333399"/>
              </a:buClr>
              <a:buSzPct val="80000"/>
              <a:buFont typeface="Wingdings" pitchFamily="2" charset="2"/>
              <a:buChar char="§"/>
            </a:pPr>
            <a:r>
              <a:rPr lang="en-US" altLang="zh-TW" sz="1200" dirty="0">
                <a:solidFill>
                  <a:srgbClr val="000000"/>
                </a:solidFill>
                <a:ea typeface="新細明體" charset="-120"/>
                <a:cs typeface="Arial" pitchFamily="34" charset="0"/>
              </a:rPr>
              <a:t>Improved CC regulation</a:t>
            </a:r>
          </a:p>
          <a:p>
            <a:pPr marL="174625" indent="-174625">
              <a:buClr>
                <a:srgbClr val="333399"/>
              </a:buClr>
              <a:buSzPct val="80000"/>
              <a:buFont typeface="Wingdings" pitchFamily="2" charset="2"/>
              <a:buChar char="§"/>
            </a:pPr>
            <a:r>
              <a:rPr lang="en-US" altLang="zh-TW" sz="1200" dirty="0">
                <a:solidFill>
                  <a:srgbClr val="000000"/>
                </a:solidFill>
                <a:ea typeface="新細明體" charset="-120"/>
                <a:cs typeface="Arial" pitchFamily="34" charset="0"/>
              </a:rPr>
              <a:t>Improved EMI signature</a:t>
            </a:r>
          </a:p>
          <a:p>
            <a:pPr marL="174625" indent="-174625">
              <a:buClr>
                <a:srgbClr val="333399"/>
              </a:buClr>
              <a:buSzPct val="80000"/>
              <a:buFont typeface="Wingdings" pitchFamily="2" charset="2"/>
              <a:buChar char="§"/>
            </a:pPr>
            <a:r>
              <a:rPr lang="en-US" altLang="zh-TW" sz="1200" dirty="0">
                <a:solidFill>
                  <a:srgbClr val="000000"/>
                </a:solidFill>
                <a:ea typeface="新細明體" charset="-120"/>
                <a:cs typeface="Arial" pitchFamily="34" charset="0"/>
              </a:rPr>
              <a:t>Optimized light load &amp; stand-by</a:t>
            </a:r>
            <a:endParaRPr lang="en-US" sz="1200" dirty="0">
              <a:solidFill>
                <a:srgbClr val="000000"/>
              </a:solidFill>
            </a:endParaRPr>
          </a:p>
        </p:txBody>
      </p:sp>
      <p:sp>
        <p:nvSpPr>
          <p:cNvPr id="9" name="Text Box 6">
            <a:extLst>
              <a:ext uri="{FF2B5EF4-FFF2-40B4-BE49-F238E27FC236}">
                <a16:creationId xmlns:a16="http://schemas.microsoft.com/office/drawing/2014/main" id="{946F43EB-66A6-47FA-B66B-527735C5352A}"/>
              </a:ext>
            </a:extLst>
          </p:cNvPr>
          <p:cNvSpPr txBox="1">
            <a:spLocks noChangeArrowheads="1"/>
          </p:cNvSpPr>
          <p:nvPr/>
        </p:nvSpPr>
        <p:spPr bwMode="auto">
          <a:xfrm>
            <a:off x="6380084" y="5562600"/>
            <a:ext cx="5512872" cy="761350"/>
          </a:xfrm>
          <a:prstGeom prst="rect">
            <a:avLst/>
          </a:prstGeom>
          <a:noFill/>
          <a:ln w="12700" algn="ctr">
            <a:noFill/>
            <a:miter lim="800000"/>
            <a:headEnd/>
            <a:tailEnd/>
          </a:ln>
        </p:spPr>
        <p:txBody>
          <a:bodyPr lIns="0" rIns="0"/>
          <a:lstStyle/>
          <a:p>
            <a:pPr marL="174625" indent="-174625" eaLnBrk="0" hangingPunct="0">
              <a:buClr>
                <a:srgbClr val="3333CC"/>
              </a:buClr>
              <a:buSzPct val="80000"/>
              <a:buFont typeface="Wingdings" pitchFamily="2" charset="2"/>
              <a:buChar char="§"/>
            </a:pPr>
            <a:r>
              <a:rPr lang="en-US" sz="1200" dirty="0">
                <a:solidFill>
                  <a:srgbClr val="000000"/>
                </a:solidFill>
                <a:cs typeface="Arial" pitchFamily="34" charset="0"/>
              </a:rPr>
              <a:t>SOIC-8</a:t>
            </a:r>
          </a:p>
          <a:p>
            <a:pPr marL="174625" indent="-174625" eaLnBrk="0" hangingPunct="0">
              <a:buClr>
                <a:srgbClr val="3333CC"/>
              </a:buClr>
              <a:buSzPct val="80000"/>
              <a:buFont typeface="Wingdings" pitchFamily="2" charset="2"/>
              <a:buChar char="§"/>
            </a:pPr>
            <a:r>
              <a:rPr lang="en-US" sz="1200" dirty="0">
                <a:solidFill>
                  <a:srgbClr val="000000"/>
                </a:solidFill>
                <a:cs typeface="Arial" pitchFamily="34" charset="0"/>
              </a:rPr>
              <a:t>NCV1362AADR2G, NCV1362ABCDR2G, NCV1362ACDR2G</a:t>
            </a:r>
          </a:p>
        </p:txBody>
      </p:sp>
      <p:sp>
        <p:nvSpPr>
          <p:cNvPr id="10" name="Text Box 16">
            <a:extLst>
              <a:ext uri="{FF2B5EF4-FFF2-40B4-BE49-F238E27FC236}">
                <a16:creationId xmlns:a16="http://schemas.microsoft.com/office/drawing/2014/main" id="{627536AA-D873-41CD-A348-2040F8914528}"/>
              </a:ext>
            </a:extLst>
          </p:cNvPr>
          <p:cNvSpPr txBox="1">
            <a:spLocks noChangeArrowheads="1"/>
          </p:cNvSpPr>
          <p:nvPr/>
        </p:nvSpPr>
        <p:spPr bwMode="auto">
          <a:xfrm>
            <a:off x="228600" y="3802165"/>
            <a:ext cx="5495626" cy="1136421"/>
          </a:xfrm>
          <a:prstGeom prst="rect">
            <a:avLst/>
          </a:prstGeom>
          <a:noFill/>
          <a:ln w="12700" algn="ctr">
            <a:noFill/>
            <a:miter lim="800000"/>
            <a:headEnd/>
            <a:tailEnd/>
          </a:ln>
        </p:spPr>
        <p:txBody>
          <a:bodyPr lIns="0" rIns="0" numCol="2"/>
          <a:lstStyle/>
          <a:p>
            <a:pPr marL="174625" indent="-174625">
              <a:buClr>
                <a:srgbClr val="333399"/>
              </a:buClr>
              <a:buSzPct val="80000"/>
              <a:buFont typeface="Wingdings" pitchFamily="2" charset="2"/>
              <a:buChar char="§"/>
            </a:pPr>
            <a:r>
              <a:rPr lang="en-US" sz="1200" dirty="0">
                <a:solidFill>
                  <a:srgbClr val="000000"/>
                </a:solidFill>
              </a:rPr>
              <a:t>Constant Voltage Primary−Side Regulation &lt; ±5</a:t>
            </a:r>
          </a:p>
          <a:p>
            <a:pPr marL="174625" indent="-174625">
              <a:buClr>
                <a:srgbClr val="333399"/>
              </a:buClr>
              <a:buSzPct val="80000"/>
              <a:buFont typeface="Wingdings" pitchFamily="2" charset="2"/>
              <a:buChar char="§"/>
            </a:pPr>
            <a:r>
              <a:rPr lang="en-US" sz="1200" dirty="0">
                <a:solidFill>
                  <a:srgbClr val="000000"/>
                </a:solidFill>
              </a:rPr>
              <a:t>Constant Current Primary−Side Regulation &lt; ±5</a:t>
            </a:r>
          </a:p>
          <a:p>
            <a:pPr marL="174625" indent="-174625">
              <a:buClr>
                <a:srgbClr val="333399"/>
              </a:buClr>
              <a:buSzPct val="80000"/>
              <a:buFont typeface="Wingdings" pitchFamily="2" charset="2"/>
              <a:buChar char="§"/>
            </a:pPr>
            <a:r>
              <a:rPr lang="en-US" sz="1200" dirty="0">
                <a:solidFill>
                  <a:srgbClr val="000000"/>
                </a:solidFill>
              </a:rPr>
              <a:t>LFF and BO Feature on Dedicated Pin</a:t>
            </a:r>
          </a:p>
          <a:p>
            <a:pPr marL="174625" indent="-174625">
              <a:buClr>
                <a:srgbClr val="333399"/>
              </a:buClr>
              <a:buSzPct val="80000"/>
              <a:buFont typeface="Wingdings" pitchFamily="2" charset="2"/>
              <a:buChar char="§"/>
            </a:pPr>
            <a:r>
              <a:rPr lang="en-US" sz="1200" dirty="0">
                <a:solidFill>
                  <a:srgbClr val="000000"/>
                </a:solidFill>
              </a:rPr>
              <a:t>Max Frequency Clamp Options</a:t>
            </a:r>
          </a:p>
          <a:p>
            <a:pPr marL="174625" indent="-174625">
              <a:buClr>
                <a:srgbClr val="333399"/>
              </a:buClr>
              <a:buSzPct val="80000"/>
              <a:buFont typeface="Wingdings" pitchFamily="2" charset="2"/>
              <a:buChar char="§"/>
            </a:pPr>
            <a:r>
              <a:rPr lang="en-US" sz="1200" dirty="0">
                <a:solidFill>
                  <a:srgbClr val="000000"/>
                </a:solidFill>
              </a:rPr>
              <a:t>No Clamp, 80, 110 and 140 kHz</a:t>
            </a:r>
          </a:p>
          <a:p>
            <a:pPr marL="174625" indent="-174625">
              <a:buClr>
                <a:srgbClr val="333399"/>
              </a:buClr>
              <a:buSzPct val="80000"/>
              <a:buFont typeface="Wingdings" pitchFamily="2" charset="2"/>
              <a:buChar char="§"/>
            </a:pPr>
            <a:r>
              <a:rPr lang="en-US" sz="1200" dirty="0">
                <a:solidFill>
                  <a:srgbClr val="000000"/>
                </a:solidFill>
              </a:rPr>
              <a:t>Wide Operation VCC Range up to 28 V</a:t>
            </a:r>
          </a:p>
          <a:p>
            <a:pPr marL="174625" indent="-174625">
              <a:buClr>
                <a:srgbClr val="333399"/>
              </a:buClr>
              <a:buSzPct val="80000"/>
              <a:buFont typeface="Wingdings" pitchFamily="2" charset="2"/>
              <a:buChar char="§"/>
            </a:pPr>
            <a:r>
              <a:rPr lang="en-US" sz="1200" dirty="0">
                <a:solidFill>
                  <a:srgbClr val="000000"/>
                </a:solidFill>
              </a:rPr>
              <a:t>Multiple protections</a:t>
            </a:r>
          </a:p>
        </p:txBody>
      </p:sp>
      <p:pic>
        <p:nvPicPr>
          <p:cNvPr id="11" name="Picture 10">
            <a:extLst>
              <a:ext uri="{FF2B5EF4-FFF2-40B4-BE49-F238E27FC236}">
                <a16:creationId xmlns:a16="http://schemas.microsoft.com/office/drawing/2014/main" id="{A8270308-6C4A-43F4-84F7-752DE755FC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8502" y="2340330"/>
            <a:ext cx="3719512" cy="2372708"/>
          </a:xfrm>
          <a:prstGeom prst="rect">
            <a:avLst/>
          </a:prstGeom>
        </p:spPr>
      </p:pic>
      <p:pic>
        <p:nvPicPr>
          <p:cNvPr id="12" name="Picture 11">
            <a:extLst>
              <a:ext uri="{FF2B5EF4-FFF2-40B4-BE49-F238E27FC236}">
                <a16:creationId xmlns:a16="http://schemas.microsoft.com/office/drawing/2014/main" id="{BBDBF2F0-D38B-45D4-AA8A-C644FD8FAF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29529" y="3897022"/>
            <a:ext cx="1795723" cy="721594"/>
          </a:xfrm>
          <a:prstGeom prst="rect">
            <a:avLst/>
          </a:prstGeom>
        </p:spPr>
      </p:pic>
    </p:spTree>
    <p:extLst>
      <p:ext uri="{BB962C8B-B14F-4D97-AF65-F5344CB8AC3E}">
        <p14:creationId xmlns:p14="http://schemas.microsoft.com/office/powerpoint/2010/main" val="3467586727"/>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76200" y="1034532"/>
            <a:ext cx="12039600" cy="648703"/>
          </a:xfrm>
          <a:prstGeom prst="rect">
            <a:avLst/>
          </a:prstGeom>
          <a:noFill/>
          <a:ln w="9525">
            <a:noFill/>
            <a:miter lim="800000"/>
            <a:headEnd/>
            <a:tailEnd/>
          </a:ln>
          <a:effectLst/>
        </p:spPr>
        <p:txBody>
          <a:bodyPr/>
          <a:lstStyle/>
          <a:p>
            <a:r>
              <a:rPr lang="en-US" sz="1200" dirty="0">
                <a:solidFill>
                  <a:srgbClr val="000000"/>
                </a:solidFill>
                <a:latin typeface="Arial" pitchFamily="34" charset="0"/>
                <a:cs typeface="Arial" pitchFamily="34" charset="0"/>
              </a:rPr>
              <a:t>The NCV4390 is an advanced PFM controller for LLC resonant converters with Synchronous Rectification (SR). It employs a current mode control technique based on charge control to simplify the feedback loop design and allow true input power limit capability. A dual edge tracking adaptive dead time control minimizes body diode conduction thus maximizing efficiency.</a:t>
            </a:r>
          </a:p>
          <a:p>
            <a:endParaRPr lang="en-US" sz="1200" dirty="0">
              <a:solidFill>
                <a:srgbClr val="000000"/>
              </a:solidFill>
              <a:latin typeface="Arial" pitchFamily="34" charset="0"/>
              <a:cs typeface="Arial" pitchFamily="34" charset="0"/>
            </a:endParaRPr>
          </a:p>
        </p:txBody>
      </p:sp>
      <p:sp>
        <p:nvSpPr>
          <p:cNvPr id="6" name="Text Box 3"/>
          <p:cNvSpPr txBox="1">
            <a:spLocks noChangeArrowheads="1"/>
          </p:cNvSpPr>
          <p:nvPr/>
        </p:nvSpPr>
        <p:spPr bwMode="auto">
          <a:xfrm>
            <a:off x="137733" y="2037246"/>
            <a:ext cx="2743200" cy="1323059"/>
          </a:xfrm>
          <a:prstGeom prst="rect">
            <a:avLst/>
          </a:prstGeom>
          <a:noFill/>
          <a:ln w="12700" algn="ctr">
            <a:noFill/>
            <a:miter lim="800000"/>
            <a:headEnd/>
            <a:tailEnd/>
          </a:ln>
          <a:effectLst/>
        </p:spPr>
        <p:txBody>
          <a:bodyPr lIns="0" rIns="0"/>
          <a:lstStyle/>
          <a:p>
            <a:pPr marL="174625" indent="-174625">
              <a:buClr>
                <a:schemeClr val="accent4"/>
              </a:buClr>
              <a:buSzPct val="80000"/>
              <a:buFont typeface="Wingdings" pitchFamily="2" charset="2"/>
              <a:buChar char="§"/>
            </a:pPr>
            <a:r>
              <a:rPr lang="en-US" sz="1200" dirty="0">
                <a:solidFill>
                  <a:srgbClr val="000000"/>
                </a:solidFill>
                <a:latin typeface="Arial" pitchFamily="34" charset="0"/>
                <a:cs typeface="Arial" pitchFamily="34" charset="0"/>
              </a:rPr>
              <a:t>Analog Control </a:t>
            </a:r>
          </a:p>
          <a:p>
            <a:pPr marL="174625" indent="-174625">
              <a:buClr>
                <a:schemeClr val="accent4"/>
              </a:buClr>
              <a:buSzPct val="80000"/>
              <a:buFont typeface="Wingdings" pitchFamily="2" charset="2"/>
              <a:buChar char="§"/>
            </a:pPr>
            <a:endParaRPr lang="en-US" sz="1200" dirty="0">
              <a:solidFill>
                <a:srgbClr val="000000"/>
              </a:solidFill>
              <a:latin typeface="Arial" pitchFamily="34" charset="0"/>
              <a:cs typeface="Arial" pitchFamily="34" charset="0"/>
            </a:endParaRPr>
          </a:p>
          <a:p>
            <a:pPr marL="174625" indent="-174625">
              <a:buClr>
                <a:schemeClr val="accent4"/>
              </a:buClr>
              <a:buSzPct val="80000"/>
              <a:buFont typeface="Wingdings" pitchFamily="2" charset="2"/>
              <a:buChar char="§"/>
            </a:pPr>
            <a:r>
              <a:rPr lang="en-US" sz="1200" dirty="0">
                <a:solidFill>
                  <a:srgbClr val="000000"/>
                </a:solidFill>
                <a:latin typeface="Arial" pitchFamily="34" charset="0"/>
                <a:cs typeface="Arial" pitchFamily="34" charset="0"/>
              </a:rPr>
              <a:t>Charge Current Control</a:t>
            </a:r>
          </a:p>
          <a:p>
            <a:pPr marL="174625" indent="-174625">
              <a:buClr>
                <a:schemeClr val="accent4"/>
              </a:buClr>
              <a:buSzPct val="80000"/>
              <a:buFont typeface="Wingdings" pitchFamily="2" charset="2"/>
              <a:buChar char="§"/>
            </a:pPr>
            <a:r>
              <a:rPr lang="en-US" sz="1200" dirty="0">
                <a:solidFill>
                  <a:srgbClr val="000000"/>
                </a:solidFill>
                <a:latin typeface="Arial" pitchFamily="34" charset="0"/>
                <a:cs typeface="Arial" pitchFamily="34" charset="0"/>
              </a:rPr>
              <a:t>Adaptive SR with Dual edge Tracking </a:t>
            </a:r>
          </a:p>
          <a:p>
            <a:pPr marL="174625" indent="-174625">
              <a:buClr>
                <a:schemeClr val="accent4"/>
              </a:buClr>
              <a:buSzPct val="80000"/>
              <a:buFont typeface="Wingdings" pitchFamily="2" charset="2"/>
              <a:buChar char="§"/>
            </a:pPr>
            <a:r>
              <a:rPr lang="en-US" sz="1200" dirty="0">
                <a:solidFill>
                  <a:srgbClr val="000000"/>
                </a:solidFill>
                <a:latin typeface="Arial" pitchFamily="34" charset="0"/>
                <a:cs typeface="Arial" pitchFamily="34" charset="0"/>
              </a:rPr>
              <a:t>Green Functions (Symmetric PWM Control and SR Disabling)</a:t>
            </a:r>
          </a:p>
          <a:p>
            <a:pPr marL="174625" indent="-174625">
              <a:buClr>
                <a:schemeClr val="accent4"/>
              </a:buClr>
              <a:buSzPct val="80000"/>
              <a:buFont typeface="Wingdings" pitchFamily="2" charset="2"/>
              <a:buChar char="§"/>
            </a:pPr>
            <a:r>
              <a:rPr lang="en-US" sz="1200" dirty="0">
                <a:solidFill>
                  <a:srgbClr val="000000"/>
                </a:solidFill>
                <a:latin typeface="Arial" pitchFamily="34" charset="0"/>
                <a:cs typeface="Arial" pitchFamily="34" charset="0"/>
              </a:rPr>
              <a:t>Closed Loop Soft Start</a:t>
            </a:r>
          </a:p>
        </p:txBody>
      </p:sp>
      <p:sp>
        <p:nvSpPr>
          <p:cNvPr id="7" name="Text Box 4"/>
          <p:cNvSpPr txBox="1">
            <a:spLocks noChangeArrowheads="1"/>
          </p:cNvSpPr>
          <p:nvPr/>
        </p:nvSpPr>
        <p:spPr bwMode="auto">
          <a:xfrm>
            <a:off x="3158177" y="2026414"/>
            <a:ext cx="2775617" cy="751961"/>
          </a:xfrm>
          <a:prstGeom prst="rect">
            <a:avLst/>
          </a:prstGeom>
          <a:noFill/>
          <a:ln w="12700" algn="ctr">
            <a:noFill/>
            <a:miter lim="800000"/>
            <a:headEnd/>
            <a:tailEnd/>
          </a:ln>
          <a:effectLst/>
        </p:spPr>
        <p:txBody>
          <a:bodyPr lIns="0" rIns="0"/>
          <a:lstStyle/>
          <a:p>
            <a:pPr marL="174625" indent="-174625">
              <a:buClr>
                <a:schemeClr val="accent4"/>
              </a:buClr>
              <a:buSzPct val="80000"/>
              <a:buFont typeface="Wingdings" pitchFamily="2" charset="2"/>
              <a:buChar char="§"/>
            </a:pPr>
            <a:r>
              <a:rPr lang="en-US" sz="1200" dirty="0">
                <a:solidFill>
                  <a:srgbClr val="000000"/>
                </a:solidFill>
                <a:latin typeface="Arial" pitchFamily="34" charset="0"/>
                <a:cs typeface="Arial" pitchFamily="34" charset="0"/>
              </a:rPr>
              <a:t>No Need for Expensive, Complex Digital MCU</a:t>
            </a:r>
          </a:p>
          <a:p>
            <a:pPr marL="174625" indent="-174625">
              <a:buClr>
                <a:schemeClr val="accent4"/>
              </a:buClr>
              <a:buSzPct val="80000"/>
              <a:buFont typeface="Wingdings" pitchFamily="2" charset="2"/>
              <a:buChar char="§"/>
            </a:pPr>
            <a:r>
              <a:rPr lang="en-US" sz="1200" dirty="0">
                <a:solidFill>
                  <a:srgbClr val="000000"/>
                </a:solidFill>
                <a:latin typeface="Arial" pitchFamily="34" charset="0"/>
                <a:cs typeface="Arial" pitchFamily="34" charset="0"/>
              </a:rPr>
              <a:t>Excellent Transient response and Easy feedback Loop Design</a:t>
            </a:r>
          </a:p>
          <a:p>
            <a:pPr marL="174625" indent="-174625">
              <a:buClr>
                <a:schemeClr val="accent4"/>
              </a:buClr>
              <a:buSzPct val="80000"/>
              <a:buFont typeface="Wingdings" pitchFamily="2" charset="2"/>
              <a:buChar char="§"/>
            </a:pPr>
            <a:r>
              <a:rPr lang="en-US" sz="1200" dirty="0">
                <a:solidFill>
                  <a:srgbClr val="000000"/>
                </a:solidFill>
                <a:latin typeface="Arial" pitchFamily="34" charset="0"/>
                <a:cs typeface="Arial" pitchFamily="34" charset="0"/>
              </a:rPr>
              <a:t>Best In Class Efficiency</a:t>
            </a:r>
          </a:p>
          <a:p>
            <a:pPr marL="174625" indent="-174625">
              <a:buClr>
                <a:schemeClr val="accent4"/>
              </a:buClr>
              <a:buSzPct val="80000"/>
              <a:buFont typeface="Wingdings" pitchFamily="2" charset="2"/>
              <a:buChar char="§"/>
            </a:pPr>
            <a:r>
              <a:rPr lang="en-US" sz="1200" dirty="0">
                <a:solidFill>
                  <a:srgbClr val="000000"/>
                </a:solidFill>
                <a:latin typeface="Arial" pitchFamily="34" charset="0"/>
                <a:cs typeface="Arial" pitchFamily="34" charset="0"/>
              </a:rPr>
              <a:t>Improved Light Load Efficiency</a:t>
            </a:r>
          </a:p>
          <a:p>
            <a:pPr marL="174625" indent="-174625">
              <a:buClr>
                <a:schemeClr val="accent4"/>
              </a:buClr>
              <a:buSzPct val="80000"/>
              <a:buFont typeface="Wingdings" pitchFamily="2" charset="2"/>
              <a:buChar char="§"/>
            </a:pPr>
            <a:r>
              <a:rPr lang="en-US" sz="1200" dirty="0">
                <a:solidFill>
                  <a:srgbClr val="000000"/>
                </a:solidFill>
                <a:latin typeface="Arial" pitchFamily="34" charset="0"/>
                <a:cs typeface="Arial" pitchFamily="34" charset="0"/>
              </a:rPr>
              <a:t>Monotonic Rising Output</a:t>
            </a:r>
          </a:p>
        </p:txBody>
      </p:sp>
      <p:sp>
        <p:nvSpPr>
          <p:cNvPr id="8" name="Text Box 5"/>
          <p:cNvSpPr txBox="1">
            <a:spLocks noChangeArrowheads="1"/>
          </p:cNvSpPr>
          <p:nvPr/>
        </p:nvSpPr>
        <p:spPr bwMode="auto">
          <a:xfrm>
            <a:off x="152400" y="3852024"/>
            <a:ext cx="5781394" cy="1177176"/>
          </a:xfrm>
          <a:prstGeom prst="rect">
            <a:avLst/>
          </a:prstGeom>
          <a:noFill/>
          <a:ln w="12700" algn="ctr">
            <a:noFill/>
            <a:miter lim="800000"/>
            <a:headEnd/>
            <a:tailEnd/>
          </a:ln>
          <a:effectLst/>
        </p:spPr>
        <p:txBody>
          <a:bodyPr lIns="0" rIns="0"/>
          <a:lstStyle/>
          <a:p>
            <a:pPr marL="174625" indent="-174625">
              <a:buClr>
                <a:schemeClr val="accent4"/>
              </a:buClr>
              <a:buSzPct val="80000"/>
              <a:buFont typeface="Wingdings" pitchFamily="2" charset="2"/>
              <a:buChar char="§"/>
            </a:pPr>
            <a:r>
              <a:rPr lang="en-US" altLang="ko-KR" sz="1200" dirty="0">
                <a:solidFill>
                  <a:srgbClr val="003300"/>
                </a:solidFill>
                <a:latin typeface="Arial" pitchFamily="34" charset="0"/>
                <a:cs typeface="Arial" pitchFamily="34" charset="0"/>
              </a:rPr>
              <a:t>Over Current Protection (OCP)</a:t>
            </a:r>
          </a:p>
          <a:p>
            <a:pPr marL="174625" indent="-174625">
              <a:buClr>
                <a:schemeClr val="accent4"/>
              </a:buClr>
              <a:buSzPct val="80000"/>
              <a:buFont typeface="Wingdings" pitchFamily="2" charset="2"/>
              <a:buChar char="§"/>
            </a:pPr>
            <a:r>
              <a:rPr lang="en-US" altLang="ko-KR" sz="1200" dirty="0">
                <a:solidFill>
                  <a:srgbClr val="003300"/>
                </a:solidFill>
                <a:latin typeface="Arial" pitchFamily="34" charset="0"/>
                <a:cs typeface="Arial" pitchFamily="34" charset="0"/>
              </a:rPr>
              <a:t>Output Short protection (OSP)</a:t>
            </a:r>
          </a:p>
          <a:p>
            <a:pPr marL="174625" indent="-174625">
              <a:buClr>
                <a:schemeClr val="accent4"/>
              </a:buClr>
              <a:buSzPct val="80000"/>
              <a:buFont typeface="Wingdings" pitchFamily="2" charset="2"/>
              <a:buChar char="§"/>
            </a:pPr>
            <a:r>
              <a:rPr lang="en-US" altLang="ko-KR" sz="1200" dirty="0">
                <a:solidFill>
                  <a:srgbClr val="003300"/>
                </a:solidFill>
                <a:latin typeface="Arial" pitchFamily="34" charset="0"/>
                <a:cs typeface="Arial" pitchFamily="34" charset="0"/>
              </a:rPr>
              <a:t>Non ZVS Prevention</a:t>
            </a:r>
          </a:p>
          <a:p>
            <a:pPr marL="174625" indent="-174625">
              <a:buClr>
                <a:schemeClr val="accent4"/>
              </a:buClr>
              <a:buSzPct val="80000"/>
              <a:buFont typeface="Wingdings" pitchFamily="2" charset="2"/>
              <a:buChar char="§"/>
            </a:pPr>
            <a:r>
              <a:rPr lang="en-US" altLang="ko-KR" sz="1200" dirty="0">
                <a:solidFill>
                  <a:srgbClr val="003300"/>
                </a:solidFill>
                <a:latin typeface="Arial" pitchFamily="34" charset="0"/>
                <a:cs typeface="Arial" pitchFamily="34" charset="0"/>
              </a:rPr>
              <a:t>Power Limit by Compensation Cutback </a:t>
            </a:r>
          </a:p>
          <a:p>
            <a:pPr marL="174625" indent="-174625">
              <a:buClr>
                <a:schemeClr val="accent4"/>
              </a:buClr>
              <a:buSzPct val="80000"/>
              <a:buFont typeface="Wingdings" pitchFamily="2" charset="2"/>
              <a:buChar char="§"/>
            </a:pPr>
            <a:r>
              <a:rPr lang="en-US" altLang="ko-KR" sz="1200" dirty="0">
                <a:solidFill>
                  <a:srgbClr val="003300"/>
                </a:solidFill>
                <a:latin typeface="Arial" pitchFamily="34" charset="0"/>
                <a:cs typeface="Arial" pitchFamily="34" charset="0"/>
              </a:rPr>
              <a:t>Overload Protection with Programmable Shutdown Delay</a:t>
            </a:r>
          </a:p>
          <a:p>
            <a:pPr marL="174625" indent="-174625">
              <a:buClr>
                <a:schemeClr val="accent4"/>
              </a:buClr>
              <a:buSzPct val="80000"/>
              <a:buFont typeface="Wingdings" pitchFamily="2" charset="2"/>
              <a:buChar char="§"/>
            </a:pPr>
            <a:r>
              <a:rPr lang="en-US" altLang="ko-KR" sz="1200" dirty="0">
                <a:solidFill>
                  <a:srgbClr val="003300"/>
                </a:solidFill>
                <a:latin typeface="Arial" pitchFamily="34" charset="0"/>
                <a:cs typeface="Arial" pitchFamily="34" charset="0"/>
              </a:rPr>
              <a:t>Wide Operating Temperature Range –40°C To 125°C</a:t>
            </a:r>
          </a:p>
          <a:p>
            <a:pPr marL="174625" indent="-174625">
              <a:buClr>
                <a:schemeClr val="accent4"/>
              </a:buClr>
              <a:buSzPct val="80000"/>
              <a:buFont typeface="Wingdings" pitchFamily="2" charset="2"/>
              <a:buChar char="§"/>
            </a:pPr>
            <a:endParaRPr lang="en-US" altLang="ko-KR" sz="1200" dirty="0">
              <a:solidFill>
                <a:srgbClr val="003300"/>
              </a:solidFill>
              <a:latin typeface="Arial" pitchFamily="34" charset="0"/>
              <a:cs typeface="Arial" pitchFamily="34" charset="0"/>
            </a:endParaRPr>
          </a:p>
          <a:p>
            <a:pPr marL="174625" indent="-174625">
              <a:buClr>
                <a:schemeClr val="accent4"/>
              </a:buClr>
              <a:buSzPct val="80000"/>
              <a:buFont typeface="Wingdings" pitchFamily="2" charset="2"/>
              <a:buChar char="§"/>
            </a:pPr>
            <a:endParaRPr lang="en-US" altLang="ko-KR" sz="1200" dirty="0">
              <a:solidFill>
                <a:srgbClr val="003300"/>
              </a:solidFill>
              <a:latin typeface="Arial" pitchFamily="34" charset="0"/>
              <a:cs typeface="Arial" pitchFamily="34" charset="0"/>
            </a:endParaRPr>
          </a:p>
          <a:p>
            <a:pPr marL="174625" indent="-174625">
              <a:buClr>
                <a:schemeClr val="accent4"/>
              </a:buClr>
              <a:buSzPct val="80000"/>
              <a:buFont typeface="Wingdings" pitchFamily="2" charset="2"/>
              <a:buChar char="§"/>
            </a:pPr>
            <a:endParaRPr lang="en-US" sz="1200" dirty="0">
              <a:solidFill>
                <a:srgbClr val="003300"/>
              </a:solidFill>
              <a:latin typeface="Arial" pitchFamily="34" charset="0"/>
              <a:cs typeface="Arial" pitchFamily="34" charset="0"/>
            </a:endParaRPr>
          </a:p>
          <a:p>
            <a:pPr marL="174625" indent="-174625">
              <a:buClr>
                <a:schemeClr val="accent4"/>
              </a:buClr>
              <a:buSzPct val="80000"/>
              <a:buFont typeface="Wingdings" pitchFamily="2" charset="2"/>
              <a:buChar char="§"/>
            </a:pPr>
            <a:endParaRPr lang="en-US" sz="1200" dirty="0">
              <a:solidFill>
                <a:srgbClr val="003300"/>
              </a:solidFill>
              <a:latin typeface="Arial" pitchFamily="34" charset="0"/>
              <a:cs typeface="Arial" pitchFamily="34" charset="0"/>
            </a:endParaRPr>
          </a:p>
          <a:p>
            <a:pPr marL="174625" indent="-174625">
              <a:buClr>
                <a:schemeClr val="accent4"/>
              </a:buClr>
              <a:buSzPct val="80000"/>
              <a:buFont typeface="Wingdings" pitchFamily="2" charset="2"/>
              <a:buChar char="§"/>
            </a:pPr>
            <a:endParaRPr lang="en-US" sz="1200" dirty="0">
              <a:solidFill>
                <a:srgbClr val="003300"/>
              </a:solidFill>
              <a:latin typeface="Arial" pitchFamily="34" charset="0"/>
              <a:cs typeface="Arial" pitchFamily="34" charset="0"/>
            </a:endParaRPr>
          </a:p>
        </p:txBody>
      </p:sp>
      <p:sp>
        <p:nvSpPr>
          <p:cNvPr id="9" name="Text Box 6"/>
          <p:cNvSpPr txBox="1">
            <a:spLocks noChangeArrowheads="1"/>
          </p:cNvSpPr>
          <p:nvPr/>
        </p:nvSpPr>
        <p:spPr bwMode="auto">
          <a:xfrm>
            <a:off x="152400" y="5598780"/>
            <a:ext cx="3329036" cy="591007"/>
          </a:xfrm>
          <a:prstGeom prst="rect">
            <a:avLst/>
          </a:prstGeom>
          <a:noFill/>
          <a:ln w="12700" algn="ctr">
            <a:noFill/>
            <a:miter lim="800000"/>
            <a:headEnd/>
            <a:tailEnd/>
          </a:ln>
          <a:effectLst/>
        </p:spPr>
        <p:txBody>
          <a:bodyPr lIns="0" rIns="0"/>
          <a:lstStyle/>
          <a:p>
            <a:pPr marL="285750" indent="-285750">
              <a:spcBef>
                <a:spcPct val="20000"/>
              </a:spcBef>
              <a:buClr>
                <a:schemeClr val="accent4"/>
              </a:buClr>
              <a:buSzPct val="80000"/>
              <a:buFont typeface="Wingdings" panose="05000000000000000000" pitchFamily="2" charset="2"/>
              <a:buChar char="§"/>
              <a:defRPr/>
            </a:pPr>
            <a:r>
              <a:rPr lang="en-US" sz="1200" dirty="0">
                <a:solidFill>
                  <a:srgbClr val="003300"/>
                </a:solidFill>
                <a:latin typeface="Arial" pitchFamily="34" charset="0"/>
                <a:cs typeface="Arial" pitchFamily="34" charset="0"/>
              </a:rPr>
              <a:t>On Board Charger  </a:t>
            </a:r>
          </a:p>
          <a:p>
            <a:pPr marL="285750" indent="-285750">
              <a:spcBef>
                <a:spcPct val="20000"/>
              </a:spcBef>
              <a:buClr>
                <a:schemeClr val="accent4"/>
              </a:buClr>
              <a:buSzPct val="80000"/>
              <a:buFont typeface="Wingdings" panose="05000000000000000000" pitchFamily="2" charset="2"/>
              <a:buChar char="§"/>
              <a:defRPr/>
            </a:pPr>
            <a:r>
              <a:rPr lang="en-US" sz="1200" dirty="0">
                <a:solidFill>
                  <a:srgbClr val="003300"/>
                </a:solidFill>
                <a:latin typeface="Arial" pitchFamily="34" charset="0"/>
                <a:cs typeface="Arial" pitchFamily="34" charset="0"/>
              </a:rPr>
              <a:t>HV DC-DC converters</a:t>
            </a:r>
          </a:p>
          <a:p>
            <a:pPr marL="171450" indent="-171450">
              <a:spcBef>
                <a:spcPct val="20000"/>
              </a:spcBef>
              <a:buClr>
                <a:schemeClr val="accent4"/>
              </a:buClr>
              <a:buSzPct val="80000"/>
              <a:buFont typeface="Wingdings" panose="05000000000000000000" pitchFamily="2" charset="2"/>
              <a:buChar char="§"/>
              <a:defRPr/>
            </a:pPr>
            <a:endParaRPr lang="en-US" sz="1200" dirty="0">
              <a:solidFill>
                <a:srgbClr val="003300"/>
              </a:solidFill>
              <a:latin typeface="Arial" pitchFamily="34" charset="0"/>
              <a:cs typeface="Arial" pitchFamily="34" charset="0"/>
            </a:endParaRPr>
          </a:p>
        </p:txBody>
      </p:sp>
      <p:sp>
        <p:nvSpPr>
          <p:cNvPr id="3" name="Title 2">
            <a:extLst>
              <a:ext uri="{FF2B5EF4-FFF2-40B4-BE49-F238E27FC236}">
                <a16:creationId xmlns:a16="http://schemas.microsoft.com/office/drawing/2014/main" id="{F3EA3EA8-381A-4A64-9796-22B3A12124DA}"/>
              </a:ext>
            </a:extLst>
          </p:cNvPr>
          <p:cNvSpPr>
            <a:spLocks noGrp="1"/>
          </p:cNvSpPr>
          <p:nvPr>
            <p:ph type="title"/>
          </p:nvPr>
        </p:nvSpPr>
        <p:spPr/>
        <p:txBody>
          <a:bodyPr/>
          <a:lstStyle/>
          <a:p>
            <a:r>
              <a:rPr lang="en-US" dirty="0"/>
              <a:t>NCV4390 – Secondary Side LLC and SR Controller</a:t>
            </a:r>
          </a:p>
        </p:txBody>
      </p:sp>
      <p:sp>
        <p:nvSpPr>
          <p:cNvPr id="23" name="Rectangle 22"/>
          <p:cNvSpPr/>
          <p:nvPr/>
        </p:nvSpPr>
        <p:spPr>
          <a:xfrm>
            <a:off x="6394122" y="5755783"/>
            <a:ext cx="3929269" cy="276999"/>
          </a:xfrm>
          <a:prstGeom prst="rect">
            <a:avLst/>
          </a:prstGeom>
        </p:spPr>
        <p:txBody>
          <a:bodyPr wrap="square">
            <a:spAutoFit/>
          </a:bodyPr>
          <a:lstStyle/>
          <a:p>
            <a:pPr marL="171450" indent="-171450">
              <a:buClr>
                <a:schemeClr val="accent4"/>
              </a:buClr>
              <a:buFont typeface="Wingdings" panose="05000000000000000000" pitchFamily="2" charset="2"/>
              <a:buChar char="§"/>
            </a:pPr>
            <a:r>
              <a:rPr lang="en-US" sz="1200" dirty="0">
                <a:solidFill>
                  <a:srgbClr val="003300"/>
                </a:solidFill>
                <a:latin typeface="Arial" pitchFamily="34" charset="0"/>
                <a:cs typeface="Arial" pitchFamily="34" charset="0"/>
              </a:rPr>
              <a:t>NCV4390DR2G, SOIC16-NB, AEC-Q100 qualified</a:t>
            </a:r>
          </a:p>
        </p:txBody>
      </p:sp>
      <p:graphicFrame>
        <p:nvGraphicFramePr>
          <p:cNvPr id="24" name="Object 2"/>
          <p:cNvGraphicFramePr>
            <a:graphicFrameLocks noChangeAspect="1"/>
          </p:cNvGraphicFramePr>
          <p:nvPr/>
        </p:nvGraphicFramePr>
        <p:xfrm>
          <a:off x="6741812" y="2199457"/>
          <a:ext cx="4495801" cy="2451803"/>
        </p:xfrm>
        <a:graphic>
          <a:graphicData uri="http://schemas.openxmlformats.org/presentationml/2006/ole">
            <mc:AlternateContent xmlns:mc="http://schemas.openxmlformats.org/markup-compatibility/2006">
              <mc:Choice xmlns:v="urn:schemas-microsoft-com:vml" Requires="v">
                <p:oleObj spid="_x0000_s5166" name="Visio" r:id="rId3" imgW="8596819" imgH="4222900" progId="Visio.Drawing.11">
                  <p:embed/>
                </p:oleObj>
              </mc:Choice>
              <mc:Fallback>
                <p:oleObj name="Visio" r:id="rId3" imgW="8596819" imgH="4222900" progId="Visio.Drawing.11">
                  <p:embed/>
                  <p:pic>
                    <p:nvPicPr>
                      <p:cNvPr id="2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1812" y="2199457"/>
                        <a:ext cx="4495801" cy="24518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29626" y="5708087"/>
            <a:ext cx="703619" cy="481700"/>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3782" y="5778947"/>
            <a:ext cx="923770" cy="468635"/>
          </a:xfrm>
          <a:prstGeom prst="rect">
            <a:avLst/>
          </a:prstGeom>
        </p:spPr>
      </p:pic>
    </p:spTree>
    <p:extLst>
      <p:ext uri="{BB962C8B-B14F-4D97-AF65-F5344CB8AC3E}">
        <p14:creationId xmlns:p14="http://schemas.microsoft.com/office/powerpoint/2010/main" val="210870859"/>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AEC Low Side Drivers</a:t>
            </a:r>
          </a:p>
        </p:txBody>
      </p:sp>
      <p:sp>
        <p:nvSpPr>
          <p:cNvPr id="4" name="Text Placeholder 3">
            <a:extLst>
              <a:ext uri="{FF2B5EF4-FFF2-40B4-BE49-F238E27FC236}">
                <a16:creationId xmlns:a16="http://schemas.microsoft.com/office/drawing/2014/main" id="{3CBC3D63-7A6A-4BC0-A37E-C68C6799FA7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6639396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03200" y="1055766"/>
            <a:ext cx="11785600" cy="503239"/>
          </a:xfrm>
          <a:prstGeom prst="rect">
            <a:avLst/>
          </a:prstGeom>
          <a:noFill/>
          <a:ln w="9525">
            <a:noFill/>
            <a:miter lim="800000"/>
            <a:headEnd/>
            <a:tailEnd/>
          </a:ln>
        </p:spPr>
        <p:txBody>
          <a:bodyPr/>
          <a:lstStyle/>
          <a:p>
            <a:r>
              <a:rPr lang="en-US" altLang="zh-TW" sz="1200" dirty="0">
                <a:solidFill>
                  <a:srgbClr val="000000"/>
                </a:solidFill>
              </a:rPr>
              <a:t>The NCV51705 driver is designed to primarily drive </a:t>
            </a:r>
            <a:r>
              <a:rPr lang="en-US" altLang="zh-TW" sz="1200" dirty="0" err="1">
                <a:solidFill>
                  <a:srgbClr val="000000"/>
                </a:solidFill>
              </a:rPr>
              <a:t>SiC</a:t>
            </a:r>
            <a:r>
              <a:rPr lang="en-US" altLang="zh-TW" sz="1200" dirty="0">
                <a:solidFill>
                  <a:srgbClr val="000000"/>
                </a:solidFill>
              </a:rPr>
              <a:t> MOSFET transistors. For the lowest possible conduction losses, the driver is capable to deliver the maximum allowable gate voltage to the </a:t>
            </a:r>
            <a:r>
              <a:rPr lang="en-US" altLang="zh-TW" sz="1200" dirty="0" err="1">
                <a:solidFill>
                  <a:srgbClr val="000000"/>
                </a:solidFill>
              </a:rPr>
              <a:t>SiC</a:t>
            </a:r>
            <a:r>
              <a:rPr lang="en-US" altLang="zh-TW" sz="1200" dirty="0">
                <a:solidFill>
                  <a:srgbClr val="000000"/>
                </a:solidFill>
              </a:rPr>
              <a:t> MOSFET device. For improved reliability, </a:t>
            </a:r>
            <a:r>
              <a:rPr lang="en-US" altLang="zh-TW" sz="1200" dirty="0" err="1">
                <a:solidFill>
                  <a:srgbClr val="000000"/>
                </a:solidFill>
              </a:rPr>
              <a:t>dV</a:t>
            </a:r>
            <a:r>
              <a:rPr lang="en-US" altLang="zh-TW" sz="1200" dirty="0">
                <a:solidFill>
                  <a:srgbClr val="000000"/>
                </a:solidFill>
              </a:rPr>
              <a:t>/</a:t>
            </a:r>
            <a:r>
              <a:rPr lang="en-US" altLang="zh-TW" sz="1200" dirty="0" err="1">
                <a:solidFill>
                  <a:srgbClr val="000000"/>
                </a:solidFill>
              </a:rPr>
              <a:t>dt</a:t>
            </a:r>
            <a:r>
              <a:rPr lang="en-US" altLang="zh-TW" sz="1200" dirty="0">
                <a:solidFill>
                  <a:srgbClr val="000000"/>
                </a:solidFill>
              </a:rPr>
              <a:t> immunity and even faster turnoff, the NCV51705 can utilize its on-board charge pump to generate a user selectable negative voltage rail.</a:t>
            </a:r>
          </a:p>
        </p:txBody>
      </p:sp>
      <p:sp>
        <p:nvSpPr>
          <p:cNvPr id="11267" name="Text Box 3"/>
          <p:cNvSpPr txBox="1">
            <a:spLocks noChangeArrowheads="1"/>
          </p:cNvSpPr>
          <p:nvPr/>
        </p:nvSpPr>
        <p:spPr bwMode="auto">
          <a:xfrm>
            <a:off x="203201" y="2034955"/>
            <a:ext cx="2500343" cy="1295400"/>
          </a:xfrm>
          <a:prstGeom prst="rect">
            <a:avLst/>
          </a:prstGeom>
          <a:noFill/>
          <a:ln w="12700" algn="ctr">
            <a:noFill/>
            <a:miter lim="800000"/>
            <a:headEnd/>
            <a:tailEnd/>
          </a:ln>
        </p:spPr>
        <p:txBody>
          <a:bodyPr lIns="0" rIns="0"/>
          <a:lstStyle/>
          <a:p>
            <a:pPr marL="174621" lvl="1" indent="-174621">
              <a:buClr>
                <a:srgbClr val="333399"/>
              </a:buClr>
              <a:buSzPct val="80000"/>
              <a:buFont typeface="Wingdings" pitchFamily="2" charset="2"/>
              <a:buChar char="§"/>
            </a:pPr>
            <a:r>
              <a:rPr lang="en-US" altLang="zh-TW" sz="1200" dirty="0">
                <a:solidFill>
                  <a:schemeClr val="tx2"/>
                </a:solidFill>
              </a:rPr>
              <a:t>Adjustable, on-board regulated negative charge pump </a:t>
            </a:r>
          </a:p>
          <a:p>
            <a:pPr marL="174621" lvl="1" indent="-174621">
              <a:buClr>
                <a:srgbClr val="333399"/>
              </a:buClr>
              <a:buSzPct val="80000"/>
              <a:buFont typeface="Wingdings" pitchFamily="2" charset="2"/>
              <a:buChar char="§"/>
            </a:pPr>
            <a:r>
              <a:rPr lang="en-US" altLang="zh-TW" sz="1200" dirty="0">
                <a:solidFill>
                  <a:srgbClr val="000000"/>
                </a:solidFill>
              </a:rPr>
              <a:t>Negative voltage drive for fast turn-off (same as above)</a:t>
            </a:r>
          </a:p>
          <a:p>
            <a:pPr marL="174621" lvl="1" indent="-174621">
              <a:buClr>
                <a:srgbClr val="333399"/>
              </a:buClr>
              <a:buSzPct val="80000"/>
              <a:buFont typeface="Wingdings" pitchFamily="2" charset="2"/>
              <a:buChar char="§"/>
            </a:pPr>
            <a:r>
              <a:rPr lang="en-US" altLang="zh-TW" sz="1200" dirty="0">
                <a:solidFill>
                  <a:srgbClr val="000000"/>
                </a:solidFill>
              </a:rPr>
              <a:t>5V Reference/Bias Rail</a:t>
            </a:r>
          </a:p>
          <a:p>
            <a:pPr marL="174621" lvl="1" indent="-174621">
              <a:buClr>
                <a:srgbClr val="333399"/>
              </a:buClr>
              <a:buSzPct val="80000"/>
              <a:buFont typeface="Wingdings" pitchFamily="2" charset="2"/>
              <a:buChar char="§"/>
            </a:pPr>
            <a:r>
              <a:rPr lang="en-US" altLang="zh-TW" sz="1200" dirty="0">
                <a:solidFill>
                  <a:srgbClr val="000000"/>
                </a:solidFill>
              </a:rPr>
              <a:t>Adjustable UVLO levels</a:t>
            </a:r>
          </a:p>
          <a:p>
            <a:pPr marL="174621" lvl="1" indent="-174621">
              <a:buClr>
                <a:srgbClr val="333399"/>
              </a:buClr>
              <a:buSzPct val="80000"/>
              <a:buFont typeface="Wingdings" pitchFamily="2" charset="2"/>
              <a:buChar char="§"/>
            </a:pPr>
            <a:endParaRPr lang="en-US" altLang="zh-TW" sz="1200" dirty="0">
              <a:solidFill>
                <a:srgbClr val="000000"/>
              </a:solidFill>
            </a:endParaRPr>
          </a:p>
          <a:p>
            <a:pPr marL="174621" lvl="1" indent="-174621">
              <a:buClr>
                <a:srgbClr val="333399"/>
              </a:buClr>
              <a:buSzPct val="80000"/>
              <a:buFont typeface="Wingdings" pitchFamily="2" charset="2"/>
              <a:buChar char="§"/>
            </a:pPr>
            <a:endParaRPr lang="en-US" altLang="zh-TW" sz="1200" dirty="0">
              <a:solidFill>
                <a:srgbClr val="000000"/>
              </a:solidFill>
            </a:endParaRPr>
          </a:p>
        </p:txBody>
      </p:sp>
      <p:sp>
        <p:nvSpPr>
          <p:cNvPr id="11268" name="Text Box 4"/>
          <p:cNvSpPr txBox="1">
            <a:spLocks noChangeArrowheads="1"/>
          </p:cNvSpPr>
          <p:nvPr/>
        </p:nvSpPr>
        <p:spPr bwMode="auto">
          <a:xfrm>
            <a:off x="3235288" y="2039423"/>
            <a:ext cx="2819437" cy="1446212"/>
          </a:xfrm>
          <a:prstGeom prst="rect">
            <a:avLst/>
          </a:prstGeom>
          <a:noFill/>
          <a:ln w="12700" algn="ctr">
            <a:noFill/>
            <a:miter lim="800000"/>
            <a:headEnd/>
            <a:tailEnd/>
          </a:ln>
        </p:spPr>
        <p:txBody>
          <a:bodyPr lIns="0" rIns="0"/>
          <a:lstStyle/>
          <a:p>
            <a:pPr marL="174621" indent="-174621">
              <a:buClr>
                <a:srgbClr val="333399"/>
              </a:buClr>
              <a:buSzPct val="80000"/>
              <a:buFont typeface="Wingdings" pitchFamily="2" charset="2"/>
              <a:buChar char="§"/>
            </a:pPr>
            <a:r>
              <a:rPr lang="en-US" altLang="zh-TW" sz="1200" dirty="0">
                <a:solidFill>
                  <a:schemeClr val="tx2"/>
                </a:solidFill>
              </a:rPr>
              <a:t>Simplified BOM and no need for extra DC/DC</a:t>
            </a:r>
            <a:endParaRPr lang="en-US" altLang="zh-TW" sz="1200" dirty="0">
              <a:solidFill>
                <a:srgbClr val="000000"/>
              </a:solidFill>
            </a:endParaRPr>
          </a:p>
          <a:p>
            <a:pPr marL="174621" indent="-174621">
              <a:buClr>
                <a:srgbClr val="333399"/>
              </a:buClr>
              <a:buSzPct val="80000"/>
              <a:buFont typeface="Wingdings" pitchFamily="2" charset="2"/>
              <a:buChar char="§"/>
            </a:pPr>
            <a:endParaRPr lang="en-US" altLang="zh-TW" sz="1200" dirty="0">
              <a:solidFill>
                <a:srgbClr val="000000"/>
              </a:solidFill>
            </a:endParaRPr>
          </a:p>
          <a:p>
            <a:pPr marL="174621" indent="-174621">
              <a:buClr>
                <a:srgbClr val="333399"/>
              </a:buClr>
              <a:buSzPct val="80000"/>
              <a:buFont typeface="Wingdings" pitchFamily="2" charset="2"/>
              <a:buChar char="§"/>
            </a:pPr>
            <a:endParaRPr lang="en-US" altLang="zh-TW" sz="1200" dirty="0">
              <a:solidFill>
                <a:srgbClr val="000000"/>
              </a:solidFill>
            </a:endParaRPr>
          </a:p>
          <a:p>
            <a:pPr marL="174621" indent="-174621">
              <a:buClr>
                <a:srgbClr val="333399"/>
              </a:buClr>
              <a:buSzPct val="80000"/>
              <a:buFont typeface="Wingdings" pitchFamily="2" charset="2"/>
              <a:buChar char="§"/>
            </a:pPr>
            <a:r>
              <a:rPr lang="en-US" altLang="zh-TW" sz="1200" dirty="0">
                <a:solidFill>
                  <a:srgbClr val="000000"/>
                </a:solidFill>
              </a:rPr>
              <a:t>Easy digital isolator </a:t>
            </a:r>
            <a:r>
              <a:rPr lang="en-US" altLang="zh-TW" sz="1200" dirty="0" err="1">
                <a:solidFill>
                  <a:srgbClr val="000000"/>
                </a:solidFill>
              </a:rPr>
              <a:t>Vcc</a:t>
            </a:r>
            <a:r>
              <a:rPr lang="en-US" altLang="zh-TW" sz="1200" dirty="0">
                <a:solidFill>
                  <a:srgbClr val="000000"/>
                </a:solidFill>
              </a:rPr>
              <a:t> supply </a:t>
            </a:r>
          </a:p>
          <a:p>
            <a:pPr marL="174621" indent="-174621">
              <a:buClr>
                <a:srgbClr val="333399"/>
              </a:buClr>
              <a:buSzPct val="80000"/>
              <a:buFont typeface="Wingdings" pitchFamily="2" charset="2"/>
              <a:buChar char="§"/>
            </a:pPr>
            <a:r>
              <a:rPr lang="en-US" altLang="zh-TW" sz="1200" dirty="0">
                <a:solidFill>
                  <a:srgbClr val="000000"/>
                </a:solidFill>
              </a:rPr>
              <a:t>Can work with diff </a:t>
            </a:r>
            <a:r>
              <a:rPr lang="en-US" altLang="zh-TW" sz="1200" dirty="0" err="1">
                <a:solidFill>
                  <a:srgbClr val="000000"/>
                </a:solidFill>
              </a:rPr>
              <a:t>SiC</a:t>
            </a:r>
            <a:r>
              <a:rPr lang="en-US" altLang="zh-TW" sz="1200" dirty="0">
                <a:solidFill>
                  <a:srgbClr val="000000"/>
                </a:solidFill>
              </a:rPr>
              <a:t> FET’s</a:t>
            </a:r>
          </a:p>
        </p:txBody>
      </p:sp>
      <p:sp>
        <p:nvSpPr>
          <p:cNvPr id="4" name="Title 3"/>
          <p:cNvSpPr>
            <a:spLocks noGrp="1"/>
          </p:cNvSpPr>
          <p:nvPr>
            <p:ph type="title"/>
          </p:nvPr>
        </p:nvSpPr>
        <p:spPr/>
        <p:txBody>
          <a:bodyPr>
            <a:normAutofit/>
          </a:bodyPr>
          <a:lstStyle/>
          <a:p>
            <a:r>
              <a:rPr lang="en-US" dirty="0"/>
              <a:t>NCV51705 – 6A </a:t>
            </a:r>
            <a:r>
              <a:rPr lang="en-US" dirty="0" err="1"/>
              <a:t>SiC</a:t>
            </a:r>
            <a:r>
              <a:rPr lang="en-US" dirty="0"/>
              <a:t> MOSFET Fully integrated Gate Driver</a:t>
            </a:r>
          </a:p>
        </p:txBody>
      </p:sp>
      <p:sp>
        <p:nvSpPr>
          <p:cNvPr id="11273" name="Text Box 6"/>
          <p:cNvSpPr txBox="1">
            <a:spLocks noChangeArrowheads="1"/>
          </p:cNvSpPr>
          <p:nvPr/>
        </p:nvSpPr>
        <p:spPr bwMode="auto">
          <a:xfrm>
            <a:off x="203201" y="5585437"/>
            <a:ext cx="5742860" cy="504825"/>
          </a:xfrm>
          <a:prstGeom prst="rect">
            <a:avLst/>
          </a:prstGeom>
          <a:noFill/>
          <a:ln w="12700" algn="ctr">
            <a:noFill/>
            <a:miter lim="800000"/>
            <a:headEnd/>
            <a:tailEnd/>
          </a:ln>
        </p:spPr>
        <p:txBody>
          <a:bodyPr lIns="0" rIns="0"/>
          <a:lstStyle/>
          <a:p>
            <a:pPr marL="174621" indent="-174621">
              <a:buClr>
                <a:srgbClr val="333399"/>
              </a:buClr>
              <a:buSzPct val="80000"/>
              <a:buFont typeface="Wingdings" pitchFamily="2" charset="2"/>
              <a:buChar char="§"/>
            </a:pPr>
            <a:r>
              <a:rPr lang="en-US" altLang="zh-TW" sz="1300" dirty="0">
                <a:solidFill>
                  <a:srgbClr val="000000"/>
                </a:solidFill>
              </a:rPr>
              <a:t>Industrial Inverters, Motor drives</a:t>
            </a:r>
          </a:p>
          <a:p>
            <a:pPr marL="174621" indent="-174621">
              <a:buClr>
                <a:srgbClr val="333399"/>
              </a:buClr>
              <a:buSzPct val="80000"/>
              <a:buFont typeface="Wingdings" pitchFamily="2" charset="2"/>
              <a:buChar char="§"/>
            </a:pPr>
            <a:r>
              <a:rPr lang="en-US" altLang="zh-TW" sz="1300" dirty="0">
                <a:solidFill>
                  <a:srgbClr val="000000"/>
                </a:solidFill>
              </a:rPr>
              <a:t>High Performance PFC, AC/DC &amp; DC/DC Converters</a:t>
            </a:r>
          </a:p>
        </p:txBody>
      </p:sp>
      <p:sp>
        <p:nvSpPr>
          <p:cNvPr id="11276" name="Text Box 6"/>
          <p:cNvSpPr txBox="1">
            <a:spLocks noChangeArrowheads="1"/>
          </p:cNvSpPr>
          <p:nvPr/>
        </p:nvSpPr>
        <p:spPr bwMode="auto">
          <a:xfrm>
            <a:off x="203200" y="3849308"/>
            <a:ext cx="5688013" cy="838200"/>
          </a:xfrm>
          <a:prstGeom prst="rect">
            <a:avLst/>
          </a:prstGeom>
          <a:noFill/>
          <a:ln w="12700" algn="ctr">
            <a:noFill/>
            <a:miter lim="800000"/>
            <a:headEnd/>
            <a:tailEnd/>
          </a:ln>
        </p:spPr>
        <p:txBody>
          <a:bodyPr lIns="0" rIns="0"/>
          <a:lstStyle/>
          <a:p>
            <a:pPr marL="174621" indent="-174621">
              <a:buClr>
                <a:srgbClr val="333399"/>
              </a:buClr>
              <a:buSzPct val="80000"/>
              <a:buFont typeface="Wingdings" pitchFamily="2" charset="2"/>
              <a:buChar char="§"/>
            </a:pPr>
            <a:r>
              <a:rPr lang="en-US" altLang="zh-TW" sz="1300" dirty="0">
                <a:solidFill>
                  <a:srgbClr val="000000"/>
                </a:solidFill>
              </a:rPr>
              <a:t>High peak output current - 6A</a:t>
            </a:r>
          </a:p>
          <a:p>
            <a:pPr marL="174621" indent="-174621">
              <a:buClr>
                <a:srgbClr val="333399"/>
              </a:buClr>
              <a:buSzPct val="80000"/>
              <a:buFont typeface="Wingdings" pitchFamily="2" charset="2"/>
              <a:buChar char="§"/>
            </a:pPr>
            <a:r>
              <a:rPr lang="en-US" altLang="zh-TW" sz="1300" dirty="0">
                <a:solidFill>
                  <a:srgbClr val="000000"/>
                </a:solidFill>
              </a:rPr>
              <a:t>Extended positive voltage rating for efficient </a:t>
            </a:r>
            <a:r>
              <a:rPr lang="en-US" altLang="zh-TW" sz="1300" dirty="0" err="1">
                <a:solidFill>
                  <a:srgbClr val="000000"/>
                </a:solidFill>
              </a:rPr>
              <a:t>SiC</a:t>
            </a:r>
            <a:r>
              <a:rPr lang="en-US" altLang="zh-TW" sz="1300" dirty="0">
                <a:solidFill>
                  <a:srgbClr val="000000"/>
                </a:solidFill>
              </a:rPr>
              <a:t> MOSFET operation during the conduction period</a:t>
            </a:r>
          </a:p>
          <a:p>
            <a:pPr marL="174621" indent="-174621">
              <a:buClr>
                <a:srgbClr val="333399"/>
              </a:buClr>
              <a:buSzPct val="80000"/>
              <a:buFont typeface="Wingdings" pitchFamily="2" charset="2"/>
              <a:buChar char="§"/>
            </a:pPr>
            <a:r>
              <a:rPr lang="en-US" altLang="zh-TW" sz="1300" dirty="0">
                <a:solidFill>
                  <a:srgbClr val="000000"/>
                </a:solidFill>
              </a:rPr>
              <a:t>Thermal shutdown function</a:t>
            </a:r>
          </a:p>
          <a:p>
            <a:pPr marL="174621" indent="-174621">
              <a:buClr>
                <a:srgbClr val="333399"/>
              </a:buClr>
              <a:buSzPct val="80000"/>
              <a:buFont typeface="Wingdings" pitchFamily="2" charset="2"/>
              <a:buChar char="§"/>
            </a:pPr>
            <a:r>
              <a:rPr lang="en-US" altLang="zh-TW" sz="1300" dirty="0">
                <a:solidFill>
                  <a:srgbClr val="000000"/>
                </a:solidFill>
              </a:rPr>
              <a:t>DESAT detection for short circuit protection</a:t>
            </a:r>
          </a:p>
          <a:p>
            <a:pPr marL="174621" indent="-174621">
              <a:buClr>
                <a:srgbClr val="333399"/>
              </a:buClr>
              <a:buSzPct val="80000"/>
              <a:buFont typeface="Wingdings" pitchFamily="2" charset="2"/>
              <a:buChar char="§"/>
            </a:pPr>
            <a:r>
              <a:rPr lang="en-US" altLang="zh-TW" sz="1300" dirty="0">
                <a:solidFill>
                  <a:srgbClr val="000000"/>
                </a:solidFill>
              </a:rPr>
              <a:t>Inverting/Non-inverting Input </a:t>
            </a:r>
          </a:p>
        </p:txBody>
      </p:sp>
      <p:sp>
        <p:nvSpPr>
          <p:cNvPr id="8" name="Rectangle 7"/>
          <p:cNvSpPr/>
          <p:nvPr/>
        </p:nvSpPr>
        <p:spPr>
          <a:xfrm>
            <a:off x="6299074" y="5597402"/>
            <a:ext cx="3683125" cy="498598"/>
          </a:xfrm>
          <a:prstGeom prst="rect">
            <a:avLst/>
          </a:prstGeom>
        </p:spPr>
        <p:txBody>
          <a:bodyPr wrap="square">
            <a:spAutoFit/>
          </a:bodyPr>
          <a:lstStyle/>
          <a:p>
            <a:pPr marL="342891" indent="-342891" eaLnBrk="0" hangingPunct="0">
              <a:spcBef>
                <a:spcPct val="20000"/>
              </a:spcBef>
              <a:buFont typeface="Wingdings" panose="05000000000000000000" pitchFamily="2" charset="2"/>
              <a:buChar char="§"/>
            </a:pPr>
            <a:r>
              <a:rPr lang="en-US" altLang="zh-TW" sz="1200" kern="0" dirty="0">
                <a:solidFill>
                  <a:schemeClr val="tx2"/>
                </a:solidFill>
                <a:latin typeface="Helvetica" pitchFamily="34" charset="0"/>
                <a:cs typeface="Helvetica" pitchFamily="34" charset="0"/>
              </a:rPr>
              <a:t>QFN24 4mm x 4mm With Wettable Flanks</a:t>
            </a:r>
          </a:p>
          <a:p>
            <a:pPr marL="342891" indent="-342891" eaLnBrk="0" hangingPunct="0">
              <a:spcBef>
                <a:spcPct val="20000"/>
              </a:spcBef>
              <a:buFont typeface="Wingdings" panose="05000000000000000000" pitchFamily="2" charset="2"/>
              <a:buChar char="§"/>
            </a:pPr>
            <a:r>
              <a:rPr lang="en-US" altLang="zh-TW" sz="1200" kern="0" dirty="0">
                <a:solidFill>
                  <a:schemeClr val="tx2"/>
                </a:solidFill>
                <a:latin typeface="Helvetica" pitchFamily="34" charset="0"/>
                <a:cs typeface="Helvetica" pitchFamily="34" charset="0"/>
              </a:rPr>
              <a:t>OPN : NCV51705MNTXG</a:t>
            </a:r>
          </a:p>
        </p:txBody>
      </p:sp>
      <p:pic>
        <p:nvPicPr>
          <p:cNvPr id="10" name="그림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2200" y="2125319"/>
            <a:ext cx="3352800" cy="2553539"/>
          </a:xfrm>
          <a:prstGeom prst="rect">
            <a:avLst/>
          </a:prstGeom>
        </p:spPr>
      </p:pic>
      <p:graphicFrame>
        <p:nvGraphicFramePr>
          <p:cNvPr id="11" name="Object 2"/>
          <p:cNvGraphicFramePr>
            <a:graphicFrameLocks noChangeAspect="1"/>
          </p:cNvGraphicFramePr>
          <p:nvPr/>
        </p:nvGraphicFramePr>
        <p:xfrm>
          <a:off x="8559800" y="4087327"/>
          <a:ext cx="3429000" cy="995156"/>
        </p:xfrm>
        <a:graphic>
          <a:graphicData uri="http://schemas.openxmlformats.org/presentationml/2006/ole">
            <mc:AlternateContent xmlns:mc="http://schemas.openxmlformats.org/markup-compatibility/2006">
              <mc:Choice xmlns:v="urn:schemas-microsoft-com:vml" Requires="v">
                <p:oleObj spid="_x0000_s11295" name="Visio" r:id="rId5" imgW="5842538" imgH="1695996" progId="Visio.Drawing.11">
                  <p:embed/>
                </p:oleObj>
              </mc:Choice>
              <mc:Fallback>
                <p:oleObj name="Visio" r:id="rId5" imgW="5842538" imgH="1695996" progId="Visio.Drawing.11">
                  <p:embed/>
                  <p:pic>
                    <p:nvPicPr>
                      <p:cNvPr id="11"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9800" y="4087327"/>
                        <a:ext cx="3429000" cy="995156"/>
                      </a:xfrm>
                      <a:prstGeom prst="rect">
                        <a:avLst/>
                      </a:prstGeom>
                      <a:noFill/>
                      <a:ln>
                        <a:noFill/>
                      </a:ln>
                      <a:effectLst/>
                    </p:spPr>
                  </p:pic>
                </p:oleObj>
              </mc:Fallback>
            </mc:AlternateContent>
          </a:graphicData>
        </a:graphic>
      </p:graphicFrame>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9108498">
            <a:off x="9649231" y="2782375"/>
            <a:ext cx="2215336" cy="652642"/>
          </a:xfrm>
          <a:prstGeom prst="rect">
            <a:avLst/>
          </a:prstGeom>
        </p:spPr>
      </p:pic>
      <p:pic>
        <p:nvPicPr>
          <p:cNvPr id="13" name="그림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74300" y="5585437"/>
            <a:ext cx="738187" cy="599950"/>
          </a:xfrm>
          <a:prstGeom prst="rect">
            <a:avLst/>
          </a:prstGeom>
        </p:spPr>
      </p:pic>
    </p:spTree>
    <p:extLst>
      <p:ext uri="{BB962C8B-B14F-4D97-AF65-F5344CB8AC3E}">
        <p14:creationId xmlns:p14="http://schemas.microsoft.com/office/powerpoint/2010/main" val="615834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224971" y="5560656"/>
            <a:ext cx="4267200" cy="687744"/>
          </a:xfrm>
          <a:prstGeom prst="rect">
            <a:avLst/>
          </a:prstGeom>
          <a:noFill/>
          <a:ln w="12700" algn="ctr">
            <a:noFill/>
            <a:miter lim="800000"/>
            <a:headEnd/>
            <a:tailEnd/>
          </a:ln>
        </p:spPr>
        <p:txBody>
          <a:bodyPr lIns="0" rIns="0"/>
          <a:lstStyle/>
          <a:p>
            <a:pPr marL="171450" indent="-171450">
              <a:buClr>
                <a:schemeClr val="accent2"/>
              </a:buClr>
              <a:buSzPct val="80000"/>
              <a:buFont typeface="Wingdings" pitchFamily="2" charset="2"/>
              <a:buChar char="§"/>
            </a:pPr>
            <a:r>
              <a:rPr lang="en-US" sz="1200" dirty="0"/>
              <a:t>Mid Power 48V Sync Buck </a:t>
            </a:r>
          </a:p>
          <a:p>
            <a:pPr marL="171450" indent="-171450">
              <a:buClr>
                <a:schemeClr val="accent2"/>
              </a:buClr>
              <a:buSzPct val="80000"/>
              <a:buFont typeface="Wingdings" pitchFamily="2" charset="2"/>
              <a:buChar char="§"/>
            </a:pPr>
            <a:r>
              <a:rPr lang="en-US" sz="1200" dirty="0"/>
              <a:t>Half-bridge and full-bridge PSUs</a:t>
            </a:r>
          </a:p>
        </p:txBody>
      </p:sp>
      <p:sp>
        <p:nvSpPr>
          <p:cNvPr id="2052" name="Text Box 3"/>
          <p:cNvSpPr txBox="1">
            <a:spLocks noChangeArrowheads="1"/>
          </p:cNvSpPr>
          <p:nvPr/>
        </p:nvSpPr>
        <p:spPr bwMode="auto">
          <a:xfrm>
            <a:off x="75225" y="1103075"/>
            <a:ext cx="11811000" cy="503237"/>
          </a:xfrm>
          <a:prstGeom prst="rect">
            <a:avLst/>
          </a:prstGeom>
          <a:noFill/>
          <a:ln w="9525">
            <a:noFill/>
            <a:miter lim="800000"/>
            <a:headEnd/>
            <a:tailEnd/>
          </a:ln>
        </p:spPr>
        <p:txBody>
          <a:bodyPr/>
          <a:lstStyle/>
          <a:p>
            <a:r>
              <a:rPr lang="en-US" sz="1200" dirty="0"/>
              <a:t>The NCV5104 is a High Voltage Power gate Driver providing two outputs for direct drive of 2 N-channel power MOSFETs or IGBTs arranged in a half-bridge configuration.</a:t>
            </a:r>
          </a:p>
        </p:txBody>
      </p:sp>
      <p:sp>
        <p:nvSpPr>
          <p:cNvPr id="2053" name="Text Box 4"/>
          <p:cNvSpPr txBox="1">
            <a:spLocks noChangeArrowheads="1"/>
          </p:cNvSpPr>
          <p:nvPr/>
        </p:nvSpPr>
        <p:spPr bwMode="auto">
          <a:xfrm>
            <a:off x="210457" y="1966454"/>
            <a:ext cx="2057400" cy="1295400"/>
          </a:xfrm>
          <a:prstGeom prst="rect">
            <a:avLst/>
          </a:prstGeom>
          <a:noFill/>
          <a:ln w="12700" algn="ctr">
            <a:noFill/>
            <a:miter lim="800000"/>
            <a:headEnd/>
            <a:tailEnd/>
          </a:ln>
        </p:spPr>
        <p:txBody>
          <a:bodyPr lIns="0" rIns="0"/>
          <a:lstStyle/>
          <a:p>
            <a:pPr marL="174625" indent="-174625">
              <a:buClr>
                <a:schemeClr val="accent2"/>
              </a:buClr>
              <a:buSzPct val="80000"/>
              <a:buFont typeface="Wingdings" pitchFamily="2" charset="2"/>
              <a:buChar char="§"/>
            </a:pPr>
            <a:r>
              <a:rPr lang="en-US" sz="1200" dirty="0"/>
              <a:t>Pin to pin compatible with industry standards</a:t>
            </a:r>
          </a:p>
          <a:p>
            <a:pPr marL="174625" indent="-174625">
              <a:buClr>
                <a:schemeClr val="accent2"/>
              </a:buClr>
              <a:buSzPct val="80000"/>
              <a:buFont typeface="Wingdings" pitchFamily="2" charset="2"/>
              <a:buChar char="§"/>
            </a:pPr>
            <a:r>
              <a:rPr lang="en-US" sz="1200" dirty="0"/>
              <a:t>Voltage range: 600 V</a:t>
            </a:r>
          </a:p>
          <a:p>
            <a:pPr marL="174625" indent="-174625">
              <a:buClr>
                <a:schemeClr val="accent2"/>
              </a:buClr>
              <a:buSzPct val="80000"/>
              <a:buFont typeface="Wingdings" pitchFamily="2" charset="2"/>
              <a:buChar char="§"/>
            </a:pPr>
            <a:endParaRPr lang="en-US" sz="1200" dirty="0"/>
          </a:p>
          <a:p>
            <a:pPr marL="174625" indent="-174625">
              <a:buClr>
                <a:schemeClr val="accent2"/>
              </a:buClr>
              <a:buSzPct val="80000"/>
              <a:buFont typeface="Wingdings" pitchFamily="2" charset="2"/>
              <a:buChar char="§"/>
            </a:pPr>
            <a:r>
              <a:rPr lang="en-US" sz="1200" dirty="0" err="1"/>
              <a:t>dV</a:t>
            </a:r>
            <a:r>
              <a:rPr lang="en-US" sz="1200" dirty="0"/>
              <a:t>/</a:t>
            </a:r>
            <a:r>
              <a:rPr lang="en-US" sz="1200" dirty="0" err="1"/>
              <a:t>dt</a:t>
            </a:r>
            <a:r>
              <a:rPr lang="en-US" sz="1200" dirty="0"/>
              <a:t> Immunity: 50 V/ns</a:t>
            </a:r>
          </a:p>
          <a:p>
            <a:pPr marL="174625" indent="-174625">
              <a:buClr>
                <a:schemeClr val="accent2"/>
              </a:buClr>
              <a:buSzPct val="80000"/>
              <a:buFont typeface="Wingdings" pitchFamily="2" charset="2"/>
              <a:buChar char="§"/>
            </a:pPr>
            <a:r>
              <a:rPr lang="en-US" sz="1200" dirty="0"/>
              <a:t>Source/Sink capability: 250 </a:t>
            </a:r>
            <a:r>
              <a:rPr lang="en-US" sz="1200" dirty="0" err="1"/>
              <a:t>mA</a:t>
            </a:r>
            <a:r>
              <a:rPr lang="en-US" sz="1200" dirty="0"/>
              <a:t>/500 </a:t>
            </a:r>
            <a:r>
              <a:rPr lang="en-US" sz="1200" dirty="0" err="1"/>
              <a:t>mA</a:t>
            </a:r>
            <a:endParaRPr lang="en-US" sz="1200" dirty="0"/>
          </a:p>
        </p:txBody>
      </p:sp>
      <p:sp>
        <p:nvSpPr>
          <p:cNvPr id="2054" name="Text Box 5"/>
          <p:cNvSpPr txBox="1">
            <a:spLocks noChangeArrowheads="1"/>
          </p:cNvSpPr>
          <p:nvPr/>
        </p:nvSpPr>
        <p:spPr bwMode="auto">
          <a:xfrm>
            <a:off x="3238500" y="2001680"/>
            <a:ext cx="1981200" cy="1295400"/>
          </a:xfrm>
          <a:prstGeom prst="rect">
            <a:avLst/>
          </a:prstGeom>
          <a:noFill/>
          <a:ln w="12700" algn="ctr">
            <a:noFill/>
            <a:miter lim="800000"/>
            <a:headEnd/>
            <a:tailEnd/>
          </a:ln>
        </p:spPr>
        <p:txBody>
          <a:bodyPr lIns="0" rIns="0"/>
          <a:lstStyle/>
          <a:p>
            <a:pPr marL="174625" indent="-174625">
              <a:buClr>
                <a:schemeClr val="accent2"/>
              </a:buClr>
              <a:buSzPct val="80000"/>
              <a:buFont typeface="Wingdings" pitchFamily="2" charset="2"/>
              <a:buChar char="§"/>
            </a:pPr>
            <a:r>
              <a:rPr lang="en-US" sz="1200" dirty="0"/>
              <a:t>Reduced design efforts</a:t>
            </a:r>
          </a:p>
          <a:p>
            <a:pPr marL="174625" indent="-174625">
              <a:buClr>
                <a:schemeClr val="accent2"/>
              </a:buClr>
              <a:buSzPct val="80000"/>
              <a:buFont typeface="Wingdings" pitchFamily="2" charset="2"/>
              <a:buChar char="§"/>
            </a:pPr>
            <a:endParaRPr lang="en-US" sz="1200" dirty="0"/>
          </a:p>
          <a:p>
            <a:pPr marL="174625" indent="-174625">
              <a:buClr>
                <a:schemeClr val="accent2"/>
              </a:buClr>
              <a:buSzPct val="80000"/>
              <a:buFont typeface="Wingdings" pitchFamily="2" charset="2"/>
              <a:buChar char="§"/>
            </a:pPr>
            <a:r>
              <a:rPr lang="en-US" sz="1200" dirty="0"/>
              <a:t>Rugged and flexible design</a:t>
            </a:r>
          </a:p>
          <a:p>
            <a:pPr marL="174625" indent="-174625">
              <a:buClr>
                <a:schemeClr val="accent2"/>
              </a:buClr>
              <a:buSzPct val="80000"/>
              <a:buFont typeface="Wingdings" pitchFamily="2" charset="2"/>
              <a:buChar char="§"/>
            </a:pPr>
            <a:r>
              <a:rPr lang="en-US" sz="1200" dirty="0"/>
              <a:t>Robust design</a:t>
            </a:r>
          </a:p>
          <a:p>
            <a:pPr marL="174625" indent="-174625">
              <a:buClr>
                <a:schemeClr val="accent2"/>
              </a:buClr>
              <a:buSzPct val="80000"/>
              <a:buFont typeface="Wingdings" pitchFamily="2" charset="2"/>
              <a:buChar char="§"/>
            </a:pPr>
            <a:r>
              <a:rPr lang="en-US" sz="1200" dirty="0"/>
              <a:t>Suitable for low to mid power applications</a:t>
            </a:r>
          </a:p>
        </p:txBody>
      </p:sp>
      <p:sp>
        <p:nvSpPr>
          <p:cNvPr id="2055" name="Text Box 6"/>
          <p:cNvSpPr txBox="1">
            <a:spLocks noChangeArrowheads="1"/>
          </p:cNvSpPr>
          <p:nvPr/>
        </p:nvSpPr>
        <p:spPr bwMode="auto">
          <a:xfrm>
            <a:off x="6248400" y="5519622"/>
            <a:ext cx="4267200" cy="533400"/>
          </a:xfrm>
          <a:prstGeom prst="rect">
            <a:avLst/>
          </a:prstGeom>
          <a:noFill/>
          <a:ln w="12700" algn="ctr">
            <a:noFill/>
            <a:miter lim="800000"/>
            <a:headEnd/>
            <a:tailEnd/>
          </a:ln>
        </p:spPr>
        <p:txBody>
          <a:bodyPr lIns="0" rIns="0"/>
          <a:lstStyle/>
          <a:p>
            <a:pPr marL="174625" indent="-174625">
              <a:buClr>
                <a:schemeClr val="accent2"/>
              </a:buClr>
              <a:buSzPct val="80000"/>
              <a:buFont typeface="Wingdings" pitchFamily="2" charset="2"/>
              <a:buChar char="§"/>
            </a:pPr>
            <a:r>
              <a:rPr lang="en-US" sz="1200" dirty="0"/>
              <a:t>NCV5104DR2G: SOIC-8</a:t>
            </a:r>
          </a:p>
          <a:p>
            <a:pPr marL="174625" indent="-174625">
              <a:buClr>
                <a:schemeClr val="accent2"/>
              </a:buClr>
              <a:buSzPct val="80000"/>
            </a:pPr>
            <a:endParaRPr lang="en-US" sz="1200" dirty="0"/>
          </a:p>
        </p:txBody>
      </p:sp>
      <p:sp>
        <p:nvSpPr>
          <p:cNvPr id="2056" name="Rectangle 7"/>
          <p:cNvSpPr>
            <a:spLocks noGrp="1" noChangeArrowheads="1"/>
          </p:cNvSpPr>
          <p:nvPr>
            <p:ph type="title"/>
          </p:nvPr>
        </p:nvSpPr>
        <p:spPr/>
        <p:txBody>
          <a:bodyPr>
            <a:normAutofit/>
          </a:bodyPr>
          <a:lstStyle/>
          <a:p>
            <a:pPr eaLnBrk="1" hangingPunct="1"/>
            <a:r>
              <a:rPr lang="en-US" altLang="en-US" dirty="0"/>
              <a:t>NCV5104 </a:t>
            </a:r>
            <a:r>
              <a:rPr lang="en-US" dirty="0"/>
              <a:t>– Dual Inputs High and low side Power MOSFET Driver</a:t>
            </a:r>
          </a:p>
        </p:txBody>
      </p:sp>
      <p:sp>
        <p:nvSpPr>
          <p:cNvPr id="2062" name="Text Box 16"/>
          <p:cNvSpPr txBox="1">
            <a:spLocks noChangeArrowheads="1"/>
          </p:cNvSpPr>
          <p:nvPr/>
        </p:nvSpPr>
        <p:spPr bwMode="auto">
          <a:xfrm>
            <a:off x="210457" y="3810000"/>
            <a:ext cx="5410200" cy="1346193"/>
          </a:xfrm>
          <a:prstGeom prst="rect">
            <a:avLst/>
          </a:prstGeom>
          <a:noFill/>
          <a:ln w="12700" algn="ctr">
            <a:noFill/>
            <a:miter lim="800000"/>
            <a:headEnd/>
            <a:tailEnd/>
          </a:ln>
        </p:spPr>
        <p:txBody>
          <a:bodyPr lIns="0" rIns="0"/>
          <a:lstStyle/>
          <a:p>
            <a:pPr marL="174625" indent="-174625">
              <a:buClr>
                <a:schemeClr val="accent2"/>
              </a:buClr>
              <a:buSzPct val="80000"/>
              <a:buFont typeface="Wingdings" pitchFamily="2" charset="2"/>
              <a:buChar char="§"/>
            </a:pPr>
            <a:r>
              <a:rPr lang="en-US" sz="1200" dirty="0"/>
              <a:t>3.3 V and 5 V input logic </a:t>
            </a:r>
          </a:p>
          <a:p>
            <a:pPr marL="174625" indent="-174625">
              <a:buClr>
                <a:schemeClr val="accent2"/>
              </a:buClr>
              <a:buSzPct val="80000"/>
              <a:buFont typeface="Wingdings" pitchFamily="2" charset="2"/>
              <a:buChar char="§"/>
            </a:pPr>
            <a:r>
              <a:rPr lang="en-US" sz="1200" dirty="0"/>
              <a:t>Up to </a:t>
            </a:r>
            <a:r>
              <a:rPr lang="en-US" sz="1200" dirty="0" err="1"/>
              <a:t>Vcc</a:t>
            </a:r>
            <a:r>
              <a:rPr lang="en-US" sz="1200" dirty="0"/>
              <a:t> swing on input pins</a:t>
            </a:r>
          </a:p>
          <a:p>
            <a:pPr marL="174625" indent="-174625">
              <a:buClr>
                <a:schemeClr val="accent2"/>
              </a:buClr>
              <a:buSzPct val="80000"/>
              <a:buFont typeface="Wingdings" pitchFamily="2" charset="2"/>
              <a:buChar char="§"/>
            </a:pPr>
            <a:r>
              <a:rPr lang="en-US" sz="1200" dirty="0"/>
              <a:t>Matched propagation delays between both channels</a:t>
            </a:r>
          </a:p>
          <a:p>
            <a:pPr marL="174625" indent="-174625">
              <a:buClr>
                <a:schemeClr val="accent2"/>
              </a:buClr>
              <a:buSzPct val="80000"/>
              <a:buFont typeface="Wingdings" pitchFamily="2" charset="2"/>
              <a:buChar char="§"/>
            </a:pPr>
            <a:r>
              <a:rPr lang="en-US" sz="1200" dirty="0"/>
              <a:t>Outputs in phase with the inputs </a:t>
            </a:r>
          </a:p>
          <a:p>
            <a:pPr marL="174625" indent="-174625">
              <a:buClr>
                <a:schemeClr val="accent2"/>
              </a:buClr>
              <a:buSzPct val="80000"/>
              <a:buFont typeface="Wingdings" pitchFamily="2" charset="2"/>
              <a:buChar char="§"/>
            </a:pPr>
            <a:r>
              <a:rPr lang="en-US" sz="1200" dirty="0"/>
              <a:t>1 input with fixed 520 ns dead-time </a:t>
            </a:r>
          </a:p>
          <a:p>
            <a:pPr marL="174625" indent="-174625">
              <a:buClr>
                <a:schemeClr val="accent2"/>
              </a:buClr>
              <a:buSzPct val="80000"/>
              <a:buFont typeface="Wingdings" pitchFamily="2" charset="2"/>
              <a:buChar char="§"/>
            </a:pPr>
            <a:r>
              <a:rPr lang="en-US" sz="1200" dirty="0"/>
              <a:t>Dedicated Shut-down pin</a:t>
            </a:r>
          </a:p>
          <a:p>
            <a:pPr marL="174625" indent="-174625">
              <a:buClr>
                <a:schemeClr val="accent2"/>
              </a:buClr>
              <a:buSzPct val="80000"/>
              <a:buFont typeface="Wingdings" pitchFamily="2" charset="2"/>
              <a:buChar char="§"/>
            </a:pPr>
            <a:r>
              <a:rPr lang="en-US" sz="1200" dirty="0"/>
              <a:t>Under </a:t>
            </a:r>
            <a:r>
              <a:rPr lang="en-US" sz="1200" dirty="0" err="1"/>
              <a:t>Vcc</a:t>
            </a:r>
            <a:r>
              <a:rPr lang="en-US" sz="1200" dirty="0"/>
              <a:t> </a:t>
            </a:r>
            <a:r>
              <a:rPr lang="en-US" sz="1200" dirty="0" err="1"/>
              <a:t>LockOut</a:t>
            </a:r>
            <a:r>
              <a:rPr lang="en-US" sz="1200" dirty="0"/>
              <a:t> (UVLO) on both channels</a:t>
            </a:r>
          </a:p>
        </p:txBody>
      </p:sp>
      <p:sp>
        <p:nvSpPr>
          <p:cNvPr id="2066" name="Rectangle 20"/>
          <p:cNvSpPr>
            <a:spLocks noChangeArrowheads="1"/>
          </p:cNvSpPr>
          <p:nvPr/>
        </p:nvSpPr>
        <p:spPr bwMode="gray">
          <a:xfrm>
            <a:off x="1524000" y="2298993"/>
            <a:ext cx="169318" cy="269290"/>
          </a:xfrm>
          <a:prstGeom prst="rect">
            <a:avLst/>
          </a:prstGeom>
          <a:noFill/>
          <a:ln w="9525" algn="ctr">
            <a:noFill/>
            <a:miter lim="800000"/>
            <a:headEnd/>
            <a:tailEnd/>
          </a:ln>
        </p:spPr>
        <p:txBody>
          <a:bodyPr wrap="none" lIns="83808" tIns="41903" rIns="83808" bIns="41903" anchor="ctr">
            <a:spAutoFit/>
          </a:bodyPr>
          <a:lstStyle/>
          <a:p>
            <a:endParaRPr lang="en-US" sz="1200"/>
          </a:p>
        </p:txBody>
      </p:sp>
      <p:sp>
        <p:nvSpPr>
          <p:cNvPr id="2067" name="Rectangle 21"/>
          <p:cNvSpPr>
            <a:spLocks noChangeArrowheads="1"/>
          </p:cNvSpPr>
          <p:nvPr/>
        </p:nvSpPr>
        <p:spPr bwMode="gray">
          <a:xfrm>
            <a:off x="1524000" y="2308518"/>
            <a:ext cx="169318" cy="269290"/>
          </a:xfrm>
          <a:prstGeom prst="rect">
            <a:avLst/>
          </a:prstGeom>
          <a:noFill/>
          <a:ln w="9525" algn="ctr">
            <a:noFill/>
            <a:miter lim="800000"/>
            <a:headEnd/>
            <a:tailEnd/>
          </a:ln>
        </p:spPr>
        <p:txBody>
          <a:bodyPr wrap="none" lIns="83808" tIns="41903" rIns="83808" bIns="41903" anchor="ctr">
            <a:spAutoFit/>
          </a:bodyPr>
          <a:lstStyle/>
          <a:p>
            <a:endParaRPr lang="en-US" sz="1200"/>
          </a:p>
        </p:txBody>
      </p:sp>
      <p:pic>
        <p:nvPicPr>
          <p:cNvPr id="665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2167583"/>
            <a:ext cx="4420228" cy="1924782"/>
          </a:xfrm>
          <a:prstGeom prst="rect">
            <a:avLst/>
          </a:prstGeom>
          <a:noFill/>
          <a:ln w="9525">
            <a:noFill/>
            <a:miter lim="800000"/>
            <a:headEnd/>
            <a:tailEnd/>
          </a:ln>
        </p:spPr>
      </p:pic>
    </p:spTree>
    <p:extLst>
      <p:ext uri="{BB962C8B-B14F-4D97-AF65-F5344CB8AC3E}">
        <p14:creationId xmlns:p14="http://schemas.microsoft.com/office/powerpoint/2010/main" val="346669361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160952" y="5475882"/>
            <a:ext cx="4267200" cy="605082"/>
          </a:xfrm>
          <a:prstGeom prst="rect">
            <a:avLst/>
          </a:prstGeom>
          <a:noFill/>
          <a:ln w="12700" algn="ctr">
            <a:noFill/>
            <a:miter lim="800000"/>
            <a:headEnd/>
            <a:tailEnd/>
          </a:ln>
        </p:spPr>
        <p:txBody>
          <a:bodyPr lIns="0" rIns="0"/>
          <a:lstStyle/>
          <a:p>
            <a:pPr marL="171450" indent="-171450">
              <a:buClr>
                <a:schemeClr val="accent2"/>
              </a:buClr>
              <a:buSzPct val="80000"/>
              <a:buFont typeface="Wingdings" pitchFamily="2" charset="2"/>
              <a:buChar char="§"/>
            </a:pPr>
            <a:r>
              <a:rPr lang="en-US" sz="1200" dirty="0"/>
              <a:t>Active clamp, asymmetrical, half and full-bridge PSUs</a:t>
            </a:r>
          </a:p>
          <a:p>
            <a:pPr marL="171450" indent="-171450">
              <a:buClr>
                <a:schemeClr val="accent2"/>
              </a:buClr>
              <a:buSzPct val="80000"/>
              <a:buFont typeface="Wingdings" pitchFamily="2" charset="2"/>
              <a:buChar char="§"/>
            </a:pPr>
            <a:r>
              <a:rPr lang="en-US" sz="1200" dirty="0"/>
              <a:t>48 V Power converter Automotive</a:t>
            </a:r>
          </a:p>
        </p:txBody>
      </p:sp>
      <p:sp>
        <p:nvSpPr>
          <p:cNvPr id="1028" name="Text Box 3"/>
          <p:cNvSpPr txBox="1">
            <a:spLocks noChangeArrowheads="1"/>
          </p:cNvSpPr>
          <p:nvPr/>
        </p:nvSpPr>
        <p:spPr bwMode="auto">
          <a:xfrm>
            <a:off x="152400" y="1066801"/>
            <a:ext cx="10323694" cy="503237"/>
          </a:xfrm>
          <a:prstGeom prst="rect">
            <a:avLst/>
          </a:prstGeom>
          <a:noFill/>
          <a:ln w="9525">
            <a:noFill/>
            <a:miter lim="800000"/>
            <a:headEnd/>
            <a:tailEnd/>
          </a:ln>
        </p:spPr>
        <p:txBody>
          <a:bodyPr/>
          <a:lstStyle/>
          <a:p>
            <a:r>
              <a:rPr lang="en-US" sz="1200" dirty="0"/>
              <a:t>The NCV5106-NCV5109 is a High Voltage gate Driver IC providing two outputs for direct drive of 2 N-channel power MOSFETs or IGBTs arranged in a half-bridge configuration (ver. B) or any other high-side + low-side configuration (ver. A).</a:t>
            </a:r>
          </a:p>
        </p:txBody>
      </p:sp>
      <p:sp>
        <p:nvSpPr>
          <p:cNvPr id="1029" name="Text Box 4"/>
          <p:cNvSpPr txBox="1">
            <a:spLocks noChangeArrowheads="1"/>
          </p:cNvSpPr>
          <p:nvPr/>
        </p:nvSpPr>
        <p:spPr bwMode="auto">
          <a:xfrm>
            <a:off x="160952" y="1986116"/>
            <a:ext cx="2057400" cy="1295400"/>
          </a:xfrm>
          <a:prstGeom prst="rect">
            <a:avLst/>
          </a:prstGeom>
          <a:noFill/>
          <a:ln w="12700" algn="ctr">
            <a:noFill/>
            <a:miter lim="800000"/>
            <a:headEnd/>
            <a:tailEnd/>
          </a:ln>
        </p:spPr>
        <p:txBody>
          <a:bodyPr lIns="0" rIns="0"/>
          <a:lstStyle/>
          <a:p>
            <a:pPr marL="174625" indent="-174625">
              <a:buClr>
                <a:schemeClr val="accent2"/>
              </a:buClr>
              <a:buSzPct val="80000"/>
              <a:buFont typeface="Wingdings" pitchFamily="2" charset="2"/>
              <a:buChar char="§"/>
            </a:pPr>
            <a:r>
              <a:rPr lang="en-US" sz="1100" dirty="0"/>
              <a:t>New DFN tiny package</a:t>
            </a:r>
          </a:p>
          <a:p>
            <a:pPr marL="174625" indent="-174625">
              <a:buClr>
                <a:schemeClr val="accent2"/>
              </a:buClr>
              <a:buSzPct val="80000"/>
              <a:buFont typeface="Wingdings" pitchFamily="2" charset="2"/>
              <a:buChar char="§"/>
            </a:pPr>
            <a:endParaRPr lang="en-US" sz="1100" dirty="0"/>
          </a:p>
          <a:p>
            <a:pPr marL="174625" indent="-174625">
              <a:buClr>
                <a:schemeClr val="accent2"/>
              </a:buClr>
              <a:buSzPct val="80000"/>
              <a:buFont typeface="Wingdings" pitchFamily="2" charset="2"/>
              <a:buChar char="§"/>
            </a:pPr>
            <a:r>
              <a:rPr lang="en-US" sz="1100" dirty="0"/>
              <a:t>Voltage range: </a:t>
            </a:r>
          </a:p>
          <a:p>
            <a:pPr marL="631825" lvl="1" indent="-174625">
              <a:buClr>
                <a:schemeClr val="accent2"/>
              </a:buClr>
              <a:buSzPct val="80000"/>
              <a:buFont typeface="Wingdings" pitchFamily="2" charset="2"/>
              <a:buChar char="§"/>
            </a:pPr>
            <a:r>
              <a:rPr lang="en-US" sz="1100" dirty="0"/>
              <a:t>600 V NCV5106A/B</a:t>
            </a:r>
          </a:p>
          <a:p>
            <a:pPr marL="631825" lvl="1" indent="-174625">
              <a:buClr>
                <a:schemeClr val="accent2"/>
              </a:buClr>
              <a:buSzPct val="80000"/>
              <a:buFont typeface="Wingdings" pitchFamily="2" charset="2"/>
              <a:buChar char="§"/>
            </a:pPr>
            <a:r>
              <a:rPr lang="en-US" sz="1100" dirty="0"/>
              <a:t>200 V NCV5109A/B</a:t>
            </a:r>
          </a:p>
          <a:p>
            <a:pPr marL="174625" indent="-174625">
              <a:buClr>
                <a:schemeClr val="accent2"/>
              </a:buClr>
              <a:buSzPct val="80000"/>
              <a:buFont typeface="Wingdings" pitchFamily="2" charset="2"/>
              <a:buChar char="§"/>
            </a:pPr>
            <a:r>
              <a:rPr lang="en-US" sz="1100" dirty="0" err="1"/>
              <a:t>dV</a:t>
            </a:r>
            <a:r>
              <a:rPr lang="en-US" sz="1100" dirty="0"/>
              <a:t>/</a:t>
            </a:r>
            <a:r>
              <a:rPr lang="en-US" sz="1100" dirty="0" err="1"/>
              <a:t>dt</a:t>
            </a:r>
            <a:r>
              <a:rPr lang="en-US" sz="1100" dirty="0"/>
              <a:t> Immunity: 50 V/ns</a:t>
            </a:r>
          </a:p>
          <a:p>
            <a:pPr marL="174625" indent="-174625">
              <a:buClr>
                <a:schemeClr val="accent2"/>
              </a:buClr>
              <a:buSzPct val="80000"/>
              <a:buFont typeface="Wingdings" pitchFamily="2" charset="2"/>
              <a:buChar char="§"/>
            </a:pPr>
            <a:r>
              <a:rPr lang="en-US" sz="1100" dirty="0"/>
              <a:t>Source/Sink capability: 250 </a:t>
            </a:r>
            <a:r>
              <a:rPr lang="en-US" sz="1100" dirty="0" err="1"/>
              <a:t>mA</a:t>
            </a:r>
            <a:r>
              <a:rPr lang="en-US" sz="1100" dirty="0"/>
              <a:t>/500 </a:t>
            </a:r>
            <a:r>
              <a:rPr lang="en-US" sz="1100" dirty="0" err="1"/>
              <a:t>mA</a:t>
            </a:r>
            <a:endParaRPr lang="en-US" sz="1100" dirty="0"/>
          </a:p>
        </p:txBody>
      </p:sp>
      <p:sp>
        <p:nvSpPr>
          <p:cNvPr id="1030" name="Text Box 5"/>
          <p:cNvSpPr txBox="1">
            <a:spLocks noChangeArrowheads="1"/>
          </p:cNvSpPr>
          <p:nvPr/>
        </p:nvSpPr>
        <p:spPr bwMode="auto">
          <a:xfrm>
            <a:off x="3240016" y="1989150"/>
            <a:ext cx="1981200" cy="1295400"/>
          </a:xfrm>
          <a:prstGeom prst="rect">
            <a:avLst/>
          </a:prstGeom>
          <a:noFill/>
          <a:ln w="12700" algn="ctr">
            <a:noFill/>
            <a:miter lim="800000"/>
            <a:headEnd/>
            <a:tailEnd/>
          </a:ln>
        </p:spPr>
        <p:txBody>
          <a:bodyPr lIns="0" rIns="0"/>
          <a:lstStyle/>
          <a:p>
            <a:pPr marL="174625" indent="-174625">
              <a:buClr>
                <a:schemeClr val="accent2"/>
              </a:buClr>
              <a:buSzPct val="80000"/>
              <a:buFont typeface="Wingdings" pitchFamily="2" charset="2"/>
              <a:buChar char="§"/>
            </a:pPr>
            <a:r>
              <a:rPr lang="en-US" sz="1100" dirty="0"/>
              <a:t>Save PCB and improve creepage distance</a:t>
            </a:r>
          </a:p>
          <a:p>
            <a:pPr marL="174625" indent="-174625">
              <a:buClr>
                <a:schemeClr val="accent2"/>
              </a:buClr>
              <a:buSzPct val="80000"/>
              <a:buFont typeface="Wingdings" pitchFamily="2" charset="2"/>
              <a:buChar char="§"/>
            </a:pPr>
            <a:r>
              <a:rPr lang="en-US" sz="1100" dirty="0"/>
              <a:t>Rugged and flexible design</a:t>
            </a:r>
          </a:p>
          <a:p>
            <a:pPr marL="174625" indent="-174625">
              <a:buClr>
                <a:schemeClr val="accent2"/>
              </a:buClr>
              <a:buSzPct val="80000"/>
              <a:buFont typeface="Wingdings" pitchFamily="2" charset="2"/>
              <a:buChar char="§"/>
            </a:pPr>
            <a:endParaRPr lang="en-US" sz="1100" dirty="0"/>
          </a:p>
          <a:p>
            <a:pPr marL="174625" indent="-174625">
              <a:buClr>
                <a:schemeClr val="accent2"/>
              </a:buClr>
              <a:buSzPct val="80000"/>
              <a:buFont typeface="Wingdings" pitchFamily="2" charset="2"/>
              <a:buChar char="§"/>
            </a:pPr>
            <a:r>
              <a:rPr lang="en-US" sz="1100" dirty="0"/>
              <a:t>Robust design</a:t>
            </a:r>
          </a:p>
          <a:p>
            <a:pPr marL="174625" indent="-174625">
              <a:buClr>
                <a:schemeClr val="accent2"/>
              </a:buClr>
              <a:buSzPct val="80000"/>
              <a:buFont typeface="Wingdings" pitchFamily="2" charset="2"/>
              <a:buChar char="§"/>
            </a:pPr>
            <a:r>
              <a:rPr lang="en-US" sz="1100" dirty="0"/>
              <a:t>Suitable for low to mid power applications</a:t>
            </a:r>
          </a:p>
        </p:txBody>
      </p:sp>
      <p:sp>
        <p:nvSpPr>
          <p:cNvPr id="1031" name="Text Box 6"/>
          <p:cNvSpPr txBox="1">
            <a:spLocks noChangeArrowheads="1"/>
          </p:cNvSpPr>
          <p:nvPr/>
        </p:nvSpPr>
        <p:spPr bwMode="auto">
          <a:xfrm>
            <a:off x="6208894" y="5520171"/>
            <a:ext cx="4267200" cy="533400"/>
          </a:xfrm>
          <a:prstGeom prst="rect">
            <a:avLst/>
          </a:prstGeom>
          <a:noFill/>
          <a:ln w="12700" algn="ctr">
            <a:noFill/>
            <a:miter lim="800000"/>
            <a:headEnd/>
            <a:tailEnd/>
          </a:ln>
        </p:spPr>
        <p:txBody>
          <a:bodyPr lIns="0" rIns="0"/>
          <a:lstStyle/>
          <a:p>
            <a:pPr marL="174625" indent="-174625">
              <a:buClr>
                <a:schemeClr val="accent2"/>
              </a:buClr>
              <a:buSzPct val="80000"/>
              <a:buFont typeface="Wingdings" pitchFamily="2" charset="2"/>
              <a:buChar char="§"/>
            </a:pPr>
            <a:r>
              <a:rPr lang="en-GB" sz="1200" dirty="0"/>
              <a:t>NCV5106AMNTWG - NCV5106BMNTWG (DFN 4*4)</a:t>
            </a:r>
          </a:p>
          <a:p>
            <a:pPr marL="174625" indent="-174625">
              <a:buClr>
                <a:schemeClr val="accent2"/>
              </a:buClr>
              <a:buSzPct val="80000"/>
              <a:buFont typeface="Wingdings" pitchFamily="2" charset="2"/>
              <a:buChar char="§"/>
            </a:pPr>
            <a:r>
              <a:rPr lang="en-GB" sz="1200" dirty="0"/>
              <a:t>NCV5109AMNTWG - NCV5109BMNTWG  (DFN 3*3)</a:t>
            </a:r>
          </a:p>
          <a:p>
            <a:pPr marL="174625" indent="-174625">
              <a:buClr>
                <a:schemeClr val="accent2"/>
              </a:buClr>
              <a:buSzPct val="80000"/>
            </a:pPr>
            <a:endParaRPr lang="en-US" sz="1200" dirty="0"/>
          </a:p>
        </p:txBody>
      </p:sp>
      <p:sp>
        <p:nvSpPr>
          <p:cNvPr id="1032" name="Rectangle 7"/>
          <p:cNvSpPr>
            <a:spLocks noGrp="1" noChangeArrowheads="1"/>
          </p:cNvSpPr>
          <p:nvPr>
            <p:ph type="title"/>
          </p:nvPr>
        </p:nvSpPr>
        <p:spPr/>
        <p:txBody>
          <a:bodyPr>
            <a:normAutofit/>
          </a:bodyPr>
          <a:lstStyle/>
          <a:p>
            <a:pPr eaLnBrk="1" hangingPunct="1"/>
            <a:r>
              <a:rPr lang="en-US" altLang="en-US" dirty="0"/>
              <a:t>NCV5106-09A/B </a:t>
            </a:r>
            <a:r>
              <a:rPr lang="en-US" dirty="0"/>
              <a:t>– Dual Inputs HB MOSFET Driver in SO8/DFN-10</a:t>
            </a:r>
          </a:p>
        </p:txBody>
      </p:sp>
      <p:sp>
        <p:nvSpPr>
          <p:cNvPr id="1038" name="Text Box 16"/>
          <p:cNvSpPr txBox="1">
            <a:spLocks noChangeArrowheads="1"/>
          </p:cNvSpPr>
          <p:nvPr/>
        </p:nvSpPr>
        <p:spPr bwMode="auto">
          <a:xfrm>
            <a:off x="153800" y="3742583"/>
            <a:ext cx="5420659" cy="1288683"/>
          </a:xfrm>
          <a:prstGeom prst="rect">
            <a:avLst/>
          </a:prstGeom>
          <a:noFill/>
          <a:ln w="12700" algn="ctr">
            <a:noFill/>
            <a:miter lim="800000"/>
            <a:headEnd/>
            <a:tailEnd/>
          </a:ln>
        </p:spPr>
        <p:txBody>
          <a:bodyPr lIns="0" rIns="0"/>
          <a:lstStyle/>
          <a:p>
            <a:pPr marL="174625" indent="-174625">
              <a:buClr>
                <a:schemeClr val="accent2"/>
              </a:buClr>
              <a:buSzPct val="80000"/>
              <a:buFont typeface="Wingdings" pitchFamily="2" charset="2"/>
              <a:buChar char="§"/>
            </a:pPr>
            <a:r>
              <a:rPr lang="en-US" sz="1200" dirty="0"/>
              <a:t>3.3 V and 5 V input logic compatible</a:t>
            </a:r>
          </a:p>
          <a:p>
            <a:pPr marL="174625" indent="-174625">
              <a:buClr>
                <a:schemeClr val="accent2"/>
              </a:buClr>
              <a:buSzPct val="80000"/>
              <a:buFont typeface="Wingdings" pitchFamily="2" charset="2"/>
              <a:buChar char="§"/>
            </a:pPr>
            <a:r>
              <a:rPr lang="en-US" sz="1200" dirty="0"/>
              <a:t>Matched propagation delays between channels</a:t>
            </a:r>
          </a:p>
          <a:p>
            <a:pPr marL="174625" indent="-174625">
              <a:buClr>
                <a:schemeClr val="accent2"/>
              </a:buClr>
              <a:buSzPct val="80000"/>
              <a:buFont typeface="Wingdings" pitchFamily="2" charset="2"/>
              <a:buChar char="§"/>
            </a:pPr>
            <a:r>
              <a:rPr lang="en-US" sz="1200" dirty="0"/>
              <a:t>Independent Logic inputs to accommodate all topologies (Version A)</a:t>
            </a:r>
          </a:p>
          <a:p>
            <a:pPr marL="174625" indent="-174625">
              <a:buClr>
                <a:schemeClr val="accent2"/>
              </a:buClr>
              <a:buSzPct val="80000"/>
              <a:buFont typeface="Wingdings" pitchFamily="2" charset="2"/>
              <a:buChar char="§"/>
            </a:pPr>
            <a:r>
              <a:rPr lang="en-US" sz="1200" dirty="0"/>
              <a:t>Outputs in phase with the inputs</a:t>
            </a:r>
          </a:p>
          <a:p>
            <a:pPr marL="174625" indent="-174625">
              <a:buClr>
                <a:schemeClr val="accent2"/>
              </a:buClr>
              <a:buSzPct val="80000"/>
              <a:buFont typeface="Wingdings" pitchFamily="2" charset="2"/>
              <a:buChar char="§"/>
            </a:pPr>
            <a:r>
              <a:rPr lang="en-US" sz="1200" dirty="0"/>
              <a:t>Cross conduction protection with 100 ns internal fixed dead time (Version B )</a:t>
            </a:r>
          </a:p>
          <a:p>
            <a:pPr marL="174625" indent="-174625">
              <a:buClr>
                <a:schemeClr val="accent2"/>
              </a:buClr>
              <a:buSzPct val="80000"/>
              <a:buFont typeface="Wingdings" pitchFamily="2" charset="2"/>
              <a:buChar char="§"/>
            </a:pPr>
            <a:r>
              <a:rPr lang="en-US" sz="1200" dirty="0"/>
              <a:t>Under </a:t>
            </a:r>
            <a:r>
              <a:rPr lang="en-US" sz="1200" dirty="0" err="1"/>
              <a:t>Vcc</a:t>
            </a:r>
            <a:r>
              <a:rPr lang="en-US" sz="1200" dirty="0"/>
              <a:t> </a:t>
            </a:r>
            <a:r>
              <a:rPr lang="en-US" sz="1200" dirty="0" err="1"/>
              <a:t>LockOut</a:t>
            </a:r>
            <a:r>
              <a:rPr lang="en-US" sz="1200" dirty="0"/>
              <a:t> (UVLO) on both channels</a:t>
            </a:r>
          </a:p>
          <a:p>
            <a:pPr marL="174625" indent="-174625">
              <a:buClr>
                <a:schemeClr val="accent2"/>
              </a:buClr>
              <a:buSzPct val="80000"/>
            </a:pPr>
            <a:endParaRPr lang="en-US" sz="1200" dirty="0"/>
          </a:p>
        </p:txBody>
      </p:sp>
      <p:sp>
        <p:nvSpPr>
          <p:cNvPr id="1042" name="Rectangle 20"/>
          <p:cNvSpPr>
            <a:spLocks noChangeArrowheads="1"/>
          </p:cNvSpPr>
          <p:nvPr/>
        </p:nvSpPr>
        <p:spPr bwMode="gray">
          <a:xfrm>
            <a:off x="1524000" y="2252828"/>
            <a:ext cx="169318" cy="361623"/>
          </a:xfrm>
          <a:prstGeom prst="rect">
            <a:avLst/>
          </a:prstGeom>
          <a:noFill/>
          <a:ln w="9525" algn="ctr">
            <a:noFill/>
            <a:miter lim="800000"/>
            <a:headEnd/>
            <a:tailEnd/>
          </a:ln>
        </p:spPr>
        <p:txBody>
          <a:bodyPr wrap="none" lIns="83808" tIns="41903" rIns="83808" bIns="41903" anchor="ctr">
            <a:spAutoFit/>
          </a:bodyPr>
          <a:lstStyle/>
          <a:p>
            <a:endParaRPr lang="en-US"/>
          </a:p>
        </p:txBody>
      </p:sp>
      <p:pic>
        <p:nvPicPr>
          <p:cNvPr id="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18679" y="2015739"/>
            <a:ext cx="4172684" cy="1840890"/>
          </a:xfrm>
          <a:prstGeom prst="rect">
            <a:avLst/>
          </a:prstGeom>
          <a:noFill/>
          <a:ln w="9525">
            <a:noFill/>
            <a:miter lim="800000"/>
            <a:headEnd/>
            <a:tailEnd/>
          </a:ln>
        </p:spPr>
      </p:pic>
      <p:grpSp>
        <p:nvGrpSpPr>
          <p:cNvPr id="3" name="Group 2"/>
          <p:cNvGrpSpPr/>
          <p:nvPr/>
        </p:nvGrpSpPr>
        <p:grpSpPr>
          <a:xfrm>
            <a:off x="6318679" y="3886252"/>
            <a:ext cx="2180312" cy="1150590"/>
            <a:chOff x="6372442" y="4030124"/>
            <a:chExt cx="2180312" cy="1150590"/>
          </a:xfrm>
        </p:grpSpPr>
        <p:pic>
          <p:nvPicPr>
            <p:cNvPr id="2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934201" y="4030124"/>
              <a:ext cx="1077142" cy="1150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6584425" y="4065023"/>
              <a:ext cx="349776" cy="230832"/>
            </a:xfrm>
            <a:prstGeom prst="rect">
              <a:avLst/>
            </a:prstGeom>
            <a:noFill/>
          </p:spPr>
          <p:txBody>
            <a:bodyPr wrap="none" rtlCol="0">
              <a:spAutoFit/>
            </a:bodyPr>
            <a:lstStyle/>
            <a:p>
              <a:r>
                <a:rPr lang="en-US" sz="900" b="1" dirty="0" err="1">
                  <a:solidFill>
                    <a:schemeClr val="tx2"/>
                  </a:solidFill>
                  <a:latin typeface="Calibri" panose="020F0502020204030204" pitchFamily="34" charset="0"/>
                </a:rPr>
                <a:t>Vcc</a:t>
              </a:r>
              <a:endParaRPr lang="en-US" sz="900" b="1" dirty="0">
                <a:solidFill>
                  <a:schemeClr val="tx2"/>
                </a:solidFill>
                <a:latin typeface="Calibri" panose="020F0502020204030204" pitchFamily="34" charset="0"/>
              </a:endParaRPr>
            </a:p>
          </p:txBody>
        </p:sp>
        <p:sp>
          <p:nvSpPr>
            <p:cNvPr id="23" name="TextBox 22"/>
            <p:cNvSpPr txBox="1"/>
            <p:nvPr/>
          </p:nvSpPr>
          <p:spPr>
            <a:xfrm>
              <a:off x="8001000" y="4074517"/>
              <a:ext cx="532518" cy="230832"/>
            </a:xfrm>
            <a:prstGeom prst="rect">
              <a:avLst/>
            </a:prstGeom>
            <a:noFill/>
          </p:spPr>
          <p:txBody>
            <a:bodyPr wrap="none" rtlCol="0">
              <a:spAutoFit/>
            </a:bodyPr>
            <a:lstStyle/>
            <a:p>
              <a:r>
                <a:rPr lang="en-US" sz="900" b="1" dirty="0">
                  <a:solidFill>
                    <a:schemeClr val="tx2"/>
                  </a:solidFill>
                  <a:latin typeface="Calibri" panose="020F0502020204030204" pitchFamily="34" charset="0"/>
                </a:rPr>
                <a:t>VBOOT</a:t>
              </a:r>
            </a:p>
          </p:txBody>
        </p:sp>
        <p:sp>
          <p:nvSpPr>
            <p:cNvPr id="24" name="TextBox 23"/>
            <p:cNvSpPr txBox="1"/>
            <p:nvPr/>
          </p:nvSpPr>
          <p:spPr>
            <a:xfrm>
              <a:off x="8001000" y="4504678"/>
              <a:ext cx="551754" cy="230832"/>
            </a:xfrm>
            <a:prstGeom prst="rect">
              <a:avLst/>
            </a:prstGeom>
            <a:noFill/>
          </p:spPr>
          <p:txBody>
            <a:bodyPr wrap="none" rtlCol="0">
              <a:spAutoFit/>
            </a:bodyPr>
            <a:lstStyle/>
            <a:p>
              <a:r>
                <a:rPr lang="en-US" sz="900" b="1" dirty="0">
                  <a:solidFill>
                    <a:schemeClr val="tx2"/>
                  </a:solidFill>
                  <a:latin typeface="Calibri" panose="020F0502020204030204" pitchFamily="34" charset="0"/>
                </a:rPr>
                <a:t>DRV_HI</a:t>
              </a:r>
            </a:p>
          </p:txBody>
        </p:sp>
        <p:sp>
          <p:nvSpPr>
            <p:cNvPr id="25" name="TextBox 24"/>
            <p:cNvSpPr txBox="1"/>
            <p:nvPr/>
          </p:nvSpPr>
          <p:spPr>
            <a:xfrm>
              <a:off x="8001001" y="4885678"/>
              <a:ext cx="546945" cy="230832"/>
            </a:xfrm>
            <a:prstGeom prst="rect">
              <a:avLst/>
            </a:prstGeom>
            <a:noFill/>
          </p:spPr>
          <p:txBody>
            <a:bodyPr wrap="none" rtlCol="0">
              <a:spAutoFit/>
            </a:bodyPr>
            <a:lstStyle/>
            <a:p>
              <a:r>
                <a:rPr lang="en-US" sz="900" b="1" dirty="0">
                  <a:solidFill>
                    <a:schemeClr val="tx2"/>
                  </a:solidFill>
                  <a:latin typeface="Calibri" panose="020F0502020204030204" pitchFamily="34" charset="0"/>
                </a:rPr>
                <a:t>BRIDGE</a:t>
              </a:r>
            </a:p>
          </p:txBody>
        </p:sp>
        <p:sp>
          <p:nvSpPr>
            <p:cNvPr id="27" name="TextBox 26"/>
            <p:cNvSpPr txBox="1"/>
            <p:nvPr/>
          </p:nvSpPr>
          <p:spPr>
            <a:xfrm>
              <a:off x="6372442" y="4905710"/>
              <a:ext cx="575799" cy="230832"/>
            </a:xfrm>
            <a:prstGeom prst="rect">
              <a:avLst/>
            </a:prstGeom>
            <a:noFill/>
          </p:spPr>
          <p:txBody>
            <a:bodyPr wrap="none" rtlCol="0">
              <a:spAutoFit/>
            </a:bodyPr>
            <a:lstStyle/>
            <a:p>
              <a:r>
                <a:rPr lang="en-US" sz="900" b="1" dirty="0">
                  <a:solidFill>
                    <a:schemeClr val="tx2"/>
                  </a:solidFill>
                  <a:latin typeface="Calibri" panose="020F0502020204030204" pitchFamily="34" charset="0"/>
                </a:rPr>
                <a:t>DRV_LO</a:t>
              </a:r>
            </a:p>
          </p:txBody>
        </p:sp>
        <p:sp>
          <p:nvSpPr>
            <p:cNvPr id="28" name="TextBox 27"/>
            <p:cNvSpPr txBox="1"/>
            <p:nvPr/>
          </p:nvSpPr>
          <p:spPr>
            <a:xfrm>
              <a:off x="6537198" y="4698707"/>
              <a:ext cx="405880" cy="230832"/>
            </a:xfrm>
            <a:prstGeom prst="rect">
              <a:avLst/>
            </a:prstGeom>
            <a:noFill/>
          </p:spPr>
          <p:txBody>
            <a:bodyPr wrap="none" rtlCol="0">
              <a:spAutoFit/>
            </a:bodyPr>
            <a:lstStyle/>
            <a:p>
              <a:r>
                <a:rPr lang="en-US" sz="900" b="1" dirty="0">
                  <a:solidFill>
                    <a:schemeClr val="tx2"/>
                  </a:solidFill>
                  <a:latin typeface="Calibri" panose="020F0502020204030204" pitchFamily="34" charset="0"/>
                </a:rPr>
                <a:t>GND</a:t>
              </a:r>
            </a:p>
          </p:txBody>
        </p:sp>
        <p:sp>
          <p:nvSpPr>
            <p:cNvPr id="29" name="TextBox 28"/>
            <p:cNvSpPr txBox="1"/>
            <p:nvPr/>
          </p:nvSpPr>
          <p:spPr>
            <a:xfrm>
              <a:off x="6476232" y="4493568"/>
              <a:ext cx="474810" cy="230832"/>
            </a:xfrm>
            <a:prstGeom prst="rect">
              <a:avLst/>
            </a:prstGeom>
            <a:noFill/>
          </p:spPr>
          <p:txBody>
            <a:bodyPr wrap="none" rtlCol="0">
              <a:spAutoFit/>
            </a:bodyPr>
            <a:lstStyle/>
            <a:p>
              <a:r>
                <a:rPr lang="en-US" sz="900" b="1" dirty="0">
                  <a:solidFill>
                    <a:schemeClr val="tx2"/>
                  </a:solidFill>
                  <a:latin typeface="Calibri" panose="020F0502020204030204" pitchFamily="34" charset="0"/>
                </a:rPr>
                <a:t>IN_LO</a:t>
              </a:r>
            </a:p>
          </p:txBody>
        </p:sp>
        <p:sp>
          <p:nvSpPr>
            <p:cNvPr id="30" name="TextBox 29"/>
            <p:cNvSpPr txBox="1"/>
            <p:nvPr/>
          </p:nvSpPr>
          <p:spPr>
            <a:xfrm>
              <a:off x="6493836" y="4267200"/>
              <a:ext cx="450764" cy="230832"/>
            </a:xfrm>
            <a:prstGeom prst="rect">
              <a:avLst/>
            </a:prstGeom>
            <a:noFill/>
          </p:spPr>
          <p:txBody>
            <a:bodyPr wrap="none" rtlCol="0">
              <a:spAutoFit/>
            </a:bodyPr>
            <a:lstStyle/>
            <a:p>
              <a:r>
                <a:rPr lang="en-US" sz="900" b="1" dirty="0">
                  <a:solidFill>
                    <a:schemeClr val="tx2"/>
                  </a:solidFill>
                  <a:latin typeface="Calibri" panose="020F0502020204030204" pitchFamily="34" charset="0"/>
                </a:rPr>
                <a:t>IN_HI</a:t>
              </a:r>
            </a:p>
          </p:txBody>
        </p:sp>
        <p:pic>
          <p:nvPicPr>
            <p:cNvPr id="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00401" y="4243386"/>
              <a:ext cx="744742" cy="709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99715" y="1986116"/>
            <a:ext cx="715850" cy="474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5380398"/>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59657" y="5638800"/>
            <a:ext cx="4267200" cy="526947"/>
          </a:xfrm>
          <a:prstGeom prst="rect">
            <a:avLst/>
          </a:prstGeom>
          <a:noFill/>
          <a:ln w="12700" algn="ctr">
            <a:noFill/>
            <a:miter lim="800000"/>
            <a:headEnd/>
            <a:tailEnd/>
          </a:ln>
        </p:spPr>
        <p:txBody>
          <a:bodyPr lIns="0" rIns="0"/>
          <a:lstStyle/>
          <a:p>
            <a:pPr marL="171450" indent="-171450" eaLnBrk="0" hangingPunct="0">
              <a:buClr>
                <a:srgbClr val="3333CC"/>
              </a:buClr>
              <a:buSzPct val="80000"/>
              <a:buFont typeface="Wingdings" pitchFamily="2" charset="2"/>
              <a:buChar char="§"/>
            </a:pPr>
            <a:r>
              <a:rPr lang="en-US" sz="1300" dirty="0">
                <a:solidFill>
                  <a:srgbClr val="000000"/>
                </a:solidFill>
                <a:cs typeface="Arial" pitchFamily="34" charset="0"/>
              </a:rPr>
              <a:t>High performance Automotive DC/DC converters</a:t>
            </a:r>
          </a:p>
        </p:txBody>
      </p:sp>
      <p:sp>
        <p:nvSpPr>
          <p:cNvPr id="22531" name="Text Box 3"/>
          <p:cNvSpPr txBox="1">
            <a:spLocks noChangeArrowheads="1"/>
          </p:cNvSpPr>
          <p:nvPr/>
        </p:nvSpPr>
        <p:spPr bwMode="auto">
          <a:xfrm>
            <a:off x="152400" y="1082462"/>
            <a:ext cx="11734800" cy="503237"/>
          </a:xfrm>
          <a:prstGeom prst="rect">
            <a:avLst/>
          </a:prstGeom>
          <a:noFill/>
          <a:ln w="9525">
            <a:noFill/>
            <a:miter lim="800000"/>
            <a:headEnd/>
            <a:tailEnd/>
          </a:ln>
        </p:spPr>
        <p:txBody>
          <a:bodyPr/>
          <a:lstStyle/>
          <a:p>
            <a:pPr eaLnBrk="0" hangingPunct="0"/>
            <a:r>
              <a:rPr lang="en-US" sz="1300" dirty="0">
                <a:solidFill>
                  <a:srgbClr val="000000"/>
                </a:solidFill>
                <a:cs typeface="Arial" pitchFamily="34" charset="0"/>
              </a:rPr>
              <a:t>The NCV5183 are 600 V high frequency high-side and low-side drivers with very low and matched propagation delays for direct drive of 2 N-channel power MOSFETs in high performance Telecom and Automotive converters.</a:t>
            </a:r>
          </a:p>
        </p:txBody>
      </p:sp>
      <p:sp>
        <p:nvSpPr>
          <p:cNvPr id="22532" name="Text Box 4"/>
          <p:cNvSpPr txBox="1">
            <a:spLocks noChangeArrowheads="1"/>
          </p:cNvSpPr>
          <p:nvPr/>
        </p:nvSpPr>
        <p:spPr bwMode="auto">
          <a:xfrm>
            <a:off x="162060" y="1970067"/>
            <a:ext cx="2704485" cy="1396592"/>
          </a:xfrm>
          <a:prstGeom prst="rect">
            <a:avLst/>
          </a:prstGeom>
          <a:noFill/>
          <a:ln w="12700" algn="ctr">
            <a:noFill/>
            <a:miter lim="800000"/>
            <a:headEnd/>
            <a:tailEnd/>
          </a:ln>
        </p:spPr>
        <p:txBody>
          <a:bodyPr lIns="0" rIns="0"/>
          <a:lstStyle/>
          <a:p>
            <a:pPr marL="174625" indent="-174625" eaLnBrk="0" hangingPunct="0">
              <a:buClr>
                <a:srgbClr val="3333CC"/>
              </a:buClr>
              <a:buSzPct val="80000"/>
              <a:buFont typeface="Wingdings" pitchFamily="2" charset="2"/>
              <a:buChar char="§"/>
            </a:pPr>
            <a:r>
              <a:rPr lang="en-US" sz="1300" dirty="0">
                <a:solidFill>
                  <a:srgbClr val="009900"/>
                </a:solidFill>
                <a:cs typeface="Arial" pitchFamily="34" charset="0"/>
              </a:rPr>
              <a:t>Pin to pin compatible with industry standards</a:t>
            </a: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Input range: 600 V</a:t>
            </a:r>
          </a:p>
          <a:p>
            <a:pPr marL="174625" indent="-174625" eaLnBrk="0" hangingPunct="0">
              <a:buClr>
                <a:srgbClr val="3333CC"/>
              </a:buClr>
              <a:buSzPct val="80000"/>
              <a:buFont typeface="Wingdings" pitchFamily="2" charset="2"/>
              <a:buChar char="§"/>
            </a:pPr>
            <a:r>
              <a:rPr lang="en-US" sz="1300" dirty="0" err="1">
                <a:solidFill>
                  <a:srgbClr val="000000"/>
                </a:solidFill>
                <a:cs typeface="Arial" pitchFamily="34" charset="0"/>
              </a:rPr>
              <a:t>dV</a:t>
            </a:r>
            <a:r>
              <a:rPr lang="en-US" sz="1300" dirty="0">
                <a:solidFill>
                  <a:srgbClr val="000000"/>
                </a:solidFill>
                <a:cs typeface="Arial" pitchFamily="34" charset="0"/>
              </a:rPr>
              <a:t>/</a:t>
            </a:r>
            <a:r>
              <a:rPr lang="en-US" sz="1300" dirty="0" err="1">
                <a:solidFill>
                  <a:srgbClr val="000000"/>
                </a:solidFill>
                <a:cs typeface="Arial" pitchFamily="34" charset="0"/>
              </a:rPr>
              <a:t>dt</a:t>
            </a:r>
            <a:r>
              <a:rPr lang="en-US" sz="1300" dirty="0">
                <a:solidFill>
                  <a:srgbClr val="000000"/>
                </a:solidFill>
                <a:cs typeface="Arial" pitchFamily="34" charset="0"/>
              </a:rPr>
              <a:t> Immunity: 50 V/ns &amp; improved robustness</a:t>
            </a:r>
          </a:p>
          <a:p>
            <a:pPr marL="174625" indent="-174625" eaLnBrk="0" hangingPunct="0">
              <a:buClr>
                <a:srgbClr val="3333CC"/>
              </a:buClr>
              <a:buSzPct val="80000"/>
              <a:buFont typeface="Wingdings" pitchFamily="2" charset="2"/>
              <a:buChar char="§"/>
            </a:pPr>
            <a:r>
              <a:rPr lang="en-US" sz="1300" dirty="0">
                <a:solidFill>
                  <a:srgbClr val="009900"/>
                </a:solidFill>
                <a:cs typeface="Arial" pitchFamily="34" charset="0"/>
              </a:rPr>
              <a:t>Drive capability:</a:t>
            </a:r>
            <a:r>
              <a:rPr lang="en-US" sz="1200" dirty="0">
                <a:solidFill>
                  <a:srgbClr val="009900"/>
                </a:solidFill>
                <a:cs typeface="Arial" pitchFamily="34" charset="0"/>
              </a:rPr>
              <a:t> 4.3 A </a:t>
            </a:r>
            <a:r>
              <a:rPr lang="en-US" sz="1200" dirty="0">
                <a:solidFill>
                  <a:srgbClr val="000000"/>
                </a:solidFill>
                <a:cs typeface="Arial" pitchFamily="34" charset="0"/>
              </a:rPr>
              <a:t>peak Sink/Source</a:t>
            </a:r>
          </a:p>
          <a:p>
            <a:pPr marL="174625" indent="-174625" eaLnBrk="0" hangingPunct="0">
              <a:buClr>
                <a:srgbClr val="3333CC"/>
              </a:buClr>
              <a:buSzPct val="80000"/>
              <a:buFont typeface="Wingdings" pitchFamily="2" charset="2"/>
              <a:buChar char="§"/>
            </a:pPr>
            <a:endParaRPr lang="en-US" sz="1200" dirty="0">
              <a:solidFill>
                <a:srgbClr val="000000"/>
              </a:solidFill>
              <a:cs typeface="Arial" pitchFamily="34" charset="0"/>
            </a:endParaRPr>
          </a:p>
          <a:p>
            <a:pPr marL="631825" lvl="1" indent="-174625" eaLnBrk="0" hangingPunct="0">
              <a:buClr>
                <a:srgbClr val="3333CC"/>
              </a:buClr>
              <a:buSzPct val="80000"/>
              <a:buFont typeface="Wingdings" pitchFamily="2" charset="2"/>
              <a:buChar char="§"/>
            </a:pPr>
            <a:endParaRPr lang="en-US" sz="1200" dirty="0">
              <a:solidFill>
                <a:srgbClr val="000000"/>
              </a:solidFill>
              <a:cs typeface="Arial" pitchFamily="34" charset="0"/>
            </a:endParaRPr>
          </a:p>
        </p:txBody>
      </p:sp>
      <p:sp>
        <p:nvSpPr>
          <p:cNvPr id="22533" name="Text Box 5"/>
          <p:cNvSpPr txBox="1">
            <a:spLocks noChangeArrowheads="1"/>
          </p:cNvSpPr>
          <p:nvPr/>
        </p:nvSpPr>
        <p:spPr bwMode="auto">
          <a:xfrm>
            <a:off x="3222668" y="1984481"/>
            <a:ext cx="2641827" cy="1295400"/>
          </a:xfrm>
          <a:prstGeom prst="rect">
            <a:avLst/>
          </a:prstGeom>
          <a:noFill/>
          <a:ln w="12700" algn="ctr">
            <a:noFill/>
            <a:miter lim="800000"/>
            <a:headEnd/>
            <a:tailEnd/>
          </a:ln>
        </p:spPr>
        <p:txBody>
          <a:bodyPr lIns="0" rIns="0"/>
          <a:lstStyle/>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Reduced design efforts and rugged design</a:t>
            </a:r>
          </a:p>
          <a:p>
            <a:pPr marL="174625" indent="-174625" eaLnBrk="0" hangingPunct="0">
              <a:buClr>
                <a:srgbClr val="3333CC"/>
              </a:buClr>
              <a:buSzPct val="80000"/>
              <a:buFont typeface="Wingdings" pitchFamily="2" charset="2"/>
              <a:buChar char="§"/>
            </a:pPr>
            <a:endParaRPr lang="en-US" sz="1300" dirty="0">
              <a:solidFill>
                <a:srgbClr val="000000"/>
              </a:solidFill>
              <a:cs typeface="Arial" pitchFamily="34" charset="0"/>
            </a:endParaRP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Robust design</a:t>
            </a:r>
          </a:p>
          <a:p>
            <a:pPr marL="174625" indent="-174625" eaLnBrk="0" hangingPunct="0">
              <a:buClr>
                <a:srgbClr val="3333CC"/>
              </a:buClr>
              <a:buSzPct val="80000"/>
              <a:buFont typeface="Wingdings" pitchFamily="2" charset="2"/>
              <a:buChar char="§"/>
            </a:pPr>
            <a:endParaRPr lang="en-US" sz="1300" dirty="0">
              <a:solidFill>
                <a:srgbClr val="000000"/>
              </a:solidFill>
              <a:cs typeface="Arial" pitchFamily="34" charset="0"/>
            </a:endParaRP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Suitable for high power</a:t>
            </a:r>
          </a:p>
        </p:txBody>
      </p:sp>
      <p:sp>
        <p:nvSpPr>
          <p:cNvPr id="22534" name="Text Box 6"/>
          <p:cNvSpPr txBox="1">
            <a:spLocks noChangeArrowheads="1"/>
          </p:cNvSpPr>
          <p:nvPr/>
        </p:nvSpPr>
        <p:spPr bwMode="auto">
          <a:xfrm>
            <a:off x="6248400" y="5471995"/>
            <a:ext cx="4267200" cy="533400"/>
          </a:xfrm>
          <a:prstGeom prst="rect">
            <a:avLst/>
          </a:prstGeom>
          <a:noFill/>
          <a:ln w="12700" algn="ctr">
            <a:noFill/>
            <a:miter lim="800000"/>
            <a:headEnd/>
            <a:tailEnd/>
          </a:ln>
        </p:spPr>
        <p:txBody>
          <a:bodyPr lIns="0" rIns="0"/>
          <a:lstStyle/>
          <a:p>
            <a:pPr marL="174625" indent="-174625" eaLnBrk="0" hangingPunct="0">
              <a:buClr>
                <a:srgbClr val="3333CC"/>
              </a:buClr>
              <a:buSzPct val="80000"/>
              <a:buFont typeface="Wingdings" pitchFamily="2" charset="2"/>
              <a:buChar char="§"/>
            </a:pPr>
            <a:r>
              <a:rPr lang="en-US" sz="1200" dirty="0">
                <a:solidFill>
                  <a:srgbClr val="000000"/>
                </a:solidFill>
                <a:cs typeface="Arial" pitchFamily="34" charset="0"/>
              </a:rPr>
              <a:t>NCV5183DR2G: SOIC-8</a:t>
            </a:r>
          </a:p>
          <a:p>
            <a:pPr marL="174625" indent="-174625" eaLnBrk="0" hangingPunct="0">
              <a:buClr>
                <a:srgbClr val="3333CC"/>
              </a:buClr>
              <a:buSzPct val="80000"/>
            </a:pPr>
            <a:endParaRPr lang="en-US" sz="1200" dirty="0">
              <a:solidFill>
                <a:srgbClr val="000000"/>
              </a:solidFill>
              <a:cs typeface="Arial" pitchFamily="34" charset="0"/>
            </a:endParaRPr>
          </a:p>
        </p:txBody>
      </p:sp>
      <p:sp>
        <p:nvSpPr>
          <p:cNvPr id="22535" name="Rectangle 7"/>
          <p:cNvSpPr>
            <a:spLocks noGrp="1" noChangeArrowheads="1"/>
          </p:cNvSpPr>
          <p:nvPr>
            <p:ph type="title"/>
          </p:nvPr>
        </p:nvSpPr>
        <p:spPr/>
        <p:txBody>
          <a:bodyPr/>
          <a:lstStyle/>
          <a:p>
            <a:pPr eaLnBrk="1" hangingPunct="1"/>
            <a:r>
              <a:rPr lang="en-US" altLang="en-US" dirty="0"/>
              <a:t>NCV5183 </a:t>
            </a:r>
            <a:r>
              <a:rPr lang="en-US" dirty="0"/>
              <a:t>– 600 V/4.3 A, High and Low side Driver</a:t>
            </a:r>
          </a:p>
        </p:txBody>
      </p:sp>
      <p:sp>
        <p:nvSpPr>
          <p:cNvPr id="22541" name="Text Box 16"/>
          <p:cNvSpPr txBox="1">
            <a:spLocks noChangeArrowheads="1"/>
          </p:cNvSpPr>
          <p:nvPr/>
        </p:nvSpPr>
        <p:spPr bwMode="auto">
          <a:xfrm>
            <a:off x="159657" y="3745653"/>
            <a:ext cx="4905218" cy="1264262"/>
          </a:xfrm>
          <a:prstGeom prst="rect">
            <a:avLst/>
          </a:prstGeom>
          <a:noFill/>
          <a:ln w="12700" algn="ctr">
            <a:noFill/>
            <a:miter lim="800000"/>
            <a:headEnd/>
            <a:tailEnd/>
          </a:ln>
        </p:spPr>
        <p:txBody>
          <a:bodyPr lIns="0" rIns="0"/>
          <a:lstStyle/>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3.3 V and 5 V input logic</a:t>
            </a: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15 ns Rise &amp; Fall Times</a:t>
            </a: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90 ns propagation delay</a:t>
            </a: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Max </a:t>
            </a:r>
            <a:r>
              <a:rPr lang="en-US" sz="1300" dirty="0" err="1">
                <a:solidFill>
                  <a:srgbClr val="000000"/>
                </a:solidFill>
                <a:cs typeface="Arial" pitchFamily="34" charset="0"/>
              </a:rPr>
              <a:t>Vcc</a:t>
            </a:r>
            <a:r>
              <a:rPr lang="en-US" sz="1300" dirty="0">
                <a:solidFill>
                  <a:srgbClr val="000000"/>
                </a:solidFill>
                <a:cs typeface="Arial" pitchFamily="34" charset="0"/>
              </a:rPr>
              <a:t> : 18 V</a:t>
            </a: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Under voltage lockout for both inputs</a:t>
            </a: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AEC-Q100 qualified (-40°to 125°C)</a:t>
            </a:r>
          </a:p>
        </p:txBody>
      </p:sp>
      <p:sp>
        <p:nvSpPr>
          <p:cNvPr id="22545" name="Rectangle 20"/>
          <p:cNvSpPr>
            <a:spLocks noChangeArrowheads="1"/>
          </p:cNvSpPr>
          <p:nvPr/>
        </p:nvSpPr>
        <p:spPr bwMode="gray">
          <a:xfrm>
            <a:off x="1524000" y="2291300"/>
            <a:ext cx="169318" cy="284679"/>
          </a:xfrm>
          <a:prstGeom prst="rect">
            <a:avLst/>
          </a:prstGeom>
          <a:noFill/>
          <a:ln w="9525" algn="ctr">
            <a:noFill/>
            <a:miter lim="800000"/>
            <a:headEnd/>
            <a:tailEnd/>
          </a:ln>
        </p:spPr>
        <p:txBody>
          <a:bodyPr wrap="none" lIns="83808" tIns="41903" rIns="83808" bIns="41903" anchor="ctr">
            <a:spAutoFit/>
          </a:bodyPr>
          <a:lstStyle/>
          <a:p>
            <a:pPr eaLnBrk="0" hangingPunct="0"/>
            <a:endParaRPr lang="en-US" sz="1300">
              <a:solidFill>
                <a:srgbClr val="000000"/>
              </a:solidFill>
              <a:cs typeface="Arial" pitchFamily="34" charset="0"/>
            </a:endParaRPr>
          </a:p>
        </p:txBody>
      </p:sp>
      <p:sp>
        <p:nvSpPr>
          <p:cNvPr id="22546" name="Rectangle 21"/>
          <p:cNvSpPr>
            <a:spLocks noChangeArrowheads="1"/>
          </p:cNvSpPr>
          <p:nvPr/>
        </p:nvSpPr>
        <p:spPr bwMode="gray">
          <a:xfrm>
            <a:off x="1524000" y="2300825"/>
            <a:ext cx="169318" cy="284679"/>
          </a:xfrm>
          <a:prstGeom prst="rect">
            <a:avLst/>
          </a:prstGeom>
          <a:noFill/>
          <a:ln w="9525" algn="ctr">
            <a:noFill/>
            <a:miter lim="800000"/>
            <a:headEnd/>
            <a:tailEnd/>
          </a:ln>
        </p:spPr>
        <p:txBody>
          <a:bodyPr wrap="none" lIns="83808" tIns="41903" rIns="83808" bIns="41903" anchor="ctr">
            <a:spAutoFit/>
          </a:bodyPr>
          <a:lstStyle/>
          <a:p>
            <a:pPr eaLnBrk="0" hangingPunct="0"/>
            <a:endParaRPr lang="en-US" sz="1300">
              <a:solidFill>
                <a:srgbClr val="000000"/>
              </a:solidFill>
              <a:cs typeface="Arial" pitchFamily="34" charset="0"/>
            </a:endParaRPr>
          </a:p>
        </p:txBody>
      </p:sp>
      <p:sp>
        <p:nvSpPr>
          <p:cNvPr id="22547" name="Rectangle 22"/>
          <p:cNvSpPr>
            <a:spLocks noChangeArrowheads="1"/>
          </p:cNvSpPr>
          <p:nvPr/>
        </p:nvSpPr>
        <p:spPr bwMode="gray">
          <a:xfrm>
            <a:off x="1524000" y="2296062"/>
            <a:ext cx="169318" cy="284679"/>
          </a:xfrm>
          <a:prstGeom prst="rect">
            <a:avLst/>
          </a:prstGeom>
          <a:noFill/>
          <a:ln w="9525" algn="ctr">
            <a:noFill/>
            <a:miter lim="800000"/>
            <a:headEnd/>
            <a:tailEnd/>
          </a:ln>
        </p:spPr>
        <p:txBody>
          <a:bodyPr wrap="none" lIns="83808" tIns="41903" rIns="83808" bIns="41903" anchor="ctr">
            <a:spAutoFit/>
          </a:bodyPr>
          <a:lstStyle/>
          <a:p>
            <a:pPr eaLnBrk="0" hangingPunct="0"/>
            <a:endParaRPr lang="en-US" sz="1300">
              <a:solidFill>
                <a:srgbClr val="000000"/>
              </a:solidFill>
              <a:cs typeface="Arial" pitchFamily="34" charset="0"/>
            </a:endParaRPr>
          </a:p>
        </p:txBody>
      </p:sp>
      <p:sp>
        <p:nvSpPr>
          <p:cNvPr id="10240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401" name="Object 1"/>
          <p:cNvGraphicFramePr>
            <a:graphicFrameLocks noChangeAspect="1"/>
          </p:cNvGraphicFramePr>
          <p:nvPr/>
        </p:nvGraphicFramePr>
        <p:xfrm>
          <a:off x="7181834" y="2291300"/>
          <a:ext cx="3510116" cy="2237146"/>
        </p:xfrm>
        <a:graphic>
          <a:graphicData uri="http://schemas.openxmlformats.org/presentationml/2006/ole">
            <mc:AlternateContent xmlns:mc="http://schemas.openxmlformats.org/markup-compatibility/2006">
              <mc:Choice xmlns:v="urn:schemas-microsoft-com:vml" Requires="v">
                <p:oleObj spid="_x0000_s6190" r:id="rId4" imgW="2761299" imgH="1711528" progId="Visio.Drawing.11">
                  <p:embed/>
                </p:oleObj>
              </mc:Choice>
              <mc:Fallback>
                <p:oleObj r:id="rId4" imgW="2761299" imgH="1711528" progId="Visio.Drawing.11">
                  <p:embed/>
                  <p:pic>
                    <p:nvPicPr>
                      <p:cNvPr id="102401"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1834" y="2291300"/>
                        <a:ext cx="3510116" cy="22371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77428441"/>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76200" y="1082462"/>
            <a:ext cx="11887200" cy="503237"/>
          </a:xfrm>
          <a:prstGeom prst="rect">
            <a:avLst/>
          </a:prstGeom>
          <a:noFill/>
          <a:ln w="9525">
            <a:noFill/>
            <a:miter lim="800000"/>
            <a:headEnd/>
            <a:tailEnd/>
          </a:ln>
        </p:spPr>
        <p:txBody>
          <a:bodyPr/>
          <a:lstStyle/>
          <a:p>
            <a:pPr eaLnBrk="0" hangingPunct="0"/>
            <a:r>
              <a:rPr lang="en-US" sz="1300" dirty="0">
                <a:solidFill>
                  <a:srgbClr val="000000"/>
                </a:solidFill>
                <a:cs typeface="Arial" pitchFamily="34" charset="0"/>
              </a:rPr>
              <a:t>The NCV51511 is a is high side and low side gate-drive IC designer for high speed, high current/voltage driving MOSFET up to 100 V </a:t>
            </a:r>
          </a:p>
        </p:txBody>
      </p:sp>
      <p:sp>
        <p:nvSpPr>
          <p:cNvPr id="22532" name="Text Box 4"/>
          <p:cNvSpPr txBox="1">
            <a:spLocks noChangeArrowheads="1"/>
          </p:cNvSpPr>
          <p:nvPr/>
        </p:nvSpPr>
        <p:spPr bwMode="auto">
          <a:xfrm>
            <a:off x="152400" y="2064936"/>
            <a:ext cx="2590800" cy="1414505"/>
          </a:xfrm>
          <a:prstGeom prst="rect">
            <a:avLst/>
          </a:prstGeom>
          <a:noFill/>
          <a:ln w="12700" algn="ctr">
            <a:noFill/>
            <a:miter lim="800000"/>
            <a:headEnd/>
            <a:tailEnd/>
          </a:ln>
        </p:spPr>
        <p:txBody>
          <a:bodyPr lIns="0" rIns="0"/>
          <a:lstStyle/>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Integrated Bootstrap diode</a:t>
            </a: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Excellent dynamic</a:t>
            </a:r>
          </a:p>
          <a:p>
            <a:pPr marL="360000" lvl="1" indent="-174625" eaLnBrk="0" hangingPunct="0">
              <a:buClr>
                <a:srgbClr val="3333CC"/>
              </a:buClr>
              <a:buSzPct val="80000"/>
              <a:buFont typeface="Wingdings" pitchFamily="2" charset="2"/>
              <a:buChar char="§"/>
            </a:pPr>
            <a:r>
              <a:rPr lang="en-US" sz="1050" dirty="0">
                <a:solidFill>
                  <a:srgbClr val="000000"/>
                </a:solidFill>
                <a:cs typeface="Arial" pitchFamily="34" charset="0"/>
              </a:rPr>
              <a:t>30 ns Prop delay (</a:t>
            </a:r>
            <a:r>
              <a:rPr lang="en-US" sz="1050" dirty="0" err="1">
                <a:solidFill>
                  <a:srgbClr val="000000"/>
                </a:solidFill>
                <a:cs typeface="Arial" pitchFamily="34" charset="0"/>
              </a:rPr>
              <a:t>typ</a:t>
            </a:r>
            <a:r>
              <a:rPr lang="en-US" sz="1050" dirty="0">
                <a:solidFill>
                  <a:srgbClr val="000000"/>
                </a:solidFill>
                <a:cs typeface="Arial" pitchFamily="34" charset="0"/>
              </a:rPr>
              <a:t>)</a:t>
            </a:r>
          </a:p>
          <a:p>
            <a:pPr marL="360000" lvl="1" indent="-174625" eaLnBrk="0" hangingPunct="0">
              <a:buClr>
                <a:srgbClr val="3333CC"/>
              </a:buClr>
              <a:buSzPct val="80000"/>
              <a:buFont typeface="Wingdings" pitchFamily="2" charset="2"/>
              <a:buChar char="§"/>
            </a:pPr>
            <a:r>
              <a:rPr lang="en-US" sz="1050" dirty="0">
                <a:solidFill>
                  <a:srgbClr val="000000"/>
                </a:solidFill>
                <a:cs typeface="Arial" pitchFamily="34" charset="0"/>
              </a:rPr>
              <a:t>2 ns Delay Matching</a:t>
            </a:r>
          </a:p>
          <a:p>
            <a:pPr marL="360000" lvl="1" indent="-174625" eaLnBrk="0" hangingPunct="0">
              <a:buClr>
                <a:srgbClr val="3333CC"/>
              </a:buClr>
              <a:buSzPct val="80000"/>
              <a:buFont typeface="Wingdings" pitchFamily="2" charset="2"/>
              <a:buChar char="§"/>
            </a:pPr>
            <a:r>
              <a:rPr lang="en-US" sz="1050" dirty="0">
                <a:solidFill>
                  <a:srgbClr val="000000"/>
                </a:solidFill>
                <a:cs typeface="Arial" pitchFamily="34" charset="0"/>
              </a:rPr>
              <a:t>6 ns Rise &amp; Fall Times</a:t>
            </a:r>
          </a:p>
          <a:p>
            <a:pPr marL="174625" indent="-174625" eaLnBrk="0" hangingPunct="0">
              <a:buClr>
                <a:srgbClr val="3333CC"/>
              </a:buClr>
              <a:buSzPct val="80000"/>
              <a:buFont typeface="Wingdings" pitchFamily="2" charset="2"/>
              <a:buChar char="§"/>
            </a:pPr>
            <a:endParaRPr lang="en-US" sz="1200" dirty="0">
              <a:solidFill>
                <a:srgbClr val="000000"/>
              </a:solidFill>
              <a:cs typeface="Arial" pitchFamily="34" charset="0"/>
            </a:endParaRP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New SOIC8 with </a:t>
            </a:r>
            <a:r>
              <a:rPr lang="en-US" sz="1300" dirty="0" err="1">
                <a:solidFill>
                  <a:srgbClr val="000000"/>
                </a:solidFill>
                <a:cs typeface="Arial" pitchFamily="34" charset="0"/>
              </a:rPr>
              <a:t>Exp</a:t>
            </a:r>
            <a:r>
              <a:rPr lang="en-US" sz="1300" dirty="0">
                <a:solidFill>
                  <a:srgbClr val="000000"/>
                </a:solidFill>
                <a:cs typeface="Arial" pitchFamily="34" charset="0"/>
              </a:rPr>
              <a:t> PAD</a:t>
            </a:r>
          </a:p>
          <a:p>
            <a:pPr marL="174625" indent="-174625" eaLnBrk="0" hangingPunct="0">
              <a:buClr>
                <a:srgbClr val="3333CC"/>
              </a:buClr>
              <a:buSzPct val="80000"/>
              <a:buFont typeface="Wingdings" pitchFamily="2" charset="2"/>
              <a:buChar char="§"/>
            </a:pPr>
            <a:endParaRPr lang="en-US" sz="1200" dirty="0">
              <a:solidFill>
                <a:srgbClr val="000000"/>
              </a:solidFill>
              <a:cs typeface="Arial" pitchFamily="34" charset="0"/>
            </a:endParaRPr>
          </a:p>
        </p:txBody>
      </p:sp>
      <p:sp>
        <p:nvSpPr>
          <p:cNvPr id="22533" name="Text Box 5"/>
          <p:cNvSpPr txBox="1">
            <a:spLocks noChangeArrowheads="1"/>
          </p:cNvSpPr>
          <p:nvPr/>
        </p:nvSpPr>
        <p:spPr bwMode="auto">
          <a:xfrm>
            <a:off x="3202834" y="1867216"/>
            <a:ext cx="2821860" cy="1295400"/>
          </a:xfrm>
          <a:prstGeom prst="rect">
            <a:avLst/>
          </a:prstGeom>
          <a:noFill/>
          <a:ln w="12700" algn="ctr">
            <a:noFill/>
            <a:miter lim="800000"/>
            <a:headEnd/>
            <a:tailEnd/>
          </a:ln>
        </p:spPr>
        <p:txBody>
          <a:bodyPr lIns="0" rIns="0"/>
          <a:lstStyle/>
          <a:p>
            <a:pPr marL="174625" indent="-174625" eaLnBrk="0" hangingPunct="0">
              <a:buClr>
                <a:srgbClr val="3333CC"/>
              </a:buClr>
              <a:buSzPct val="80000"/>
              <a:buFont typeface="Wingdings" pitchFamily="2" charset="2"/>
              <a:buChar char="§"/>
            </a:pPr>
            <a:endParaRPr lang="en-US" sz="1300" dirty="0">
              <a:solidFill>
                <a:srgbClr val="000000"/>
              </a:solidFill>
              <a:cs typeface="Arial" pitchFamily="34" charset="0"/>
            </a:endParaRP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High frequency operating with low power loss</a:t>
            </a:r>
          </a:p>
          <a:p>
            <a:pPr marL="174625" indent="-174625" eaLnBrk="0" hangingPunct="0">
              <a:buClr>
                <a:srgbClr val="3333CC"/>
              </a:buClr>
              <a:buSzPct val="80000"/>
              <a:buFont typeface="Wingdings" pitchFamily="2" charset="2"/>
              <a:buChar char="§"/>
            </a:pPr>
            <a:endParaRPr lang="en-US" sz="1300" dirty="0">
              <a:solidFill>
                <a:srgbClr val="000000"/>
              </a:solidFill>
              <a:cs typeface="Arial" pitchFamily="34" charset="0"/>
            </a:endParaRPr>
          </a:p>
          <a:p>
            <a:pPr eaLnBrk="0" hangingPunct="0">
              <a:buClr>
                <a:srgbClr val="3333CC"/>
              </a:buClr>
              <a:buSzPct val="80000"/>
            </a:pPr>
            <a:endParaRPr lang="en-US" sz="1300" dirty="0">
              <a:solidFill>
                <a:srgbClr val="000000"/>
              </a:solidFill>
              <a:cs typeface="Arial" pitchFamily="34" charset="0"/>
            </a:endParaRP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Small package &amp; good thermal char. </a:t>
            </a:r>
          </a:p>
        </p:txBody>
      </p:sp>
      <p:sp>
        <p:nvSpPr>
          <p:cNvPr id="2" name="Title 1"/>
          <p:cNvSpPr>
            <a:spLocks noGrp="1"/>
          </p:cNvSpPr>
          <p:nvPr>
            <p:ph type="title"/>
          </p:nvPr>
        </p:nvSpPr>
        <p:spPr/>
        <p:txBody>
          <a:bodyPr/>
          <a:lstStyle/>
          <a:p>
            <a:r>
              <a:rPr lang="en-US" dirty="0"/>
              <a:t>NCV51511 - 3A/6A 100V High/Low Side Gate Driver</a:t>
            </a:r>
          </a:p>
        </p:txBody>
      </p:sp>
      <p:sp>
        <p:nvSpPr>
          <p:cNvPr id="22541" name="Text Box 16"/>
          <p:cNvSpPr txBox="1">
            <a:spLocks noChangeArrowheads="1"/>
          </p:cNvSpPr>
          <p:nvPr/>
        </p:nvSpPr>
        <p:spPr bwMode="auto">
          <a:xfrm>
            <a:off x="152400" y="3759179"/>
            <a:ext cx="4267200" cy="1302772"/>
          </a:xfrm>
          <a:prstGeom prst="rect">
            <a:avLst/>
          </a:prstGeom>
          <a:noFill/>
          <a:ln w="12700" algn="ctr">
            <a:noFill/>
            <a:miter lim="800000"/>
            <a:headEnd/>
            <a:tailEnd/>
          </a:ln>
        </p:spPr>
        <p:txBody>
          <a:bodyPr lIns="0" rIns="0"/>
          <a:lstStyle/>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Dual input logic with TTL compatible</a:t>
            </a: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3 A/6 A sourcing/sinking currents</a:t>
            </a: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Wide supply voltage range up to 18 V max.</a:t>
            </a: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50ns Min pulse width</a:t>
            </a: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Under voltage lockout for both inputs</a:t>
            </a:r>
          </a:p>
          <a:p>
            <a:pPr marL="174625" indent="-174625" eaLnBrk="0" hangingPunct="0">
              <a:buClr>
                <a:srgbClr val="3333CC"/>
              </a:buClr>
              <a:buSzPct val="80000"/>
              <a:buFont typeface="Wingdings" pitchFamily="2" charset="2"/>
              <a:buChar char="§"/>
            </a:pPr>
            <a:r>
              <a:rPr lang="en-US" sz="1300" dirty="0">
                <a:solidFill>
                  <a:srgbClr val="000000"/>
                </a:solidFill>
                <a:cs typeface="Arial" pitchFamily="34" charset="0"/>
              </a:rPr>
              <a:t>Operating TJ range of 40°C up to 150°C</a:t>
            </a:r>
          </a:p>
        </p:txBody>
      </p:sp>
      <p:sp>
        <p:nvSpPr>
          <p:cNvPr id="22545" name="Rectangle 20"/>
          <p:cNvSpPr>
            <a:spLocks noChangeArrowheads="1"/>
          </p:cNvSpPr>
          <p:nvPr/>
        </p:nvSpPr>
        <p:spPr bwMode="gray">
          <a:xfrm>
            <a:off x="1524000" y="2291300"/>
            <a:ext cx="169318" cy="284679"/>
          </a:xfrm>
          <a:prstGeom prst="rect">
            <a:avLst/>
          </a:prstGeom>
          <a:noFill/>
          <a:ln w="9525" algn="ctr">
            <a:noFill/>
            <a:miter lim="800000"/>
            <a:headEnd/>
            <a:tailEnd/>
          </a:ln>
        </p:spPr>
        <p:txBody>
          <a:bodyPr wrap="none" lIns="83808" tIns="41903" rIns="83808" bIns="41903" anchor="ctr">
            <a:spAutoFit/>
          </a:bodyPr>
          <a:lstStyle/>
          <a:p>
            <a:pPr eaLnBrk="0" hangingPunct="0"/>
            <a:endParaRPr lang="en-US" sz="1300" dirty="0">
              <a:solidFill>
                <a:srgbClr val="000000"/>
              </a:solidFill>
              <a:cs typeface="Arial" pitchFamily="34" charset="0"/>
            </a:endParaRPr>
          </a:p>
        </p:txBody>
      </p:sp>
      <p:sp>
        <p:nvSpPr>
          <p:cNvPr id="22546" name="Rectangle 21"/>
          <p:cNvSpPr>
            <a:spLocks noChangeArrowheads="1"/>
          </p:cNvSpPr>
          <p:nvPr/>
        </p:nvSpPr>
        <p:spPr bwMode="gray">
          <a:xfrm>
            <a:off x="1524000" y="2300825"/>
            <a:ext cx="169318" cy="284679"/>
          </a:xfrm>
          <a:prstGeom prst="rect">
            <a:avLst/>
          </a:prstGeom>
          <a:noFill/>
          <a:ln w="9525" algn="ctr">
            <a:noFill/>
            <a:miter lim="800000"/>
            <a:headEnd/>
            <a:tailEnd/>
          </a:ln>
        </p:spPr>
        <p:txBody>
          <a:bodyPr wrap="none" lIns="83808" tIns="41903" rIns="83808" bIns="41903" anchor="ctr">
            <a:spAutoFit/>
          </a:bodyPr>
          <a:lstStyle/>
          <a:p>
            <a:pPr eaLnBrk="0" hangingPunct="0"/>
            <a:endParaRPr lang="en-US" sz="1300" dirty="0">
              <a:solidFill>
                <a:srgbClr val="000000"/>
              </a:solidFill>
              <a:cs typeface="Arial" pitchFamily="34" charset="0"/>
            </a:endParaRPr>
          </a:p>
        </p:txBody>
      </p:sp>
      <p:sp>
        <p:nvSpPr>
          <p:cNvPr id="22547" name="Rectangle 22"/>
          <p:cNvSpPr>
            <a:spLocks noChangeArrowheads="1"/>
          </p:cNvSpPr>
          <p:nvPr/>
        </p:nvSpPr>
        <p:spPr bwMode="gray">
          <a:xfrm>
            <a:off x="1524000" y="2296062"/>
            <a:ext cx="169318" cy="284679"/>
          </a:xfrm>
          <a:prstGeom prst="rect">
            <a:avLst/>
          </a:prstGeom>
          <a:noFill/>
          <a:ln w="9525" algn="ctr">
            <a:noFill/>
            <a:miter lim="800000"/>
            <a:headEnd/>
            <a:tailEnd/>
          </a:ln>
        </p:spPr>
        <p:txBody>
          <a:bodyPr wrap="none" lIns="83808" tIns="41903" rIns="83808" bIns="41903" anchor="ctr">
            <a:spAutoFit/>
          </a:bodyPr>
          <a:lstStyle/>
          <a:p>
            <a:pPr eaLnBrk="0" hangingPunct="0"/>
            <a:endParaRPr lang="en-US" sz="1300" dirty="0">
              <a:solidFill>
                <a:srgbClr val="000000"/>
              </a:solidFill>
              <a:cs typeface="Arial" pitchFamily="34" charset="0"/>
            </a:endParaRPr>
          </a:p>
        </p:txBody>
      </p:sp>
      <p:sp>
        <p:nvSpPr>
          <p:cNvPr id="10240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7" name="Text Box 6"/>
          <p:cNvSpPr txBox="1">
            <a:spLocks noChangeArrowheads="1"/>
          </p:cNvSpPr>
          <p:nvPr/>
        </p:nvSpPr>
        <p:spPr bwMode="auto">
          <a:xfrm>
            <a:off x="6248400" y="5639315"/>
            <a:ext cx="3117030" cy="272445"/>
          </a:xfrm>
          <a:prstGeom prst="rect">
            <a:avLst/>
          </a:prstGeom>
          <a:noFill/>
          <a:ln w="12700" algn="ctr">
            <a:noFill/>
            <a:miter lim="800000"/>
            <a:headEnd/>
            <a:tailEnd/>
          </a:ln>
        </p:spPr>
        <p:txBody>
          <a:bodyPr lIns="0" rIns="0"/>
          <a:lstStyle/>
          <a:p>
            <a:pPr marL="174625" indent="-174625" eaLnBrk="0" hangingPunct="0">
              <a:buClr>
                <a:srgbClr val="3333CC"/>
              </a:buClr>
              <a:buSzPct val="80000"/>
              <a:buFont typeface="Wingdings" pitchFamily="2" charset="2"/>
              <a:buChar char="§"/>
            </a:pPr>
            <a:r>
              <a:rPr lang="en-US" sz="1400" dirty="0">
                <a:solidFill>
                  <a:srgbClr val="000000"/>
                </a:solidFill>
                <a:cs typeface="Arial" pitchFamily="34" charset="0"/>
              </a:rPr>
              <a:t>NCV51511PDR2G : SOIC8-EP</a:t>
            </a:r>
          </a:p>
        </p:txBody>
      </p:sp>
      <p:sp>
        <p:nvSpPr>
          <p:cNvPr id="60422"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0087" y="2117869"/>
            <a:ext cx="4433865" cy="1854268"/>
          </a:xfrm>
          <a:prstGeom prst="rect">
            <a:avLst/>
          </a:prstGeom>
        </p:spPr>
      </p:pic>
      <p:sp>
        <p:nvSpPr>
          <p:cNvPr id="20" name="Text Box 2"/>
          <p:cNvSpPr txBox="1">
            <a:spLocks noChangeArrowheads="1"/>
          </p:cNvSpPr>
          <p:nvPr/>
        </p:nvSpPr>
        <p:spPr bwMode="auto">
          <a:xfrm>
            <a:off x="181062" y="5658514"/>
            <a:ext cx="4267200" cy="640985"/>
          </a:xfrm>
          <a:prstGeom prst="rect">
            <a:avLst/>
          </a:prstGeom>
          <a:noFill/>
          <a:ln w="12700" algn="ctr">
            <a:noFill/>
            <a:miter lim="800000"/>
            <a:headEnd/>
            <a:tailEnd/>
          </a:ln>
        </p:spPr>
        <p:txBody>
          <a:bodyPr lIns="0" rIns="0"/>
          <a:lstStyle/>
          <a:p>
            <a:pPr marL="171450" indent="-171450" eaLnBrk="0" hangingPunct="0">
              <a:buClr>
                <a:srgbClr val="3333CC"/>
              </a:buClr>
              <a:buSzPct val="80000"/>
              <a:buFont typeface="Wingdings" pitchFamily="2" charset="2"/>
              <a:buChar char="§"/>
            </a:pPr>
            <a:r>
              <a:rPr lang="en-US" sz="1300" dirty="0">
                <a:solidFill>
                  <a:srgbClr val="000000"/>
                </a:solidFill>
                <a:cs typeface="Arial" pitchFamily="34" charset="0"/>
              </a:rPr>
              <a:t>48V/12V Conversion</a:t>
            </a:r>
          </a:p>
          <a:p>
            <a:pPr marL="171450" indent="-171450" eaLnBrk="0" hangingPunct="0">
              <a:buClr>
                <a:srgbClr val="3333CC"/>
              </a:buClr>
              <a:buSzPct val="80000"/>
              <a:buFont typeface="Wingdings" pitchFamily="2" charset="2"/>
              <a:buChar char="§"/>
            </a:pPr>
            <a:r>
              <a:rPr lang="en-US" sz="1300" dirty="0">
                <a:solidFill>
                  <a:srgbClr val="000000"/>
                </a:solidFill>
                <a:cs typeface="Arial" pitchFamily="34" charset="0"/>
              </a:rPr>
              <a:t>Half Bridge and Full Bridge Converter</a:t>
            </a:r>
          </a:p>
          <a:p>
            <a:pPr marL="171450" indent="-171450" eaLnBrk="0" hangingPunct="0">
              <a:buClr>
                <a:srgbClr val="3333CC"/>
              </a:buClr>
              <a:buSzPct val="80000"/>
              <a:buFont typeface="Wingdings" pitchFamily="2" charset="2"/>
              <a:buChar char="§"/>
            </a:pPr>
            <a:r>
              <a:rPr lang="en-US" sz="1300" dirty="0">
                <a:solidFill>
                  <a:srgbClr val="000000"/>
                </a:solidFill>
                <a:cs typeface="Arial" pitchFamily="34" charset="0"/>
              </a:rPr>
              <a:t>48 V Motor drive</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34600" y="4100011"/>
            <a:ext cx="1065638" cy="940268"/>
          </a:xfrm>
          <a:prstGeom prst="rect">
            <a:avLst/>
          </a:prstGeom>
        </p:spPr>
      </p:pic>
    </p:spTree>
    <p:extLst>
      <p:ext uri="{BB962C8B-B14F-4D97-AF65-F5344CB8AC3E}">
        <p14:creationId xmlns:p14="http://schemas.microsoft.com/office/powerpoint/2010/main" val="2612692408"/>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243CA7-76AD-4CE2-876F-B412770A21D3}"/>
              </a:ext>
            </a:extLst>
          </p:cNvPr>
          <p:cNvSpPr>
            <a:spLocks noGrp="1"/>
          </p:cNvSpPr>
          <p:nvPr>
            <p:ph type="title"/>
          </p:nvPr>
        </p:nvSpPr>
        <p:spPr/>
        <p:txBody>
          <a:bodyPr/>
          <a:lstStyle/>
          <a:p>
            <a:r>
              <a:rPr lang="en-US" altLang="ko-KR" dirty="0"/>
              <a:t>NCP/V51153 – 5 kV Isolated High-Performance MOS/</a:t>
            </a:r>
            <a:r>
              <a:rPr lang="en-US" altLang="ko-KR" dirty="0" err="1"/>
              <a:t>SiC</a:t>
            </a:r>
            <a:r>
              <a:rPr lang="en-US" altLang="ko-KR" dirty="0"/>
              <a:t> Drivers</a:t>
            </a:r>
            <a:endParaRPr lang="ko-KR" altLang="en-US" dirty="0"/>
          </a:p>
        </p:txBody>
      </p:sp>
      <p:sp>
        <p:nvSpPr>
          <p:cNvPr id="22" name="Text Box 2">
            <a:extLst>
              <a:ext uri="{FF2B5EF4-FFF2-40B4-BE49-F238E27FC236}">
                <a16:creationId xmlns:a16="http://schemas.microsoft.com/office/drawing/2014/main" id="{5E017B92-088B-4C03-B8A1-D82DE0BAB880}"/>
              </a:ext>
            </a:extLst>
          </p:cNvPr>
          <p:cNvSpPr txBox="1">
            <a:spLocks noChangeArrowheads="1"/>
          </p:cNvSpPr>
          <p:nvPr/>
        </p:nvSpPr>
        <p:spPr bwMode="auto">
          <a:xfrm>
            <a:off x="116706" y="1051873"/>
            <a:ext cx="11722107" cy="63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hangingPunct="0"/>
            <a:r>
              <a:rPr lang="en-US" sz="1133" dirty="0"/>
              <a:t>The NCP51157 is isolated 1-channel gate driver with up to 4.5-A/9-A source and sink peak current. It is designed for very fast switching to drive power MOSFETs power switches. </a:t>
            </a:r>
          </a:p>
          <a:p>
            <a:pPr hangingPunct="0"/>
            <a:r>
              <a:rPr lang="en-US" sz="1133" dirty="0"/>
              <a:t>The NCP51157 offers short and matched propagation delays. Internal functional isolation between the two secondary-side drivers allows a working voltage of up to ~1,200 VDC. It offers other important protection functions such as under-voltage lockout for each drivers and enable function.</a:t>
            </a:r>
          </a:p>
        </p:txBody>
      </p:sp>
      <p:sp>
        <p:nvSpPr>
          <p:cNvPr id="24" name="Text Box 6">
            <a:extLst>
              <a:ext uri="{FF2B5EF4-FFF2-40B4-BE49-F238E27FC236}">
                <a16:creationId xmlns:a16="http://schemas.microsoft.com/office/drawing/2014/main" id="{757C116C-7888-4D84-A5E4-68238081CD3D}"/>
              </a:ext>
            </a:extLst>
          </p:cNvPr>
          <p:cNvSpPr txBox="1">
            <a:spLocks noChangeArrowheads="1"/>
          </p:cNvSpPr>
          <p:nvPr/>
        </p:nvSpPr>
        <p:spPr bwMode="auto">
          <a:xfrm>
            <a:off x="82563" y="5507796"/>
            <a:ext cx="4266089" cy="74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16" rIns="91416"/>
          <a:lstStyle>
            <a:lvl1pPr marL="174625" indent="-174625">
              <a:defRPr sz="2400">
                <a:solidFill>
                  <a:schemeClr val="tx1"/>
                </a:solidFill>
                <a:latin typeface="Arial" pitchFamily="34" charset="0"/>
                <a:ea typeface="ＭＳ Ｐゴシック" pitchFamily="34" charset="-128"/>
              </a:defRPr>
            </a:lvl1pPr>
            <a:lvl2pPr>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117440" indent="-117440">
              <a:buClr>
                <a:srgbClr val="333399"/>
              </a:buClr>
              <a:buSzPct val="80000"/>
              <a:buFont typeface="Wingdings" panose="05000000000000000000" pitchFamily="2" charset="2"/>
              <a:buChar char="§"/>
            </a:pPr>
            <a:r>
              <a:rPr lang="en-US" sz="1200" dirty="0">
                <a:solidFill>
                  <a:srgbClr val="000000"/>
                </a:solidFill>
              </a:rPr>
              <a:t>Isolated Converters in Offline AC-to-DC Power Supplies</a:t>
            </a:r>
          </a:p>
          <a:p>
            <a:pPr marL="117440" indent="-117440">
              <a:buClr>
                <a:srgbClr val="333399"/>
              </a:buClr>
              <a:buSzPct val="80000"/>
              <a:buFont typeface="Wingdings" panose="05000000000000000000" pitchFamily="2" charset="2"/>
              <a:buChar char="§"/>
            </a:pPr>
            <a:r>
              <a:rPr lang="en-US" sz="1200" dirty="0">
                <a:solidFill>
                  <a:srgbClr val="000000"/>
                </a:solidFill>
              </a:rPr>
              <a:t>Motor Drive and DC-to-AC Solar Inverters</a:t>
            </a:r>
          </a:p>
          <a:p>
            <a:pPr marL="117440" indent="-117440">
              <a:buClr>
                <a:srgbClr val="333399"/>
              </a:buClr>
              <a:buSzPct val="80000"/>
              <a:buFont typeface="Wingdings" panose="05000000000000000000" pitchFamily="2" charset="2"/>
              <a:buChar char="§"/>
            </a:pPr>
            <a:r>
              <a:rPr lang="en-US" sz="1200" dirty="0">
                <a:solidFill>
                  <a:srgbClr val="000000"/>
                </a:solidFill>
              </a:rPr>
              <a:t>HEV and EV On-Board chargers</a:t>
            </a:r>
          </a:p>
        </p:txBody>
      </p:sp>
      <p:sp>
        <p:nvSpPr>
          <p:cNvPr id="25" name="Text Box 5">
            <a:extLst>
              <a:ext uri="{FF2B5EF4-FFF2-40B4-BE49-F238E27FC236}">
                <a16:creationId xmlns:a16="http://schemas.microsoft.com/office/drawing/2014/main" id="{78505C82-4E80-422F-8E6F-BB030FB0538C}"/>
              </a:ext>
            </a:extLst>
          </p:cNvPr>
          <p:cNvSpPr txBox="1">
            <a:spLocks noChangeArrowheads="1"/>
          </p:cNvSpPr>
          <p:nvPr/>
        </p:nvSpPr>
        <p:spPr bwMode="auto">
          <a:xfrm>
            <a:off x="82564" y="1961283"/>
            <a:ext cx="3069939" cy="139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16" rIns="91416"/>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117440" indent="-117440">
              <a:buClr>
                <a:srgbClr val="333399"/>
              </a:buClr>
              <a:buSzPct val="80000"/>
              <a:buFont typeface="Wingdings" pitchFamily="2" charset="2"/>
              <a:buChar char="§"/>
            </a:pPr>
            <a:r>
              <a:rPr lang="en-US" sz="1200" dirty="0">
                <a:solidFill>
                  <a:srgbClr val="000000"/>
                </a:solidFill>
              </a:rPr>
              <a:t>Input side isolated from output drivers</a:t>
            </a:r>
          </a:p>
          <a:p>
            <a:pPr marL="0" indent="0">
              <a:buClr>
                <a:srgbClr val="333399"/>
              </a:buClr>
              <a:buSzPct val="80000"/>
            </a:pPr>
            <a:r>
              <a:rPr lang="en-US" sz="1200" dirty="0">
                <a:solidFill>
                  <a:srgbClr val="000000"/>
                </a:solidFill>
              </a:rPr>
              <a:t>by 5-kVRMS isolation barrier </a:t>
            </a:r>
          </a:p>
          <a:p>
            <a:pPr marL="117440" indent="-117440">
              <a:buClr>
                <a:srgbClr val="333399"/>
              </a:buClr>
              <a:buSzPct val="80000"/>
              <a:buFont typeface="Wingdings" pitchFamily="2" charset="2"/>
              <a:buChar char="§"/>
            </a:pPr>
            <a:r>
              <a:rPr lang="en-US" altLang="ko-KR" sz="1200" b="1" dirty="0">
                <a:solidFill>
                  <a:srgbClr val="000000"/>
                </a:solidFill>
              </a:rPr>
              <a:t>45 ns Prop Delay &amp; +/-5 ns Max PWD</a:t>
            </a:r>
          </a:p>
          <a:p>
            <a:pPr marL="117440" indent="-117440">
              <a:buClr>
                <a:srgbClr val="333399"/>
              </a:buClr>
              <a:buSzPct val="80000"/>
              <a:buFont typeface="Wingdings" pitchFamily="2" charset="2"/>
              <a:buChar char="§"/>
            </a:pPr>
            <a:r>
              <a:rPr lang="en-US" altLang="ko-KR" sz="1200" b="1" dirty="0">
                <a:solidFill>
                  <a:srgbClr val="000000"/>
                </a:solidFill>
              </a:rPr>
              <a:t> &gt;= 200 V/ns </a:t>
            </a:r>
            <a:r>
              <a:rPr lang="en-US" altLang="ko-KR" sz="1200" b="1" dirty="0" err="1">
                <a:solidFill>
                  <a:srgbClr val="000000"/>
                </a:solidFill>
              </a:rPr>
              <a:t>dV</a:t>
            </a:r>
            <a:r>
              <a:rPr lang="en-US" altLang="ko-KR" sz="1200" b="1" dirty="0">
                <a:solidFill>
                  <a:srgbClr val="000000"/>
                </a:solidFill>
              </a:rPr>
              <a:t>/dt Immunity</a:t>
            </a:r>
          </a:p>
          <a:p>
            <a:pPr marL="117440" indent="-117440">
              <a:buClr>
                <a:srgbClr val="333399"/>
              </a:buClr>
              <a:buSzPct val="80000"/>
              <a:buFont typeface="Wingdings" pitchFamily="2" charset="2"/>
              <a:buChar char="§"/>
            </a:pPr>
            <a:r>
              <a:rPr lang="en-US" altLang="ko-KR" sz="1200" b="1" dirty="0">
                <a:solidFill>
                  <a:srgbClr val="000000"/>
                </a:solidFill>
              </a:rPr>
              <a:t> 20 ns Max. part-to- part Skew</a:t>
            </a:r>
          </a:p>
          <a:p>
            <a:pPr marL="54847" indent="-54847">
              <a:buClr>
                <a:srgbClr val="333399"/>
              </a:buClr>
              <a:buSzPct val="80000"/>
              <a:buFont typeface="Wingdings" pitchFamily="2" charset="2"/>
              <a:buChar char="§"/>
            </a:pPr>
            <a:r>
              <a:rPr lang="en-US" sz="1200" dirty="0">
                <a:solidFill>
                  <a:srgbClr val="000000"/>
                </a:solidFill>
              </a:rPr>
              <a:t> </a:t>
            </a:r>
            <a:r>
              <a:rPr lang="en-US" sz="1200" dirty="0" err="1">
                <a:solidFill>
                  <a:srgbClr val="000000"/>
                </a:solidFill>
              </a:rPr>
              <a:t>Vdd</a:t>
            </a:r>
            <a:r>
              <a:rPr lang="en-US" sz="1200" dirty="0">
                <a:solidFill>
                  <a:srgbClr val="000000"/>
                </a:solidFill>
              </a:rPr>
              <a:t> up to 20V</a:t>
            </a:r>
          </a:p>
        </p:txBody>
      </p:sp>
      <p:sp>
        <p:nvSpPr>
          <p:cNvPr id="26" name="Text Box 5">
            <a:extLst>
              <a:ext uri="{FF2B5EF4-FFF2-40B4-BE49-F238E27FC236}">
                <a16:creationId xmlns:a16="http://schemas.microsoft.com/office/drawing/2014/main" id="{1BD1E730-5326-4143-97A6-5BE8F718AC60}"/>
              </a:ext>
            </a:extLst>
          </p:cNvPr>
          <p:cNvSpPr txBox="1">
            <a:spLocks noChangeArrowheads="1"/>
          </p:cNvSpPr>
          <p:nvPr/>
        </p:nvSpPr>
        <p:spPr bwMode="auto">
          <a:xfrm>
            <a:off x="3251942" y="2008446"/>
            <a:ext cx="2624607" cy="125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16" rIns="91416"/>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54847" indent="-54847">
              <a:buClr>
                <a:srgbClr val="333399"/>
              </a:buClr>
              <a:buSzPct val="80000"/>
              <a:buFont typeface="Wingdings" pitchFamily="2" charset="2"/>
              <a:buChar char="§"/>
            </a:pPr>
            <a:r>
              <a:rPr lang="en-US" altLang="en-US" sz="1200" dirty="0">
                <a:solidFill>
                  <a:srgbClr val="000000"/>
                </a:solidFill>
              </a:rPr>
              <a:t> Give reliable operation and safety</a:t>
            </a:r>
          </a:p>
          <a:p>
            <a:pPr marL="54847" indent="-54847">
              <a:buClr>
                <a:srgbClr val="333399"/>
              </a:buClr>
              <a:buSzPct val="80000"/>
              <a:buFont typeface="Wingdings" pitchFamily="2" charset="2"/>
              <a:buChar char="§"/>
            </a:pPr>
            <a:r>
              <a:rPr lang="en-US" altLang="en-US" sz="1200" dirty="0">
                <a:solidFill>
                  <a:srgbClr val="000000"/>
                </a:solidFill>
              </a:rPr>
              <a:t> Efficient switching</a:t>
            </a:r>
          </a:p>
          <a:p>
            <a:pPr marL="54847" indent="-54847">
              <a:buClr>
                <a:srgbClr val="333399"/>
              </a:buClr>
              <a:buSzPct val="80000"/>
              <a:buFont typeface="Wingdings" pitchFamily="2" charset="2"/>
              <a:buChar char="§"/>
            </a:pPr>
            <a:r>
              <a:rPr lang="en-US" altLang="en-US" sz="1200" dirty="0">
                <a:solidFill>
                  <a:srgbClr val="000000"/>
                </a:solidFill>
              </a:rPr>
              <a:t> High Robustness</a:t>
            </a:r>
          </a:p>
          <a:p>
            <a:pPr marL="54847" indent="-54847">
              <a:buClr>
                <a:srgbClr val="333399"/>
              </a:buClr>
              <a:buSzPct val="80000"/>
              <a:buFont typeface="Wingdings" pitchFamily="2" charset="2"/>
              <a:buChar char="§"/>
            </a:pPr>
            <a:r>
              <a:rPr lang="en-US" altLang="en-US" sz="1200" dirty="0">
                <a:solidFill>
                  <a:srgbClr val="000000"/>
                </a:solidFill>
              </a:rPr>
              <a:t> Easier design</a:t>
            </a:r>
          </a:p>
          <a:p>
            <a:pPr marL="54847" indent="-54847">
              <a:buClr>
                <a:srgbClr val="333399"/>
              </a:buClr>
              <a:buSzPct val="80000"/>
              <a:buFont typeface="Wingdings" pitchFamily="2" charset="2"/>
              <a:buChar char="§"/>
            </a:pPr>
            <a:r>
              <a:rPr lang="en-US" altLang="en-US" sz="1200" dirty="0">
                <a:solidFill>
                  <a:srgbClr val="000000"/>
                </a:solidFill>
              </a:rPr>
              <a:t> Can work with both Analog and Digital Controllers</a:t>
            </a:r>
          </a:p>
        </p:txBody>
      </p:sp>
      <p:sp>
        <p:nvSpPr>
          <p:cNvPr id="27" name="Rectangle 12">
            <a:extLst>
              <a:ext uri="{FF2B5EF4-FFF2-40B4-BE49-F238E27FC236}">
                <a16:creationId xmlns:a16="http://schemas.microsoft.com/office/drawing/2014/main" id="{4C3F6FA9-20D1-42CD-9EEF-EE286ED50CFB}"/>
              </a:ext>
            </a:extLst>
          </p:cNvPr>
          <p:cNvSpPr/>
          <p:nvPr/>
        </p:nvSpPr>
        <p:spPr>
          <a:xfrm>
            <a:off x="6183723" y="5638123"/>
            <a:ext cx="2460581" cy="498468"/>
          </a:xfrm>
          <a:prstGeom prst="rect">
            <a:avLst/>
          </a:prstGeom>
        </p:spPr>
        <p:txBody>
          <a:bodyPr wrap="square">
            <a:spAutoFit/>
          </a:bodyPr>
          <a:lstStyle/>
          <a:p>
            <a:pPr marL="342788" indent="-342788" eaLnBrk="0" hangingPunct="0">
              <a:spcBef>
                <a:spcPct val="20000"/>
              </a:spcBef>
              <a:buFont typeface="Wingdings" panose="05000000000000000000" pitchFamily="2" charset="2"/>
              <a:buChar char="§"/>
            </a:pPr>
            <a:r>
              <a:rPr lang="en-US" altLang="zh-TW" sz="1200" kern="0" dirty="0">
                <a:latin typeface="Helvetica" pitchFamily="34" charset="0"/>
                <a:cs typeface="Helvetica" pitchFamily="34" charset="0"/>
              </a:rPr>
              <a:t>SOIC-8 WB with high DTI </a:t>
            </a:r>
          </a:p>
          <a:p>
            <a:pPr marL="342788" indent="-342788" eaLnBrk="0" hangingPunct="0">
              <a:spcBef>
                <a:spcPct val="20000"/>
              </a:spcBef>
              <a:buFont typeface="Wingdings" panose="05000000000000000000" pitchFamily="2" charset="2"/>
              <a:buChar char="§"/>
            </a:pPr>
            <a:r>
              <a:rPr lang="en-US" altLang="zh-TW" sz="1200" kern="0" dirty="0">
                <a:latin typeface="Helvetica" pitchFamily="34" charset="0"/>
                <a:cs typeface="Helvetica" pitchFamily="34" charset="0"/>
              </a:rPr>
              <a:t>OPN : NCV51153xyDWR2G</a:t>
            </a:r>
          </a:p>
        </p:txBody>
      </p:sp>
      <p:pic>
        <p:nvPicPr>
          <p:cNvPr id="29" name="Picture 1">
            <a:extLst>
              <a:ext uri="{FF2B5EF4-FFF2-40B4-BE49-F238E27FC236}">
                <a16:creationId xmlns:a16="http://schemas.microsoft.com/office/drawing/2014/main" id="{7FAC9CD5-E39F-46D4-8852-91F6F7805E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39000" y="2463682"/>
            <a:ext cx="3769032" cy="2075909"/>
          </a:xfrm>
          <a:prstGeom prst="rect">
            <a:avLst/>
          </a:prstGeom>
        </p:spPr>
      </p:pic>
      <p:sp>
        <p:nvSpPr>
          <p:cNvPr id="15" name="Text Box 5">
            <a:extLst>
              <a:ext uri="{FF2B5EF4-FFF2-40B4-BE49-F238E27FC236}">
                <a16:creationId xmlns:a16="http://schemas.microsoft.com/office/drawing/2014/main" id="{68DF9007-CA46-441C-A6B0-221B9C757C52}"/>
              </a:ext>
            </a:extLst>
          </p:cNvPr>
          <p:cNvSpPr txBox="1">
            <a:spLocks noChangeArrowheads="1"/>
          </p:cNvSpPr>
          <p:nvPr/>
        </p:nvSpPr>
        <p:spPr bwMode="auto">
          <a:xfrm>
            <a:off x="82563" y="3928017"/>
            <a:ext cx="5540837" cy="11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16" rIns="91416"/>
          <a:lstStyle>
            <a:lvl1pPr marL="174625" indent="-174625">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117440" indent="-117440">
              <a:buClr>
                <a:srgbClr val="333399"/>
              </a:buClr>
              <a:buSzPct val="80000"/>
              <a:buFont typeface="Wingdings" pitchFamily="2" charset="2"/>
              <a:buChar char="§"/>
            </a:pPr>
            <a:r>
              <a:rPr lang="en-US" sz="1200" dirty="0">
                <a:solidFill>
                  <a:srgbClr val="000000"/>
                </a:solidFill>
              </a:rPr>
              <a:t>Typical Source/Sink Current Capability up to 4.5-A/9-A</a:t>
            </a:r>
            <a:r>
              <a:rPr lang="en-US" sz="1200" dirty="0">
                <a:solidFill>
                  <a:srgbClr val="000000"/>
                </a:solidFill>
                <a:cs typeface="Adobe 명조 Std Acro M"/>
              </a:rPr>
              <a:t> </a:t>
            </a:r>
          </a:p>
          <a:p>
            <a:pPr marL="117440" indent="-117440">
              <a:buClr>
                <a:srgbClr val="333399"/>
              </a:buClr>
              <a:buSzPct val="80000"/>
              <a:buFont typeface="Wingdings" pitchFamily="2" charset="2"/>
              <a:buChar char="§"/>
            </a:pPr>
            <a:r>
              <a:rPr lang="en-US" sz="1200" dirty="0">
                <a:solidFill>
                  <a:srgbClr val="000000"/>
                </a:solidFill>
                <a:cs typeface="Adobe 명조 Std Acro M"/>
              </a:rPr>
              <a:t>Programmable Input Logic</a:t>
            </a:r>
          </a:p>
          <a:p>
            <a:pPr marL="117440" indent="-117440">
              <a:buClr>
                <a:srgbClr val="333399"/>
              </a:buClr>
              <a:buSzPct val="80000"/>
              <a:buFont typeface="Wingdings" pitchFamily="2" charset="2"/>
              <a:buChar char="§"/>
            </a:pPr>
            <a:r>
              <a:rPr lang="en-US" sz="1200" dirty="0">
                <a:solidFill>
                  <a:srgbClr val="000000"/>
                </a:solidFill>
                <a:cs typeface="Adobe 명조 Std Acro M"/>
              </a:rPr>
              <a:t>Split Outputs for easier control or true </a:t>
            </a:r>
            <a:r>
              <a:rPr lang="en-US" sz="1200" dirty="0" err="1">
                <a:solidFill>
                  <a:srgbClr val="000000"/>
                </a:solidFill>
                <a:cs typeface="Adobe 명조 Std Acro M"/>
              </a:rPr>
              <a:t>Vcc</a:t>
            </a:r>
            <a:r>
              <a:rPr lang="en-US" sz="1200" dirty="0">
                <a:solidFill>
                  <a:srgbClr val="000000"/>
                </a:solidFill>
                <a:cs typeface="Adobe 명조 Std Acro M"/>
              </a:rPr>
              <a:t> UVLO</a:t>
            </a:r>
          </a:p>
          <a:p>
            <a:pPr marL="117440" lvl="1" indent="-117440">
              <a:buClr>
                <a:srgbClr val="333399"/>
              </a:buClr>
              <a:buSzPct val="80000"/>
              <a:buFont typeface="Wingdings" panose="05000000000000000000" pitchFamily="2" charset="2"/>
              <a:buChar char="§"/>
            </a:pPr>
            <a:r>
              <a:rPr lang="en-US" sz="1200" dirty="0">
                <a:solidFill>
                  <a:srgbClr val="000000"/>
                </a:solidFill>
                <a:cs typeface="Adobe 명조 Std Acro M"/>
              </a:rPr>
              <a:t>Enable/IN+</a:t>
            </a:r>
          </a:p>
          <a:p>
            <a:pPr marL="117440" indent="-117440">
              <a:buClr>
                <a:srgbClr val="333399"/>
              </a:buClr>
              <a:buSzPct val="80000"/>
              <a:buFont typeface="Wingdings" panose="05000000000000000000" pitchFamily="2" charset="2"/>
              <a:buChar char="§"/>
            </a:pPr>
            <a:r>
              <a:rPr lang="en-US" altLang="en-US" sz="1200" dirty="0">
                <a:solidFill>
                  <a:srgbClr val="000000"/>
                </a:solidFill>
              </a:rPr>
              <a:t>Different UVLO options: 5/8-V &amp; 12/17-V</a:t>
            </a:r>
          </a:p>
        </p:txBody>
      </p:sp>
      <p:sp>
        <p:nvSpPr>
          <p:cNvPr id="17" name="Rectangle 15">
            <a:extLst>
              <a:ext uri="{FF2B5EF4-FFF2-40B4-BE49-F238E27FC236}">
                <a16:creationId xmlns:a16="http://schemas.microsoft.com/office/drawing/2014/main" id="{B71CC584-1DCB-401F-94B6-B5E2870E33B2}"/>
              </a:ext>
            </a:extLst>
          </p:cNvPr>
          <p:cNvSpPr/>
          <p:nvPr/>
        </p:nvSpPr>
        <p:spPr>
          <a:xfrm>
            <a:off x="8838486" y="5550945"/>
            <a:ext cx="2402654" cy="800011"/>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x: A or B </a:t>
            </a:r>
          </a:p>
          <a:p>
            <a:pPr marL="171399" indent="-171399">
              <a:buFont typeface="Wingdings" panose="05000000000000000000" pitchFamily="2" charset="2"/>
              <a:buChar char="§"/>
            </a:pPr>
            <a:r>
              <a:rPr lang="en-US" sz="1050" dirty="0">
                <a:latin typeface="Helvetica" panose="020B0604020202020204" pitchFamily="34" charset="0"/>
                <a:cs typeface="Helvetica" panose="020B0604020202020204" pitchFamily="34" charset="0"/>
              </a:rPr>
              <a:t>A: Split Output</a:t>
            </a:r>
          </a:p>
          <a:p>
            <a:pPr marL="171399" indent="-171399">
              <a:buFont typeface="Wingdings" panose="05000000000000000000" pitchFamily="2" charset="2"/>
              <a:buChar char="§"/>
            </a:pPr>
            <a:r>
              <a:rPr lang="en-US" sz="1050" dirty="0">
                <a:latin typeface="Helvetica" panose="020B0604020202020204" pitchFamily="34" charset="0"/>
                <a:cs typeface="Helvetica" panose="020B0604020202020204" pitchFamily="34" charset="0"/>
              </a:rPr>
              <a:t>B: VEE-GND for true UVLO</a:t>
            </a:r>
          </a:p>
          <a:p>
            <a:r>
              <a:rPr lang="en-US" sz="1200" dirty="0">
                <a:latin typeface="Helvetica" panose="020B0604020202020204" pitchFamily="34" charset="0"/>
                <a:cs typeface="Helvetica" panose="020B0604020202020204" pitchFamily="34" charset="0"/>
              </a:rPr>
              <a:t>y: (A/B/C/D) UVLO level</a:t>
            </a:r>
          </a:p>
        </p:txBody>
      </p:sp>
    </p:spTree>
    <p:extLst>
      <p:ext uri="{BB962C8B-B14F-4D97-AF65-F5344CB8AC3E}">
        <p14:creationId xmlns:p14="http://schemas.microsoft.com/office/powerpoint/2010/main" val="41284133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NCV1362 Collaterals</a:t>
            </a:r>
          </a:p>
        </p:txBody>
      </p:sp>
      <p:pic>
        <p:nvPicPr>
          <p:cNvPr id="3" name="Picture 2">
            <a:extLst>
              <a:ext uri="{FF2B5EF4-FFF2-40B4-BE49-F238E27FC236}">
                <a16:creationId xmlns:a16="http://schemas.microsoft.com/office/drawing/2014/main" id="{063ED1B3-C148-410A-BA05-C4F1CDC12370}"/>
              </a:ext>
            </a:extLst>
          </p:cNvPr>
          <p:cNvPicPr>
            <a:picLocks noChangeAspect="1"/>
          </p:cNvPicPr>
          <p:nvPr/>
        </p:nvPicPr>
        <p:blipFill>
          <a:blip r:embed="rId2"/>
          <a:stretch>
            <a:fillRect/>
          </a:stretch>
        </p:blipFill>
        <p:spPr>
          <a:xfrm>
            <a:off x="133004" y="1635902"/>
            <a:ext cx="10134600" cy="4189792"/>
          </a:xfrm>
          <a:prstGeom prst="rect">
            <a:avLst/>
          </a:prstGeom>
        </p:spPr>
      </p:pic>
      <p:sp>
        <p:nvSpPr>
          <p:cNvPr id="5" name="Rectangle: Rounded Corners 4">
            <a:extLst>
              <a:ext uri="{FF2B5EF4-FFF2-40B4-BE49-F238E27FC236}">
                <a16:creationId xmlns:a16="http://schemas.microsoft.com/office/drawing/2014/main" id="{7150B3F9-2EDF-4AA5-B187-728F08C1E2A4}"/>
              </a:ext>
            </a:extLst>
          </p:cNvPr>
          <p:cNvSpPr/>
          <p:nvPr/>
        </p:nvSpPr>
        <p:spPr>
          <a:xfrm>
            <a:off x="152400" y="818603"/>
            <a:ext cx="2209800" cy="4572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bg2"/>
                </a:solidFill>
              </a:rPr>
              <a:t>MathCad</a:t>
            </a:r>
            <a:r>
              <a:rPr lang="en-US" sz="1400" b="1" dirty="0">
                <a:solidFill>
                  <a:schemeClr val="bg2"/>
                </a:solidFill>
              </a:rPr>
              <a:t> Design for AC </a:t>
            </a:r>
            <a:r>
              <a:rPr lang="en-US" sz="1400" b="1" dirty="0" err="1">
                <a:solidFill>
                  <a:schemeClr val="bg2"/>
                </a:solidFill>
              </a:rPr>
              <a:t>Ac</a:t>
            </a:r>
            <a:r>
              <a:rPr lang="en-US" sz="1400" b="1" dirty="0">
                <a:solidFill>
                  <a:schemeClr val="bg2"/>
                </a:solidFill>
              </a:rPr>
              <a:t> &amp; Dc Input</a:t>
            </a:r>
          </a:p>
        </p:txBody>
      </p:sp>
      <p:sp>
        <p:nvSpPr>
          <p:cNvPr id="8" name="Rectangle: Rounded Corners 7">
            <a:extLst>
              <a:ext uri="{FF2B5EF4-FFF2-40B4-BE49-F238E27FC236}">
                <a16:creationId xmlns:a16="http://schemas.microsoft.com/office/drawing/2014/main" id="{75409F24-0609-470A-8017-E99EF8D14E87}"/>
              </a:ext>
            </a:extLst>
          </p:cNvPr>
          <p:cNvSpPr/>
          <p:nvPr/>
        </p:nvSpPr>
        <p:spPr>
          <a:xfrm>
            <a:off x="3352799" y="1204730"/>
            <a:ext cx="2209800" cy="4572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2"/>
                </a:solidFill>
              </a:rPr>
              <a:t>App Notes and Design guide with PSR</a:t>
            </a:r>
          </a:p>
        </p:txBody>
      </p:sp>
      <p:sp>
        <p:nvSpPr>
          <p:cNvPr id="9" name="Rectangle: Rounded Corners 8">
            <a:extLst>
              <a:ext uri="{FF2B5EF4-FFF2-40B4-BE49-F238E27FC236}">
                <a16:creationId xmlns:a16="http://schemas.microsoft.com/office/drawing/2014/main" id="{2FACCDB9-E35D-4ED3-B8E0-A659CB8C0C57}"/>
              </a:ext>
            </a:extLst>
          </p:cNvPr>
          <p:cNvSpPr/>
          <p:nvPr/>
        </p:nvSpPr>
        <p:spPr>
          <a:xfrm>
            <a:off x="3048000" y="2819400"/>
            <a:ext cx="2209800" cy="4572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bg2"/>
                </a:solidFill>
              </a:rPr>
              <a:t>Simplis</a:t>
            </a:r>
            <a:r>
              <a:rPr lang="en-US" sz="1400" b="1" dirty="0">
                <a:solidFill>
                  <a:schemeClr val="bg2"/>
                </a:solidFill>
              </a:rPr>
              <a:t> Model</a:t>
            </a:r>
          </a:p>
        </p:txBody>
      </p:sp>
      <p:cxnSp>
        <p:nvCxnSpPr>
          <p:cNvPr id="11" name="Connector: Elbow 10">
            <a:extLst>
              <a:ext uri="{FF2B5EF4-FFF2-40B4-BE49-F238E27FC236}">
                <a16:creationId xmlns:a16="http://schemas.microsoft.com/office/drawing/2014/main" id="{FDC5F7CD-16A2-4EE6-B0C6-60C0EDD2234C}"/>
              </a:ext>
            </a:extLst>
          </p:cNvPr>
          <p:cNvCxnSpPr>
            <a:cxnSpLocks/>
            <a:stCxn id="8" idx="1"/>
          </p:cNvCxnSpPr>
          <p:nvPr/>
        </p:nvCxnSpPr>
        <p:spPr>
          <a:xfrm rot="10800000" flipV="1">
            <a:off x="2197699" y="1433330"/>
            <a:ext cx="1155101" cy="1152182"/>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E2F1F46A-FD10-45E9-BB42-1EF1DE503732}"/>
              </a:ext>
            </a:extLst>
          </p:cNvPr>
          <p:cNvCxnSpPr>
            <a:cxnSpLocks/>
            <a:stCxn id="5" idx="2"/>
          </p:cNvCxnSpPr>
          <p:nvPr/>
        </p:nvCxnSpPr>
        <p:spPr>
          <a:xfrm rot="16200000" flipH="1">
            <a:off x="1290808" y="1242295"/>
            <a:ext cx="923584" cy="990600"/>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774A2B3B-6860-4756-992B-84D1F04D9D8D}"/>
              </a:ext>
            </a:extLst>
          </p:cNvPr>
          <p:cNvCxnSpPr>
            <a:cxnSpLocks/>
            <a:stCxn id="9" idx="1"/>
          </p:cNvCxnSpPr>
          <p:nvPr/>
        </p:nvCxnSpPr>
        <p:spPr>
          <a:xfrm rot="10800000">
            <a:off x="2057400" y="2819400"/>
            <a:ext cx="990600" cy="228600"/>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E7B98C6-4DF3-4943-B716-3D7B1875F957}"/>
              </a:ext>
            </a:extLst>
          </p:cNvPr>
          <p:cNvSpPr txBox="1"/>
          <p:nvPr/>
        </p:nvSpPr>
        <p:spPr>
          <a:xfrm>
            <a:off x="2247900" y="5909855"/>
            <a:ext cx="8099008" cy="369332"/>
          </a:xfrm>
          <a:prstGeom prst="rect">
            <a:avLst/>
          </a:prstGeom>
          <a:noFill/>
        </p:spPr>
        <p:txBody>
          <a:bodyPr wrap="square">
            <a:spAutoFit/>
          </a:bodyPr>
          <a:lstStyle/>
          <a:p>
            <a:r>
              <a:rPr lang="en-US" dirty="0"/>
              <a:t> For more info:    </a:t>
            </a:r>
            <a:r>
              <a:rPr lang="en-US" dirty="0">
                <a:hlinkClick r:id="rId3"/>
              </a:rPr>
              <a:t>NCV1362 Technical presentation </a:t>
            </a:r>
            <a:endParaRPr lang="en-US" dirty="0"/>
          </a:p>
        </p:txBody>
      </p:sp>
    </p:spTree>
    <p:extLst>
      <p:ext uri="{BB962C8B-B14F-4D97-AF65-F5344CB8AC3E}">
        <p14:creationId xmlns:p14="http://schemas.microsoft.com/office/powerpoint/2010/main" val="362296170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PSR Product Family Comparison</a:t>
            </a:r>
          </a:p>
        </p:txBody>
      </p:sp>
      <p:graphicFrame>
        <p:nvGraphicFramePr>
          <p:cNvPr id="7" name="Table 6"/>
          <p:cNvGraphicFramePr>
            <a:graphicFrameLocks noGrp="1"/>
          </p:cNvGraphicFramePr>
          <p:nvPr/>
        </p:nvGraphicFramePr>
        <p:xfrm>
          <a:off x="465515" y="698485"/>
          <a:ext cx="11238807" cy="5182858"/>
        </p:xfrm>
        <a:graphic>
          <a:graphicData uri="http://schemas.openxmlformats.org/drawingml/2006/table">
            <a:tbl>
              <a:tblPr/>
              <a:tblGrid>
                <a:gridCol w="1862049">
                  <a:extLst>
                    <a:ext uri="{9D8B030D-6E8A-4147-A177-3AD203B41FA5}">
                      <a16:colId xmlns:a16="http://schemas.microsoft.com/office/drawing/2014/main" val="20000"/>
                    </a:ext>
                  </a:extLst>
                </a:gridCol>
                <a:gridCol w="1271847">
                  <a:extLst>
                    <a:ext uri="{9D8B030D-6E8A-4147-A177-3AD203B41FA5}">
                      <a16:colId xmlns:a16="http://schemas.microsoft.com/office/drawing/2014/main" val="20001"/>
                    </a:ext>
                  </a:extLst>
                </a:gridCol>
                <a:gridCol w="1571105">
                  <a:extLst>
                    <a:ext uri="{9D8B030D-6E8A-4147-A177-3AD203B41FA5}">
                      <a16:colId xmlns:a16="http://schemas.microsoft.com/office/drawing/2014/main" val="20002"/>
                    </a:ext>
                  </a:extLst>
                </a:gridCol>
                <a:gridCol w="1654233">
                  <a:extLst>
                    <a:ext uri="{9D8B030D-6E8A-4147-A177-3AD203B41FA5}">
                      <a16:colId xmlns:a16="http://schemas.microsoft.com/office/drawing/2014/main" val="20003"/>
                    </a:ext>
                  </a:extLst>
                </a:gridCol>
                <a:gridCol w="1596044">
                  <a:extLst>
                    <a:ext uri="{9D8B030D-6E8A-4147-A177-3AD203B41FA5}">
                      <a16:colId xmlns:a16="http://schemas.microsoft.com/office/drawing/2014/main" val="20004"/>
                    </a:ext>
                  </a:extLst>
                </a:gridCol>
                <a:gridCol w="1363287">
                  <a:extLst>
                    <a:ext uri="{9D8B030D-6E8A-4147-A177-3AD203B41FA5}">
                      <a16:colId xmlns:a16="http://schemas.microsoft.com/office/drawing/2014/main" val="20005"/>
                    </a:ext>
                  </a:extLst>
                </a:gridCol>
                <a:gridCol w="1920242">
                  <a:extLst>
                    <a:ext uri="{9D8B030D-6E8A-4147-A177-3AD203B41FA5}">
                      <a16:colId xmlns:a16="http://schemas.microsoft.com/office/drawing/2014/main" val="20006"/>
                    </a:ext>
                  </a:extLst>
                </a:gridCol>
              </a:tblGrid>
              <a:tr h="121148">
                <a:tc>
                  <a:txBody>
                    <a:bodyPr/>
                    <a:lstStyle/>
                    <a:p>
                      <a:pPr algn="l" fontAlgn="t"/>
                      <a:r>
                        <a:rPr lang="en-US" sz="800" b="0" i="0" u="none" strike="noStrike" dirty="0">
                          <a:solidFill>
                            <a:srgbClr val="000000"/>
                          </a:solidFill>
                          <a:effectLst/>
                          <a:latin typeface="Calibri" panose="020F0502020204030204" pitchFamily="34" charset="0"/>
                        </a:rPr>
                        <a:t> </a:t>
                      </a:r>
                    </a:p>
                  </a:txBody>
                  <a:tcPr marL="4819" marR="4819" marT="4819"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NCP1360 (1st gen)</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NCP1361 (1st gen)</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NCV/NCP1362 (2nd gen)</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D591"/>
                    </a:solidFill>
                  </a:tcPr>
                </a:tc>
                <a:tc>
                  <a:txBody>
                    <a:bodyPr/>
                    <a:lstStyle/>
                    <a:p>
                      <a:pPr algn="ctr" fontAlgn="ctr"/>
                      <a:r>
                        <a:rPr lang="en-US" sz="800" b="1" i="0" u="none" strike="noStrike" dirty="0">
                          <a:solidFill>
                            <a:srgbClr val="000000"/>
                          </a:solidFill>
                          <a:effectLst/>
                          <a:latin typeface="Calibri" panose="020F0502020204030204" pitchFamily="34" charset="0"/>
                        </a:rPr>
                        <a:t>FAN105</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TI</a:t>
                      </a:r>
                      <a:r>
                        <a:rPr lang="en-US" sz="800" b="1" i="0" u="none" strike="noStrike" baseline="0" dirty="0">
                          <a:solidFill>
                            <a:srgbClr val="000000"/>
                          </a:solidFill>
                          <a:effectLst/>
                          <a:latin typeface="Calibri" panose="020F0502020204030204" pitchFamily="34" charset="0"/>
                        </a:rPr>
                        <a:t> UCC2870x</a:t>
                      </a:r>
                      <a:endParaRPr lang="en-US" sz="800" b="1" i="0" u="none" strike="noStrike" dirty="0">
                        <a:solidFill>
                          <a:srgbClr val="000000"/>
                        </a:solidFill>
                        <a:effectLst/>
                        <a:latin typeface="Calibri" panose="020F0502020204030204" pitchFamily="34" charset="0"/>
                      </a:endParaRP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Benefit</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2427">
                <a:tc>
                  <a:txBody>
                    <a:bodyPr/>
                    <a:lstStyle/>
                    <a:p>
                      <a:pPr algn="l" fontAlgn="t"/>
                      <a:r>
                        <a:rPr lang="en-US" sz="800" b="0" i="0" u="none" strike="noStrike" dirty="0">
                          <a:solidFill>
                            <a:srgbClr val="000000"/>
                          </a:solidFill>
                          <a:effectLst/>
                          <a:latin typeface="Calibri" panose="020F0502020204030204" pitchFamily="34" charset="0"/>
                        </a:rPr>
                        <a:t>Current Regulation</a:t>
                      </a:r>
                    </a:p>
                  </a:txBody>
                  <a:tcPr marL="4819" marR="4819" marT="48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CC on primary</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CC on primary</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CC on primary</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CC on primary</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CC on primary</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0135">
                <a:tc>
                  <a:txBody>
                    <a:bodyPr/>
                    <a:lstStyle/>
                    <a:p>
                      <a:pPr algn="l" fontAlgn="t"/>
                      <a:r>
                        <a:rPr lang="en-US" sz="800" b="0" i="0" u="none" strike="noStrike" dirty="0">
                          <a:solidFill>
                            <a:srgbClr val="000000"/>
                          </a:solidFill>
                          <a:effectLst/>
                          <a:latin typeface="Calibri" panose="020F0502020204030204" pitchFamily="34" charset="0"/>
                        </a:rPr>
                        <a:t>Voltage Regulation</a:t>
                      </a:r>
                    </a:p>
                  </a:txBody>
                  <a:tcPr marL="4819" marR="4819" marT="48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CV on primary</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CV on secondary (</a:t>
                      </a:r>
                      <a:r>
                        <a:rPr lang="en-US" sz="800" b="0" i="0" u="none" strike="noStrike" dirty="0" err="1">
                          <a:solidFill>
                            <a:srgbClr val="000000"/>
                          </a:solidFill>
                          <a:effectLst/>
                          <a:latin typeface="Calibri" panose="020F0502020204030204" pitchFamily="34" charset="0"/>
                        </a:rPr>
                        <a:t>opto</a:t>
                      </a:r>
                      <a:r>
                        <a:rPr lang="en-US" sz="800" b="0" i="0" u="none" strike="noStrike" dirty="0">
                          <a:solidFill>
                            <a:srgbClr val="000000"/>
                          </a:solidFill>
                          <a:effectLst/>
                          <a:latin typeface="Calibri" panose="020F0502020204030204" pitchFamily="34" charset="0"/>
                        </a:rPr>
                        <a:t>)</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CV on primary</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CV on primary</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CV on primary</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Auto desire no </a:t>
                      </a:r>
                      <a:r>
                        <a:rPr lang="en-US" sz="800" b="0" i="0" u="none" strike="noStrike" dirty="0" err="1">
                          <a:solidFill>
                            <a:srgbClr val="000000"/>
                          </a:solidFill>
                          <a:effectLst/>
                          <a:latin typeface="Calibri" panose="020F0502020204030204" pitchFamily="34" charset="0"/>
                        </a:rPr>
                        <a:t>opto</a:t>
                      </a:r>
                      <a:r>
                        <a:rPr lang="en-US" sz="800" b="0" i="0" u="none" strike="noStrike" dirty="0">
                          <a:solidFill>
                            <a:srgbClr val="000000"/>
                          </a:solidFill>
                          <a:effectLst/>
                          <a:latin typeface="Calibri" panose="020F0502020204030204" pitchFamily="34" charset="0"/>
                        </a:rPr>
                        <a:t> </a:t>
                      </a:r>
                      <a:r>
                        <a:rPr lang="en-US" sz="800" b="0" i="0" u="none" strike="noStrike" baseline="0" dirty="0">
                          <a:solidFill>
                            <a:srgbClr val="000000"/>
                          </a:solidFill>
                          <a:effectLst/>
                          <a:latin typeface="Calibri" panose="020F0502020204030204" pitchFamily="34" charset="0"/>
                        </a:rPr>
                        <a:t>due to reliability</a:t>
                      </a:r>
                      <a:endParaRPr lang="en-US" sz="800" b="0" i="0" u="none" strike="noStrike" dirty="0">
                        <a:solidFill>
                          <a:srgbClr val="000000"/>
                        </a:solidFill>
                        <a:effectLst/>
                        <a:latin typeface="Calibri" panose="020F0502020204030204" pitchFamily="34" charset="0"/>
                      </a:endParaRP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0135">
                <a:tc>
                  <a:txBody>
                    <a:bodyPr/>
                    <a:lstStyle/>
                    <a:p>
                      <a:pPr algn="l" fontAlgn="t"/>
                      <a:r>
                        <a:rPr lang="en-US" sz="800" b="0" i="0" u="none" strike="noStrike" dirty="0">
                          <a:solidFill>
                            <a:srgbClr val="000000"/>
                          </a:solidFill>
                          <a:effectLst/>
                          <a:latin typeface="Calibri" panose="020F0502020204030204" pitchFamily="34" charset="0"/>
                        </a:rPr>
                        <a:t>Package</a:t>
                      </a:r>
                    </a:p>
                  </a:txBody>
                  <a:tcPr marL="4819" marR="4819" marT="48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TSOP6</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TSOP6</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SO8</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TSOP6</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TSOP6</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Dedicated BO &amp; Fault pin</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0135">
                <a:tc>
                  <a:txBody>
                    <a:bodyPr/>
                    <a:lstStyle/>
                    <a:p>
                      <a:pPr algn="l" fontAlgn="t"/>
                      <a:r>
                        <a:rPr lang="en-US" sz="800" b="0" i="0" u="none" strike="noStrike" dirty="0">
                          <a:solidFill>
                            <a:srgbClr val="000000"/>
                          </a:solidFill>
                          <a:effectLst/>
                          <a:latin typeface="Calibri" panose="020F0502020204030204" pitchFamily="34" charset="0"/>
                        </a:rPr>
                        <a:t>HV Startup Current Source</a:t>
                      </a:r>
                    </a:p>
                  </a:txBody>
                  <a:tcPr marL="4819" marR="4819" marT="48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0135">
                <a:tc>
                  <a:txBody>
                    <a:bodyPr/>
                    <a:lstStyle/>
                    <a:p>
                      <a:pPr algn="l" fontAlgn="t"/>
                      <a:r>
                        <a:rPr lang="en-US" sz="800" b="0" i="0" u="none" strike="noStrike">
                          <a:solidFill>
                            <a:srgbClr val="000000"/>
                          </a:solidFill>
                          <a:effectLst/>
                          <a:latin typeface="Calibri" panose="020F0502020204030204" pitchFamily="34" charset="0"/>
                        </a:rPr>
                        <a:t>Valley Lockout</a:t>
                      </a:r>
                    </a:p>
                  </a:txBody>
                  <a:tcPr marL="4819" marR="4819" marT="48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First 4 Valleys</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First 4 Valleys</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First 4 Valleys</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Eliminates</a:t>
                      </a:r>
                      <a:r>
                        <a:rPr lang="en-US" sz="800" b="0" i="0" u="none" strike="noStrike" baseline="0" dirty="0">
                          <a:solidFill>
                            <a:srgbClr val="000000"/>
                          </a:solidFill>
                          <a:effectLst/>
                          <a:latin typeface="Calibri" panose="020F0502020204030204" pitchFamily="34" charset="0"/>
                        </a:rPr>
                        <a:t> </a:t>
                      </a:r>
                      <a:r>
                        <a:rPr lang="en-US" sz="800" b="0" i="0" u="none" strike="noStrike" dirty="0">
                          <a:solidFill>
                            <a:srgbClr val="000000"/>
                          </a:solidFill>
                          <a:effectLst/>
                          <a:latin typeface="Calibri" panose="020F0502020204030204" pitchFamily="34" charset="0"/>
                        </a:rPr>
                        <a:t>valley jumping</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60812">
                <a:tc>
                  <a:txBody>
                    <a:bodyPr/>
                    <a:lstStyle/>
                    <a:p>
                      <a:pPr algn="l" fontAlgn="t"/>
                      <a:r>
                        <a:rPr lang="en-US" sz="800" b="0" i="0" u="none" strike="noStrike" dirty="0">
                          <a:solidFill>
                            <a:srgbClr val="000000"/>
                          </a:solidFill>
                          <a:effectLst/>
                          <a:latin typeface="Calibri" panose="020F0502020204030204" pitchFamily="34" charset="0"/>
                        </a:rPr>
                        <a:t>VCO mode - Min frequency</a:t>
                      </a:r>
                    </a:p>
                  </a:txBody>
                  <a:tcPr marL="4819" marR="4819" marT="48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200 Hz</a:t>
                      </a:r>
                      <a:br>
                        <a:rPr lang="de-DE" sz="800" b="0" i="0" u="none" strike="noStrike">
                          <a:solidFill>
                            <a:srgbClr val="000000"/>
                          </a:solidFill>
                          <a:effectLst/>
                          <a:latin typeface="Calibri" panose="020F0502020204030204" pitchFamily="34" charset="0"/>
                        </a:rPr>
                      </a:br>
                      <a:r>
                        <a:rPr lang="de-DE" sz="800" b="0" i="0" u="none" strike="noStrike">
                          <a:solidFill>
                            <a:srgbClr val="000000"/>
                          </a:solidFill>
                          <a:effectLst/>
                          <a:latin typeface="Calibri" panose="020F0502020204030204" pitchFamily="34" charset="0"/>
                        </a:rPr>
                        <a:t>600 Hz</a:t>
                      </a:r>
                      <a:br>
                        <a:rPr lang="de-DE" sz="800" b="0" i="0" u="none" strike="noStrike">
                          <a:solidFill>
                            <a:srgbClr val="000000"/>
                          </a:solidFill>
                          <a:effectLst/>
                          <a:latin typeface="Calibri" panose="020F0502020204030204" pitchFamily="34" charset="0"/>
                        </a:rPr>
                      </a:br>
                      <a:r>
                        <a:rPr lang="de-DE" sz="800" b="0" i="0" u="none" strike="noStrike">
                          <a:solidFill>
                            <a:srgbClr val="000000"/>
                          </a:solidFill>
                          <a:effectLst/>
                          <a:latin typeface="Calibri" panose="020F0502020204030204" pitchFamily="34" charset="0"/>
                        </a:rPr>
                        <a:t>1.2 kHz</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200 Hz</a:t>
                      </a:r>
                      <a:br>
                        <a:rPr lang="de-DE" sz="800" b="0" i="0" u="none" strike="noStrike">
                          <a:solidFill>
                            <a:srgbClr val="000000"/>
                          </a:solidFill>
                          <a:effectLst/>
                          <a:latin typeface="Calibri" panose="020F0502020204030204" pitchFamily="34" charset="0"/>
                        </a:rPr>
                      </a:br>
                      <a:r>
                        <a:rPr lang="de-DE" sz="800" b="0" i="0" u="none" strike="noStrike">
                          <a:solidFill>
                            <a:srgbClr val="000000"/>
                          </a:solidFill>
                          <a:effectLst/>
                          <a:latin typeface="Calibri" panose="020F0502020204030204" pitchFamily="34" charset="0"/>
                        </a:rPr>
                        <a:t>600 Hz</a:t>
                      </a:r>
                      <a:br>
                        <a:rPr lang="de-DE" sz="800" b="0" i="0" u="none" strike="noStrike">
                          <a:solidFill>
                            <a:srgbClr val="000000"/>
                          </a:solidFill>
                          <a:effectLst/>
                          <a:latin typeface="Calibri" panose="020F0502020204030204" pitchFamily="34" charset="0"/>
                        </a:rPr>
                      </a:br>
                      <a:r>
                        <a:rPr lang="de-DE" sz="800" b="0" i="0" u="none" strike="noStrike">
                          <a:solidFill>
                            <a:srgbClr val="000000"/>
                          </a:solidFill>
                          <a:effectLst/>
                          <a:latin typeface="Calibri" panose="020F0502020204030204" pitchFamily="34" charset="0"/>
                        </a:rPr>
                        <a:t>1.2 kHz</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200 Hz</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400 Hz</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 kHz</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2 kHz</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3 kHz</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4 kHz</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591"/>
                    </a:solidFill>
                  </a:tcPr>
                </a:tc>
                <a:tc>
                  <a:txBody>
                    <a:bodyPr/>
                    <a:lstStyle/>
                    <a:p>
                      <a:pPr algn="ctr" fontAlgn="ctr"/>
                      <a:r>
                        <a:rPr lang="en-US" sz="800" b="0" i="0" u="none" strike="noStrike" dirty="0">
                          <a:solidFill>
                            <a:srgbClr val="000000"/>
                          </a:solidFill>
                          <a:effectLst/>
                          <a:latin typeface="Calibri" panose="020F0502020204030204" pitchFamily="34" charset="0"/>
                        </a:rPr>
                        <a:t>1.25 kHz</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1 kHz</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Options when controlle</a:t>
                      </a:r>
                      <a:r>
                        <a:rPr lang="en-US" sz="800" b="0" i="0" u="none" strike="noStrike" baseline="0" dirty="0">
                          <a:solidFill>
                            <a:srgbClr val="000000"/>
                          </a:solidFill>
                          <a:effectLst/>
                          <a:latin typeface="Calibri" panose="020F0502020204030204" pitchFamily="34" charset="0"/>
                        </a:rPr>
                        <a:t>r enters standby</a:t>
                      </a:r>
                      <a:endParaRPr lang="en-US" sz="800" b="0" i="0" u="none" strike="noStrike" dirty="0">
                        <a:solidFill>
                          <a:srgbClr val="000000"/>
                        </a:solidFill>
                        <a:effectLst/>
                        <a:latin typeface="Calibri" panose="020F0502020204030204" pitchFamily="34" charset="0"/>
                      </a:endParaRP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10135">
                <a:tc>
                  <a:txBody>
                    <a:bodyPr/>
                    <a:lstStyle/>
                    <a:p>
                      <a:pPr algn="l" fontAlgn="t"/>
                      <a:r>
                        <a:rPr lang="en-US" sz="800" b="0" i="0" u="none" strike="noStrike" dirty="0">
                          <a:solidFill>
                            <a:srgbClr val="000000"/>
                          </a:solidFill>
                          <a:effectLst/>
                          <a:latin typeface="Calibri" panose="020F0502020204030204" pitchFamily="34" charset="0"/>
                        </a:rPr>
                        <a:t>Double frozen peak current</a:t>
                      </a:r>
                    </a:p>
                  </a:txBody>
                  <a:tcPr marL="4819" marR="4819" marT="48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Yes</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591"/>
                    </a:solidFill>
                  </a:tcPr>
                </a:tc>
                <a:tc>
                  <a:txBody>
                    <a:bodyPr/>
                    <a:lstStyle/>
                    <a:p>
                      <a:pPr algn="ctr" fontAlgn="ctr"/>
                      <a:r>
                        <a:rPr lang="en-US" sz="800" b="0" i="0" u="none" strike="noStrike" dirty="0">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Optimizes</a:t>
                      </a:r>
                      <a:r>
                        <a:rPr lang="en-US" sz="800" b="0" i="0" u="none" strike="noStrike" baseline="0" dirty="0">
                          <a:solidFill>
                            <a:srgbClr val="000000"/>
                          </a:solidFill>
                          <a:effectLst/>
                          <a:latin typeface="Calibri" panose="020F0502020204030204" pitchFamily="34" charset="0"/>
                        </a:rPr>
                        <a:t> for light load &amp; standby</a:t>
                      </a:r>
                      <a:endParaRPr lang="en-US" sz="800" b="0" i="0" u="none" strike="noStrike" dirty="0">
                        <a:solidFill>
                          <a:srgbClr val="000000"/>
                        </a:solidFill>
                        <a:effectLst/>
                        <a:latin typeface="Calibri" panose="020F0502020204030204" pitchFamily="34" charset="0"/>
                      </a:endParaRP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0541">
                <a:tc>
                  <a:txBody>
                    <a:bodyPr/>
                    <a:lstStyle/>
                    <a:p>
                      <a:pPr algn="l" fontAlgn="t"/>
                      <a:r>
                        <a:rPr lang="en-US" sz="800" b="0" i="0" u="none" strike="noStrike" dirty="0">
                          <a:solidFill>
                            <a:srgbClr val="000000"/>
                          </a:solidFill>
                          <a:effectLst/>
                          <a:latin typeface="Calibri" panose="020F0502020204030204" pitchFamily="34" charset="0"/>
                        </a:rPr>
                        <a:t>Frozen Peak Current in VCO mode</a:t>
                      </a:r>
                    </a:p>
                  </a:txBody>
                  <a:tcPr marL="4819" marR="4819" marT="48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15%</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20%</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25%</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15%</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20%</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25%</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25%</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30%</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35%</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40%</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591"/>
                    </a:solidFill>
                  </a:tcP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15%</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40541">
                <a:tc>
                  <a:txBody>
                    <a:bodyPr/>
                    <a:lstStyle/>
                    <a:p>
                      <a:pPr algn="l" fontAlgn="t"/>
                      <a:r>
                        <a:rPr lang="en-US" sz="800" b="0" i="0" u="none" strike="noStrike" dirty="0">
                          <a:solidFill>
                            <a:srgbClr val="000000"/>
                          </a:solidFill>
                          <a:effectLst/>
                          <a:latin typeface="Calibri" panose="020F0502020204030204" pitchFamily="34" charset="0"/>
                        </a:rPr>
                        <a:t>Frozen Peak Current in STB mode</a:t>
                      </a:r>
                    </a:p>
                  </a:txBody>
                  <a:tcPr marL="4819" marR="4819" marT="48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NA</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NA</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5.6%</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8.1%</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11.3%</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13.8%</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591"/>
                    </a:solidFill>
                  </a:tcPr>
                </a:tc>
                <a:tc>
                  <a:txBody>
                    <a:bodyPr/>
                    <a:lstStyle/>
                    <a:p>
                      <a:pPr algn="ctr" fontAlgn="ctr"/>
                      <a:r>
                        <a:rPr lang="en-US" sz="800" b="0" i="0" u="none" strike="noStrike">
                          <a:solidFill>
                            <a:srgbClr val="000000"/>
                          </a:solidFill>
                          <a:effectLst/>
                          <a:latin typeface="Calibri" panose="020F0502020204030204" pitchFamily="34" charset="0"/>
                        </a:rPr>
                        <a:t>NA</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NA</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Optimize Standby</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40541">
                <a:tc>
                  <a:txBody>
                    <a:bodyPr/>
                    <a:lstStyle/>
                    <a:p>
                      <a:pPr algn="l" fontAlgn="t"/>
                      <a:r>
                        <a:rPr lang="en-US" sz="800" b="0" i="0" u="none" strike="noStrike">
                          <a:solidFill>
                            <a:srgbClr val="000000"/>
                          </a:solidFill>
                          <a:effectLst/>
                          <a:latin typeface="Calibri" panose="020F0502020204030204" pitchFamily="34" charset="0"/>
                        </a:rPr>
                        <a:t>Maximum frequency clamp</a:t>
                      </a:r>
                    </a:p>
                  </a:txBody>
                  <a:tcPr marL="4819" marR="4819" marT="48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No clamp</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80 kHz</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110 kHz</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No clamp</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80 kHz</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110 kHz</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No clamp</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80 kHz</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110 kHz</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140 kHz</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76 kHz</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130 kHz</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Higher frequency clamp</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4497">
                <a:tc>
                  <a:txBody>
                    <a:bodyPr/>
                    <a:lstStyle/>
                    <a:p>
                      <a:pPr algn="l" fontAlgn="t"/>
                      <a:r>
                        <a:rPr lang="en-US" sz="800" b="0" i="0" u="none" strike="noStrike" dirty="0">
                          <a:solidFill>
                            <a:srgbClr val="000000"/>
                          </a:solidFill>
                          <a:effectLst/>
                          <a:latin typeface="Calibri" panose="020F0502020204030204" pitchFamily="34" charset="0"/>
                        </a:rPr>
                        <a:t>Dynamic frequency clamp (Hi/Lo Mains)</a:t>
                      </a:r>
                    </a:p>
                  </a:txBody>
                  <a:tcPr marL="4819" marR="4819" marT="48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Yes (optional)</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591"/>
                    </a:solidFill>
                  </a:tcPr>
                </a:tc>
                <a:tc>
                  <a:txBody>
                    <a:bodyPr/>
                    <a:lstStyle/>
                    <a:p>
                      <a:pPr algn="ctr" fontAlgn="ctr"/>
                      <a:r>
                        <a:rPr lang="en-US" sz="800" b="0" i="0" u="none" strike="noStrike" dirty="0">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Detects low or high lines and adjusts clamp</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40541">
                <a:tc>
                  <a:txBody>
                    <a:bodyPr/>
                    <a:lstStyle/>
                    <a:p>
                      <a:pPr algn="l" fontAlgn="t"/>
                      <a:r>
                        <a:rPr lang="en-US" sz="800" b="0" i="0" u="none" strike="noStrike">
                          <a:solidFill>
                            <a:srgbClr val="000000"/>
                          </a:solidFill>
                          <a:effectLst/>
                          <a:latin typeface="Calibri" panose="020F0502020204030204" pitchFamily="34" charset="0"/>
                        </a:rPr>
                        <a:t>Cable compensation (5 V)</a:t>
                      </a:r>
                    </a:p>
                  </a:txBody>
                  <a:tcPr marL="4819" marR="4819" marT="48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0</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150 mV</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300 mV</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450 mV</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0</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150 mV</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300 mV</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450 mV</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0</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150 mV</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300 mV</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450 mV</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Resistor Programmable</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Programmable (UCC28700)</a:t>
                      </a:r>
                    </a:p>
                    <a:p>
                      <a:pPr algn="ctr" fontAlgn="ctr"/>
                      <a:r>
                        <a:rPr lang="en-US" sz="800" b="0" i="0" u="none" strike="noStrike" dirty="0">
                          <a:solidFill>
                            <a:srgbClr val="000000"/>
                          </a:solidFill>
                          <a:effectLst/>
                          <a:latin typeface="Calibri" panose="020F0502020204030204" pitchFamily="34" charset="0"/>
                        </a:rPr>
                        <a:t>0 (UCC28701)</a:t>
                      </a:r>
                    </a:p>
                    <a:p>
                      <a:pPr algn="ctr" fontAlgn="ctr"/>
                      <a:r>
                        <a:rPr lang="en-US" sz="800" b="0" i="0" u="none" strike="noStrike" dirty="0">
                          <a:solidFill>
                            <a:srgbClr val="000000"/>
                          </a:solidFill>
                          <a:effectLst/>
                          <a:latin typeface="Calibri" panose="020F0502020204030204" pitchFamily="34" charset="0"/>
                        </a:rPr>
                        <a:t>150 mV(UCC28702)</a:t>
                      </a:r>
                    </a:p>
                    <a:p>
                      <a:pPr algn="ctr" fontAlgn="ctr"/>
                      <a:r>
                        <a:rPr lang="en-US" sz="800" b="0" i="0" u="none" strike="noStrike" dirty="0">
                          <a:solidFill>
                            <a:srgbClr val="000000"/>
                          </a:solidFill>
                          <a:effectLst/>
                          <a:latin typeface="Calibri" panose="020F0502020204030204" pitchFamily="34" charset="0"/>
                        </a:rPr>
                        <a:t>300 mV (UCC28703</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Optional</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550677">
                <a:tc>
                  <a:txBody>
                    <a:bodyPr/>
                    <a:lstStyle/>
                    <a:p>
                      <a:pPr algn="l" fontAlgn="t"/>
                      <a:r>
                        <a:rPr lang="en-US" sz="800" b="0" i="0" u="none" strike="noStrike">
                          <a:solidFill>
                            <a:srgbClr val="000000"/>
                          </a:solidFill>
                          <a:effectLst/>
                          <a:latin typeface="Calibri" panose="020F0502020204030204" pitchFamily="34" charset="0"/>
                        </a:rPr>
                        <a:t>Cable compensation (12 V)</a:t>
                      </a:r>
                    </a:p>
                  </a:txBody>
                  <a:tcPr marL="4819" marR="4819" marT="48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0</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360 mV</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0</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360 mV</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0</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200 mV</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250 mV</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300 mV</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410 mV</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59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Calibri" panose="020F0502020204030204" pitchFamily="34" charset="0"/>
                        </a:rPr>
                        <a:t>Resistor Programmable</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0</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Optional</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10135">
                <a:tc>
                  <a:txBody>
                    <a:bodyPr/>
                    <a:lstStyle/>
                    <a:p>
                      <a:pPr algn="l" fontAlgn="t"/>
                      <a:r>
                        <a:rPr lang="en-US" sz="800" b="0" i="0" u="none" strike="noStrike" dirty="0">
                          <a:solidFill>
                            <a:srgbClr val="000000"/>
                          </a:solidFill>
                          <a:effectLst/>
                          <a:latin typeface="Calibri" panose="020F0502020204030204" pitchFamily="34" charset="0"/>
                        </a:rPr>
                        <a:t>Brown</a:t>
                      </a:r>
                      <a:r>
                        <a:rPr lang="en-US" sz="800" b="0" i="0" u="none" strike="noStrike" baseline="0" dirty="0">
                          <a:solidFill>
                            <a:srgbClr val="000000"/>
                          </a:solidFill>
                          <a:effectLst/>
                          <a:latin typeface="Calibri" panose="020F0502020204030204" pitchFamily="34" charset="0"/>
                        </a:rPr>
                        <a:t> Out</a:t>
                      </a:r>
                      <a:endParaRPr lang="en-US" sz="800" b="0" i="0" u="none" strike="noStrike" dirty="0">
                        <a:solidFill>
                          <a:srgbClr val="000000"/>
                        </a:solidFill>
                        <a:effectLst/>
                        <a:latin typeface="Calibri" panose="020F0502020204030204" pitchFamily="34" charset="0"/>
                      </a:endParaRPr>
                    </a:p>
                  </a:txBody>
                  <a:tcPr marL="4819" marR="4819" marT="48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Yes</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591"/>
                    </a:solidFill>
                  </a:tcPr>
                </a:tc>
                <a:tc>
                  <a:txBody>
                    <a:bodyPr/>
                    <a:lstStyle/>
                    <a:p>
                      <a:pPr algn="ctr" fontAlgn="ctr"/>
                      <a:r>
                        <a:rPr lang="en-US" sz="800" b="0" i="0" u="none" strike="noStrike" dirty="0">
                          <a:solidFill>
                            <a:srgbClr val="000000"/>
                          </a:solidFill>
                          <a:effectLst/>
                          <a:latin typeface="Calibri" panose="020F0502020204030204" pitchFamily="34" charset="0"/>
                        </a:rPr>
                        <a:t>Yes</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70V</a:t>
                      </a:r>
                      <a:r>
                        <a:rPr lang="en-US" sz="800" b="0" i="0" u="none" strike="noStrike" baseline="0" dirty="0">
                          <a:solidFill>
                            <a:srgbClr val="000000"/>
                          </a:solidFill>
                          <a:effectLst/>
                          <a:latin typeface="Calibri" panose="020F0502020204030204" pitchFamily="34" charset="0"/>
                        </a:rPr>
                        <a:t> fixed</a:t>
                      </a:r>
                      <a:endParaRPr lang="en-US" sz="800" b="0" i="0" u="none" strike="noStrike" dirty="0">
                        <a:solidFill>
                          <a:srgbClr val="000000"/>
                        </a:solidFill>
                        <a:effectLst/>
                        <a:latin typeface="Calibri" panose="020F0502020204030204" pitchFamily="34" charset="0"/>
                      </a:endParaRP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Dedicated</a:t>
                      </a:r>
                      <a:r>
                        <a:rPr lang="en-US" sz="800" b="0" i="0" u="none" strike="noStrike" baseline="0" dirty="0">
                          <a:solidFill>
                            <a:srgbClr val="000000"/>
                          </a:solidFill>
                          <a:effectLst/>
                          <a:latin typeface="Calibri" panose="020F0502020204030204" pitchFamily="34" charset="0"/>
                        </a:rPr>
                        <a:t> pin</a:t>
                      </a:r>
                      <a:endParaRPr lang="en-US" sz="800" b="0" i="0" u="none" strike="noStrike" dirty="0">
                        <a:solidFill>
                          <a:srgbClr val="000000"/>
                        </a:solidFill>
                        <a:effectLst/>
                        <a:latin typeface="Calibri" panose="020F0502020204030204" pitchFamily="34" charset="0"/>
                      </a:endParaRP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10135">
                <a:tc>
                  <a:txBody>
                    <a:bodyPr/>
                    <a:lstStyle/>
                    <a:p>
                      <a:pPr algn="l" fontAlgn="t"/>
                      <a:r>
                        <a:rPr lang="en-US" sz="800" b="0" i="0" u="none" strike="noStrike" dirty="0">
                          <a:solidFill>
                            <a:srgbClr val="000000"/>
                          </a:solidFill>
                          <a:effectLst/>
                          <a:latin typeface="Calibri" panose="020F0502020204030204" pitchFamily="34" charset="0"/>
                        </a:rPr>
                        <a:t>Protections</a:t>
                      </a:r>
                    </a:p>
                  </a:txBody>
                  <a:tcPr marL="4819" marR="4819" marT="48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UVP/OVP, OCP,</a:t>
                      </a:r>
                      <a:r>
                        <a:rPr lang="en-US" sz="800" b="0" i="0" u="none" strike="noStrike" baseline="0" dirty="0">
                          <a:solidFill>
                            <a:srgbClr val="000000"/>
                          </a:solidFill>
                          <a:effectLst/>
                          <a:latin typeface="Calibri" panose="020F0502020204030204" pitchFamily="34" charset="0"/>
                        </a:rPr>
                        <a:t> SCP</a:t>
                      </a:r>
                      <a:endParaRPr lang="en-US" sz="800" b="0" i="0" u="none" strike="noStrike" dirty="0">
                        <a:solidFill>
                          <a:srgbClr val="000000"/>
                        </a:solidFill>
                        <a:effectLst/>
                        <a:latin typeface="Calibri" panose="020F0502020204030204" pitchFamily="34" charset="0"/>
                      </a:endParaRP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UVP/OVP, OCP,</a:t>
                      </a:r>
                      <a:r>
                        <a:rPr lang="en-US" sz="800" b="0" i="0" u="none" strike="noStrike" baseline="0" dirty="0">
                          <a:solidFill>
                            <a:srgbClr val="000000"/>
                          </a:solidFill>
                          <a:effectLst/>
                          <a:latin typeface="Calibri" panose="020F0502020204030204" pitchFamily="34" charset="0"/>
                        </a:rPr>
                        <a:t> SCP</a:t>
                      </a:r>
                      <a:endParaRPr lang="en-US" sz="800" b="0" i="0" u="none" strike="noStrike" dirty="0">
                        <a:solidFill>
                          <a:srgbClr val="000000"/>
                        </a:solidFill>
                        <a:effectLst/>
                        <a:latin typeface="Calibri" panose="020F0502020204030204" pitchFamily="34" charset="0"/>
                      </a:endParaRP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UVP/OVP, OCP,</a:t>
                      </a:r>
                      <a:r>
                        <a:rPr lang="en-US" sz="800" b="0" i="0" u="none" strike="noStrike" baseline="0" dirty="0">
                          <a:solidFill>
                            <a:srgbClr val="000000"/>
                          </a:solidFill>
                          <a:effectLst/>
                          <a:latin typeface="Calibri" panose="020F0502020204030204" pitchFamily="34" charset="0"/>
                        </a:rPr>
                        <a:t> SCP, OTP, BO</a:t>
                      </a:r>
                      <a:endParaRPr lang="en-US" sz="800" b="0" i="0" u="none" strike="noStrike" dirty="0">
                        <a:solidFill>
                          <a:srgbClr val="000000"/>
                        </a:solidFill>
                        <a:effectLst/>
                        <a:latin typeface="Calibri" panose="020F0502020204030204" pitchFamily="34" charset="0"/>
                      </a:endParaRP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591"/>
                    </a:solidFill>
                  </a:tcPr>
                </a:tc>
                <a:tc>
                  <a:txBody>
                    <a:bodyPr/>
                    <a:lstStyle/>
                    <a:p>
                      <a:pPr algn="ctr" fontAlgn="ctr"/>
                      <a:r>
                        <a:rPr lang="en-US" sz="800" b="0" i="0" u="none" strike="noStrike" dirty="0">
                          <a:solidFill>
                            <a:srgbClr val="000000"/>
                          </a:solidFill>
                          <a:effectLst/>
                          <a:latin typeface="Calibri" panose="020F0502020204030204" pitchFamily="34" charset="0"/>
                        </a:rPr>
                        <a:t>OVP, Internal OTP</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OVP, OCP, BO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Fault protections</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63370">
                <a:tc>
                  <a:txBody>
                    <a:bodyPr/>
                    <a:lstStyle/>
                    <a:p>
                      <a:pPr algn="l" fontAlgn="t"/>
                      <a:r>
                        <a:rPr lang="en-US" sz="800" b="0" i="0" u="none" strike="noStrike" dirty="0">
                          <a:solidFill>
                            <a:srgbClr val="000000"/>
                          </a:solidFill>
                          <a:effectLst/>
                          <a:latin typeface="Calibri" panose="020F0502020204030204" pitchFamily="34" charset="0"/>
                        </a:rPr>
                        <a:t>NTC Compatible OTP</a:t>
                      </a:r>
                    </a:p>
                  </a:txBody>
                  <a:tcPr marL="4819" marR="4819" marT="48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Yes, Fault Pin</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591"/>
                    </a:solidFill>
                  </a:tcPr>
                </a:tc>
                <a:tc>
                  <a:txBody>
                    <a:bodyPr/>
                    <a:lstStyle/>
                    <a:p>
                      <a:pPr algn="ctr" fontAlgn="ctr"/>
                      <a:r>
                        <a:rPr lang="en-US" sz="800" b="0" i="0" u="none" strike="noStrike" dirty="0">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Yes</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High</a:t>
                      </a:r>
                      <a:r>
                        <a:rPr lang="en-US" sz="800" b="0" i="0" u="none" strike="noStrike" baseline="0" dirty="0">
                          <a:solidFill>
                            <a:srgbClr val="000000"/>
                          </a:solidFill>
                          <a:effectLst/>
                          <a:latin typeface="Calibri" panose="020F0502020204030204" pitchFamily="34" charset="0"/>
                        </a:rPr>
                        <a:t> </a:t>
                      </a:r>
                      <a:r>
                        <a:rPr lang="en-US" sz="800" b="0" i="0" u="none" strike="noStrike" dirty="0">
                          <a:solidFill>
                            <a:srgbClr val="000000"/>
                          </a:solidFill>
                          <a:effectLst/>
                          <a:latin typeface="Calibri" panose="020F0502020204030204" pitchFamily="34" charset="0"/>
                        </a:rPr>
                        <a:t>accuracy OTP</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0">
                <a:tc>
                  <a:txBody>
                    <a:bodyPr/>
                    <a:lstStyle/>
                    <a:p>
                      <a:pPr algn="l" fontAlgn="t"/>
                      <a:r>
                        <a:rPr lang="en-US" sz="800" b="0" i="0" u="none" strike="noStrike" dirty="0" err="1">
                          <a:solidFill>
                            <a:srgbClr val="000000"/>
                          </a:solidFill>
                          <a:effectLst/>
                          <a:latin typeface="Calibri" panose="020F0502020204030204" pitchFamily="34" charset="0"/>
                        </a:rPr>
                        <a:t>LineFeed</a:t>
                      </a:r>
                      <a:r>
                        <a:rPr lang="en-US" sz="800" b="0" i="0" u="none" strike="noStrike" dirty="0">
                          <a:solidFill>
                            <a:srgbClr val="000000"/>
                          </a:solidFill>
                          <a:effectLst/>
                          <a:latin typeface="Calibri" panose="020F0502020204030204" pitchFamily="34" charset="0"/>
                        </a:rPr>
                        <a:t> Forward</a:t>
                      </a:r>
                    </a:p>
                  </a:txBody>
                  <a:tcPr marL="4819" marR="4819" marT="48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Yes</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591"/>
                    </a:solidFill>
                  </a:tcPr>
                </a:tc>
                <a:tc>
                  <a:txBody>
                    <a:bodyPr/>
                    <a:lstStyle/>
                    <a:p>
                      <a:pPr algn="ctr" fontAlgn="ctr"/>
                      <a:r>
                        <a:rPr lang="en-US" sz="800" b="0" i="0" u="none" strike="noStrike" dirty="0">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Yes</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Improved CC regulation</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10135">
                <a:tc>
                  <a:txBody>
                    <a:bodyPr/>
                    <a:lstStyle/>
                    <a:p>
                      <a:pPr algn="l" fontAlgn="t"/>
                      <a:r>
                        <a:rPr lang="en-US" sz="800" b="0" i="0" u="none" strike="noStrike" dirty="0">
                          <a:solidFill>
                            <a:srgbClr val="000000"/>
                          </a:solidFill>
                          <a:effectLst/>
                          <a:latin typeface="Calibri" panose="020F0502020204030204" pitchFamily="34" charset="0"/>
                        </a:rPr>
                        <a:t>CV/CC Regulation</a:t>
                      </a:r>
                    </a:p>
                  </a:txBody>
                  <a:tcPr marL="4819" marR="4819" marT="48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±5%/±10%</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±5%/±10%</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Calibri" panose="020F0502020204030204" pitchFamily="34" charset="0"/>
                        </a:rPr>
                        <a:t>&lt;±5%/±5%</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591"/>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Calibri" panose="020F0502020204030204" pitchFamily="34" charset="0"/>
                        </a:rPr>
                        <a:t>±5%/±5%</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Improved regulation</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15642">
                <a:tc>
                  <a:txBody>
                    <a:bodyPr/>
                    <a:lstStyle/>
                    <a:p>
                      <a:pPr algn="l" fontAlgn="t"/>
                      <a:r>
                        <a:rPr lang="en-US" sz="800" b="0" i="0" u="none" strike="noStrike" dirty="0">
                          <a:solidFill>
                            <a:srgbClr val="000000"/>
                          </a:solidFill>
                          <a:effectLst/>
                          <a:latin typeface="Calibri" panose="020F0502020204030204" pitchFamily="34" charset="0"/>
                        </a:rPr>
                        <a:t>Jitter</a:t>
                      </a:r>
                    </a:p>
                  </a:txBody>
                  <a:tcPr marL="4819" marR="4819" marT="48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Yes</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D591"/>
                    </a:solidFill>
                  </a:tcPr>
                </a:tc>
                <a:tc>
                  <a:txBody>
                    <a:bodyPr/>
                    <a:lstStyle/>
                    <a:p>
                      <a:pPr algn="ctr" fontAlgn="ctr"/>
                      <a:r>
                        <a:rPr lang="en-US" sz="800" b="0" i="0" u="none" strike="noStrike" dirty="0">
                          <a:solidFill>
                            <a:srgbClr val="000000"/>
                          </a:solidFill>
                          <a:effectLst/>
                          <a:latin typeface="Calibri" panose="020F0502020204030204" pitchFamily="34" charset="0"/>
                        </a:rPr>
                        <a:t>No</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Yes</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Improved EMI signature</a:t>
                      </a:r>
                    </a:p>
                  </a:txBody>
                  <a:tcPr marL="4819" marR="4819" marT="48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31982502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NCV12711 Low Vin DC-DC Flyback Controller</a:t>
            </a:r>
          </a:p>
        </p:txBody>
      </p:sp>
      <p:sp>
        <p:nvSpPr>
          <p:cNvPr id="6" name="Text Box 2"/>
          <p:cNvSpPr txBox="1">
            <a:spLocks noChangeArrowheads="1"/>
          </p:cNvSpPr>
          <p:nvPr/>
        </p:nvSpPr>
        <p:spPr bwMode="auto">
          <a:xfrm>
            <a:off x="263056" y="1086136"/>
            <a:ext cx="11125200" cy="551922"/>
          </a:xfrm>
          <a:prstGeom prst="rect">
            <a:avLst/>
          </a:prstGeom>
          <a:noFill/>
          <a:ln w="9525">
            <a:noFill/>
            <a:miter lim="800000"/>
            <a:headEnd/>
            <a:tailEnd/>
          </a:ln>
          <a:effectLst/>
        </p:spPr>
        <p:txBody>
          <a:bodyPr/>
          <a:lstStyle/>
          <a:p>
            <a:r>
              <a:rPr lang="en-US" sz="1200" dirty="0">
                <a:solidFill>
                  <a:srgbClr val="000000"/>
                </a:solidFill>
              </a:rPr>
              <a:t>The NCV12711 is a fixed-frequency peak-current-mode PWM controller containing all of the features necessary for implementing single-ended power converter topologies. The device operates from 4 V to 45 V without auxiliary winding and can accept transient spikes up to 50 V.</a:t>
            </a:r>
            <a:endParaRPr lang="en-US" sz="1200" dirty="0">
              <a:solidFill>
                <a:srgbClr val="000000"/>
              </a:solidFill>
              <a:cs typeface="Arial" charset="0"/>
            </a:endParaRPr>
          </a:p>
        </p:txBody>
      </p:sp>
      <p:sp>
        <p:nvSpPr>
          <p:cNvPr id="7" name="Text Box 3"/>
          <p:cNvSpPr txBox="1">
            <a:spLocks noChangeArrowheads="1"/>
          </p:cNvSpPr>
          <p:nvPr/>
        </p:nvSpPr>
        <p:spPr bwMode="auto">
          <a:xfrm>
            <a:off x="320151" y="2090384"/>
            <a:ext cx="2806700" cy="1295400"/>
          </a:xfrm>
          <a:prstGeom prst="rect">
            <a:avLst/>
          </a:prstGeom>
          <a:noFill/>
          <a:ln w="12700" algn="ctr">
            <a:noFill/>
            <a:miter lim="800000"/>
            <a:headEnd/>
            <a:tailEnd/>
          </a:ln>
          <a:effectLst/>
        </p:spPr>
        <p:txBody>
          <a:bodyPr lIns="0" rIns="0"/>
          <a:lstStyle/>
          <a:p>
            <a:pPr marL="174625" indent="-174625">
              <a:buClr>
                <a:srgbClr val="333399"/>
              </a:buClr>
              <a:buSzPct val="80000"/>
              <a:buFont typeface="Wingdings" pitchFamily="2" charset="2"/>
              <a:buChar char="§"/>
            </a:pPr>
            <a:r>
              <a:rPr lang="en-US" sz="1200" dirty="0">
                <a:solidFill>
                  <a:srgbClr val="000000"/>
                </a:solidFill>
                <a:cs typeface="Arial" charset="0"/>
              </a:rPr>
              <a:t>Low Voltage Operation</a:t>
            </a:r>
          </a:p>
          <a:p>
            <a:pPr marL="174625" indent="-174625">
              <a:buClr>
                <a:srgbClr val="333399"/>
              </a:buClr>
              <a:buSzPct val="80000"/>
              <a:buFont typeface="Wingdings" pitchFamily="2" charset="2"/>
              <a:buChar char="§"/>
            </a:pPr>
            <a:r>
              <a:rPr lang="en-US" sz="1200" dirty="0">
                <a:solidFill>
                  <a:srgbClr val="000000"/>
                </a:solidFill>
                <a:cs typeface="Arial" charset="0"/>
              </a:rPr>
              <a:t>Adjustable Over Power Protection</a:t>
            </a:r>
          </a:p>
          <a:p>
            <a:pPr marL="174625" indent="-174625">
              <a:buClr>
                <a:srgbClr val="333399"/>
              </a:buClr>
              <a:buSzPct val="80000"/>
              <a:buFont typeface="Wingdings" pitchFamily="2" charset="2"/>
              <a:buChar char="§"/>
            </a:pPr>
            <a:r>
              <a:rPr lang="en-US" sz="1200" dirty="0">
                <a:solidFill>
                  <a:srgbClr val="000000"/>
                </a:solidFill>
                <a:cs typeface="Arial" charset="0"/>
              </a:rPr>
              <a:t>NTC-Compatible Fault Interface </a:t>
            </a:r>
          </a:p>
          <a:p>
            <a:pPr marL="174625" indent="-174625">
              <a:buClr>
                <a:srgbClr val="333399"/>
              </a:buClr>
              <a:buSzPct val="80000"/>
              <a:buFont typeface="Wingdings" pitchFamily="2" charset="2"/>
              <a:buChar char="§"/>
            </a:pPr>
            <a:r>
              <a:rPr lang="en-US" sz="1200" dirty="0">
                <a:solidFill>
                  <a:srgbClr val="000000"/>
                </a:solidFill>
                <a:cs typeface="Arial" charset="0"/>
              </a:rPr>
              <a:t>Frequency Jitter</a:t>
            </a:r>
          </a:p>
          <a:p>
            <a:pPr marL="174625" indent="-174625">
              <a:buClr>
                <a:srgbClr val="333399"/>
              </a:buClr>
              <a:buSzPct val="80000"/>
              <a:buFont typeface="Wingdings" pitchFamily="2" charset="2"/>
              <a:buChar char="§"/>
            </a:pPr>
            <a:r>
              <a:rPr lang="en-US" sz="1200" dirty="0">
                <a:solidFill>
                  <a:srgbClr val="000000"/>
                </a:solidFill>
                <a:cs typeface="Arial" charset="0"/>
              </a:rPr>
              <a:t>Error Amplifier Option</a:t>
            </a:r>
          </a:p>
          <a:p>
            <a:pPr marL="174625" indent="-174625">
              <a:buClr>
                <a:srgbClr val="333399"/>
              </a:buClr>
              <a:buSzPct val="80000"/>
              <a:buFont typeface="Wingdings" pitchFamily="2" charset="2"/>
              <a:buChar char="§"/>
            </a:pPr>
            <a:r>
              <a:rPr lang="en-US" sz="1200" dirty="0">
                <a:solidFill>
                  <a:srgbClr val="000000"/>
                </a:solidFill>
                <a:cs typeface="Arial" charset="0"/>
              </a:rPr>
              <a:t>AEC-Q100 Qualified</a:t>
            </a:r>
          </a:p>
        </p:txBody>
      </p:sp>
      <p:sp>
        <p:nvSpPr>
          <p:cNvPr id="8" name="Text Box 4"/>
          <p:cNvSpPr txBox="1">
            <a:spLocks noChangeArrowheads="1"/>
          </p:cNvSpPr>
          <p:nvPr/>
        </p:nvSpPr>
        <p:spPr bwMode="auto">
          <a:xfrm>
            <a:off x="3493452" y="2090384"/>
            <a:ext cx="2551372" cy="1295400"/>
          </a:xfrm>
          <a:prstGeom prst="rect">
            <a:avLst/>
          </a:prstGeom>
          <a:noFill/>
          <a:ln w="12700" algn="ctr">
            <a:noFill/>
            <a:miter lim="800000"/>
            <a:headEnd/>
            <a:tailEnd/>
          </a:ln>
          <a:effectLst/>
        </p:spPr>
        <p:txBody>
          <a:bodyPr lIns="0" rIns="0"/>
          <a:lstStyle/>
          <a:p>
            <a:pPr marL="174625" indent="-174625">
              <a:buClr>
                <a:srgbClr val="333399"/>
              </a:buClr>
              <a:buSzPct val="80000"/>
              <a:buFont typeface="Wingdings" pitchFamily="2" charset="2"/>
              <a:buChar char="§"/>
            </a:pPr>
            <a:r>
              <a:rPr lang="en-US" sz="1200" dirty="0">
                <a:solidFill>
                  <a:srgbClr val="000000"/>
                </a:solidFill>
              </a:rPr>
              <a:t>4 – 45 V Input Range</a:t>
            </a:r>
          </a:p>
          <a:p>
            <a:pPr marL="174625" indent="-174625">
              <a:buClr>
                <a:srgbClr val="333399"/>
              </a:buClr>
              <a:buSzPct val="80000"/>
              <a:buFont typeface="Wingdings" pitchFamily="2" charset="2"/>
              <a:buChar char="§"/>
            </a:pPr>
            <a:r>
              <a:rPr lang="en-US" sz="1200" dirty="0">
                <a:solidFill>
                  <a:srgbClr val="000000"/>
                </a:solidFill>
              </a:rPr>
              <a:t>Limits Total Power Capability</a:t>
            </a:r>
          </a:p>
          <a:p>
            <a:pPr marL="174625" indent="-174625">
              <a:buClr>
                <a:srgbClr val="333399"/>
              </a:buClr>
              <a:buSzPct val="80000"/>
              <a:buFont typeface="Wingdings" pitchFamily="2" charset="2"/>
              <a:buChar char="§"/>
            </a:pPr>
            <a:r>
              <a:rPr lang="en-US" sz="1200" dirty="0">
                <a:solidFill>
                  <a:srgbClr val="000000"/>
                </a:solidFill>
              </a:rPr>
              <a:t>Provides Thermal Protection </a:t>
            </a:r>
          </a:p>
          <a:p>
            <a:pPr marL="174625" indent="-174625">
              <a:buClr>
                <a:srgbClr val="333399"/>
              </a:buClr>
              <a:buSzPct val="80000"/>
              <a:buFont typeface="Wingdings" pitchFamily="2" charset="2"/>
              <a:buChar char="§"/>
            </a:pPr>
            <a:r>
              <a:rPr lang="en-US" sz="1200" dirty="0">
                <a:solidFill>
                  <a:srgbClr val="000000"/>
                </a:solidFill>
              </a:rPr>
              <a:t>Improves EMI signature</a:t>
            </a:r>
          </a:p>
          <a:p>
            <a:pPr marL="174625" indent="-174625">
              <a:buClr>
                <a:srgbClr val="333399"/>
              </a:buClr>
              <a:buSzPct val="80000"/>
              <a:buFont typeface="Wingdings" pitchFamily="2" charset="2"/>
              <a:buChar char="§"/>
            </a:pPr>
            <a:r>
              <a:rPr lang="en-US" sz="1200" dirty="0">
                <a:solidFill>
                  <a:srgbClr val="000000"/>
                </a:solidFill>
              </a:rPr>
              <a:t>For non-isolated designs</a:t>
            </a:r>
          </a:p>
          <a:p>
            <a:pPr marL="174625" indent="-174625">
              <a:buClr>
                <a:srgbClr val="333399"/>
              </a:buClr>
              <a:buSzPct val="80000"/>
              <a:buFont typeface="Wingdings" pitchFamily="2" charset="2"/>
              <a:buChar char="§"/>
            </a:pPr>
            <a:r>
              <a:rPr lang="en-US" sz="1200" dirty="0">
                <a:solidFill>
                  <a:srgbClr val="000000"/>
                </a:solidFill>
              </a:rPr>
              <a:t>For automotive applications</a:t>
            </a:r>
          </a:p>
        </p:txBody>
      </p:sp>
      <p:sp>
        <p:nvSpPr>
          <p:cNvPr id="9" name="Text Box 5"/>
          <p:cNvSpPr txBox="1">
            <a:spLocks noChangeArrowheads="1"/>
          </p:cNvSpPr>
          <p:nvPr/>
        </p:nvSpPr>
        <p:spPr bwMode="auto">
          <a:xfrm>
            <a:off x="336055" y="3707668"/>
            <a:ext cx="5285092" cy="1371600"/>
          </a:xfrm>
          <a:prstGeom prst="rect">
            <a:avLst/>
          </a:prstGeom>
          <a:noFill/>
          <a:ln w="12700" algn="ctr">
            <a:noFill/>
            <a:miter lim="800000"/>
            <a:headEnd/>
            <a:tailEnd/>
          </a:ln>
          <a:effectLst/>
        </p:spPr>
        <p:txBody>
          <a:bodyPr lIns="0" rIns="0"/>
          <a:lstStyle/>
          <a:p>
            <a:pPr marL="174625" indent="-174625">
              <a:buClr>
                <a:srgbClr val="333399"/>
              </a:buClr>
              <a:buSzPct val="80000"/>
              <a:buFont typeface="Wingdings" pitchFamily="2" charset="2"/>
              <a:buChar char="§"/>
            </a:pPr>
            <a:r>
              <a:rPr lang="en-US" sz="1200" dirty="0">
                <a:solidFill>
                  <a:srgbClr val="000000"/>
                </a:solidFill>
              </a:rPr>
              <a:t>Internal 7.5-V Regulator</a:t>
            </a:r>
          </a:p>
          <a:p>
            <a:pPr marL="174625" indent="-174625">
              <a:buClr>
                <a:srgbClr val="333399"/>
              </a:buClr>
              <a:buSzPct val="80000"/>
              <a:buFont typeface="Wingdings" pitchFamily="2" charset="2"/>
              <a:buChar char="§"/>
            </a:pPr>
            <a:r>
              <a:rPr lang="en-US" sz="1200" dirty="0">
                <a:solidFill>
                  <a:srgbClr val="000000"/>
                </a:solidFill>
              </a:rPr>
              <a:t>0% Duty Ratio Operation in No-Load Condition</a:t>
            </a:r>
          </a:p>
          <a:p>
            <a:pPr marL="174625" indent="-174625">
              <a:buClr>
                <a:srgbClr val="333399"/>
              </a:buClr>
              <a:buSzPct val="80000"/>
              <a:buFont typeface="Wingdings" pitchFamily="2" charset="2"/>
              <a:buChar char="§"/>
            </a:pPr>
            <a:r>
              <a:rPr lang="en-US" sz="1200" dirty="0">
                <a:solidFill>
                  <a:srgbClr val="000000"/>
                </a:solidFill>
              </a:rPr>
              <a:t>Internal Over Power Protection</a:t>
            </a:r>
          </a:p>
          <a:p>
            <a:pPr marL="174625" indent="-174625">
              <a:buClr>
                <a:srgbClr val="333399"/>
              </a:buClr>
              <a:buSzPct val="80000"/>
              <a:buFont typeface="Wingdings" pitchFamily="2" charset="2"/>
              <a:buChar char="§"/>
            </a:pPr>
            <a:r>
              <a:rPr lang="en-US" sz="1200" dirty="0">
                <a:solidFill>
                  <a:srgbClr val="000000"/>
                </a:solidFill>
              </a:rPr>
              <a:t>Single Resistor Programmable Oscillator – 100 kHz to 1 MHz</a:t>
            </a:r>
          </a:p>
          <a:p>
            <a:pPr marL="174625" indent="-174625">
              <a:buClr>
                <a:srgbClr val="333399"/>
              </a:buClr>
              <a:buSzPct val="80000"/>
              <a:buFont typeface="Wingdings" pitchFamily="2" charset="2"/>
              <a:buChar char="§"/>
            </a:pPr>
            <a:r>
              <a:rPr lang="en-US" sz="1200" dirty="0">
                <a:solidFill>
                  <a:srgbClr val="000000"/>
                </a:solidFill>
              </a:rPr>
              <a:t>Adjustable Soft-Start on Peak Current and Frequency</a:t>
            </a:r>
          </a:p>
          <a:p>
            <a:pPr marL="174625" indent="-174625">
              <a:buClr>
                <a:srgbClr val="333399"/>
              </a:buClr>
              <a:buSzPct val="80000"/>
              <a:buFont typeface="Wingdings" pitchFamily="2" charset="2"/>
              <a:buChar char="§"/>
            </a:pPr>
            <a:r>
              <a:rPr lang="en-US" sz="1200" dirty="0">
                <a:solidFill>
                  <a:srgbClr val="000000"/>
                </a:solidFill>
                <a:cs typeface="Arial" charset="0"/>
              </a:rPr>
              <a:t>Output OVP Fault Interface</a:t>
            </a:r>
          </a:p>
          <a:p>
            <a:pPr marL="174625" indent="-174625">
              <a:buClr>
                <a:srgbClr val="333399"/>
              </a:buClr>
              <a:buSzPct val="80000"/>
              <a:buFont typeface="Wingdings" pitchFamily="2" charset="2"/>
              <a:buChar char="§"/>
            </a:pPr>
            <a:r>
              <a:rPr lang="en-US" sz="1200" dirty="0"/>
              <a:t>1 A / 2.8 A Source / Sink Gate Driver</a:t>
            </a:r>
          </a:p>
        </p:txBody>
      </p:sp>
      <p:sp>
        <p:nvSpPr>
          <p:cNvPr id="10" name="Text Box 6"/>
          <p:cNvSpPr txBox="1">
            <a:spLocks noChangeArrowheads="1"/>
          </p:cNvSpPr>
          <p:nvPr/>
        </p:nvSpPr>
        <p:spPr bwMode="auto">
          <a:xfrm>
            <a:off x="320151" y="5630535"/>
            <a:ext cx="5437492" cy="838200"/>
          </a:xfrm>
          <a:prstGeom prst="rect">
            <a:avLst/>
          </a:prstGeom>
          <a:noFill/>
          <a:ln w="12700" algn="ctr">
            <a:noFill/>
            <a:miter lim="800000"/>
            <a:headEnd/>
            <a:tailEnd/>
          </a:ln>
          <a:effectLst/>
        </p:spPr>
        <p:txBody>
          <a:bodyPr lIns="0" rIns="0"/>
          <a:lstStyle/>
          <a:p>
            <a:pPr marL="174625" indent="-174625">
              <a:buClr>
                <a:srgbClr val="333399"/>
              </a:buClr>
              <a:buSzPct val="80000"/>
              <a:buFont typeface="Wingdings" pitchFamily="2" charset="2"/>
              <a:buChar char="§"/>
            </a:pPr>
            <a:r>
              <a:rPr lang="en-US" sz="1300" dirty="0">
                <a:solidFill>
                  <a:srgbClr val="000000"/>
                </a:solidFill>
                <a:cs typeface="Arial" charset="0"/>
              </a:rPr>
              <a:t>Automotive 12V Auxiliary Power Supply</a:t>
            </a:r>
          </a:p>
        </p:txBody>
      </p:sp>
      <p:sp>
        <p:nvSpPr>
          <p:cNvPr id="20" name="Text Box 7"/>
          <p:cNvSpPr txBox="1">
            <a:spLocks noChangeArrowheads="1"/>
          </p:cNvSpPr>
          <p:nvPr/>
        </p:nvSpPr>
        <p:spPr bwMode="auto">
          <a:xfrm>
            <a:off x="6327977" y="5514058"/>
            <a:ext cx="4267200" cy="471488"/>
          </a:xfrm>
          <a:prstGeom prst="rect">
            <a:avLst/>
          </a:prstGeom>
          <a:noFill/>
          <a:ln w="12700" algn="ctr">
            <a:noFill/>
            <a:miter lim="800000"/>
            <a:headEnd/>
            <a:tailEnd/>
          </a:ln>
          <a:effectLst/>
        </p:spPr>
        <p:txBody>
          <a:bodyPr lIns="0" rIns="0"/>
          <a:lstStyle/>
          <a:p>
            <a:pPr marL="174625" indent="-174625">
              <a:buClr>
                <a:srgbClr val="333399"/>
              </a:buClr>
              <a:buSzPct val="80000"/>
              <a:buFont typeface="Wingdings" pitchFamily="2" charset="2"/>
              <a:buChar char="§"/>
            </a:pPr>
            <a:r>
              <a:rPr lang="en-US" sz="1300" dirty="0">
                <a:solidFill>
                  <a:srgbClr val="000000"/>
                </a:solidFill>
                <a:cs typeface="Arial" charset="0"/>
              </a:rPr>
              <a:t>AEC-Q100: NCV12711 in MSOP-10</a:t>
            </a:r>
            <a:endParaRPr lang="en-US" sz="1400" dirty="0">
              <a:solidFill>
                <a:srgbClr val="000000"/>
              </a:solidFill>
              <a:cs typeface="Arial" charset="0"/>
            </a:endParaRPr>
          </a:p>
          <a:p>
            <a:pPr>
              <a:buClr>
                <a:srgbClr val="333399"/>
              </a:buClr>
              <a:buSzPct val="80000"/>
            </a:pPr>
            <a:endParaRPr lang="en-US" sz="1400" dirty="0">
              <a:solidFill>
                <a:srgbClr val="000000"/>
              </a:solidFill>
              <a:cs typeface="Arial" charset="0"/>
            </a:endParaRPr>
          </a:p>
        </p:txBody>
      </p:sp>
      <p:pic>
        <p:nvPicPr>
          <p:cNvPr id="13" name="Picture 12"/>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1844" y="1976694"/>
            <a:ext cx="5181600" cy="3033713"/>
          </a:xfrm>
          <a:prstGeom prst="rect">
            <a:avLst/>
          </a:prstGeom>
          <a:noFill/>
          <a:ln w="9525">
            <a:noFill/>
            <a:miter lim="800000"/>
            <a:headEnd/>
            <a:tailEnd/>
          </a:ln>
        </p:spPr>
      </p:pic>
      <p:sp>
        <p:nvSpPr>
          <p:cNvPr id="14" name="Rectangle 13"/>
          <p:cNvSpPr/>
          <p:nvPr/>
        </p:nvSpPr>
        <p:spPr>
          <a:xfrm>
            <a:off x="6949337" y="5813192"/>
            <a:ext cx="421617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285750" indent="-285750">
              <a:buFont typeface="Wingdings" panose="05000000000000000000" pitchFamily="2" charset="2"/>
              <a:buChar char="§"/>
            </a:pPr>
            <a:r>
              <a:rPr lang="en-US" sz="1400" b="1" dirty="0">
                <a:solidFill>
                  <a:srgbClr val="FFFF00"/>
                </a:solidFill>
                <a:effectLst>
                  <a:outerShdw blurRad="38100" dist="38100" dir="2700000" algn="tl">
                    <a:srgbClr val="000000">
                      <a:alpha val="43137"/>
                    </a:srgbClr>
                  </a:outerShdw>
                </a:effectLst>
                <a:ea typeface="Times New Roman" panose="02020603050405020304" pitchFamily="18" charset="0"/>
              </a:rPr>
              <a:t>Primary-side regulated isolated converters </a:t>
            </a:r>
          </a:p>
          <a:p>
            <a:pPr marL="285750" indent="-285750">
              <a:buFont typeface="Wingdings" panose="05000000000000000000" pitchFamily="2" charset="2"/>
              <a:buChar char="§"/>
            </a:pPr>
            <a:r>
              <a:rPr lang="en-US" sz="1400" b="1" dirty="0">
                <a:solidFill>
                  <a:srgbClr val="FFFF00"/>
                </a:solidFill>
                <a:effectLst>
                  <a:outerShdw blurRad="38100" dist="38100" dir="2700000" algn="tl">
                    <a:srgbClr val="000000">
                      <a:alpha val="43137"/>
                    </a:srgbClr>
                  </a:outerShdw>
                </a:effectLst>
                <a:ea typeface="Times New Roman" panose="02020603050405020304" pitchFamily="18" charset="0"/>
              </a:rPr>
              <a:t>Non-isolated dc-dc converters.</a:t>
            </a:r>
            <a:endParaRPr lang="en-US" sz="1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409729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NCV12711 - Isolated and PSR-type of Converters</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5192" y="1067415"/>
            <a:ext cx="4494629" cy="310229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4063" y="1303271"/>
            <a:ext cx="4592749" cy="2908177"/>
          </a:xfrm>
          <a:prstGeom prst="rect">
            <a:avLst/>
          </a:prstGeom>
          <a:noFill/>
          <a:ln w="9525">
            <a:noFill/>
            <a:miter lim="800000"/>
            <a:headEnd/>
            <a:tailEnd/>
          </a:ln>
          <a:effectLst/>
        </p:spPr>
      </p:pic>
      <p:sp>
        <p:nvSpPr>
          <p:cNvPr id="5" name="TextBox 4"/>
          <p:cNvSpPr txBox="1"/>
          <p:nvPr/>
        </p:nvSpPr>
        <p:spPr>
          <a:xfrm>
            <a:off x="2023449" y="4139440"/>
            <a:ext cx="3476328" cy="338466"/>
          </a:xfrm>
          <a:prstGeom prst="rect">
            <a:avLst/>
          </a:prstGeom>
          <a:noFill/>
        </p:spPr>
        <p:txBody>
          <a:bodyPr wrap="none" rtlCol="0">
            <a:spAutoFit/>
          </a:bodyPr>
          <a:lstStyle/>
          <a:p>
            <a:r>
              <a:rPr lang="en-US" sz="1600" dirty="0">
                <a:solidFill>
                  <a:schemeClr val="bg2">
                    <a:lumMod val="10000"/>
                  </a:schemeClr>
                </a:solidFill>
              </a:rPr>
              <a:t>Non-isolated primary-side regulation</a:t>
            </a:r>
          </a:p>
        </p:txBody>
      </p:sp>
      <p:sp>
        <p:nvSpPr>
          <p:cNvPr id="6" name="TextBox 5"/>
          <p:cNvSpPr txBox="1"/>
          <p:nvPr/>
        </p:nvSpPr>
        <p:spPr>
          <a:xfrm>
            <a:off x="6612402" y="4139440"/>
            <a:ext cx="3045234" cy="338466"/>
          </a:xfrm>
          <a:prstGeom prst="rect">
            <a:avLst/>
          </a:prstGeom>
          <a:noFill/>
        </p:spPr>
        <p:txBody>
          <a:bodyPr wrap="none" rtlCol="0">
            <a:spAutoFit/>
          </a:bodyPr>
          <a:lstStyle/>
          <a:p>
            <a:r>
              <a:rPr lang="en-US" sz="1600" dirty="0">
                <a:solidFill>
                  <a:schemeClr val="bg2">
                    <a:lumMod val="10000"/>
                  </a:schemeClr>
                </a:solidFill>
              </a:rPr>
              <a:t>Isolated primary-side regulation</a:t>
            </a:r>
          </a:p>
        </p:txBody>
      </p:sp>
      <p:sp>
        <p:nvSpPr>
          <p:cNvPr id="7" name="Content Placeholder 5"/>
          <p:cNvSpPr txBox="1">
            <a:spLocks/>
          </p:cNvSpPr>
          <p:nvPr/>
        </p:nvSpPr>
        <p:spPr>
          <a:xfrm>
            <a:off x="1753731" y="4647883"/>
            <a:ext cx="8608358" cy="1066522"/>
          </a:xfrm>
          <a:prstGeom prst="rect">
            <a:avLst/>
          </a:prstGeom>
        </p:spPr>
        <p:txBody>
          <a:bodyPr vert="horz" lIns="91416" tIns="45708" rIns="91416" bIns="45708" rtlCol="0">
            <a:noAutofit/>
          </a:bodyPr>
          <a:lstStyle/>
          <a:p>
            <a:pPr marL="342797" indent="-342797" algn="just">
              <a:spcBef>
                <a:spcPct val="20000"/>
              </a:spcBef>
              <a:buFont typeface="Arial" panose="020B0604020202020204" pitchFamily="34" charset="0"/>
              <a:buChar char="•"/>
              <a:defRPr/>
            </a:pPr>
            <a:r>
              <a:rPr lang="en-US" sz="1600" dirty="0">
                <a:solidFill>
                  <a:schemeClr val="bg2">
                    <a:lumMod val="10000"/>
                  </a:schemeClr>
                </a:solidFill>
                <a:latin typeface="+mj-lt"/>
              </a:rPr>
              <a:t>The NCV12711 includes an op-amp and allows for direction connection to V</a:t>
            </a:r>
            <a:r>
              <a:rPr lang="en-US" sz="1600" baseline="-25000" dirty="0">
                <a:solidFill>
                  <a:schemeClr val="bg2">
                    <a:lumMod val="10000"/>
                  </a:schemeClr>
                </a:solidFill>
                <a:latin typeface="+mj-lt"/>
              </a:rPr>
              <a:t>out</a:t>
            </a:r>
          </a:p>
          <a:p>
            <a:pPr marL="342797" indent="-342797" algn="just">
              <a:spcBef>
                <a:spcPct val="20000"/>
              </a:spcBef>
              <a:buFont typeface="Arial" panose="020B0604020202020204" pitchFamily="34" charset="0"/>
              <a:buChar char="•"/>
              <a:defRPr/>
            </a:pPr>
            <a:r>
              <a:rPr lang="en-US" sz="1600" dirty="0">
                <a:solidFill>
                  <a:schemeClr val="bg2">
                    <a:lumMod val="10000"/>
                  </a:schemeClr>
                </a:solidFill>
                <a:latin typeface="+mj-lt"/>
              </a:rPr>
              <a:t>It can also be used in a classical auxiliary-winding-based regulation for raw dc output regulation </a:t>
            </a:r>
          </a:p>
        </p:txBody>
      </p:sp>
    </p:spTree>
  </p:cSld>
  <p:clrMapOvr>
    <a:masterClrMapping/>
  </p:clrMapOvr>
  <p:transition>
    <p:fade/>
  </p:transition>
</p:sld>
</file>

<file path=ppt/theme/theme1.xml><?xml version="1.0" encoding="utf-8"?>
<a:theme xmlns:a="http://schemas.openxmlformats.org/drawingml/2006/main" name="onsemi White Confidential">
  <a:themeElements>
    <a:clrScheme name="Custom 35">
      <a:dk1>
        <a:srgbClr val="000000"/>
      </a:dk1>
      <a:lt1>
        <a:srgbClr val="FFFFFF"/>
      </a:lt1>
      <a:dk2>
        <a:srgbClr val="465E66"/>
      </a:dk2>
      <a:lt2>
        <a:srgbClr val="DBAC17"/>
      </a:lt2>
      <a:accent1>
        <a:srgbClr val="E97D2E"/>
      </a:accent1>
      <a:accent2>
        <a:srgbClr val="A64626"/>
      </a:accent2>
      <a:accent3>
        <a:srgbClr val="3880F6"/>
      </a:accent3>
      <a:accent4>
        <a:srgbClr val="276990"/>
      </a:accent4>
      <a:accent5>
        <a:srgbClr val="009691"/>
      </a:accent5>
      <a:accent6>
        <a:srgbClr val="34A6C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BE1DB80D67D146917937F8C874253F" ma:contentTypeVersion="3" ma:contentTypeDescription="Create a new document." ma:contentTypeScope="" ma:versionID="409376a7c56ee110abe4e677a8ca9847">
  <xsd:schema xmlns:xsd="http://www.w3.org/2001/XMLSchema" xmlns:xs="http://www.w3.org/2001/XMLSchema" xmlns:p="http://schemas.microsoft.com/office/2006/metadata/properties" xmlns:ns2="0e5c2986-43cc-4594-b073-991c8df79236" targetNamespace="http://schemas.microsoft.com/office/2006/metadata/properties" ma:root="true" ma:fieldsID="305744bf2f6c3beadc1bd5ee38d41177" ns2:_="">
    <xsd:import namespace="0e5c2986-43cc-4594-b073-991c8df7923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5c2986-43cc-4594-b073-991c8df7923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0e5c2986-43cc-4594-b073-991c8df79236">JDYAQVEH6RXH-498-92085</_dlc_DocId>
    <_dlc_DocIdUrl xmlns="0e5c2986-43cc-4594-b073-991c8df79236">
      <Url>http://theconnection.onsemi.com/business/asg2/PG/_layouts/15/DocIdRedir.aspx?ID=JDYAQVEH6RXH-498-92085</Url>
      <Description>JDYAQVEH6RXH-498-92085</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37037E-B1E6-4DD0-B943-05E9D88325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5c2986-43cc-4594-b073-991c8df792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987CF2-844E-4E13-824A-4BA49BC2A1BB}">
  <ds:schemaRefs>
    <ds:schemaRef ds:uri="http://schemas.microsoft.com/sharepoint/events"/>
  </ds:schemaRefs>
</ds:datastoreItem>
</file>

<file path=customXml/itemProps3.xml><?xml version="1.0" encoding="utf-8"?>
<ds:datastoreItem xmlns:ds="http://schemas.openxmlformats.org/officeDocument/2006/customXml" ds:itemID="{7EE571B0-112A-450B-B95E-998BB1B7DF51}">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0e5c2986-43cc-4594-b073-991c8df79236"/>
    <ds:schemaRef ds:uri="http://purl.org/dc/term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5AF703A2-6D8C-4958-9D3E-3CB3DDF826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88098</TotalTime>
  <Words>7090</Words>
  <Application>Microsoft Office PowerPoint</Application>
  <PresentationFormat>Widescreen</PresentationFormat>
  <Paragraphs>1290</Paragraphs>
  <Slides>57</Slides>
  <Notes>15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9" baseType="lpstr">
      <vt:lpstr>Arial Unicode MS</vt:lpstr>
      <vt:lpstr>굴림</vt:lpstr>
      <vt:lpstr>Malgun Gothic</vt:lpstr>
      <vt:lpstr>Arial</vt:lpstr>
      <vt:lpstr>Calibri</vt:lpstr>
      <vt:lpstr>Helvetica</vt:lpstr>
      <vt:lpstr>Inter Medium</vt:lpstr>
      <vt:lpstr>Times New Roman</vt:lpstr>
      <vt:lpstr>Wingdings</vt:lpstr>
      <vt:lpstr>onsemi White Confidential</vt:lpstr>
      <vt:lpstr>Visio</vt:lpstr>
      <vt:lpstr>Visio.Drawing.11</vt:lpstr>
      <vt:lpstr>PCS xEV AEC Portfolio Overview</vt:lpstr>
      <vt:lpstr>PCS Products focus in HEV/EV Power systems </vt:lpstr>
      <vt:lpstr>AEC PWM Controllers</vt:lpstr>
      <vt:lpstr>ASG Auxiliary PSU for xEV</vt:lpstr>
      <vt:lpstr>NCV1362 Automotive Wide Vin PSR Controller</vt:lpstr>
      <vt:lpstr>NCV1362 Collaterals</vt:lpstr>
      <vt:lpstr>PSR Product Family Comparison</vt:lpstr>
      <vt:lpstr>NCV12711 Low Vin DC-DC Flyback Controller</vt:lpstr>
      <vt:lpstr>NCV12711 - Isolated and PSR-type of Converters</vt:lpstr>
      <vt:lpstr>Comparative Performance</vt:lpstr>
      <vt:lpstr>NCV10317 Low Vin PSR Flyback Switcher</vt:lpstr>
      <vt:lpstr>AEC Junction Isolated Drivers</vt:lpstr>
      <vt:lpstr>Existing drivers HVIC drivers for 48V systems</vt:lpstr>
      <vt:lpstr>Technology/Design sets JI driver performance </vt:lpstr>
      <vt:lpstr>NCV51513 – 130 V/2.5-3 A, H/L Driver with Dead Time &amp; Interlock</vt:lpstr>
      <vt:lpstr>NCV51313 – 130 V/2.0-3.0 A, High-Side Driver</vt:lpstr>
      <vt:lpstr>100-150 V Drivers Roadmap</vt:lpstr>
      <vt:lpstr>AEC Galvanically Isolated Drivers</vt:lpstr>
      <vt:lpstr>Construction of our isolated gate drivers</vt:lpstr>
      <vt:lpstr>Galvanic Isolation Roadmap</vt:lpstr>
      <vt:lpstr>NCP/V51152 – 3.7 kV Isolated High Performance MOS/SiC Drivers</vt:lpstr>
      <vt:lpstr>NCP/V51752 – 3.7 kV Isolated High Performance SiC Drivers</vt:lpstr>
      <vt:lpstr>Negative Bias control for NCP51752</vt:lpstr>
      <vt:lpstr>NCP/V51152/752 Eval boards</vt:lpstr>
      <vt:lpstr>NCP/V51755 Key Features</vt:lpstr>
      <vt:lpstr>NCP51755 Concept – Functional Block Diagram</vt:lpstr>
      <vt:lpstr>2-Ch Iso drivers NCP5156x/NCV5156x Comparison</vt:lpstr>
      <vt:lpstr>NCV51561 – 5 kV Isolated High Speed Dual MOS/SiC Drivers</vt:lpstr>
      <vt:lpstr>NCV51561 – EVB’s (EVBUM2817/D)</vt:lpstr>
      <vt:lpstr>Collaterals List &amp; Links / Contacts</vt:lpstr>
      <vt:lpstr>Isolated Drivers Certification </vt:lpstr>
      <vt:lpstr>NCP/NCV51563 – Isolated Dual MOS/SiC Drivers with 3.3mm creepage</vt:lpstr>
      <vt:lpstr>NCV51563 Package details</vt:lpstr>
      <vt:lpstr>Isolated Drivers Selection Guide</vt:lpstr>
      <vt:lpstr>Isolated Drivers Roadmap</vt:lpstr>
      <vt:lpstr>Integrated GaN Product Roadmap</vt:lpstr>
      <vt:lpstr>NCP5892x 650 V Integrated GaN PQFN 8 x 8 mm</vt:lpstr>
      <vt:lpstr>NCP5892x 650 V Integrated GaN PQFN 12 x 12 mm</vt:lpstr>
      <vt:lpstr>NCV58981/3 650 V Integrated GaN (iGaN)</vt:lpstr>
      <vt:lpstr>xEV OBC Block Diagram</vt:lpstr>
      <vt:lpstr>xEV Inverter Block Diagram</vt:lpstr>
      <vt:lpstr>xEV DC/DC Converter Block Diagram</vt:lpstr>
      <vt:lpstr>xEV e-Comp Block Diagram</vt:lpstr>
      <vt:lpstr>Appendix - Certifications</vt:lpstr>
      <vt:lpstr>PowerPoint Presentation</vt:lpstr>
      <vt:lpstr>NCV1060/63 – 11 &amp; 34 Ω Switchers for low power Buck</vt:lpstr>
      <vt:lpstr>NCV1070~77 – 4.7 to 22 Ω 650V Integrated Switchers</vt:lpstr>
      <vt:lpstr>NCV1034 – 100 V Synchronous Controller</vt:lpstr>
      <vt:lpstr>NCV1397 – High Performance Resonant Mode Controller</vt:lpstr>
      <vt:lpstr>NCV4390 – Secondary Side LLC and SR Controller</vt:lpstr>
      <vt:lpstr>AEC Low Side Drivers</vt:lpstr>
      <vt:lpstr>NCV51705 – 6A SiC MOSFET Fully integrated Gate Driver</vt:lpstr>
      <vt:lpstr>NCV5104 – Dual Inputs High and low side Power MOSFET Driver</vt:lpstr>
      <vt:lpstr>NCV5106-09A/B – Dual Inputs HB MOSFET Driver in SO8/DFN-10</vt:lpstr>
      <vt:lpstr>NCV5183 – 600 V/4.3 A, High and Low side Driver</vt:lpstr>
      <vt:lpstr>NCV51511 - 3A/6A 100V High/Low Side Gate Driver</vt:lpstr>
      <vt:lpstr>NCP/V51153 – 5 kV Isolated High-Performance MOS/SiC Drivers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Combined PCS Roadmap</dc:title>
  <dc:creator>Tim Kaske</dc:creator>
  <cp:lastModifiedBy>Marc Barboni</cp:lastModifiedBy>
  <cp:revision>784</cp:revision>
  <cp:lastPrinted>2021-06-16T15:06:41Z</cp:lastPrinted>
  <dcterms:created xsi:type="dcterms:W3CDTF">2015-08-02T23:43:18Z</dcterms:created>
  <dcterms:modified xsi:type="dcterms:W3CDTF">2022-10-19T08:34:05Z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0x0101002EBE1DB80D67D146917937F8C874253F</vt:lpwstr>
  </property>
  <property fmtid="{D5CDD505-2E9C-101B-9397-08002B2CF9AE}" pid="3" name="_dlc_DocIdItemGuid">
    <vt:lpwstr>034c4d2b-9353-4d39-a591-88e09909708f</vt:lpwstr>
  </property>
</Properties>
</file>