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33"/>
  </p:notesMasterIdLst>
  <p:handoutMasterIdLst>
    <p:handoutMasterId r:id="rId34"/>
  </p:handoutMasterIdLst>
  <p:sldIdLst>
    <p:sldId id="470" r:id="rId6"/>
    <p:sldId id="797" r:id="rId7"/>
    <p:sldId id="800" r:id="rId8"/>
    <p:sldId id="798" r:id="rId9"/>
    <p:sldId id="801" r:id="rId10"/>
    <p:sldId id="802" r:id="rId11"/>
    <p:sldId id="803" r:id="rId12"/>
    <p:sldId id="804" r:id="rId13"/>
    <p:sldId id="805" r:id="rId14"/>
    <p:sldId id="806" r:id="rId15"/>
    <p:sldId id="799" r:id="rId16"/>
    <p:sldId id="807" r:id="rId17"/>
    <p:sldId id="808" r:id="rId18"/>
    <p:sldId id="809" r:id="rId19"/>
    <p:sldId id="810" r:id="rId20"/>
    <p:sldId id="811" r:id="rId21"/>
    <p:sldId id="812" r:id="rId22"/>
    <p:sldId id="813" r:id="rId23"/>
    <p:sldId id="791" r:id="rId24"/>
    <p:sldId id="773" r:id="rId25"/>
    <p:sldId id="814" r:id="rId26"/>
    <p:sldId id="815" r:id="rId27"/>
    <p:sldId id="816" r:id="rId28"/>
    <p:sldId id="817" r:id="rId29"/>
    <p:sldId id="760" r:id="rId30"/>
    <p:sldId id="770" r:id="rId31"/>
    <p:sldId id="772" r:id="rId3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>
          <p15:clr>
            <a:srgbClr val="A4A3A4"/>
          </p15:clr>
        </p15:guide>
        <p15:guide id="3">
          <p15:clr>
            <a:srgbClr val="A4A3A4"/>
          </p15:clr>
        </p15:guide>
        <p15:guide id="4" pos="7677">
          <p15:clr>
            <a:srgbClr val="A4A3A4"/>
          </p15:clr>
        </p15:guide>
        <p15:guide id="5" pos="276">
          <p15:clr>
            <a:srgbClr val="A4A3A4"/>
          </p15:clr>
        </p15:guide>
        <p15:guide id="6" pos="74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7D7CD"/>
    <a:srgbClr val="E97D2E"/>
    <a:srgbClr val="FBECE8"/>
    <a:srgbClr val="111111"/>
    <a:srgbClr val="000000"/>
    <a:srgbClr val="133455"/>
    <a:srgbClr val="E2E2E2"/>
    <a:srgbClr val="00E6E1"/>
    <a:srgbClr val="4EB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6353" autoAdjust="0"/>
  </p:normalViewPr>
  <p:slideViewPr>
    <p:cSldViewPr snapToGrid="0" showGuides="1">
      <p:cViewPr varScale="1">
        <p:scale>
          <a:sx n="125" d="100"/>
          <a:sy n="125" d="100"/>
        </p:scale>
        <p:origin x="96" y="384"/>
      </p:cViewPr>
      <p:guideLst>
        <p:guide orient="horz" pos="4319"/>
        <p:guide orient="horz"/>
        <p:guide/>
        <p:guide pos="7677"/>
        <p:guide pos="276"/>
        <p:guide pos="7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864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40D6C-1509-461A-9185-1626D59496CD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DC655-0784-4A2E-8C7D-DBF0CCC96F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82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F7EA6-3292-4DAA-AFBB-79FC386582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날짜 개체 틀 7">
            <a:extLst>
              <a:ext uri="{FF2B5EF4-FFF2-40B4-BE49-F238E27FC236}">
                <a16:creationId xmlns:a16="http://schemas.microsoft.com/office/drawing/2014/main" id="{28985474-320B-40F7-B074-6F25B6DE0F4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5795F-90C6-4586-B936-4F7DE3F234B8}" type="datetimeFigureOut">
              <a:rPr lang="ko-KR" altLang="en-US" smtClean="0"/>
              <a:t>2022-03-02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239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D45C0-9617-4703-9974-7A13316135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126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F7EA6-3292-4DAA-AFBB-79FC386582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80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F7EA6-3292-4DAA-AFBB-79FC3865824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96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p_cover_v10_ora_gry_clean_hood.jpg"/>
          <p:cNvPicPr preferRelativeResize="0"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4" y="2107"/>
            <a:ext cx="12188952" cy="6855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14162" y="2679098"/>
            <a:ext cx="10360501" cy="810920"/>
          </a:xfrm>
        </p:spPr>
        <p:txBody>
          <a:bodyPr anchor="b" anchorCtr="0"/>
          <a:lstStyle>
            <a:lvl1pPr algn="ctr">
              <a:lnSpc>
                <a:spcPct val="96000"/>
              </a:lnSpc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8030EE1-64F0-EE41-B4AD-B849CAF72B7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08200" y="3482114"/>
            <a:ext cx="7972425" cy="1898378"/>
          </a:xfrm>
          <a:noFill/>
        </p:spPr>
        <p:txBody>
          <a:bodyPr anchor="t" anchorCtr="0">
            <a:noAutofit/>
          </a:bodyPr>
          <a:lstStyle>
            <a:lvl1pPr marL="0" indent="0" algn="ctr">
              <a:spcBef>
                <a:spcPts val="900"/>
              </a:spcBef>
              <a:buNone/>
              <a:defRPr sz="2400" b="1" i="0" baseline="0">
                <a:solidFill>
                  <a:schemeClr val="bg1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974144" y="6601688"/>
            <a:ext cx="2240678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Inter" panose="020B0502030000000004" pitchFamily="34" charset="0"/>
                <a:cs typeface="Arial" panose="020B0604020202020204" pitchFamily="34" charset="0"/>
              </a:rPr>
              <a:t>Public Information     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Inter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Inter" panose="020B0502030000000004" pitchFamily="34" charset="0"/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8735" y="6441146"/>
            <a:ext cx="149046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9447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30713" y="138606"/>
            <a:ext cx="11527400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963614"/>
            <a:ext cx="11527400" cy="535531"/>
          </a:xfrm>
          <a:noFill/>
        </p:spPr>
        <p:txBody>
          <a:bodyPr vert="horz" wrap="square" lIns="109728" tIns="91440" rIns="91440" bIns="9144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 dirty="0"/>
              <a:t>Click to edit </a:t>
            </a:r>
            <a:r>
              <a:rPr lang="en-US"/>
              <a:t>Master subtitle styles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6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963614"/>
            <a:ext cx="11527400" cy="535531"/>
          </a:xfrm>
          <a:noFill/>
        </p:spPr>
        <p:txBody>
          <a:bodyPr vert="horz" wrap="square" lIns="109728" tIns="91440" rIns="91440" bIns="9144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 dirty="0"/>
              <a:t>Click to edit </a:t>
            </a:r>
            <a:r>
              <a:rPr lang="en-US"/>
              <a:t>Master subtitle styles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0712" y="1600201"/>
            <a:ext cx="11530584" cy="4863974"/>
          </a:xfrm>
        </p:spPr>
        <p:txBody>
          <a:bodyPr lIns="109728"/>
          <a:lstStyle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469148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666" y="941343"/>
            <a:ext cx="5233794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941343"/>
            <a:ext cx="5235850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e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666" y="1168401"/>
            <a:ext cx="5233794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168401"/>
            <a:ext cx="5235850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715" y="785167"/>
            <a:ext cx="5564673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785167"/>
            <a:ext cx="5566859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" y="828711"/>
            <a:ext cx="5486400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28600" indent="-228600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2213" y="828711"/>
            <a:ext cx="5486400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30188" indent="-230188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15" y="808039"/>
            <a:ext cx="5564673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715" y="1278467"/>
            <a:ext cx="5564673" cy="5099281"/>
          </a:xfrm>
        </p:spPr>
        <p:txBody>
          <a:bodyPr lIns="109728"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808039"/>
            <a:ext cx="5566859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1278467"/>
            <a:ext cx="5566859" cy="5099281"/>
          </a:xfrm>
        </p:spPr>
        <p:txBody>
          <a:bodyPr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827087"/>
            <a:ext cx="5499595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860" y="827087"/>
            <a:ext cx="5501756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4" y="1305730"/>
            <a:ext cx="5499596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rgbClr val="000000"/>
                </a:solidFill>
              </a:defRPr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57225" indent="-2032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861" y="1305730"/>
            <a:ext cx="5501756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/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44525" indent="-192088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y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208575"/>
            <a:ext cx="5499595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860" y="1208575"/>
            <a:ext cx="5501756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3" y="1677901"/>
            <a:ext cx="5499596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9113" indent="-230188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860" y="1677901"/>
            <a:ext cx="5501756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7525" indent="-228600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61950" y="623138"/>
            <a:ext cx="11826876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965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" y="894"/>
            <a:ext cx="1218247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686" y="3110755"/>
            <a:ext cx="10699454" cy="1080939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006" y="4460329"/>
            <a:ext cx="10692814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169549" y="6601688"/>
            <a:ext cx="1849866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Confidential     © </a:t>
            </a:r>
            <a:r>
              <a:rPr lang="en-US" sz="1000" b="1" kern="700" spc="10" baseline="0" dirty="0" err="1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onsemi</a:t>
            </a: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58CCDD-9A8D-4AFD-95A4-1C92A94A40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89238" y="6421226"/>
            <a:ext cx="1490469" cy="26045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420019" y="432817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69705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65584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6066447" y="1701657"/>
            <a:ext cx="24220" cy="4670619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399"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E6D1F6-687C-4F7F-9C72-382F8E20C508}"/>
              </a:ext>
            </a:extLst>
          </p:cNvPr>
          <p:cNvGrpSpPr/>
          <p:nvPr userDrawn="1"/>
        </p:nvGrpSpPr>
        <p:grpSpPr>
          <a:xfrm>
            <a:off x="162785" y="1684263"/>
            <a:ext cx="2742486" cy="312744"/>
            <a:chOff x="144582" y="1678343"/>
            <a:chExt cx="2742486" cy="312744"/>
          </a:xfrm>
        </p:grpSpPr>
        <p:sp>
          <p:nvSpPr>
            <p:cNvPr id="30" name="AutoShape 33">
              <a:extLst>
                <a:ext uri="{FF2B5EF4-FFF2-40B4-BE49-F238E27FC236}">
                  <a16:creationId xmlns:a16="http://schemas.microsoft.com/office/drawing/2014/main" id="{8A0FE5D2-E191-4331-A7B1-8F14AB5A0C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582" y="1679057"/>
              <a:ext cx="2742486" cy="312030"/>
            </a:xfrm>
            <a:prstGeom prst="rect">
              <a:avLst/>
            </a:prstGeom>
            <a:gradFill rotWithShape="1">
              <a:gsLst>
                <a:gs pos="10000">
                  <a:schemeClr val="tx2"/>
                </a:gs>
                <a:gs pos="50000">
                  <a:srgbClr val="5D7B85"/>
                </a:gs>
                <a:gs pos="90000">
                  <a:schemeClr val="tx2"/>
                </a:gs>
              </a:gsLst>
              <a:lin ang="3000000" scaled="0"/>
            </a:gradFill>
            <a:ln w="12700">
              <a:noFill/>
              <a:round/>
              <a:headEnd/>
              <a:tailEnd/>
            </a:ln>
          </p:spPr>
          <p:txBody>
            <a:bodyPr wrap="none" tIns="18288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D4D4D"/>
                </a:buClr>
                <a:buSzTx/>
                <a:buFontTx/>
                <a:buNone/>
                <a:tabLst/>
                <a:defRPr/>
              </a:pPr>
              <a:endPara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9C67B53-3FA1-4467-B7C1-9E7DA4E79631}"/>
                </a:ext>
              </a:extLst>
            </p:cNvPr>
            <p:cNvSpPr txBox="1"/>
            <p:nvPr userDrawn="1"/>
          </p:nvSpPr>
          <p:spPr>
            <a:xfrm>
              <a:off x="144582" y="1678343"/>
              <a:ext cx="16333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Unique Features</a:t>
              </a: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C702AE4B-F240-4699-BB7F-530F6DEF2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55" y="149012"/>
            <a:ext cx="11915606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41E6E6-7AF3-453C-B0DB-63C1147A329C}"/>
              </a:ext>
            </a:extLst>
          </p:cNvPr>
          <p:cNvGrpSpPr/>
          <p:nvPr userDrawn="1"/>
        </p:nvGrpSpPr>
        <p:grpSpPr>
          <a:xfrm>
            <a:off x="162785" y="754791"/>
            <a:ext cx="11883834" cy="312452"/>
            <a:chOff x="162785" y="1062603"/>
            <a:chExt cx="11883834" cy="312452"/>
          </a:xfrm>
          <a:gradFill flip="none" rotWithShape="1">
            <a:gsLst>
              <a:gs pos="10000">
                <a:schemeClr val="tx2"/>
              </a:gs>
              <a:gs pos="50000">
                <a:srgbClr val="5D7B85"/>
              </a:gs>
              <a:gs pos="90000">
                <a:schemeClr val="tx2"/>
              </a:gs>
            </a:gsLst>
            <a:lin ang="2700000" scaled="1"/>
            <a:tileRect/>
          </a:gradFill>
        </p:grpSpPr>
        <p:sp>
          <p:nvSpPr>
            <p:cNvPr id="31" name="AutoShape 33">
              <a:extLst>
                <a:ext uri="{FF2B5EF4-FFF2-40B4-BE49-F238E27FC236}">
                  <a16:creationId xmlns:a16="http://schemas.microsoft.com/office/drawing/2014/main" id="{7AF0F5C7-237A-468F-8B71-2D943C6C21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2785" y="1063025"/>
              <a:ext cx="11883834" cy="312030"/>
            </a:xfrm>
            <a:prstGeom prst="rect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tIns="18288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D4D4D"/>
                </a:buClr>
                <a:buSzTx/>
                <a:buFontTx/>
                <a:buNone/>
                <a:tabLst/>
                <a:defRPr/>
              </a:pPr>
              <a:endPara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2BCC338-5735-4EDF-856E-0868A9EE06CF}"/>
                </a:ext>
              </a:extLst>
            </p:cNvPr>
            <p:cNvSpPr txBox="1"/>
            <p:nvPr userDrawn="1"/>
          </p:nvSpPr>
          <p:spPr>
            <a:xfrm>
              <a:off x="162785" y="1062603"/>
              <a:ext cx="1747139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Value Proposition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FD71068-DAB3-44E9-8815-FCF9684C44D3}"/>
              </a:ext>
            </a:extLst>
          </p:cNvPr>
          <p:cNvGrpSpPr/>
          <p:nvPr userDrawn="1"/>
        </p:nvGrpSpPr>
        <p:grpSpPr>
          <a:xfrm>
            <a:off x="3240037" y="1684263"/>
            <a:ext cx="2742486" cy="312744"/>
            <a:chOff x="144582" y="1678343"/>
            <a:chExt cx="2742486" cy="312744"/>
          </a:xfrm>
        </p:grpSpPr>
        <p:sp>
          <p:nvSpPr>
            <p:cNvPr id="50" name="AutoShape 33">
              <a:extLst>
                <a:ext uri="{FF2B5EF4-FFF2-40B4-BE49-F238E27FC236}">
                  <a16:creationId xmlns:a16="http://schemas.microsoft.com/office/drawing/2014/main" id="{011491D0-219C-4BC4-823D-234617F91C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582" y="1679057"/>
              <a:ext cx="2742486" cy="312030"/>
            </a:xfrm>
            <a:prstGeom prst="rect">
              <a:avLst/>
            </a:prstGeom>
            <a:gradFill rotWithShape="1">
              <a:gsLst>
                <a:gs pos="10000">
                  <a:schemeClr val="tx2"/>
                </a:gs>
                <a:gs pos="50000">
                  <a:srgbClr val="5D7B85"/>
                </a:gs>
                <a:gs pos="90000">
                  <a:schemeClr val="tx2"/>
                </a:gs>
              </a:gsLst>
              <a:lin ang="3000000" scaled="0"/>
            </a:gradFill>
            <a:ln w="12700">
              <a:noFill/>
              <a:round/>
              <a:headEnd/>
              <a:tailEnd/>
            </a:ln>
          </p:spPr>
          <p:txBody>
            <a:bodyPr wrap="none" tIns="18288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D4D4D"/>
                </a:buClr>
                <a:buSzTx/>
                <a:buFontTx/>
                <a:buNone/>
                <a:tabLst/>
                <a:defRPr/>
              </a:pPr>
              <a:endPara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0946041-5FC8-496B-8E05-792196615A46}"/>
                </a:ext>
              </a:extLst>
            </p:cNvPr>
            <p:cNvSpPr txBox="1"/>
            <p:nvPr userDrawn="1"/>
          </p:nvSpPr>
          <p:spPr>
            <a:xfrm>
              <a:off x="144582" y="1678343"/>
              <a:ext cx="8899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Benefits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C74AA91-07F7-4F7E-ABBD-606EBC6F6D21}"/>
              </a:ext>
            </a:extLst>
          </p:cNvPr>
          <p:cNvGrpSpPr/>
          <p:nvPr userDrawn="1"/>
        </p:nvGrpSpPr>
        <p:grpSpPr>
          <a:xfrm>
            <a:off x="140589" y="3396122"/>
            <a:ext cx="5836719" cy="312744"/>
            <a:chOff x="144582" y="1678343"/>
            <a:chExt cx="2742486" cy="312744"/>
          </a:xfrm>
        </p:grpSpPr>
        <p:sp>
          <p:nvSpPr>
            <p:cNvPr id="54" name="AutoShape 33">
              <a:extLst>
                <a:ext uri="{FF2B5EF4-FFF2-40B4-BE49-F238E27FC236}">
                  <a16:creationId xmlns:a16="http://schemas.microsoft.com/office/drawing/2014/main" id="{FC45BB56-AE19-46F5-BE46-0F97324F9D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582" y="1679057"/>
              <a:ext cx="2742486" cy="312030"/>
            </a:xfrm>
            <a:prstGeom prst="rect">
              <a:avLst/>
            </a:prstGeom>
            <a:gradFill rotWithShape="1">
              <a:gsLst>
                <a:gs pos="10000">
                  <a:schemeClr val="tx2"/>
                </a:gs>
                <a:gs pos="50000">
                  <a:srgbClr val="5D7B85"/>
                </a:gs>
                <a:gs pos="90000">
                  <a:schemeClr val="tx2"/>
                </a:gs>
              </a:gsLst>
              <a:lin ang="3000000" scaled="0"/>
            </a:gradFill>
            <a:ln w="12700">
              <a:noFill/>
              <a:round/>
              <a:headEnd/>
              <a:tailEnd/>
            </a:ln>
          </p:spPr>
          <p:txBody>
            <a:bodyPr wrap="none" tIns="18288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D4D4D"/>
                </a:buClr>
                <a:buSzTx/>
                <a:buFontTx/>
                <a:buNone/>
                <a:tabLst/>
                <a:defRPr/>
              </a:pPr>
              <a:endPara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EB1D6AC-9334-4D91-821D-D727C360A32B}"/>
                </a:ext>
              </a:extLst>
            </p:cNvPr>
            <p:cNvSpPr txBox="1"/>
            <p:nvPr userDrawn="1"/>
          </p:nvSpPr>
          <p:spPr>
            <a:xfrm>
              <a:off x="144582" y="1678343"/>
              <a:ext cx="6848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Other Features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D242319-DC73-469C-8F3A-A533CE62EEBA}"/>
              </a:ext>
            </a:extLst>
          </p:cNvPr>
          <p:cNvGrpSpPr/>
          <p:nvPr userDrawn="1"/>
        </p:nvGrpSpPr>
        <p:grpSpPr>
          <a:xfrm>
            <a:off x="124655" y="5218307"/>
            <a:ext cx="5836719" cy="312744"/>
            <a:chOff x="144582" y="1678343"/>
            <a:chExt cx="2742486" cy="312744"/>
          </a:xfrm>
        </p:grpSpPr>
        <p:sp>
          <p:nvSpPr>
            <p:cNvPr id="57" name="AutoShape 33">
              <a:extLst>
                <a:ext uri="{FF2B5EF4-FFF2-40B4-BE49-F238E27FC236}">
                  <a16:creationId xmlns:a16="http://schemas.microsoft.com/office/drawing/2014/main" id="{A2777F0A-7FA0-4947-B176-618231D7A0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582" y="1679057"/>
              <a:ext cx="2742486" cy="312030"/>
            </a:xfrm>
            <a:prstGeom prst="rect">
              <a:avLst/>
            </a:prstGeom>
            <a:gradFill rotWithShape="1">
              <a:gsLst>
                <a:gs pos="10000">
                  <a:schemeClr val="tx2"/>
                </a:gs>
                <a:gs pos="50000">
                  <a:srgbClr val="5D7B85"/>
                </a:gs>
                <a:gs pos="90000">
                  <a:schemeClr val="tx2"/>
                </a:gs>
              </a:gsLst>
              <a:lin ang="3000000" scaled="0"/>
            </a:gradFill>
            <a:ln w="12700">
              <a:noFill/>
              <a:round/>
              <a:headEnd/>
              <a:tailEnd/>
            </a:ln>
          </p:spPr>
          <p:txBody>
            <a:bodyPr wrap="none" tIns="18288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D4D4D"/>
                </a:buClr>
                <a:buSzTx/>
                <a:buFontTx/>
                <a:buNone/>
                <a:tabLst/>
                <a:defRPr/>
              </a:pPr>
              <a:endPara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6C921CC-7D18-46FD-9493-0619D6113DD4}"/>
                </a:ext>
              </a:extLst>
            </p:cNvPr>
            <p:cNvSpPr txBox="1"/>
            <p:nvPr userDrawn="1"/>
          </p:nvSpPr>
          <p:spPr>
            <a:xfrm>
              <a:off x="144582" y="1678343"/>
              <a:ext cx="9663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Market &amp; Applications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574EF6D-582D-4C05-8B27-26AD4637526A}"/>
              </a:ext>
            </a:extLst>
          </p:cNvPr>
          <p:cNvGrpSpPr/>
          <p:nvPr userDrawn="1"/>
        </p:nvGrpSpPr>
        <p:grpSpPr>
          <a:xfrm>
            <a:off x="6195988" y="5213340"/>
            <a:ext cx="5836719" cy="312744"/>
            <a:chOff x="144582" y="1678343"/>
            <a:chExt cx="2742486" cy="312744"/>
          </a:xfrm>
        </p:grpSpPr>
        <p:sp>
          <p:nvSpPr>
            <p:cNvPr id="60" name="AutoShape 33">
              <a:extLst>
                <a:ext uri="{FF2B5EF4-FFF2-40B4-BE49-F238E27FC236}">
                  <a16:creationId xmlns:a16="http://schemas.microsoft.com/office/drawing/2014/main" id="{8B23A3D8-ECC4-4C20-BD6D-26EF32B6CC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582" y="1679057"/>
              <a:ext cx="2742486" cy="312030"/>
            </a:xfrm>
            <a:prstGeom prst="rect">
              <a:avLst/>
            </a:prstGeom>
            <a:gradFill rotWithShape="1">
              <a:gsLst>
                <a:gs pos="10000">
                  <a:schemeClr val="tx2"/>
                </a:gs>
                <a:gs pos="50000">
                  <a:srgbClr val="5D7B85"/>
                </a:gs>
                <a:gs pos="90000">
                  <a:schemeClr val="tx2"/>
                </a:gs>
              </a:gsLst>
              <a:lin ang="3000000" scaled="0"/>
            </a:gradFill>
            <a:ln w="12700">
              <a:noFill/>
              <a:round/>
              <a:headEnd/>
              <a:tailEnd/>
            </a:ln>
          </p:spPr>
          <p:txBody>
            <a:bodyPr wrap="none" tIns="18288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D4D4D"/>
                </a:buClr>
                <a:buSzTx/>
                <a:buFontTx/>
                <a:buNone/>
                <a:tabLst/>
                <a:defRPr/>
              </a:pPr>
              <a:endPara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E9DF7F2-6724-471E-B948-BCF5527BF051}"/>
                </a:ext>
              </a:extLst>
            </p:cNvPr>
            <p:cNvSpPr txBox="1"/>
            <p:nvPr userDrawn="1"/>
          </p:nvSpPr>
          <p:spPr>
            <a:xfrm>
              <a:off x="144582" y="1678343"/>
              <a:ext cx="9137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Package Information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3C0CCDB-C5BD-4C54-8D1D-31394D0DF4CF}"/>
              </a:ext>
            </a:extLst>
          </p:cNvPr>
          <p:cNvGrpSpPr/>
          <p:nvPr userDrawn="1"/>
        </p:nvGrpSpPr>
        <p:grpSpPr>
          <a:xfrm>
            <a:off x="6189321" y="1701657"/>
            <a:ext cx="5836719" cy="312744"/>
            <a:chOff x="144582" y="1678343"/>
            <a:chExt cx="2742486" cy="312744"/>
          </a:xfrm>
        </p:grpSpPr>
        <p:sp>
          <p:nvSpPr>
            <p:cNvPr id="63" name="AutoShape 33">
              <a:extLst>
                <a:ext uri="{FF2B5EF4-FFF2-40B4-BE49-F238E27FC236}">
                  <a16:creationId xmlns:a16="http://schemas.microsoft.com/office/drawing/2014/main" id="{09414E16-F9DD-49EE-89ED-02225C3D28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582" y="1679057"/>
              <a:ext cx="2742486" cy="312030"/>
            </a:xfrm>
            <a:prstGeom prst="rect">
              <a:avLst/>
            </a:prstGeom>
            <a:gradFill rotWithShape="1">
              <a:gsLst>
                <a:gs pos="10000">
                  <a:schemeClr val="tx2"/>
                </a:gs>
                <a:gs pos="50000">
                  <a:srgbClr val="5D7B85"/>
                </a:gs>
                <a:gs pos="90000">
                  <a:schemeClr val="tx2"/>
                </a:gs>
              </a:gsLst>
              <a:lin ang="3000000" scaled="0"/>
            </a:gradFill>
            <a:ln w="12700">
              <a:noFill/>
              <a:round/>
              <a:headEnd/>
              <a:tailEnd/>
            </a:ln>
          </p:spPr>
          <p:txBody>
            <a:bodyPr wrap="none" tIns="18288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D4D4D"/>
                </a:buClr>
                <a:buSzTx/>
                <a:buFontTx/>
                <a:buNone/>
                <a:tabLst/>
                <a:defRPr/>
              </a:pPr>
              <a:endPara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808BD07-C928-4C1D-87B2-29C80AD75F86}"/>
                </a:ext>
              </a:extLst>
            </p:cNvPr>
            <p:cNvSpPr txBox="1"/>
            <p:nvPr userDrawn="1"/>
          </p:nvSpPr>
          <p:spPr>
            <a:xfrm>
              <a:off x="144582" y="1678343"/>
              <a:ext cx="12915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Typical Application Schematic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758959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nsemi_logo_tag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3" y="2544566"/>
            <a:ext cx="4940818" cy="144130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908831" y="5059903"/>
            <a:ext cx="237116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Follow Us @onsemi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155239" y="5634960"/>
            <a:ext cx="3878346" cy="398110"/>
            <a:chOff x="4235925" y="5527380"/>
            <a:chExt cx="3878346" cy="398110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8330" y="5527380"/>
              <a:ext cx="46805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277" y="5527380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4" t="14024" r="14386" b="14591"/>
            <a:stretch/>
          </p:blipFill>
          <p:spPr>
            <a:xfrm>
              <a:off x="4235925" y="5542904"/>
              <a:ext cx="38514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77" r="15128"/>
            <a:stretch>
              <a:fillRect/>
            </a:stretch>
          </p:blipFill>
          <p:spPr>
            <a:xfrm>
              <a:off x="5070021" y="5545587"/>
              <a:ext cx="457200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4368" y="5542904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 userDrawn="1"/>
        </p:nvSpPr>
        <p:spPr>
          <a:xfrm>
            <a:off x="5296757" y="6190684"/>
            <a:ext cx="1595310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www.onsemi</a:t>
            </a:r>
          </a:p>
        </p:txBody>
      </p:sp>
    </p:spTree>
    <p:extLst>
      <p:ext uri="{BB962C8B-B14F-4D97-AF65-F5344CB8AC3E}">
        <p14:creationId xmlns:p14="http://schemas.microsoft.com/office/powerpoint/2010/main" val="235165584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ction Dark Option 1.jpg"/>
          <p:cNvPicPr>
            <a:picLocks noChangeAspect="1"/>
          </p:cNvPicPr>
          <p:nvPr userDrawn="1"/>
        </p:nvPicPr>
        <p:blipFill>
          <a:blip r:embed="rId2"/>
          <a:srcRect r="274"/>
          <a:stretch>
            <a:fillRect/>
          </a:stretch>
        </p:blipFill>
        <p:spPr>
          <a:xfrm>
            <a:off x="-64" y="2679"/>
            <a:ext cx="12188952" cy="6855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686" y="3119721"/>
            <a:ext cx="10699454" cy="1071974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006" y="4496189"/>
            <a:ext cx="10692814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20019" y="43102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974143" y="6601688"/>
            <a:ext cx="2240678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Internal Use Only     </a:t>
            </a: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© onsemi 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8735" y="6441146"/>
            <a:ext cx="1490469" cy="27432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bg1">
                  <a:lumMod val="50000"/>
                </a:schemeClr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9705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29120" y="753533"/>
            <a:ext cx="11530584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63333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606883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2490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29120" y="1159932"/>
            <a:ext cx="11530584" cy="5427663"/>
          </a:xfrm>
        </p:spPr>
        <p:txBody>
          <a:bodyPr lIns="1097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08249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-Line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7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469148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6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0712" y="1170561"/>
            <a:ext cx="11530584" cy="5385882"/>
          </a:xfrm>
        </p:spPr>
        <p:txBody>
          <a:bodyPr lIns="109728"/>
          <a:lstStyle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469148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12" y="1024467"/>
            <a:ext cx="11530584" cy="5204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974143" y="6601688"/>
            <a:ext cx="2240678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Public Information     © </a:t>
            </a:r>
            <a:r>
              <a:rPr lang="en-US" sz="1000" b="1" kern="700" spc="10" baseline="0" dirty="0" err="1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onsemi</a:t>
            </a: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 2022</a:t>
            </a:r>
          </a:p>
        </p:txBody>
      </p:sp>
      <p:sp>
        <p:nvSpPr>
          <p:cNvPr id="14" name="Rectangle 13"/>
          <p:cNvSpPr/>
          <p:nvPr userDrawn="1"/>
        </p:nvSpPr>
        <p:spPr>
          <a:xfrm rot="10800000" flipH="1">
            <a:off x="-63" y="6812286"/>
            <a:ext cx="12188952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10800000">
            <a:off x="-63" y="7"/>
            <a:ext cx="12188952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48FF6F5-18B0-5D40-9D06-8144B7F5F0F0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0289238" y="6421226"/>
            <a:ext cx="1490469" cy="26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9" r:id="rId3"/>
    <p:sldLayoutId id="2147483650" r:id="rId4"/>
    <p:sldLayoutId id="2147483654" r:id="rId5"/>
    <p:sldLayoutId id="2147483660" r:id="rId6"/>
    <p:sldLayoutId id="2147483687" r:id="rId7"/>
    <p:sldLayoutId id="2147483662" r:id="rId8"/>
    <p:sldLayoutId id="2147483721" r:id="rId9"/>
    <p:sldLayoutId id="2147483664" r:id="rId10"/>
    <p:sldLayoutId id="2147483663" r:id="rId11"/>
    <p:sldLayoutId id="2147483688" r:id="rId12"/>
    <p:sldLayoutId id="2147483725" r:id="rId13"/>
    <p:sldLayoutId id="2147483666" r:id="rId14"/>
    <p:sldLayoutId id="2147483722" r:id="rId15"/>
    <p:sldLayoutId id="2147483653" r:id="rId16"/>
    <p:sldLayoutId id="2147483685" r:id="rId17"/>
    <p:sldLayoutId id="2147483686" r:id="rId18"/>
    <p:sldLayoutId id="2147483655" r:id="rId19"/>
    <p:sldLayoutId id="2147483661" r:id="rId20"/>
    <p:sldLayoutId id="2147483734" r:id="rId21"/>
    <p:sldLayoutId id="2147483668" r:id="rId22"/>
  </p:sldLayoutIdLst>
  <p:transition>
    <p:fade/>
  </p:transition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3000" b="1" i="0" kern="1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91440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itchFamily="34" charset="0"/>
        <a:buChar char="•"/>
        <a:defRPr sz="2400" b="0" kern="10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608013" indent="-269875" algn="l" defTabSz="914400" rtl="0" eaLnBrk="1" latinLnBrk="0" hangingPunct="1">
        <a:lnSpc>
          <a:spcPct val="100000"/>
        </a:lnSpc>
        <a:spcBef>
          <a:spcPts val="800"/>
        </a:spcBef>
        <a:buClr>
          <a:schemeClr val="bg1">
            <a:lumMod val="65000"/>
          </a:schemeClr>
        </a:buClr>
        <a:buFont typeface="Arial" pitchFamily="34" charset="0"/>
        <a:buChar char="−"/>
        <a:defRPr sz="2200" b="0" kern="10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400" indent="-223838" algn="l" defTabSz="914400" rtl="0" eaLnBrk="1" latinLnBrk="0" hangingPunct="1">
        <a:lnSpc>
          <a:spcPct val="100000"/>
        </a:lnSpc>
        <a:spcBef>
          <a:spcPts val="600"/>
        </a:spcBef>
        <a:buClr>
          <a:schemeClr val="bg1">
            <a:lumMod val="65000"/>
          </a:schemeClr>
        </a:buClr>
        <a:buFont typeface="Wingdings" pitchFamily="2" charset="2"/>
        <a:buChar char="§"/>
        <a:defRPr sz="1800" b="0" kern="10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257300" indent="-206375" algn="l" defTabSz="914400" rtl="0" eaLnBrk="1" latinLnBrk="0" hangingPunct="1">
        <a:lnSpc>
          <a:spcPct val="100000"/>
        </a:lnSpc>
        <a:spcBef>
          <a:spcPts val="400"/>
        </a:spcBef>
        <a:buClr>
          <a:schemeClr val="bg1">
            <a:lumMod val="65000"/>
          </a:schemeClr>
        </a:buClr>
        <a:buFont typeface="Arial" pitchFamily="34" charset="0"/>
        <a:buChar char="▫"/>
        <a:defRPr sz="17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1487488" indent="-225425" algn="l" defTabSz="914400" rtl="0" eaLnBrk="1" latinLnBrk="0" hangingPunct="1">
        <a:lnSpc>
          <a:spcPct val="100000"/>
        </a:lnSpc>
        <a:spcBef>
          <a:spcPts val="300"/>
        </a:spcBef>
        <a:buClr>
          <a:schemeClr val="bg1">
            <a:lumMod val="65000"/>
          </a:schemeClr>
        </a:buClr>
        <a:buFont typeface="Arial" panose="020B0604020202020204" pitchFamily="34" charset="0"/>
        <a:buChar char="»"/>
        <a:defRPr sz="16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nsemi.com/products/discretes-drivers/gate-drivers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.yoo@onsemi.com" TargetMode="External"/><Relationship Id="rId2" Type="http://schemas.openxmlformats.org/officeDocument/2006/relationships/hyperlink" Target="mailto:marc.barboni@onsemi.co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High Performance Isolated Drivers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PCS Q1 - 2022</a:t>
            </a:r>
          </a:p>
        </p:txBody>
      </p:sp>
    </p:spTree>
    <p:extLst>
      <p:ext uri="{BB962C8B-B14F-4D97-AF65-F5344CB8AC3E}">
        <p14:creationId xmlns:p14="http://schemas.microsoft.com/office/powerpoint/2010/main" val="336167087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7C6ACC-7E26-4E6C-8815-29EF6871E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NCP51157 Competitive Landscape</a:t>
            </a:r>
            <a:endParaRPr lang="ko-KR" altLang="en-US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DBAE2F53-65E6-4CA8-907C-133EBAD86599}"/>
              </a:ext>
            </a:extLst>
          </p:cNvPr>
          <p:cNvGraphicFramePr>
            <a:graphicFrameLocks noGrp="1"/>
          </p:cNvGraphicFramePr>
          <p:nvPr/>
        </p:nvGraphicFramePr>
        <p:xfrm>
          <a:off x="328613" y="949325"/>
          <a:ext cx="11531602" cy="5034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1658">
                  <a:extLst>
                    <a:ext uri="{9D8B030D-6E8A-4147-A177-3AD203B41FA5}">
                      <a16:colId xmlns:a16="http://schemas.microsoft.com/office/drawing/2014/main" val="3243214775"/>
                    </a:ext>
                  </a:extLst>
                </a:gridCol>
                <a:gridCol w="405240">
                  <a:extLst>
                    <a:ext uri="{9D8B030D-6E8A-4147-A177-3AD203B41FA5}">
                      <a16:colId xmlns:a16="http://schemas.microsoft.com/office/drawing/2014/main" val="1314790899"/>
                    </a:ext>
                  </a:extLst>
                </a:gridCol>
                <a:gridCol w="1175195">
                  <a:extLst>
                    <a:ext uri="{9D8B030D-6E8A-4147-A177-3AD203B41FA5}">
                      <a16:colId xmlns:a16="http://schemas.microsoft.com/office/drawing/2014/main" val="2499750536"/>
                    </a:ext>
                  </a:extLst>
                </a:gridCol>
                <a:gridCol w="1175195">
                  <a:extLst>
                    <a:ext uri="{9D8B030D-6E8A-4147-A177-3AD203B41FA5}">
                      <a16:colId xmlns:a16="http://schemas.microsoft.com/office/drawing/2014/main" val="2715882671"/>
                    </a:ext>
                  </a:extLst>
                </a:gridCol>
                <a:gridCol w="1175195">
                  <a:extLst>
                    <a:ext uri="{9D8B030D-6E8A-4147-A177-3AD203B41FA5}">
                      <a16:colId xmlns:a16="http://schemas.microsoft.com/office/drawing/2014/main" val="4026066411"/>
                    </a:ext>
                  </a:extLst>
                </a:gridCol>
                <a:gridCol w="1175195">
                  <a:extLst>
                    <a:ext uri="{9D8B030D-6E8A-4147-A177-3AD203B41FA5}">
                      <a16:colId xmlns:a16="http://schemas.microsoft.com/office/drawing/2014/main" val="2210338623"/>
                    </a:ext>
                  </a:extLst>
                </a:gridCol>
                <a:gridCol w="1175195">
                  <a:extLst>
                    <a:ext uri="{9D8B030D-6E8A-4147-A177-3AD203B41FA5}">
                      <a16:colId xmlns:a16="http://schemas.microsoft.com/office/drawing/2014/main" val="1948753807"/>
                    </a:ext>
                  </a:extLst>
                </a:gridCol>
                <a:gridCol w="1175195">
                  <a:extLst>
                    <a:ext uri="{9D8B030D-6E8A-4147-A177-3AD203B41FA5}">
                      <a16:colId xmlns:a16="http://schemas.microsoft.com/office/drawing/2014/main" val="1687255925"/>
                    </a:ext>
                  </a:extLst>
                </a:gridCol>
                <a:gridCol w="1296767">
                  <a:extLst>
                    <a:ext uri="{9D8B030D-6E8A-4147-A177-3AD203B41FA5}">
                      <a16:colId xmlns:a16="http://schemas.microsoft.com/office/drawing/2014/main" val="143417628"/>
                    </a:ext>
                  </a:extLst>
                </a:gridCol>
                <a:gridCol w="1296767">
                  <a:extLst>
                    <a:ext uri="{9D8B030D-6E8A-4147-A177-3AD203B41FA5}">
                      <a16:colId xmlns:a16="http://schemas.microsoft.com/office/drawing/2014/main" val="755431624"/>
                    </a:ext>
                  </a:extLst>
                </a:gridCol>
              </a:tblGrid>
              <a:tr h="15361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Feature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D2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Unit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D2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ON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D2E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Competitor A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D2E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맑은 고딕" panose="020B0503020000020004" pitchFamily="50" charset="-127"/>
                          <a:cs typeface="+mn-cs"/>
                        </a:rPr>
                        <a:t>Competitor 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D2E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맑은 고딕" panose="020B0503020000020004" pitchFamily="50" charset="-127"/>
                          <a:cs typeface="+mn-cs"/>
                        </a:rPr>
                        <a:t>Competitor C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D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045888"/>
                  </a:ext>
                </a:extLst>
              </a:tr>
              <a:tr h="1536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NCP51157A/B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NCD5709B/D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맑은 고딕" panose="020B0503020000020004" pitchFamily="50" charset="-127"/>
                          <a:cs typeface="+mn-cs"/>
                        </a:rPr>
                        <a:t>Competitor’s Device 1</a:t>
                      </a:r>
                      <a:endParaRPr kumimoji="0" lang="en-US" altLang="ko-KR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맑은 고딕" panose="020B0503020000020004" pitchFamily="50" charset="-127"/>
                          <a:cs typeface="+mn-cs"/>
                        </a:rPr>
                        <a:t>Competitor’s Device 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맑은 고딕" panose="020B0503020000020004" pitchFamily="50" charset="-127"/>
                          <a:cs typeface="+mn-cs"/>
                        </a:rPr>
                        <a:t>Competitor’s Device 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맑은 고딕" panose="020B0503020000020004" pitchFamily="50" charset="-127"/>
                          <a:cs typeface="+mn-cs"/>
                        </a:rPr>
                        <a:t>Competitor’s Device 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맑은 고딕" panose="020B0503020000020004" pitchFamily="50" charset="-127"/>
                          <a:cs typeface="+mn-cs"/>
                        </a:rPr>
                        <a:t>Competitor’s Device 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맑은 고딕" panose="020B0503020000020004" pitchFamily="50" charset="-127"/>
                          <a:cs typeface="+mn-cs"/>
                        </a:rPr>
                        <a:t>Competitor’s Device 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39571"/>
                  </a:ext>
                </a:extLst>
              </a:tr>
              <a:tr h="1536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Max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Vdd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(1ry die)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5.5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76941"/>
                  </a:ext>
                </a:extLst>
              </a:tr>
              <a:tr h="168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Drive Current, Sourcing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A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typ. 4.5 @VCC=12V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typ. 8@VCC=15V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typ. 5.5 @VCC=15V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typ. 10 @VCC=15V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typ. 4.3 @VCC=15V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typ. 4.3 @VCC=15V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typ. 17 @VCC=15V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typ. 4.0 @VCC=12V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832726"/>
                  </a:ext>
                </a:extLst>
              </a:tr>
              <a:tr h="168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Drive Current, Sinking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A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typ. 9.0 @VCC=12V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typ. 8 @VCC=15V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typ. 5.5@VCC=15V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typ. 9@VCC=15V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typ. 4.4 @VCC=15V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typ. 2.2 @VCC=15V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typ. 17 @VCC=15V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typ. 4.0 @VCC=12V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79577"/>
                  </a:ext>
                </a:extLst>
              </a:tr>
              <a:tr h="168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Split Outputs(OUTH/OUTL)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51157A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57090C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3325783"/>
                  </a:ext>
                </a:extLst>
              </a:tr>
              <a:tr h="168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VCC True UVLO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51157B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57090B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5131793"/>
                  </a:ext>
                </a:extLst>
              </a:tr>
              <a:tr h="168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Active Miller Clamp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57090A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796032"/>
                  </a:ext>
                </a:extLst>
              </a:tr>
              <a:tr h="168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Desat Protection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6950748"/>
                  </a:ext>
                </a:extLst>
              </a:tr>
              <a:tr h="168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OCP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734158"/>
                  </a:ext>
                </a:extLst>
              </a:tr>
              <a:tr h="168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Propagation Delay (Ton, Toff)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ns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 / 45 / -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45/60/85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80 / 90 / 100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80 / 90 / 100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 / 60 / 72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 / 60 / 75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 / 65 / 100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 / 19 /30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5735231"/>
                  </a:ext>
                </a:extLst>
              </a:tr>
              <a:tr h="168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Pulse Skew ABS[Ton - Toff]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ns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+/-5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+/-15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+/-5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+/-5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max. 20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max. 20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max. 20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max. 4.5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01120"/>
                  </a:ext>
                </a:extLst>
              </a:tr>
              <a:tr h="168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Pulse Skew Part-to-part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ns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+/-20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+/-30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max. 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max. 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max. 25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max. 25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max. 25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max. 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3589692"/>
                  </a:ext>
                </a:extLst>
              </a:tr>
              <a:tr h="168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UVLO2 UV+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5.7/ 6.0 / 6.3</a:t>
                      </a:r>
                      <a:br>
                        <a:rPr lang="en-US" altLang="ko-K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8.3 / 8.7 / 9.2</a:t>
                      </a:r>
                      <a:br>
                        <a:rPr lang="en-US" altLang="ko-K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11/12/13</a:t>
                      </a:r>
                      <a:br>
                        <a:rPr lang="ko-KR" altLang="en-US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17/18 / 20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12.4/12.9/13.4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 / - / 10  (1ED3120)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 / - / 12.5(1ED3121)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 / - / 10 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 / 12 / 13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 / 12 / 13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 / 12 / 13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5.6 / 6.1 / 6.6</a:t>
                      </a:r>
                      <a:b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7.5 / 8.1 / 8.8</a:t>
                      </a:r>
                      <a:b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11.3 / 12.2 / 13.4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3751889"/>
                  </a:ext>
                </a:extLst>
              </a:tr>
              <a:tr h="5223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UVLO2 UV-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5.4/ 5.7 / 6.0</a:t>
                      </a:r>
                      <a:br>
                        <a:rPr lang="en-US" altLang="ko-K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7.8 / 8.2 / 8.7</a:t>
                      </a:r>
                      <a:br>
                        <a:rPr lang="en-US" altLang="ko-K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10/11/12</a:t>
                      </a:r>
                      <a:br>
                        <a:rPr lang="ko-KR" altLang="en-US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16/17 / 18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11.5/12/12.5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8.0 / - / -</a:t>
                      </a:r>
                      <a:b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10.5 / - / -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8.0 / - / -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10.3 / 11 / -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10.3 / 11 / -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10.3 / 11 / -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5.4 / 5.8 /6.3</a:t>
                      </a:r>
                      <a:b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7.0 / 7.6 / 8.2</a:t>
                      </a:r>
                      <a:b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10.3 / 11.1 /12.0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5053998"/>
                  </a:ext>
                </a:extLst>
              </a:tr>
              <a:tr h="5223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UVLO2 Variation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0.3, 0.5,1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1.0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0.8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0.8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1.0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1.0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1.0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0.32 (A)/ 0.55(B)/1.2 ( C)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663745"/>
                  </a:ext>
                </a:extLst>
              </a:tr>
              <a:tr h="168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Clamp Voltage Threshold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N/A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2.0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N/A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2.0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N/A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2.1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N/A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N/A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663185"/>
                  </a:ext>
                </a:extLst>
              </a:tr>
              <a:tr h="168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Input Logic Compatibility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TTL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5-V CMOS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TTL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TTL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CMOS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CMOS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CMOS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TTL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583107"/>
                  </a:ext>
                </a:extLst>
              </a:tr>
              <a:tr h="168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Isolation Voltage (1min)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V</a:t>
                      </a:r>
                      <a:r>
                        <a:rPr lang="en-US" sz="800" b="0" i="0" u="none" strike="noStrike" baseline="-2500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rms</a:t>
                      </a: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5000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5000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5700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5700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5000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5000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5000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5000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3759543"/>
                  </a:ext>
                </a:extLst>
              </a:tr>
              <a:tr h="168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CMTI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kV/us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200 / - /-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200 / - /-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200 / - /-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100 / 120 /-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100 / 120 /-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100 / 120 /-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min. 125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346922"/>
                  </a:ext>
                </a:extLst>
              </a:tr>
              <a:tr h="168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CM Voltage for CMTI Test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1200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1200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1200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350352"/>
                  </a:ext>
                </a:extLst>
              </a:tr>
              <a:tr h="168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Isolation Technology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Inductive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Inductive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Inductive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Inductive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Capacitive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Capacitive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Capacitive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Capacitive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4547071"/>
                  </a:ext>
                </a:extLst>
              </a:tr>
              <a:tr h="168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Package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SOIC-8WB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SOIC-8WB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SOIC-8WB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SOIC-8WB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SOIC-8WB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SOIC-8WB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SOIC-8WB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SOIC-8WB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802996"/>
                  </a:ext>
                </a:extLst>
              </a:tr>
              <a:tr h="168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Type of Power Switch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IGBT/MOS/SiC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IGBT/MOS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IGBT/MOS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IGBT/MOS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MOS/SIC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MOS/SIC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MOS/SIC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IGBT/MOS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4441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09281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7C6ACC-7E26-4E6C-8815-29EF6871E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Isolated 2-Channel Gated Drivers</a:t>
            </a:r>
            <a:endParaRPr lang="ko-KR" altLang="en-US" dirty="0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FC1639D9-840C-43A6-BF83-E9B22E3513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19" y="4486052"/>
            <a:ext cx="2138814" cy="1537525"/>
          </a:xfrm>
          <a:prstGeom prst="rect">
            <a:avLst/>
          </a:prstGeom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59781761-A872-4A3A-AA20-2CA76428FD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868" y="4400142"/>
            <a:ext cx="1914743" cy="1696552"/>
          </a:xfrm>
          <a:prstGeom prst="rect">
            <a:avLst/>
          </a:prstGeom>
        </p:spPr>
      </p:pic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ACCD2561-13AA-4174-81EB-C4F8B049C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905262"/>
              </p:ext>
            </p:extLst>
          </p:nvPr>
        </p:nvGraphicFramePr>
        <p:xfrm>
          <a:off x="5096623" y="4314308"/>
          <a:ext cx="3009388" cy="502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694">
                  <a:extLst>
                    <a:ext uri="{9D8B030D-6E8A-4147-A177-3AD203B41FA5}">
                      <a16:colId xmlns:a16="http://schemas.microsoft.com/office/drawing/2014/main" val="2972683604"/>
                    </a:ext>
                  </a:extLst>
                </a:gridCol>
                <a:gridCol w="1504694">
                  <a:extLst>
                    <a:ext uri="{9D8B030D-6E8A-4147-A177-3AD203B41FA5}">
                      <a16:colId xmlns:a16="http://schemas.microsoft.com/office/drawing/2014/main" val="203399740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Length x Width</a:t>
                      </a:r>
                    </a:p>
                  </a:txBody>
                  <a:tcPr marL="91416" marR="91416" marT="45708" marB="45708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125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10.3 x 7.5 mm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9.9 x 6.0 mm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62568577"/>
                  </a:ext>
                </a:extLst>
              </a:tr>
            </a:tbl>
          </a:graphicData>
        </a:graphic>
      </p:graphicFrame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15E69F27-2CCF-49E6-887E-5CB4560811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719778"/>
              </p:ext>
            </p:extLst>
          </p:nvPr>
        </p:nvGraphicFramePr>
        <p:xfrm>
          <a:off x="5096623" y="4833640"/>
          <a:ext cx="3009388" cy="525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694">
                  <a:extLst>
                    <a:ext uri="{9D8B030D-6E8A-4147-A177-3AD203B41FA5}">
                      <a16:colId xmlns:a16="http://schemas.microsoft.com/office/drawing/2014/main" val="2972683604"/>
                    </a:ext>
                  </a:extLst>
                </a:gridCol>
                <a:gridCol w="1504694">
                  <a:extLst>
                    <a:ext uri="{9D8B030D-6E8A-4147-A177-3AD203B41FA5}">
                      <a16:colId xmlns:a16="http://schemas.microsoft.com/office/drawing/2014/main" val="2033997403"/>
                    </a:ext>
                  </a:extLst>
                </a:gridCol>
              </a:tblGrid>
              <a:tr h="2420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</a:t>
                      </a:r>
                      <a:r>
                        <a:rPr lang="en-US" sz="1600" cap="small" baseline="-10000" dirty="0"/>
                        <a:t>IORM </a:t>
                      </a:r>
                      <a:r>
                        <a:rPr lang="en-US" sz="1100" b="0" i="0" cap="none" baseline="0" dirty="0"/>
                        <a:t>(Max Working Insulation Voltage)</a:t>
                      </a:r>
                      <a:endParaRPr lang="en-US" sz="1000" b="0" i="0" cap="none" baseline="0" dirty="0"/>
                    </a:p>
                  </a:txBody>
                  <a:tcPr marL="0" marR="0" marT="45708" marB="45708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cap="small" baseline="-1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125749"/>
                  </a:ext>
                </a:extLst>
              </a:tr>
              <a:tr h="121015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1200 V</a:t>
                      </a:r>
                      <a:r>
                        <a:rPr lang="en-US" sz="1050" cap="none" baseline="-10000" dirty="0"/>
                        <a:t>PK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1200 V</a:t>
                      </a:r>
                      <a:r>
                        <a:rPr lang="en-US" sz="1050" cap="none" baseline="-10000" dirty="0"/>
                        <a:t>PK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62568577"/>
                  </a:ext>
                </a:extLst>
              </a:tr>
            </a:tbl>
          </a:graphicData>
        </a:graphic>
      </p:graphicFrame>
      <p:graphicFrame>
        <p:nvGraphicFramePr>
          <p:cNvPr id="7" name="Table 12">
            <a:extLst>
              <a:ext uri="{FF2B5EF4-FFF2-40B4-BE49-F238E27FC236}">
                <a16:creationId xmlns:a16="http://schemas.microsoft.com/office/drawing/2014/main" id="{588E1DE9-693D-4434-837B-45E247CC5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386466"/>
              </p:ext>
            </p:extLst>
          </p:nvPr>
        </p:nvGraphicFramePr>
        <p:xfrm>
          <a:off x="5096623" y="5904344"/>
          <a:ext cx="3009388" cy="502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694">
                  <a:extLst>
                    <a:ext uri="{9D8B030D-6E8A-4147-A177-3AD203B41FA5}">
                      <a16:colId xmlns:a16="http://schemas.microsoft.com/office/drawing/2014/main" val="2972683604"/>
                    </a:ext>
                  </a:extLst>
                </a:gridCol>
                <a:gridCol w="1504694">
                  <a:extLst>
                    <a:ext uri="{9D8B030D-6E8A-4147-A177-3AD203B41FA5}">
                      <a16:colId xmlns:a16="http://schemas.microsoft.com/office/drawing/2014/main" val="203399740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dirty="0" err="1"/>
                        <a:t>Creepage</a:t>
                      </a:r>
                      <a:r>
                        <a:rPr lang="en-US" sz="1050" dirty="0"/>
                        <a:t> &amp; Clearance</a:t>
                      </a:r>
                    </a:p>
                  </a:txBody>
                  <a:tcPr marL="91416" marR="91416" marT="45708" marB="45708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125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8 mm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4 mm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62568577"/>
                  </a:ext>
                </a:extLst>
              </a:tr>
            </a:tbl>
          </a:graphicData>
        </a:graphic>
      </p:graphicFrame>
      <p:graphicFrame>
        <p:nvGraphicFramePr>
          <p:cNvPr id="8" name="Table 13">
            <a:extLst>
              <a:ext uri="{FF2B5EF4-FFF2-40B4-BE49-F238E27FC236}">
                <a16:creationId xmlns:a16="http://schemas.microsoft.com/office/drawing/2014/main" id="{77C81BD1-DCAB-4CF1-A70A-5E4F518B7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133262"/>
              </p:ext>
            </p:extLst>
          </p:nvPr>
        </p:nvGraphicFramePr>
        <p:xfrm>
          <a:off x="5096623" y="5376500"/>
          <a:ext cx="3009388" cy="510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694">
                  <a:extLst>
                    <a:ext uri="{9D8B030D-6E8A-4147-A177-3AD203B41FA5}">
                      <a16:colId xmlns:a16="http://schemas.microsoft.com/office/drawing/2014/main" val="2972683604"/>
                    </a:ext>
                  </a:extLst>
                </a:gridCol>
                <a:gridCol w="1504694">
                  <a:extLst>
                    <a:ext uri="{9D8B030D-6E8A-4147-A177-3AD203B41FA5}">
                      <a16:colId xmlns:a16="http://schemas.microsoft.com/office/drawing/2014/main" val="2033997403"/>
                    </a:ext>
                  </a:extLst>
                </a:gridCol>
              </a:tblGrid>
              <a:tr h="18432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V</a:t>
                      </a:r>
                      <a:r>
                        <a:rPr lang="en-US" sz="1600" cap="small" baseline="-10000" dirty="0"/>
                        <a:t>IOTM </a:t>
                      </a:r>
                      <a:r>
                        <a:rPr lang="en-US" sz="1100" b="0" cap="none" baseline="0" dirty="0"/>
                        <a:t>(Max Allowable Over Voltage)</a:t>
                      </a:r>
                      <a:endParaRPr lang="en-US" sz="600" b="0" cap="none" baseline="0" dirty="0"/>
                    </a:p>
                  </a:txBody>
                  <a:tcPr marL="91416" marR="91416" marT="45708" marB="45708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cap="small" baseline="-1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125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8400 V</a:t>
                      </a:r>
                      <a:r>
                        <a:rPr lang="en-US" sz="1050" cap="none" baseline="-10000" dirty="0"/>
                        <a:t>PK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4200 V</a:t>
                      </a:r>
                      <a:r>
                        <a:rPr lang="en-US" sz="1050" cap="none" baseline="-10000" dirty="0"/>
                        <a:t>PK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62568577"/>
                  </a:ext>
                </a:extLst>
              </a:tr>
            </a:tbl>
          </a:graphicData>
        </a:graphic>
      </p:graphicFrame>
      <p:sp>
        <p:nvSpPr>
          <p:cNvPr id="9" name="Rectangle 14">
            <a:extLst>
              <a:ext uri="{FF2B5EF4-FFF2-40B4-BE49-F238E27FC236}">
                <a16:creationId xmlns:a16="http://schemas.microsoft.com/office/drawing/2014/main" id="{340ABC07-A630-4C95-9DE5-4CBBFA517367}"/>
              </a:ext>
            </a:extLst>
          </p:cNvPr>
          <p:cNvSpPr/>
          <p:nvPr/>
        </p:nvSpPr>
        <p:spPr>
          <a:xfrm>
            <a:off x="2252862" y="6096694"/>
            <a:ext cx="1330467" cy="307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SOIC 16 Wide</a:t>
            </a: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9D315AD2-737F-4E49-8F92-590D5E17DFCE}"/>
              </a:ext>
            </a:extLst>
          </p:cNvPr>
          <p:cNvSpPr/>
          <p:nvPr/>
        </p:nvSpPr>
        <p:spPr>
          <a:xfrm>
            <a:off x="8899851" y="6096694"/>
            <a:ext cx="1498738" cy="307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SOIC 16 Narrow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274EF4A1-F090-4968-B808-72D265BE1C25}"/>
              </a:ext>
            </a:extLst>
          </p:cNvPr>
          <p:cNvSpPr/>
          <p:nvPr/>
        </p:nvSpPr>
        <p:spPr>
          <a:xfrm>
            <a:off x="493271" y="4165010"/>
            <a:ext cx="1679829" cy="25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1050" b="1" dirty="0">
                <a:latin typeface="Calibri" panose="020F0502020204030204" pitchFamily="34" charset="0"/>
                <a:cs typeface="Calibri" panose="020F0502020204030204" pitchFamily="34" charset="0"/>
              </a:rPr>
              <a:t>*T</a:t>
            </a:r>
            <a:r>
              <a:rPr lang="en-US" sz="1050" b="1" cap="small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PD </a:t>
            </a:r>
            <a:r>
              <a:rPr lang="en-US" sz="1050" b="1" dirty="0">
                <a:latin typeface="Calibri" panose="020F0502020204030204" pitchFamily="34" charset="0"/>
                <a:cs typeface="Calibri" panose="020F0502020204030204" pitchFamily="34" charset="0"/>
              </a:rPr>
              <a:t>(ns, Out-H </a:t>
            </a:r>
            <a:r>
              <a:rPr lang="en-US" sz="1050" b="1" dirty="0" err="1">
                <a:latin typeface="Calibri" panose="020F0502020204030204" pitchFamily="34" charset="0"/>
                <a:cs typeface="Calibri" panose="020F0502020204030204" pitchFamily="34" charset="0"/>
              </a:rPr>
              <a:t>Typ</a:t>
            </a:r>
            <a:r>
              <a:rPr lang="en-US" sz="1050" b="1" dirty="0">
                <a:latin typeface="Calibri" panose="020F0502020204030204" pitchFamily="34" charset="0"/>
                <a:cs typeface="Calibri" panose="020F0502020204030204" pitchFamily="34" charset="0"/>
              </a:rPr>
              <a:t> @ 25C)</a:t>
            </a:r>
            <a:endParaRPr lang="en-US" sz="1050" b="1" cap="small" baseline="-25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FD4A143E-BA49-4505-B75F-37C5BEC12D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419" y="4486052"/>
            <a:ext cx="1371243" cy="1537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C93E35-5797-4FB8-AA59-D138A8284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19" y="641881"/>
            <a:ext cx="10663301" cy="354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8274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7C6ACC-7E26-4E6C-8815-29EF6871E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NCP5156x Comparison</a:t>
            </a:r>
            <a:endParaRPr lang="ko-KR" altLang="en-US" dirty="0"/>
          </a:p>
        </p:txBody>
      </p:sp>
      <p:graphicFrame>
        <p:nvGraphicFramePr>
          <p:cNvPr id="3" name="표 3">
            <a:extLst>
              <a:ext uri="{FF2B5EF4-FFF2-40B4-BE49-F238E27FC236}">
                <a16:creationId xmlns:a16="http://schemas.microsoft.com/office/drawing/2014/main" id="{88E5265E-6D0B-4D09-9BE9-8C4D58443CDE}"/>
              </a:ext>
            </a:extLst>
          </p:cNvPr>
          <p:cNvGraphicFramePr>
            <a:graphicFrameLocks noGrp="1"/>
          </p:cNvGraphicFramePr>
          <p:nvPr/>
        </p:nvGraphicFramePr>
        <p:xfrm>
          <a:off x="167737" y="740308"/>
          <a:ext cx="11900874" cy="5643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162">
                  <a:extLst>
                    <a:ext uri="{9D8B030D-6E8A-4147-A177-3AD203B41FA5}">
                      <a16:colId xmlns:a16="http://schemas.microsoft.com/office/drawing/2014/main" val="768482580"/>
                    </a:ext>
                  </a:extLst>
                </a:gridCol>
                <a:gridCol w="3365904">
                  <a:extLst>
                    <a:ext uri="{9D8B030D-6E8A-4147-A177-3AD203B41FA5}">
                      <a16:colId xmlns:a16="http://schemas.microsoft.com/office/drawing/2014/main" val="1520249801"/>
                    </a:ext>
                  </a:extLst>
                </a:gridCol>
                <a:gridCol w="3365904">
                  <a:extLst>
                    <a:ext uri="{9D8B030D-6E8A-4147-A177-3AD203B41FA5}">
                      <a16:colId xmlns:a16="http://schemas.microsoft.com/office/drawing/2014/main" val="328292380"/>
                    </a:ext>
                  </a:extLst>
                </a:gridCol>
                <a:gridCol w="3365904">
                  <a:extLst>
                    <a:ext uri="{9D8B030D-6E8A-4147-A177-3AD203B41FA5}">
                      <a16:colId xmlns:a16="http://schemas.microsoft.com/office/drawing/2014/main" val="3998462346"/>
                    </a:ext>
                  </a:extLst>
                </a:gridCol>
              </a:tblGrid>
              <a:tr h="381650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NCP51560</a:t>
                      </a:r>
                      <a:endParaRPr lang="ko-KR" altLang="en-US" sz="180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NCP51561</a:t>
                      </a:r>
                      <a:endParaRPr lang="ko-KR" altLang="en-US" sz="180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NCP51563</a:t>
                      </a:r>
                      <a:endParaRPr lang="ko-KR" altLang="en-US" sz="1800" dirty="0"/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811593572"/>
                  </a:ext>
                </a:extLst>
              </a:tr>
              <a:tr h="94463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2"/>
                          </a:solidFill>
                        </a:rPr>
                        <a:t>OPNs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2"/>
                          </a:solidFill>
                        </a:rPr>
                        <a:t>NCP51560AB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2"/>
                          </a:solidFill>
                        </a:rPr>
                        <a:t>NCP51560BB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2"/>
                          </a:solidFill>
                        </a:rPr>
                        <a:t>NCP51561BA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2"/>
                          </a:solidFill>
                        </a:rPr>
                        <a:t>NCP51561BB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2"/>
                          </a:solidFill>
                        </a:rPr>
                        <a:t>NCP51561DA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2"/>
                          </a:solidFill>
                        </a:rPr>
                        <a:t>NCP51561DB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2"/>
                          </a:solidFill>
                        </a:rPr>
                        <a:t>NCP51563BB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2"/>
                          </a:solidFill>
                        </a:rPr>
                        <a:t>NCP51563CA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74437267"/>
                  </a:ext>
                </a:extLst>
              </a:tr>
              <a:tr h="202706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2"/>
                          </a:solidFill>
                        </a:rPr>
                        <a:t>Pin Assignment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400" dirty="0">
                        <a:solidFill>
                          <a:schemeClr val="tx2"/>
                        </a:solidFill>
                      </a:endParaRPr>
                    </a:p>
                    <a:p>
                      <a:pPr algn="ctr" latinLnBrk="1"/>
                      <a:endParaRPr lang="en-US" altLang="ko-KR" sz="1400" dirty="0">
                        <a:solidFill>
                          <a:schemeClr val="tx2"/>
                        </a:solidFill>
                      </a:endParaRPr>
                    </a:p>
                    <a:p>
                      <a:pPr algn="ctr" latinLnBrk="1"/>
                      <a:endParaRPr lang="en-US" altLang="ko-KR" sz="1400" dirty="0">
                        <a:solidFill>
                          <a:schemeClr val="tx2"/>
                        </a:solidFill>
                      </a:endParaRPr>
                    </a:p>
                    <a:p>
                      <a:pPr algn="ctr" latinLnBrk="1"/>
                      <a:endParaRPr lang="en-US" altLang="ko-KR" sz="1400" dirty="0">
                        <a:solidFill>
                          <a:schemeClr val="tx2"/>
                        </a:solidFill>
                      </a:endParaRPr>
                    </a:p>
                    <a:p>
                      <a:pPr algn="ctr" latinLnBrk="1"/>
                      <a:endParaRPr lang="en-US" altLang="ko-KR" sz="1400" dirty="0">
                        <a:solidFill>
                          <a:schemeClr val="tx2"/>
                        </a:solidFill>
                      </a:endParaRPr>
                    </a:p>
                    <a:p>
                      <a:pPr algn="ctr" latinLnBrk="1"/>
                      <a:endParaRPr lang="en-US" altLang="ko-KR" sz="1400" dirty="0">
                        <a:solidFill>
                          <a:schemeClr val="tx2"/>
                        </a:solidFill>
                      </a:endParaRPr>
                    </a:p>
                    <a:p>
                      <a:pPr algn="ctr" latinLnBrk="1"/>
                      <a:endParaRPr lang="en-US" altLang="ko-KR" sz="1400" dirty="0">
                        <a:solidFill>
                          <a:schemeClr val="tx2"/>
                        </a:solidFill>
                      </a:endParaRPr>
                    </a:p>
                    <a:p>
                      <a:pPr algn="ctr" latinLnBrk="1"/>
                      <a:endParaRPr lang="en-US" altLang="ko-KR" sz="14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4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4134409656"/>
                  </a:ext>
                </a:extLst>
              </a:tr>
              <a:tr h="34984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2"/>
                          </a:solidFill>
                        </a:rPr>
                        <a:t>Pin #7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2"/>
                          </a:solidFill>
                        </a:rPr>
                        <a:t>NC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2"/>
                          </a:solidFill>
                        </a:rPr>
                        <a:t>ANB (pull-up/down)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2"/>
                          </a:solidFill>
                        </a:rPr>
                        <a:t>ANB (pull-up/down)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035543480"/>
                  </a:ext>
                </a:extLst>
              </a:tr>
              <a:tr h="34984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2"/>
                          </a:solidFill>
                        </a:rPr>
                        <a:t>Ch to Ch voltage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2"/>
                          </a:solidFill>
                        </a:rPr>
                        <a:t>1,500 V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2"/>
                          </a:solidFill>
                        </a:rPr>
                        <a:t>1,500 V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2"/>
                          </a:solidFill>
                        </a:rPr>
                        <a:t>1,850 V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2854975646"/>
                  </a:ext>
                </a:extLst>
              </a:tr>
              <a:tr h="34984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2"/>
                          </a:solidFill>
                        </a:rPr>
                        <a:t>INA, INB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2"/>
                          </a:solidFill>
                        </a:rPr>
                        <a:t>Min. -5 V / Max. 20 V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2"/>
                          </a:solidFill>
                        </a:rPr>
                        <a:t>Min. -5 V for</a:t>
                      </a:r>
                      <a:r>
                        <a:rPr lang="ko-KR" altLang="en-US" sz="14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altLang="ko-KR" sz="1400" dirty="0">
                          <a:solidFill>
                            <a:schemeClr val="tx2"/>
                          </a:solidFill>
                        </a:rPr>
                        <a:t>50ns / Max.  20 V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2"/>
                          </a:solidFill>
                        </a:rPr>
                        <a:t>Min. -5 V for</a:t>
                      </a:r>
                      <a:r>
                        <a:rPr lang="ko-KR" altLang="en-US" sz="14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altLang="ko-KR" sz="1400" dirty="0">
                          <a:solidFill>
                            <a:schemeClr val="tx2"/>
                          </a:solidFill>
                        </a:rPr>
                        <a:t>50ns / Max.  20 V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74073387"/>
                  </a:ext>
                </a:extLst>
              </a:tr>
              <a:tr h="54067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2"/>
                          </a:solidFill>
                        </a:rPr>
                        <a:t>Power up sequence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2"/>
                          </a:solidFill>
                        </a:rPr>
                        <a:t>Power-up delay time during </a:t>
                      </a:r>
                      <a:r>
                        <a:rPr lang="en-US" altLang="ko-KR" sz="1400" dirty="0" err="1">
                          <a:solidFill>
                            <a:schemeClr val="tx2"/>
                          </a:solidFill>
                        </a:rPr>
                        <a:t>Vccx</a:t>
                      </a:r>
                      <a:r>
                        <a:rPr lang="en-US" altLang="ko-KR" sz="1400" dirty="0">
                          <a:solidFill>
                            <a:schemeClr val="tx2"/>
                          </a:solidFill>
                        </a:rPr>
                        <a:t> start-up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2"/>
                          </a:solidFill>
                        </a:rPr>
                        <a:t>Internal settling time </a:t>
                      </a:r>
                      <a:r>
                        <a:rPr lang="en-US" altLang="ko-KR" sz="1400" dirty="0" err="1">
                          <a:solidFill>
                            <a:schemeClr val="tx2"/>
                          </a:solidFill>
                        </a:rPr>
                        <a:t>t</a:t>
                      </a:r>
                      <a:r>
                        <a:rPr lang="en-US" altLang="ko-KR" sz="1000" dirty="0" err="1">
                          <a:solidFill>
                            <a:schemeClr val="tx2"/>
                          </a:solidFill>
                        </a:rPr>
                        <a:t>PORUV,OUT</a:t>
                      </a:r>
                      <a:r>
                        <a:rPr lang="en-US" altLang="ko-KR" sz="1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altLang="ko-KR" sz="1400" dirty="0">
                          <a:solidFill>
                            <a:schemeClr val="tx2"/>
                          </a:solidFill>
                        </a:rPr>
                        <a:t>= 18us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2"/>
                          </a:solidFill>
                        </a:rPr>
                        <a:t>Internal settling time </a:t>
                      </a:r>
                      <a:r>
                        <a:rPr lang="en-US" altLang="ko-KR" sz="1400" dirty="0" err="1">
                          <a:solidFill>
                            <a:schemeClr val="tx2"/>
                          </a:solidFill>
                        </a:rPr>
                        <a:t>t</a:t>
                      </a:r>
                      <a:r>
                        <a:rPr lang="en-US" altLang="ko-KR" sz="1000" dirty="0" err="1">
                          <a:solidFill>
                            <a:schemeClr val="tx2"/>
                          </a:solidFill>
                        </a:rPr>
                        <a:t>PORUV,OUT</a:t>
                      </a:r>
                      <a:r>
                        <a:rPr lang="en-US" altLang="ko-KR" sz="1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altLang="ko-KR" sz="1400" dirty="0">
                          <a:solidFill>
                            <a:schemeClr val="tx2"/>
                          </a:solidFill>
                        </a:rPr>
                        <a:t>= 18us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392915084"/>
                  </a:ext>
                </a:extLst>
              </a:tr>
              <a:tr h="34984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2"/>
                          </a:solidFill>
                        </a:rPr>
                        <a:t>PKG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2"/>
                          </a:solidFill>
                        </a:rPr>
                        <a:t>SOIC-16 WB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2"/>
                          </a:solidFill>
                        </a:rPr>
                        <a:t>SOIC-16 WB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2"/>
                          </a:solidFill>
                        </a:rPr>
                        <a:t>SOIC-16 WB (pin #12/13 removed)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2333261952"/>
                  </a:ext>
                </a:extLst>
              </a:tr>
              <a:tr h="34984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2"/>
                          </a:solidFill>
                        </a:rPr>
                        <a:t>Automotive Part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2"/>
                          </a:solidFill>
                        </a:rPr>
                        <a:t>On demand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2"/>
                          </a:solidFill>
                        </a:rPr>
                        <a:t>NCV51561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2"/>
                          </a:solidFill>
                        </a:rPr>
                        <a:t>NCV51563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3713773166"/>
                  </a:ext>
                </a:extLst>
              </a:tr>
            </a:tbl>
          </a:graphicData>
        </a:graphic>
      </p:graphicFrame>
      <p:pic>
        <p:nvPicPr>
          <p:cNvPr id="10" name="그림 9">
            <a:extLst>
              <a:ext uri="{FF2B5EF4-FFF2-40B4-BE49-F238E27FC236}">
                <a16:creationId xmlns:a16="http://schemas.microsoft.com/office/drawing/2014/main" id="{F48BB120-FEDC-40C6-927D-ABC73AB63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047" y="2127867"/>
            <a:ext cx="1422263" cy="1915466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A04E780C-B257-45BE-A5CF-C5F169844ECB}"/>
              </a:ext>
            </a:extLst>
          </p:cNvPr>
          <p:cNvSpPr/>
          <p:nvPr/>
        </p:nvSpPr>
        <p:spPr>
          <a:xfrm>
            <a:off x="2935476" y="3454241"/>
            <a:ext cx="578689" cy="268377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1FAECAE7-8294-4167-B406-A9B0BF200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182" y="2127866"/>
            <a:ext cx="1458300" cy="1915466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AD227E28-4D6C-48B1-9C25-33A96B87BF43}"/>
              </a:ext>
            </a:extLst>
          </p:cNvPr>
          <p:cNvSpPr/>
          <p:nvPr/>
        </p:nvSpPr>
        <p:spPr>
          <a:xfrm>
            <a:off x="6231779" y="3454241"/>
            <a:ext cx="578689" cy="268377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DBA705F-B366-4180-A339-819941EA6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6648" y="2110661"/>
            <a:ext cx="1422263" cy="1932671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217DC4A-299A-41D6-993A-8E26570703FC}"/>
              </a:ext>
            </a:extLst>
          </p:cNvPr>
          <p:cNvSpPr/>
          <p:nvPr/>
        </p:nvSpPr>
        <p:spPr>
          <a:xfrm>
            <a:off x="10644142" y="2925792"/>
            <a:ext cx="493500" cy="32708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/>
          </a:p>
        </p:txBody>
      </p:sp>
    </p:spTree>
    <p:extLst>
      <p:ext uri="{BB962C8B-B14F-4D97-AF65-F5344CB8AC3E}">
        <p14:creationId xmlns:p14="http://schemas.microsoft.com/office/powerpoint/2010/main" val="47820253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243CA7-76AD-4CE2-876F-B412770A2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NCP51561 – 5 kV Isolated High-Speed Dual MOS/</a:t>
            </a:r>
            <a:r>
              <a:rPr lang="en-US" altLang="ko-KR" dirty="0" err="1"/>
              <a:t>SiC</a:t>
            </a:r>
            <a:r>
              <a:rPr lang="en-US" altLang="ko-KR" dirty="0"/>
              <a:t> Drivers</a:t>
            </a:r>
            <a:endParaRPr lang="ko-KR" altLang="en-US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D39DEF1D-7AF4-4F1F-8CA1-256835B14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17" y="1067681"/>
            <a:ext cx="11722107" cy="63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hangingPunct="0"/>
            <a:r>
              <a:rPr lang="en-US" sz="1100" dirty="0">
                <a:latin typeface="+mn-lt"/>
              </a:rPr>
              <a:t>The NCP51561 are isolated dual-channel gate driver with up to 4.5-A/9-A source and sink peak current. It is designed for fast switching to drive power MOSFETs power switches. </a:t>
            </a:r>
          </a:p>
          <a:p>
            <a:pPr hangingPunct="0"/>
            <a:r>
              <a:rPr lang="en-US" sz="1100" dirty="0">
                <a:latin typeface="+mn-lt"/>
              </a:rPr>
              <a:t>The NCP51561 offers short and matched propagation delays. Internal functional isolation between the two secondary-side drivers allows a working voltage of up to ~1,200 VDC. The NCP51561 offers other important protection functions such as independent under-voltage lockout for each drivers and disable function.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16625135-18ED-4417-9B1C-92D1BB045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4" y="2051437"/>
            <a:ext cx="3020566" cy="139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rIns="91416"/>
          <a:lstStyle>
            <a:lvl1pPr marL="174625" indent="-1746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latin typeface="+mn-lt"/>
              </a:rPr>
              <a:t> Input side isolated from output drivers</a:t>
            </a:r>
          </a:p>
          <a:p>
            <a:pPr marL="0" indent="0">
              <a:buClr>
                <a:srgbClr val="333399"/>
              </a:buClr>
              <a:buSzPct val="80000"/>
            </a:pPr>
            <a:r>
              <a:rPr lang="en-US" sz="1100" dirty="0">
                <a:latin typeface="+mn-lt"/>
              </a:rPr>
              <a:t>by 5-kVRMS isolation barrier </a:t>
            </a:r>
          </a:p>
          <a:p>
            <a:pPr marL="171399" indent="-171399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100" b="1" dirty="0">
                <a:latin typeface="+mn-lt"/>
              </a:rPr>
              <a:t>36 ns Prop Delay &amp; 8 ns Delay Match</a:t>
            </a:r>
          </a:p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b="1" dirty="0">
                <a:latin typeface="+mn-lt"/>
              </a:rPr>
              <a:t> &gt;= 200 V/ns </a:t>
            </a:r>
            <a:r>
              <a:rPr lang="en-US" sz="1100" b="1" dirty="0" err="1">
                <a:latin typeface="+mn-lt"/>
              </a:rPr>
              <a:t>dV</a:t>
            </a:r>
            <a:r>
              <a:rPr lang="en-US" sz="1100" b="1" dirty="0">
                <a:latin typeface="+mn-lt"/>
              </a:rPr>
              <a:t>/dt Immunity</a:t>
            </a:r>
          </a:p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latin typeface="+mn-lt"/>
              </a:rPr>
              <a:t> </a:t>
            </a:r>
            <a:r>
              <a:rPr lang="en-US" sz="1100" dirty="0"/>
              <a:t>4.5-A/9-A </a:t>
            </a:r>
            <a:r>
              <a:rPr lang="en-US" sz="1100" dirty="0">
                <a:latin typeface="+mn-lt"/>
              </a:rPr>
              <a:t>Typical Source/Sink Current Capability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11E79507-F990-428D-99C0-65043C930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353" y="2008445"/>
            <a:ext cx="2691699" cy="103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rIns="91416"/>
          <a:lstStyle>
            <a:lvl1pPr marL="174625" indent="-1746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100" dirty="0">
                <a:latin typeface="+mn-lt"/>
              </a:rPr>
              <a:t> Give reliable operation and safety</a:t>
            </a:r>
          </a:p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latin typeface="+mn-lt"/>
              </a:rPr>
              <a:t> Efficient switching</a:t>
            </a:r>
          </a:p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latin typeface="+mn-lt"/>
              </a:rPr>
              <a:t> High Robustness</a:t>
            </a:r>
          </a:p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latin typeface="+mn-lt"/>
              </a:rPr>
              <a:t> Driver to accommodate diff MOS load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535E2BD8-B60B-400B-8618-61D7F6292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17" y="3904531"/>
            <a:ext cx="5540837" cy="13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rIns="91416"/>
          <a:lstStyle>
            <a:lvl1pPr marL="174625" indent="-1746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latin typeface="+mn-lt"/>
                <a:cs typeface="Adobe 명조 Std Acro M"/>
              </a:rPr>
              <a:t> Matched Propagation Delays : Max. 8 ns  </a:t>
            </a:r>
          </a:p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latin typeface="+mn-lt"/>
                <a:cs typeface="Adobe 명조 Std Acro M"/>
              </a:rPr>
              <a:t> User Programmable Input Logic</a:t>
            </a:r>
          </a:p>
          <a:p>
            <a:pPr marL="739553" lvl="1" indent="-171399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100" dirty="0">
                <a:latin typeface="+mn-lt"/>
                <a:cs typeface="Adobe 명조 Std Acro M"/>
              </a:rPr>
              <a:t>Single or Dual-input modes via ANB </a:t>
            </a:r>
          </a:p>
          <a:p>
            <a:pPr marL="739553" lvl="1" indent="-171399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100" dirty="0">
                <a:latin typeface="+mn-lt"/>
                <a:cs typeface="Adobe 명조 Std Acro M"/>
              </a:rPr>
              <a:t>DISABLE or ENABLE mode</a:t>
            </a:r>
          </a:p>
          <a:p>
            <a:pPr marL="171399" indent="-171399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100" dirty="0">
                <a:latin typeface="+mn-lt"/>
                <a:cs typeface="Adobe 명조 Std Acro M"/>
              </a:rPr>
              <a:t>User Programmable Dead-Time Control</a:t>
            </a:r>
          </a:p>
          <a:p>
            <a:pPr marL="171399" indent="-171399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1100" dirty="0">
                <a:latin typeface="+mn-lt"/>
              </a:rPr>
              <a:t>Different UVLO options</a:t>
            </a:r>
            <a:r>
              <a:rPr lang="en-US" altLang="en-US" sz="11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: 8-V &amp; 17-V  (5 &amp; 13 V On demand)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BED6EA44-2F44-43CB-B6C5-377E3923B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17" y="5592588"/>
            <a:ext cx="4266089" cy="74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rIns="91416"/>
          <a:lstStyle>
            <a:lvl1pPr marL="174625" indent="-1746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171399" indent="-171399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100" dirty="0">
                <a:latin typeface="+mn-lt"/>
              </a:rPr>
              <a:t>Isolated Converters in Offline AC-to-DC Power Supplies</a:t>
            </a:r>
          </a:p>
          <a:p>
            <a:pPr marL="171399" indent="-171399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100" dirty="0">
                <a:latin typeface="+mn-lt"/>
              </a:rPr>
              <a:t>Motor Drive and DC-to-AC Solar Inverters</a:t>
            </a:r>
          </a:p>
          <a:p>
            <a:pPr marL="171399" indent="-171399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100" dirty="0">
                <a:latin typeface="+mn-lt"/>
              </a:rPr>
              <a:t>HEV and EV On-Board chargers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EB562597-43BD-4E23-BFE5-FC307CA2CF5E}"/>
              </a:ext>
            </a:extLst>
          </p:cNvPr>
          <p:cNvSpPr/>
          <p:nvPr/>
        </p:nvSpPr>
        <p:spPr>
          <a:xfrm>
            <a:off x="6197479" y="5592590"/>
            <a:ext cx="2460581" cy="46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31" indent="-228531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zh-TW" sz="1100" kern="0" dirty="0">
                <a:cs typeface="Helvetica" pitchFamily="34" charset="0"/>
              </a:rPr>
              <a:t>SOIC-WB16</a:t>
            </a:r>
          </a:p>
          <a:p>
            <a:pPr marL="228531" indent="-228531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zh-TW" sz="1100" kern="0" dirty="0">
                <a:cs typeface="Helvetica" pitchFamily="34" charset="0"/>
              </a:rPr>
              <a:t>OPN : NCP51561xyDWR2G</a:t>
            </a: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D871714F-B2BC-4AA9-9C16-D51BE61AAB5A}"/>
              </a:ext>
            </a:extLst>
          </p:cNvPr>
          <p:cNvSpPr/>
          <p:nvPr/>
        </p:nvSpPr>
        <p:spPr>
          <a:xfrm>
            <a:off x="8901993" y="5592589"/>
            <a:ext cx="2935231" cy="46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40" indent="-117440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zh-TW" sz="1100" kern="0" dirty="0">
                <a:cs typeface="Helvetica" pitchFamily="34" charset="0"/>
              </a:rPr>
              <a:t>x: UVLO level</a:t>
            </a:r>
          </a:p>
          <a:p>
            <a:pPr marL="117440" indent="-117440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zh-TW" sz="1100" kern="0" dirty="0">
                <a:cs typeface="Helvetica" pitchFamily="34" charset="0"/>
              </a:rPr>
              <a:t>y: Enable/Disable</a:t>
            </a:r>
          </a:p>
        </p:txBody>
      </p:sp>
      <p:pic>
        <p:nvPicPr>
          <p:cNvPr id="10" name="그림 4111">
            <a:extLst>
              <a:ext uri="{FF2B5EF4-FFF2-40B4-BE49-F238E27FC236}">
                <a16:creationId xmlns:a16="http://schemas.microsoft.com/office/drawing/2014/main" id="{B3D63ECC-0345-492E-8D49-EA0898771E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66937">
            <a:off x="10047024" y="2941492"/>
            <a:ext cx="2053997" cy="823314"/>
          </a:xfrm>
          <a:prstGeom prst="rect">
            <a:avLst/>
          </a:prstGeom>
        </p:spPr>
      </p:pic>
      <p:graphicFrame>
        <p:nvGraphicFramePr>
          <p:cNvPr id="11" name="개체 10">
            <a:extLst>
              <a:ext uri="{FF2B5EF4-FFF2-40B4-BE49-F238E27FC236}">
                <a16:creationId xmlns:a16="http://schemas.microsoft.com/office/drawing/2014/main" id="{2DD45FA9-EAD8-4068-90E3-C55506AA1A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7480" y="2429352"/>
          <a:ext cx="3773074" cy="2186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Visio" r:id="rId4" imgW="9485837" imgH="5483557" progId="Visio.Drawing.11">
                  <p:embed/>
                </p:oleObj>
              </mc:Choice>
              <mc:Fallback>
                <p:oleObj name="Visio" r:id="rId4" imgW="9485837" imgH="5483557" progId="Visio.Drawing.11">
                  <p:embed/>
                  <p:pic>
                    <p:nvPicPr>
                      <p:cNvPr id="11" name="개체 10">
                        <a:extLst>
                          <a:ext uri="{FF2B5EF4-FFF2-40B4-BE49-F238E27FC236}">
                            <a16:creationId xmlns:a16="http://schemas.microsoft.com/office/drawing/2014/main" id="{2DD45FA9-EAD8-4068-90E3-C55506AA1A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480" y="2429352"/>
                        <a:ext cx="3773074" cy="21868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직사각형 11">
            <a:extLst>
              <a:ext uri="{FF2B5EF4-FFF2-40B4-BE49-F238E27FC236}">
                <a16:creationId xmlns:a16="http://schemas.microsoft.com/office/drawing/2014/main" id="{039DD533-3776-4002-8257-B8B7F18C10BE}"/>
              </a:ext>
            </a:extLst>
          </p:cNvPr>
          <p:cNvSpPr/>
          <p:nvPr/>
        </p:nvSpPr>
        <p:spPr>
          <a:xfrm rot="19027841">
            <a:off x="10601362" y="4833487"/>
            <a:ext cx="12934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5B8FC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RTM Product</a:t>
            </a:r>
            <a:endParaRPr lang="ko-KR" altLang="en-US" sz="1600" b="1" dirty="0">
              <a:solidFill>
                <a:srgbClr val="5B8FC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039800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7C6ACC-7E26-4E6C-8815-29EF6871E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NCP51561 Competition X-Ref</a:t>
            </a:r>
            <a:endParaRPr lang="ko-KR" altLang="en-US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D79BB88-D99D-45AF-9661-A47530927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017" y="1470836"/>
            <a:ext cx="9910791" cy="391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7029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NCP51561</a:t>
            </a:r>
            <a:r>
              <a:rPr lang="en-US" dirty="0"/>
              <a:t> – CMTI Characteristics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117865" y="6165452"/>
            <a:ext cx="2993501" cy="27692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797" indent="-342797">
              <a:spcBef>
                <a:spcPts val="300"/>
              </a:spcBef>
              <a:spcAft>
                <a:spcPts val="300"/>
              </a:spcAft>
            </a:pPr>
            <a:r>
              <a:rPr lang="en-US" altLang="ko-KR" sz="1200" dirty="0">
                <a:latin typeface="+mj-lt"/>
                <a:ea typeface="Arial Unicode MS" pitchFamily="50" charset="-127"/>
                <a:cs typeface="Calibri" panose="020F0502020204030204" pitchFamily="34" charset="0"/>
              </a:rPr>
              <a:t>(※ All waveforms are referenced to VSS)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9462506" y="2869891"/>
            <a:ext cx="2772794" cy="36910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797" indent="-342797">
              <a:spcBef>
                <a:spcPts val="300"/>
              </a:spcBef>
              <a:spcAft>
                <a:spcPts val="300"/>
              </a:spcAft>
            </a:pPr>
            <a:r>
              <a:rPr lang="en-US" altLang="ko-KR" sz="1799" dirty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※ See the dynamic CMTI    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E90ABB65-15E6-4C20-8F41-B7456D517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032" y="671838"/>
            <a:ext cx="8236979" cy="63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797" indent="-342797">
              <a:spcBef>
                <a:spcPts val="300"/>
              </a:spcBef>
              <a:spcAft>
                <a:spcPts val="300"/>
              </a:spcAft>
            </a:pPr>
            <a:r>
              <a:rPr lang="en-US" altLang="ko-KR" sz="1400" b="1" i="1" dirty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 </a:t>
            </a:r>
            <a:r>
              <a:rPr lang="en-US" altLang="ko-KR" sz="1600" b="1" i="1" dirty="0">
                <a:solidFill>
                  <a:schemeClr val="accent1"/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We can ensure no failures up to 210V/ns globally. </a:t>
            </a:r>
            <a:r>
              <a:rPr lang="en-US" altLang="ko-KR" sz="1600" b="1" i="1" dirty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 </a:t>
            </a:r>
            <a:r>
              <a:rPr lang="en-US" altLang="ko-KR" sz="1400" b="1" i="1" dirty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	</a:t>
            </a:r>
            <a:r>
              <a:rPr lang="en-US" altLang="ko-KR" sz="1400" dirty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Rising pulse : 5 ~ 300V/ns, </a:t>
            </a:r>
          </a:p>
          <a:p>
            <a:pPr marL="342797" indent="-342797">
              <a:spcBef>
                <a:spcPts val="300"/>
              </a:spcBef>
              <a:spcAft>
                <a:spcPts val="300"/>
              </a:spcAft>
            </a:pPr>
            <a:r>
              <a:rPr lang="en-US" altLang="ko-KR" sz="1400" dirty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						Falling pulse : 15 ~ 210V/ns</a:t>
            </a:r>
            <a:endParaRPr lang="en-US" sz="1200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19D8CB5D-9693-43F4-A04F-A525024C1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57" y="1354591"/>
            <a:ext cx="8773458" cy="4821216"/>
          </a:xfrm>
          <a:prstGeom prst="rect">
            <a:avLst/>
          </a:prstGeom>
        </p:spPr>
      </p:pic>
      <p:graphicFrame>
        <p:nvGraphicFramePr>
          <p:cNvPr id="8" name="개체 7">
            <a:extLst>
              <a:ext uri="{FF2B5EF4-FFF2-40B4-BE49-F238E27FC236}">
                <a16:creationId xmlns:a16="http://schemas.microsoft.com/office/drawing/2014/main" id="{76DEE3F0-6E3B-45D4-96C3-E5DF3CABCB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91703" y="323899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포장기 셸 개체" showAsIcon="1" r:id="rId4" imgW="914400" imgH="771525" progId="Package">
                  <p:embed/>
                </p:oleObj>
              </mc:Choice>
              <mc:Fallback>
                <p:oleObj name="포장기 셸 개체" showAsIcon="1" r:id="rId4" imgW="914400" imgH="771525" progId="Package">
                  <p:embed/>
                  <p:pic>
                    <p:nvPicPr>
                      <p:cNvPr id="8" name="개체 7">
                        <a:extLst>
                          <a:ext uri="{FF2B5EF4-FFF2-40B4-BE49-F238E27FC236}">
                            <a16:creationId xmlns:a16="http://schemas.microsoft.com/office/drawing/2014/main" id="{76DEE3F0-6E3B-45D4-96C3-E5DF3CABCB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91703" y="323899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730419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5AD8D8D-CB5C-5441-A610-D10D6A798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NCP51561 – Evaluation Boards</a:t>
            </a:r>
            <a:endParaRPr lang="en-US" dirty="0"/>
          </a:p>
        </p:txBody>
      </p:sp>
      <p:sp>
        <p:nvSpPr>
          <p:cNvPr id="26" name="Rectangle 34"/>
          <p:cNvSpPr>
            <a:spLocks noChangeArrowheads="1"/>
          </p:cNvSpPr>
          <p:nvPr/>
        </p:nvSpPr>
        <p:spPr bwMode="auto">
          <a:xfrm>
            <a:off x="10068552" y="1216082"/>
            <a:ext cx="216670" cy="400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6" tIns="45708" rIns="91416" bIns="4570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12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ko-KR" sz="1000">
              <a:latin typeface="Times New Roman" panose="02020603050405020304" pitchFamily="18" charset="0"/>
              <a:ea typeface="바탕" panose="02030600000101010101" pitchFamily="18" charset="-127"/>
              <a:cs typeface="Times New Roman" panose="02020603050405020304" pitchFamily="18" charset="0"/>
            </a:endParaRPr>
          </a:p>
          <a:p>
            <a:pPr algn="ctr"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00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</a:t>
            </a:r>
            <a:endParaRPr lang="en-US" altLang="ko-KR" sz="1799">
              <a:latin typeface="Arial" panose="020B0604020202020204" pitchFamily="34" charset="0"/>
            </a:endParaRPr>
          </a:p>
        </p:txBody>
      </p:sp>
      <p:sp>
        <p:nvSpPr>
          <p:cNvPr id="27" name="Rectangle 35"/>
          <p:cNvSpPr>
            <a:spLocks noChangeArrowheads="1"/>
          </p:cNvSpPr>
          <p:nvPr/>
        </p:nvSpPr>
        <p:spPr bwMode="auto">
          <a:xfrm>
            <a:off x="4082475" y="3259828"/>
            <a:ext cx="184683" cy="36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6" tIns="45708" rIns="91416" bIns="4570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799"/>
          </a:p>
        </p:txBody>
      </p:sp>
      <p:sp>
        <p:nvSpPr>
          <p:cNvPr id="43" name="Rectangle 69"/>
          <p:cNvSpPr>
            <a:spLocks noChangeArrowheads="1"/>
          </p:cNvSpPr>
          <p:nvPr/>
        </p:nvSpPr>
        <p:spPr bwMode="auto">
          <a:xfrm>
            <a:off x="3103388" y="3352177"/>
            <a:ext cx="504815" cy="12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 upright="1">
            <a:spAutoFit/>
          </a:bodyPr>
          <a:lstStyle/>
          <a:p>
            <a:r>
              <a:rPr lang="en-US" sz="800" b="1">
                <a:solidFill>
                  <a:srgbClr val="FFFFFF"/>
                </a:solidFill>
                <a:latin typeface="Arial" panose="020B0604020202020204" pitchFamily="34" charset="0"/>
                <a:ea typeface="바탕" panose="02030600000101010101" pitchFamily="18" charset="-127"/>
                <a:cs typeface="Times New Roman" panose="02020603050405020304" pitchFamily="18" charset="0"/>
              </a:rPr>
              <a:t>NCP51561</a:t>
            </a:r>
            <a:endParaRPr lang="en-US" sz="1000">
              <a:latin typeface="Times New Roman" panose="02020603050405020304" pitchFamily="18" charset="0"/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8812F1-5642-46B5-B3D2-E32F0474D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71" y="809897"/>
            <a:ext cx="5919741" cy="45050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1297FA-57B4-4478-A428-D67EA531D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35" y="5506818"/>
            <a:ext cx="4579412" cy="8528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EFD47E-ADAA-40C3-BAF2-B829457471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424" y="661076"/>
            <a:ext cx="4390756" cy="569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1769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NCP5156x versus NCD5725x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9985" y="965104"/>
            <a:ext cx="9425934" cy="46154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99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switching performance – Better fit for MOS &amp; </a:t>
            </a:r>
            <a:r>
              <a:rPr lang="en-US" sz="2399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</a:t>
            </a:r>
            <a:r>
              <a:rPr lang="en-US" sz="2399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92C9418-BC58-4E1D-A444-82901A5F4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77" y="1706768"/>
            <a:ext cx="5664400" cy="41622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A596DF9-A5A9-4F7D-97A5-3BD14BCC5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950" y="1706767"/>
            <a:ext cx="5667805" cy="42063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124109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7C6ACC-7E26-4E6C-8815-29EF6871E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NCP/NCV5156x Competitive Landscape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22454E8-933E-4A2A-BE94-5173774A9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" y="1076393"/>
            <a:ext cx="11046123" cy="48841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442771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243CA7-76AD-4CE2-876F-B412770A2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NCP51560 – 5 kV Isolated High-Speed Dual MOS/</a:t>
            </a:r>
            <a:r>
              <a:rPr lang="en-US" altLang="ko-KR" dirty="0" err="1"/>
              <a:t>SiC</a:t>
            </a:r>
            <a:r>
              <a:rPr lang="en-US" altLang="ko-KR" dirty="0"/>
              <a:t> Drivers</a:t>
            </a:r>
            <a:endParaRPr lang="ko-KR" altLang="en-US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D39DEF1D-7AF4-4F1F-8CA1-256835B14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17" y="1067681"/>
            <a:ext cx="11722107" cy="63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hangingPunct="0"/>
            <a:r>
              <a:rPr lang="en-US" altLang="ko-KR" sz="1100" dirty="0">
                <a:latin typeface="+mn-lt"/>
              </a:rPr>
              <a:t>The NCP51560 is isolated dual-channel gate driver with up to 4.5-A/9-A source and sink peak current. It is designed for fast switching to drive power MOSFETs power switches. </a:t>
            </a:r>
          </a:p>
          <a:p>
            <a:pPr hangingPunct="0"/>
            <a:r>
              <a:rPr lang="en-US" altLang="ko-KR" sz="1100" dirty="0">
                <a:latin typeface="+mn-lt"/>
              </a:rPr>
              <a:t>The NCP51560 offers short and matched propagation delays. Internal functional isolation between the two secondary-side drivers allows a working voltage of up to ~1,200 VDC. The NCP51560 offers other important protection functions such as independent under-voltage lockout for each drivers and disable function.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16625135-18ED-4417-9B1C-92D1BB045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4" y="2051437"/>
            <a:ext cx="3020566" cy="139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rIns="91416"/>
          <a:lstStyle>
            <a:lvl1pPr marL="174625" indent="-1746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ko-KR" sz="1100" dirty="0">
                <a:latin typeface="+mn-lt"/>
              </a:rPr>
              <a:t> Input side isolated from output drivers</a:t>
            </a:r>
          </a:p>
          <a:p>
            <a:pPr marL="0" indent="0">
              <a:buClr>
                <a:srgbClr val="333399"/>
              </a:buClr>
              <a:buSzPct val="80000"/>
            </a:pPr>
            <a:r>
              <a:rPr lang="en-US" altLang="ko-KR" sz="1100" dirty="0">
                <a:latin typeface="+mn-lt"/>
              </a:rPr>
              <a:t>by 5-kVRMS isolation barrier </a:t>
            </a:r>
          </a:p>
          <a:p>
            <a:pPr marL="171399" indent="-171399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ko-KR" sz="1100" b="1" dirty="0">
                <a:latin typeface="+mn-lt"/>
              </a:rPr>
              <a:t>38 ns Prop Delay &amp; 5 ns Delay Match</a:t>
            </a:r>
          </a:p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ko-KR" sz="1100" b="1" dirty="0">
                <a:latin typeface="+mn-lt"/>
              </a:rPr>
              <a:t> &gt;= 200 V/ns </a:t>
            </a:r>
            <a:r>
              <a:rPr lang="en-US" altLang="ko-KR" sz="1100" b="1" dirty="0" err="1">
                <a:latin typeface="+mn-lt"/>
              </a:rPr>
              <a:t>dV</a:t>
            </a:r>
            <a:r>
              <a:rPr lang="en-US" altLang="ko-KR" sz="1100" b="1" dirty="0">
                <a:latin typeface="+mn-lt"/>
              </a:rPr>
              <a:t>/dt Immunity</a:t>
            </a:r>
          </a:p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ko-KR" sz="1100" b="1" dirty="0">
                <a:latin typeface="+mn-lt"/>
              </a:rPr>
              <a:t> </a:t>
            </a:r>
            <a:r>
              <a:rPr lang="en-US" altLang="ko-KR" sz="11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4.5-A/9-A </a:t>
            </a:r>
            <a:r>
              <a:rPr lang="en-US" altLang="ko-KR" sz="1100" dirty="0">
                <a:latin typeface="+mn-lt"/>
              </a:rPr>
              <a:t>Typical Source/Sink Current Capability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11E79507-F990-428D-99C0-65043C930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353" y="2008445"/>
            <a:ext cx="2691699" cy="103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rIns="91416"/>
          <a:lstStyle>
            <a:lvl1pPr marL="174625" indent="-1746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100" dirty="0">
                <a:latin typeface="+mn-lt"/>
              </a:rPr>
              <a:t> Give reliable operation and safety</a:t>
            </a:r>
            <a:endParaRPr lang="en-US" altLang="ko-KR" sz="1100" dirty="0">
              <a:latin typeface="+mn-lt"/>
            </a:endParaRPr>
          </a:p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ko-KR" sz="1100" dirty="0">
                <a:latin typeface="+mn-lt"/>
              </a:rPr>
              <a:t> Efficient switching</a:t>
            </a:r>
          </a:p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ko-KR" sz="1100" dirty="0">
                <a:latin typeface="+mn-lt"/>
              </a:rPr>
              <a:t> High Robustness</a:t>
            </a:r>
          </a:p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ko-KR" sz="1100" dirty="0">
                <a:latin typeface="+mn-lt"/>
              </a:rPr>
              <a:t> Driver to accommodate diff MOS load</a:t>
            </a:r>
          </a:p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ko-KR" sz="1100" dirty="0">
                <a:latin typeface="+mn-lt"/>
              </a:rPr>
              <a:t> </a:t>
            </a:r>
            <a:r>
              <a:rPr lang="en-US" altLang="ko-KR" sz="1100" dirty="0">
                <a:solidFill>
                  <a:srgbClr val="0000FF"/>
                </a:solidFill>
                <a:latin typeface="+mn-lt"/>
              </a:rPr>
              <a:t>Industrial pin to pin compatibility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535E2BD8-B60B-400B-8618-61D7F6292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17" y="3904531"/>
            <a:ext cx="5540837" cy="13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rIns="91416"/>
          <a:lstStyle>
            <a:lvl1pPr marL="174625" indent="-1746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ko-KR" sz="1100" dirty="0">
                <a:latin typeface="+mn-lt"/>
                <a:cs typeface="Adobe 명조 Std Acro M"/>
              </a:rPr>
              <a:t> Matched Propagation Delays : Max. 5 ns  </a:t>
            </a:r>
          </a:p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ko-KR" sz="1100" dirty="0">
                <a:latin typeface="+mn-lt"/>
                <a:cs typeface="Adobe 명조 Std Acro M"/>
              </a:rPr>
              <a:t> User Programmable Input Logic</a:t>
            </a:r>
          </a:p>
          <a:p>
            <a:pPr marL="739553" lvl="1" indent="-171399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ko-KR" sz="1100" dirty="0">
                <a:solidFill>
                  <a:srgbClr val="0000FF"/>
                </a:solidFill>
                <a:latin typeface="+mn-lt"/>
                <a:cs typeface="Adobe 명조 Std Acro M"/>
              </a:rPr>
              <a:t>Dual-input modes </a:t>
            </a:r>
          </a:p>
          <a:p>
            <a:pPr marL="739553" lvl="1" indent="-171399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ko-KR" sz="1100" dirty="0">
                <a:solidFill>
                  <a:srgbClr val="0000FF"/>
                </a:solidFill>
                <a:latin typeface="+mn-lt"/>
                <a:cs typeface="Adobe 명조 Std Acro M"/>
              </a:rPr>
              <a:t>DISABLE mode</a:t>
            </a:r>
          </a:p>
          <a:p>
            <a:pPr marL="171399" indent="-171399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ko-KR" sz="1100" dirty="0">
                <a:latin typeface="+mn-lt"/>
                <a:cs typeface="Adobe 명조 Std Acro M"/>
              </a:rPr>
              <a:t>User Programmable Dead-Time Control</a:t>
            </a:r>
          </a:p>
          <a:p>
            <a:pPr marL="171399" indent="-171399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1100" dirty="0">
                <a:latin typeface="+mn-lt"/>
              </a:rPr>
              <a:t>Different UVLO options</a:t>
            </a:r>
            <a:r>
              <a:rPr lang="en-US" altLang="en-US" sz="11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: 8-V &amp; 17-V  (5 &amp; 13 V On demand)</a:t>
            </a:r>
          </a:p>
          <a:p>
            <a:pPr marL="171399" indent="-171399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1100" dirty="0">
                <a:solidFill>
                  <a:srgbClr val="0000FF"/>
                </a:solidFill>
                <a:latin typeface="+mn-lt"/>
              </a:rPr>
              <a:t>Improved negative immunity in INA &amp; INB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BED6EA44-2F44-43CB-B6C5-377E3923B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17" y="5592588"/>
            <a:ext cx="4266089" cy="74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rIns="91416"/>
          <a:lstStyle>
            <a:lvl1pPr marL="174625" indent="-1746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171399" indent="-171399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ko-KR" sz="1100" dirty="0">
                <a:latin typeface="+mn-lt"/>
              </a:rPr>
              <a:t>Isolated Converters in Offline AC-to-DC Power Supplies</a:t>
            </a:r>
          </a:p>
          <a:p>
            <a:pPr marL="171399" indent="-171399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ko-KR" sz="1100" dirty="0">
                <a:latin typeface="+mn-lt"/>
              </a:rPr>
              <a:t>Motor Drive and DC-to-AC Solar Inverters</a:t>
            </a:r>
          </a:p>
          <a:p>
            <a:pPr marL="171399" indent="-171399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ko-KR" sz="1100" dirty="0">
                <a:latin typeface="+mn-lt"/>
              </a:rPr>
              <a:t>HEV and EV On-Board chargers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EB562597-43BD-4E23-BFE5-FC307CA2CF5E}"/>
              </a:ext>
            </a:extLst>
          </p:cNvPr>
          <p:cNvSpPr/>
          <p:nvPr/>
        </p:nvSpPr>
        <p:spPr>
          <a:xfrm>
            <a:off x="6197479" y="5592590"/>
            <a:ext cx="2460581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31" indent="-228531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zh-TW" sz="1100" kern="0" dirty="0">
                <a:cs typeface="Helvetica" pitchFamily="34" charset="0"/>
              </a:rPr>
              <a:t>SOIC-WB16</a:t>
            </a:r>
          </a:p>
          <a:p>
            <a:pPr marL="228531" indent="-228531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zh-TW" sz="1100" kern="0" dirty="0">
                <a:cs typeface="Helvetica" pitchFamily="34" charset="0"/>
              </a:rPr>
              <a:t>OPN : NCP51560BBDWR2G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zh-TW" sz="1100" kern="0" dirty="0">
                <a:cs typeface="Helvetica" pitchFamily="34" charset="0"/>
              </a:rPr>
              <a:t>                 NCP51560DBDWR2G</a:t>
            </a: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D871714F-B2BC-4AA9-9C16-D51BE61AAB5A}"/>
              </a:ext>
            </a:extLst>
          </p:cNvPr>
          <p:cNvSpPr/>
          <p:nvPr/>
        </p:nvSpPr>
        <p:spPr>
          <a:xfrm>
            <a:off x="8901993" y="5592589"/>
            <a:ext cx="2935231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40" indent="-117440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zh-TW" sz="1100" kern="0" dirty="0">
                <a:cs typeface="Helvetica" pitchFamily="34" charset="0"/>
              </a:rPr>
              <a:t>x: UVLO level</a:t>
            </a:r>
          </a:p>
          <a:p>
            <a:pPr marL="117440" indent="-117440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zh-TW" sz="1100" kern="0" dirty="0">
                <a:cs typeface="Helvetica" pitchFamily="34" charset="0"/>
              </a:rPr>
              <a:t>y: Enable/Disable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99D83080-B85C-468A-982D-0C27112DD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872" y="2142851"/>
            <a:ext cx="5015650" cy="22419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D4FB2D-85DD-41FC-89E7-923B8AF7409B}"/>
              </a:ext>
            </a:extLst>
          </p:cNvPr>
          <p:cNvSpPr txBox="1"/>
          <p:nvPr/>
        </p:nvSpPr>
        <p:spPr>
          <a:xfrm>
            <a:off x="10160615" y="4447958"/>
            <a:ext cx="1941557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Sampling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</a:p>
          <a:p>
            <a:pPr algn="ctr"/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RTM : March-2022</a:t>
            </a:r>
          </a:p>
        </p:txBody>
      </p:sp>
    </p:spTree>
    <p:extLst>
      <p:ext uri="{BB962C8B-B14F-4D97-AF65-F5344CB8AC3E}">
        <p14:creationId xmlns:p14="http://schemas.microsoft.com/office/powerpoint/2010/main" val="41352865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7C6ACC-7E26-4E6C-8815-29EF6871E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Gate Driver Category Definition </a:t>
            </a:r>
            <a:endParaRPr lang="ko-KR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6D70F91-E6BD-47A9-AE78-071D39BD8F74}"/>
              </a:ext>
            </a:extLst>
          </p:cNvPr>
          <p:cNvSpPr/>
          <p:nvPr/>
        </p:nvSpPr>
        <p:spPr>
          <a:xfrm>
            <a:off x="819947" y="892249"/>
            <a:ext cx="2284810" cy="36557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8" b="1" dirty="0">
                <a:solidFill>
                  <a:schemeClr val="bg1"/>
                </a:solidFill>
              </a:rPr>
              <a:t>Non-isolated 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4414846-2094-4C92-87E6-EDE969D40E83}"/>
              </a:ext>
            </a:extLst>
          </p:cNvPr>
          <p:cNvSpPr/>
          <p:nvPr/>
        </p:nvSpPr>
        <p:spPr>
          <a:xfrm>
            <a:off x="5348966" y="854224"/>
            <a:ext cx="2284810" cy="36557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8" b="1" dirty="0"/>
              <a:t>Junction Isolated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BDDCF14-99C0-45F0-B418-8D0D66182DEE}"/>
              </a:ext>
            </a:extLst>
          </p:cNvPr>
          <p:cNvSpPr/>
          <p:nvPr/>
        </p:nvSpPr>
        <p:spPr>
          <a:xfrm>
            <a:off x="9670832" y="854224"/>
            <a:ext cx="2284810" cy="36557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8" b="1" dirty="0"/>
              <a:t>Galvanic Isolated</a:t>
            </a: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F748222B-72F0-4AB9-95E9-679DF03C728A}"/>
              </a:ext>
            </a:extLst>
          </p:cNvPr>
          <p:cNvSpPr/>
          <p:nvPr/>
        </p:nvSpPr>
        <p:spPr>
          <a:xfrm>
            <a:off x="121776" y="2116393"/>
            <a:ext cx="1797664" cy="36557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Single - Channel</a:t>
            </a: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01A258F7-3098-41B7-918D-1A7D7FC5CF19}"/>
              </a:ext>
            </a:extLst>
          </p:cNvPr>
          <p:cNvSpPr/>
          <p:nvPr/>
        </p:nvSpPr>
        <p:spPr>
          <a:xfrm>
            <a:off x="1978226" y="2116393"/>
            <a:ext cx="1962986" cy="36557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Multiple - Channel</a:t>
            </a:r>
          </a:p>
        </p:txBody>
      </p:sp>
      <p:sp>
        <p:nvSpPr>
          <p:cNvPr id="8" name="Rectangle 27">
            <a:extLst>
              <a:ext uri="{FF2B5EF4-FFF2-40B4-BE49-F238E27FC236}">
                <a16:creationId xmlns:a16="http://schemas.microsoft.com/office/drawing/2014/main" id="{38BDD84E-3D91-4DD7-9603-90748A6C133A}"/>
              </a:ext>
            </a:extLst>
          </p:cNvPr>
          <p:cNvSpPr/>
          <p:nvPr/>
        </p:nvSpPr>
        <p:spPr>
          <a:xfrm>
            <a:off x="4028056" y="2116393"/>
            <a:ext cx="1219911" cy="36557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High - Side</a:t>
            </a:r>
          </a:p>
        </p:txBody>
      </p:sp>
      <p:sp>
        <p:nvSpPr>
          <p:cNvPr id="9" name="Rectangle 29">
            <a:extLst>
              <a:ext uri="{FF2B5EF4-FFF2-40B4-BE49-F238E27FC236}">
                <a16:creationId xmlns:a16="http://schemas.microsoft.com/office/drawing/2014/main" id="{85AFB133-450D-4AE0-BE0E-BDCB6ABF6CA3}"/>
              </a:ext>
            </a:extLst>
          </p:cNvPr>
          <p:cNvSpPr/>
          <p:nvPr/>
        </p:nvSpPr>
        <p:spPr>
          <a:xfrm>
            <a:off x="6491369" y="2116393"/>
            <a:ext cx="1287733" cy="36557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Half-Bridge</a:t>
            </a:r>
          </a:p>
        </p:txBody>
      </p:sp>
      <p:sp>
        <p:nvSpPr>
          <p:cNvPr id="10" name="Rectangle 30">
            <a:extLst>
              <a:ext uri="{FF2B5EF4-FFF2-40B4-BE49-F238E27FC236}">
                <a16:creationId xmlns:a16="http://schemas.microsoft.com/office/drawing/2014/main" id="{7B23DB6E-723F-415B-A00B-F84ECA1EA74C}"/>
              </a:ext>
            </a:extLst>
          </p:cNvPr>
          <p:cNvSpPr/>
          <p:nvPr/>
        </p:nvSpPr>
        <p:spPr>
          <a:xfrm>
            <a:off x="5306485" y="2116393"/>
            <a:ext cx="1126368" cy="36557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High/Low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Rectangle 39">
            <a:extLst>
              <a:ext uri="{FF2B5EF4-FFF2-40B4-BE49-F238E27FC236}">
                <a16:creationId xmlns:a16="http://schemas.microsoft.com/office/drawing/2014/main" id="{A62A6D52-92EE-49D7-BF8A-A028749CF87F}"/>
              </a:ext>
            </a:extLst>
          </p:cNvPr>
          <p:cNvSpPr/>
          <p:nvPr/>
        </p:nvSpPr>
        <p:spPr>
          <a:xfrm>
            <a:off x="7837621" y="2116393"/>
            <a:ext cx="1510377" cy="36557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Three-Phase</a:t>
            </a:r>
          </a:p>
        </p:txBody>
      </p:sp>
      <p:graphicFrame>
        <p:nvGraphicFramePr>
          <p:cNvPr id="12" name="Table 40">
            <a:extLst>
              <a:ext uri="{FF2B5EF4-FFF2-40B4-BE49-F238E27FC236}">
                <a16:creationId xmlns:a16="http://schemas.microsoft.com/office/drawing/2014/main" id="{F7ACEE95-FE35-4615-BA54-A02D65DBFC15}"/>
              </a:ext>
            </a:extLst>
          </p:cNvPr>
          <p:cNvGraphicFramePr>
            <a:graphicFrameLocks noGrp="1"/>
          </p:cNvGraphicFramePr>
          <p:nvPr/>
        </p:nvGraphicFramePr>
        <p:xfrm>
          <a:off x="95770" y="2543307"/>
          <a:ext cx="11984846" cy="2496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6109">
                  <a:extLst>
                    <a:ext uri="{9D8B030D-6E8A-4147-A177-3AD203B41FA5}">
                      <a16:colId xmlns:a16="http://schemas.microsoft.com/office/drawing/2014/main" val="4148222371"/>
                    </a:ext>
                  </a:extLst>
                </a:gridCol>
                <a:gridCol w="5371176">
                  <a:extLst>
                    <a:ext uri="{9D8B030D-6E8A-4147-A177-3AD203B41FA5}">
                      <a16:colId xmlns:a16="http://schemas.microsoft.com/office/drawing/2014/main" val="3975128176"/>
                    </a:ext>
                  </a:extLst>
                </a:gridCol>
                <a:gridCol w="2707561">
                  <a:extLst>
                    <a:ext uri="{9D8B030D-6E8A-4147-A177-3AD203B41FA5}">
                      <a16:colId xmlns:a16="http://schemas.microsoft.com/office/drawing/2014/main" val="2802035326"/>
                    </a:ext>
                  </a:extLst>
                </a:gridCol>
              </a:tblGrid>
              <a:tr h="3046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Non-isolated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Junction Isolated</a:t>
                      </a:r>
                      <a:endParaRPr lang="en-US" sz="1400" dirty="0"/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Galvanic</a:t>
                      </a:r>
                      <a:r>
                        <a:rPr lang="en-US" sz="1400" baseline="0" dirty="0"/>
                        <a:t> Isolated </a:t>
                      </a:r>
                      <a:endParaRPr lang="en-US" sz="1400" dirty="0"/>
                    </a:p>
                  </a:txBody>
                  <a:tcPr marL="91392" marR="91392" marT="45696" marB="45696"/>
                </a:tc>
                <a:extLst>
                  <a:ext uri="{0D108BD9-81ED-4DB2-BD59-A6C34878D82A}">
                    <a16:rowId xmlns:a16="http://schemas.microsoft.com/office/drawing/2014/main" val="1369581086"/>
                  </a:ext>
                </a:extLst>
              </a:tr>
              <a:tr h="2192085">
                <a:tc>
                  <a:txBody>
                    <a:bodyPr/>
                    <a:lstStyle/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Single or multiple channel</a:t>
                      </a:r>
                    </a:p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Cheapest,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simple solution for many applications where only a low-side driver is needed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69863" indent="-169863">
                        <a:buFont typeface="Arial" panose="020B0604020202020204" pitchFamily="34" charset="0"/>
                        <a:buChar char="•"/>
                        <a:tabLst>
                          <a:tab pos="119063" algn="l"/>
                        </a:tabLst>
                      </a:pPr>
                      <a:endParaRPr lang="en-US" sz="8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69863" indent="-169863">
                        <a:buFont typeface="Arial" panose="020B0604020202020204" pitchFamily="34" charset="0"/>
                        <a:buChar char="•"/>
                        <a:tabLst>
                          <a:tab pos="119063" algn="l"/>
                        </a:tabLst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Automotive</a:t>
                      </a:r>
                    </a:p>
                    <a:p>
                      <a:pPr marL="169863" indent="-169863">
                        <a:buFont typeface="Arial" panose="020B0604020202020204" pitchFamily="34" charset="0"/>
                        <a:buChar char="•"/>
                        <a:tabLst>
                          <a:tab pos="119063" algn="l"/>
                        </a:tabLst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Industrial Systems</a:t>
                      </a:r>
                    </a:p>
                    <a:p>
                      <a:pPr marL="169863" indent="-169863">
                        <a:buFont typeface="Arial" panose="020B0604020202020204" pitchFamily="34" charset="0"/>
                        <a:buChar char="•"/>
                        <a:tabLst>
                          <a:tab pos="119063" algn="l"/>
                        </a:tabLst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Consumer Devices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pPr marL="119063" indent="-119063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High</a:t>
                      </a:r>
                      <a:r>
                        <a:rPr lang="en-US" sz="1200" baseline="0" dirty="0"/>
                        <a:t> Side, High/Low and Half Bridge</a:t>
                      </a:r>
                    </a:p>
                    <a:p>
                      <a:pPr marL="119063" indent="-119063">
                        <a:buFont typeface="Arial" pitchFamily="34" charset="0"/>
                        <a:buChar char="•"/>
                      </a:pPr>
                      <a:r>
                        <a:rPr lang="en-US" sz="1200" baseline="0" dirty="0"/>
                        <a:t>Floating HV well</a:t>
                      </a:r>
                    </a:p>
                    <a:p>
                      <a:pPr marL="119063" indent="-119063">
                        <a:buFont typeface="Arial" pitchFamily="34" charset="0"/>
                        <a:buChar char="•"/>
                      </a:pPr>
                      <a:r>
                        <a:rPr lang="en-US" sz="1200" baseline="0" dirty="0"/>
                        <a:t>From LV to 1200V breakdown voltage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200" baseline="0" dirty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200" baseline="0" dirty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200" baseline="0" dirty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800" baseline="0" dirty="0"/>
                    </a:p>
                    <a:p>
                      <a:pPr marL="119063" indent="-119063">
                        <a:buFont typeface="Arial" pitchFamily="34" charset="0"/>
                        <a:buChar char="•"/>
                      </a:pPr>
                      <a:r>
                        <a:rPr lang="en-US" sz="1200" baseline="0" dirty="0"/>
                        <a:t>Appliances</a:t>
                      </a:r>
                    </a:p>
                    <a:p>
                      <a:pPr marL="119063" indent="-119063">
                        <a:buFont typeface="Arial" pitchFamily="34" charset="0"/>
                        <a:buChar char="•"/>
                      </a:pPr>
                      <a:r>
                        <a:rPr lang="en-US" sz="1200" baseline="0" dirty="0"/>
                        <a:t>Consumer Devices &amp; Power Tools</a:t>
                      </a:r>
                    </a:p>
                    <a:p>
                      <a:pPr marL="119063" indent="-119063">
                        <a:buFont typeface="Arial" pitchFamily="34" charset="0"/>
                        <a:buChar char="•"/>
                      </a:pPr>
                      <a:r>
                        <a:rPr lang="en-US" sz="1200" baseline="0" dirty="0"/>
                        <a:t>Auxiliary Automotive &amp; Motors Drives</a:t>
                      </a:r>
                    </a:p>
                    <a:p>
                      <a:pPr marL="119063" indent="-119063">
                        <a:buFont typeface="Arial" pitchFamily="34" charset="0"/>
                        <a:buChar char="•"/>
                      </a:pPr>
                      <a:r>
                        <a:rPr lang="en-US" sz="1200" baseline="0" dirty="0"/>
                        <a:t>Offline Power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+mn-lt"/>
                        </a:rPr>
                        <a:t>Normally</a:t>
                      </a:r>
                      <a:r>
                        <a:rPr lang="en-US" sz="1200" baseline="0" dirty="0">
                          <a:latin typeface="+mn-lt"/>
                        </a:rPr>
                        <a:t> needed in very high power/high voltage systems.</a:t>
                      </a:r>
                    </a:p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+mn-lt"/>
                        </a:rPr>
                        <a:t>Three</a:t>
                      </a:r>
                      <a:r>
                        <a:rPr lang="en-US" sz="1200" baseline="0" dirty="0">
                          <a:latin typeface="+mn-lt"/>
                        </a:rPr>
                        <a:t> options: Optical, Inductive, Capacitive</a:t>
                      </a:r>
                    </a:p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endParaRPr lang="en-US" sz="1200" baseline="0" dirty="0">
                        <a:latin typeface="+mn-lt"/>
                      </a:endParaRPr>
                    </a:p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endParaRPr lang="en-US" sz="1200" baseline="0" dirty="0">
                        <a:latin typeface="+mn-lt"/>
                      </a:endParaRPr>
                    </a:p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endParaRPr lang="en-US" sz="1200" baseline="0" dirty="0">
                        <a:latin typeface="+mn-lt"/>
                      </a:endParaRP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  <a:tabLst>
                          <a:tab pos="169863" algn="l"/>
                        </a:tabLst>
                      </a:pPr>
                      <a:r>
                        <a:rPr lang="en-US" sz="1200" baseline="0" dirty="0">
                          <a:latin typeface="+mn-lt"/>
                        </a:rPr>
                        <a:t>Automotive traction inverters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  <a:tabLst>
                          <a:tab pos="169863" algn="l"/>
                        </a:tabLst>
                      </a:pPr>
                      <a:r>
                        <a:rPr lang="en-US" sz="1200" baseline="0" dirty="0">
                          <a:latin typeface="+mn-lt"/>
                        </a:rPr>
                        <a:t>Industrial Drive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  <a:tabLst>
                          <a:tab pos="169863" algn="l"/>
                        </a:tabLst>
                      </a:pPr>
                      <a:r>
                        <a:rPr lang="en-US" sz="1200" baseline="0" dirty="0">
                          <a:latin typeface="+mn-lt"/>
                        </a:rPr>
                        <a:t>Server Rack Power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  <a:tabLst>
                          <a:tab pos="169863" algn="l"/>
                        </a:tabLst>
                      </a:pPr>
                      <a:r>
                        <a:rPr lang="en-US" sz="1200" baseline="0" dirty="0">
                          <a:latin typeface="+mn-lt"/>
                        </a:rPr>
                        <a:t>Solar and Energy Storage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392" marR="91392" marT="45696" marB="45696"/>
                </a:tc>
                <a:extLst>
                  <a:ext uri="{0D108BD9-81ED-4DB2-BD59-A6C34878D82A}">
                    <a16:rowId xmlns:a16="http://schemas.microsoft.com/office/drawing/2014/main" val="3683527253"/>
                  </a:ext>
                </a:extLst>
              </a:tr>
            </a:tbl>
          </a:graphicData>
        </a:graphic>
      </p:graphicFrame>
      <p:sp>
        <p:nvSpPr>
          <p:cNvPr id="13" name="Rectangle 45">
            <a:extLst>
              <a:ext uri="{FF2B5EF4-FFF2-40B4-BE49-F238E27FC236}">
                <a16:creationId xmlns:a16="http://schemas.microsoft.com/office/drawing/2014/main" id="{8DAC173E-9513-4295-84A4-FAC1DB46A2DC}"/>
              </a:ext>
            </a:extLst>
          </p:cNvPr>
          <p:cNvSpPr/>
          <p:nvPr/>
        </p:nvSpPr>
        <p:spPr>
          <a:xfrm>
            <a:off x="9429424" y="2116495"/>
            <a:ext cx="1332330" cy="36557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1-Channel</a:t>
            </a:r>
          </a:p>
        </p:txBody>
      </p:sp>
      <p:sp>
        <p:nvSpPr>
          <p:cNvPr id="14" name="Rectangle 47">
            <a:extLst>
              <a:ext uri="{FF2B5EF4-FFF2-40B4-BE49-F238E27FC236}">
                <a16:creationId xmlns:a16="http://schemas.microsoft.com/office/drawing/2014/main" id="{99A05AC1-2F35-456A-A6A4-C8D8D2EF88AE}"/>
              </a:ext>
            </a:extLst>
          </p:cNvPr>
          <p:cNvSpPr/>
          <p:nvPr/>
        </p:nvSpPr>
        <p:spPr>
          <a:xfrm>
            <a:off x="10830725" y="2116393"/>
            <a:ext cx="1254219" cy="36557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2-Channel</a:t>
            </a:r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BC98BDCD-6BF4-49F9-9008-D43D63BC89A6}"/>
              </a:ext>
            </a:extLst>
          </p:cNvPr>
          <p:cNvSpPr/>
          <p:nvPr/>
        </p:nvSpPr>
        <p:spPr>
          <a:xfrm>
            <a:off x="106545" y="3744900"/>
            <a:ext cx="11954123" cy="26255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Applications</a:t>
            </a:r>
          </a:p>
        </p:txBody>
      </p:sp>
      <p:cxnSp>
        <p:nvCxnSpPr>
          <p:cNvPr id="16" name="Elbow Connector 6">
            <a:extLst>
              <a:ext uri="{FF2B5EF4-FFF2-40B4-BE49-F238E27FC236}">
                <a16:creationId xmlns:a16="http://schemas.microsoft.com/office/drawing/2014/main" id="{93FDC64D-09F8-44C5-86D7-371425242B99}"/>
              </a:ext>
            </a:extLst>
          </p:cNvPr>
          <p:cNvCxnSpPr>
            <a:stCxn id="3" idx="2"/>
            <a:endCxn id="6" idx="0"/>
          </p:cNvCxnSpPr>
          <p:nvPr/>
        </p:nvCxnSpPr>
        <p:spPr>
          <a:xfrm rot="5400000">
            <a:off x="1062192" y="1216234"/>
            <a:ext cx="858574" cy="94174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C1F5F824-13E9-4076-B047-CC0451365A00}"/>
              </a:ext>
            </a:extLst>
          </p:cNvPr>
          <p:cNvCxnSpPr>
            <a:stCxn id="3" idx="2"/>
            <a:endCxn id="7" idx="0"/>
          </p:cNvCxnSpPr>
          <p:nvPr/>
        </p:nvCxnSpPr>
        <p:spPr>
          <a:xfrm rot="16200000" flipH="1">
            <a:off x="2031747" y="1188422"/>
            <a:ext cx="858574" cy="99736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31">
            <a:extLst>
              <a:ext uri="{FF2B5EF4-FFF2-40B4-BE49-F238E27FC236}">
                <a16:creationId xmlns:a16="http://schemas.microsoft.com/office/drawing/2014/main" id="{56E8C8AC-74CC-4792-802E-D2ADE2D69CDA}"/>
              </a:ext>
            </a:extLst>
          </p:cNvPr>
          <p:cNvCxnSpPr>
            <a:stCxn id="4" idx="2"/>
            <a:endCxn id="8" idx="0"/>
          </p:cNvCxnSpPr>
          <p:nvPr/>
        </p:nvCxnSpPr>
        <p:spPr>
          <a:xfrm rot="5400000">
            <a:off x="5116393" y="741413"/>
            <a:ext cx="896599" cy="185335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46">
            <a:extLst>
              <a:ext uri="{FF2B5EF4-FFF2-40B4-BE49-F238E27FC236}">
                <a16:creationId xmlns:a16="http://schemas.microsoft.com/office/drawing/2014/main" id="{17B93C2B-BDF3-408D-BD99-479682816DC1}"/>
              </a:ext>
            </a:extLst>
          </p:cNvPr>
          <p:cNvCxnSpPr>
            <a:stCxn id="10" idx="0"/>
            <a:endCxn id="4" idx="2"/>
          </p:cNvCxnSpPr>
          <p:nvPr/>
        </p:nvCxnSpPr>
        <p:spPr>
          <a:xfrm rot="5400000" flipH="1" flipV="1">
            <a:off x="5732221" y="1357242"/>
            <a:ext cx="896599" cy="62170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49">
            <a:extLst>
              <a:ext uri="{FF2B5EF4-FFF2-40B4-BE49-F238E27FC236}">
                <a16:creationId xmlns:a16="http://schemas.microsoft.com/office/drawing/2014/main" id="{B588C204-650B-4E76-8E56-F76B8FA03540}"/>
              </a:ext>
            </a:extLst>
          </p:cNvPr>
          <p:cNvCxnSpPr>
            <a:stCxn id="4" idx="2"/>
            <a:endCxn id="9" idx="0"/>
          </p:cNvCxnSpPr>
          <p:nvPr/>
        </p:nvCxnSpPr>
        <p:spPr>
          <a:xfrm rot="16200000" flipH="1">
            <a:off x="6365005" y="1346159"/>
            <a:ext cx="896599" cy="64386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52">
            <a:extLst>
              <a:ext uri="{FF2B5EF4-FFF2-40B4-BE49-F238E27FC236}">
                <a16:creationId xmlns:a16="http://schemas.microsoft.com/office/drawing/2014/main" id="{B91F38A2-76FC-43AD-BBDF-22162636DFC7}"/>
              </a:ext>
            </a:extLst>
          </p:cNvPr>
          <p:cNvCxnSpPr>
            <a:stCxn id="4" idx="2"/>
            <a:endCxn id="11" idx="0"/>
          </p:cNvCxnSpPr>
          <p:nvPr/>
        </p:nvCxnSpPr>
        <p:spPr>
          <a:xfrm rot="16200000" flipH="1">
            <a:off x="7093791" y="617373"/>
            <a:ext cx="896599" cy="210144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59">
            <a:extLst>
              <a:ext uri="{FF2B5EF4-FFF2-40B4-BE49-F238E27FC236}">
                <a16:creationId xmlns:a16="http://schemas.microsoft.com/office/drawing/2014/main" id="{D5E4F6AA-4F03-4593-9F91-522FC0ECB347}"/>
              </a:ext>
            </a:extLst>
          </p:cNvPr>
          <p:cNvCxnSpPr>
            <a:stCxn id="5" idx="2"/>
            <a:endCxn id="13" idx="0"/>
          </p:cNvCxnSpPr>
          <p:nvPr/>
        </p:nvCxnSpPr>
        <p:spPr>
          <a:xfrm rot="5400000">
            <a:off x="10006063" y="1309320"/>
            <a:ext cx="896701" cy="71764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62">
            <a:extLst>
              <a:ext uri="{FF2B5EF4-FFF2-40B4-BE49-F238E27FC236}">
                <a16:creationId xmlns:a16="http://schemas.microsoft.com/office/drawing/2014/main" id="{761600EF-447C-4781-A9BB-D9EBE219C14A}"/>
              </a:ext>
            </a:extLst>
          </p:cNvPr>
          <p:cNvCxnSpPr>
            <a:stCxn id="5" idx="2"/>
            <a:endCxn id="14" idx="0"/>
          </p:cNvCxnSpPr>
          <p:nvPr/>
        </p:nvCxnSpPr>
        <p:spPr>
          <a:xfrm rot="16200000" flipH="1">
            <a:off x="10687237" y="1345793"/>
            <a:ext cx="896599" cy="64459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8">
            <a:extLst>
              <a:ext uri="{FF2B5EF4-FFF2-40B4-BE49-F238E27FC236}">
                <a16:creationId xmlns:a16="http://schemas.microsoft.com/office/drawing/2014/main" id="{13D7DD42-69B5-4B91-8E30-641AF7A64586}"/>
              </a:ext>
            </a:extLst>
          </p:cNvPr>
          <p:cNvSpPr/>
          <p:nvPr/>
        </p:nvSpPr>
        <p:spPr>
          <a:xfrm>
            <a:off x="103385" y="5013134"/>
            <a:ext cx="11972402" cy="2625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Products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021222-88BA-4446-BEF0-BC0DEA629D92}"/>
              </a:ext>
            </a:extLst>
          </p:cNvPr>
          <p:cNvSpPr txBox="1"/>
          <p:nvPr/>
        </p:nvSpPr>
        <p:spPr>
          <a:xfrm>
            <a:off x="103386" y="5292308"/>
            <a:ext cx="1809798" cy="738472"/>
          </a:xfrm>
          <a:prstGeom prst="rect">
            <a:avLst/>
          </a:prstGeom>
          <a:solidFill>
            <a:srgbClr val="CDD1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FAN3111</a:t>
            </a:r>
          </a:p>
          <a:p>
            <a:pPr algn="ctr"/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FAN31xx</a:t>
            </a:r>
          </a:p>
          <a:p>
            <a:pPr algn="ctr"/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NCP51705 (</a:t>
            </a:r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</a:rPr>
              <a:t>SiC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BE84A5-6863-4A3F-B293-2E2B4638A3D3}"/>
              </a:ext>
            </a:extLst>
          </p:cNvPr>
          <p:cNvSpPr txBox="1"/>
          <p:nvPr/>
        </p:nvSpPr>
        <p:spPr>
          <a:xfrm>
            <a:off x="1978225" y="5300622"/>
            <a:ext cx="1978859" cy="953611"/>
          </a:xfrm>
          <a:prstGeom prst="rect">
            <a:avLst/>
          </a:prstGeom>
          <a:solidFill>
            <a:srgbClr val="CDD1D9"/>
          </a:solidFill>
        </p:spPr>
        <p:txBody>
          <a:bodyPr wrap="square" rtlCol="0">
            <a:spAutoFit/>
          </a:bodyPr>
          <a:lstStyle/>
          <a:p>
            <a:pPr algn="l"/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FAN321x</a:t>
            </a:r>
          </a:p>
          <a:p>
            <a:pPr algn="l"/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FAN322x</a:t>
            </a:r>
          </a:p>
          <a:p>
            <a:pPr algn="l"/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AD9438-453F-4F1C-9A1F-148217792862}"/>
              </a:ext>
            </a:extLst>
          </p:cNvPr>
          <p:cNvSpPr txBox="1"/>
          <p:nvPr/>
        </p:nvSpPr>
        <p:spPr>
          <a:xfrm>
            <a:off x="4022127" y="5300622"/>
            <a:ext cx="1225839" cy="307617"/>
          </a:xfrm>
          <a:prstGeom prst="rect">
            <a:avLst/>
          </a:prstGeom>
          <a:solidFill>
            <a:srgbClr val="CDD1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FAN73611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F7113C-CC5D-4EB7-B2EE-11C915975BE5}"/>
              </a:ext>
            </a:extLst>
          </p:cNvPr>
          <p:cNvSpPr txBox="1"/>
          <p:nvPr/>
        </p:nvSpPr>
        <p:spPr>
          <a:xfrm>
            <a:off x="5285176" y="5300622"/>
            <a:ext cx="1139851" cy="953611"/>
          </a:xfrm>
          <a:prstGeom prst="rect">
            <a:avLst/>
          </a:prstGeom>
          <a:solidFill>
            <a:srgbClr val="CDD1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FAN8811</a:t>
            </a:r>
          </a:p>
          <a:p>
            <a:pPr algn="ctr"/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FAN7392</a:t>
            </a:r>
          </a:p>
          <a:p>
            <a:pPr algn="ctr"/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NCP51530</a:t>
            </a:r>
          </a:p>
          <a:p>
            <a:pPr algn="ctr"/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NCP5183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1DB306-ED87-4D1E-90EB-EC6E4BB4F289}"/>
              </a:ext>
            </a:extLst>
          </p:cNvPr>
          <p:cNvSpPr txBox="1"/>
          <p:nvPr/>
        </p:nvSpPr>
        <p:spPr>
          <a:xfrm>
            <a:off x="6491370" y="5293139"/>
            <a:ext cx="1287734" cy="953611"/>
          </a:xfrm>
          <a:prstGeom prst="rect">
            <a:avLst/>
          </a:prstGeom>
          <a:solidFill>
            <a:srgbClr val="CDD1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FAN7382</a:t>
            </a:r>
          </a:p>
          <a:p>
            <a:pPr algn="ctr"/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FAN73833</a:t>
            </a:r>
          </a:p>
          <a:p>
            <a:pPr algn="ctr"/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FAN73912</a:t>
            </a:r>
          </a:p>
          <a:p>
            <a:pPr algn="ctr"/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NCP5106B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7CF2A6-88C4-483A-81DC-BA761315C192}"/>
              </a:ext>
            </a:extLst>
          </p:cNvPr>
          <p:cNvSpPr txBox="1"/>
          <p:nvPr/>
        </p:nvSpPr>
        <p:spPr>
          <a:xfrm>
            <a:off x="7830212" y="5307542"/>
            <a:ext cx="1510377" cy="953611"/>
          </a:xfrm>
          <a:prstGeom prst="rect">
            <a:avLst/>
          </a:prstGeom>
          <a:solidFill>
            <a:srgbClr val="CDD1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FAN7382</a:t>
            </a:r>
          </a:p>
          <a:p>
            <a:pPr algn="ctr"/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FAN73833</a:t>
            </a:r>
          </a:p>
          <a:p>
            <a:pPr algn="ctr"/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FAN73912</a:t>
            </a:r>
          </a:p>
          <a:p>
            <a:pPr algn="ctr"/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NCP5106B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4A1867F7-5298-4BF6-BE32-4640DF2E11F3}"/>
              </a:ext>
            </a:extLst>
          </p:cNvPr>
          <p:cNvSpPr/>
          <p:nvPr/>
        </p:nvSpPr>
        <p:spPr>
          <a:xfrm>
            <a:off x="9401478" y="748019"/>
            <a:ext cx="2717708" cy="538292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874FAE1-CC24-4469-A6F8-2C3DC00E9F79}"/>
              </a:ext>
            </a:extLst>
          </p:cNvPr>
          <p:cNvSpPr txBox="1"/>
          <p:nvPr/>
        </p:nvSpPr>
        <p:spPr>
          <a:xfrm>
            <a:off x="9429161" y="5293003"/>
            <a:ext cx="1324229" cy="738280"/>
          </a:xfrm>
          <a:prstGeom prst="rect">
            <a:avLst/>
          </a:prstGeom>
          <a:solidFill>
            <a:srgbClr val="CDD1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</a:rPr>
              <a:t>NCD5708x</a:t>
            </a:r>
          </a:p>
          <a:p>
            <a:pPr algn="ctr"/>
            <a:r>
              <a:rPr lang="fr-FR" sz="1400" dirty="0">
                <a:solidFill>
                  <a:srgbClr val="FF0000"/>
                </a:solidFill>
              </a:rPr>
              <a:t>NCP5115x</a:t>
            </a:r>
          </a:p>
          <a:p>
            <a:pPr algn="ctr"/>
            <a:r>
              <a:rPr lang="fr-FR" sz="1400" dirty="0">
                <a:solidFill>
                  <a:srgbClr val="FF0000"/>
                </a:solidFill>
              </a:rPr>
              <a:t>NCP5175x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F65C77-680F-4FCE-9808-EADF713184CD}"/>
              </a:ext>
            </a:extLst>
          </p:cNvPr>
          <p:cNvSpPr txBox="1"/>
          <p:nvPr/>
        </p:nvSpPr>
        <p:spPr>
          <a:xfrm>
            <a:off x="10787196" y="5293003"/>
            <a:ext cx="1273473" cy="738280"/>
          </a:xfrm>
          <a:prstGeom prst="rect">
            <a:avLst/>
          </a:prstGeom>
          <a:solidFill>
            <a:srgbClr val="CDD1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</a:rPr>
              <a:t>NCD5725x</a:t>
            </a:r>
          </a:p>
          <a:p>
            <a:pPr algn="ctr"/>
            <a:r>
              <a:rPr lang="fr-FR" sz="1400" dirty="0">
                <a:solidFill>
                  <a:srgbClr val="FF0000"/>
                </a:solidFill>
              </a:rPr>
              <a:t>NCP5156x</a:t>
            </a:r>
          </a:p>
          <a:p>
            <a:pPr algn="ctr"/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E7C8A24-6AC8-4979-BADD-29FEE91E545E}"/>
              </a:ext>
            </a:extLst>
          </p:cNvPr>
          <p:cNvSpPr/>
          <p:nvPr/>
        </p:nvSpPr>
        <p:spPr>
          <a:xfrm>
            <a:off x="1978226" y="1299115"/>
            <a:ext cx="7327214" cy="3076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>
                <a:hlinkClick r:id="rId2"/>
              </a:rPr>
              <a:t>https://www.onsemi.com/products/discretes-drivers/gate-drivers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63637773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243CA7-76AD-4CE2-876F-B412770A2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600" dirty="0"/>
              <a:t>NCP/NCV51563 – Isolated Dual MOS/</a:t>
            </a:r>
            <a:r>
              <a:rPr lang="en-US" altLang="ko-KR" sz="2600" dirty="0" err="1"/>
              <a:t>SiC</a:t>
            </a:r>
            <a:r>
              <a:rPr lang="en-US" altLang="ko-KR" sz="2600" dirty="0"/>
              <a:t> Drivers with 3.3mm creepage</a:t>
            </a:r>
            <a:endParaRPr lang="ko-KR" altLang="en-US" sz="2600" dirty="0"/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4AC94C50-4A53-4982-AD47-B41A200F7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17" y="1086609"/>
            <a:ext cx="11722107" cy="63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hangingPunct="0"/>
            <a:r>
              <a:rPr lang="en-US" sz="1100" dirty="0">
                <a:latin typeface="+mn-lt"/>
              </a:rPr>
              <a:t>The NCP51563 are isolated dual-channel gate driver with up to 4.5-A/9-A source and sink peak current. It is designed for fast switching to drive power MOSFETs power switches. </a:t>
            </a:r>
          </a:p>
          <a:p>
            <a:pPr hangingPunct="0"/>
            <a:r>
              <a:rPr lang="en-US" sz="1100" dirty="0">
                <a:latin typeface="+mn-lt"/>
              </a:rPr>
              <a:t>The NCP51563 offers short and matched propagation delays. Internal functional isolation between the two secondary-side drivers allows a working voltage of up to ~1,200 VDC. The NCP51563 offers other important protection functions such as independent under-voltage lockout for each drivers and disable function.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0ABCA65F-40F6-4F01-A29D-2FD209DAF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83" y="3720856"/>
            <a:ext cx="5540837" cy="118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rIns="91416"/>
          <a:lstStyle>
            <a:lvl1pPr marL="174625" indent="-1746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117440" indent="-117440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Matched Propagation Delays : Max. 15 ns</a:t>
            </a:r>
          </a:p>
          <a:p>
            <a:pPr marL="117440" indent="-117440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 User Programmable Input Logic</a:t>
            </a:r>
          </a:p>
          <a:p>
            <a:pPr marL="117440" indent="-117440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Single or Dual-input modes via ANB </a:t>
            </a:r>
          </a:p>
          <a:p>
            <a:pPr marL="117440" indent="-117440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DISABLE or ENABLE mode</a:t>
            </a:r>
          </a:p>
          <a:p>
            <a:pPr marL="117440" indent="-117440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User Programmable Dead-Time Control</a:t>
            </a:r>
          </a:p>
          <a:p>
            <a:pPr marL="117440" indent="-117440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Different UVLO options: 5-V,8-V &amp; 17-V</a:t>
            </a:r>
            <a:endParaRPr lang="en-US" altLang="en-US" sz="11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E8A00CBF-BC6B-41C0-8755-F68BE0154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4" y="5550943"/>
            <a:ext cx="4266089" cy="74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rIns="91416"/>
          <a:lstStyle>
            <a:lvl1pPr marL="174625" indent="-1746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117440" indent="-117440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Isolated Converters in Offline AC-to-DC Power Supplies</a:t>
            </a:r>
          </a:p>
          <a:p>
            <a:pPr marL="117440" indent="-117440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Motor Drive and DC-to-AC Solar Inverters</a:t>
            </a:r>
          </a:p>
          <a:p>
            <a:pPr marL="117440" indent="-117440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HEV and EV On-Board chargers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254E50C6-7CD6-49CE-85B6-D4FAAAF2C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5" y="2022738"/>
            <a:ext cx="3069939" cy="139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rIns="91416"/>
          <a:lstStyle>
            <a:lvl1pPr marL="174625" indent="-1746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117440" indent="-117440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Input side isolated from output drivers</a:t>
            </a:r>
          </a:p>
          <a:p>
            <a:pPr marL="117440" indent="-117440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by 5-kVRMS isolation barrier </a:t>
            </a:r>
          </a:p>
          <a:p>
            <a:pPr marL="117440" indent="-117440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Increased Channel-to-Channel Spacing </a:t>
            </a:r>
          </a:p>
          <a:p>
            <a:pPr marL="117440" indent="-117440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36ns Prop Delay &amp; 8ns Delay Match</a:t>
            </a:r>
          </a:p>
          <a:p>
            <a:pPr marL="117440" indent="-117440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 &gt;= 200 V/ns </a:t>
            </a:r>
            <a:r>
              <a:rPr lang="en-US" sz="1100" dirty="0" err="1">
                <a:solidFill>
                  <a:srgbClr val="000000"/>
                </a:solidFill>
                <a:latin typeface="+mn-lt"/>
              </a:rPr>
              <a:t>dV</a:t>
            </a:r>
            <a:r>
              <a:rPr lang="en-US" sz="1100" dirty="0">
                <a:solidFill>
                  <a:srgbClr val="000000"/>
                </a:solidFill>
                <a:latin typeface="+mn-lt"/>
              </a:rPr>
              <a:t>/dt Immunity</a:t>
            </a:r>
          </a:p>
          <a:p>
            <a:pPr marL="117440" indent="-117440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 Typical Source/Sink Current Capability of 4.5-A/9-A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5057AF91-3BD0-46F5-802E-FBE48EDFD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353" y="2069901"/>
            <a:ext cx="2624607" cy="118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rIns="91416"/>
          <a:lstStyle>
            <a:lvl1pPr marL="174625" indent="-1746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100" dirty="0">
                <a:solidFill>
                  <a:srgbClr val="000000"/>
                </a:solidFill>
                <a:latin typeface="+mn-lt"/>
              </a:rPr>
              <a:t> Give reliable operation and safety</a:t>
            </a:r>
          </a:p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100" dirty="0">
                <a:solidFill>
                  <a:srgbClr val="000000"/>
                </a:solidFill>
                <a:latin typeface="+mn-lt"/>
              </a:rPr>
              <a:t>3.3 mm for higher functional isolation up to 1850-V</a:t>
            </a:r>
          </a:p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100" dirty="0">
                <a:solidFill>
                  <a:srgbClr val="000000"/>
                </a:solidFill>
                <a:latin typeface="+mn-lt"/>
              </a:rPr>
              <a:t> Efficient switching</a:t>
            </a:r>
          </a:p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100" dirty="0">
                <a:solidFill>
                  <a:srgbClr val="000000"/>
                </a:solidFill>
                <a:latin typeface="+mn-lt"/>
              </a:rPr>
              <a:t> High Robustness</a:t>
            </a:r>
          </a:p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100" dirty="0">
                <a:solidFill>
                  <a:srgbClr val="000000"/>
                </a:solidFill>
                <a:latin typeface="+mn-lt"/>
              </a:rPr>
              <a:t> Strong Driver to optimize losses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FE3A20AB-DF4C-4C7A-87BE-425CE490C317}"/>
              </a:ext>
            </a:extLst>
          </p:cNvPr>
          <p:cNvSpPr/>
          <p:nvPr/>
        </p:nvSpPr>
        <p:spPr>
          <a:xfrm>
            <a:off x="6182134" y="5555469"/>
            <a:ext cx="2460581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88" indent="-342788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zh-TW" sz="1100" kern="0" dirty="0">
                <a:cs typeface="Helvetica" pitchFamily="34" charset="0"/>
              </a:rPr>
              <a:t>SOIC-WB14 with high DTI </a:t>
            </a:r>
          </a:p>
          <a:p>
            <a:pPr marL="342788" indent="-342788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zh-TW" sz="1100" kern="0" dirty="0">
                <a:cs typeface="Helvetica" pitchFamily="34" charset="0"/>
              </a:rPr>
              <a:t>OPN : NCP51563xyDWR2G</a:t>
            </a: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C8484A29-006E-490E-AD40-52276434373A}"/>
              </a:ext>
            </a:extLst>
          </p:cNvPr>
          <p:cNvSpPr/>
          <p:nvPr/>
        </p:nvSpPr>
        <p:spPr>
          <a:xfrm>
            <a:off x="8836898" y="5550944"/>
            <a:ext cx="24026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cs typeface="Helvetica" panose="020B0604020202020204" pitchFamily="34" charset="0"/>
              </a:rPr>
              <a:t>x: UVLO level</a:t>
            </a:r>
          </a:p>
          <a:p>
            <a:r>
              <a:rPr lang="en-US" sz="1100" dirty="0">
                <a:cs typeface="Helvetica" panose="020B0604020202020204" pitchFamily="34" charset="0"/>
              </a:rPr>
              <a:t>y: Enable/Disable</a:t>
            </a:r>
          </a:p>
        </p:txBody>
      </p:sp>
      <p:pic>
        <p:nvPicPr>
          <p:cNvPr id="19" name="Picture 1">
            <a:extLst>
              <a:ext uri="{FF2B5EF4-FFF2-40B4-BE49-F238E27FC236}">
                <a16:creationId xmlns:a16="http://schemas.microsoft.com/office/drawing/2014/main" id="{74F21546-3F1E-43EB-ACD2-AE30E6A243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979" y="2191194"/>
            <a:ext cx="1911646" cy="25139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7E0F920-F726-4866-8DA2-1249E2C1105F}"/>
              </a:ext>
            </a:extLst>
          </p:cNvPr>
          <p:cNvSpPr txBox="1"/>
          <p:nvPr/>
        </p:nvSpPr>
        <p:spPr>
          <a:xfrm>
            <a:off x="8202805" y="2617385"/>
            <a:ext cx="3504287" cy="83078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Higher creepage distance between channel offers better immunity in polluted environments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FA994C-ADFF-4185-A7C9-92B17D1BF304}"/>
              </a:ext>
            </a:extLst>
          </p:cNvPr>
          <p:cNvSpPr txBox="1"/>
          <p:nvPr/>
        </p:nvSpPr>
        <p:spPr>
          <a:xfrm>
            <a:off x="8652272" y="4188766"/>
            <a:ext cx="2282869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Sampling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</a:p>
          <a:p>
            <a:pPr algn="ctr"/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NCP RTM : April-2022</a:t>
            </a:r>
          </a:p>
          <a:p>
            <a:pPr algn="ctr"/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NCV RTM : Q2-2022</a:t>
            </a:r>
          </a:p>
        </p:txBody>
      </p:sp>
    </p:spTree>
    <p:extLst>
      <p:ext uri="{BB962C8B-B14F-4D97-AF65-F5344CB8AC3E}">
        <p14:creationId xmlns:p14="http://schemas.microsoft.com/office/powerpoint/2010/main" val="179755892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7C6ACC-7E26-4E6C-8815-29EF6871E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NCP/NCV51563 Competitor’s offer coverage</a:t>
            </a:r>
            <a:endParaRPr lang="ko-KR" altLang="en-US" dirty="0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E59A3716-DF44-4F05-831E-DC9BEDB97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702" y="1676856"/>
            <a:ext cx="9254435" cy="326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3375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B44A16-8D90-4DC0-9FE4-CC025D08C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/>
              <a:t>NCP51562 – 2.5 </a:t>
            </a:r>
            <a:r>
              <a:rPr lang="en-US" altLang="ko-KR" sz="2800" dirty="0" err="1"/>
              <a:t>kV</a:t>
            </a:r>
            <a:r>
              <a:rPr lang="en-US" altLang="ko-KR" sz="1600" dirty="0" err="1"/>
              <a:t>RMS</a:t>
            </a:r>
            <a:r>
              <a:rPr lang="en-US" altLang="ko-KR" sz="2800" dirty="0"/>
              <a:t> 4.5-A / 9-A Isolated Dual Channel Gate Driver</a:t>
            </a:r>
            <a:endParaRPr lang="ko-KR" altLang="en-US" sz="2800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E3146E20-E3C1-4FC6-8012-812A785B7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17" y="1033100"/>
            <a:ext cx="11908381" cy="63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hangingPunct="0"/>
            <a:r>
              <a:rPr lang="en-US" sz="1100" dirty="0">
                <a:solidFill>
                  <a:schemeClr val="tx2"/>
                </a:solidFill>
                <a:latin typeface="+mn-lt"/>
              </a:rPr>
              <a:t>The NCP51562 is isolated dual-channel gate drivers with 4-A/6-A source and sink peak current respectively. They are designed for fast switching to drive power MOSFETs and </a:t>
            </a:r>
            <a:r>
              <a:rPr lang="en-US" sz="1100" dirty="0" err="1">
                <a:solidFill>
                  <a:schemeClr val="tx2"/>
                </a:solidFill>
                <a:latin typeface="+mn-lt"/>
              </a:rPr>
              <a:t>SiC</a:t>
            </a:r>
            <a:r>
              <a:rPr lang="en-US" sz="1100" dirty="0">
                <a:solidFill>
                  <a:schemeClr val="tx2"/>
                </a:solidFill>
                <a:latin typeface="+mn-lt"/>
              </a:rPr>
              <a:t> MOSFET power switches. The NCP51562 offers short and matched propagation delays 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5C9A4A30-E059-4587-9512-3DA8C4BF8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17" y="5535067"/>
            <a:ext cx="4266089" cy="99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rIns="91416"/>
          <a:lstStyle>
            <a:lvl1pPr marL="174625" indent="-1746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171399" indent="-171399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ko-KR" sz="1100" dirty="0">
                <a:solidFill>
                  <a:schemeClr val="tx2"/>
                </a:solidFill>
              </a:rPr>
              <a:t>Server, Telecom and Industrial Infrastructures</a:t>
            </a:r>
          </a:p>
          <a:p>
            <a:pPr marL="171399" indent="-171399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ko-KR" sz="1100" dirty="0">
                <a:solidFill>
                  <a:schemeClr val="tx2"/>
                </a:solidFill>
              </a:rPr>
              <a:t>UPS and Solar Inverters</a:t>
            </a:r>
          </a:p>
          <a:p>
            <a:pPr marL="171399" indent="-171399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2"/>
                </a:solidFill>
                <a:latin typeface="+mn-lt"/>
              </a:rPr>
              <a:t>Motor Drives</a:t>
            </a:r>
          </a:p>
          <a:p>
            <a:pPr marL="171399" indent="-171399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2"/>
                </a:solidFill>
                <a:latin typeface="+mn-lt"/>
              </a:rPr>
              <a:t>Isolated Converters in Higher Performance PFC, DC-DC and AC-DC Power Supply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B40326F-BF68-4DE0-A71C-B824F3D5C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5" y="1961282"/>
            <a:ext cx="2905891" cy="139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rIns="91416"/>
          <a:lstStyle>
            <a:lvl1pPr marL="174625" indent="-1746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solidFill>
                  <a:schemeClr val="tx2"/>
                </a:solidFill>
                <a:latin typeface="+mn-lt"/>
              </a:rPr>
              <a:t> 3 </a:t>
            </a:r>
            <a:r>
              <a:rPr lang="en-US" sz="1100" dirty="0" err="1">
                <a:solidFill>
                  <a:schemeClr val="tx2"/>
                </a:solidFill>
                <a:latin typeface="+mn-lt"/>
              </a:rPr>
              <a:t>kVRMS</a:t>
            </a:r>
            <a:r>
              <a:rPr lang="en-US" sz="1100" dirty="0">
                <a:solidFill>
                  <a:schemeClr val="tx2"/>
                </a:solidFill>
                <a:latin typeface="+mn-lt"/>
              </a:rPr>
              <a:t> and 2.5 </a:t>
            </a:r>
            <a:r>
              <a:rPr lang="en-US" sz="1100" dirty="0" err="1">
                <a:solidFill>
                  <a:schemeClr val="tx2"/>
                </a:solidFill>
                <a:latin typeface="+mn-lt"/>
              </a:rPr>
              <a:t>kVRMS</a:t>
            </a:r>
            <a:r>
              <a:rPr lang="en-US" sz="1100" dirty="0">
                <a:solidFill>
                  <a:schemeClr val="tx2"/>
                </a:solidFill>
                <a:latin typeface="+mn-lt"/>
              </a:rPr>
              <a:t> internal galvanic isolation from input to each output for 16-SOIC-NB and LGA-13 package respectively</a:t>
            </a:r>
          </a:p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solidFill>
                  <a:schemeClr val="tx2"/>
                </a:solidFill>
                <a:latin typeface="+mn-lt"/>
              </a:rPr>
              <a:t> CMTI &gt;100 V/ns</a:t>
            </a:r>
          </a:p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solidFill>
                  <a:schemeClr val="tx2"/>
                </a:solidFill>
                <a:latin typeface="+mn-lt"/>
              </a:rPr>
              <a:t> VDD up to 20 V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7B7843FE-32EA-41DA-B951-4C0B7EE6C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353" y="2008445"/>
            <a:ext cx="2691699" cy="103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rIns="91416"/>
          <a:lstStyle>
            <a:lvl1pPr marL="174625" indent="-1746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100" dirty="0">
                <a:solidFill>
                  <a:schemeClr val="tx2"/>
                </a:solidFill>
                <a:latin typeface="+mn-lt"/>
              </a:rPr>
              <a:t> Give reliable operation and safety</a:t>
            </a:r>
          </a:p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100" dirty="0">
                <a:solidFill>
                  <a:schemeClr val="tx2"/>
                </a:solidFill>
                <a:latin typeface="+mn-lt"/>
              </a:rPr>
              <a:t> Efficient switching</a:t>
            </a:r>
          </a:p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100" dirty="0">
                <a:solidFill>
                  <a:schemeClr val="tx2"/>
                </a:solidFill>
                <a:latin typeface="+mn-lt"/>
              </a:rPr>
              <a:t> High Robustness</a:t>
            </a:r>
          </a:p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100" dirty="0">
                <a:solidFill>
                  <a:schemeClr val="tx2"/>
                </a:solidFill>
                <a:latin typeface="+mn-lt"/>
              </a:rPr>
              <a:t> Driver to accommodate diff MOS load</a:t>
            </a:r>
          </a:p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100" dirty="0">
                <a:solidFill>
                  <a:schemeClr val="tx2"/>
                </a:solidFill>
                <a:latin typeface="+mn-lt"/>
              </a:rPr>
              <a:t> Small package to save PCB space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2B196DD1-64BB-45D6-9B25-F96AC4AF6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220" y="3708378"/>
            <a:ext cx="5801724" cy="118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rIns="91416"/>
          <a:lstStyle>
            <a:lvl1pPr marL="174625" indent="-1746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solidFill>
                  <a:schemeClr val="tx2"/>
                </a:solidFill>
                <a:latin typeface="+mn-lt"/>
              </a:rPr>
              <a:t> High peak output current 4 A/-6 A</a:t>
            </a:r>
          </a:p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solidFill>
                  <a:schemeClr val="tx2"/>
                </a:solidFill>
                <a:latin typeface="+mn-lt"/>
              </a:rPr>
              <a:t> Extended positive voltage rating for efficient </a:t>
            </a:r>
            <a:r>
              <a:rPr lang="en-US" sz="1100" dirty="0" err="1">
                <a:solidFill>
                  <a:schemeClr val="tx2"/>
                </a:solidFill>
                <a:latin typeface="+mn-lt"/>
              </a:rPr>
              <a:t>SiC</a:t>
            </a:r>
            <a:r>
              <a:rPr lang="en-US" sz="1100" dirty="0">
                <a:solidFill>
                  <a:schemeClr val="tx2"/>
                </a:solidFill>
                <a:latin typeface="+mn-lt"/>
              </a:rPr>
              <a:t> MOSFET operation during the conduction period</a:t>
            </a:r>
          </a:p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solidFill>
                  <a:schemeClr val="tx2"/>
                </a:solidFill>
                <a:latin typeface="+mn-lt"/>
              </a:rPr>
              <a:t> Different UVLO options : 5 V/8 V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502E1674-6EA9-4BEE-A38D-8844587556D7}"/>
              </a:ext>
            </a:extLst>
          </p:cNvPr>
          <p:cNvSpPr/>
          <p:nvPr/>
        </p:nvSpPr>
        <p:spPr>
          <a:xfrm>
            <a:off x="6170592" y="5535520"/>
            <a:ext cx="2545569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31" indent="-228531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zh-TW" sz="1100" kern="0" dirty="0">
                <a:solidFill>
                  <a:schemeClr val="tx2"/>
                </a:solidFill>
                <a:cs typeface="Helvetica" pitchFamily="34" charset="0"/>
              </a:rPr>
              <a:t>LGA-13 / SOIC-16 NB</a:t>
            </a:r>
          </a:p>
          <a:p>
            <a:pPr marL="228531" indent="-228531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zh-TW" sz="1100" kern="0" dirty="0">
                <a:solidFill>
                  <a:schemeClr val="tx2"/>
                </a:solidFill>
                <a:cs typeface="Helvetica" pitchFamily="34" charset="0"/>
              </a:rPr>
              <a:t>OPN :	NCP51562xMNTWG</a:t>
            </a:r>
          </a:p>
          <a:p>
            <a:pPr marL="228531" indent="-228531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zh-TW" sz="1100" kern="0" dirty="0">
                <a:solidFill>
                  <a:schemeClr val="tx2"/>
                </a:solidFill>
                <a:cs typeface="Helvetica" pitchFamily="34" charset="0"/>
              </a:rPr>
              <a:t>	NCP51562xDR2G</a:t>
            </a: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6F1B0110-C0FB-4A8C-84AA-1787E31E8940}"/>
              </a:ext>
            </a:extLst>
          </p:cNvPr>
          <p:cNvSpPr/>
          <p:nvPr/>
        </p:nvSpPr>
        <p:spPr>
          <a:xfrm>
            <a:off x="8901993" y="5535519"/>
            <a:ext cx="2935231" cy="261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40" indent="-117440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zh-TW" sz="1100" kern="0" dirty="0">
                <a:solidFill>
                  <a:schemeClr val="tx2"/>
                </a:solidFill>
                <a:cs typeface="Helvetica" pitchFamily="34" charset="0"/>
              </a:rPr>
              <a:t>x: (B/D) UVLO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234CB1-BD26-43CB-B63C-0A67C74D6A61}"/>
              </a:ext>
            </a:extLst>
          </p:cNvPr>
          <p:cNvSpPr txBox="1"/>
          <p:nvPr/>
        </p:nvSpPr>
        <p:spPr>
          <a:xfrm>
            <a:off x="10047205" y="4622141"/>
            <a:ext cx="1928734" cy="369204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799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Sampling Q2-23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324001A0-496D-4B39-9EA7-1669DE748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435" y="2335036"/>
            <a:ext cx="5886367" cy="188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2269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7C6ACC-7E26-4E6C-8815-29EF6871E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Isolated Drivers Selection Guide</a:t>
            </a:r>
            <a:endParaRPr lang="ko-KR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1D54C1-A783-4EE6-A43A-32228618D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99" y="737356"/>
            <a:ext cx="11978640" cy="544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44353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7F0F66C-C948-4157-899A-BF1A0BD019AA}"/>
              </a:ext>
            </a:extLst>
          </p:cNvPr>
          <p:cNvGrpSpPr/>
          <p:nvPr/>
        </p:nvGrpSpPr>
        <p:grpSpPr>
          <a:xfrm>
            <a:off x="255389" y="869840"/>
            <a:ext cx="11851900" cy="5059303"/>
            <a:chOff x="191114" y="854831"/>
            <a:chExt cx="11854987" cy="5060621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178B437-9DF2-4E23-BDAD-E3C21BF92528}"/>
                </a:ext>
              </a:extLst>
            </p:cNvPr>
            <p:cNvSpPr/>
            <p:nvPr/>
          </p:nvSpPr>
          <p:spPr bwMode="auto">
            <a:xfrm>
              <a:off x="1538750" y="854831"/>
              <a:ext cx="10507351" cy="50559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8" tIns="60944" rIns="121888" bIns="60944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b="1" dirty="0">
                <a:solidFill>
                  <a:srgbClr val="C00000"/>
                </a:solidFill>
                <a:latin typeface="Calibri" panose="020F0502020204030204" pitchFamily="34" charset="0"/>
                <a:ea typeface="Adobe 명조 Std Acro M" charset="-127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1114" y="854831"/>
              <a:ext cx="615554" cy="5060621"/>
            </a:xfrm>
            <a:prstGeom prst="rect">
              <a:avLst/>
            </a:prstGeom>
            <a:solidFill>
              <a:schemeClr val="bg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54067" y="854831"/>
              <a:ext cx="615554" cy="5060621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/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Isolated Drivers Roadmap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278445" y="500274"/>
            <a:ext cx="2729013" cy="216607"/>
            <a:chOff x="6567708" y="5875334"/>
            <a:chExt cx="2729724" cy="216663"/>
          </a:xfrm>
        </p:grpSpPr>
        <p:sp>
          <p:nvSpPr>
            <p:cNvPr id="42" name="Rounded Rectangle 41"/>
            <p:cNvSpPr/>
            <p:nvPr/>
          </p:nvSpPr>
          <p:spPr bwMode="auto">
            <a:xfrm>
              <a:off x="6567708" y="5875334"/>
              <a:ext cx="839232" cy="216663"/>
            </a:xfrm>
            <a:prstGeom prst="roundRect">
              <a:avLst/>
            </a:prstGeom>
            <a:solidFill>
              <a:srgbClr val="33CC33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21716" tIns="60863" rIns="121716" bIns="60863" anchor="ctr"/>
            <a:lstStyle>
              <a:lvl1pPr defTabSz="828675">
                <a:defRPr sz="20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defTabSz="828675"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defTabSz="828675">
                <a:defRPr sz="2000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defTabSz="828675"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defTabSz="828675">
                <a:defRPr sz="20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900" b="1" dirty="0">
                  <a:latin typeface="Calibri" panose="020F0502020204030204" pitchFamily="34" charset="0"/>
                  <a:ea typeface="MS PGothic" pitchFamily="34" charset="-128"/>
                  <a:cs typeface="Arial" charset="0"/>
                </a:rPr>
                <a:t>Existing</a:t>
              </a:r>
              <a:endParaRPr lang="en-US" altLang="en-US" sz="800" b="1" dirty="0">
                <a:latin typeface="Calibri" panose="020F0502020204030204" pitchFamily="34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467600" y="5875334"/>
              <a:ext cx="936064" cy="213996"/>
            </a:xfrm>
            <a:prstGeom prst="roundRect">
              <a:avLst/>
            </a:prstGeom>
            <a:solidFill>
              <a:srgbClr val="91C882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21716" tIns="60863" rIns="121716" bIns="60863" anchor="ctr"/>
            <a:lstStyle>
              <a:lvl1pPr defTabSz="828675">
                <a:defRPr sz="20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defTabSz="828675"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defTabSz="828675">
                <a:defRPr sz="2000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defTabSz="828675"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defTabSz="828675">
                <a:defRPr sz="20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900" b="1" dirty="0">
                  <a:latin typeface="Calibri" panose="020F0502020204030204" pitchFamily="34" charset="0"/>
                  <a:ea typeface="MS PGothic" pitchFamily="34" charset="-128"/>
                  <a:cs typeface="Arial" charset="0"/>
                </a:rPr>
                <a:t>Developing</a:t>
              </a:r>
              <a:endParaRPr lang="en-US" altLang="en-US" sz="900" dirty="0">
                <a:latin typeface="Calibri" panose="020F0502020204030204" pitchFamily="34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 bwMode="auto">
            <a:xfrm>
              <a:off x="8458200" y="5875334"/>
              <a:ext cx="839232" cy="216663"/>
            </a:xfrm>
            <a:prstGeom prst="round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21716" tIns="60863" rIns="121716" bIns="60863" anchor="ctr"/>
            <a:lstStyle>
              <a:lvl1pPr defTabSz="828675">
                <a:defRPr sz="20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defTabSz="828675"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defTabSz="828675">
                <a:defRPr sz="2000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defTabSz="828675"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defTabSz="828675">
                <a:defRPr sz="20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900" b="1" dirty="0">
                  <a:latin typeface="Calibri" panose="020F0502020204030204" pitchFamily="34" charset="0"/>
                  <a:ea typeface="MS PGothic" pitchFamily="34" charset="-128"/>
                  <a:cs typeface="Arial" charset="0"/>
                </a:rPr>
                <a:t>Planning</a:t>
              </a:r>
              <a:endParaRPr lang="en-US" altLang="en-US" sz="1000" b="1" dirty="0">
                <a:latin typeface="Calibri" panose="020F0502020204030204" pitchFamily="34" charset="0"/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 rot="10800000">
            <a:off x="224532" y="1211662"/>
            <a:ext cx="677108" cy="18775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Full Features &amp; Performances</a:t>
            </a:r>
          </a:p>
        </p:txBody>
      </p:sp>
      <p:sp>
        <p:nvSpPr>
          <p:cNvPr id="39" name="TextBox 38"/>
          <p:cNvSpPr txBox="1"/>
          <p:nvPr/>
        </p:nvSpPr>
        <p:spPr>
          <a:xfrm rot="10800000">
            <a:off x="302823" y="3575976"/>
            <a:ext cx="430887" cy="2238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Performance</a:t>
            </a:r>
            <a:endParaRPr lang="en-US" sz="12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99883" y="3471435"/>
            <a:ext cx="11812762" cy="13572"/>
          </a:xfrm>
          <a:prstGeom prst="line">
            <a:avLst/>
          </a:prstGeom>
          <a:ln w="19050" cmpd="sng"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 rot="10800000">
            <a:off x="997463" y="3542530"/>
            <a:ext cx="430887" cy="23546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    1-Ch                  2-Ch</a:t>
            </a:r>
            <a:endParaRPr lang="en-US" sz="12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973387" y="4980875"/>
            <a:ext cx="11129735" cy="45598"/>
          </a:xfrm>
          <a:prstGeom prst="line">
            <a:avLst/>
          </a:prstGeom>
          <a:ln w="19050" cmpd="sng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 rot="10800000">
            <a:off x="1032070" y="1142169"/>
            <a:ext cx="430887" cy="21532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     </a:t>
            </a:r>
            <a:r>
              <a:rPr lang="en-US" sz="16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SiC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                 GaN</a:t>
            </a:r>
            <a:endParaRPr lang="en-US" sz="12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982909" y="2389304"/>
            <a:ext cx="11129735" cy="45598"/>
          </a:xfrm>
          <a:prstGeom prst="line">
            <a:avLst/>
          </a:prstGeom>
          <a:ln w="19050" cmpd="sng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1">
            <a:extLst>
              <a:ext uri="{FF2B5EF4-FFF2-40B4-BE49-F238E27FC236}">
                <a16:creationId xmlns:a16="http://schemas.microsoft.com/office/drawing/2014/main" id="{E689AE49-6B9F-4C0F-A970-0D63328C6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405" y="6042515"/>
            <a:ext cx="836165" cy="33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nl-NL" altLang="en-US" sz="1600" b="1" dirty="0">
                <a:latin typeface="Calibri" panose="020F0502020204030204" pitchFamily="34" charset="0"/>
              </a:rPr>
              <a:t>Existing</a:t>
            </a:r>
            <a:endParaRPr lang="en-US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79" name="TextBox 1">
            <a:extLst>
              <a:ext uri="{FF2B5EF4-FFF2-40B4-BE49-F238E27FC236}">
                <a16:creationId xmlns:a16="http://schemas.microsoft.com/office/drawing/2014/main" id="{996D9161-95EE-4263-B366-50443942B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5760" y="6042515"/>
            <a:ext cx="601290" cy="33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nl-NL" altLang="en-US" sz="1600" b="1" dirty="0">
                <a:latin typeface="Calibri" panose="020F0502020204030204" pitchFamily="34" charset="0"/>
              </a:rPr>
              <a:t>2022</a:t>
            </a:r>
            <a:endParaRPr lang="en-US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80" name="TextBox 1">
            <a:extLst>
              <a:ext uri="{FF2B5EF4-FFF2-40B4-BE49-F238E27FC236}">
                <a16:creationId xmlns:a16="http://schemas.microsoft.com/office/drawing/2014/main" id="{B89F4C75-5C2F-49AF-ACDB-7F4F40A73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5025" y="6042515"/>
            <a:ext cx="872128" cy="33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nl-NL" altLang="en-US" sz="1600" b="1" dirty="0">
                <a:latin typeface="Calibri" panose="020F0502020204030204" pitchFamily="34" charset="0"/>
              </a:rPr>
              <a:t>2023-25</a:t>
            </a:r>
            <a:endParaRPr lang="en-US" altLang="en-US" sz="1600" b="1" dirty="0">
              <a:latin typeface="Calibri" panose="020F0502020204030204" pitchFamily="34" charset="0"/>
            </a:endParaRP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 bwMode="auto">
          <a:xfrm>
            <a:off x="7770375" y="855501"/>
            <a:ext cx="0" cy="50721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DBD5857-CDC8-4587-B914-8F74800AC8E6}"/>
              </a:ext>
            </a:extLst>
          </p:cNvPr>
          <p:cNvCxnSpPr>
            <a:cxnSpLocks/>
          </p:cNvCxnSpPr>
          <p:nvPr/>
        </p:nvCxnSpPr>
        <p:spPr bwMode="auto">
          <a:xfrm>
            <a:off x="3736925" y="860317"/>
            <a:ext cx="0" cy="50721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Rounded Rectangle 46"/>
          <p:cNvSpPr/>
          <p:nvPr/>
        </p:nvSpPr>
        <p:spPr bwMode="auto">
          <a:xfrm>
            <a:off x="1973942" y="4065345"/>
            <a:ext cx="2275835" cy="365665"/>
          </a:xfrm>
          <a:prstGeom prst="roundRect">
            <a:avLst/>
          </a:prstGeom>
          <a:solidFill>
            <a:srgbClr val="90C482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16" tIns="60863" rIns="91416" bIns="60863" anchor="ctr"/>
          <a:lstStyle>
            <a:lvl1pPr defTabSz="828675"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 defTabSz="828675"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828675">
              <a:defRPr sz="20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828675"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828675"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b="1" dirty="0">
                <a:latin typeface="Calibri" panose="020F0502020204030204" pitchFamily="34" charset="0"/>
                <a:ea typeface="MS PGothic" pitchFamily="34" charset="-128"/>
                <a:cs typeface="Arial" charset="0"/>
              </a:rPr>
              <a:t>NCP/NCV51563 (4.5/9A)</a:t>
            </a:r>
          </a:p>
          <a:p>
            <a:pPr algn="ctr"/>
            <a:r>
              <a:rPr lang="en-US" altLang="en-US" sz="900" dirty="0">
                <a:latin typeface="Calibri" panose="020F0502020204030204" pitchFamily="34" charset="0"/>
                <a:ea typeface="MS PGothic" pitchFamily="34" charset="-128"/>
                <a:cs typeface="Arial" charset="0"/>
              </a:rPr>
              <a:t>Gen 1+ GI MOS DRIVERS-</a:t>
            </a:r>
            <a:r>
              <a:rPr lang="en-US" altLang="en-US" sz="900" b="1" dirty="0">
                <a:latin typeface="Calibri" panose="020F0502020204030204" pitchFamily="34" charset="0"/>
                <a:ea typeface="MS PGothic" pitchFamily="34" charset="-128"/>
                <a:cs typeface="Arial" charset="0"/>
              </a:rPr>
              <a:t>SOIC14WB</a:t>
            </a:r>
            <a:endParaRPr lang="en-US" altLang="en-US" sz="1000" b="1" dirty="0">
              <a:latin typeface="Calibri" panose="020F0502020204030204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1596948" y="4512583"/>
            <a:ext cx="2139978" cy="365665"/>
          </a:xfrm>
          <a:prstGeom prst="roundRect">
            <a:avLst/>
          </a:prstGeom>
          <a:solidFill>
            <a:srgbClr val="33CC33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16" tIns="60863" rIns="91416" bIns="60863" anchor="ctr"/>
          <a:lstStyle>
            <a:lvl1pPr defTabSz="828675"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 defTabSz="828675"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828675">
              <a:defRPr sz="20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828675"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828675"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b="1" dirty="0">
                <a:latin typeface="Calibri" panose="020F0502020204030204" pitchFamily="34" charset="0"/>
                <a:ea typeface="MS PGothic" pitchFamily="34" charset="-128"/>
                <a:cs typeface="Arial" charset="0"/>
              </a:rPr>
              <a:t>NCP/NCV51561 (4.5/9A)</a:t>
            </a:r>
          </a:p>
          <a:p>
            <a:pPr algn="ctr"/>
            <a:r>
              <a:rPr lang="en-US" altLang="en-US" sz="900" dirty="0">
                <a:latin typeface="Calibri" panose="020F0502020204030204" pitchFamily="34" charset="0"/>
                <a:ea typeface="MS PGothic" pitchFamily="34" charset="-128"/>
                <a:cs typeface="Arial" charset="0"/>
              </a:rPr>
              <a:t>Gen 1+ GI MOS DRIVERS-SOIC16WB</a:t>
            </a:r>
            <a:endParaRPr lang="en-US" altLang="en-US" sz="1000" dirty="0">
              <a:latin typeface="Calibri" panose="020F0502020204030204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82" name="Rounded Rectangle 26">
            <a:extLst>
              <a:ext uri="{FF2B5EF4-FFF2-40B4-BE49-F238E27FC236}">
                <a16:creationId xmlns:a16="http://schemas.microsoft.com/office/drawing/2014/main" id="{5C74944C-0E39-4E59-B395-5CB4D5A92273}"/>
              </a:ext>
            </a:extLst>
          </p:cNvPr>
          <p:cNvSpPr/>
          <p:nvPr/>
        </p:nvSpPr>
        <p:spPr bwMode="auto">
          <a:xfrm>
            <a:off x="2114480" y="3605713"/>
            <a:ext cx="2275835" cy="365665"/>
          </a:xfrm>
          <a:prstGeom prst="roundRect">
            <a:avLst/>
          </a:prstGeom>
          <a:solidFill>
            <a:srgbClr val="91C882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16" tIns="60863" rIns="91416" bIns="60863" anchor="ctr"/>
          <a:lstStyle>
            <a:lvl1pPr defTabSz="828675"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 defTabSz="828675"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828675">
              <a:defRPr sz="20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828675"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828675"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b="1" dirty="0">
                <a:latin typeface="Calibri" panose="020F0502020204030204" pitchFamily="34" charset="0"/>
                <a:ea typeface="MS PGothic" pitchFamily="34" charset="-128"/>
                <a:cs typeface="Arial" charset="0"/>
              </a:rPr>
              <a:t>NCP51560 (4.5/9A)</a:t>
            </a:r>
          </a:p>
          <a:p>
            <a:pPr algn="ctr"/>
            <a:r>
              <a:rPr lang="en-US" altLang="en-US" sz="900" dirty="0">
                <a:latin typeface="Calibri" panose="020F0502020204030204" pitchFamily="34" charset="0"/>
                <a:ea typeface="MS PGothic" pitchFamily="34" charset="-128"/>
                <a:cs typeface="Arial" charset="0"/>
              </a:rPr>
              <a:t>NCP51561 with Pin #7 NC</a:t>
            </a:r>
            <a:endParaRPr lang="en-US" altLang="en-US" sz="1000" dirty="0">
              <a:latin typeface="Calibri" panose="020F0502020204030204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3618739" y="3050047"/>
            <a:ext cx="5758525" cy="365665"/>
          </a:xfrm>
          <a:prstGeom prst="roundRect">
            <a:avLst/>
          </a:prstGeom>
          <a:solidFill>
            <a:srgbClr val="91C882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16" tIns="60863" rIns="91416" bIns="60863" anchor="ctr"/>
          <a:lstStyle>
            <a:lvl1pPr defTabSz="828675"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 defTabSz="828675"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828675">
              <a:defRPr sz="20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828675"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828675"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b="1" dirty="0">
                <a:latin typeface="Calibri" panose="020F0502020204030204" pitchFamily="34" charset="0"/>
                <a:ea typeface="MS PGothic" pitchFamily="34" charset="-128"/>
                <a:cs typeface="Arial" charset="0"/>
              </a:rPr>
              <a:t>NCP/NCV51752 (SGL </a:t>
            </a:r>
            <a:r>
              <a:rPr lang="en-US" altLang="en-US" sz="1200" b="1" dirty="0" err="1">
                <a:latin typeface="Calibri" panose="020F0502020204030204" pitchFamily="34" charset="0"/>
                <a:ea typeface="MS PGothic" pitchFamily="34" charset="-128"/>
                <a:cs typeface="Arial" charset="0"/>
              </a:rPr>
              <a:t>SiC</a:t>
            </a:r>
            <a:r>
              <a:rPr lang="en-US" altLang="en-US" sz="1200" b="1" dirty="0">
                <a:latin typeface="Calibri" panose="020F0502020204030204" pitchFamily="34" charset="0"/>
                <a:ea typeface="MS PGothic" pitchFamily="34" charset="-128"/>
                <a:cs typeface="Arial" charset="0"/>
              </a:rPr>
              <a:t>)</a:t>
            </a:r>
          </a:p>
          <a:p>
            <a:pPr algn="ctr"/>
            <a:r>
              <a:rPr lang="en-US" altLang="en-US" sz="900" dirty="0">
                <a:latin typeface="Calibri" panose="020F0502020204030204" pitchFamily="34" charset="0"/>
                <a:ea typeface="MS PGothic" pitchFamily="34" charset="-128"/>
                <a:cs typeface="Arial" charset="0"/>
              </a:rPr>
              <a:t>Gen1+ + DRIVER With Neg Bias – SOIC-8 NB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4847840" y="4545915"/>
            <a:ext cx="3850111" cy="365665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16" tIns="60863" rIns="91416" bIns="60863" anchor="ctr"/>
          <a:lstStyle>
            <a:lvl1pPr defTabSz="828675"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 defTabSz="828675"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828675">
              <a:defRPr sz="20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828675"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828675"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b="1" dirty="0">
                <a:latin typeface="Calibri" panose="020F0502020204030204" pitchFamily="34" charset="0"/>
                <a:ea typeface="MS PGothic" pitchFamily="34" charset="-128"/>
                <a:cs typeface="Arial" charset="0"/>
              </a:rPr>
              <a:t>NCP51562</a:t>
            </a:r>
          </a:p>
          <a:p>
            <a:pPr algn="ctr"/>
            <a:r>
              <a:rPr lang="en-US" altLang="en-US" sz="900" dirty="0">
                <a:latin typeface="Calibri" panose="020F0502020204030204" pitchFamily="34" charset="0"/>
                <a:ea typeface="MS PGothic" pitchFamily="34" charset="-128"/>
                <a:cs typeface="Arial" charset="0"/>
              </a:rPr>
              <a:t>Gen 2 GI/</a:t>
            </a:r>
            <a:r>
              <a:rPr lang="en-US" altLang="en-US" sz="900" dirty="0" err="1">
                <a:latin typeface="Calibri" panose="020F0502020204030204" pitchFamily="34" charset="0"/>
                <a:ea typeface="MS PGothic" pitchFamily="34" charset="-128"/>
                <a:cs typeface="Arial" charset="0"/>
              </a:rPr>
              <a:t>Sgl</a:t>
            </a:r>
            <a:r>
              <a:rPr lang="en-US" altLang="en-US" sz="900" dirty="0">
                <a:latin typeface="Calibri" panose="020F0502020204030204" pitchFamily="34" charset="0"/>
                <a:ea typeface="MS PGothic" pitchFamily="34" charset="-128"/>
                <a:cs typeface="Arial" charset="0"/>
              </a:rPr>
              <a:t> </a:t>
            </a:r>
            <a:r>
              <a:rPr lang="en-US" altLang="en-US" sz="900" dirty="0" err="1">
                <a:latin typeface="Calibri" panose="020F0502020204030204" pitchFamily="34" charset="0"/>
                <a:ea typeface="MS PGothic" pitchFamily="34" charset="-128"/>
                <a:cs typeface="Arial" charset="0"/>
              </a:rPr>
              <a:t>Xmer</a:t>
            </a:r>
            <a:r>
              <a:rPr lang="en-US" altLang="en-US" sz="900" dirty="0">
                <a:latin typeface="Calibri" panose="020F0502020204030204" pitchFamily="34" charset="0"/>
                <a:ea typeface="MS PGothic" pitchFamily="34" charset="-128"/>
                <a:cs typeface="Arial" charset="0"/>
              </a:rPr>
              <a:t> MOS drivers in LGA5x5 &amp; SOIC16NB</a:t>
            </a:r>
          </a:p>
        </p:txBody>
      </p:sp>
      <p:sp>
        <p:nvSpPr>
          <p:cNvPr id="52" name="Rounded Rectangle 51"/>
          <p:cNvSpPr/>
          <p:nvPr/>
        </p:nvSpPr>
        <p:spPr bwMode="auto">
          <a:xfrm>
            <a:off x="5940288" y="5061292"/>
            <a:ext cx="2636537" cy="365665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16" tIns="60863" rIns="91416" bIns="60863" anchor="ctr"/>
          <a:lstStyle>
            <a:lvl1pPr defTabSz="828675"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 defTabSz="828675"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828675">
              <a:defRPr sz="20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828675"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828675"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b="1" dirty="0">
                <a:latin typeface="Calibri" panose="020F0502020204030204" pitchFamily="34" charset="0"/>
                <a:ea typeface="MS PGothic" pitchFamily="34" charset="-128"/>
                <a:cs typeface="Arial" charset="0"/>
              </a:rPr>
              <a:t>NCP/NCV51157 (4.5/9A)</a:t>
            </a:r>
          </a:p>
          <a:p>
            <a:pPr algn="ctr"/>
            <a:r>
              <a:rPr lang="en-US" altLang="en-US" sz="900" dirty="0">
                <a:latin typeface="Calibri" panose="020F0502020204030204" pitchFamily="34" charset="0"/>
                <a:ea typeface="MS PGothic" pitchFamily="34" charset="-128"/>
                <a:cs typeface="Arial" charset="0"/>
              </a:rPr>
              <a:t>Gen 1+ GI + DRIVER- SOIC8-WB</a:t>
            </a:r>
          </a:p>
        </p:txBody>
      </p:sp>
      <p:sp>
        <p:nvSpPr>
          <p:cNvPr id="54" name="Rounded Rectangle 53"/>
          <p:cNvSpPr/>
          <p:nvPr/>
        </p:nvSpPr>
        <p:spPr bwMode="auto">
          <a:xfrm>
            <a:off x="3588234" y="5518781"/>
            <a:ext cx="5789031" cy="365665"/>
          </a:xfrm>
          <a:prstGeom prst="roundRect">
            <a:avLst/>
          </a:prstGeom>
          <a:solidFill>
            <a:srgbClr val="90C482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16" tIns="60863" rIns="91416" bIns="60863" anchor="ctr"/>
          <a:lstStyle>
            <a:lvl1pPr defTabSz="828675"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 defTabSz="828675"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828675">
              <a:defRPr sz="20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828675"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828675"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b="1" dirty="0">
                <a:latin typeface="Calibri" panose="020F0502020204030204" pitchFamily="34" charset="0"/>
                <a:ea typeface="MS PGothic" pitchFamily="34" charset="-128"/>
                <a:cs typeface="Arial" charset="0"/>
              </a:rPr>
              <a:t>NCP/NCV51152 (4.5/9A)</a:t>
            </a:r>
          </a:p>
          <a:p>
            <a:pPr algn="ctr"/>
            <a:r>
              <a:rPr lang="en-US" altLang="en-US" sz="900" dirty="0">
                <a:latin typeface="Calibri" panose="020F0502020204030204" pitchFamily="34" charset="0"/>
                <a:ea typeface="MS PGothic" pitchFamily="34" charset="-128"/>
                <a:cs typeface="Arial" charset="0"/>
              </a:rPr>
              <a:t>Gen 1+ GI + DRIVER- SOIC8-NB</a:t>
            </a:r>
          </a:p>
        </p:txBody>
      </p:sp>
      <p:sp>
        <p:nvSpPr>
          <p:cNvPr id="38" name="Rounded Rectangle 63">
            <a:extLst>
              <a:ext uri="{FF2B5EF4-FFF2-40B4-BE49-F238E27FC236}">
                <a16:creationId xmlns:a16="http://schemas.microsoft.com/office/drawing/2014/main" id="{B6E80A24-7AF4-44EF-93D3-7138680B7B2D}"/>
              </a:ext>
            </a:extLst>
          </p:cNvPr>
          <p:cNvSpPr/>
          <p:nvPr/>
        </p:nvSpPr>
        <p:spPr bwMode="auto">
          <a:xfrm>
            <a:off x="6984815" y="2533569"/>
            <a:ext cx="2441436" cy="365665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16" tIns="60863" rIns="91416" bIns="60863" anchor="ctr"/>
          <a:lstStyle>
            <a:lvl1pPr defTabSz="828675"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 defTabSz="828675"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828675">
              <a:defRPr sz="20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828675"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828675"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b="1" dirty="0">
                <a:latin typeface="Calibri" panose="020F0502020204030204" pitchFamily="34" charset="0"/>
                <a:ea typeface="MS PGothic" pitchFamily="34" charset="-128"/>
                <a:cs typeface="Arial" charset="0"/>
              </a:rPr>
              <a:t>NCP/NCV51753 (SGL </a:t>
            </a:r>
            <a:r>
              <a:rPr lang="en-US" altLang="en-US" sz="1200" b="1" dirty="0" err="1">
                <a:latin typeface="Calibri" panose="020F0502020204030204" pitchFamily="34" charset="0"/>
                <a:ea typeface="MS PGothic" pitchFamily="34" charset="-128"/>
                <a:cs typeface="Arial" charset="0"/>
              </a:rPr>
              <a:t>SiC</a:t>
            </a:r>
            <a:r>
              <a:rPr lang="en-US" altLang="en-US" sz="1200" b="1" dirty="0">
                <a:latin typeface="Calibri" panose="020F0502020204030204" pitchFamily="34" charset="0"/>
                <a:ea typeface="MS PGothic" pitchFamily="34" charset="-128"/>
                <a:cs typeface="Arial" charset="0"/>
              </a:rPr>
              <a:t>)</a:t>
            </a:r>
          </a:p>
          <a:p>
            <a:pPr algn="ctr"/>
            <a:r>
              <a:rPr lang="en-US" altLang="en-US" sz="900" dirty="0">
                <a:latin typeface="Calibri" panose="020F0502020204030204" pitchFamily="34" charset="0"/>
                <a:ea typeface="MS PGothic" pitchFamily="34" charset="-128"/>
                <a:cs typeface="Arial" charset="0"/>
              </a:rPr>
              <a:t>NCP51752  in SOIC-8 </a:t>
            </a:r>
            <a:r>
              <a:rPr lang="en-US" altLang="en-US" sz="900" b="1" dirty="0">
                <a:latin typeface="Calibri" panose="020F0502020204030204" pitchFamily="34" charset="0"/>
                <a:ea typeface="MS PGothic" pitchFamily="34" charset="-128"/>
                <a:cs typeface="Arial" charset="0"/>
              </a:rPr>
              <a:t>WB</a:t>
            </a:r>
          </a:p>
        </p:txBody>
      </p:sp>
      <p:sp>
        <p:nvSpPr>
          <p:cNvPr id="32" name="Rounded Rectangle 46">
            <a:extLst>
              <a:ext uri="{FF2B5EF4-FFF2-40B4-BE49-F238E27FC236}">
                <a16:creationId xmlns:a16="http://schemas.microsoft.com/office/drawing/2014/main" id="{5249E853-E75A-48A8-96A3-102869284280}"/>
              </a:ext>
            </a:extLst>
          </p:cNvPr>
          <p:cNvSpPr/>
          <p:nvPr/>
        </p:nvSpPr>
        <p:spPr bwMode="auto">
          <a:xfrm>
            <a:off x="7438907" y="3637966"/>
            <a:ext cx="2275835" cy="365665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16" tIns="60863" rIns="91416" bIns="60863" anchor="ctr"/>
          <a:lstStyle>
            <a:lvl1pPr defTabSz="828675"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 defTabSz="828675"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828675">
              <a:defRPr sz="20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828675"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828675"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b="1" dirty="0">
                <a:latin typeface="Calibri" panose="020F0502020204030204" pitchFamily="34" charset="0"/>
                <a:ea typeface="MS PGothic" pitchFamily="34" charset="-128"/>
                <a:cs typeface="Arial" charset="0"/>
              </a:rPr>
              <a:t>NCP/NCV51564 (4.5/9A)</a:t>
            </a:r>
          </a:p>
          <a:p>
            <a:pPr algn="ctr"/>
            <a:r>
              <a:rPr lang="en-US" altLang="en-US" sz="900" dirty="0">
                <a:latin typeface="Calibri" panose="020F0502020204030204" pitchFamily="34" charset="0"/>
                <a:ea typeface="MS PGothic" pitchFamily="34" charset="-128"/>
                <a:cs typeface="Arial" charset="0"/>
              </a:rPr>
              <a:t>NCP51560 die in </a:t>
            </a:r>
            <a:r>
              <a:rPr lang="en-US" altLang="en-US" sz="900" b="1" dirty="0">
                <a:latin typeface="Calibri" panose="020F0502020204030204" pitchFamily="34" charset="0"/>
                <a:ea typeface="MS PGothic" pitchFamily="34" charset="-128"/>
                <a:cs typeface="Arial" charset="0"/>
              </a:rPr>
              <a:t>SOIC14WB</a:t>
            </a:r>
            <a:endParaRPr lang="en-US" altLang="en-US" sz="1000" b="1" dirty="0">
              <a:latin typeface="Calibri" panose="020F0502020204030204" pitchFamily="34" charset="0"/>
              <a:ea typeface="MS PGothic" pitchFamily="34" charset="-128"/>
              <a:cs typeface="Arial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DCD424D-8C50-467E-A4C4-0A917D14F086}"/>
              </a:ext>
            </a:extLst>
          </p:cNvPr>
          <p:cNvGrpSpPr/>
          <p:nvPr/>
        </p:nvGrpSpPr>
        <p:grpSpPr>
          <a:xfrm>
            <a:off x="1704342" y="965907"/>
            <a:ext cx="8944486" cy="438761"/>
            <a:chOff x="1704786" y="965265"/>
            <a:chExt cx="8946816" cy="43887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53396BB-8320-4A44-A130-70D18FC77862}"/>
                </a:ext>
              </a:extLst>
            </p:cNvPr>
            <p:cNvGrpSpPr/>
            <p:nvPr/>
          </p:nvGrpSpPr>
          <p:grpSpPr>
            <a:xfrm>
              <a:off x="1704786" y="965265"/>
              <a:ext cx="8946816" cy="438875"/>
              <a:chOff x="2064445" y="902276"/>
              <a:chExt cx="8946816" cy="463689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4B1CA9F-2FA1-4F24-97D5-1CCC1420AF78}"/>
                  </a:ext>
                </a:extLst>
              </p:cNvPr>
              <p:cNvSpPr/>
              <p:nvPr/>
            </p:nvSpPr>
            <p:spPr>
              <a:xfrm>
                <a:off x="2064445" y="910941"/>
                <a:ext cx="3252047" cy="455024"/>
              </a:xfrm>
              <a:custGeom>
                <a:avLst/>
                <a:gdLst>
                  <a:gd name="connsiteX0" fmla="*/ 0 w 3252047"/>
                  <a:gd name="connsiteY0" fmla="*/ 0 h 554617"/>
                  <a:gd name="connsiteX1" fmla="*/ 2974739 w 3252047"/>
                  <a:gd name="connsiteY1" fmla="*/ 0 h 554617"/>
                  <a:gd name="connsiteX2" fmla="*/ 3252047 w 3252047"/>
                  <a:gd name="connsiteY2" fmla="*/ 277309 h 554617"/>
                  <a:gd name="connsiteX3" fmla="*/ 2974739 w 3252047"/>
                  <a:gd name="connsiteY3" fmla="*/ 554617 h 554617"/>
                  <a:gd name="connsiteX4" fmla="*/ 0 w 3252047"/>
                  <a:gd name="connsiteY4" fmla="*/ 554617 h 554617"/>
                  <a:gd name="connsiteX5" fmla="*/ 277309 w 3252047"/>
                  <a:gd name="connsiteY5" fmla="*/ 277309 h 554617"/>
                  <a:gd name="connsiteX6" fmla="*/ 0 w 3252047"/>
                  <a:gd name="connsiteY6" fmla="*/ 0 h 554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52047" h="554617">
                    <a:moveTo>
                      <a:pt x="0" y="0"/>
                    </a:moveTo>
                    <a:lnTo>
                      <a:pt x="2974739" y="0"/>
                    </a:lnTo>
                    <a:lnTo>
                      <a:pt x="3252047" y="277309"/>
                    </a:lnTo>
                    <a:lnTo>
                      <a:pt x="2974739" y="554617"/>
                    </a:lnTo>
                    <a:lnTo>
                      <a:pt x="0" y="554617"/>
                    </a:lnTo>
                    <a:lnTo>
                      <a:pt x="277309" y="27730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41228" tIns="21330" rIns="298566" bIns="21330" numCol="1" spcCol="1270" anchor="ctr" anchorCtr="0">
                <a:noAutofit/>
              </a:bodyPr>
              <a:lstStyle/>
              <a:p>
                <a:pPr algn="ctr" defTabSz="71098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ONC25 + GI V1</a:t>
                </a:r>
                <a:r>
                  <a:rPr lang="en-US" sz="1600" b="1" baseline="-25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</a:t>
                </a:r>
                <a:endParaRPr lang="en-US" sz="1600" b="1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6AB378B-23B9-46FF-8C8F-F8A6E12D4612}"/>
                  </a:ext>
                </a:extLst>
              </p:cNvPr>
              <p:cNvSpPr/>
              <p:nvPr/>
            </p:nvSpPr>
            <p:spPr>
              <a:xfrm>
                <a:off x="5219604" y="902276"/>
                <a:ext cx="5791657" cy="463688"/>
              </a:xfrm>
              <a:custGeom>
                <a:avLst/>
                <a:gdLst>
                  <a:gd name="connsiteX0" fmla="*/ 0 w 3252047"/>
                  <a:gd name="connsiteY0" fmla="*/ 0 h 554617"/>
                  <a:gd name="connsiteX1" fmla="*/ 2974739 w 3252047"/>
                  <a:gd name="connsiteY1" fmla="*/ 0 h 554617"/>
                  <a:gd name="connsiteX2" fmla="*/ 3252047 w 3252047"/>
                  <a:gd name="connsiteY2" fmla="*/ 277309 h 554617"/>
                  <a:gd name="connsiteX3" fmla="*/ 2974739 w 3252047"/>
                  <a:gd name="connsiteY3" fmla="*/ 554617 h 554617"/>
                  <a:gd name="connsiteX4" fmla="*/ 0 w 3252047"/>
                  <a:gd name="connsiteY4" fmla="*/ 554617 h 554617"/>
                  <a:gd name="connsiteX5" fmla="*/ 277309 w 3252047"/>
                  <a:gd name="connsiteY5" fmla="*/ 277309 h 554617"/>
                  <a:gd name="connsiteX6" fmla="*/ 0 w 3252047"/>
                  <a:gd name="connsiteY6" fmla="*/ 0 h 554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52047" h="554617">
                    <a:moveTo>
                      <a:pt x="0" y="0"/>
                    </a:moveTo>
                    <a:lnTo>
                      <a:pt x="2974739" y="0"/>
                    </a:lnTo>
                    <a:lnTo>
                      <a:pt x="3252047" y="277309"/>
                    </a:lnTo>
                    <a:lnTo>
                      <a:pt x="2974739" y="554617"/>
                    </a:lnTo>
                    <a:lnTo>
                      <a:pt x="0" y="554617"/>
                    </a:lnTo>
                    <a:lnTo>
                      <a:pt x="277309" y="27730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57226" tIns="26663" rIns="303899" bIns="26663" numCol="1" spcCol="1270" anchor="ctr" anchorCtr="0">
                <a:noAutofit/>
              </a:bodyPr>
              <a:lstStyle/>
              <a:p>
                <a:pPr algn="ctr" defTabSz="88873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999"/>
              </a:p>
            </p:txBody>
          </p: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621346D-2852-44F1-945B-B4E797794E70}"/>
                </a:ext>
              </a:extLst>
            </p:cNvPr>
            <p:cNvSpPr/>
            <p:nvPr/>
          </p:nvSpPr>
          <p:spPr>
            <a:xfrm>
              <a:off x="5408167" y="1033152"/>
              <a:ext cx="4116833" cy="313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7109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ONC25 + GI V1</a:t>
              </a:r>
              <a:r>
                <a:rPr lang="en-US" sz="1600" b="1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ONC25 + GI V2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269411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7C6ACC-7E26-4E6C-8815-29EF6871E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Isolated Gate Drivers Value Proposition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86A59-9AB9-4D78-BEDF-AC0D25240CF3}"/>
              </a:ext>
            </a:extLst>
          </p:cNvPr>
          <p:cNvSpPr txBox="1">
            <a:spLocks/>
          </p:cNvSpPr>
          <p:nvPr/>
        </p:nvSpPr>
        <p:spPr>
          <a:xfrm>
            <a:off x="595888" y="1241384"/>
            <a:ext cx="10512862" cy="4767530"/>
          </a:xfrm>
          <a:prstGeom prst="rect">
            <a:avLst/>
          </a:prstGeom>
        </p:spPr>
        <p:txBody>
          <a:bodyPr>
            <a:noAutofit/>
          </a:bodyPr>
          <a:lstStyle>
            <a:lvl1pPr marL="261938" indent="-2619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2400" b="0" kern="10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8013" indent="-2698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−"/>
              <a:defRPr sz="2200" b="0" kern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38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 b="0" kern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57300" indent="-2063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▫"/>
              <a:defRPr sz="1700" b="0" kern="10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87488" indent="-22542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»"/>
              <a:defRPr sz="1600" b="0" kern="10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B050"/>
                </a:solidFill>
              </a:rPr>
              <a:t>Performance:</a:t>
            </a:r>
          </a:p>
          <a:p>
            <a:pPr marL="742727" lvl="1" indent="-285664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>
                <a:solidFill>
                  <a:schemeClr val="tx1"/>
                </a:solidFill>
              </a:rPr>
              <a:t>30% </a:t>
            </a:r>
            <a:r>
              <a:rPr lang="fr-FR" dirty="0" err="1">
                <a:solidFill>
                  <a:schemeClr val="tx1"/>
                </a:solidFill>
              </a:rPr>
              <a:t>faster</a:t>
            </a:r>
            <a:r>
              <a:rPr lang="fr-FR" dirty="0">
                <a:solidFill>
                  <a:schemeClr val="tx1"/>
                </a:solidFill>
              </a:rPr>
              <a:t> propagation </a:t>
            </a:r>
            <a:r>
              <a:rPr lang="fr-FR" dirty="0" err="1">
                <a:solidFill>
                  <a:schemeClr val="tx1"/>
                </a:solidFill>
              </a:rPr>
              <a:t>delay</a:t>
            </a:r>
            <a:r>
              <a:rPr lang="fr-FR" dirty="0">
                <a:solidFill>
                  <a:schemeClr val="tx1"/>
                </a:solidFill>
              </a:rPr>
              <a:t> and CMTI up to 200V/ns</a:t>
            </a:r>
          </a:p>
          <a:p>
            <a:pPr marL="742727" lvl="1" indent="-285664">
              <a:spcBef>
                <a:spcPct val="20000"/>
              </a:spcBef>
              <a:buFont typeface="Arial" pitchFamily="34" charset="0"/>
              <a:buChar char="–"/>
            </a:pPr>
            <a:r>
              <a:rPr lang="fr-FR" dirty="0">
                <a:solidFill>
                  <a:schemeClr val="tx1"/>
                </a:solidFill>
              </a:rPr>
              <a:t>New GI structure </a:t>
            </a:r>
            <a:r>
              <a:rPr lang="fr-FR" dirty="0" err="1">
                <a:solidFill>
                  <a:schemeClr val="tx1"/>
                </a:solidFill>
              </a:rPr>
              <a:t>with</a:t>
            </a:r>
            <a:r>
              <a:rPr lang="fr-FR" dirty="0">
                <a:solidFill>
                  <a:schemeClr val="tx1"/>
                </a:solidFill>
              </a:rPr>
              <a:t> CMTI </a:t>
            </a:r>
            <a:r>
              <a:rPr lang="fr-FR" dirty="0" err="1">
                <a:solidFill>
                  <a:schemeClr val="tx1"/>
                </a:solidFill>
              </a:rPr>
              <a:t>above</a:t>
            </a:r>
            <a:r>
              <a:rPr lang="fr-FR" dirty="0">
                <a:solidFill>
                  <a:schemeClr val="tx1"/>
                </a:solidFill>
              </a:rPr>
              <a:t> 200V/ns and </a:t>
            </a:r>
            <a:r>
              <a:rPr lang="fr-FR" dirty="0" err="1">
                <a:solidFill>
                  <a:schemeClr val="tx1"/>
                </a:solidFill>
              </a:rPr>
              <a:t>tighter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dynamic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spec</a:t>
            </a:r>
            <a:r>
              <a:rPr lang="fr-FR" dirty="0">
                <a:solidFill>
                  <a:schemeClr val="tx1"/>
                </a:solidFill>
              </a:rPr>
              <a:t> in 2022</a:t>
            </a:r>
          </a:p>
          <a:p>
            <a:r>
              <a:rPr lang="en-US" b="1" dirty="0">
                <a:solidFill>
                  <a:srgbClr val="00B050"/>
                </a:solidFill>
              </a:rPr>
              <a:t>Reliability &amp; Robustness:</a:t>
            </a:r>
          </a:p>
          <a:p>
            <a:pPr marL="742727" lvl="1" indent="-285664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>
                <a:solidFill>
                  <a:schemeClr val="tx1"/>
                </a:solidFill>
              </a:rPr>
              <a:t>DESAT, Adj UVLO, TSD, </a:t>
            </a:r>
            <a:r>
              <a:rPr lang="fr-FR" dirty="0" err="1">
                <a:solidFill>
                  <a:schemeClr val="tx1"/>
                </a:solidFill>
              </a:rPr>
              <a:t>Neg</a:t>
            </a:r>
            <a:r>
              <a:rPr lang="fr-FR" dirty="0">
                <a:solidFill>
                  <a:schemeClr val="tx1"/>
                </a:solidFill>
              </a:rPr>
              <a:t>. Ch. </a:t>
            </a:r>
            <a:r>
              <a:rPr lang="fr-FR" dirty="0" err="1">
                <a:solidFill>
                  <a:schemeClr val="tx1"/>
                </a:solidFill>
              </a:rPr>
              <a:t>Pump</a:t>
            </a:r>
            <a:r>
              <a:rPr lang="fr-FR" dirty="0">
                <a:solidFill>
                  <a:schemeClr val="tx1"/>
                </a:solidFill>
              </a:rPr>
              <a:t>,</a:t>
            </a:r>
            <a:r>
              <a:rPr lang="en-US" dirty="0">
                <a:solidFill>
                  <a:schemeClr val="tx1"/>
                </a:solidFill>
              </a:rPr>
              <a:t> I2C , FLT, Enable</a:t>
            </a:r>
          </a:p>
          <a:p>
            <a:pPr marL="742727" lvl="1" indent="-285664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>
                <a:solidFill>
                  <a:schemeClr val="tx1"/>
                </a:solidFill>
              </a:rPr>
              <a:t>Embedded </a:t>
            </a:r>
            <a:r>
              <a:rPr lang="en-US" dirty="0" err="1">
                <a:solidFill>
                  <a:schemeClr val="tx1"/>
                </a:solidFill>
              </a:rPr>
              <a:t>Vstress</a:t>
            </a:r>
            <a:r>
              <a:rPr lang="en-US" dirty="0">
                <a:solidFill>
                  <a:schemeClr val="tx1"/>
                </a:solidFill>
              </a:rPr>
              <a:t> and IPT</a:t>
            </a:r>
          </a:p>
          <a:p>
            <a:pPr marL="742727" lvl="1" indent="-285664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>
                <a:solidFill>
                  <a:schemeClr val="tx1"/>
                </a:solidFill>
              </a:rPr>
              <a:t>Low pulse-width distortion, Low part-part variation in delay times</a:t>
            </a:r>
            <a:endParaRPr lang="en-US" dirty="0">
              <a:latin typeface="+mj-lt"/>
            </a:endParaRPr>
          </a:p>
          <a:p>
            <a:r>
              <a:rPr lang="en-US" b="1" dirty="0">
                <a:solidFill>
                  <a:srgbClr val="00B050"/>
                </a:solidFill>
              </a:rPr>
              <a:t>Cost/Convenience: </a:t>
            </a:r>
          </a:p>
          <a:p>
            <a:pPr marL="742727" lvl="1" indent="-285664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>
                <a:solidFill>
                  <a:schemeClr val="tx1"/>
                </a:solidFill>
              </a:rPr>
              <a:t>Simplified BOM due to high integration</a:t>
            </a:r>
          </a:p>
          <a:p>
            <a:pPr marL="742727" lvl="1" indent="-285664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>
                <a:solidFill>
                  <a:schemeClr val="tx1"/>
                </a:solidFill>
              </a:rPr>
              <a:t>Elimination of buffers for most applications</a:t>
            </a:r>
          </a:p>
          <a:p>
            <a:pPr marL="742727" lvl="1" indent="-285664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>
                <a:solidFill>
                  <a:schemeClr val="tx1"/>
                </a:solidFill>
              </a:rPr>
              <a:t>Dedicated features for each power switch type</a:t>
            </a:r>
          </a:p>
        </p:txBody>
      </p:sp>
    </p:spTree>
    <p:extLst>
      <p:ext uri="{BB962C8B-B14F-4D97-AF65-F5344CB8AC3E}">
        <p14:creationId xmlns:p14="http://schemas.microsoft.com/office/powerpoint/2010/main" val="3990914593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Thank you – Stay Tuned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ko-KR" sz="2400" dirty="0"/>
              <a:t>PCS Gate Driver Product Line Managers</a:t>
            </a:r>
            <a:br>
              <a:rPr lang="en-US" altLang="ko-KR" sz="2000" dirty="0"/>
            </a:br>
            <a:br>
              <a:rPr lang="en-US" altLang="ko-KR" sz="2000" dirty="0"/>
            </a:br>
            <a:r>
              <a:rPr lang="en-US" altLang="ko-KR" sz="2000" dirty="0"/>
              <a:t>Marc Barboni (</a:t>
            </a:r>
            <a:r>
              <a:rPr lang="en-US" altLang="ko-KR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marc.barboni@onsemi.com</a:t>
            </a:r>
            <a:r>
              <a:rPr lang="en-US" altLang="ko-KR" sz="2000" dirty="0"/>
              <a:t>)</a:t>
            </a:r>
            <a:br>
              <a:rPr lang="en-US" altLang="ko-KR" sz="2000" dirty="0"/>
            </a:br>
            <a:r>
              <a:rPr lang="en-US" altLang="ko-KR" sz="2000" dirty="0"/>
              <a:t>Steve Yoo (</a:t>
            </a:r>
            <a:r>
              <a:rPr lang="en-US" altLang="ko-KR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steve.yoo@onsemi.</a:t>
            </a:r>
            <a:r>
              <a:rPr lang="en-US" altLang="ko-KR" sz="20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en-US" altLang="ko-KR" sz="2000"/>
              <a:t>)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115095072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51332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7C6ACC-7E26-4E6C-8815-29EF6871E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The Right Driver for the right Application</a:t>
            </a:r>
            <a:endParaRPr lang="ko-KR" altLang="en-US" dirty="0"/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A978EDE7-8166-4CDC-9494-7AC92E2A8EA4}"/>
              </a:ext>
            </a:extLst>
          </p:cNvPr>
          <p:cNvGraphicFramePr>
            <a:graphicFrameLocks/>
          </p:cNvGraphicFramePr>
          <p:nvPr/>
        </p:nvGraphicFramePr>
        <p:xfrm>
          <a:off x="1987689" y="1002852"/>
          <a:ext cx="9555490" cy="5340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3605">
                  <a:extLst>
                    <a:ext uri="{9D8B030D-6E8A-4147-A177-3AD203B41FA5}">
                      <a16:colId xmlns:a16="http://schemas.microsoft.com/office/drawing/2014/main" val="3205291687"/>
                    </a:ext>
                  </a:extLst>
                </a:gridCol>
                <a:gridCol w="3320305">
                  <a:extLst>
                    <a:ext uri="{9D8B030D-6E8A-4147-A177-3AD203B41FA5}">
                      <a16:colId xmlns:a16="http://schemas.microsoft.com/office/drawing/2014/main" val="4010779292"/>
                    </a:ext>
                  </a:extLst>
                </a:gridCol>
                <a:gridCol w="3061580">
                  <a:extLst>
                    <a:ext uri="{9D8B030D-6E8A-4147-A177-3AD203B41FA5}">
                      <a16:colId xmlns:a16="http://schemas.microsoft.com/office/drawing/2014/main" val="3535732863"/>
                    </a:ext>
                  </a:extLst>
                </a:gridCol>
              </a:tblGrid>
              <a:tr h="3961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MOSFET</a:t>
                      </a:r>
                      <a:r>
                        <a:rPr lang="en-US" sz="1800" baseline="0" dirty="0"/>
                        <a:t> Driver</a:t>
                      </a:r>
                      <a:endParaRPr lang="en-US" sz="1800" dirty="0"/>
                    </a:p>
                  </a:txBody>
                  <a:tcPr marL="93189" marR="93189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IGBT Drivers</a:t>
                      </a:r>
                    </a:p>
                  </a:txBody>
                  <a:tcPr marL="93189" marR="93189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SiC</a:t>
                      </a:r>
                      <a:r>
                        <a:rPr lang="en-US" sz="1800" dirty="0"/>
                        <a:t> MOSFET</a:t>
                      </a:r>
                      <a:r>
                        <a:rPr lang="en-US" sz="1800" baseline="0" dirty="0"/>
                        <a:t> Driver</a:t>
                      </a:r>
                      <a:endParaRPr lang="en-US" sz="1800" dirty="0"/>
                    </a:p>
                  </a:txBody>
                  <a:tcPr marL="93189" marR="93189" marT="45708" marB="45708" anchor="ctr"/>
                </a:tc>
                <a:extLst>
                  <a:ext uri="{0D108BD9-81ED-4DB2-BD59-A6C34878D82A}">
                    <a16:rowId xmlns:a16="http://schemas.microsoft.com/office/drawing/2014/main" val="2544777682"/>
                  </a:ext>
                </a:extLst>
              </a:tr>
              <a:tr h="2187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3189" marR="93189" marT="45708" marB="45708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3189" marR="93189" marT="45708" marB="45708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3189" marR="93189" marT="45708" marB="45708"/>
                </a:tc>
                <a:extLst>
                  <a:ext uri="{0D108BD9-81ED-4DB2-BD59-A6C34878D82A}">
                    <a16:rowId xmlns:a16="http://schemas.microsoft.com/office/drawing/2014/main" val="3971514944"/>
                  </a:ext>
                </a:extLst>
              </a:tr>
              <a:tr h="3961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NCP51xxx</a:t>
                      </a:r>
                    </a:p>
                  </a:txBody>
                  <a:tcPr marL="93189" marR="93189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NCD57xxx</a:t>
                      </a:r>
                    </a:p>
                  </a:txBody>
                  <a:tcPr marL="93189" marR="93189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NCP51xxx</a:t>
                      </a:r>
                    </a:p>
                  </a:txBody>
                  <a:tcPr marL="93189" marR="93189" marT="45708" marB="45708" anchor="ctr"/>
                </a:tc>
                <a:extLst>
                  <a:ext uri="{0D108BD9-81ED-4DB2-BD59-A6C34878D82A}">
                    <a16:rowId xmlns:a16="http://schemas.microsoft.com/office/drawing/2014/main" val="3215764919"/>
                  </a:ext>
                </a:extLst>
              </a:tr>
              <a:tr h="7120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/>
                        <a:t>5 &amp; 8 V UVLO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/>
                        <a:t>Fast Prop Delay</a:t>
                      </a:r>
                    </a:p>
                  </a:txBody>
                  <a:tcPr marL="93189" marR="93189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 V UVLO</a:t>
                      </a:r>
                    </a:p>
                    <a:p>
                      <a:pPr algn="ctr"/>
                      <a:r>
                        <a:rPr lang="en-US" sz="1800" dirty="0"/>
                        <a:t>DESAT and AMC</a:t>
                      </a:r>
                    </a:p>
                  </a:txBody>
                  <a:tcPr marL="93189" marR="93189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/>
                        <a:t>13 &amp; 17 V UVLO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/>
                        <a:t>Fast Prop Delay</a:t>
                      </a:r>
                    </a:p>
                  </a:txBody>
                  <a:tcPr marL="93189" marR="93189" marT="45708" marB="45708" anchor="ctr"/>
                </a:tc>
                <a:extLst>
                  <a:ext uri="{0D108BD9-81ED-4DB2-BD59-A6C34878D82A}">
                    <a16:rowId xmlns:a16="http://schemas.microsoft.com/office/drawing/2014/main" val="4006669680"/>
                  </a:ext>
                </a:extLst>
              </a:tr>
              <a:tr h="11884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Server</a:t>
                      </a:r>
                    </a:p>
                    <a:p>
                      <a:pPr algn="ctr"/>
                      <a:r>
                        <a:rPr lang="en-US" sz="1800" baseline="0" dirty="0"/>
                        <a:t>Cloud Computing</a:t>
                      </a:r>
                    </a:p>
                    <a:p>
                      <a:pPr algn="ctr"/>
                      <a:r>
                        <a:rPr lang="en-US" sz="1800" baseline="0" dirty="0"/>
                        <a:t>Automotive OBC &amp; HV DC/DC</a:t>
                      </a:r>
                    </a:p>
                  </a:txBody>
                  <a:tcPr marL="93189" marR="93189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Automotive (PTC, OBC &amp;  Traction Inverters)</a:t>
                      </a:r>
                      <a:endParaRPr lang="en-US" sz="1800" baseline="0" dirty="0"/>
                    </a:p>
                    <a:p>
                      <a:pPr algn="ctr"/>
                      <a:r>
                        <a:rPr lang="en-US" sz="1800" baseline="0" dirty="0"/>
                        <a:t>Industrial Automation</a:t>
                      </a:r>
                      <a:endParaRPr lang="en-US" sz="1800" dirty="0"/>
                    </a:p>
                  </a:txBody>
                  <a:tcPr marL="93189" marR="93189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Solar</a:t>
                      </a:r>
                      <a:r>
                        <a:rPr lang="en-US" sz="1800" baseline="0" dirty="0"/>
                        <a:t> Inverters</a:t>
                      </a:r>
                      <a:endParaRPr lang="en-US" sz="18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Automotive OBC</a:t>
                      </a:r>
                      <a:r>
                        <a:rPr lang="en-US" sz="1800" baseline="0" dirty="0"/>
                        <a:t> &amp; HV DC/DC</a:t>
                      </a:r>
                    </a:p>
                  </a:txBody>
                  <a:tcPr marL="93189" marR="93189" marT="45708" marB="45708" anchor="ctr"/>
                </a:tc>
                <a:extLst>
                  <a:ext uri="{0D108BD9-81ED-4DB2-BD59-A6C34878D82A}">
                    <a16:rowId xmlns:a16="http://schemas.microsoft.com/office/drawing/2014/main" val="792150177"/>
                  </a:ext>
                </a:extLst>
              </a:tr>
              <a:tr h="459733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Marc Barboni/Steve Yoo</a:t>
                      </a:r>
                    </a:p>
                  </a:txBody>
                  <a:tcPr marL="93189" marR="93189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Guy Rahamim</a:t>
                      </a:r>
                    </a:p>
                  </a:txBody>
                  <a:tcPr marL="93189" marR="93189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Marc Barboni/Steve Yoo</a:t>
                      </a:r>
                    </a:p>
                  </a:txBody>
                  <a:tcPr marL="93189" marR="93189" marT="45708" marB="45708" anchor="ctr"/>
                </a:tc>
                <a:extLst>
                  <a:ext uri="{0D108BD9-81ED-4DB2-BD59-A6C34878D82A}">
                    <a16:rowId xmlns:a16="http://schemas.microsoft.com/office/drawing/2014/main" val="26296082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2C4A35D-C367-4836-B30F-808EC069CB47}"/>
              </a:ext>
            </a:extLst>
          </p:cNvPr>
          <p:cNvSpPr txBox="1"/>
          <p:nvPr/>
        </p:nvSpPr>
        <p:spPr>
          <a:xfrm>
            <a:off x="135170" y="3607534"/>
            <a:ext cx="1620536" cy="369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799" dirty="0"/>
              <a:t>Nomenclature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D34843-2636-41B1-BD1F-5A66CB85D0BF}"/>
              </a:ext>
            </a:extLst>
          </p:cNvPr>
          <p:cNvSpPr txBox="1"/>
          <p:nvPr/>
        </p:nvSpPr>
        <p:spPr>
          <a:xfrm>
            <a:off x="468509" y="4187919"/>
            <a:ext cx="1287197" cy="369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799" dirty="0"/>
              <a:t>Key Points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CD7602-CA8C-4D4A-ABAD-21174824C23E}"/>
              </a:ext>
            </a:extLst>
          </p:cNvPr>
          <p:cNvSpPr txBox="1"/>
          <p:nvPr/>
        </p:nvSpPr>
        <p:spPr>
          <a:xfrm>
            <a:off x="356648" y="4880812"/>
            <a:ext cx="1399058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99" dirty="0"/>
              <a:t>Target Markets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FD559C-D785-4177-8DFD-18DE8323EAC5}"/>
              </a:ext>
            </a:extLst>
          </p:cNvPr>
          <p:cNvSpPr txBox="1"/>
          <p:nvPr/>
        </p:nvSpPr>
        <p:spPr>
          <a:xfrm>
            <a:off x="356648" y="5973223"/>
            <a:ext cx="1399058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99" dirty="0"/>
              <a:t>Contact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D8725B4F-3314-4529-A4D0-E0BC1DDB00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9227" y="1509424"/>
            <a:ext cx="1638413" cy="1955284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63FEBB68-F26F-4339-A364-6983C97E91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2272" y="1509424"/>
            <a:ext cx="1626322" cy="1955284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3C267CD4-B940-4A67-AD8F-9990DE8338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7248" y="1526202"/>
            <a:ext cx="1847981" cy="19552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1EC393-B820-4973-88B8-6B2B76C4D19D}"/>
              </a:ext>
            </a:extLst>
          </p:cNvPr>
          <p:cNvSpPr txBox="1"/>
          <p:nvPr/>
        </p:nvSpPr>
        <p:spPr>
          <a:xfrm>
            <a:off x="865952" y="2104060"/>
            <a:ext cx="889755" cy="922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799" dirty="0"/>
              <a:t>Paired</a:t>
            </a:r>
          </a:p>
          <a:p>
            <a:pPr algn="r"/>
            <a:r>
              <a:rPr lang="en-US" sz="1799" dirty="0"/>
              <a:t>Power</a:t>
            </a:r>
          </a:p>
          <a:p>
            <a:pPr algn="r"/>
            <a:r>
              <a:rPr lang="en-US" sz="1799" dirty="0"/>
              <a:t>Device</a:t>
            </a:r>
          </a:p>
        </p:txBody>
      </p:sp>
    </p:spTree>
    <p:extLst>
      <p:ext uri="{BB962C8B-B14F-4D97-AF65-F5344CB8AC3E}">
        <p14:creationId xmlns:p14="http://schemas.microsoft.com/office/powerpoint/2010/main" val="308036832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7C6ACC-7E26-4E6C-8815-29EF6871E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Isolated 1-Channel Gated Drivers</a:t>
            </a:r>
            <a:endParaRPr lang="ko-KR" alt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BDA7FDC-E8EB-4DFE-9C02-597C8B1E6B84}"/>
              </a:ext>
            </a:extLst>
          </p:cNvPr>
          <p:cNvSpPr/>
          <p:nvPr/>
        </p:nvSpPr>
        <p:spPr>
          <a:xfrm>
            <a:off x="588727" y="5426950"/>
            <a:ext cx="1679829" cy="25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1050" b="1" dirty="0">
                <a:latin typeface="Calibri" panose="020F0502020204030204" pitchFamily="34" charset="0"/>
                <a:cs typeface="Calibri" panose="020F0502020204030204" pitchFamily="34" charset="0"/>
              </a:rPr>
              <a:t>*T</a:t>
            </a:r>
            <a:r>
              <a:rPr lang="en-US" sz="1050" b="1" cap="small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PD </a:t>
            </a:r>
            <a:r>
              <a:rPr lang="en-US" sz="1050" b="1" dirty="0">
                <a:latin typeface="Calibri" panose="020F0502020204030204" pitchFamily="34" charset="0"/>
                <a:cs typeface="Calibri" panose="020F0502020204030204" pitchFamily="34" charset="0"/>
              </a:rPr>
              <a:t>(ns, Out-H </a:t>
            </a:r>
            <a:r>
              <a:rPr lang="en-US" sz="1050" b="1" dirty="0" err="1">
                <a:latin typeface="Calibri" panose="020F0502020204030204" pitchFamily="34" charset="0"/>
                <a:cs typeface="Calibri" panose="020F0502020204030204" pitchFamily="34" charset="0"/>
              </a:rPr>
              <a:t>Typ</a:t>
            </a:r>
            <a:r>
              <a:rPr lang="en-US" sz="1050" b="1" dirty="0">
                <a:latin typeface="Calibri" panose="020F0502020204030204" pitchFamily="34" charset="0"/>
                <a:cs typeface="Calibri" panose="020F0502020204030204" pitchFamily="34" charset="0"/>
              </a:rPr>
              <a:t> @ 25C)</a:t>
            </a:r>
            <a:endParaRPr lang="en-US" sz="1050" b="1" cap="small" baseline="-25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4EA5FC0-0A0E-431D-B748-FA761E50D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23" y="845027"/>
            <a:ext cx="10981776" cy="458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024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7C6ACC-7E26-4E6C-8815-29EF6871E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Isolated 1-Channel Gated Drivers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16928E-2580-40EB-B630-1717A650C296}"/>
              </a:ext>
            </a:extLst>
          </p:cNvPr>
          <p:cNvSpPr txBox="1"/>
          <p:nvPr/>
        </p:nvSpPr>
        <p:spPr>
          <a:xfrm>
            <a:off x="4736946" y="1999127"/>
            <a:ext cx="2064450" cy="261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126">
              <a:defRPr/>
            </a:pPr>
            <a:r>
              <a:rPr lang="en-US" sz="1100" b="1" dirty="0">
                <a:solidFill>
                  <a:srgbClr val="133455"/>
                </a:solidFill>
              </a:rPr>
              <a:t>Option A</a:t>
            </a:r>
            <a:r>
              <a:rPr lang="en-US" sz="1100" dirty="0">
                <a:solidFill>
                  <a:srgbClr val="133455"/>
                </a:solidFill>
              </a:rPr>
              <a:t>: Active Miller Clamp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9439F2-9318-4D44-A9A7-0153792B6AD5}"/>
              </a:ext>
            </a:extLst>
          </p:cNvPr>
          <p:cNvSpPr txBox="1"/>
          <p:nvPr/>
        </p:nvSpPr>
        <p:spPr>
          <a:xfrm>
            <a:off x="9018657" y="1986203"/>
            <a:ext cx="2530803" cy="261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126">
              <a:defRPr/>
            </a:pPr>
            <a:r>
              <a:rPr lang="en-US" sz="1100" b="1" dirty="0">
                <a:solidFill>
                  <a:srgbClr val="133455"/>
                </a:solidFill>
              </a:rPr>
              <a:t>Option C</a:t>
            </a:r>
            <a:r>
              <a:rPr lang="en-US" sz="1100" dirty="0">
                <a:solidFill>
                  <a:srgbClr val="133455"/>
                </a:solidFill>
              </a:rPr>
              <a:t>: Separate V</a:t>
            </a:r>
            <a:r>
              <a:rPr lang="en-US" sz="1100" baseline="-25000" dirty="0">
                <a:solidFill>
                  <a:srgbClr val="133455"/>
                </a:solidFill>
              </a:rPr>
              <a:t>OL</a:t>
            </a:r>
            <a:r>
              <a:rPr lang="en-US" sz="1100" dirty="0">
                <a:solidFill>
                  <a:srgbClr val="133455"/>
                </a:solidFill>
              </a:rPr>
              <a:t>/V</a:t>
            </a:r>
            <a:r>
              <a:rPr lang="en-US" sz="1100" baseline="-25000" dirty="0">
                <a:solidFill>
                  <a:srgbClr val="133455"/>
                </a:solidFill>
              </a:rPr>
              <a:t>OH</a:t>
            </a:r>
            <a:r>
              <a:rPr lang="en-US" sz="1100" dirty="0">
                <a:solidFill>
                  <a:srgbClr val="133455"/>
                </a:solidFill>
              </a:rPr>
              <a:t> Outputs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BA2E4-43E5-4D0D-9486-2C842407BDB8}"/>
              </a:ext>
            </a:extLst>
          </p:cNvPr>
          <p:cNvSpPr txBox="1"/>
          <p:nvPr/>
        </p:nvSpPr>
        <p:spPr>
          <a:xfrm>
            <a:off x="6771518" y="1999127"/>
            <a:ext cx="2383365" cy="261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126">
              <a:defRPr/>
            </a:pPr>
            <a:r>
              <a:rPr lang="en-US" sz="1100" b="1" dirty="0">
                <a:solidFill>
                  <a:srgbClr val="133455"/>
                </a:solidFill>
              </a:rPr>
              <a:t>Option B</a:t>
            </a:r>
            <a:r>
              <a:rPr lang="en-US" sz="1100" dirty="0">
                <a:solidFill>
                  <a:srgbClr val="133455"/>
                </a:solidFill>
              </a:rPr>
              <a:t>: Negative Output Supply 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AE393617-7DC8-476D-A10E-87FBF306D1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4010" y="1287750"/>
            <a:ext cx="1580099" cy="737889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1708D0A8-1F18-4C03-B93D-184E22467E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6031" y="1306386"/>
            <a:ext cx="1580873" cy="700615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503948DF-C353-4963-A1C2-6CF42F5650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544" y="1297763"/>
            <a:ext cx="1678493" cy="709238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B10FD39D-1E60-4F7C-92F3-E72F4EF1E2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381" y="2364344"/>
            <a:ext cx="1872761" cy="815664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E2548DB5-E3F3-4400-949D-7899E78A80F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440" y="2372074"/>
            <a:ext cx="1840135" cy="854814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0DC5635F-903B-4D57-88E0-A0ECFDA8168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097" y="2372074"/>
            <a:ext cx="1898861" cy="8548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4DBF05-F450-4017-B07E-05D5E5919943}"/>
              </a:ext>
            </a:extLst>
          </p:cNvPr>
          <p:cNvSpPr txBox="1"/>
          <p:nvPr/>
        </p:nvSpPr>
        <p:spPr>
          <a:xfrm>
            <a:off x="1439377" y="2668383"/>
            <a:ext cx="1425019" cy="430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126">
              <a:defRPr/>
            </a:pPr>
            <a:r>
              <a:rPr lang="en-US" sz="1100" dirty="0">
                <a:solidFill>
                  <a:srgbClr val="133455"/>
                </a:solidFill>
              </a:rPr>
              <a:t>NCD(V)57000/01</a:t>
            </a:r>
          </a:p>
          <a:p>
            <a:pPr algn="ctr" defTabSz="914126">
              <a:defRPr/>
            </a:pPr>
            <a:r>
              <a:rPr lang="en-US" sz="1100" dirty="0">
                <a:solidFill>
                  <a:srgbClr val="133455"/>
                </a:solidFill>
              </a:rPr>
              <a:t>*NCD(V)57000 only</a:t>
            </a:r>
          </a:p>
        </p:txBody>
      </p:sp>
      <p:pic>
        <p:nvPicPr>
          <p:cNvPr id="13" name="Picture 15">
            <a:extLst>
              <a:ext uri="{FF2B5EF4-FFF2-40B4-BE49-F238E27FC236}">
                <a16:creationId xmlns:a16="http://schemas.microsoft.com/office/drawing/2014/main" id="{6EFFCC2A-30F2-4440-80C2-20D7ECCD49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2354" y="1297763"/>
            <a:ext cx="1377746" cy="6865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11CE656-4294-437B-9D11-5264FA5912B6}"/>
              </a:ext>
            </a:extLst>
          </p:cNvPr>
          <p:cNvSpPr txBox="1"/>
          <p:nvPr/>
        </p:nvSpPr>
        <p:spPr>
          <a:xfrm>
            <a:off x="3219298" y="1944886"/>
            <a:ext cx="1199790" cy="261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>
              <a:defRPr/>
            </a:pPr>
            <a:r>
              <a:rPr lang="en-US" sz="1100" dirty="0">
                <a:solidFill>
                  <a:srgbClr val="133455"/>
                </a:solidFill>
              </a:rPr>
              <a:t>NCD(V)57084</a:t>
            </a:r>
          </a:p>
        </p:txBody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BFB73D28-EA6F-4564-A1C3-E6EC84DCCE0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572" y="2363503"/>
            <a:ext cx="1234748" cy="7017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D19C3E9-61EB-4601-9A23-D19D614F846C}"/>
              </a:ext>
            </a:extLst>
          </p:cNvPr>
          <p:cNvSpPr txBox="1"/>
          <p:nvPr/>
        </p:nvSpPr>
        <p:spPr>
          <a:xfrm>
            <a:off x="3192653" y="3108367"/>
            <a:ext cx="1234747" cy="261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>
              <a:defRPr/>
            </a:pPr>
            <a:r>
              <a:rPr lang="en-US" sz="1100" dirty="0">
                <a:solidFill>
                  <a:srgbClr val="133455"/>
                </a:solidFill>
              </a:rPr>
              <a:t>NCD(V)57085</a:t>
            </a:r>
          </a:p>
        </p:txBody>
      </p:sp>
      <p:pic>
        <p:nvPicPr>
          <p:cNvPr id="17" name="Picture 19">
            <a:extLst>
              <a:ext uri="{FF2B5EF4-FFF2-40B4-BE49-F238E27FC236}">
                <a16:creationId xmlns:a16="http://schemas.microsoft.com/office/drawing/2014/main" id="{80ED516E-246D-45F2-958A-B112E9EC825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661" y="1745695"/>
            <a:ext cx="1702611" cy="952234"/>
          </a:xfrm>
          <a:prstGeom prst="rect">
            <a:avLst/>
          </a:prstGeom>
        </p:spPr>
      </p:pic>
      <p:pic>
        <p:nvPicPr>
          <p:cNvPr id="18" name="Picture 20">
            <a:extLst>
              <a:ext uri="{FF2B5EF4-FFF2-40B4-BE49-F238E27FC236}">
                <a16:creationId xmlns:a16="http://schemas.microsoft.com/office/drawing/2014/main" id="{BCA1F62B-4831-475F-8E80-EBFD3CFA973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492" y="4080393"/>
            <a:ext cx="1190360" cy="192689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F913660-6B7C-4BC7-AFCC-7B5AAF943DD2}"/>
              </a:ext>
            </a:extLst>
          </p:cNvPr>
          <p:cNvSpPr txBox="1"/>
          <p:nvPr/>
        </p:nvSpPr>
        <p:spPr>
          <a:xfrm>
            <a:off x="370999" y="1656582"/>
            <a:ext cx="430887" cy="10413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IGBT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CD8D74-653F-47A1-BB7D-6D82C5B927FA}"/>
              </a:ext>
            </a:extLst>
          </p:cNvPr>
          <p:cNvSpPr txBox="1"/>
          <p:nvPr/>
        </p:nvSpPr>
        <p:spPr>
          <a:xfrm>
            <a:off x="367380" y="4523166"/>
            <a:ext cx="430887" cy="1041348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MOS/SIC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A40CE6-5251-4CDD-90E9-0F62B9558717}"/>
              </a:ext>
            </a:extLst>
          </p:cNvPr>
          <p:cNvSpPr txBox="1"/>
          <p:nvPr/>
        </p:nvSpPr>
        <p:spPr>
          <a:xfrm>
            <a:off x="4419088" y="4255818"/>
            <a:ext cx="194796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126">
              <a:defRPr/>
            </a:pPr>
            <a:r>
              <a:rPr lang="en-US" sz="1100" b="1" dirty="0">
                <a:solidFill>
                  <a:srgbClr val="133455"/>
                </a:solidFill>
              </a:rPr>
              <a:t>NCP51152xA </a:t>
            </a:r>
            <a:r>
              <a:rPr lang="en-US" sz="1100" dirty="0">
                <a:solidFill>
                  <a:srgbClr val="133455"/>
                </a:solidFill>
              </a:rPr>
              <a:t>: Split Output</a:t>
            </a:r>
            <a:endParaRPr lang="en-US" sz="1100" dirty="0">
              <a:solidFill>
                <a:srgbClr val="0000FF"/>
              </a:solidFill>
            </a:endParaRPr>
          </a:p>
          <a:p>
            <a:pPr defTabSz="914126">
              <a:defRPr/>
            </a:pPr>
            <a:r>
              <a:rPr lang="en-US" sz="1100" b="1" dirty="0">
                <a:solidFill>
                  <a:srgbClr val="133455"/>
                </a:solidFill>
              </a:rPr>
              <a:t>NCP51157xA </a:t>
            </a:r>
            <a:r>
              <a:rPr lang="en-US" sz="1100" dirty="0">
                <a:solidFill>
                  <a:srgbClr val="133455"/>
                </a:solidFill>
              </a:rPr>
              <a:t>: Split Output</a:t>
            </a: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F07865-C76F-43D6-AB7E-1DF1BB0C8AFD}"/>
              </a:ext>
            </a:extLst>
          </p:cNvPr>
          <p:cNvSpPr txBox="1"/>
          <p:nvPr/>
        </p:nvSpPr>
        <p:spPr>
          <a:xfrm>
            <a:off x="4419087" y="5226866"/>
            <a:ext cx="216116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100" b="1" dirty="0">
                <a:solidFill>
                  <a:srgbClr val="133455"/>
                </a:solidFill>
              </a:rPr>
              <a:t>NCP51152xB </a:t>
            </a:r>
            <a:r>
              <a:rPr lang="en-US" sz="1100" dirty="0">
                <a:solidFill>
                  <a:srgbClr val="133455"/>
                </a:solidFill>
              </a:rPr>
              <a:t>: True </a:t>
            </a:r>
            <a:r>
              <a:rPr lang="en-US" sz="1100" dirty="0" err="1">
                <a:solidFill>
                  <a:srgbClr val="133455"/>
                </a:solidFill>
              </a:rPr>
              <a:t>Vcc</a:t>
            </a:r>
            <a:r>
              <a:rPr lang="en-US" sz="1100" dirty="0">
                <a:solidFill>
                  <a:srgbClr val="133455"/>
                </a:solidFill>
              </a:rPr>
              <a:t> UVLO</a:t>
            </a:r>
          </a:p>
          <a:p>
            <a:pPr lvl="0">
              <a:defRPr/>
            </a:pPr>
            <a:r>
              <a:rPr lang="en-US" sz="1100" b="1" dirty="0">
                <a:solidFill>
                  <a:srgbClr val="133455"/>
                </a:solidFill>
              </a:rPr>
              <a:t>NCP51157xB</a:t>
            </a:r>
            <a:r>
              <a:rPr lang="en-US" sz="1100" b="1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sz="1100" dirty="0">
                <a:solidFill>
                  <a:srgbClr val="133455"/>
                </a:solidFill>
              </a:rPr>
              <a:t>: </a:t>
            </a:r>
            <a:r>
              <a:rPr lang="en-US" altLang="ko-KR" sz="1100" dirty="0">
                <a:solidFill>
                  <a:srgbClr val="133455"/>
                </a:solidFill>
              </a:rPr>
              <a:t>True </a:t>
            </a:r>
            <a:r>
              <a:rPr lang="en-US" altLang="ko-KR" sz="1100" dirty="0" err="1">
                <a:solidFill>
                  <a:srgbClr val="133455"/>
                </a:solidFill>
              </a:rPr>
              <a:t>Vcc</a:t>
            </a:r>
            <a:r>
              <a:rPr lang="en-US" altLang="ko-KR" sz="1100" dirty="0">
                <a:solidFill>
                  <a:srgbClr val="133455"/>
                </a:solidFill>
              </a:rPr>
              <a:t> UVLO</a:t>
            </a:r>
            <a:endParaRPr lang="en-US" sz="1100" dirty="0">
              <a:solidFill>
                <a:srgbClr val="133455"/>
              </a:solidFill>
            </a:endParaRPr>
          </a:p>
        </p:txBody>
      </p:sp>
      <p:pic>
        <p:nvPicPr>
          <p:cNvPr id="23" name="Picture 25">
            <a:extLst>
              <a:ext uri="{FF2B5EF4-FFF2-40B4-BE49-F238E27FC236}">
                <a16:creationId xmlns:a16="http://schemas.microsoft.com/office/drawing/2014/main" id="{06859C1B-2BE6-4180-9E28-D9A4E4510AC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852" y="4149730"/>
            <a:ext cx="1729230" cy="183855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4636BD6-54BD-4E5D-97B5-D19AE4A87B43}"/>
              </a:ext>
            </a:extLst>
          </p:cNvPr>
          <p:cNvSpPr txBox="1"/>
          <p:nvPr/>
        </p:nvSpPr>
        <p:spPr>
          <a:xfrm>
            <a:off x="4736945" y="3148440"/>
            <a:ext cx="2064451" cy="261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126">
              <a:defRPr/>
            </a:pPr>
            <a:r>
              <a:rPr lang="en-US" sz="1100" b="1" dirty="0">
                <a:solidFill>
                  <a:srgbClr val="133455"/>
                </a:solidFill>
              </a:rPr>
              <a:t>Option D</a:t>
            </a:r>
            <a:r>
              <a:rPr lang="en-US" sz="1100" dirty="0">
                <a:solidFill>
                  <a:srgbClr val="133455"/>
                </a:solidFill>
              </a:rPr>
              <a:t>: Active Miller Clamp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70BC8A-32E0-4DAC-BC22-DB57523F5A4E}"/>
              </a:ext>
            </a:extLst>
          </p:cNvPr>
          <p:cNvSpPr txBox="1"/>
          <p:nvPr/>
        </p:nvSpPr>
        <p:spPr>
          <a:xfrm>
            <a:off x="6727339" y="3152637"/>
            <a:ext cx="2564457" cy="261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126">
              <a:defRPr/>
            </a:pPr>
            <a:r>
              <a:rPr lang="en-US" sz="1100" b="1" dirty="0">
                <a:solidFill>
                  <a:srgbClr val="133455"/>
                </a:solidFill>
              </a:rPr>
              <a:t>Option E</a:t>
            </a:r>
            <a:r>
              <a:rPr lang="en-US" sz="1100" dirty="0">
                <a:solidFill>
                  <a:srgbClr val="133455"/>
                </a:solidFill>
              </a:rPr>
              <a:t>: S</a:t>
            </a:r>
            <a:r>
              <a:rPr lang="en-US" sz="1100" dirty="0" err="1">
                <a:solidFill>
                  <a:srgbClr val="133455"/>
                </a:solidFill>
              </a:rPr>
              <a:t>eparate</a:t>
            </a:r>
            <a:r>
              <a:rPr lang="en-US" sz="1100" dirty="0">
                <a:solidFill>
                  <a:srgbClr val="133455"/>
                </a:solidFill>
              </a:rPr>
              <a:t> V</a:t>
            </a:r>
            <a:r>
              <a:rPr lang="en-US" sz="700" dirty="0">
                <a:solidFill>
                  <a:srgbClr val="133455"/>
                </a:solidFill>
              </a:rPr>
              <a:t>OL</a:t>
            </a:r>
            <a:r>
              <a:rPr lang="en-US" sz="1100" dirty="0">
                <a:solidFill>
                  <a:srgbClr val="133455"/>
                </a:solidFill>
              </a:rPr>
              <a:t>/V</a:t>
            </a:r>
            <a:r>
              <a:rPr lang="en-US" sz="700" dirty="0">
                <a:solidFill>
                  <a:srgbClr val="133455"/>
                </a:solidFill>
              </a:rPr>
              <a:t>OH</a:t>
            </a:r>
            <a:r>
              <a:rPr lang="en-US" sz="1100" dirty="0">
                <a:solidFill>
                  <a:srgbClr val="133455"/>
                </a:solidFill>
              </a:rPr>
              <a:t> Outputs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FBD2C7-B8E3-4567-AE2C-F0E69FA54A83}"/>
              </a:ext>
            </a:extLst>
          </p:cNvPr>
          <p:cNvSpPr txBox="1"/>
          <p:nvPr/>
        </p:nvSpPr>
        <p:spPr>
          <a:xfrm>
            <a:off x="9306314" y="3153581"/>
            <a:ext cx="2048425" cy="261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126">
              <a:defRPr/>
            </a:pPr>
            <a:r>
              <a:rPr lang="en-US" sz="1100" b="1" dirty="0">
                <a:solidFill>
                  <a:srgbClr val="133455"/>
                </a:solidFill>
              </a:rPr>
              <a:t>Option F</a:t>
            </a:r>
            <a:r>
              <a:rPr lang="en-US" sz="1100" dirty="0">
                <a:solidFill>
                  <a:srgbClr val="133455"/>
                </a:solidFill>
              </a:rPr>
              <a:t>: Active Miller Clamp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D999E2A-6CA3-401B-B0B5-E69CB510447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54883" y="4498478"/>
            <a:ext cx="1588560" cy="106509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8E965F0-29DF-486E-9223-8684AD118C74}"/>
              </a:ext>
            </a:extLst>
          </p:cNvPr>
          <p:cNvSpPr txBox="1"/>
          <p:nvPr/>
        </p:nvSpPr>
        <p:spPr>
          <a:xfrm>
            <a:off x="8561603" y="5551614"/>
            <a:ext cx="2775119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126">
              <a:defRPr/>
            </a:pPr>
            <a:r>
              <a:rPr lang="en-US" sz="1100" b="1" dirty="0">
                <a:solidFill>
                  <a:srgbClr val="133455"/>
                </a:solidFill>
                <a:sym typeface="Wingdings" panose="05000000000000000000" pitchFamily="2" charset="2"/>
              </a:rPr>
              <a:t>Negative Bias Control (SOIC-8 Narrow)</a:t>
            </a:r>
            <a:endParaRPr lang="en-US" sz="1100" dirty="0">
              <a:solidFill>
                <a:srgbClr val="1334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2084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243CA7-76AD-4CE2-876F-B412770A2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/>
              <a:t>NCP/V51152 – 3.7 kV Isolated High Performance MOS/</a:t>
            </a:r>
            <a:r>
              <a:rPr lang="en-US" altLang="ko-KR" sz="2800" dirty="0" err="1"/>
              <a:t>SiC</a:t>
            </a:r>
            <a:r>
              <a:rPr lang="en-US" altLang="ko-KR" sz="2800" dirty="0"/>
              <a:t> Drivers</a:t>
            </a:r>
            <a:endParaRPr lang="ko-KR" altLang="en-US" sz="2800" dirty="0"/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08638541-4786-48AF-AAD9-9A087FDAE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17" y="1091807"/>
            <a:ext cx="11722107" cy="63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hangingPunct="0"/>
            <a:r>
              <a:rPr lang="en-US" sz="1100" dirty="0">
                <a:latin typeface="+mn-lt"/>
              </a:rPr>
              <a:t>The NCP51152 is isolated 1-channel gate driver with up to </a:t>
            </a:r>
            <a:r>
              <a:rPr lang="en-US" sz="1100" dirty="0">
                <a:solidFill>
                  <a:srgbClr val="FF0000"/>
                </a:solidFill>
                <a:latin typeface="+mn-lt"/>
              </a:rPr>
              <a:t>4.5-A/9-A</a:t>
            </a:r>
            <a:r>
              <a:rPr lang="en-US" sz="1100" dirty="0">
                <a:latin typeface="+mn-lt"/>
              </a:rPr>
              <a:t> source and sink peak current. It is designed for very fast switching to drive power MOSFETs power switches. </a:t>
            </a:r>
          </a:p>
          <a:p>
            <a:pPr hangingPunct="0"/>
            <a:r>
              <a:rPr lang="en-US" sz="1100" dirty="0">
                <a:latin typeface="+mn-lt"/>
              </a:rPr>
              <a:t>The NCP51152 offers </a:t>
            </a:r>
            <a:r>
              <a:rPr lang="en-US" sz="1100" b="1" dirty="0">
                <a:latin typeface="+mn-lt"/>
              </a:rPr>
              <a:t>short and matched propagation delays</a:t>
            </a:r>
            <a:r>
              <a:rPr lang="en-US" sz="1100" dirty="0">
                <a:latin typeface="+mn-lt"/>
              </a:rPr>
              <a:t>. Internal functional isolation between the two secondary-side drivers allows a working voltage of up to ~1,200 VDC. It offers other important protection functions such as under-voltage lockout for each drivers and enable function.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E7884C82-7060-4513-A69A-9662CCC52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17" y="3814140"/>
            <a:ext cx="5540837" cy="11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rIns="91416"/>
          <a:lstStyle>
            <a:lvl1pPr marL="174625" indent="-1746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117440" indent="-117440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Typical Source/Sink Current Capability up to 4.5-A/9-A</a:t>
            </a:r>
            <a:r>
              <a:rPr lang="en-US" sz="1100" dirty="0">
                <a:solidFill>
                  <a:srgbClr val="000000"/>
                </a:solidFill>
                <a:latin typeface="+mn-lt"/>
                <a:cs typeface="Adobe 명조 Std Acro M"/>
              </a:rPr>
              <a:t> </a:t>
            </a:r>
          </a:p>
          <a:p>
            <a:pPr marL="117440" indent="-117440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  <a:cs typeface="Adobe 명조 Std Acro M"/>
              </a:rPr>
              <a:t>Programmable Input Logic</a:t>
            </a:r>
          </a:p>
          <a:p>
            <a:pPr marL="117440" indent="-117440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  <a:cs typeface="Adobe 명조 Std Acro M"/>
              </a:rPr>
              <a:t>Split Outputs for easier control or true </a:t>
            </a:r>
            <a:r>
              <a:rPr lang="en-US" sz="1100" dirty="0" err="1">
                <a:solidFill>
                  <a:srgbClr val="000000"/>
                </a:solidFill>
                <a:latin typeface="+mn-lt"/>
                <a:cs typeface="Adobe 명조 Std Acro M"/>
              </a:rPr>
              <a:t>Vcc</a:t>
            </a:r>
            <a:r>
              <a:rPr lang="en-US" sz="1100" dirty="0">
                <a:solidFill>
                  <a:srgbClr val="000000"/>
                </a:solidFill>
                <a:latin typeface="+mn-lt"/>
                <a:cs typeface="Adobe 명조 Std Acro M"/>
              </a:rPr>
              <a:t> UVLO</a:t>
            </a:r>
          </a:p>
          <a:p>
            <a:pPr marL="117440" lvl="1" indent="-117440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  <a:cs typeface="Adobe 명조 Std Acro M"/>
              </a:rPr>
              <a:t>Enable/IN+</a:t>
            </a:r>
          </a:p>
          <a:p>
            <a:pPr marL="117440" indent="-117440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1100" dirty="0">
                <a:solidFill>
                  <a:srgbClr val="000000"/>
                </a:solidFill>
                <a:latin typeface="+mn-lt"/>
              </a:rPr>
              <a:t>Different UVLO options: 5/8-V &amp; 12/17-V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65CEB387-FBF2-4D37-BEF9-E17256B4B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17" y="5550943"/>
            <a:ext cx="4266089" cy="74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rIns="91416"/>
          <a:lstStyle>
            <a:lvl1pPr marL="174625" indent="-1746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117440" indent="-117440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Isolated Converters in Offline AC-to-DC Power Supplies</a:t>
            </a:r>
          </a:p>
          <a:p>
            <a:pPr marL="117440" indent="-117440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Motor Drive and DC-to-AC Solar Inverters</a:t>
            </a:r>
          </a:p>
          <a:p>
            <a:pPr marL="117440" indent="-117440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HEV and EV On-Board chargers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86EA57F1-8B00-4784-81F6-9C2B16444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17" y="2008445"/>
            <a:ext cx="3069939" cy="139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rIns="91416"/>
          <a:lstStyle>
            <a:lvl1pPr marL="174625" indent="-1746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117440" indent="-117440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Input side isolated from output drivers</a:t>
            </a:r>
          </a:p>
          <a:p>
            <a:pPr marL="0" indent="0">
              <a:buClr>
                <a:srgbClr val="333399"/>
              </a:buClr>
              <a:buSzPct val="80000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by 3.7-kVRMS isolation barrier </a:t>
            </a:r>
          </a:p>
          <a:p>
            <a:pPr marL="117440" indent="-117440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ko-KR" sz="1100" b="1" dirty="0">
                <a:solidFill>
                  <a:srgbClr val="000000"/>
                </a:solidFill>
                <a:latin typeface="+mn-lt"/>
              </a:rPr>
              <a:t>45 ns Prop Delay &amp; +/-5 ns Max PWD</a:t>
            </a:r>
          </a:p>
          <a:p>
            <a:pPr marL="117440" indent="-117440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ko-KR" sz="1100" b="1" dirty="0">
                <a:solidFill>
                  <a:srgbClr val="000000"/>
                </a:solidFill>
                <a:latin typeface="+mn-lt"/>
              </a:rPr>
              <a:t> &gt;= 200 V/ns </a:t>
            </a:r>
            <a:r>
              <a:rPr lang="en-US" altLang="ko-KR" sz="1100" b="1" dirty="0" err="1">
                <a:solidFill>
                  <a:srgbClr val="000000"/>
                </a:solidFill>
                <a:latin typeface="+mn-lt"/>
              </a:rPr>
              <a:t>dV</a:t>
            </a:r>
            <a:r>
              <a:rPr lang="en-US" altLang="ko-KR" sz="1100" b="1" dirty="0">
                <a:solidFill>
                  <a:srgbClr val="000000"/>
                </a:solidFill>
                <a:latin typeface="+mn-lt"/>
              </a:rPr>
              <a:t>/</a:t>
            </a:r>
            <a:r>
              <a:rPr lang="en-US" altLang="ko-KR" sz="1100" b="1" dirty="0" err="1">
                <a:solidFill>
                  <a:srgbClr val="000000"/>
                </a:solidFill>
                <a:latin typeface="+mn-lt"/>
              </a:rPr>
              <a:t>dt</a:t>
            </a:r>
            <a:r>
              <a:rPr lang="en-US" altLang="ko-KR" sz="1100" b="1" dirty="0">
                <a:solidFill>
                  <a:srgbClr val="000000"/>
                </a:solidFill>
                <a:latin typeface="+mn-lt"/>
              </a:rPr>
              <a:t> Immunity</a:t>
            </a:r>
          </a:p>
          <a:p>
            <a:pPr marL="117440" indent="-117440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ko-KR" sz="1100" b="1" dirty="0">
                <a:solidFill>
                  <a:srgbClr val="000000"/>
                </a:solidFill>
                <a:latin typeface="+mn-lt"/>
              </a:rPr>
              <a:t> 20 ns Max. part-to- part Skew</a:t>
            </a:r>
          </a:p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+mn-lt"/>
              </a:rPr>
              <a:t>Vdd</a:t>
            </a:r>
            <a:r>
              <a:rPr lang="en-US" sz="1100" dirty="0">
                <a:solidFill>
                  <a:srgbClr val="000000"/>
                </a:solidFill>
                <a:latin typeface="+mn-lt"/>
              </a:rPr>
              <a:t> up to 20V</a:t>
            </a: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659C6EC1-F750-4149-914B-7BB6AA1C7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3001" y="2008445"/>
            <a:ext cx="2624607" cy="147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rIns="91416"/>
          <a:lstStyle>
            <a:lvl1pPr marL="174625" indent="-1746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100" dirty="0">
                <a:solidFill>
                  <a:srgbClr val="000000"/>
                </a:solidFill>
                <a:latin typeface="+mn-lt"/>
              </a:rPr>
              <a:t> Give reliable operation and safety</a:t>
            </a:r>
          </a:p>
          <a:p>
            <a:pPr marL="0" indent="0">
              <a:buClr>
                <a:srgbClr val="333399"/>
              </a:buClr>
              <a:buSzPct val="80000"/>
            </a:pPr>
            <a:endParaRPr lang="en-US" sz="1100" dirty="0">
              <a:solidFill>
                <a:srgbClr val="000000"/>
              </a:solidFill>
              <a:latin typeface="+mn-lt"/>
            </a:endParaRPr>
          </a:p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 Efficient switching</a:t>
            </a:r>
          </a:p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 High Robustness</a:t>
            </a:r>
          </a:p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 Easier design</a:t>
            </a:r>
          </a:p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 Can work with both Analog and Digital Controllers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C9EFF9E1-AAEB-4C8D-86AF-A0804FC6848A}"/>
              </a:ext>
            </a:extLst>
          </p:cNvPr>
          <p:cNvSpPr/>
          <p:nvPr/>
        </p:nvSpPr>
        <p:spPr>
          <a:xfrm>
            <a:off x="6182134" y="5555469"/>
            <a:ext cx="2460581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88" indent="-342788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zh-TW" sz="1100" kern="0" dirty="0">
                <a:cs typeface="Helvetica" pitchFamily="34" charset="0"/>
              </a:rPr>
              <a:t>SOIC-8 NB for space saving</a:t>
            </a:r>
          </a:p>
          <a:p>
            <a:pPr marL="342788" indent="-342788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zh-TW" sz="1100" kern="0" dirty="0">
                <a:cs typeface="Helvetica" pitchFamily="34" charset="0"/>
              </a:rPr>
              <a:t>OPN : NCP51152xyDR2G</a:t>
            </a:r>
          </a:p>
        </p:txBody>
      </p:sp>
      <p:pic>
        <p:nvPicPr>
          <p:cNvPr id="19" name="Picture 17">
            <a:extLst>
              <a:ext uri="{FF2B5EF4-FFF2-40B4-BE49-F238E27FC236}">
                <a16:creationId xmlns:a16="http://schemas.microsoft.com/office/drawing/2014/main" id="{A49A7FC1-475C-4F0B-950E-9FEDAF92D7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3878" y="2210118"/>
            <a:ext cx="3769032" cy="2075909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9BBC7BE1-F7C4-422E-8F9B-FE585341EE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855" y="2203915"/>
            <a:ext cx="1686370" cy="2632230"/>
          </a:xfrm>
          <a:prstGeom prst="rect">
            <a:avLst/>
          </a:prstGeom>
        </p:spPr>
      </p:pic>
      <p:sp>
        <p:nvSpPr>
          <p:cNvPr id="21" name="Rectangle 15">
            <a:extLst>
              <a:ext uri="{FF2B5EF4-FFF2-40B4-BE49-F238E27FC236}">
                <a16:creationId xmlns:a16="http://schemas.microsoft.com/office/drawing/2014/main" id="{F66300FA-4C97-4195-BC5B-3B0650B09414}"/>
              </a:ext>
            </a:extLst>
          </p:cNvPr>
          <p:cNvSpPr/>
          <p:nvPr/>
        </p:nvSpPr>
        <p:spPr>
          <a:xfrm>
            <a:off x="8836898" y="5550944"/>
            <a:ext cx="240265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>
                <a:solidFill>
                  <a:srgbClr val="000000"/>
                </a:solidFill>
                <a:cs typeface="Helvetica" panose="020B0604020202020204" pitchFamily="34" charset="0"/>
              </a:rPr>
              <a:t>x: (A/B/C/D) UVLO level</a:t>
            </a:r>
          </a:p>
          <a:p>
            <a:r>
              <a:rPr lang="en-US" sz="1100" dirty="0">
                <a:solidFill>
                  <a:srgbClr val="000000"/>
                </a:solidFill>
                <a:cs typeface="Helvetica" panose="020B0604020202020204" pitchFamily="34" charset="0"/>
              </a:rPr>
              <a:t>y: A or B </a:t>
            </a:r>
          </a:p>
          <a:p>
            <a:pPr marL="171399" indent="-171399"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cs typeface="Helvetica" panose="020B0604020202020204" pitchFamily="34" charset="0"/>
              </a:rPr>
              <a:t>A: Split Output</a:t>
            </a:r>
          </a:p>
          <a:p>
            <a:pPr marL="171399" indent="-171399"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cs typeface="Helvetica" panose="020B0604020202020204" pitchFamily="34" charset="0"/>
              </a:rPr>
              <a:t>B: VEE-GND for true UVLO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1B1C53-0DB8-4C13-A7EC-21D7C3B90F4C}"/>
              </a:ext>
            </a:extLst>
          </p:cNvPr>
          <p:cNvSpPr txBox="1"/>
          <p:nvPr/>
        </p:nvSpPr>
        <p:spPr>
          <a:xfrm>
            <a:off x="6850971" y="4547329"/>
            <a:ext cx="3299883" cy="36923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799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Sampling Avail in A version</a:t>
            </a:r>
          </a:p>
        </p:txBody>
      </p:sp>
    </p:spTree>
    <p:extLst>
      <p:ext uri="{BB962C8B-B14F-4D97-AF65-F5344CB8AC3E}">
        <p14:creationId xmlns:p14="http://schemas.microsoft.com/office/powerpoint/2010/main" val="285763573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243CA7-76AD-4CE2-876F-B412770A2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/>
              <a:t>NCP/V51752 – 3.7 kV Isolated High Performance </a:t>
            </a:r>
            <a:r>
              <a:rPr lang="en-US" altLang="ko-KR" sz="2800" dirty="0" err="1"/>
              <a:t>SiC</a:t>
            </a:r>
            <a:r>
              <a:rPr lang="en-US" altLang="ko-KR" sz="2800" dirty="0"/>
              <a:t> Drivers</a:t>
            </a:r>
            <a:endParaRPr lang="ko-KR" altLang="en-US" sz="2800" dirty="0"/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08638541-4786-48AF-AAD9-9A087FDAE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17" y="1074389"/>
            <a:ext cx="11722107" cy="63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hangingPunct="0"/>
            <a:r>
              <a:rPr lang="en-US" sz="1100" dirty="0">
                <a:latin typeface="+mn-lt"/>
              </a:rPr>
              <a:t>The NCP51752 is isolated 1-channel gate driver with up to </a:t>
            </a:r>
            <a:r>
              <a:rPr lang="en-US" sz="1100" dirty="0">
                <a:solidFill>
                  <a:srgbClr val="FF0000"/>
                </a:solidFill>
                <a:latin typeface="+mn-lt"/>
              </a:rPr>
              <a:t>4.5-A/9-A</a:t>
            </a:r>
            <a:r>
              <a:rPr lang="en-US" sz="1100" dirty="0">
                <a:latin typeface="+mn-lt"/>
              </a:rPr>
              <a:t> source and sink peak current. It is designed for very fast switching to drive power </a:t>
            </a:r>
            <a:r>
              <a:rPr lang="en-US" sz="1100" dirty="0" err="1">
                <a:latin typeface="+mn-lt"/>
              </a:rPr>
              <a:t>SiC</a:t>
            </a:r>
            <a:r>
              <a:rPr lang="en-US" sz="1100" dirty="0">
                <a:latin typeface="+mn-lt"/>
              </a:rPr>
              <a:t> power switches. </a:t>
            </a:r>
          </a:p>
          <a:p>
            <a:pPr hangingPunct="0"/>
            <a:r>
              <a:rPr lang="en-US" sz="1100" dirty="0">
                <a:latin typeface="+mn-lt"/>
              </a:rPr>
              <a:t>The NCP51152 offers short and matched propagation delays and has </a:t>
            </a:r>
            <a:r>
              <a:rPr lang="en-US" sz="1100" b="1" dirty="0">
                <a:latin typeface="+mn-lt"/>
              </a:rPr>
              <a:t>integrated mechanism to generate negative bias in the gate drive loop to offer safe OFF state </a:t>
            </a:r>
            <a:r>
              <a:rPr lang="en-US" sz="1100" dirty="0">
                <a:latin typeface="+mn-lt"/>
              </a:rPr>
              <a:t>for any type of </a:t>
            </a:r>
            <a:r>
              <a:rPr lang="en-US" sz="1100" dirty="0" err="1">
                <a:latin typeface="+mn-lt"/>
              </a:rPr>
              <a:t>SiC.</a:t>
            </a:r>
            <a:endParaRPr lang="en-US" sz="1100" dirty="0">
              <a:latin typeface="+mn-lt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E7884C82-7060-4513-A69A-9662CCC52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17" y="3814140"/>
            <a:ext cx="5540837" cy="11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rIns="91416"/>
          <a:lstStyle>
            <a:lvl1pPr marL="174625" indent="-1746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117440" indent="-117440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Typical Source/Sink Current Capability up to 4.5-A/9-A</a:t>
            </a:r>
            <a:r>
              <a:rPr lang="en-US" sz="1100" dirty="0">
                <a:solidFill>
                  <a:srgbClr val="000000"/>
                </a:solidFill>
                <a:latin typeface="+mn-lt"/>
                <a:cs typeface="Adobe 명조 Std Acro M"/>
              </a:rPr>
              <a:t> </a:t>
            </a:r>
          </a:p>
          <a:p>
            <a:pPr marL="117440" indent="-117440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 err="1">
                <a:solidFill>
                  <a:srgbClr val="000000"/>
                </a:solidFill>
                <a:latin typeface="+mn-lt"/>
              </a:rPr>
              <a:t>Vdd</a:t>
            </a:r>
            <a:r>
              <a:rPr lang="en-US" sz="1100" dirty="0">
                <a:solidFill>
                  <a:srgbClr val="000000"/>
                </a:solidFill>
                <a:latin typeface="+mn-lt"/>
              </a:rPr>
              <a:t> up to 20V </a:t>
            </a:r>
          </a:p>
          <a:p>
            <a:pPr marL="117440" indent="-117440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  <a:cs typeface="Adobe 명조 Std Acro M"/>
              </a:rPr>
              <a:t>Programmable Input Logic</a:t>
            </a:r>
          </a:p>
          <a:p>
            <a:pPr marL="117440" lvl="1" indent="-117440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  <a:cs typeface="Adobe 명조 Std Acro M"/>
              </a:rPr>
              <a:t>Enable/IN+</a:t>
            </a:r>
          </a:p>
          <a:p>
            <a:pPr marL="117440" indent="-117440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1100" dirty="0">
                <a:solidFill>
                  <a:srgbClr val="000000"/>
                </a:solidFill>
                <a:latin typeface="+mn-lt"/>
              </a:rPr>
              <a:t>Different UVLO options: 5/8-V &amp; 12/17-V</a:t>
            </a:r>
          </a:p>
          <a:p>
            <a:pPr marL="117440" indent="-117440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1100" dirty="0">
                <a:solidFill>
                  <a:srgbClr val="000000"/>
                </a:solidFill>
                <a:latin typeface="+mn-lt"/>
              </a:rPr>
              <a:t>Different Neg bias voltages : -2/-3/-4/-5 V 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65CEB387-FBF2-4D37-BEF9-E17256B4B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17" y="5550943"/>
            <a:ext cx="4266089" cy="74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rIns="91416"/>
          <a:lstStyle>
            <a:lvl1pPr marL="174625" indent="-1746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117440" indent="-117440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Isolated Converters in Offline AC-to-DC Power Supplies</a:t>
            </a:r>
          </a:p>
          <a:p>
            <a:pPr marL="117440" indent="-117440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Motor Drive and DC-to-AC Solar Inverters</a:t>
            </a:r>
          </a:p>
          <a:p>
            <a:pPr marL="117440" indent="-117440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HEV and EV On-Board chargers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86EA57F1-8B00-4784-81F6-9C2B16444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17" y="2008445"/>
            <a:ext cx="3069939" cy="139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rIns="91416"/>
          <a:lstStyle>
            <a:lvl1pPr marL="174625" indent="-1746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117440" indent="-117440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Input side isolated from output drivers</a:t>
            </a:r>
          </a:p>
          <a:p>
            <a:pPr marL="0" indent="0">
              <a:buClr>
                <a:srgbClr val="333399"/>
              </a:buClr>
              <a:buSzPct val="80000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by 3.7-kVRMS isolation barrier </a:t>
            </a:r>
          </a:p>
          <a:p>
            <a:pPr marL="117440" indent="-117440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ko-KR" sz="1100" dirty="0">
                <a:solidFill>
                  <a:srgbClr val="000000"/>
                </a:solidFill>
                <a:latin typeface="+mn-lt"/>
              </a:rPr>
              <a:t>45 ns Prop Delay &amp; +/-5 ns Max PWD</a:t>
            </a:r>
          </a:p>
          <a:p>
            <a:pPr marL="117440" indent="-117440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ko-KR" sz="1100" b="1" dirty="0">
                <a:solidFill>
                  <a:srgbClr val="000000"/>
                </a:solidFill>
                <a:latin typeface="+mn-lt"/>
              </a:rPr>
              <a:t> &gt;= 200 V/ns </a:t>
            </a:r>
            <a:r>
              <a:rPr lang="en-US" altLang="ko-KR" sz="1100" b="1" dirty="0" err="1">
                <a:solidFill>
                  <a:srgbClr val="000000"/>
                </a:solidFill>
                <a:latin typeface="+mn-lt"/>
              </a:rPr>
              <a:t>dV</a:t>
            </a:r>
            <a:r>
              <a:rPr lang="en-US" altLang="ko-KR" sz="1100" b="1" dirty="0">
                <a:solidFill>
                  <a:srgbClr val="000000"/>
                </a:solidFill>
                <a:latin typeface="+mn-lt"/>
              </a:rPr>
              <a:t>/</a:t>
            </a:r>
            <a:r>
              <a:rPr lang="en-US" altLang="ko-KR" sz="1100" b="1" dirty="0" err="1">
                <a:solidFill>
                  <a:srgbClr val="000000"/>
                </a:solidFill>
                <a:latin typeface="+mn-lt"/>
              </a:rPr>
              <a:t>dt</a:t>
            </a:r>
            <a:r>
              <a:rPr lang="en-US" altLang="ko-KR" sz="1100" b="1" dirty="0">
                <a:solidFill>
                  <a:srgbClr val="000000"/>
                </a:solidFill>
                <a:latin typeface="+mn-lt"/>
              </a:rPr>
              <a:t> Immunity</a:t>
            </a:r>
          </a:p>
          <a:p>
            <a:pPr marL="117440" indent="-117440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ko-KR" sz="1100" dirty="0">
                <a:solidFill>
                  <a:srgbClr val="000000"/>
                </a:solidFill>
                <a:latin typeface="+mn-lt"/>
              </a:rPr>
              <a:t> 20 ns Max. part-to- part Skew</a:t>
            </a:r>
          </a:p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+mn-lt"/>
              </a:rPr>
              <a:t>Embedded neg bias voltage generation </a:t>
            </a: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659C6EC1-F750-4149-914B-7BB6AA1C7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3001" y="2008445"/>
            <a:ext cx="2624607" cy="147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rIns="91416"/>
          <a:lstStyle>
            <a:lvl1pPr marL="174625" indent="-1746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100" dirty="0">
                <a:solidFill>
                  <a:srgbClr val="000000"/>
                </a:solidFill>
                <a:latin typeface="+mn-lt"/>
              </a:rPr>
              <a:t> Give reliable operation and safety</a:t>
            </a:r>
          </a:p>
          <a:p>
            <a:pPr marL="0" indent="0">
              <a:buClr>
                <a:srgbClr val="333399"/>
              </a:buClr>
              <a:buSzPct val="80000"/>
            </a:pPr>
            <a:endParaRPr lang="en-US" sz="1100" dirty="0">
              <a:solidFill>
                <a:srgbClr val="000000"/>
              </a:solidFill>
              <a:latin typeface="+mn-lt"/>
            </a:endParaRPr>
          </a:p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 Efficient switching</a:t>
            </a:r>
          </a:p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 High Robustness</a:t>
            </a:r>
          </a:p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 Easier design</a:t>
            </a:r>
          </a:p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endParaRPr lang="en-US" sz="1100" dirty="0">
              <a:solidFill>
                <a:srgbClr val="000000"/>
              </a:solidFill>
              <a:latin typeface="+mn-lt"/>
            </a:endParaRPr>
          </a:p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 Simple and Safe </a:t>
            </a:r>
            <a:r>
              <a:rPr lang="en-US" sz="1100" dirty="0" err="1">
                <a:solidFill>
                  <a:srgbClr val="000000"/>
                </a:solidFill>
                <a:latin typeface="+mn-lt"/>
              </a:rPr>
              <a:t>SiC</a:t>
            </a:r>
            <a:r>
              <a:rPr lang="en-US" sz="1100" dirty="0">
                <a:solidFill>
                  <a:srgbClr val="000000"/>
                </a:solidFill>
                <a:latin typeface="+mn-lt"/>
              </a:rPr>
              <a:t> turn-off</a:t>
            </a:r>
          </a:p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endParaRPr lang="en-US" sz="11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C9EFF9E1-AAEB-4C8D-86AF-A0804FC6848A}"/>
              </a:ext>
            </a:extLst>
          </p:cNvPr>
          <p:cNvSpPr/>
          <p:nvPr/>
        </p:nvSpPr>
        <p:spPr>
          <a:xfrm>
            <a:off x="6182134" y="5555469"/>
            <a:ext cx="2460581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88" indent="-342788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zh-TW" sz="1100" kern="0" dirty="0">
                <a:cs typeface="Helvetica" pitchFamily="34" charset="0"/>
              </a:rPr>
              <a:t>SOIC-8 NB for space saving</a:t>
            </a:r>
          </a:p>
          <a:p>
            <a:pPr marL="342788" indent="-342788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zh-TW" sz="1100" kern="0" dirty="0">
                <a:cs typeface="Helvetica" pitchFamily="34" charset="0"/>
              </a:rPr>
              <a:t>OPN : NCP51752xyDR2G</a:t>
            </a: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F66300FA-4C97-4195-BC5B-3B0650B09414}"/>
              </a:ext>
            </a:extLst>
          </p:cNvPr>
          <p:cNvSpPr/>
          <p:nvPr/>
        </p:nvSpPr>
        <p:spPr>
          <a:xfrm>
            <a:off x="8836898" y="5550944"/>
            <a:ext cx="24026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cs typeface="Helvetica" panose="020B0604020202020204" pitchFamily="34" charset="0"/>
              </a:rPr>
              <a:t>x: A/B/C/D UVLO levels</a:t>
            </a:r>
          </a:p>
          <a:p>
            <a:r>
              <a:rPr lang="en-US" sz="1100" dirty="0">
                <a:cs typeface="Helvetica" panose="020B0604020202020204" pitchFamily="34" charset="0"/>
              </a:rPr>
              <a:t>y: A/B/C/D Neg. bias levels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B09453-8862-4C02-BB6C-E4EC66BDF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710" y="3624613"/>
            <a:ext cx="3603592" cy="14814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0E9986-B948-474D-9A3C-21C686672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965" y="2038884"/>
            <a:ext cx="4722587" cy="14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8459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7C6ACC-7E26-4E6C-8815-29EF6871E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NCP51152, NCP51752 Competitive Landscape</a:t>
            </a:r>
            <a:endParaRPr lang="ko-KR" altLang="en-US" dirty="0"/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05185BD5-5939-45D0-89F8-CD42886CA857}"/>
              </a:ext>
            </a:extLst>
          </p:cNvPr>
          <p:cNvGraphicFramePr>
            <a:graphicFrameLocks noGrp="1"/>
          </p:cNvGraphicFramePr>
          <p:nvPr/>
        </p:nvGraphicFramePr>
        <p:xfrm>
          <a:off x="326508" y="948757"/>
          <a:ext cx="11531604" cy="49599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9454">
                  <a:extLst>
                    <a:ext uri="{9D8B030D-6E8A-4147-A177-3AD203B41FA5}">
                      <a16:colId xmlns:a16="http://schemas.microsoft.com/office/drawing/2014/main" val="2647135885"/>
                    </a:ext>
                  </a:extLst>
                </a:gridCol>
                <a:gridCol w="462073">
                  <a:extLst>
                    <a:ext uri="{9D8B030D-6E8A-4147-A177-3AD203B41FA5}">
                      <a16:colId xmlns:a16="http://schemas.microsoft.com/office/drawing/2014/main" val="3473015370"/>
                    </a:ext>
                  </a:extLst>
                </a:gridCol>
                <a:gridCol w="1340011">
                  <a:extLst>
                    <a:ext uri="{9D8B030D-6E8A-4147-A177-3AD203B41FA5}">
                      <a16:colId xmlns:a16="http://schemas.microsoft.com/office/drawing/2014/main" val="3753740372"/>
                    </a:ext>
                  </a:extLst>
                </a:gridCol>
                <a:gridCol w="1340011">
                  <a:extLst>
                    <a:ext uri="{9D8B030D-6E8A-4147-A177-3AD203B41FA5}">
                      <a16:colId xmlns:a16="http://schemas.microsoft.com/office/drawing/2014/main" val="2646251689"/>
                    </a:ext>
                  </a:extLst>
                </a:gridCol>
                <a:gridCol w="1340011">
                  <a:extLst>
                    <a:ext uri="{9D8B030D-6E8A-4147-A177-3AD203B41FA5}">
                      <a16:colId xmlns:a16="http://schemas.microsoft.com/office/drawing/2014/main" val="730480915"/>
                    </a:ext>
                  </a:extLst>
                </a:gridCol>
                <a:gridCol w="1340011">
                  <a:extLst>
                    <a:ext uri="{9D8B030D-6E8A-4147-A177-3AD203B41FA5}">
                      <a16:colId xmlns:a16="http://schemas.microsoft.com/office/drawing/2014/main" val="3740253457"/>
                    </a:ext>
                  </a:extLst>
                </a:gridCol>
                <a:gridCol w="1340011">
                  <a:extLst>
                    <a:ext uri="{9D8B030D-6E8A-4147-A177-3AD203B41FA5}">
                      <a16:colId xmlns:a16="http://schemas.microsoft.com/office/drawing/2014/main" val="3160819253"/>
                    </a:ext>
                  </a:extLst>
                </a:gridCol>
                <a:gridCol w="1340011">
                  <a:extLst>
                    <a:ext uri="{9D8B030D-6E8A-4147-A177-3AD203B41FA5}">
                      <a16:colId xmlns:a16="http://schemas.microsoft.com/office/drawing/2014/main" val="3199610765"/>
                    </a:ext>
                  </a:extLst>
                </a:gridCol>
                <a:gridCol w="1340011">
                  <a:extLst>
                    <a:ext uri="{9D8B030D-6E8A-4147-A177-3AD203B41FA5}">
                      <a16:colId xmlns:a16="http://schemas.microsoft.com/office/drawing/2014/main" val="2750157178"/>
                    </a:ext>
                  </a:extLst>
                </a:gridCol>
              </a:tblGrid>
              <a:tr h="15351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Feature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D2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Unit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D2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ON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D2E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Competitor A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D2E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맑은 고딕" panose="020B0503020000020004" pitchFamily="50" charset="-127"/>
                          <a:cs typeface="+mn-cs"/>
                        </a:rPr>
                        <a:t>Competitor 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D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맑은 고딕" panose="020B0503020000020004" pitchFamily="50" charset="-127"/>
                          <a:cs typeface="+mn-cs"/>
                        </a:rPr>
                        <a:t>Competitor C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D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12379"/>
                  </a:ext>
                </a:extLst>
              </a:tr>
              <a:tr h="1535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NCP51152A/B/51752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NCD57080A/B/C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Competitor’s Device 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맑은 고딕" panose="020B0503020000020004" pitchFamily="50" charset="-127"/>
                          <a:cs typeface="+mn-cs"/>
                        </a:rPr>
                        <a:t>Competitor’s Device 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맑은 고딕" panose="020B0503020000020004" pitchFamily="50" charset="-127"/>
                          <a:cs typeface="+mn-cs"/>
                        </a:rPr>
                        <a:t>Competitor’s Device 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맑은 고딕" panose="020B0503020000020004" pitchFamily="50" charset="-127"/>
                          <a:cs typeface="+mn-cs"/>
                        </a:rPr>
                        <a:t>Competitor’s Device 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맑은 고딕" panose="020B0503020000020004" pitchFamily="50" charset="-127"/>
                          <a:cs typeface="+mn-cs"/>
                        </a:rPr>
                        <a:t>Competitor’s Device 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79570"/>
                  </a:ext>
                </a:extLst>
              </a:tr>
              <a:tr h="1535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Max Vdd (1ry die)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5.5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4614391"/>
                  </a:ext>
                </a:extLst>
              </a:tr>
              <a:tr h="168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Drive Current, Sourcing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A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typ. 4.5 @VCC=12V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typ. 6.5 @VCC=15V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typ. 8.5 @VCC=15V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typ. 10 @VCC=15V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typ. 4.3 @VCC=15V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typ. 4.0 @VCC=12V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min. 4 @VCC=18V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8980657"/>
                  </a:ext>
                </a:extLst>
              </a:tr>
              <a:tr h="168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Drive Current, Sinking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A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typ. 9.0 @VCC=12V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typ. 6.5 @VCC=15V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typ. 10 @VCC=15V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typ. 10 @VCC=15V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typ. 4.3 @VCC=15V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typ. 4.0 @VCC=12V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min. 4 @VCC=18V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856888"/>
                  </a:ext>
                </a:extLst>
              </a:tr>
              <a:tr h="168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Split Outputs(OUTH/OUTL)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51152A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57080C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157654"/>
                  </a:ext>
                </a:extLst>
              </a:tr>
              <a:tr h="168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VCC True UVLO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51152B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57080B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0507617"/>
                  </a:ext>
                </a:extLst>
              </a:tr>
              <a:tr h="168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Active Miller Clamp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57080A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231388"/>
                  </a:ext>
                </a:extLst>
              </a:tr>
              <a:tr h="291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GND2-VEE Regulation (Neg. Bias)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51752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1544298"/>
                  </a:ext>
                </a:extLst>
              </a:tr>
              <a:tr h="168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Desat Protection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9162109"/>
                  </a:ext>
                </a:extLst>
              </a:tr>
              <a:tr h="168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Propagation Delay (Ton, Toff)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ns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 / 45 / -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40/60/90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 / 65 / 100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 / 65 / 100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 / 60 / 72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 / 19 /30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45 / 55 /65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009518"/>
                  </a:ext>
                </a:extLst>
              </a:tr>
              <a:tr h="168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Pulse Skew ABS[Ton - Toff]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ns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+/-5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+/-25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max. 20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max. 20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max. 20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max. 5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max. 10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4619"/>
                  </a:ext>
                </a:extLst>
              </a:tr>
              <a:tr h="168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Pulse Skew Part-to-part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ns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+/-20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+/-30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max. 25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max. 25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max. 25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max. 4.5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max. 20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126187"/>
                  </a:ext>
                </a:extLst>
              </a:tr>
              <a:tr h="5839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UVLO2 UV+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5.7/ 6.0 / 6.3</a:t>
                      </a:r>
                      <a:br>
                        <a:rPr lang="en-US" altLang="ko-K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8.3 / 8.7 / 9.2</a:t>
                      </a:r>
                      <a:br>
                        <a:rPr lang="en-US" altLang="ko-K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11/12/13</a:t>
                      </a:r>
                      <a:br>
                        <a:rPr lang="ko-KR" altLang="en-US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17/18 / 20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12.4/12.9/13.4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 / 8.7 / 9.4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 / 12/ 13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 / 12/ 13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5.6 / 6.1 / 6.6</a:t>
                      </a:r>
                      <a:b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7.5 / 8.1 / 8.8</a:t>
                      </a:r>
                      <a:b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11.3 / 12.2 / 13.4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14.6 / 15 / 15.4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95332"/>
                  </a:ext>
                </a:extLst>
              </a:tr>
              <a:tr h="5839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UVLO2 UV-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5.4/ 5.7 / 6.0</a:t>
                      </a:r>
                      <a:br>
                        <a:rPr lang="en-US" altLang="ko-K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7.8 / 8.2 / 8.7</a:t>
                      </a:r>
                      <a:br>
                        <a:rPr lang="en-US" altLang="ko-K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10/11/12</a:t>
                      </a:r>
                      <a:br>
                        <a:rPr lang="ko-KR" altLang="en-US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16/17 / 18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11.5/12/12.5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7.3 / 8.0 / -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10.3 / 11 / -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10.3 / 11 / -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5.4 / 5.8 /6.3</a:t>
                      </a:r>
                      <a:b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7.0 / 7.6 / 8.2</a:t>
                      </a:r>
                      <a:b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10.3 / 11.1 /12.0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14.1 / 14.5 / 14.9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6317811"/>
                  </a:ext>
                </a:extLst>
              </a:tr>
              <a:tr h="168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UVLO2 Variation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0.3, 0.5,1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1.0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0.7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1.0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1.0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0.32 (A)/ 0.55(B)/1.2( C)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17714"/>
                  </a:ext>
                </a:extLst>
              </a:tr>
              <a:tr h="168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Clamp Voltage Threshold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N/A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2.0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N/A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2.1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N/A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N/A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2.0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732924"/>
                  </a:ext>
                </a:extLst>
              </a:tr>
              <a:tr h="168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Input Logic Compatibility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TTL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5-V CMOS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CMOS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CMOS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CMOS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TTL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TTL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003737"/>
                  </a:ext>
                </a:extLst>
              </a:tr>
              <a:tr h="168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Isolation Voltage (1min)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V</a:t>
                      </a:r>
                      <a:r>
                        <a:rPr lang="en-US" sz="800" b="0" i="0" u="none" strike="noStrike" baseline="-2500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rms</a:t>
                      </a: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3750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3750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3000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3000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3000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3750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3750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7068457"/>
                  </a:ext>
                </a:extLst>
              </a:tr>
              <a:tr h="168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CMTI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kV/us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200 / - /-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100 / 120 /-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100 / 120 /-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100 / 120 /-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125 / - /-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Mmin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. 100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5917121"/>
                  </a:ext>
                </a:extLst>
              </a:tr>
              <a:tr h="168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CM Voltage for CMTI Test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1200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1200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1200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1500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3516922"/>
                  </a:ext>
                </a:extLst>
              </a:tr>
              <a:tr h="168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Isolation Technology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Inductive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Inductive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Capacitive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Capacitive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Capacitive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Capacitive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Inductive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208086"/>
                  </a:ext>
                </a:extLst>
              </a:tr>
              <a:tr h="168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Package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SOIC-8NB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SOIC-8NB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SOIC-8NB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SOIC-8NB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SOIC-8NB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SOIC-8NB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SSOP-B10W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1811679"/>
                  </a:ext>
                </a:extLst>
              </a:tr>
              <a:tr h="168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Type of Power Switch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IGBT/MOS/SiC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IGBT/MOS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MOS/SIC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MOS/SIC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MOS/SIC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IGBT/MOS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IGBT/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SiC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114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713590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243CA7-76AD-4CE2-876F-B412770A2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NCP51157 – 5 kV Isolated High-Performance MOS/</a:t>
            </a:r>
            <a:r>
              <a:rPr lang="en-US" altLang="ko-KR" dirty="0" err="1"/>
              <a:t>SiC</a:t>
            </a:r>
            <a:r>
              <a:rPr lang="en-US" altLang="ko-KR" dirty="0"/>
              <a:t> Drivers</a:t>
            </a:r>
            <a:endParaRPr lang="ko-KR" altLang="en-US" dirty="0"/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5E017B92-088B-4C03-B8A1-D82DE0BAB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17" y="1051872"/>
            <a:ext cx="11722107" cy="63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hangingPunct="0"/>
            <a:r>
              <a:rPr lang="en-US" sz="1100" dirty="0">
                <a:latin typeface="+mn-lt"/>
              </a:rPr>
              <a:t>The NCP51157 is isolated 1-channel gate driver with up to 4.5-A/9-A source and sink peak current. It is designed for very fast switching to drive power MOSFETs power switches. </a:t>
            </a:r>
          </a:p>
          <a:p>
            <a:pPr hangingPunct="0"/>
            <a:r>
              <a:rPr lang="en-US" sz="1100" dirty="0">
                <a:latin typeface="+mn-lt"/>
              </a:rPr>
              <a:t>The NCP51157 offers short and matched propagation delays. Internal functional isolation between the two secondary-side drivers allows a working voltage of up to ~1,200 VDC. It offers other important protection functions such as under-voltage lockout for each drivers and enable function.</a:t>
            </a:r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id="{757C116C-7888-4D84-A5E4-68238081C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4" y="5507795"/>
            <a:ext cx="4266089" cy="74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rIns="91416"/>
          <a:lstStyle>
            <a:lvl1pPr marL="174625" indent="-1746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117440" indent="-117440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Isolated Converters in Offline AC-to-DC Power Supplies</a:t>
            </a:r>
          </a:p>
          <a:p>
            <a:pPr marL="117440" indent="-117440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Motor Drive and DC-to-AC Solar Inverters</a:t>
            </a:r>
          </a:p>
          <a:p>
            <a:pPr marL="117440" indent="-117440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HEV and EV On-Board chargers</a:t>
            </a:r>
          </a:p>
        </p:txBody>
      </p:sp>
      <p:sp>
        <p:nvSpPr>
          <p:cNvPr id="25" name="Text Box 5">
            <a:extLst>
              <a:ext uri="{FF2B5EF4-FFF2-40B4-BE49-F238E27FC236}">
                <a16:creationId xmlns:a16="http://schemas.microsoft.com/office/drawing/2014/main" id="{78505C82-4E80-422F-8E6F-BB030FB05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5" y="1961282"/>
            <a:ext cx="3069939" cy="139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rIns="91416"/>
          <a:lstStyle>
            <a:lvl1pPr marL="174625" indent="-1746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117440" indent="-117440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Input side isolated from output drivers</a:t>
            </a:r>
          </a:p>
          <a:p>
            <a:pPr marL="0" indent="0">
              <a:buClr>
                <a:srgbClr val="333399"/>
              </a:buClr>
              <a:buSzPct val="80000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by 5-kVRMS isolation barrier </a:t>
            </a:r>
          </a:p>
          <a:p>
            <a:pPr marL="117440" indent="-117440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ko-KR" sz="1100" b="1" dirty="0">
                <a:solidFill>
                  <a:srgbClr val="000000"/>
                </a:solidFill>
                <a:latin typeface="+mn-lt"/>
              </a:rPr>
              <a:t>45 ns Prop Delay &amp; +/-5 ns Max PWD</a:t>
            </a:r>
          </a:p>
          <a:p>
            <a:pPr marL="117440" indent="-117440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ko-KR" sz="1100" b="1" dirty="0">
                <a:solidFill>
                  <a:srgbClr val="000000"/>
                </a:solidFill>
                <a:latin typeface="+mn-lt"/>
              </a:rPr>
              <a:t> &gt;= 200 V/ns </a:t>
            </a:r>
            <a:r>
              <a:rPr lang="en-US" altLang="ko-KR" sz="1100" b="1" dirty="0" err="1">
                <a:solidFill>
                  <a:srgbClr val="000000"/>
                </a:solidFill>
                <a:latin typeface="+mn-lt"/>
              </a:rPr>
              <a:t>dV</a:t>
            </a:r>
            <a:r>
              <a:rPr lang="en-US" altLang="ko-KR" sz="1100" b="1" dirty="0">
                <a:solidFill>
                  <a:srgbClr val="000000"/>
                </a:solidFill>
                <a:latin typeface="+mn-lt"/>
              </a:rPr>
              <a:t>/dt Immunity</a:t>
            </a:r>
          </a:p>
          <a:p>
            <a:pPr marL="117440" indent="-117440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ko-KR" sz="1100" b="1" dirty="0">
                <a:solidFill>
                  <a:srgbClr val="000000"/>
                </a:solidFill>
                <a:latin typeface="+mn-lt"/>
              </a:rPr>
              <a:t> 20 ns Max. part-to- part Skew</a:t>
            </a:r>
          </a:p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+mn-lt"/>
              </a:rPr>
              <a:t>Vdd</a:t>
            </a:r>
            <a:r>
              <a:rPr lang="en-US" sz="1100" dirty="0">
                <a:solidFill>
                  <a:srgbClr val="000000"/>
                </a:solidFill>
                <a:latin typeface="+mn-lt"/>
              </a:rPr>
              <a:t> up to 20V</a:t>
            </a:r>
          </a:p>
        </p:txBody>
      </p:sp>
      <p:sp>
        <p:nvSpPr>
          <p:cNvPr id="26" name="Text Box 5">
            <a:extLst>
              <a:ext uri="{FF2B5EF4-FFF2-40B4-BE49-F238E27FC236}">
                <a16:creationId xmlns:a16="http://schemas.microsoft.com/office/drawing/2014/main" id="{1BD1E730-5326-4143-97A6-5BE8F718A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353" y="2008445"/>
            <a:ext cx="2624607" cy="125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rIns="91416"/>
          <a:lstStyle>
            <a:lvl1pPr marL="174625" indent="-1746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100" dirty="0">
                <a:solidFill>
                  <a:srgbClr val="000000"/>
                </a:solidFill>
                <a:latin typeface="+mn-lt"/>
              </a:rPr>
              <a:t> Give reliable operation and safety</a:t>
            </a:r>
          </a:p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100" dirty="0">
                <a:solidFill>
                  <a:srgbClr val="000000"/>
                </a:solidFill>
                <a:latin typeface="+mn-lt"/>
              </a:rPr>
              <a:t> Efficient switching</a:t>
            </a:r>
          </a:p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100" dirty="0">
                <a:solidFill>
                  <a:srgbClr val="000000"/>
                </a:solidFill>
                <a:latin typeface="+mn-lt"/>
              </a:rPr>
              <a:t> High Robustness</a:t>
            </a:r>
          </a:p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100" dirty="0">
                <a:solidFill>
                  <a:srgbClr val="000000"/>
                </a:solidFill>
                <a:latin typeface="+mn-lt"/>
              </a:rPr>
              <a:t> Easier design</a:t>
            </a:r>
          </a:p>
          <a:p>
            <a:pPr marL="54847" indent="-54847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100" dirty="0">
                <a:solidFill>
                  <a:srgbClr val="000000"/>
                </a:solidFill>
                <a:latin typeface="+mn-lt"/>
              </a:rPr>
              <a:t> Can work with both Analog and Digital Controllers</a:t>
            </a:r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4C3F6FA9-20D1-42CD-9EEF-EE286ED50CFB}"/>
              </a:ext>
            </a:extLst>
          </p:cNvPr>
          <p:cNvSpPr/>
          <p:nvPr/>
        </p:nvSpPr>
        <p:spPr>
          <a:xfrm>
            <a:off x="6182134" y="5638123"/>
            <a:ext cx="2460581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88" indent="-342788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zh-TW" sz="1100" kern="0" dirty="0">
                <a:solidFill>
                  <a:srgbClr val="111111"/>
                </a:solidFill>
                <a:cs typeface="Helvetica" pitchFamily="34" charset="0"/>
              </a:rPr>
              <a:t>SOIC-8 WB with high DTI </a:t>
            </a:r>
          </a:p>
          <a:p>
            <a:pPr marL="342788" indent="-342788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zh-TW" sz="1100" kern="0" dirty="0">
                <a:solidFill>
                  <a:srgbClr val="111111"/>
                </a:solidFill>
                <a:cs typeface="Helvetica" pitchFamily="34" charset="0"/>
              </a:rPr>
              <a:t>OPN : NCV51157xyDWR2G</a:t>
            </a:r>
          </a:p>
        </p:txBody>
      </p:sp>
      <p:pic>
        <p:nvPicPr>
          <p:cNvPr id="29" name="Picture 1">
            <a:extLst>
              <a:ext uri="{FF2B5EF4-FFF2-40B4-BE49-F238E27FC236}">
                <a16:creationId xmlns:a16="http://schemas.microsoft.com/office/drawing/2014/main" id="{7FAC9CD5-E39F-46D4-8852-91F6F7805E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3878" y="2210118"/>
            <a:ext cx="3769032" cy="2075909"/>
          </a:xfrm>
          <a:prstGeom prst="rect">
            <a:avLst/>
          </a:prstGeom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E1685234-C55B-45F4-AA45-0CD9C2BAD4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7438" y="2210118"/>
            <a:ext cx="1529787" cy="231375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0D84FF6-4BBD-4007-B7E5-039CF3427A21}"/>
              </a:ext>
            </a:extLst>
          </p:cNvPr>
          <p:cNvSpPr txBox="1"/>
          <p:nvPr/>
        </p:nvSpPr>
        <p:spPr>
          <a:xfrm>
            <a:off x="6850970" y="4547329"/>
            <a:ext cx="3271939" cy="36923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799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Sampling Avail in A version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68DF9007-CA46-441C-A6B0-221B9C757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17" y="3814140"/>
            <a:ext cx="5540837" cy="11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rIns="91416"/>
          <a:lstStyle>
            <a:lvl1pPr marL="174625" indent="-1746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117440" indent="-117440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</a:rPr>
              <a:t>Typical Source/Sink Current Capability up to 4.5-A/9-A</a:t>
            </a:r>
            <a:r>
              <a:rPr lang="en-US" sz="1100" dirty="0">
                <a:solidFill>
                  <a:srgbClr val="000000"/>
                </a:solidFill>
                <a:latin typeface="+mn-lt"/>
                <a:cs typeface="Adobe 명조 Std Acro M"/>
              </a:rPr>
              <a:t> </a:t>
            </a:r>
          </a:p>
          <a:p>
            <a:pPr marL="117440" indent="-117440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  <a:cs typeface="Adobe 명조 Std Acro M"/>
              </a:rPr>
              <a:t>Programmable Input Logic</a:t>
            </a:r>
          </a:p>
          <a:p>
            <a:pPr marL="117440" indent="-117440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  <a:cs typeface="Adobe 명조 Std Acro M"/>
              </a:rPr>
              <a:t>Split Outputs for easier control or true </a:t>
            </a:r>
            <a:r>
              <a:rPr lang="en-US" sz="1100" dirty="0" err="1">
                <a:solidFill>
                  <a:srgbClr val="000000"/>
                </a:solidFill>
                <a:latin typeface="+mn-lt"/>
                <a:cs typeface="Adobe 명조 Std Acro M"/>
              </a:rPr>
              <a:t>Vcc</a:t>
            </a:r>
            <a:r>
              <a:rPr lang="en-US" sz="1100" dirty="0">
                <a:solidFill>
                  <a:srgbClr val="000000"/>
                </a:solidFill>
                <a:latin typeface="+mn-lt"/>
                <a:cs typeface="Adobe 명조 Std Acro M"/>
              </a:rPr>
              <a:t> UVLO</a:t>
            </a:r>
          </a:p>
          <a:p>
            <a:pPr marL="117440" lvl="1" indent="-117440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+mn-lt"/>
                <a:cs typeface="Adobe 명조 Std Acro M"/>
              </a:rPr>
              <a:t>Enable/IN+</a:t>
            </a:r>
          </a:p>
          <a:p>
            <a:pPr marL="117440" indent="-117440">
              <a:buClr>
                <a:srgbClr val="3333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1100" dirty="0">
                <a:solidFill>
                  <a:srgbClr val="000000"/>
                </a:solidFill>
                <a:latin typeface="+mn-lt"/>
              </a:rPr>
              <a:t>Different UVLO options: 5/8-V &amp; 12/17-V</a:t>
            </a: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B71CC584-1DCB-401F-94B6-B5E2870E33B2}"/>
              </a:ext>
            </a:extLst>
          </p:cNvPr>
          <p:cNvSpPr/>
          <p:nvPr/>
        </p:nvSpPr>
        <p:spPr>
          <a:xfrm>
            <a:off x="8836898" y="5550944"/>
            <a:ext cx="24026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>
                <a:solidFill>
                  <a:srgbClr val="111111"/>
                </a:solidFill>
                <a:cs typeface="Helvetica" panose="020B0604020202020204" pitchFamily="34" charset="0"/>
              </a:rPr>
              <a:t>x: (A/B/C/D) UVLO level</a:t>
            </a:r>
          </a:p>
          <a:p>
            <a:r>
              <a:rPr lang="en-US" sz="1100" dirty="0">
                <a:solidFill>
                  <a:srgbClr val="111111"/>
                </a:solidFill>
                <a:cs typeface="Helvetica" panose="020B0604020202020204" pitchFamily="34" charset="0"/>
              </a:rPr>
              <a:t>y: A or B </a:t>
            </a:r>
          </a:p>
          <a:p>
            <a:pPr marL="171399" indent="-171399"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111111"/>
                </a:solidFill>
                <a:cs typeface="Helvetica" panose="020B0604020202020204" pitchFamily="34" charset="0"/>
              </a:rPr>
              <a:t>A: Split Output</a:t>
            </a:r>
          </a:p>
          <a:p>
            <a:pPr marL="171399" indent="-171399"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111111"/>
                </a:solidFill>
                <a:cs typeface="Helvetica" panose="020B0604020202020204" pitchFamily="34" charset="0"/>
              </a:rPr>
              <a:t>B: VEE-GND for true UVLO</a:t>
            </a:r>
          </a:p>
        </p:txBody>
      </p:sp>
    </p:spTree>
    <p:extLst>
      <p:ext uri="{BB962C8B-B14F-4D97-AF65-F5344CB8AC3E}">
        <p14:creationId xmlns:p14="http://schemas.microsoft.com/office/powerpoint/2010/main" val="102964622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nsemi White Public Information">
  <a:themeElements>
    <a:clrScheme name="Custom 35">
      <a:dk1>
        <a:srgbClr val="000000"/>
      </a:dk1>
      <a:lt1>
        <a:srgbClr val="FFFFFF"/>
      </a:lt1>
      <a:dk2>
        <a:srgbClr val="465E66"/>
      </a:dk2>
      <a:lt2>
        <a:srgbClr val="DBAC17"/>
      </a:lt2>
      <a:accent1>
        <a:srgbClr val="E97D2E"/>
      </a:accent1>
      <a:accent2>
        <a:srgbClr val="A64626"/>
      </a:accent2>
      <a:accent3>
        <a:srgbClr val="3880F6"/>
      </a:accent3>
      <a:accent4>
        <a:srgbClr val="276990"/>
      </a:accent4>
      <a:accent5>
        <a:srgbClr val="009691"/>
      </a:accent5>
      <a:accent6>
        <a:srgbClr val="34A6C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A9054086F0942B3853AFC0E787513" ma:contentTypeVersion="3" ma:contentTypeDescription="Create a new document." ma:contentTypeScope="" ma:versionID="4c7a760a323f5a68a6512d89a72e4fe4">
  <xsd:schema xmlns:xsd="http://www.w3.org/2001/XMLSchema" xmlns:xs="http://www.w3.org/2001/XMLSchema" xmlns:p="http://schemas.microsoft.com/office/2006/metadata/properties" xmlns:ns2="e4678c56-0b70-41a7-9cf0-17b28b6c32bd" targetNamespace="http://schemas.microsoft.com/office/2006/metadata/properties" ma:root="true" ma:fieldsID="08cc4399a8feb847a802c6ab2e823d6b" ns2:_="">
    <xsd:import namespace="e4678c56-0b70-41a7-9cf0-17b28b6c32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78c56-0b70-41a7-9cf0-17b28b6c32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4678c56-0b70-41a7-9cf0-17b28b6c32bd">F4YVM2C5QEYC-631468080-79</_dlc_DocId>
    <_dlc_DocIdUrl xmlns="e4678c56-0b70-41a7-9cf0-17b28b6c32bd">
      <Url>http://theconnection.onsemi.com/sm/mc/_layouts/15/DocIdRedir.aspx?ID=F4YVM2C5QEYC-631468080-79</Url>
      <Description>F4YVM2C5QEYC-631468080-79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955844F-A8ED-4935-A7DC-55D0532136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678c56-0b70-41a7-9cf0-17b28b6c3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975875-7DA8-4C29-81CA-BF3EF5A76E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98FD2B-2769-4BB7-9155-7ABB2DA487FA}">
  <ds:schemaRefs>
    <ds:schemaRef ds:uri="http://schemas.microsoft.com/office/2006/metadata/properties"/>
    <ds:schemaRef ds:uri="http://schemas.microsoft.com/office/infopath/2007/PartnerControls"/>
    <ds:schemaRef ds:uri="e4678c56-0b70-41a7-9cf0-17b28b6c32bd"/>
  </ds:schemaRefs>
</ds:datastoreItem>
</file>

<file path=customXml/itemProps4.xml><?xml version="1.0" encoding="utf-8"?>
<ds:datastoreItem xmlns:ds="http://schemas.openxmlformats.org/officeDocument/2006/customXml" ds:itemID="{F2471123-3323-476D-9D9D-F856C14D2A2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19142</TotalTime>
  <Words>3788</Words>
  <Application>Microsoft Office PowerPoint</Application>
  <PresentationFormat>Custom</PresentationFormat>
  <Paragraphs>890</Paragraphs>
  <Slides>27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onsemi White Public Information</vt:lpstr>
      <vt:lpstr>Visio</vt:lpstr>
      <vt:lpstr>포장기 셸 개체</vt:lpstr>
      <vt:lpstr>High Performance Isolated Drivers</vt:lpstr>
      <vt:lpstr>Gate Driver Category Definition </vt:lpstr>
      <vt:lpstr>The Right Driver for the right Application</vt:lpstr>
      <vt:lpstr>Isolated 1-Channel Gated Drivers</vt:lpstr>
      <vt:lpstr>Isolated 1-Channel Gated Drivers</vt:lpstr>
      <vt:lpstr>NCP/V51152 – 3.7 kV Isolated High Performance MOS/SiC Drivers</vt:lpstr>
      <vt:lpstr>NCP/V51752 – 3.7 kV Isolated High Performance SiC Drivers</vt:lpstr>
      <vt:lpstr>NCP51152, NCP51752 Competitive Landscape</vt:lpstr>
      <vt:lpstr>NCP51157 – 5 kV Isolated High-Performance MOS/SiC Drivers</vt:lpstr>
      <vt:lpstr>NCP51157 Competitive Landscape</vt:lpstr>
      <vt:lpstr>Isolated 2-Channel Gated Drivers</vt:lpstr>
      <vt:lpstr>NCP5156x Comparison</vt:lpstr>
      <vt:lpstr>NCP51561 – 5 kV Isolated High-Speed Dual MOS/SiC Drivers</vt:lpstr>
      <vt:lpstr>NCP51561 Competition X-Ref</vt:lpstr>
      <vt:lpstr>NCP51561 – CMTI Characteristics</vt:lpstr>
      <vt:lpstr>NCP51561 – Evaluation Boards</vt:lpstr>
      <vt:lpstr>NCP5156x versus NCD5725x</vt:lpstr>
      <vt:lpstr>NCP/NCV5156x Competitive Landscape</vt:lpstr>
      <vt:lpstr>NCP51560 – 5 kV Isolated High-Speed Dual MOS/SiC Drivers</vt:lpstr>
      <vt:lpstr>NCP/NCV51563 – Isolated Dual MOS/SiC Drivers with 3.3mm creepage</vt:lpstr>
      <vt:lpstr>NCP/NCV51563 Competitor’s offer coverage</vt:lpstr>
      <vt:lpstr>NCP51562 – 2.5 kVRMS 4.5-A / 9-A Isolated Dual Channel Gate Driver</vt:lpstr>
      <vt:lpstr>Isolated Drivers Selection Guide</vt:lpstr>
      <vt:lpstr>Isolated Drivers Roadmap</vt:lpstr>
      <vt:lpstr>Isolated Gate Drivers Value Proposition</vt:lpstr>
      <vt:lpstr>Thank you – Stay Tuned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Melinda New</dc:creator>
  <cp:lastModifiedBy>Marc Barboni</cp:lastModifiedBy>
  <cp:revision>872</cp:revision>
  <dcterms:created xsi:type="dcterms:W3CDTF">2021-08-17T16:10:16Z</dcterms:created>
  <dcterms:modified xsi:type="dcterms:W3CDTF">2022-03-02T08:32:05Z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0x010100E82A9054086F0942B3853AFC0E787513</vt:lpwstr>
  </property>
  <property fmtid="{D5CDD505-2E9C-101B-9397-08002B2CF9AE}" pid="3" name="_dlc_DocIdItemGuid">
    <vt:lpwstr>7e294d13-f396-4b71-aec6-447430aa7941</vt:lpwstr>
  </property>
</Properties>
</file>