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5"/>
    <p:sldMasterId id="2147483658" r:id="rId6"/>
    <p:sldMasterId id="2147483664" r:id="rId7"/>
  </p:sldMasterIdLst>
  <p:notesMasterIdLst>
    <p:notesMasterId r:id="rId11"/>
  </p:notesMasterIdLst>
  <p:sldIdLst>
    <p:sldId id="565" r:id="rId8"/>
    <p:sldId id="589" r:id="rId9"/>
    <p:sldId id="59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8484"/>
    <a:srgbClr val="54B948"/>
    <a:srgbClr val="FF9900"/>
    <a:srgbClr val="2C5985"/>
    <a:srgbClr val="000000"/>
    <a:srgbClr val="5B8FCB"/>
    <a:srgbClr val="E6E7E8"/>
    <a:srgbClr val="DCDDDE"/>
    <a:srgbClr val="EEE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29" autoAdjust="0"/>
    <p:restoredTop sz="92907" autoAdjust="0"/>
  </p:normalViewPr>
  <p:slideViewPr>
    <p:cSldViewPr snapToGrid="0">
      <p:cViewPr varScale="1">
        <p:scale>
          <a:sx n="98" d="100"/>
          <a:sy n="98" d="100"/>
        </p:scale>
        <p:origin x="43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31584-8488-4756-85ED-D5E6F8A8E559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4F50B-1AF7-455B-9344-7FFBF72D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9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4F50B-1AF7-455B-9344-7FFBF72D63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45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4F50B-1AF7-455B-9344-7FFBF72D63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95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4F50B-1AF7-455B-9344-7FFBF72D63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6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7374ED-1776-F346-8ACE-10FE827A2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0829"/>
            <a:ext cx="12166612" cy="6850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848" y="2335491"/>
            <a:ext cx="855345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42848" y="3514468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538B23-B352-C942-96D1-353172A896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73" y="6264058"/>
            <a:ext cx="1358900" cy="20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B1C269-2E32-9140-99C1-4484ED6E82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16" y="5854314"/>
            <a:ext cx="723484" cy="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9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7B93C5-8C75-6D42-A0DE-42211907B16A}"/>
              </a:ext>
            </a:extLst>
          </p:cNvPr>
          <p:cNvCxnSpPr/>
          <p:nvPr userDrawn="1"/>
        </p:nvCxnSpPr>
        <p:spPr>
          <a:xfrm>
            <a:off x="1421606" y="3372031"/>
            <a:ext cx="9348787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5">
            <a:extLst>
              <a:ext uri="{FF2B5EF4-FFF2-40B4-BE49-F238E27FC236}">
                <a16:creationId xmlns:a16="http://schemas.microsoft.com/office/drawing/2014/main" id="{36B26692-82B1-A14C-927D-F0C1DAC3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1CC9691-86A3-E049-965A-70AE79FB81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22">
            <a:extLst>
              <a:ext uri="{FF2B5EF4-FFF2-40B4-BE49-F238E27FC236}">
                <a16:creationId xmlns:a16="http://schemas.microsoft.com/office/drawing/2014/main" id="{C969B259-947D-8F42-B7A9-5982C6C15F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3DFB213-B34C-B04F-B00D-3EC1BF947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3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E239BD-BF0F-D74F-BCAE-956EF85708F2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07DAD2-4690-0340-A9A1-8A909366E3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1E52AD-E35A-7843-9663-C49A3B7A6943}"/>
              </a:ext>
            </a:extLst>
          </p:cNvPr>
          <p:cNvGrpSpPr/>
          <p:nvPr userDrawn="1"/>
        </p:nvGrpSpPr>
        <p:grpSpPr>
          <a:xfrm>
            <a:off x="5268112" y="6404360"/>
            <a:ext cx="1655776" cy="267000"/>
            <a:chOff x="5399773" y="6404360"/>
            <a:chExt cx="1655776" cy="267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668D138-B0BB-9141-A8D4-173C1B732F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585AAFB-418C-B84B-8A1E-348B627C04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DDB1D2D2-9DF8-6D4B-8ED1-FF662327329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80ED1723-DEE4-3A44-9189-C971FDC453F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94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B93CBED3-4DB6-8249-87BD-1D3F21E4A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EA579025-9CF0-7342-BC2A-5D3493597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69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8" y="13517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4148" y="13517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22">
            <a:extLst>
              <a:ext uri="{FF2B5EF4-FFF2-40B4-BE49-F238E27FC236}">
                <a16:creationId xmlns:a16="http://schemas.microsoft.com/office/drawing/2014/main" id="{F4B15407-EEC8-0D46-A3AF-DB7E6DFB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64D6AC1-7AF3-E240-9BC6-A8830BB95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29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C76FCA-EAD6-384E-B7D1-AC2A535D1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E1AC32-D98E-7E40-9B5E-5DAFE2079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303E6C-A312-AE43-BABE-2765F373676E}"/>
              </a:ext>
            </a:extLst>
          </p:cNvPr>
          <p:cNvGrpSpPr/>
          <p:nvPr userDrawn="1"/>
        </p:nvGrpSpPr>
        <p:grpSpPr>
          <a:xfrm>
            <a:off x="5268112" y="6404360"/>
            <a:ext cx="1655776" cy="267000"/>
            <a:chOff x="5399773" y="6404360"/>
            <a:chExt cx="1655776" cy="267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4D6E59F-0B03-604A-B294-A5E510F18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4DE18A2-CB28-D94C-A3DD-61BC127E6F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38C749F-5B03-C846-B8B6-0080D3B4A1E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2B5ADED5-98EC-CA4E-AED7-08A04AA765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94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70FD48F-E00E-BA49-9607-BB11B12F2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D0953AA3-B68C-A440-88F8-497B12315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DAC6116E-2A79-7449-A9DB-0B8AFEFC8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16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658740C3-B132-B940-B5FB-475EEECC7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FE553B67-77F0-1E4B-AC47-BB5F81599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68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941CFE-7587-6548-BF7B-303BA64B2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0829"/>
            <a:ext cx="12166612" cy="68508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66AC515-F01F-7A42-BDCD-3B0F9157C1A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242848" y="2335491"/>
            <a:ext cx="855345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915FD3B-25F7-0944-A98F-C35C4197C5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42848" y="3514468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0015C5-F551-5C48-B99A-8CB371CF0328}"/>
              </a:ext>
            </a:extLst>
          </p:cNvPr>
          <p:cNvGrpSpPr/>
          <p:nvPr userDrawn="1"/>
        </p:nvGrpSpPr>
        <p:grpSpPr>
          <a:xfrm>
            <a:off x="6070639" y="6216984"/>
            <a:ext cx="1300501" cy="280401"/>
            <a:chOff x="6070639" y="6216984"/>
            <a:chExt cx="1300501" cy="28040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BA2EA34-FCBC-2241-8FBE-9AD002AF1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CC53869-F27B-6842-AE89-DBA51848C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BD58707-C6A6-544C-B6F9-7D0D69D9855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16" y="5854314"/>
            <a:ext cx="723484" cy="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63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CF195E-E9E6-0540-A990-C7B90EFD0F22}"/>
              </a:ext>
            </a:extLst>
          </p:cNvPr>
          <p:cNvCxnSpPr/>
          <p:nvPr userDrawn="1"/>
        </p:nvCxnSpPr>
        <p:spPr>
          <a:xfrm>
            <a:off x="1421606" y="3372031"/>
            <a:ext cx="9348787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5">
            <a:extLst>
              <a:ext uri="{FF2B5EF4-FFF2-40B4-BE49-F238E27FC236}">
                <a16:creationId xmlns:a16="http://schemas.microsoft.com/office/drawing/2014/main" id="{47EFD3EE-0A06-A043-A0C8-0EA9FB79D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0829679-361C-AA43-8494-0245B73D53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22">
            <a:extLst>
              <a:ext uri="{FF2B5EF4-FFF2-40B4-BE49-F238E27FC236}">
                <a16:creationId xmlns:a16="http://schemas.microsoft.com/office/drawing/2014/main" id="{AD647CF3-2EBB-5D4F-AD65-91857F21B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F960E303-8DDE-FF42-A3F5-486A0599F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53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DD5211-9428-7644-856A-C54DF50B2A7E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9CF6F2-0E6A-CE47-AF35-7713BBD391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9C53ED-1F76-4047-8F67-0552CBD3338C}"/>
              </a:ext>
            </a:extLst>
          </p:cNvPr>
          <p:cNvGrpSpPr/>
          <p:nvPr userDrawn="1"/>
        </p:nvGrpSpPr>
        <p:grpSpPr>
          <a:xfrm>
            <a:off x="5445750" y="6398711"/>
            <a:ext cx="1300501" cy="280401"/>
            <a:chOff x="6070639" y="6216984"/>
            <a:chExt cx="1300501" cy="28040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D10F1D1-970A-2445-88BE-05F04E762D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A867C65-6517-F841-A2FE-696F19113B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E02E5F74-72E1-2742-9EE6-9C297F5581C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79235BC8-E463-9D48-B1D7-4E89A6DF65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8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421606" y="3372031"/>
            <a:ext cx="9348787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60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2BDCC1F8-871B-CA40-A281-0326F0EA6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017979B9-E94E-924E-8168-F580C9F9D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28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573" y="13517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4573" y="13517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22">
            <a:extLst>
              <a:ext uri="{FF2B5EF4-FFF2-40B4-BE49-F238E27FC236}">
                <a16:creationId xmlns:a16="http://schemas.microsoft.com/office/drawing/2014/main" id="{7D77D8C6-F751-D844-95FE-48B12540D9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9287EF4-2B4D-DC4F-885F-EA7043FBA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87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DC5401-A479-9E44-A05F-143C256F552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5C7A91-07BA-744E-8B9D-B11DFCB6ED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4D8872-323A-1E49-93CE-FB267B524BA6}"/>
              </a:ext>
            </a:extLst>
          </p:cNvPr>
          <p:cNvGrpSpPr/>
          <p:nvPr userDrawn="1"/>
        </p:nvGrpSpPr>
        <p:grpSpPr>
          <a:xfrm>
            <a:off x="5445750" y="6398711"/>
            <a:ext cx="1300501" cy="280401"/>
            <a:chOff x="6070639" y="6216984"/>
            <a:chExt cx="1300501" cy="28040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E4A539F-3AB3-A447-9C5B-63FA12CFA5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495D03A-03E1-9347-A58D-87B196329F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A5F90DD5-81C9-9D45-BB0B-4C93A096930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12FDD697-915F-7340-92B9-A288A978AB9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66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E8B9C1-7626-5E4E-9A3D-A64DD230C6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2">
            <a:extLst>
              <a:ext uri="{FF2B5EF4-FFF2-40B4-BE49-F238E27FC236}">
                <a16:creationId xmlns:a16="http://schemas.microsoft.com/office/drawing/2014/main" id="{35CF9AB2-E066-AD43-B12F-21A590057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C9625EC2-A000-A545-A462-970E3D957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30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3183DFA1-C4B4-7344-A94A-9447D7BC11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B54860-A6B4-DD4E-80C0-E133ED809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0E31E5-BD86-3349-9A1A-A3126C8D235B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D5B0FC-0659-B540-A077-5B654BAE10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F78461-DC66-8C43-8590-070D2C7708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6437312"/>
            <a:ext cx="1358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08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0" y="1"/>
            <a:ext cx="11231880" cy="6858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17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330" y="1345406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4330" y="134540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81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26FCC9-42FE-D94B-AF13-DF14A5B0F84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338DCB-84D5-344C-8516-C77DF50AAD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B81100-E1B0-4B41-8A31-5463F5EA8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7D59C-97C4-454D-9391-25A2ACF2D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E30CE-1B16-6944-9876-A35D793166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6437312"/>
            <a:ext cx="1358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0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FE2B562-D27F-774A-B50A-B4CD482162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785CA15F-B859-604D-BD5B-6E6EB49DF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CD71C06D-1D16-F347-9671-5BE6E60E9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7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29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A4E8448-6ED0-B640-B06B-B6D8EB30D4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0829"/>
            <a:ext cx="12166612" cy="68508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13DEDF4-CEE7-6D46-8EF5-B1A45A454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848" y="2335491"/>
            <a:ext cx="855345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CDB0835-CC06-EE4F-B936-7340585351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848" y="3514468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4918E4-BAB2-6E40-8508-EDEB23D949C9}"/>
              </a:ext>
            </a:extLst>
          </p:cNvPr>
          <p:cNvGrpSpPr/>
          <p:nvPr userDrawn="1"/>
        </p:nvGrpSpPr>
        <p:grpSpPr>
          <a:xfrm>
            <a:off x="6082393" y="6221480"/>
            <a:ext cx="1655776" cy="267000"/>
            <a:chOff x="5399773" y="6404360"/>
            <a:chExt cx="1655776" cy="267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DB269D1-DDC5-9C4E-9493-3BFA0C008C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2CA37F-3FEC-2144-B494-566931D720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7121DBF-41FB-C249-BDE8-13E1770769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16" y="5854314"/>
            <a:ext cx="723484" cy="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6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22"/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40625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Isosceles Triangle 2">
            <a:extLst>
              <a:ext uri="{FF2B5EF4-FFF2-40B4-BE49-F238E27FC236}">
                <a16:creationId xmlns:a16="http://schemas.microsoft.com/office/drawing/2014/main" id="{1622BD0D-5412-4143-84C0-BA72FDC98B4C}"/>
              </a:ext>
            </a:extLst>
          </p:cNvPr>
          <p:cNvSpPr/>
          <p:nvPr userDrawn="1"/>
        </p:nvSpPr>
        <p:spPr>
          <a:xfrm>
            <a:off x="-629" y="6117954"/>
            <a:ext cx="739497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221D9D-44F9-324A-8260-5785BC22973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1" y="6178164"/>
            <a:ext cx="561380" cy="561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B11256-3AF4-634C-8FA9-B079CF33C60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6437312"/>
            <a:ext cx="1358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9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0" r:id="rId2"/>
    <p:sldLayoutId id="2147483680" r:id="rId3"/>
    <p:sldLayoutId id="2147483650" r:id="rId4"/>
    <p:sldLayoutId id="2147483652" r:id="rId5"/>
    <p:sldLayoutId id="2147483677" r:id="rId6"/>
    <p:sldLayoutId id="2147483656" r:id="rId7"/>
    <p:sldLayoutId id="2147483649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40625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Isosceles Triangle 2">
            <a:extLst>
              <a:ext uri="{FF2B5EF4-FFF2-40B4-BE49-F238E27FC236}">
                <a16:creationId xmlns:a16="http://schemas.microsoft.com/office/drawing/2014/main" id="{59C2335B-0107-D64B-9E6B-09F96271F4D7}"/>
              </a:ext>
            </a:extLst>
          </p:cNvPr>
          <p:cNvSpPr/>
          <p:nvPr userDrawn="1"/>
        </p:nvSpPr>
        <p:spPr>
          <a:xfrm>
            <a:off x="-629" y="6117954"/>
            <a:ext cx="739497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702B2F-E3BA-5F45-B074-45AD94CF64F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1" y="6178164"/>
            <a:ext cx="561380" cy="56138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53BF7CA-7E10-794F-B7B4-CDF2F7440BDB}"/>
              </a:ext>
            </a:extLst>
          </p:cNvPr>
          <p:cNvGrpSpPr/>
          <p:nvPr userDrawn="1"/>
        </p:nvGrpSpPr>
        <p:grpSpPr>
          <a:xfrm>
            <a:off x="5268112" y="6404360"/>
            <a:ext cx="1655776" cy="267000"/>
            <a:chOff x="5399773" y="6404360"/>
            <a:chExt cx="1655776" cy="267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447C6B-AAE8-A746-9EA4-32ED68B94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FA1176-F86D-F44A-9D76-C35D6B8ACC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sp>
        <p:nvSpPr>
          <p:cNvPr id="13" name="Date Placeholder 22">
            <a:extLst>
              <a:ext uri="{FF2B5EF4-FFF2-40B4-BE49-F238E27FC236}">
                <a16:creationId xmlns:a16="http://schemas.microsoft.com/office/drawing/2014/main" id="{1924DED7-0225-1C4E-B345-319B55A7F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444E87A3-B2DA-264E-8473-B750B5D3F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8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1" r:id="rId2"/>
    <p:sldLayoutId id="2147483681" r:id="rId3"/>
    <p:sldLayoutId id="2147483660" r:id="rId4"/>
    <p:sldLayoutId id="2147483661" r:id="rId5"/>
    <p:sldLayoutId id="2147483678" r:id="rId6"/>
    <p:sldLayoutId id="2147483675" r:id="rId7"/>
    <p:sldLayoutId id="2147483663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40625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Isosceles Triangle 2">
            <a:extLst>
              <a:ext uri="{FF2B5EF4-FFF2-40B4-BE49-F238E27FC236}">
                <a16:creationId xmlns:a16="http://schemas.microsoft.com/office/drawing/2014/main" id="{0F639590-44AB-754C-BE8E-7CCB35DB5EC8}"/>
              </a:ext>
            </a:extLst>
          </p:cNvPr>
          <p:cNvSpPr/>
          <p:nvPr userDrawn="1"/>
        </p:nvSpPr>
        <p:spPr>
          <a:xfrm>
            <a:off x="-629" y="6117954"/>
            <a:ext cx="739497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675593-1C48-B04E-9579-8B89B66632C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1" y="6178164"/>
            <a:ext cx="561380" cy="56138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CF4B333-EDF5-E64B-AF06-3E3FA5FD6C14}"/>
              </a:ext>
            </a:extLst>
          </p:cNvPr>
          <p:cNvGrpSpPr/>
          <p:nvPr userDrawn="1"/>
        </p:nvGrpSpPr>
        <p:grpSpPr>
          <a:xfrm>
            <a:off x="5445750" y="6398711"/>
            <a:ext cx="1300501" cy="280401"/>
            <a:chOff x="6070639" y="6216984"/>
            <a:chExt cx="1300501" cy="2804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1D162E6-C4B0-4E4A-A429-BE7BDB974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E576102-EC8B-5544-8470-5704879E45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sp>
        <p:nvSpPr>
          <p:cNvPr id="12" name="Date Placeholder 22">
            <a:extLst>
              <a:ext uri="{FF2B5EF4-FFF2-40B4-BE49-F238E27FC236}">
                <a16:creationId xmlns:a16="http://schemas.microsoft.com/office/drawing/2014/main" id="{ACCDF4D0-6E85-9941-AA6A-34E6799F4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A45EB248-A725-6149-BA01-24F64E7E2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1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2" r:id="rId2"/>
    <p:sldLayoutId id="2147483682" r:id="rId3"/>
    <p:sldLayoutId id="2147483666" r:id="rId4"/>
    <p:sldLayoutId id="2147483667" r:id="rId5"/>
    <p:sldLayoutId id="2147483679" r:id="rId6"/>
    <p:sldLayoutId id="2147483676" r:id="rId7"/>
    <p:sldLayoutId id="2147483669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231880" cy="6984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Global Strategy Focus Area Map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421829"/>
              </p:ext>
            </p:extLst>
          </p:nvPr>
        </p:nvGraphicFramePr>
        <p:xfrm>
          <a:off x="416805" y="696084"/>
          <a:ext cx="11358390" cy="5346679"/>
        </p:xfrm>
        <a:graphic>
          <a:graphicData uri="http://schemas.openxmlformats.org/drawingml/2006/table">
            <a:tbl>
              <a:tblPr/>
              <a:tblGrid>
                <a:gridCol w="3786130">
                  <a:extLst>
                    <a:ext uri="{9D8B030D-6E8A-4147-A177-3AD203B41FA5}">
                      <a16:colId xmlns:a16="http://schemas.microsoft.com/office/drawing/2014/main" val="2064313205"/>
                    </a:ext>
                  </a:extLst>
                </a:gridCol>
                <a:gridCol w="3786130">
                  <a:extLst>
                    <a:ext uri="{9D8B030D-6E8A-4147-A177-3AD203B41FA5}">
                      <a16:colId xmlns:a16="http://schemas.microsoft.com/office/drawing/2014/main" val="501398238"/>
                    </a:ext>
                  </a:extLst>
                </a:gridCol>
                <a:gridCol w="3786130">
                  <a:extLst>
                    <a:ext uri="{9D8B030D-6E8A-4147-A177-3AD203B41FA5}">
                      <a16:colId xmlns:a16="http://schemas.microsoft.com/office/drawing/2014/main" val="2226479927"/>
                    </a:ext>
                  </a:extLst>
                </a:gridCol>
              </a:tblGrid>
              <a:tr h="5193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b="0" i="0" u="none" strike="noStrike" dirty="0">
                          <a:solidFill>
                            <a:srgbClr val="2C5985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n-US" sz="3000" b="0" i="0" u="none" strike="noStrike" dirty="0">
                          <a:solidFill>
                            <a:srgbClr val="2C5985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AMR</a:t>
                      </a:r>
                      <a:r>
                        <a:rPr lang="en-US" sz="2100" b="0" i="0" u="none" strike="noStrike" dirty="0">
                          <a:solidFill>
                            <a:srgbClr val="2C5985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100" b="0" i="0" u="none" strike="noStrike" dirty="0">
                          <a:solidFill>
                            <a:srgbClr val="2C5985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n-US" sz="3000" b="0" i="0" u="none" strike="noStrike" dirty="0">
                          <a:solidFill>
                            <a:srgbClr val="2C5985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EMEA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900" b="0" i="0" u="none" strike="noStrike" dirty="0">
                          <a:solidFill>
                            <a:srgbClr val="2C5985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 </a:t>
                      </a:r>
                      <a:r>
                        <a:rPr lang="en-US" sz="3000" b="0" i="0" u="none" strike="noStrike" dirty="0">
                          <a:solidFill>
                            <a:srgbClr val="2C5985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APAC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5128108"/>
                  </a:ext>
                </a:extLst>
              </a:tr>
              <a:tr h="43008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1) PoE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, Smart Building and Connected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Lighting (Ale)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7732" marR="7732" marT="7732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190817"/>
                  </a:ext>
                </a:extLst>
              </a:tr>
              <a:tr h="43008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2) USB Type-C Solutions (Jagger)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7732" marR="7732" marT="7732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12680"/>
                  </a:ext>
                </a:extLst>
              </a:tr>
              <a:tr h="43008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Brushless DC Motor Control</a:t>
                      </a: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7732" marR="7732" marT="7732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012108"/>
                  </a:ext>
                </a:extLst>
              </a:tr>
              <a:tr h="43008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UHD Power Conversion</a:t>
                      </a: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732" marR="7732" marT="7732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146807"/>
                  </a:ext>
                </a:extLst>
              </a:tr>
              <a:tr h="43008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Silicon Carbide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525266"/>
                  </a:ext>
                </a:extLst>
              </a:tr>
              <a:tr h="43008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3) Wireless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Connectivity vs. Coin Cell Battery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Life (Bob)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7732" marR="7732" marT="7732" marB="0" anchor="ctr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7732" marR="7732" marT="7732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825274"/>
                  </a:ext>
                </a:extLst>
              </a:tr>
              <a:tr h="4300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4) Voice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user Interface (VUI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) Bob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5) Industry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4.0 / Factory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Automation (Ale)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7732" marR="7732" marT="7732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6) 5G Telecom Power/Small Cell/Edge Computing (Jagger)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7732" marR="7732" marT="7732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61448"/>
                  </a:ext>
                </a:extLst>
              </a:tr>
              <a:tr h="43008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AR0234CS Image Sensor – (Robotics, Future Retail, Surveillance, Biometrics)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732" marR="7732" marT="7732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258820"/>
                  </a:ext>
                </a:extLst>
              </a:tr>
              <a:tr h="430086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VEGA Image Sensors – (Robotics)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732" marR="7732" marT="7732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126035"/>
                  </a:ext>
                </a:extLst>
              </a:tr>
              <a:tr h="491637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XGS Image Sensors – Industrial Robotics, ITS, Manufacturing, Failure Analysis)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7732" marR="7732" marT="773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732" marR="7732" marT="7732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226885"/>
                  </a:ext>
                </a:extLst>
              </a:tr>
              <a:tr h="430086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2" marR="7732" marT="7732" marB="0" anchor="b">
                    <a:lnL>
                      <a:noFill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7) Body </a:t>
                      </a:r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Control 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Modules (Minsu)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7732" marR="7732" marT="7732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561297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10823663" y="0"/>
          <a:ext cx="1368337" cy="800100"/>
        </p:xfrm>
        <a:graphic>
          <a:graphicData uri="http://schemas.openxmlformats.org/drawingml/2006/table">
            <a:tbl>
              <a:tblPr/>
              <a:tblGrid>
                <a:gridCol w="1368337">
                  <a:extLst>
                    <a:ext uri="{9D8B030D-6E8A-4147-A177-3AD203B41FA5}">
                      <a16:colId xmlns:a16="http://schemas.microsoft.com/office/drawing/2014/main" val="165319299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PSG Lead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946449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ASG Lead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97264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ISG Lead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372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96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073853" y="2102343"/>
            <a:ext cx="4353464" cy="207740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Enabling I4.0 with sensing, processing and networking solutions for the next generation of industrial applications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55" y="37166"/>
            <a:ext cx="9581010" cy="698485"/>
          </a:xfrm>
        </p:spPr>
        <p:txBody>
          <a:bodyPr>
            <a:normAutofit/>
          </a:bodyPr>
          <a:lstStyle/>
          <a:p>
            <a:r>
              <a:rPr lang="en-US" dirty="0" smtClean="0"/>
              <a:t>Value Proposition: Industry 4.0 Factory Automation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77" y="1171873"/>
            <a:ext cx="4188931" cy="3007873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264" y="870357"/>
            <a:ext cx="1280160" cy="109728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9251" y="1932758"/>
            <a:ext cx="1280160" cy="109728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922" y="1967637"/>
            <a:ext cx="1280160" cy="109728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8244" y="3704023"/>
            <a:ext cx="1280160" cy="1097280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1369" y="3679024"/>
            <a:ext cx="1280160" cy="1009273"/>
          </a:xfrm>
          <a:prstGeom prst="ellipse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Rounded Rectangle 8"/>
          <p:cNvSpPr/>
          <p:nvPr/>
        </p:nvSpPr>
        <p:spPr>
          <a:xfrm>
            <a:off x="2225825" y="1969361"/>
            <a:ext cx="1905039" cy="28944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0070C0"/>
                </a:solidFill>
              </a:rPr>
              <a:t>Position Sensor (Palawan</a:t>
            </a:r>
            <a:r>
              <a:rPr lang="en-US" sz="1100" b="1" dirty="0" smtClean="0">
                <a:solidFill>
                  <a:srgbClr val="0070C0"/>
                </a:solidFill>
              </a:rPr>
              <a:t>)</a:t>
            </a:r>
            <a:endParaRPr lang="en-US" sz="1100" b="1" dirty="0">
              <a:solidFill>
                <a:srgbClr val="0070C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8880" y="3072861"/>
            <a:ext cx="1512245" cy="47672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70C0"/>
                </a:solidFill>
              </a:rPr>
              <a:t>Isolated Controller (</a:t>
            </a:r>
            <a:r>
              <a:rPr lang="en-US" sz="1100" b="1" dirty="0" err="1" smtClean="0">
                <a:solidFill>
                  <a:srgbClr val="0070C0"/>
                </a:solidFill>
              </a:rPr>
              <a:t>Naya</a:t>
            </a:r>
            <a:r>
              <a:rPr lang="en-US" sz="1100" b="1" dirty="0" smtClean="0">
                <a:solidFill>
                  <a:srgbClr val="0070C0"/>
                </a:solidFill>
              </a:rPr>
              <a:t> Controller)</a:t>
            </a:r>
            <a:endParaRPr lang="en-US" sz="1100" b="1" dirty="0">
              <a:solidFill>
                <a:srgbClr val="0070C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5804" y="4656582"/>
            <a:ext cx="1905039" cy="476726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070C0"/>
                </a:solidFill>
              </a:rPr>
              <a:t>Industry 4.0 Digital and MS ASICs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08930" y="4660006"/>
            <a:ext cx="1905039" cy="47672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070C0"/>
                </a:solidFill>
              </a:rPr>
              <a:t>Edge-Node Sensing &amp; Processing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883375" y="2900676"/>
            <a:ext cx="1971912" cy="28944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0070C0"/>
                </a:solidFill>
              </a:rPr>
              <a:t>Industrial Ethernet (Cascade)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285512" y="4401838"/>
            <a:ext cx="4833505" cy="132802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Significant growth of semiconductor demand in industrial market to support higher connectivity, sensing, and computation to the edge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227012" y="5367248"/>
            <a:ext cx="4047146" cy="851297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Replacement of optical position sensors with a more robust solution at less than half the cost and multi-drop Ethernet communication using existing twisted-pair wire infrastructure. BOM, complexity and area reduction</a:t>
            </a:r>
          </a:p>
        </p:txBody>
      </p:sp>
    </p:spTree>
    <p:extLst>
      <p:ext uri="{BB962C8B-B14F-4D97-AF65-F5344CB8AC3E}">
        <p14:creationId xmlns:p14="http://schemas.microsoft.com/office/powerpoint/2010/main" val="312338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4.0 and Factory automation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1026699"/>
            <a:ext cx="10515600" cy="4351338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82755" y="848974"/>
          <a:ext cx="5159961" cy="8930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9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2753">
                <a:tc>
                  <a:txBody>
                    <a:bodyPr/>
                    <a:lstStyle/>
                    <a:p>
                      <a:r>
                        <a:rPr lang="en-US" dirty="0" smtClean="0"/>
                        <a:t>Target Segments &amp; Applications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338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Industry</a:t>
                      </a:r>
                      <a:r>
                        <a:rPr lang="en-US" sz="1300" baseline="0" dirty="0" smtClean="0"/>
                        <a:t> 4.0: Process and Factory automation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7093514" y="848974"/>
          <a:ext cx="4703022" cy="3071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3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3794">
                <a:tc>
                  <a:txBody>
                    <a:bodyPr/>
                    <a:lstStyle/>
                    <a:p>
                      <a:r>
                        <a:rPr lang="en-US" dirty="0" smtClean="0"/>
                        <a:t>Key</a:t>
                      </a:r>
                      <a:r>
                        <a:rPr lang="en-US" baseline="0" dirty="0" smtClean="0"/>
                        <a:t> Technologies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3858">
                <a:tc>
                  <a:txBody>
                    <a:bodyPr/>
                    <a:lstStyle/>
                    <a:p>
                      <a:pPr mar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Rotary Position Sensor Encoder                 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NCS32100</a:t>
                      </a:r>
                    </a:p>
                    <a:p>
                      <a:pPr mar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Linear Position Sensor Encoder                  NCS32200</a:t>
                      </a:r>
                    </a:p>
                    <a:p>
                      <a:pPr mar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Industrial Ethernet  10Base-T1S                 NCN2600x</a:t>
                      </a:r>
                    </a:p>
                    <a:p>
                      <a:pPr mar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Isolated Controller                                       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Naya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Controller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3858">
                <a:tc>
                  <a:txBody>
                    <a:bodyPr/>
                    <a:lstStyle/>
                    <a:p>
                      <a:pPr marL="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en-US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12723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382756" y="1712800"/>
          <a:ext cx="2512804" cy="796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5141">
                <a:tc>
                  <a:txBody>
                    <a:bodyPr/>
                    <a:lstStyle/>
                    <a:p>
                      <a:r>
                        <a:rPr lang="en-US" dirty="0" smtClean="0"/>
                        <a:t>ASG Marketing Owner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973">
                <a:tc>
                  <a:txBody>
                    <a:bodyPr/>
                    <a:lstStyle/>
                    <a:p>
                      <a:r>
                        <a:rPr lang="en-US" sz="1300" baseline="0" dirty="0" smtClean="0"/>
                        <a:t>Alessandro Maggioni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2897632" y="1715573"/>
          <a:ext cx="2653400" cy="792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980">
                <a:tc>
                  <a:txBody>
                    <a:bodyPr/>
                    <a:lstStyle/>
                    <a:p>
                      <a:r>
                        <a:rPr lang="en-US" dirty="0"/>
                        <a:t>Regional Focus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518">
                <a:tc>
                  <a:txBody>
                    <a:bodyPr/>
                    <a:lstStyle/>
                    <a:p>
                      <a:r>
                        <a:rPr lang="en-US" sz="1300" dirty="0" smtClean="0"/>
                        <a:t>EMEA</a:t>
                      </a:r>
                      <a:endParaRPr lang="en-US" sz="1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5559348" y="2510223"/>
          <a:ext cx="6237188" cy="982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9032"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Competitive Landscape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6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378178" y="3522977"/>
          <a:ext cx="11418358" cy="1083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8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994">
                <a:tc>
                  <a:txBody>
                    <a:bodyPr/>
                    <a:lstStyle/>
                    <a:p>
                      <a:r>
                        <a:rPr lang="en-US" dirty="0" smtClean="0"/>
                        <a:t>Objectives &amp; KPIs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731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Inform the Channel that we have the full</a:t>
                      </a: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solution for Industry 4.0 application tying it all together Motion, Power </a:t>
                      </a:r>
                      <a:endParaRPr lang="en-US" sz="13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Increased design-in activities (increased registrations). Deep campaign and dedicated promotion with the main Channel partners 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378177" y="4606703"/>
          <a:ext cx="5623912" cy="1205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714">
                <a:tc>
                  <a:txBody>
                    <a:bodyPr/>
                    <a:lstStyle/>
                    <a:p>
                      <a:r>
                        <a:rPr lang="en-US" dirty="0" smtClean="0"/>
                        <a:t>Support/Resources/Collateral</a:t>
                      </a:r>
                      <a:r>
                        <a:rPr lang="en-US" baseline="0" dirty="0" smtClean="0"/>
                        <a:t> Available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371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BU is working on EVBs, Reference Designs, User’s Manuals, etc.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White papers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6020852" y="4606703"/>
          <a:ext cx="5775684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5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247">
                <a:tc>
                  <a:txBody>
                    <a:bodyPr/>
                    <a:lstStyle/>
                    <a:p>
                      <a:r>
                        <a:rPr lang="en-US" dirty="0" smtClean="0"/>
                        <a:t>Support/Resources/Collateral</a:t>
                      </a:r>
                      <a:r>
                        <a:rPr lang="en-US" baseline="0" dirty="0" smtClean="0"/>
                        <a:t> Needed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03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Experts identified and trained at each participating channel partner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Recorded FAE and Sales trainings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Application notes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Articles and blogs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5551032" y="848974"/>
          <a:ext cx="1534167" cy="1656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109">
                <a:tc>
                  <a:txBody>
                    <a:bodyPr/>
                    <a:lstStyle/>
                    <a:p>
                      <a:r>
                        <a:rPr lang="en-US" dirty="0" smtClean="0"/>
                        <a:t>Launch Date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23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Q4’21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378177" y="2505479"/>
          <a:ext cx="5181171" cy="1017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7689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Value Proposition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sz="1200" dirty="0" smtClean="0"/>
                        <a:t>Replacement</a:t>
                      </a:r>
                      <a:r>
                        <a:rPr lang="en-US" altLang="zh-TW" sz="1200" baseline="0" dirty="0" smtClean="0"/>
                        <a:t> of </a:t>
                      </a:r>
                      <a:r>
                        <a:rPr lang="en-US" altLang="zh-TW" sz="1200" dirty="0" smtClean="0"/>
                        <a:t>optical position sensors with a more robust solution at less than half the cost and multi-drop Ethernet communication using existing twisted-pair wire infrastructure. BOM, complexity and area reduction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6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blic Information">
  <a:themeElements>
    <a:clrScheme name="ON Semiconductor">
      <a:dk1>
        <a:srgbClr val="133455"/>
      </a:dk1>
      <a:lt1>
        <a:srgbClr val="FFFFFF"/>
      </a:lt1>
      <a:dk2>
        <a:srgbClr val="2C5985"/>
      </a:dk2>
      <a:lt2>
        <a:srgbClr val="F2F2F2"/>
      </a:lt2>
      <a:accent1>
        <a:srgbClr val="2C5985"/>
      </a:accent1>
      <a:accent2>
        <a:srgbClr val="5B8FCB"/>
      </a:accent2>
      <a:accent3>
        <a:srgbClr val="FFC000"/>
      </a:accent3>
      <a:accent4>
        <a:srgbClr val="428FE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bg2">
                <a:lumMod val="1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nal Use Only">
  <a:themeElements>
    <a:clrScheme name="ON Semiconductor">
      <a:dk1>
        <a:srgbClr val="133455"/>
      </a:dk1>
      <a:lt1>
        <a:srgbClr val="FFFFFF"/>
      </a:lt1>
      <a:dk2>
        <a:srgbClr val="2C5985"/>
      </a:dk2>
      <a:lt2>
        <a:srgbClr val="F2F2F2"/>
      </a:lt2>
      <a:accent1>
        <a:srgbClr val="2C5985"/>
      </a:accent1>
      <a:accent2>
        <a:srgbClr val="5B8FCB"/>
      </a:accent2>
      <a:accent3>
        <a:srgbClr val="FFC000"/>
      </a:accent3>
      <a:accent4>
        <a:srgbClr val="428FE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bg2">
                <a:lumMod val="1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fidential">
  <a:themeElements>
    <a:clrScheme name="ON Semiconductor">
      <a:dk1>
        <a:srgbClr val="133455"/>
      </a:dk1>
      <a:lt1>
        <a:srgbClr val="FFFFFF"/>
      </a:lt1>
      <a:dk2>
        <a:srgbClr val="2C5985"/>
      </a:dk2>
      <a:lt2>
        <a:srgbClr val="F2F2F2"/>
      </a:lt2>
      <a:accent1>
        <a:srgbClr val="2C5985"/>
      </a:accent1>
      <a:accent2>
        <a:srgbClr val="5B8FCB"/>
      </a:accent2>
      <a:accent3>
        <a:srgbClr val="FFC000"/>
      </a:accent3>
      <a:accent4>
        <a:srgbClr val="428FE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bg2">
                <a:lumMod val="1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4678c56-0b70-41a7-9cf0-17b28b6c32bd">F4YVM2C5QEYC-377341560-710</_dlc_DocId>
    <_dlc_DocIdUrl xmlns="e4678c56-0b70-41a7-9cf0-17b28b6c32bd">
      <Url>http://theconnection.onsemi.com/sm/mc/marcom/intmarketplans/_layouts/15/DocIdRedir.aspx?ID=F4YVM2C5QEYC-377341560-710</Url>
      <Description>F4YVM2C5QEYC-377341560-710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0CF42AD31A9D438BEB516AAB86E87B" ma:contentTypeVersion="0" ma:contentTypeDescription="Create a new document." ma:contentTypeScope="" ma:versionID="394eed764d6ce8276d21880807701acc">
  <xsd:schema xmlns:xsd="http://www.w3.org/2001/XMLSchema" xmlns:xs="http://www.w3.org/2001/XMLSchema" xmlns:p="http://schemas.microsoft.com/office/2006/metadata/properties" xmlns:ns2="e4678c56-0b70-41a7-9cf0-17b28b6c32bd" targetNamespace="http://schemas.microsoft.com/office/2006/metadata/properties" ma:root="true" ma:fieldsID="c3f289686f858ca8e35e5d90f6ad8994" ns2:_="">
    <xsd:import namespace="e4678c56-0b70-41a7-9cf0-17b28b6c32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78c56-0b70-41a7-9cf0-17b28b6c32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6E6404-E1B9-4809-898E-D71D7C3E1EB3}">
  <ds:schemaRefs>
    <ds:schemaRef ds:uri="http://schemas.microsoft.com/office/2006/metadata/properties"/>
    <ds:schemaRef ds:uri="e4678c56-0b70-41a7-9cf0-17b28b6c32b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45F33DB-83AF-4B88-9493-66D9606D53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154922-4117-4276-B8C7-65F8F125637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32BD5A4-70F8-4079-8520-51B248D972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678c56-0b70-41a7-9cf0-17b28b6c3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398</Words>
  <Application>Microsoft Office PowerPoint</Application>
  <PresentationFormat>Widescreen</PresentationFormat>
  <Paragraphs>60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微軟正黑體</vt:lpstr>
      <vt:lpstr>Arial</vt:lpstr>
      <vt:lpstr>Calibri</vt:lpstr>
      <vt:lpstr>Franklin Gothic Book</vt:lpstr>
      <vt:lpstr>Franklin Gothic Demi Cond</vt:lpstr>
      <vt:lpstr>Franklin Gothic Medium</vt:lpstr>
      <vt:lpstr>Times New Roman</vt:lpstr>
      <vt:lpstr>Public Information</vt:lpstr>
      <vt:lpstr>Internal Use Only</vt:lpstr>
      <vt:lpstr>Confidential</vt:lpstr>
      <vt:lpstr>Global Strategy Focus Area Map</vt:lpstr>
      <vt:lpstr>Value Proposition: Industry 4.0 Factory Automation</vt:lpstr>
      <vt:lpstr>Industry 4.0 and Factory automation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 Review</dc:title>
  <dc:creator/>
  <cp:lastModifiedBy/>
  <cp:revision>3</cp:revision>
  <dcterms:created xsi:type="dcterms:W3CDTF">2018-03-12T17:42:36Z</dcterms:created>
  <dcterms:modified xsi:type="dcterms:W3CDTF">2021-02-12T19:22:44Z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c4cda44b-bc0a-42d7-a130-f731e11e4e41</vt:lpwstr>
  </property>
  <property fmtid="{D5CDD505-2E9C-101B-9397-08002B2CF9AE}" pid="3" name="ContentTypeId">
    <vt:lpwstr>0x010100D80CF42AD31A9D438BEB516AAB86E87B</vt:lpwstr>
  </property>
</Properties>
</file>