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729" r:id="rId6"/>
    <p:sldMasterId id="2147483751" r:id="rId7"/>
  </p:sldMasterIdLst>
  <p:notesMasterIdLst>
    <p:notesMasterId r:id="rId40"/>
  </p:notesMasterIdLst>
  <p:handoutMasterIdLst>
    <p:handoutMasterId r:id="rId41"/>
  </p:handoutMasterIdLst>
  <p:sldIdLst>
    <p:sldId id="386" r:id="rId8"/>
    <p:sldId id="377" r:id="rId9"/>
    <p:sldId id="473" r:id="rId10"/>
    <p:sldId id="385" r:id="rId11"/>
    <p:sldId id="368" r:id="rId12"/>
    <p:sldId id="376" r:id="rId13"/>
    <p:sldId id="366" r:id="rId14"/>
    <p:sldId id="279" r:id="rId15"/>
    <p:sldId id="278" r:id="rId16"/>
    <p:sldId id="378" r:id="rId17"/>
    <p:sldId id="361" r:id="rId18"/>
    <p:sldId id="362" r:id="rId19"/>
    <p:sldId id="379" r:id="rId20"/>
    <p:sldId id="355" r:id="rId21"/>
    <p:sldId id="356" r:id="rId22"/>
    <p:sldId id="283" r:id="rId23"/>
    <p:sldId id="380" r:id="rId24"/>
    <p:sldId id="371" r:id="rId25"/>
    <p:sldId id="372" r:id="rId26"/>
    <p:sldId id="373" r:id="rId27"/>
    <p:sldId id="384" r:id="rId28"/>
    <p:sldId id="375" r:id="rId29"/>
    <p:sldId id="383" r:id="rId30"/>
    <p:sldId id="381" r:id="rId31"/>
    <p:sldId id="290" r:id="rId32"/>
    <p:sldId id="291" r:id="rId33"/>
    <p:sldId id="292" r:id="rId34"/>
    <p:sldId id="293" r:id="rId35"/>
    <p:sldId id="382" r:id="rId36"/>
    <p:sldId id="288" r:id="rId37"/>
    <p:sldId id="337" r:id="rId38"/>
    <p:sldId id="275" r:id="rId3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94FC2B-6A8A-450C-8BBA-41647938B8AB}">
          <p14:sldIdLst/>
        </p14:section>
        <p14:section name="Default Section" id="{12B0B9D2-2FEF-4DB0-ACF4-799DD7FE1A18}">
          <p14:sldIdLst>
            <p14:sldId id="386"/>
          </p14:sldIdLst>
        </p14:section>
        <p14:section name="Introduction &amp; Markets" id="{76541315-9FBE-4004-B2CF-598EC2B37AF3}">
          <p14:sldIdLst>
            <p14:sldId id="377"/>
            <p14:sldId id="473"/>
            <p14:sldId id="385"/>
            <p14:sldId id="368"/>
          </p14:sldIdLst>
        </p14:section>
        <p14:section name="SiPM Tech" id="{9D66FC5F-5DAD-491D-957E-8FC94937972F}">
          <p14:sldIdLst>
            <p14:sldId id="376"/>
            <p14:sldId id="366"/>
            <p14:sldId id="279"/>
            <p14:sldId id="278"/>
          </p14:sldIdLst>
        </p14:section>
        <p14:section name="C &amp; J Series" id="{1A0D486E-7597-4E9A-A69F-76F88B5376D1}">
          <p14:sldIdLst>
            <p14:sldId id="378"/>
            <p14:sldId id="361"/>
            <p14:sldId id="362"/>
          </p14:sldIdLst>
        </p14:section>
        <p14:section name="Arrays" id="{4CCC16C0-309B-41D0-9DF5-B2A2EFBBFC7D}">
          <p14:sldIdLst>
            <p14:sldId id="379"/>
            <p14:sldId id="355"/>
            <p14:sldId id="356"/>
          </p14:sldIdLst>
        </p14:section>
        <p14:section name="PDE" id="{1AE6FF32-924A-460C-B197-63D207C50FEF}">
          <p14:sldIdLst>
            <p14:sldId id="283"/>
          </p14:sldIdLst>
        </p14:section>
        <p14:section name="Sample Applications for C &amp; J Series" id="{EF58AB0B-6CD1-46D4-A229-C2AF0E3A92CF}">
          <p14:sldIdLst>
            <p14:sldId id="380"/>
            <p14:sldId id="371"/>
            <p14:sldId id="372"/>
            <p14:sldId id="373"/>
            <p14:sldId id="384"/>
            <p14:sldId id="375"/>
            <p14:sldId id="383"/>
          </p14:sldIdLst>
        </p14:section>
        <p14:section name="Evaluation Boards" id="{9282EFA0-67C2-444A-995B-E38E459986F1}">
          <p14:sldIdLst/>
        </p14:section>
        <p14:section name="Qual and Reliability" id="{A3678845-00F4-443B-8939-1EC8E1777EB6}">
          <p14:sldIdLst>
            <p14:sldId id="381"/>
            <p14:sldId id="290"/>
            <p14:sldId id="291"/>
            <p14:sldId id="292"/>
            <p14:sldId id="293"/>
          </p14:sldIdLst>
        </p14:section>
        <p14:section name="Documentation" id="{736F84A4-E3FF-49A7-869E-461BF312FADB}">
          <p14:sldIdLst>
            <p14:sldId id="382"/>
            <p14:sldId id="288"/>
            <p14:sldId id="337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 pos="572" userDrawn="1">
          <p15:clr>
            <a:srgbClr val="A4A3A4"/>
          </p15:clr>
        </p15:guide>
        <p15:guide id="4" pos="7677">
          <p15:clr>
            <a:srgbClr val="A4A3A4"/>
          </p15:clr>
        </p15:guide>
        <p15:guide id="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536F79"/>
    <a:srgbClr val="000000"/>
    <a:srgbClr val="4472C4"/>
    <a:srgbClr val="E2E2E2"/>
    <a:srgbClr val="00E6E1"/>
    <a:srgbClr val="4EB3D2"/>
    <a:srgbClr val="00C8C3"/>
    <a:srgbClr val="60DA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44" autoAdjust="0"/>
    <p:restoredTop sz="99759" autoAdjust="0"/>
  </p:normalViewPr>
  <p:slideViewPr>
    <p:cSldViewPr snapToGrid="0" showGuides="1">
      <p:cViewPr varScale="1">
        <p:scale>
          <a:sx n="112" d="100"/>
          <a:sy n="112" d="100"/>
        </p:scale>
        <p:origin x="132" y="96"/>
      </p:cViewPr>
      <p:guideLst>
        <p:guide orient="horz" pos="4319"/>
        <p:guide orient="horz" pos="572"/>
        <p:guide pos="7677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350"/>
    </p:cViewPr>
  </p:sorterViewPr>
  <p:notesViewPr>
    <p:cSldViewPr snapToGrid="0" showGuides="1">
      <p:cViewPr varScale="1">
        <p:scale>
          <a:sx n="45" d="100"/>
          <a:sy n="45" d="100"/>
        </p:scale>
        <p:origin x="-2198" y="-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AA68A0-E6B5-47EC-95B9-D7E6BD2414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6772DE-4D8D-4BB4-A469-B9282F2CD104}">
      <dgm:prSet/>
      <dgm:spPr/>
      <dgm:t>
        <a:bodyPr/>
        <a:lstStyle/>
        <a:p>
          <a:pPr rtl="0"/>
          <a:r>
            <a:rPr lang="en-US" dirty="0"/>
            <a:t>SensL Technologies, now Depth Sensing Division, was acquired by ON Semiconductor May 2018</a:t>
          </a:r>
        </a:p>
      </dgm:t>
    </dgm:pt>
    <dgm:pt modelId="{790BBB1B-EBE2-455A-86ED-615F4C06B9CC}" type="parTrans" cxnId="{515B7B5B-E9A1-461D-97A8-EB2DABB364CB}">
      <dgm:prSet/>
      <dgm:spPr/>
      <dgm:t>
        <a:bodyPr/>
        <a:lstStyle/>
        <a:p>
          <a:endParaRPr lang="en-US"/>
        </a:p>
      </dgm:t>
    </dgm:pt>
    <dgm:pt modelId="{97B881D1-0B49-47BF-B959-846EBB4ABF25}" type="sibTrans" cxnId="{515B7B5B-E9A1-461D-97A8-EB2DABB364CB}">
      <dgm:prSet/>
      <dgm:spPr/>
      <dgm:t>
        <a:bodyPr/>
        <a:lstStyle/>
        <a:p>
          <a:endParaRPr lang="en-US"/>
        </a:p>
      </dgm:t>
    </dgm:pt>
    <dgm:pt modelId="{79D77735-9FAC-43F1-B90F-AA6AD3B05038}">
      <dgm:prSet/>
      <dgm:spPr/>
      <dgm:t>
        <a:bodyPr/>
        <a:lstStyle/>
        <a:p>
          <a:pPr rtl="0"/>
          <a:r>
            <a:rPr lang="en-US" dirty="0"/>
            <a:t>Independent division within Intelligent Sensing Group (ISG) focused on Medical Imaging and LiDAR solutions</a:t>
          </a:r>
        </a:p>
      </dgm:t>
    </dgm:pt>
    <dgm:pt modelId="{6FA22F47-10CB-4BD7-AD0E-3C0BE9148E37}" type="parTrans" cxnId="{4062F245-AF33-41A8-A979-C59E4A2C7FCF}">
      <dgm:prSet/>
      <dgm:spPr/>
      <dgm:t>
        <a:bodyPr/>
        <a:lstStyle/>
        <a:p>
          <a:endParaRPr lang="en-US"/>
        </a:p>
      </dgm:t>
    </dgm:pt>
    <dgm:pt modelId="{717D7AD2-910B-468F-B9DB-F2CE834281A9}" type="sibTrans" cxnId="{4062F245-AF33-41A8-A979-C59E4A2C7FCF}">
      <dgm:prSet/>
      <dgm:spPr/>
      <dgm:t>
        <a:bodyPr/>
        <a:lstStyle/>
        <a:p>
          <a:endParaRPr lang="en-US"/>
        </a:p>
      </dgm:t>
    </dgm:pt>
    <dgm:pt modelId="{60D9D6DF-F166-44AB-9AAD-F38C761BCBE6}">
      <dgm:prSet/>
      <dgm:spPr/>
      <dgm:t>
        <a:bodyPr/>
        <a:lstStyle/>
        <a:p>
          <a:pPr rtl="0"/>
          <a:r>
            <a:rPr lang="en-US" dirty="0"/>
            <a:t>Division engineering remains in Cork Ireland</a:t>
          </a:r>
        </a:p>
      </dgm:t>
    </dgm:pt>
    <dgm:pt modelId="{50E6E7B0-263D-40C3-B4BC-85AD6872CAE9}" type="parTrans" cxnId="{DB310669-9D78-425D-B6E2-4200DFCDA95D}">
      <dgm:prSet/>
      <dgm:spPr/>
      <dgm:t>
        <a:bodyPr/>
        <a:lstStyle/>
        <a:p>
          <a:endParaRPr lang="en-US"/>
        </a:p>
      </dgm:t>
    </dgm:pt>
    <dgm:pt modelId="{812C71BD-7277-4712-AEA8-72C46950833B}" type="sibTrans" cxnId="{DB310669-9D78-425D-B6E2-4200DFCDA95D}">
      <dgm:prSet/>
      <dgm:spPr/>
      <dgm:t>
        <a:bodyPr/>
        <a:lstStyle/>
        <a:p>
          <a:endParaRPr lang="en-US"/>
        </a:p>
      </dgm:t>
    </dgm:pt>
    <dgm:pt modelId="{8A4F19D9-740C-4EFA-8AC7-E76C6C7A9A5B}">
      <dgm:prSet/>
      <dgm:spPr/>
      <dgm:t>
        <a:bodyPr/>
        <a:lstStyle/>
        <a:p>
          <a:pPr rtl="0"/>
          <a:r>
            <a:rPr lang="en-US" dirty="0"/>
            <a:t>Leveraging resources of all 34,000 ON employees</a:t>
          </a:r>
        </a:p>
      </dgm:t>
    </dgm:pt>
    <dgm:pt modelId="{7A681D53-ABAF-48DA-A2DD-54EEF1AC07FA}" type="sibTrans" cxnId="{4BF440A9-45C7-4909-A55B-293FB7157497}">
      <dgm:prSet/>
      <dgm:spPr/>
      <dgm:t>
        <a:bodyPr/>
        <a:lstStyle/>
        <a:p>
          <a:endParaRPr lang="en-US"/>
        </a:p>
      </dgm:t>
    </dgm:pt>
    <dgm:pt modelId="{E8C8201B-2779-4077-BB6B-D95CAF8626EC}" type="parTrans" cxnId="{4BF440A9-45C7-4909-A55B-293FB7157497}">
      <dgm:prSet/>
      <dgm:spPr/>
      <dgm:t>
        <a:bodyPr/>
        <a:lstStyle/>
        <a:p>
          <a:endParaRPr lang="en-US"/>
        </a:p>
      </dgm:t>
    </dgm:pt>
    <dgm:pt modelId="{95404CCB-DCBF-4410-B70C-1581DE3EB595}" type="pres">
      <dgm:prSet presAssocID="{2BAA68A0-E6B5-47EC-95B9-D7E6BD241483}" presName="linear" presStyleCnt="0">
        <dgm:presLayoutVars>
          <dgm:animLvl val="lvl"/>
          <dgm:resizeHandles val="exact"/>
        </dgm:presLayoutVars>
      </dgm:prSet>
      <dgm:spPr/>
    </dgm:pt>
    <dgm:pt modelId="{CACE606D-9CE2-4DE0-BB93-5B8CDD6D4B06}" type="pres">
      <dgm:prSet presAssocID="{716772DE-4D8D-4BB4-A469-B9282F2CD10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236A1ED-942D-4C75-8570-DF5366EAEEDF}" type="pres">
      <dgm:prSet presAssocID="{97B881D1-0B49-47BF-B959-846EBB4ABF25}" presName="spacer" presStyleCnt="0"/>
      <dgm:spPr/>
    </dgm:pt>
    <dgm:pt modelId="{F697F4DF-E778-4441-B2AD-2A2701F6C5BB}" type="pres">
      <dgm:prSet presAssocID="{79D77735-9FAC-43F1-B90F-AA6AD3B05038}" presName="parentText" presStyleLbl="node1" presStyleIdx="1" presStyleCnt="4" custLinFactNeighborX="-206" custLinFactNeighborY="-53924">
        <dgm:presLayoutVars>
          <dgm:chMax val="0"/>
          <dgm:bulletEnabled val="1"/>
        </dgm:presLayoutVars>
      </dgm:prSet>
      <dgm:spPr/>
    </dgm:pt>
    <dgm:pt modelId="{4D5D391A-5562-4DA8-9AA8-EA18E6CE4313}" type="pres">
      <dgm:prSet presAssocID="{717D7AD2-910B-468F-B9DB-F2CE834281A9}" presName="spacer" presStyleCnt="0"/>
      <dgm:spPr/>
    </dgm:pt>
    <dgm:pt modelId="{33C4F727-C2EF-450A-8DF8-0058AA46540C}" type="pres">
      <dgm:prSet presAssocID="{60D9D6DF-F166-44AB-9AAD-F38C761BCBE6}" presName="parentText" presStyleLbl="node1" presStyleIdx="2" presStyleCnt="4" custLinFactNeighborY="-90519">
        <dgm:presLayoutVars>
          <dgm:chMax val="0"/>
          <dgm:bulletEnabled val="1"/>
        </dgm:presLayoutVars>
      </dgm:prSet>
      <dgm:spPr/>
    </dgm:pt>
    <dgm:pt modelId="{B2906DE4-3FDC-4B03-8B1E-BBB1A56E403C}" type="pres">
      <dgm:prSet presAssocID="{812C71BD-7277-4712-AEA8-72C46950833B}" presName="spacer" presStyleCnt="0"/>
      <dgm:spPr/>
    </dgm:pt>
    <dgm:pt modelId="{6448F757-7AA3-436F-9753-18FE464771E2}" type="pres">
      <dgm:prSet presAssocID="{8A4F19D9-740C-4EFA-8AC7-E76C6C7A9A5B}" presName="parentText" presStyleLbl="node1" presStyleIdx="3" presStyleCnt="4" custLinFactY="-1875" custLinFactNeighborX="-667" custLinFactNeighborY="-100000">
        <dgm:presLayoutVars>
          <dgm:chMax val="0"/>
          <dgm:bulletEnabled val="1"/>
        </dgm:presLayoutVars>
      </dgm:prSet>
      <dgm:spPr/>
    </dgm:pt>
  </dgm:ptLst>
  <dgm:cxnLst>
    <dgm:cxn modelId="{96A4BC1D-9003-4BF1-A6A3-B3426B55CF91}" type="presOf" srcId="{8A4F19D9-740C-4EFA-8AC7-E76C6C7A9A5B}" destId="{6448F757-7AA3-436F-9753-18FE464771E2}" srcOrd="0" destOrd="0" presId="urn:microsoft.com/office/officeart/2005/8/layout/vList2"/>
    <dgm:cxn modelId="{515B7B5B-E9A1-461D-97A8-EB2DABB364CB}" srcId="{2BAA68A0-E6B5-47EC-95B9-D7E6BD241483}" destId="{716772DE-4D8D-4BB4-A469-B9282F2CD104}" srcOrd="0" destOrd="0" parTransId="{790BBB1B-EBE2-455A-86ED-615F4C06B9CC}" sibTransId="{97B881D1-0B49-47BF-B959-846EBB4ABF25}"/>
    <dgm:cxn modelId="{59CF0D44-E743-4A05-B472-985007AB2961}" type="presOf" srcId="{716772DE-4D8D-4BB4-A469-B9282F2CD104}" destId="{CACE606D-9CE2-4DE0-BB93-5B8CDD6D4B06}" srcOrd="0" destOrd="0" presId="urn:microsoft.com/office/officeart/2005/8/layout/vList2"/>
    <dgm:cxn modelId="{4062F245-AF33-41A8-A979-C59E4A2C7FCF}" srcId="{2BAA68A0-E6B5-47EC-95B9-D7E6BD241483}" destId="{79D77735-9FAC-43F1-B90F-AA6AD3B05038}" srcOrd="1" destOrd="0" parTransId="{6FA22F47-10CB-4BD7-AD0E-3C0BE9148E37}" sibTransId="{717D7AD2-910B-468F-B9DB-F2CE834281A9}"/>
    <dgm:cxn modelId="{5196AC47-ED4D-4D4B-AEBC-A2384DCD390F}" type="presOf" srcId="{79D77735-9FAC-43F1-B90F-AA6AD3B05038}" destId="{F697F4DF-E778-4441-B2AD-2A2701F6C5BB}" srcOrd="0" destOrd="0" presId="urn:microsoft.com/office/officeart/2005/8/layout/vList2"/>
    <dgm:cxn modelId="{DB310669-9D78-425D-B6E2-4200DFCDA95D}" srcId="{2BAA68A0-E6B5-47EC-95B9-D7E6BD241483}" destId="{60D9D6DF-F166-44AB-9AAD-F38C761BCBE6}" srcOrd="2" destOrd="0" parTransId="{50E6E7B0-263D-40C3-B4BC-85AD6872CAE9}" sibTransId="{812C71BD-7277-4712-AEA8-72C46950833B}"/>
    <dgm:cxn modelId="{4BF440A9-45C7-4909-A55B-293FB7157497}" srcId="{2BAA68A0-E6B5-47EC-95B9-D7E6BD241483}" destId="{8A4F19D9-740C-4EFA-8AC7-E76C6C7A9A5B}" srcOrd="3" destOrd="0" parTransId="{E8C8201B-2779-4077-BB6B-D95CAF8626EC}" sibTransId="{7A681D53-ABAF-48DA-A2DD-54EEF1AC07FA}"/>
    <dgm:cxn modelId="{17B76EBC-583F-4580-B9B2-098394FB6594}" type="presOf" srcId="{60D9D6DF-F166-44AB-9AAD-F38C761BCBE6}" destId="{33C4F727-C2EF-450A-8DF8-0058AA46540C}" srcOrd="0" destOrd="0" presId="urn:microsoft.com/office/officeart/2005/8/layout/vList2"/>
    <dgm:cxn modelId="{05C421F1-4CA9-4CA6-870D-9BCD583C0FDA}" type="presOf" srcId="{2BAA68A0-E6B5-47EC-95B9-D7E6BD241483}" destId="{95404CCB-DCBF-4410-B70C-1581DE3EB595}" srcOrd="0" destOrd="0" presId="urn:microsoft.com/office/officeart/2005/8/layout/vList2"/>
    <dgm:cxn modelId="{540FF58C-EBEC-415B-9DEC-6F5BABF1EE08}" type="presParOf" srcId="{95404CCB-DCBF-4410-B70C-1581DE3EB595}" destId="{CACE606D-9CE2-4DE0-BB93-5B8CDD6D4B06}" srcOrd="0" destOrd="0" presId="urn:microsoft.com/office/officeart/2005/8/layout/vList2"/>
    <dgm:cxn modelId="{AE7EABDB-34DF-43AD-9460-08FF915972C0}" type="presParOf" srcId="{95404CCB-DCBF-4410-B70C-1581DE3EB595}" destId="{9236A1ED-942D-4C75-8570-DF5366EAEEDF}" srcOrd="1" destOrd="0" presId="urn:microsoft.com/office/officeart/2005/8/layout/vList2"/>
    <dgm:cxn modelId="{A7FCC427-345C-4EF1-A88F-34DEF883F981}" type="presParOf" srcId="{95404CCB-DCBF-4410-B70C-1581DE3EB595}" destId="{F697F4DF-E778-4441-B2AD-2A2701F6C5BB}" srcOrd="2" destOrd="0" presId="urn:microsoft.com/office/officeart/2005/8/layout/vList2"/>
    <dgm:cxn modelId="{E120E1C2-7FF8-4A45-9773-F9F97ABC5F7D}" type="presParOf" srcId="{95404CCB-DCBF-4410-B70C-1581DE3EB595}" destId="{4D5D391A-5562-4DA8-9AA8-EA18E6CE4313}" srcOrd="3" destOrd="0" presId="urn:microsoft.com/office/officeart/2005/8/layout/vList2"/>
    <dgm:cxn modelId="{45A4B5D0-A663-4BE7-A1C3-6D2E7C3D0111}" type="presParOf" srcId="{95404CCB-DCBF-4410-B70C-1581DE3EB595}" destId="{33C4F727-C2EF-450A-8DF8-0058AA46540C}" srcOrd="4" destOrd="0" presId="urn:microsoft.com/office/officeart/2005/8/layout/vList2"/>
    <dgm:cxn modelId="{68E2F80D-F488-4DCD-A32C-CD804F631146}" type="presParOf" srcId="{95404CCB-DCBF-4410-B70C-1581DE3EB595}" destId="{B2906DE4-3FDC-4B03-8B1E-BBB1A56E403C}" srcOrd="5" destOrd="0" presId="urn:microsoft.com/office/officeart/2005/8/layout/vList2"/>
    <dgm:cxn modelId="{9BB8905A-C14E-4F3E-8D3A-9E39C2561C0D}" type="presParOf" srcId="{95404CCB-DCBF-4410-B70C-1581DE3EB595}" destId="{6448F757-7AA3-436F-9753-18FE464771E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25F307-DE13-4972-8D6F-37A58105F07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8838368A-97BB-44CC-BB35-755A7F67BBCD}">
      <dgm:prSet phldrT="[Text]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IE" dirty="0"/>
            <a:t>ON Semiconductor HQ</a:t>
          </a:r>
        </a:p>
        <a:p>
          <a:r>
            <a:rPr lang="en-IE" dirty="0"/>
            <a:t>Phoenix, AZ</a:t>
          </a:r>
        </a:p>
        <a:p>
          <a:r>
            <a:rPr lang="en-IE" dirty="0" err="1"/>
            <a:t>Hassane</a:t>
          </a:r>
          <a:r>
            <a:rPr lang="en-IE" dirty="0"/>
            <a:t> El-Khoury, CEO</a:t>
          </a:r>
        </a:p>
      </dgm:t>
    </dgm:pt>
    <dgm:pt modelId="{0B27E546-9CD5-4007-A61E-2C7E228594DD}" type="parTrans" cxnId="{D8EF1DAD-B387-4E92-BE1F-06BDB901BB3E}">
      <dgm:prSet/>
      <dgm:spPr/>
      <dgm:t>
        <a:bodyPr/>
        <a:lstStyle/>
        <a:p>
          <a:endParaRPr lang="en-IE"/>
        </a:p>
      </dgm:t>
    </dgm:pt>
    <dgm:pt modelId="{5642F989-AB54-4172-A6F8-033BB2ECAF3F}" type="sibTrans" cxnId="{D8EF1DAD-B387-4E92-BE1F-06BDB901BB3E}">
      <dgm:prSet/>
      <dgm:spPr/>
      <dgm:t>
        <a:bodyPr/>
        <a:lstStyle/>
        <a:p>
          <a:endParaRPr lang="en-IE"/>
        </a:p>
      </dgm:t>
    </dgm:pt>
    <dgm:pt modelId="{2DD2E7A2-8838-4279-A639-6312E60BBF96}">
      <dgm:prSet phldrT="[Text]"/>
      <dgm:spPr>
        <a:solidFill>
          <a:srgbClr val="4472C4"/>
        </a:solidFill>
        <a:ln>
          <a:noFill/>
        </a:ln>
      </dgm:spPr>
      <dgm:t>
        <a:bodyPr/>
        <a:lstStyle/>
        <a:p>
          <a:r>
            <a:rPr lang="en-IE" dirty="0"/>
            <a:t>Analog Solutions Group (ASG)</a:t>
          </a:r>
        </a:p>
      </dgm:t>
    </dgm:pt>
    <dgm:pt modelId="{27AE7CC2-9461-46B9-805E-1939B4D04B8C}" type="parTrans" cxnId="{6E1F8534-C0D0-4E15-A674-CE4E35D4BF93}">
      <dgm:prSet/>
      <dgm:spPr>
        <a:ln w="3175">
          <a:solidFill>
            <a:schemeClr val="accent1"/>
          </a:solidFill>
        </a:ln>
      </dgm:spPr>
      <dgm:t>
        <a:bodyPr/>
        <a:lstStyle/>
        <a:p>
          <a:endParaRPr lang="en-IE"/>
        </a:p>
      </dgm:t>
    </dgm:pt>
    <dgm:pt modelId="{4613216D-0157-4362-B2E3-0810DEFB3D47}" type="sibTrans" cxnId="{6E1F8534-C0D0-4E15-A674-CE4E35D4BF93}">
      <dgm:prSet/>
      <dgm:spPr/>
      <dgm:t>
        <a:bodyPr/>
        <a:lstStyle/>
        <a:p>
          <a:endParaRPr lang="en-IE"/>
        </a:p>
      </dgm:t>
    </dgm:pt>
    <dgm:pt modelId="{9A5D8240-723F-4CB2-955E-8B24563E12D3}">
      <dgm:prSet phldrT="[Text]"/>
      <dgm:spPr>
        <a:solidFill>
          <a:srgbClr val="4472C4"/>
        </a:solidFill>
        <a:ln>
          <a:noFill/>
        </a:ln>
      </dgm:spPr>
      <dgm:t>
        <a:bodyPr/>
        <a:lstStyle/>
        <a:p>
          <a:r>
            <a:rPr lang="en-IE" dirty="0"/>
            <a:t>Power Solutions Group (PSG)</a:t>
          </a:r>
        </a:p>
      </dgm:t>
    </dgm:pt>
    <dgm:pt modelId="{DC6C949F-6A33-45B8-BDF8-C0BDA036960B}" type="parTrans" cxnId="{1850219C-F306-4436-9F16-1342000B3C9B}">
      <dgm:prSet/>
      <dgm:spPr>
        <a:ln w="3175">
          <a:solidFill>
            <a:schemeClr val="accent1"/>
          </a:solidFill>
        </a:ln>
      </dgm:spPr>
      <dgm:t>
        <a:bodyPr/>
        <a:lstStyle/>
        <a:p>
          <a:endParaRPr lang="en-IE"/>
        </a:p>
      </dgm:t>
    </dgm:pt>
    <dgm:pt modelId="{A7C4FBF7-6431-46C2-82CA-10FDB62CFAC1}" type="sibTrans" cxnId="{1850219C-F306-4436-9F16-1342000B3C9B}">
      <dgm:prSet/>
      <dgm:spPr/>
      <dgm:t>
        <a:bodyPr/>
        <a:lstStyle/>
        <a:p>
          <a:endParaRPr lang="en-IE"/>
        </a:p>
      </dgm:t>
    </dgm:pt>
    <dgm:pt modelId="{E184D7C0-FBC0-4104-A06F-4B51246BD353}">
      <dgm:prSet phldrT="[Text]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IE" dirty="0"/>
            <a:t>Intelligent Sensing Group (ISG)</a:t>
          </a:r>
        </a:p>
      </dgm:t>
    </dgm:pt>
    <dgm:pt modelId="{E21F1649-AE33-4D33-888A-21757C4925C1}" type="parTrans" cxnId="{A9381954-DE44-4EDA-AC21-EFC64A40C441}">
      <dgm:prSet/>
      <dgm:spPr>
        <a:ln w="3175">
          <a:solidFill>
            <a:schemeClr val="accent1"/>
          </a:solidFill>
        </a:ln>
      </dgm:spPr>
      <dgm:t>
        <a:bodyPr/>
        <a:lstStyle/>
        <a:p>
          <a:endParaRPr lang="en-IE"/>
        </a:p>
      </dgm:t>
    </dgm:pt>
    <dgm:pt modelId="{1B8E07B5-9B04-45AC-8777-CFE03C45CC8E}" type="sibTrans" cxnId="{A9381954-DE44-4EDA-AC21-EFC64A40C441}">
      <dgm:prSet/>
      <dgm:spPr/>
      <dgm:t>
        <a:bodyPr/>
        <a:lstStyle/>
        <a:p>
          <a:endParaRPr lang="en-IE"/>
        </a:p>
      </dgm:t>
    </dgm:pt>
    <dgm:pt modelId="{3850206A-14D5-4B41-92AB-A7380E721C69}">
      <dgm:prSet/>
      <dgm:spPr>
        <a:solidFill>
          <a:srgbClr val="4472C4"/>
        </a:solidFill>
      </dgm:spPr>
      <dgm:t>
        <a:bodyPr/>
        <a:lstStyle/>
        <a:p>
          <a:r>
            <a:rPr lang="en-IE" dirty="0"/>
            <a:t>Industrial &amp; Consumer Solutions Division (ICSD)</a:t>
          </a:r>
        </a:p>
      </dgm:t>
    </dgm:pt>
    <dgm:pt modelId="{03317484-1051-41C2-B4CB-C902AC09F85A}" type="parTrans" cxnId="{19A6FB90-7E70-4E8F-A134-2D7208519911}">
      <dgm:prSet/>
      <dgm:spPr>
        <a:ln w="3175">
          <a:solidFill>
            <a:schemeClr val="accent1"/>
          </a:solidFill>
        </a:ln>
      </dgm:spPr>
      <dgm:t>
        <a:bodyPr/>
        <a:lstStyle/>
        <a:p>
          <a:endParaRPr lang="en-IE"/>
        </a:p>
      </dgm:t>
    </dgm:pt>
    <dgm:pt modelId="{713B0AC2-0072-41A2-AC7E-D5FB49630A52}" type="sibTrans" cxnId="{19A6FB90-7E70-4E8F-A134-2D7208519911}">
      <dgm:prSet/>
      <dgm:spPr/>
      <dgm:t>
        <a:bodyPr/>
        <a:lstStyle/>
        <a:p>
          <a:endParaRPr lang="en-IE"/>
        </a:p>
      </dgm:t>
    </dgm:pt>
    <dgm:pt modelId="{0078225A-29D6-4942-8CED-F89967D805E6}">
      <dgm:prSet custT="1"/>
      <dgm:spPr>
        <a:solidFill>
          <a:srgbClr val="4472C4"/>
        </a:solidFill>
      </dgm:spPr>
      <dgm:t>
        <a:bodyPr lIns="108000"/>
        <a:lstStyle/>
        <a:p>
          <a:pPr algn="l"/>
          <a:r>
            <a:rPr lang="en-IE" sz="750" dirty="0"/>
            <a:t>Corporate Marketing</a:t>
          </a:r>
        </a:p>
        <a:p>
          <a:pPr algn="l"/>
          <a:r>
            <a:rPr lang="en-IE" sz="750" dirty="0"/>
            <a:t>Sales</a:t>
          </a:r>
        </a:p>
        <a:p>
          <a:pPr algn="l"/>
          <a:r>
            <a:rPr lang="en-IE" sz="750" dirty="0"/>
            <a:t>Finance</a:t>
          </a:r>
        </a:p>
        <a:p>
          <a:pPr algn="l"/>
          <a:r>
            <a:rPr lang="en-IE" sz="750" dirty="0" err="1"/>
            <a:t>Mfg</a:t>
          </a:r>
          <a:r>
            <a:rPr lang="en-IE" sz="750" dirty="0"/>
            <a:t>/Ops</a:t>
          </a:r>
        </a:p>
        <a:p>
          <a:pPr algn="l"/>
          <a:r>
            <a:rPr lang="en-IE" sz="750" dirty="0"/>
            <a:t>Corporate R&amp;D</a:t>
          </a:r>
        </a:p>
      </dgm:t>
    </dgm:pt>
    <dgm:pt modelId="{26018856-E303-41BD-AEA0-E63C2B6858EC}" type="parTrans" cxnId="{BB39CFCE-36CE-4101-9566-5263BD943C58}">
      <dgm:prSet/>
      <dgm:spPr/>
      <dgm:t>
        <a:bodyPr/>
        <a:lstStyle/>
        <a:p>
          <a:endParaRPr lang="en-IE"/>
        </a:p>
      </dgm:t>
    </dgm:pt>
    <dgm:pt modelId="{0CEC5BC3-D989-4723-AD1E-C2A0EF9A6B60}" type="sibTrans" cxnId="{BB39CFCE-36CE-4101-9566-5263BD943C58}">
      <dgm:prSet/>
      <dgm:spPr/>
      <dgm:t>
        <a:bodyPr/>
        <a:lstStyle/>
        <a:p>
          <a:endParaRPr lang="en-IE"/>
        </a:p>
      </dgm:t>
    </dgm:pt>
    <dgm:pt modelId="{4EDA1FEB-560F-4441-B00C-46A51D20DF24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IE" dirty="0"/>
            <a:t>Automotive Sensing Division (ASD)</a:t>
          </a:r>
        </a:p>
      </dgm:t>
    </dgm:pt>
    <dgm:pt modelId="{8F3C9733-577F-41B6-B86A-F07DEDE2ED4E}" type="sibTrans" cxnId="{4A1954B7-8A3F-4775-B176-491EA168A20B}">
      <dgm:prSet/>
      <dgm:spPr/>
      <dgm:t>
        <a:bodyPr/>
        <a:lstStyle/>
        <a:p>
          <a:endParaRPr lang="en-IE"/>
        </a:p>
      </dgm:t>
    </dgm:pt>
    <dgm:pt modelId="{AE63B569-882F-4BA0-A45C-4CB5CDC7570F}" type="parTrans" cxnId="{4A1954B7-8A3F-4775-B176-491EA168A20B}">
      <dgm:prSet/>
      <dgm:spPr>
        <a:ln w="3175">
          <a:solidFill>
            <a:schemeClr val="accent1"/>
          </a:solidFill>
        </a:ln>
      </dgm:spPr>
      <dgm:t>
        <a:bodyPr/>
        <a:lstStyle/>
        <a:p>
          <a:endParaRPr lang="en-IE"/>
        </a:p>
      </dgm:t>
    </dgm:pt>
    <dgm:pt modelId="{B9EFD05E-2A5E-45E9-99D9-F217EAFE5EF7}">
      <dgm:prSet/>
      <dgm:spPr>
        <a:solidFill>
          <a:schemeClr val="accent1"/>
        </a:solidFill>
      </dgm:spPr>
      <dgm:t>
        <a:bodyPr/>
        <a:lstStyle/>
        <a:p>
          <a:r>
            <a:rPr lang="en-IE" dirty="0"/>
            <a:t>Depth Sensing Division</a:t>
          </a:r>
        </a:p>
      </dgm:t>
    </dgm:pt>
    <dgm:pt modelId="{0F7DD8F2-838D-4C1C-BCAD-2E1F6E822785}" type="parTrans" cxnId="{10FBC96E-E6DA-4C5D-A914-91D25462D0DB}">
      <dgm:prSet/>
      <dgm:spPr/>
      <dgm:t>
        <a:bodyPr/>
        <a:lstStyle/>
        <a:p>
          <a:endParaRPr lang="en-IE"/>
        </a:p>
      </dgm:t>
    </dgm:pt>
    <dgm:pt modelId="{BD05C72E-05CB-49D0-A75A-028A5F332CE0}" type="sibTrans" cxnId="{10FBC96E-E6DA-4C5D-A914-91D25462D0DB}">
      <dgm:prSet/>
      <dgm:spPr/>
      <dgm:t>
        <a:bodyPr/>
        <a:lstStyle/>
        <a:p>
          <a:endParaRPr lang="en-IE"/>
        </a:p>
      </dgm:t>
    </dgm:pt>
    <dgm:pt modelId="{765F0B69-7FD8-42F0-AFB3-1FC7E936EB7F}" type="pres">
      <dgm:prSet presAssocID="{7925F307-DE13-4972-8D6F-37A58105F0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F68721E-6D39-4A9F-A6B8-591DF54FCDD6}" type="pres">
      <dgm:prSet presAssocID="{8838368A-97BB-44CC-BB35-755A7F67BBCD}" presName="hierRoot1" presStyleCnt="0">
        <dgm:presLayoutVars>
          <dgm:hierBranch val="init"/>
        </dgm:presLayoutVars>
      </dgm:prSet>
      <dgm:spPr/>
    </dgm:pt>
    <dgm:pt modelId="{16B5E62E-71C2-437B-A4B3-60A899ADF0D1}" type="pres">
      <dgm:prSet presAssocID="{8838368A-97BB-44CC-BB35-755A7F67BBCD}" presName="rootComposite1" presStyleCnt="0"/>
      <dgm:spPr/>
    </dgm:pt>
    <dgm:pt modelId="{2592E1EE-414C-455C-8C75-A09C27AA3E60}" type="pres">
      <dgm:prSet presAssocID="{8838368A-97BB-44CC-BB35-755A7F67BBCD}" presName="rootText1" presStyleLbl="node0" presStyleIdx="0" presStyleCnt="2" custScaleY="105026">
        <dgm:presLayoutVars>
          <dgm:chPref val="3"/>
        </dgm:presLayoutVars>
      </dgm:prSet>
      <dgm:spPr/>
    </dgm:pt>
    <dgm:pt modelId="{55082357-F4AD-44C3-8749-C199B51B8696}" type="pres">
      <dgm:prSet presAssocID="{8838368A-97BB-44CC-BB35-755A7F67BBCD}" presName="rootConnector1" presStyleLbl="node1" presStyleIdx="0" presStyleCnt="0"/>
      <dgm:spPr/>
    </dgm:pt>
    <dgm:pt modelId="{53212338-6AF1-4DA4-BF4A-77E165E7FC57}" type="pres">
      <dgm:prSet presAssocID="{8838368A-97BB-44CC-BB35-755A7F67BBCD}" presName="hierChild2" presStyleCnt="0"/>
      <dgm:spPr/>
    </dgm:pt>
    <dgm:pt modelId="{0F72550B-14D0-4449-9C46-384C30E6EF96}" type="pres">
      <dgm:prSet presAssocID="{27AE7CC2-9461-46B9-805E-1939B4D04B8C}" presName="Name37" presStyleLbl="parChTrans1D2" presStyleIdx="0" presStyleCnt="3"/>
      <dgm:spPr/>
    </dgm:pt>
    <dgm:pt modelId="{E9CC9051-CA15-4ADA-B8BD-51D393157AC8}" type="pres">
      <dgm:prSet presAssocID="{2DD2E7A2-8838-4279-A639-6312E60BBF96}" presName="hierRoot2" presStyleCnt="0">
        <dgm:presLayoutVars>
          <dgm:hierBranch val="init"/>
        </dgm:presLayoutVars>
      </dgm:prSet>
      <dgm:spPr/>
    </dgm:pt>
    <dgm:pt modelId="{22111498-F852-4E93-B8FF-53B41030C483}" type="pres">
      <dgm:prSet presAssocID="{2DD2E7A2-8838-4279-A639-6312E60BBF96}" presName="rootComposite" presStyleCnt="0"/>
      <dgm:spPr/>
    </dgm:pt>
    <dgm:pt modelId="{3F05F0A5-F731-43A6-AB8B-C7E84307CBFB}" type="pres">
      <dgm:prSet presAssocID="{2DD2E7A2-8838-4279-A639-6312E60BBF96}" presName="rootText" presStyleLbl="node2" presStyleIdx="0" presStyleCnt="3">
        <dgm:presLayoutVars>
          <dgm:chPref val="3"/>
        </dgm:presLayoutVars>
      </dgm:prSet>
      <dgm:spPr/>
    </dgm:pt>
    <dgm:pt modelId="{434A60F1-D5CC-474C-B398-A26D28E9FD54}" type="pres">
      <dgm:prSet presAssocID="{2DD2E7A2-8838-4279-A639-6312E60BBF96}" presName="rootConnector" presStyleLbl="node2" presStyleIdx="0" presStyleCnt="3"/>
      <dgm:spPr/>
    </dgm:pt>
    <dgm:pt modelId="{E12FA832-322C-4604-B48A-651C7B86172A}" type="pres">
      <dgm:prSet presAssocID="{2DD2E7A2-8838-4279-A639-6312E60BBF96}" presName="hierChild4" presStyleCnt="0"/>
      <dgm:spPr/>
    </dgm:pt>
    <dgm:pt modelId="{0A2BD724-3A80-44D8-BB7A-57268EBDFDCF}" type="pres">
      <dgm:prSet presAssocID="{2DD2E7A2-8838-4279-A639-6312E60BBF96}" presName="hierChild5" presStyleCnt="0"/>
      <dgm:spPr/>
    </dgm:pt>
    <dgm:pt modelId="{45F8B21B-3759-417E-9565-8FD339A9E40D}" type="pres">
      <dgm:prSet presAssocID="{DC6C949F-6A33-45B8-BDF8-C0BDA036960B}" presName="Name37" presStyleLbl="parChTrans1D2" presStyleIdx="1" presStyleCnt="3"/>
      <dgm:spPr/>
    </dgm:pt>
    <dgm:pt modelId="{292D5152-A255-4E77-B596-DEE9E5FCC0A7}" type="pres">
      <dgm:prSet presAssocID="{9A5D8240-723F-4CB2-955E-8B24563E12D3}" presName="hierRoot2" presStyleCnt="0">
        <dgm:presLayoutVars>
          <dgm:hierBranch val="init"/>
        </dgm:presLayoutVars>
      </dgm:prSet>
      <dgm:spPr/>
    </dgm:pt>
    <dgm:pt modelId="{065D8C41-6C1D-43F8-8F56-9DC946BBD227}" type="pres">
      <dgm:prSet presAssocID="{9A5D8240-723F-4CB2-955E-8B24563E12D3}" presName="rootComposite" presStyleCnt="0"/>
      <dgm:spPr/>
    </dgm:pt>
    <dgm:pt modelId="{63A1FCC5-8FDF-44A2-B2C0-58820A9D3190}" type="pres">
      <dgm:prSet presAssocID="{9A5D8240-723F-4CB2-955E-8B24563E12D3}" presName="rootText" presStyleLbl="node2" presStyleIdx="1" presStyleCnt="3">
        <dgm:presLayoutVars>
          <dgm:chPref val="3"/>
        </dgm:presLayoutVars>
      </dgm:prSet>
      <dgm:spPr/>
    </dgm:pt>
    <dgm:pt modelId="{AA7C9A6D-1CBD-4C5D-AC62-3AAF986EA113}" type="pres">
      <dgm:prSet presAssocID="{9A5D8240-723F-4CB2-955E-8B24563E12D3}" presName="rootConnector" presStyleLbl="node2" presStyleIdx="1" presStyleCnt="3"/>
      <dgm:spPr/>
    </dgm:pt>
    <dgm:pt modelId="{A55F0B5D-B05C-43CB-8F91-747BF7EAA143}" type="pres">
      <dgm:prSet presAssocID="{9A5D8240-723F-4CB2-955E-8B24563E12D3}" presName="hierChild4" presStyleCnt="0"/>
      <dgm:spPr/>
    </dgm:pt>
    <dgm:pt modelId="{18144A95-6DAD-47C9-BB51-D9CC51FB82DA}" type="pres">
      <dgm:prSet presAssocID="{9A5D8240-723F-4CB2-955E-8B24563E12D3}" presName="hierChild5" presStyleCnt="0"/>
      <dgm:spPr/>
    </dgm:pt>
    <dgm:pt modelId="{635A3ACF-E4DE-44B6-86A8-3200A78576D4}" type="pres">
      <dgm:prSet presAssocID="{E21F1649-AE33-4D33-888A-21757C4925C1}" presName="Name37" presStyleLbl="parChTrans1D2" presStyleIdx="2" presStyleCnt="3"/>
      <dgm:spPr/>
    </dgm:pt>
    <dgm:pt modelId="{FAE22B37-7994-428A-8963-A5A471F73C14}" type="pres">
      <dgm:prSet presAssocID="{E184D7C0-FBC0-4104-A06F-4B51246BD353}" presName="hierRoot2" presStyleCnt="0">
        <dgm:presLayoutVars>
          <dgm:hierBranch val="init"/>
        </dgm:presLayoutVars>
      </dgm:prSet>
      <dgm:spPr/>
    </dgm:pt>
    <dgm:pt modelId="{10E893D9-14E8-45BE-8D09-2F8C5ECA358C}" type="pres">
      <dgm:prSet presAssocID="{E184D7C0-FBC0-4104-A06F-4B51246BD353}" presName="rootComposite" presStyleCnt="0"/>
      <dgm:spPr/>
    </dgm:pt>
    <dgm:pt modelId="{ECDEA42D-B758-4BE7-9B13-02EEB1E71E6B}" type="pres">
      <dgm:prSet presAssocID="{E184D7C0-FBC0-4104-A06F-4B51246BD353}" presName="rootText" presStyleLbl="node2" presStyleIdx="2" presStyleCnt="3">
        <dgm:presLayoutVars>
          <dgm:chPref val="3"/>
        </dgm:presLayoutVars>
      </dgm:prSet>
      <dgm:spPr/>
    </dgm:pt>
    <dgm:pt modelId="{DBD57BCF-DBCE-43D4-BFCF-BD4C2BD5B528}" type="pres">
      <dgm:prSet presAssocID="{E184D7C0-FBC0-4104-A06F-4B51246BD353}" presName="rootConnector" presStyleLbl="node2" presStyleIdx="2" presStyleCnt="3"/>
      <dgm:spPr/>
    </dgm:pt>
    <dgm:pt modelId="{D4E60C5C-A495-49EA-8CCB-43B92C4776C0}" type="pres">
      <dgm:prSet presAssocID="{E184D7C0-FBC0-4104-A06F-4B51246BD353}" presName="hierChild4" presStyleCnt="0"/>
      <dgm:spPr/>
    </dgm:pt>
    <dgm:pt modelId="{6BF7FA06-962A-4E24-B02C-B0813CFE4A1E}" type="pres">
      <dgm:prSet presAssocID="{AE63B569-882F-4BA0-A45C-4CB5CDC7570F}" presName="Name37" presStyleLbl="parChTrans1D3" presStyleIdx="0" presStyleCnt="2"/>
      <dgm:spPr/>
    </dgm:pt>
    <dgm:pt modelId="{7A80BBA8-BFE3-4C58-9E13-9C63DDA913A0}" type="pres">
      <dgm:prSet presAssocID="{4EDA1FEB-560F-4441-B00C-46A51D20DF24}" presName="hierRoot2" presStyleCnt="0">
        <dgm:presLayoutVars>
          <dgm:hierBranch val="init"/>
        </dgm:presLayoutVars>
      </dgm:prSet>
      <dgm:spPr/>
    </dgm:pt>
    <dgm:pt modelId="{1C924419-6A81-4459-8D0F-5A9D448A27EE}" type="pres">
      <dgm:prSet presAssocID="{4EDA1FEB-560F-4441-B00C-46A51D20DF24}" presName="rootComposite" presStyleCnt="0"/>
      <dgm:spPr/>
    </dgm:pt>
    <dgm:pt modelId="{B2632CDB-33EF-4BF2-BB15-B9672EACB064}" type="pres">
      <dgm:prSet presAssocID="{4EDA1FEB-560F-4441-B00C-46A51D20DF24}" presName="rootText" presStyleLbl="node3" presStyleIdx="0" presStyleCnt="2" custScaleY="42696" custLinFactNeighborX="7827" custLinFactNeighborY="-13165">
        <dgm:presLayoutVars>
          <dgm:chPref val="3"/>
        </dgm:presLayoutVars>
      </dgm:prSet>
      <dgm:spPr/>
    </dgm:pt>
    <dgm:pt modelId="{A55AE47F-35CE-4637-A08C-38936AFA2B6B}" type="pres">
      <dgm:prSet presAssocID="{4EDA1FEB-560F-4441-B00C-46A51D20DF24}" presName="rootConnector" presStyleLbl="node3" presStyleIdx="0" presStyleCnt="2"/>
      <dgm:spPr/>
    </dgm:pt>
    <dgm:pt modelId="{6126350A-2B71-4893-8960-950E3E32B381}" type="pres">
      <dgm:prSet presAssocID="{4EDA1FEB-560F-4441-B00C-46A51D20DF24}" presName="hierChild4" presStyleCnt="0"/>
      <dgm:spPr/>
    </dgm:pt>
    <dgm:pt modelId="{D06AA48D-3680-452D-82E2-A802BCDFE86E}" type="pres">
      <dgm:prSet presAssocID="{0F7DD8F2-838D-4C1C-BCAD-2E1F6E822785}" presName="Name37" presStyleLbl="parChTrans1D4" presStyleIdx="0" presStyleCnt="1"/>
      <dgm:spPr/>
    </dgm:pt>
    <dgm:pt modelId="{F46B2989-EAF8-45D9-A58E-B2FE5D4E1CE1}" type="pres">
      <dgm:prSet presAssocID="{B9EFD05E-2A5E-45E9-99D9-F217EAFE5EF7}" presName="hierRoot2" presStyleCnt="0">
        <dgm:presLayoutVars>
          <dgm:hierBranch val="init"/>
        </dgm:presLayoutVars>
      </dgm:prSet>
      <dgm:spPr/>
    </dgm:pt>
    <dgm:pt modelId="{FFA5EC77-A260-47BF-8B1A-9C6C0E699DC0}" type="pres">
      <dgm:prSet presAssocID="{B9EFD05E-2A5E-45E9-99D9-F217EAFE5EF7}" presName="rootComposite" presStyleCnt="0"/>
      <dgm:spPr/>
    </dgm:pt>
    <dgm:pt modelId="{7F66E993-28B9-40CA-AF5F-8A4DD19A6C53}" type="pres">
      <dgm:prSet presAssocID="{B9EFD05E-2A5E-45E9-99D9-F217EAFE5EF7}" presName="rootText" presStyleLbl="node4" presStyleIdx="0" presStyleCnt="1" custScaleY="44264" custLinFactNeighborY="-20818">
        <dgm:presLayoutVars>
          <dgm:chPref val="3"/>
        </dgm:presLayoutVars>
      </dgm:prSet>
      <dgm:spPr/>
    </dgm:pt>
    <dgm:pt modelId="{D11C6A65-AA72-443B-9DBD-33AC44EFC7DC}" type="pres">
      <dgm:prSet presAssocID="{B9EFD05E-2A5E-45E9-99D9-F217EAFE5EF7}" presName="rootConnector" presStyleLbl="node4" presStyleIdx="0" presStyleCnt="1"/>
      <dgm:spPr/>
    </dgm:pt>
    <dgm:pt modelId="{2391C65F-7632-4ED1-952D-28ABEAC38303}" type="pres">
      <dgm:prSet presAssocID="{B9EFD05E-2A5E-45E9-99D9-F217EAFE5EF7}" presName="hierChild4" presStyleCnt="0"/>
      <dgm:spPr/>
    </dgm:pt>
    <dgm:pt modelId="{D440F03D-11BA-4243-B32F-D257CB139746}" type="pres">
      <dgm:prSet presAssocID="{B9EFD05E-2A5E-45E9-99D9-F217EAFE5EF7}" presName="hierChild5" presStyleCnt="0"/>
      <dgm:spPr/>
    </dgm:pt>
    <dgm:pt modelId="{CCD643C0-4E25-42F6-BCF8-324D2526ECE2}" type="pres">
      <dgm:prSet presAssocID="{4EDA1FEB-560F-4441-B00C-46A51D20DF24}" presName="hierChild5" presStyleCnt="0"/>
      <dgm:spPr/>
    </dgm:pt>
    <dgm:pt modelId="{B0B489A9-988F-4FC5-AEC4-54A43FCB8237}" type="pres">
      <dgm:prSet presAssocID="{03317484-1051-41C2-B4CB-C902AC09F85A}" presName="Name37" presStyleLbl="parChTrans1D3" presStyleIdx="1" presStyleCnt="2"/>
      <dgm:spPr/>
    </dgm:pt>
    <dgm:pt modelId="{40F5D300-FCF8-46D2-AA26-9E0E1C7F03E4}" type="pres">
      <dgm:prSet presAssocID="{3850206A-14D5-4B41-92AB-A7380E721C69}" presName="hierRoot2" presStyleCnt="0">
        <dgm:presLayoutVars>
          <dgm:hierBranch val="init"/>
        </dgm:presLayoutVars>
      </dgm:prSet>
      <dgm:spPr/>
    </dgm:pt>
    <dgm:pt modelId="{F302F9C6-CBF8-48B6-8D10-3DC5D255E303}" type="pres">
      <dgm:prSet presAssocID="{3850206A-14D5-4B41-92AB-A7380E721C69}" presName="rootComposite" presStyleCnt="0"/>
      <dgm:spPr/>
    </dgm:pt>
    <dgm:pt modelId="{06136120-E24A-41F3-BAA2-3C8C606357F2}" type="pres">
      <dgm:prSet presAssocID="{3850206A-14D5-4B41-92AB-A7380E721C69}" presName="rootText" presStyleLbl="node3" presStyleIdx="1" presStyleCnt="2" custScaleY="41336" custLinFactNeighborX="-729" custLinFactNeighborY="-13165">
        <dgm:presLayoutVars>
          <dgm:chPref val="3"/>
        </dgm:presLayoutVars>
      </dgm:prSet>
      <dgm:spPr/>
    </dgm:pt>
    <dgm:pt modelId="{01597946-6592-4F44-B37D-4B703E1C950E}" type="pres">
      <dgm:prSet presAssocID="{3850206A-14D5-4B41-92AB-A7380E721C69}" presName="rootConnector" presStyleLbl="node3" presStyleIdx="1" presStyleCnt="2"/>
      <dgm:spPr/>
    </dgm:pt>
    <dgm:pt modelId="{D2EB924B-94AF-496F-BF91-AD683186154F}" type="pres">
      <dgm:prSet presAssocID="{3850206A-14D5-4B41-92AB-A7380E721C69}" presName="hierChild4" presStyleCnt="0"/>
      <dgm:spPr/>
    </dgm:pt>
    <dgm:pt modelId="{09878ADC-F67A-4B41-BDDC-A53F83F1A3A3}" type="pres">
      <dgm:prSet presAssocID="{3850206A-14D5-4B41-92AB-A7380E721C69}" presName="hierChild5" presStyleCnt="0"/>
      <dgm:spPr/>
    </dgm:pt>
    <dgm:pt modelId="{BD255DFB-CF1F-46CC-94B7-EE50F58FE6AF}" type="pres">
      <dgm:prSet presAssocID="{E184D7C0-FBC0-4104-A06F-4B51246BD353}" presName="hierChild5" presStyleCnt="0"/>
      <dgm:spPr/>
    </dgm:pt>
    <dgm:pt modelId="{7D1DFD2B-2E16-44D2-9769-6E7E90CE32E3}" type="pres">
      <dgm:prSet presAssocID="{8838368A-97BB-44CC-BB35-755A7F67BBCD}" presName="hierChild3" presStyleCnt="0"/>
      <dgm:spPr/>
    </dgm:pt>
    <dgm:pt modelId="{4BD08AB6-3F0E-4EB9-8B5D-6B0A02DC95EC}" type="pres">
      <dgm:prSet presAssocID="{0078225A-29D6-4942-8CED-F89967D805E6}" presName="hierRoot1" presStyleCnt="0">
        <dgm:presLayoutVars>
          <dgm:hierBranch val="init"/>
        </dgm:presLayoutVars>
      </dgm:prSet>
      <dgm:spPr/>
    </dgm:pt>
    <dgm:pt modelId="{90712CE4-89C0-48DD-BA20-910F0831EF71}" type="pres">
      <dgm:prSet presAssocID="{0078225A-29D6-4942-8CED-F89967D805E6}" presName="rootComposite1" presStyleCnt="0"/>
      <dgm:spPr/>
    </dgm:pt>
    <dgm:pt modelId="{8F1E9C0C-BC79-4D2D-804A-1207DD4791C1}" type="pres">
      <dgm:prSet presAssocID="{0078225A-29D6-4942-8CED-F89967D805E6}" presName="rootText1" presStyleLbl="node0" presStyleIdx="1" presStyleCnt="2" custScaleX="95846" custScaleY="107660" custLinFactNeighborX="0" custLinFactNeighborY="-869">
        <dgm:presLayoutVars>
          <dgm:chPref val="3"/>
        </dgm:presLayoutVars>
      </dgm:prSet>
      <dgm:spPr/>
    </dgm:pt>
    <dgm:pt modelId="{4F290E2B-B7CA-4505-BF90-7C538067F989}" type="pres">
      <dgm:prSet presAssocID="{0078225A-29D6-4942-8CED-F89967D805E6}" presName="rootConnector1" presStyleLbl="node1" presStyleIdx="0" presStyleCnt="0"/>
      <dgm:spPr/>
    </dgm:pt>
    <dgm:pt modelId="{1A7B5A0E-BB3F-42BE-B45F-9A97396D69A6}" type="pres">
      <dgm:prSet presAssocID="{0078225A-29D6-4942-8CED-F89967D805E6}" presName="hierChild2" presStyleCnt="0"/>
      <dgm:spPr/>
    </dgm:pt>
    <dgm:pt modelId="{10DB1EFF-ECF8-4086-B575-6CA38614C1C3}" type="pres">
      <dgm:prSet presAssocID="{0078225A-29D6-4942-8CED-F89967D805E6}" presName="hierChild3" presStyleCnt="0"/>
      <dgm:spPr/>
    </dgm:pt>
  </dgm:ptLst>
  <dgm:cxnLst>
    <dgm:cxn modelId="{51E2B106-BB16-446B-B89B-12EA442A46CB}" type="presOf" srcId="{4EDA1FEB-560F-4441-B00C-46A51D20DF24}" destId="{A55AE47F-35CE-4637-A08C-38936AFA2B6B}" srcOrd="1" destOrd="0" presId="urn:microsoft.com/office/officeart/2005/8/layout/orgChart1"/>
    <dgm:cxn modelId="{02DDF207-F617-4FFE-8E5F-2B54D5615459}" type="presOf" srcId="{B9EFD05E-2A5E-45E9-99D9-F217EAFE5EF7}" destId="{7F66E993-28B9-40CA-AF5F-8A4DD19A6C53}" srcOrd="0" destOrd="0" presId="urn:microsoft.com/office/officeart/2005/8/layout/orgChart1"/>
    <dgm:cxn modelId="{698EBF12-1F52-4AAE-9263-7AB6453D3AF5}" type="presOf" srcId="{E184D7C0-FBC0-4104-A06F-4B51246BD353}" destId="{ECDEA42D-B758-4BE7-9B13-02EEB1E71E6B}" srcOrd="0" destOrd="0" presId="urn:microsoft.com/office/officeart/2005/8/layout/orgChart1"/>
    <dgm:cxn modelId="{133F972F-6A04-44B8-AFC1-29DCAE8AFEE9}" type="presOf" srcId="{2DD2E7A2-8838-4279-A639-6312E60BBF96}" destId="{434A60F1-D5CC-474C-B398-A26D28E9FD54}" srcOrd="1" destOrd="0" presId="urn:microsoft.com/office/officeart/2005/8/layout/orgChart1"/>
    <dgm:cxn modelId="{C940E731-26CF-4815-9CCB-10576AEC810E}" type="presOf" srcId="{AE63B569-882F-4BA0-A45C-4CB5CDC7570F}" destId="{6BF7FA06-962A-4E24-B02C-B0813CFE4A1E}" srcOrd="0" destOrd="0" presId="urn:microsoft.com/office/officeart/2005/8/layout/orgChart1"/>
    <dgm:cxn modelId="{6E1F8534-C0D0-4E15-A674-CE4E35D4BF93}" srcId="{8838368A-97BB-44CC-BB35-755A7F67BBCD}" destId="{2DD2E7A2-8838-4279-A639-6312E60BBF96}" srcOrd="0" destOrd="0" parTransId="{27AE7CC2-9461-46B9-805E-1939B4D04B8C}" sibTransId="{4613216D-0157-4362-B2E3-0810DEFB3D47}"/>
    <dgm:cxn modelId="{9F1F595C-5C31-4C38-816D-9639F448D694}" type="presOf" srcId="{0F7DD8F2-838D-4C1C-BCAD-2E1F6E822785}" destId="{D06AA48D-3680-452D-82E2-A802BCDFE86E}" srcOrd="0" destOrd="0" presId="urn:microsoft.com/office/officeart/2005/8/layout/orgChart1"/>
    <dgm:cxn modelId="{B9DD1144-C6E4-4836-AC1A-B3839010B157}" type="presOf" srcId="{3850206A-14D5-4B41-92AB-A7380E721C69}" destId="{06136120-E24A-41F3-BAA2-3C8C606357F2}" srcOrd="0" destOrd="0" presId="urn:microsoft.com/office/officeart/2005/8/layout/orgChart1"/>
    <dgm:cxn modelId="{898C894B-6DD0-4451-AEA1-C77B9C9BABFA}" type="presOf" srcId="{0078225A-29D6-4942-8CED-F89967D805E6}" destId="{4F290E2B-B7CA-4505-BF90-7C538067F989}" srcOrd="1" destOrd="0" presId="urn:microsoft.com/office/officeart/2005/8/layout/orgChart1"/>
    <dgm:cxn modelId="{10FBC96E-E6DA-4C5D-A914-91D25462D0DB}" srcId="{4EDA1FEB-560F-4441-B00C-46A51D20DF24}" destId="{B9EFD05E-2A5E-45E9-99D9-F217EAFE5EF7}" srcOrd="0" destOrd="0" parTransId="{0F7DD8F2-838D-4C1C-BCAD-2E1F6E822785}" sibTransId="{BD05C72E-05CB-49D0-A75A-028A5F332CE0}"/>
    <dgm:cxn modelId="{3E357270-EF2A-4A5E-8689-E6B76559F1CC}" type="presOf" srcId="{9A5D8240-723F-4CB2-955E-8B24563E12D3}" destId="{63A1FCC5-8FDF-44A2-B2C0-58820A9D3190}" srcOrd="0" destOrd="0" presId="urn:microsoft.com/office/officeart/2005/8/layout/orgChart1"/>
    <dgm:cxn modelId="{DE5C4D71-6291-4CB5-A821-9294E7FBF370}" type="presOf" srcId="{2DD2E7A2-8838-4279-A639-6312E60BBF96}" destId="{3F05F0A5-F731-43A6-AB8B-C7E84307CBFB}" srcOrd="0" destOrd="0" presId="urn:microsoft.com/office/officeart/2005/8/layout/orgChart1"/>
    <dgm:cxn modelId="{A9381954-DE44-4EDA-AC21-EFC64A40C441}" srcId="{8838368A-97BB-44CC-BB35-755A7F67BBCD}" destId="{E184D7C0-FBC0-4104-A06F-4B51246BD353}" srcOrd="2" destOrd="0" parTransId="{E21F1649-AE33-4D33-888A-21757C4925C1}" sibTransId="{1B8E07B5-9B04-45AC-8777-CFE03C45CC8E}"/>
    <dgm:cxn modelId="{ED097457-65D6-481A-AD65-79317A5A9617}" type="presOf" srcId="{7925F307-DE13-4972-8D6F-37A58105F07E}" destId="{765F0B69-7FD8-42F0-AFB3-1FC7E936EB7F}" srcOrd="0" destOrd="0" presId="urn:microsoft.com/office/officeart/2005/8/layout/orgChart1"/>
    <dgm:cxn modelId="{19A6FB90-7E70-4E8F-A134-2D7208519911}" srcId="{E184D7C0-FBC0-4104-A06F-4B51246BD353}" destId="{3850206A-14D5-4B41-92AB-A7380E721C69}" srcOrd="1" destOrd="0" parTransId="{03317484-1051-41C2-B4CB-C902AC09F85A}" sibTransId="{713B0AC2-0072-41A2-AC7E-D5FB49630A52}"/>
    <dgm:cxn modelId="{8D307294-A6CC-4201-874F-384DD4078D52}" type="presOf" srcId="{03317484-1051-41C2-B4CB-C902AC09F85A}" destId="{B0B489A9-988F-4FC5-AEC4-54A43FCB8237}" srcOrd="0" destOrd="0" presId="urn:microsoft.com/office/officeart/2005/8/layout/orgChart1"/>
    <dgm:cxn modelId="{1850219C-F306-4436-9F16-1342000B3C9B}" srcId="{8838368A-97BB-44CC-BB35-755A7F67BBCD}" destId="{9A5D8240-723F-4CB2-955E-8B24563E12D3}" srcOrd="1" destOrd="0" parTransId="{DC6C949F-6A33-45B8-BDF8-C0BDA036960B}" sibTransId="{A7C4FBF7-6431-46C2-82CA-10FDB62CFAC1}"/>
    <dgm:cxn modelId="{44127FA1-953E-4F16-9490-F6E64618BD63}" type="presOf" srcId="{4EDA1FEB-560F-4441-B00C-46A51D20DF24}" destId="{B2632CDB-33EF-4BF2-BB15-B9672EACB064}" srcOrd="0" destOrd="0" presId="urn:microsoft.com/office/officeart/2005/8/layout/orgChart1"/>
    <dgm:cxn modelId="{8AB9CAA1-A7FA-4416-AE3F-E453F53ADD5F}" type="presOf" srcId="{8838368A-97BB-44CC-BB35-755A7F67BBCD}" destId="{55082357-F4AD-44C3-8749-C199B51B8696}" srcOrd="1" destOrd="0" presId="urn:microsoft.com/office/officeart/2005/8/layout/orgChart1"/>
    <dgm:cxn modelId="{8BC438A2-85A6-4EFD-B7DC-6D3507E0BBDF}" type="presOf" srcId="{3850206A-14D5-4B41-92AB-A7380E721C69}" destId="{01597946-6592-4F44-B37D-4B703E1C950E}" srcOrd="1" destOrd="0" presId="urn:microsoft.com/office/officeart/2005/8/layout/orgChart1"/>
    <dgm:cxn modelId="{6B35BAA6-24B0-4B22-8EC1-D060C703EACF}" type="presOf" srcId="{0078225A-29D6-4942-8CED-F89967D805E6}" destId="{8F1E9C0C-BC79-4D2D-804A-1207DD4791C1}" srcOrd="0" destOrd="0" presId="urn:microsoft.com/office/officeart/2005/8/layout/orgChart1"/>
    <dgm:cxn modelId="{9276D4AA-C627-4C2E-8697-0DD874B340F1}" type="presOf" srcId="{B9EFD05E-2A5E-45E9-99D9-F217EAFE5EF7}" destId="{D11C6A65-AA72-443B-9DBD-33AC44EFC7DC}" srcOrd="1" destOrd="0" presId="urn:microsoft.com/office/officeart/2005/8/layout/orgChart1"/>
    <dgm:cxn modelId="{D8EF1DAD-B387-4E92-BE1F-06BDB901BB3E}" srcId="{7925F307-DE13-4972-8D6F-37A58105F07E}" destId="{8838368A-97BB-44CC-BB35-755A7F67BBCD}" srcOrd="0" destOrd="0" parTransId="{0B27E546-9CD5-4007-A61E-2C7E228594DD}" sibTransId="{5642F989-AB54-4172-A6F8-033BB2ECAF3F}"/>
    <dgm:cxn modelId="{4A1954B7-8A3F-4775-B176-491EA168A20B}" srcId="{E184D7C0-FBC0-4104-A06F-4B51246BD353}" destId="{4EDA1FEB-560F-4441-B00C-46A51D20DF24}" srcOrd="0" destOrd="0" parTransId="{AE63B569-882F-4BA0-A45C-4CB5CDC7570F}" sibTransId="{8F3C9733-577F-41B6-B86A-F07DEDE2ED4E}"/>
    <dgm:cxn modelId="{03DB9CC3-CA48-41CD-898D-F95A3AB053D1}" type="presOf" srcId="{9A5D8240-723F-4CB2-955E-8B24563E12D3}" destId="{AA7C9A6D-1CBD-4C5D-AC62-3AAF986EA113}" srcOrd="1" destOrd="0" presId="urn:microsoft.com/office/officeart/2005/8/layout/orgChart1"/>
    <dgm:cxn modelId="{BB39CFCE-36CE-4101-9566-5263BD943C58}" srcId="{7925F307-DE13-4972-8D6F-37A58105F07E}" destId="{0078225A-29D6-4942-8CED-F89967D805E6}" srcOrd="1" destOrd="0" parTransId="{26018856-E303-41BD-AEA0-E63C2B6858EC}" sibTransId="{0CEC5BC3-D989-4723-AD1E-C2A0EF9A6B60}"/>
    <dgm:cxn modelId="{280DCBCF-21A1-4089-8AEA-2B370DD9CC64}" type="presOf" srcId="{8838368A-97BB-44CC-BB35-755A7F67BBCD}" destId="{2592E1EE-414C-455C-8C75-A09C27AA3E60}" srcOrd="0" destOrd="0" presId="urn:microsoft.com/office/officeart/2005/8/layout/orgChart1"/>
    <dgm:cxn modelId="{A49A90D0-2BE6-439B-9B7A-28F091982EF2}" type="presOf" srcId="{E21F1649-AE33-4D33-888A-21757C4925C1}" destId="{635A3ACF-E4DE-44B6-86A8-3200A78576D4}" srcOrd="0" destOrd="0" presId="urn:microsoft.com/office/officeart/2005/8/layout/orgChart1"/>
    <dgm:cxn modelId="{91066BEB-A967-46E9-9894-524C9C3899BB}" type="presOf" srcId="{27AE7CC2-9461-46B9-805E-1939B4D04B8C}" destId="{0F72550B-14D0-4449-9C46-384C30E6EF96}" srcOrd="0" destOrd="0" presId="urn:microsoft.com/office/officeart/2005/8/layout/orgChart1"/>
    <dgm:cxn modelId="{ED2F9DF2-6D1A-4B5A-BA79-E1AD53DFD364}" type="presOf" srcId="{E184D7C0-FBC0-4104-A06F-4B51246BD353}" destId="{DBD57BCF-DBCE-43D4-BFCF-BD4C2BD5B528}" srcOrd="1" destOrd="0" presId="urn:microsoft.com/office/officeart/2005/8/layout/orgChart1"/>
    <dgm:cxn modelId="{BEBDA9FB-18E8-47CA-87E2-D536BA0BE3A0}" type="presOf" srcId="{DC6C949F-6A33-45B8-BDF8-C0BDA036960B}" destId="{45F8B21B-3759-417E-9565-8FD339A9E40D}" srcOrd="0" destOrd="0" presId="urn:microsoft.com/office/officeart/2005/8/layout/orgChart1"/>
    <dgm:cxn modelId="{310D0B4B-B90D-4C4B-B0ED-A8D24E5CCD0E}" type="presParOf" srcId="{765F0B69-7FD8-42F0-AFB3-1FC7E936EB7F}" destId="{4F68721E-6D39-4A9F-A6B8-591DF54FCDD6}" srcOrd="0" destOrd="0" presId="urn:microsoft.com/office/officeart/2005/8/layout/orgChart1"/>
    <dgm:cxn modelId="{7964D69C-1FFD-47C1-BA5B-464C3426B4C2}" type="presParOf" srcId="{4F68721E-6D39-4A9F-A6B8-591DF54FCDD6}" destId="{16B5E62E-71C2-437B-A4B3-60A899ADF0D1}" srcOrd="0" destOrd="0" presId="urn:microsoft.com/office/officeart/2005/8/layout/orgChart1"/>
    <dgm:cxn modelId="{8229A7DF-A4C9-4D95-818D-2D6883D788AA}" type="presParOf" srcId="{16B5E62E-71C2-437B-A4B3-60A899ADF0D1}" destId="{2592E1EE-414C-455C-8C75-A09C27AA3E60}" srcOrd="0" destOrd="0" presId="urn:microsoft.com/office/officeart/2005/8/layout/orgChart1"/>
    <dgm:cxn modelId="{7AC44E1C-1EE1-4BE5-9148-A1CC2271F35C}" type="presParOf" srcId="{16B5E62E-71C2-437B-A4B3-60A899ADF0D1}" destId="{55082357-F4AD-44C3-8749-C199B51B8696}" srcOrd="1" destOrd="0" presId="urn:microsoft.com/office/officeart/2005/8/layout/orgChart1"/>
    <dgm:cxn modelId="{00A14178-E52C-4DF4-9C8A-262CFE0091F2}" type="presParOf" srcId="{4F68721E-6D39-4A9F-A6B8-591DF54FCDD6}" destId="{53212338-6AF1-4DA4-BF4A-77E165E7FC57}" srcOrd="1" destOrd="0" presId="urn:microsoft.com/office/officeart/2005/8/layout/orgChart1"/>
    <dgm:cxn modelId="{CA0396BC-E3EB-46DF-BBF8-F4EC7D2205A0}" type="presParOf" srcId="{53212338-6AF1-4DA4-BF4A-77E165E7FC57}" destId="{0F72550B-14D0-4449-9C46-384C30E6EF96}" srcOrd="0" destOrd="0" presId="urn:microsoft.com/office/officeart/2005/8/layout/orgChart1"/>
    <dgm:cxn modelId="{F9FE609B-A82D-4C1C-A5A6-0C9DF7BC1617}" type="presParOf" srcId="{53212338-6AF1-4DA4-BF4A-77E165E7FC57}" destId="{E9CC9051-CA15-4ADA-B8BD-51D393157AC8}" srcOrd="1" destOrd="0" presId="urn:microsoft.com/office/officeart/2005/8/layout/orgChart1"/>
    <dgm:cxn modelId="{FB148ADD-8393-4CA9-841C-7CC843EFCB61}" type="presParOf" srcId="{E9CC9051-CA15-4ADA-B8BD-51D393157AC8}" destId="{22111498-F852-4E93-B8FF-53B41030C483}" srcOrd="0" destOrd="0" presId="urn:microsoft.com/office/officeart/2005/8/layout/orgChart1"/>
    <dgm:cxn modelId="{8738C607-472F-48D0-858A-071B6D966779}" type="presParOf" srcId="{22111498-F852-4E93-B8FF-53B41030C483}" destId="{3F05F0A5-F731-43A6-AB8B-C7E84307CBFB}" srcOrd="0" destOrd="0" presId="urn:microsoft.com/office/officeart/2005/8/layout/orgChart1"/>
    <dgm:cxn modelId="{F39B7391-ED93-4248-BEB5-2E902447C1AA}" type="presParOf" srcId="{22111498-F852-4E93-B8FF-53B41030C483}" destId="{434A60F1-D5CC-474C-B398-A26D28E9FD54}" srcOrd="1" destOrd="0" presId="urn:microsoft.com/office/officeart/2005/8/layout/orgChart1"/>
    <dgm:cxn modelId="{DF440DCF-ADD7-4FAF-877E-1E4057B147BC}" type="presParOf" srcId="{E9CC9051-CA15-4ADA-B8BD-51D393157AC8}" destId="{E12FA832-322C-4604-B48A-651C7B86172A}" srcOrd="1" destOrd="0" presId="urn:microsoft.com/office/officeart/2005/8/layout/orgChart1"/>
    <dgm:cxn modelId="{F645B056-2E80-44B0-B244-761BB347EBCC}" type="presParOf" srcId="{E9CC9051-CA15-4ADA-B8BD-51D393157AC8}" destId="{0A2BD724-3A80-44D8-BB7A-57268EBDFDCF}" srcOrd="2" destOrd="0" presId="urn:microsoft.com/office/officeart/2005/8/layout/orgChart1"/>
    <dgm:cxn modelId="{3CD95B2D-09A3-4533-AFE1-F9D09DACD4C0}" type="presParOf" srcId="{53212338-6AF1-4DA4-BF4A-77E165E7FC57}" destId="{45F8B21B-3759-417E-9565-8FD339A9E40D}" srcOrd="2" destOrd="0" presId="urn:microsoft.com/office/officeart/2005/8/layout/orgChart1"/>
    <dgm:cxn modelId="{83150048-283A-48A6-8FC8-7623BD25D03C}" type="presParOf" srcId="{53212338-6AF1-4DA4-BF4A-77E165E7FC57}" destId="{292D5152-A255-4E77-B596-DEE9E5FCC0A7}" srcOrd="3" destOrd="0" presId="urn:microsoft.com/office/officeart/2005/8/layout/orgChart1"/>
    <dgm:cxn modelId="{9A6E1AB3-53D3-439A-8E2D-E6ACA12C41FA}" type="presParOf" srcId="{292D5152-A255-4E77-B596-DEE9E5FCC0A7}" destId="{065D8C41-6C1D-43F8-8F56-9DC946BBD227}" srcOrd="0" destOrd="0" presId="urn:microsoft.com/office/officeart/2005/8/layout/orgChart1"/>
    <dgm:cxn modelId="{412DA77C-6C27-4FAA-90C2-F0266D35BFE2}" type="presParOf" srcId="{065D8C41-6C1D-43F8-8F56-9DC946BBD227}" destId="{63A1FCC5-8FDF-44A2-B2C0-58820A9D3190}" srcOrd="0" destOrd="0" presId="urn:microsoft.com/office/officeart/2005/8/layout/orgChart1"/>
    <dgm:cxn modelId="{C4B4C6B5-6211-495F-BCB6-8F928AA24AD7}" type="presParOf" srcId="{065D8C41-6C1D-43F8-8F56-9DC946BBD227}" destId="{AA7C9A6D-1CBD-4C5D-AC62-3AAF986EA113}" srcOrd="1" destOrd="0" presId="urn:microsoft.com/office/officeart/2005/8/layout/orgChart1"/>
    <dgm:cxn modelId="{081D5C7D-C5B3-48AA-8706-F26F58ADABC8}" type="presParOf" srcId="{292D5152-A255-4E77-B596-DEE9E5FCC0A7}" destId="{A55F0B5D-B05C-43CB-8F91-747BF7EAA143}" srcOrd="1" destOrd="0" presId="urn:microsoft.com/office/officeart/2005/8/layout/orgChart1"/>
    <dgm:cxn modelId="{584405BF-87A0-4659-84FA-FB94A71059F2}" type="presParOf" srcId="{292D5152-A255-4E77-B596-DEE9E5FCC0A7}" destId="{18144A95-6DAD-47C9-BB51-D9CC51FB82DA}" srcOrd="2" destOrd="0" presId="urn:microsoft.com/office/officeart/2005/8/layout/orgChart1"/>
    <dgm:cxn modelId="{B85BF2D0-53D4-4B57-95A9-6AC5AF92C7E8}" type="presParOf" srcId="{53212338-6AF1-4DA4-BF4A-77E165E7FC57}" destId="{635A3ACF-E4DE-44B6-86A8-3200A78576D4}" srcOrd="4" destOrd="0" presId="urn:microsoft.com/office/officeart/2005/8/layout/orgChart1"/>
    <dgm:cxn modelId="{C7B1D8FB-E75D-449D-98A3-EDF3D1981F15}" type="presParOf" srcId="{53212338-6AF1-4DA4-BF4A-77E165E7FC57}" destId="{FAE22B37-7994-428A-8963-A5A471F73C14}" srcOrd="5" destOrd="0" presId="urn:microsoft.com/office/officeart/2005/8/layout/orgChart1"/>
    <dgm:cxn modelId="{1D1D967A-EEDC-4AEB-B238-E1B2B50458A0}" type="presParOf" srcId="{FAE22B37-7994-428A-8963-A5A471F73C14}" destId="{10E893D9-14E8-45BE-8D09-2F8C5ECA358C}" srcOrd="0" destOrd="0" presId="urn:microsoft.com/office/officeart/2005/8/layout/orgChart1"/>
    <dgm:cxn modelId="{00FE5C80-7F21-41C3-A7E7-DF64CCEE2996}" type="presParOf" srcId="{10E893D9-14E8-45BE-8D09-2F8C5ECA358C}" destId="{ECDEA42D-B758-4BE7-9B13-02EEB1E71E6B}" srcOrd="0" destOrd="0" presId="urn:microsoft.com/office/officeart/2005/8/layout/orgChart1"/>
    <dgm:cxn modelId="{5A45EA16-94C8-4888-9D40-3D604305B7E2}" type="presParOf" srcId="{10E893D9-14E8-45BE-8D09-2F8C5ECA358C}" destId="{DBD57BCF-DBCE-43D4-BFCF-BD4C2BD5B528}" srcOrd="1" destOrd="0" presId="urn:microsoft.com/office/officeart/2005/8/layout/orgChart1"/>
    <dgm:cxn modelId="{0A74FB44-8561-4C0E-AC05-397267BF4A13}" type="presParOf" srcId="{FAE22B37-7994-428A-8963-A5A471F73C14}" destId="{D4E60C5C-A495-49EA-8CCB-43B92C4776C0}" srcOrd="1" destOrd="0" presId="urn:microsoft.com/office/officeart/2005/8/layout/orgChart1"/>
    <dgm:cxn modelId="{558197C2-5479-4FA3-B4B1-2BE6C438BFC7}" type="presParOf" srcId="{D4E60C5C-A495-49EA-8CCB-43B92C4776C0}" destId="{6BF7FA06-962A-4E24-B02C-B0813CFE4A1E}" srcOrd="0" destOrd="0" presId="urn:microsoft.com/office/officeart/2005/8/layout/orgChart1"/>
    <dgm:cxn modelId="{E28336DF-9386-47EB-BAB1-A51C1F9F8F31}" type="presParOf" srcId="{D4E60C5C-A495-49EA-8CCB-43B92C4776C0}" destId="{7A80BBA8-BFE3-4C58-9E13-9C63DDA913A0}" srcOrd="1" destOrd="0" presId="urn:microsoft.com/office/officeart/2005/8/layout/orgChart1"/>
    <dgm:cxn modelId="{4F64916B-44A8-495E-9790-098ECBF7BE5C}" type="presParOf" srcId="{7A80BBA8-BFE3-4C58-9E13-9C63DDA913A0}" destId="{1C924419-6A81-4459-8D0F-5A9D448A27EE}" srcOrd="0" destOrd="0" presId="urn:microsoft.com/office/officeart/2005/8/layout/orgChart1"/>
    <dgm:cxn modelId="{2DE5D20F-B32C-4D73-9CC7-93C86B27C0D3}" type="presParOf" srcId="{1C924419-6A81-4459-8D0F-5A9D448A27EE}" destId="{B2632CDB-33EF-4BF2-BB15-B9672EACB064}" srcOrd="0" destOrd="0" presId="urn:microsoft.com/office/officeart/2005/8/layout/orgChart1"/>
    <dgm:cxn modelId="{35068F3E-23B6-497B-8C1B-80B0D82B7A3A}" type="presParOf" srcId="{1C924419-6A81-4459-8D0F-5A9D448A27EE}" destId="{A55AE47F-35CE-4637-A08C-38936AFA2B6B}" srcOrd="1" destOrd="0" presId="urn:microsoft.com/office/officeart/2005/8/layout/orgChart1"/>
    <dgm:cxn modelId="{51268D41-CC81-4883-816F-D0DBB857B287}" type="presParOf" srcId="{7A80BBA8-BFE3-4C58-9E13-9C63DDA913A0}" destId="{6126350A-2B71-4893-8960-950E3E32B381}" srcOrd="1" destOrd="0" presId="urn:microsoft.com/office/officeart/2005/8/layout/orgChart1"/>
    <dgm:cxn modelId="{8484CF56-6FE4-4FC3-A5E6-75A018C4D425}" type="presParOf" srcId="{6126350A-2B71-4893-8960-950E3E32B381}" destId="{D06AA48D-3680-452D-82E2-A802BCDFE86E}" srcOrd="0" destOrd="0" presId="urn:microsoft.com/office/officeart/2005/8/layout/orgChart1"/>
    <dgm:cxn modelId="{C7BCF8C4-D4CF-42D9-BB5B-4CB3489CFB10}" type="presParOf" srcId="{6126350A-2B71-4893-8960-950E3E32B381}" destId="{F46B2989-EAF8-45D9-A58E-B2FE5D4E1CE1}" srcOrd="1" destOrd="0" presId="urn:microsoft.com/office/officeart/2005/8/layout/orgChart1"/>
    <dgm:cxn modelId="{37305380-4CC6-48DB-9239-D00444CD68C1}" type="presParOf" srcId="{F46B2989-EAF8-45D9-A58E-B2FE5D4E1CE1}" destId="{FFA5EC77-A260-47BF-8B1A-9C6C0E699DC0}" srcOrd="0" destOrd="0" presId="urn:microsoft.com/office/officeart/2005/8/layout/orgChart1"/>
    <dgm:cxn modelId="{E52ED42C-F7BC-43D2-A3E5-0551E29B0B49}" type="presParOf" srcId="{FFA5EC77-A260-47BF-8B1A-9C6C0E699DC0}" destId="{7F66E993-28B9-40CA-AF5F-8A4DD19A6C53}" srcOrd="0" destOrd="0" presId="urn:microsoft.com/office/officeart/2005/8/layout/orgChart1"/>
    <dgm:cxn modelId="{D807BE21-9217-4A7C-83FA-98859CF0D64A}" type="presParOf" srcId="{FFA5EC77-A260-47BF-8B1A-9C6C0E699DC0}" destId="{D11C6A65-AA72-443B-9DBD-33AC44EFC7DC}" srcOrd="1" destOrd="0" presId="urn:microsoft.com/office/officeart/2005/8/layout/orgChart1"/>
    <dgm:cxn modelId="{176A4EAA-737D-4FE8-A9E4-AEC6D9D00B4B}" type="presParOf" srcId="{F46B2989-EAF8-45D9-A58E-B2FE5D4E1CE1}" destId="{2391C65F-7632-4ED1-952D-28ABEAC38303}" srcOrd="1" destOrd="0" presId="urn:microsoft.com/office/officeart/2005/8/layout/orgChart1"/>
    <dgm:cxn modelId="{535D7E04-ED6A-41EA-BC21-9DE951A6D82E}" type="presParOf" srcId="{F46B2989-EAF8-45D9-A58E-B2FE5D4E1CE1}" destId="{D440F03D-11BA-4243-B32F-D257CB139746}" srcOrd="2" destOrd="0" presId="urn:microsoft.com/office/officeart/2005/8/layout/orgChart1"/>
    <dgm:cxn modelId="{645D89A8-2D77-460B-A8D2-660043C0A3F0}" type="presParOf" srcId="{7A80BBA8-BFE3-4C58-9E13-9C63DDA913A0}" destId="{CCD643C0-4E25-42F6-BCF8-324D2526ECE2}" srcOrd="2" destOrd="0" presId="urn:microsoft.com/office/officeart/2005/8/layout/orgChart1"/>
    <dgm:cxn modelId="{E30275D6-0B4F-43CF-8787-9AC2A868ACFE}" type="presParOf" srcId="{D4E60C5C-A495-49EA-8CCB-43B92C4776C0}" destId="{B0B489A9-988F-4FC5-AEC4-54A43FCB8237}" srcOrd="2" destOrd="0" presId="urn:microsoft.com/office/officeart/2005/8/layout/orgChart1"/>
    <dgm:cxn modelId="{41E1516F-1A7C-4950-8E99-33F17A7DB8D4}" type="presParOf" srcId="{D4E60C5C-A495-49EA-8CCB-43B92C4776C0}" destId="{40F5D300-FCF8-46D2-AA26-9E0E1C7F03E4}" srcOrd="3" destOrd="0" presId="urn:microsoft.com/office/officeart/2005/8/layout/orgChart1"/>
    <dgm:cxn modelId="{A4A5D516-4FBC-4A23-8DDE-92A4A6DAE0EF}" type="presParOf" srcId="{40F5D300-FCF8-46D2-AA26-9E0E1C7F03E4}" destId="{F302F9C6-CBF8-48B6-8D10-3DC5D255E303}" srcOrd="0" destOrd="0" presId="urn:microsoft.com/office/officeart/2005/8/layout/orgChart1"/>
    <dgm:cxn modelId="{E69BDE91-41AD-484E-AC97-9DE6366435FC}" type="presParOf" srcId="{F302F9C6-CBF8-48B6-8D10-3DC5D255E303}" destId="{06136120-E24A-41F3-BAA2-3C8C606357F2}" srcOrd="0" destOrd="0" presId="urn:microsoft.com/office/officeart/2005/8/layout/orgChart1"/>
    <dgm:cxn modelId="{FF0EB1FF-6480-48BD-9972-EE12E0427726}" type="presParOf" srcId="{F302F9C6-CBF8-48B6-8D10-3DC5D255E303}" destId="{01597946-6592-4F44-B37D-4B703E1C950E}" srcOrd="1" destOrd="0" presId="urn:microsoft.com/office/officeart/2005/8/layout/orgChart1"/>
    <dgm:cxn modelId="{C266EC35-1D69-453D-A880-BDC50D7EC0CE}" type="presParOf" srcId="{40F5D300-FCF8-46D2-AA26-9E0E1C7F03E4}" destId="{D2EB924B-94AF-496F-BF91-AD683186154F}" srcOrd="1" destOrd="0" presId="urn:microsoft.com/office/officeart/2005/8/layout/orgChart1"/>
    <dgm:cxn modelId="{EC7B3CD8-725C-4B60-B84F-DDDA0F637F5C}" type="presParOf" srcId="{40F5D300-FCF8-46D2-AA26-9E0E1C7F03E4}" destId="{09878ADC-F67A-4B41-BDDC-A53F83F1A3A3}" srcOrd="2" destOrd="0" presId="urn:microsoft.com/office/officeart/2005/8/layout/orgChart1"/>
    <dgm:cxn modelId="{C50A03FB-4A61-48F4-9350-DBB80625B787}" type="presParOf" srcId="{FAE22B37-7994-428A-8963-A5A471F73C14}" destId="{BD255DFB-CF1F-46CC-94B7-EE50F58FE6AF}" srcOrd="2" destOrd="0" presId="urn:microsoft.com/office/officeart/2005/8/layout/orgChart1"/>
    <dgm:cxn modelId="{F593618C-43E4-4113-9409-8F0F4E99CEAB}" type="presParOf" srcId="{4F68721E-6D39-4A9F-A6B8-591DF54FCDD6}" destId="{7D1DFD2B-2E16-44D2-9769-6E7E90CE32E3}" srcOrd="2" destOrd="0" presId="urn:microsoft.com/office/officeart/2005/8/layout/orgChart1"/>
    <dgm:cxn modelId="{7CC4B4A7-BBBF-4ACF-9EFC-69F9D514DB51}" type="presParOf" srcId="{765F0B69-7FD8-42F0-AFB3-1FC7E936EB7F}" destId="{4BD08AB6-3F0E-4EB9-8B5D-6B0A02DC95EC}" srcOrd="1" destOrd="0" presId="urn:microsoft.com/office/officeart/2005/8/layout/orgChart1"/>
    <dgm:cxn modelId="{E4EF4AE8-D76E-4880-A15D-671DEEB6538D}" type="presParOf" srcId="{4BD08AB6-3F0E-4EB9-8B5D-6B0A02DC95EC}" destId="{90712CE4-89C0-48DD-BA20-910F0831EF71}" srcOrd="0" destOrd="0" presId="urn:microsoft.com/office/officeart/2005/8/layout/orgChart1"/>
    <dgm:cxn modelId="{CC563F62-F8F1-4972-A687-C990B645C5D7}" type="presParOf" srcId="{90712CE4-89C0-48DD-BA20-910F0831EF71}" destId="{8F1E9C0C-BC79-4D2D-804A-1207DD4791C1}" srcOrd="0" destOrd="0" presId="urn:microsoft.com/office/officeart/2005/8/layout/orgChart1"/>
    <dgm:cxn modelId="{87B41B66-8FD0-49FE-B390-6B90883586AE}" type="presParOf" srcId="{90712CE4-89C0-48DD-BA20-910F0831EF71}" destId="{4F290E2B-B7CA-4505-BF90-7C538067F989}" srcOrd="1" destOrd="0" presId="urn:microsoft.com/office/officeart/2005/8/layout/orgChart1"/>
    <dgm:cxn modelId="{AE7E169C-BBFF-4C57-8EA4-C924FC884C6C}" type="presParOf" srcId="{4BD08AB6-3F0E-4EB9-8B5D-6B0A02DC95EC}" destId="{1A7B5A0E-BB3F-42BE-B45F-9A97396D69A6}" srcOrd="1" destOrd="0" presId="urn:microsoft.com/office/officeart/2005/8/layout/orgChart1"/>
    <dgm:cxn modelId="{D5DC3D59-8901-4517-A724-17A59E2AF8CB}" type="presParOf" srcId="{4BD08AB6-3F0E-4EB9-8B5D-6B0A02DC95EC}" destId="{10DB1EFF-ECF8-4086-B575-6CA38614C1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E606D-9CE2-4DE0-BB93-5B8CDD6D4B06}">
      <dsp:nvSpPr>
        <dsp:cNvPr id="0" name=""/>
        <dsp:cNvSpPr/>
      </dsp:nvSpPr>
      <dsp:spPr>
        <a:xfrm>
          <a:off x="0" y="207308"/>
          <a:ext cx="6167438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SensL Technologies, now Depth Sensing Division, was acquired by ON Semiconductor May 2018</a:t>
          </a:r>
        </a:p>
      </dsp:txBody>
      <dsp:txXfrm>
        <a:off x="35811" y="243119"/>
        <a:ext cx="6095816" cy="661968"/>
      </dsp:txXfrm>
    </dsp:sp>
    <dsp:sp modelId="{F697F4DF-E778-4441-B2AD-2A2701F6C5BB}">
      <dsp:nvSpPr>
        <dsp:cNvPr id="0" name=""/>
        <dsp:cNvSpPr/>
      </dsp:nvSpPr>
      <dsp:spPr>
        <a:xfrm>
          <a:off x="0" y="966111"/>
          <a:ext cx="6167438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Independent division within Intelligent Sensing Group (ISG) focused on Medical Imaging and LiDAR solutions</a:t>
          </a:r>
        </a:p>
      </dsp:txBody>
      <dsp:txXfrm>
        <a:off x="35811" y="1001922"/>
        <a:ext cx="6095816" cy="661968"/>
      </dsp:txXfrm>
    </dsp:sp>
    <dsp:sp modelId="{33C4F727-C2EF-450A-8DF8-0058AA46540C}">
      <dsp:nvSpPr>
        <dsp:cNvPr id="0" name=""/>
        <dsp:cNvSpPr/>
      </dsp:nvSpPr>
      <dsp:spPr>
        <a:xfrm>
          <a:off x="0" y="1734397"/>
          <a:ext cx="6167438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Division engineering remains in Cork Ireland</a:t>
          </a:r>
        </a:p>
      </dsp:txBody>
      <dsp:txXfrm>
        <a:off x="35811" y="1770208"/>
        <a:ext cx="6095816" cy="661968"/>
      </dsp:txXfrm>
    </dsp:sp>
    <dsp:sp modelId="{6448F757-7AA3-436F-9753-18FE464771E2}">
      <dsp:nvSpPr>
        <dsp:cNvPr id="0" name=""/>
        <dsp:cNvSpPr/>
      </dsp:nvSpPr>
      <dsp:spPr>
        <a:xfrm>
          <a:off x="0" y="2503764"/>
          <a:ext cx="6167438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Leveraging resources of all 34,000 ON employees</a:t>
          </a:r>
        </a:p>
      </dsp:txBody>
      <dsp:txXfrm>
        <a:off x="35811" y="2539575"/>
        <a:ext cx="6095816" cy="661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489A9-988F-4FC5-AEC4-54A43FCB8237}">
      <dsp:nvSpPr>
        <dsp:cNvPr id="0" name=""/>
        <dsp:cNvSpPr/>
      </dsp:nvSpPr>
      <dsp:spPr>
        <a:xfrm>
          <a:off x="4117656" y="2160177"/>
          <a:ext cx="842784" cy="203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237"/>
              </a:lnTo>
              <a:lnTo>
                <a:pt x="842784" y="55237"/>
              </a:lnTo>
              <a:lnTo>
                <a:pt x="842784" y="203290"/>
              </a:lnTo>
            </a:path>
          </a:pathLst>
        </a:custGeom>
        <a:noFill/>
        <a:ln w="31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AA48D-3680-452D-82E2-A802BCDFE86E}">
      <dsp:nvSpPr>
        <dsp:cNvPr id="0" name=""/>
        <dsp:cNvSpPr/>
      </dsp:nvSpPr>
      <dsp:spPr>
        <a:xfrm>
          <a:off x="2810945" y="2664479"/>
          <a:ext cx="101140" cy="398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183"/>
              </a:lnTo>
              <a:lnTo>
                <a:pt x="101140" y="3981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7FA06-962A-4E24-B02C-B0813CFE4A1E}">
      <dsp:nvSpPr>
        <dsp:cNvPr id="0" name=""/>
        <dsp:cNvSpPr/>
      </dsp:nvSpPr>
      <dsp:spPr>
        <a:xfrm>
          <a:off x="3374954" y="2160177"/>
          <a:ext cx="742701" cy="203290"/>
        </a:xfrm>
        <a:custGeom>
          <a:avLst/>
          <a:gdLst/>
          <a:ahLst/>
          <a:cxnLst/>
          <a:rect l="0" t="0" r="0" b="0"/>
          <a:pathLst>
            <a:path>
              <a:moveTo>
                <a:pt x="742701" y="0"/>
              </a:moveTo>
              <a:lnTo>
                <a:pt x="742701" y="55237"/>
              </a:lnTo>
              <a:lnTo>
                <a:pt x="0" y="55237"/>
              </a:lnTo>
              <a:lnTo>
                <a:pt x="0" y="203290"/>
              </a:lnTo>
            </a:path>
          </a:pathLst>
        </a:custGeom>
        <a:noFill/>
        <a:ln w="31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A3ACF-E4DE-44B6-86A8-3200A78576D4}">
      <dsp:nvSpPr>
        <dsp:cNvPr id="0" name=""/>
        <dsp:cNvSpPr/>
      </dsp:nvSpPr>
      <dsp:spPr>
        <a:xfrm>
          <a:off x="2411528" y="1159061"/>
          <a:ext cx="1706127" cy="296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052"/>
              </a:lnTo>
              <a:lnTo>
                <a:pt x="1706127" y="148052"/>
              </a:lnTo>
              <a:lnTo>
                <a:pt x="1706127" y="296104"/>
              </a:lnTo>
            </a:path>
          </a:pathLst>
        </a:custGeom>
        <a:noFill/>
        <a:ln w="31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8B21B-3759-417E-9565-8FD339A9E40D}">
      <dsp:nvSpPr>
        <dsp:cNvPr id="0" name=""/>
        <dsp:cNvSpPr/>
      </dsp:nvSpPr>
      <dsp:spPr>
        <a:xfrm>
          <a:off x="2365808" y="1159061"/>
          <a:ext cx="91440" cy="2961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104"/>
              </a:lnTo>
            </a:path>
          </a:pathLst>
        </a:custGeom>
        <a:noFill/>
        <a:ln w="31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72550B-14D0-4449-9C46-384C30E6EF96}">
      <dsp:nvSpPr>
        <dsp:cNvPr id="0" name=""/>
        <dsp:cNvSpPr/>
      </dsp:nvSpPr>
      <dsp:spPr>
        <a:xfrm>
          <a:off x="705401" y="1159061"/>
          <a:ext cx="1706127" cy="296104"/>
        </a:xfrm>
        <a:custGeom>
          <a:avLst/>
          <a:gdLst/>
          <a:ahLst/>
          <a:cxnLst/>
          <a:rect l="0" t="0" r="0" b="0"/>
          <a:pathLst>
            <a:path>
              <a:moveTo>
                <a:pt x="1706127" y="0"/>
              </a:moveTo>
              <a:lnTo>
                <a:pt x="1706127" y="148052"/>
              </a:lnTo>
              <a:lnTo>
                <a:pt x="0" y="148052"/>
              </a:lnTo>
              <a:lnTo>
                <a:pt x="0" y="296104"/>
              </a:lnTo>
            </a:path>
          </a:pathLst>
        </a:custGeom>
        <a:noFill/>
        <a:ln w="31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2E1EE-414C-455C-8C75-A09C27AA3E60}">
      <dsp:nvSpPr>
        <dsp:cNvPr id="0" name=""/>
        <dsp:cNvSpPr/>
      </dsp:nvSpPr>
      <dsp:spPr>
        <a:xfrm>
          <a:off x="1706517" y="418616"/>
          <a:ext cx="1410022" cy="740445"/>
        </a:xfrm>
        <a:prstGeom prst="rec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900" kern="1200" dirty="0"/>
            <a:t>ON Semiconductor HQ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900" kern="1200" dirty="0"/>
            <a:t>Phoenix, AZ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900" kern="1200" dirty="0" err="1"/>
            <a:t>Hassane</a:t>
          </a:r>
          <a:r>
            <a:rPr lang="en-IE" sz="900" kern="1200" dirty="0"/>
            <a:t> El-Khoury, CEO</a:t>
          </a:r>
        </a:p>
      </dsp:txBody>
      <dsp:txXfrm>
        <a:off x="1706517" y="418616"/>
        <a:ext cx="1410022" cy="740445"/>
      </dsp:txXfrm>
    </dsp:sp>
    <dsp:sp modelId="{3F05F0A5-F731-43A6-AB8B-C7E84307CBFB}">
      <dsp:nvSpPr>
        <dsp:cNvPr id="0" name=""/>
        <dsp:cNvSpPr/>
      </dsp:nvSpPr>
      <dsp:spPr>
        <a:xfrm>
          <a:off x="389" y="1455166"/>
          <a:ext cx="1410022" cy="705011"/>
        </a:xfrm>
        <a:prstGeom prst="rect">
          <a:avLst/>
        </a:prstGeom>
        <a:solidFill>
          <a:srgbClr val="4472C4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900" kern="1200" dirty="0"/>
            <a:t>Analog Solutions Group (ASG)</a:t>
          </a:r>
        </a:p>
      </dsp:txBody>
      <dsp:txXfrm>
        <a:off x="389" y="1455166"/>
        <a:ext cx="1410022" cy="705011"/>
      </dsp:txXfrm>
    </dsp:sp>
    <dsp:sp modelId="{63A1FCC5-8FDF-44A2-B2C0-58820A9D3190}">
      <dsp:nvSpPr>
        <dsp:cNvPr id="0" name=""/>
        <dsp:cNvSpPr/>
      </dsp:nvSpPr>
      <dsp:spPr>
        <a:xfrm>
          <a:off x="1706517" y="1455166"/>
          <a:ext cx="1410022" cy="705011"/>
        </a:xfrm>
        <a:prstGeom prst="rect">
          <a:avLst/>
        </a:prstGeom>
        <a:solidFill>
          <a:srgbClr val="4472C4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900" kern="1200" dirty="0"/>
            <a:t>Power Solutions Group (PSG)</a:t>
          </a:r>
        </a:p>
      </dsp:txBody>
      <dsp:txXfrm>
        <a:off x="1706517" y="1455166"/>
        <a:ext cx="1410022" cy="705011"/>
      </dsp:txXfrm>
    </dsp:sp>
    <dsp:sp modelId="{ECDEA42D-B758-4BE7-9B13-02EEB1E71E6B}">
      <dsp:nvSpPr>
        <dsp:cNvPr id="0" name=""/>
        <dsp:cNvSpPr/>
      </dsp:nvSpPr>
      <dsp:spPr>
        <a:xfrm>
          <a:off x="3412644" y="1455166"/>
          <a:ext cx="1410022" cy="705011"/>
        </a:xfrm>
        <a:prstGeom prst="rec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900" kern="1200" dirty="0"/>
            <a:t>Intelligent Sensing Group (ISG)</a:t>
          </a:r>
        </a:p>
      </dsp:txBody>
      <dsp:txXfrm>
        <a:off x="3412644" y="1455166"/>
        <a:ext cx="1410022" cy="705011"/>
      </dsp:txXfrm>
    </dsp:sp>
    <dsp:sp modelId="{B2632CDB-33EF-4BF2-BB15-B9672EACB064}">
      <dsp:nvSpPr>
        <dsp:cNvPr id="0" name=""/>
        <dsp:cNvSpPr/>
      </dsp:nvSpPr>
      <dsp:spPr>
        <a:xfrm>
          <a:off x="2669943" y="2363467"/>
          <a:ext cx="1410022" cy="30101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900" kern="1200" dirty="0"/>
            <a:t>Automotive Sensing Division (ASD)</a:t>
          </a:r>
        </a:p>
      </dsp:txBody>
      <dsp:txXfrm>
        <a:off x="2669943" y="2363467"/>
        <a:ext cx="1410022" cy="301011"/>
      </dsp:txXfrm>
    </dsp:sp>
    <dsp:sp modelId="{7F66E993-28B9-40CA-AF5F-8A4DD19A6C53}">
      <dsp:nvSpPr>
        <dsp:cNvPr id="0" name=""/>
        <dsp:cNvSpPr/>
      </dsp:nvSpPr>
      <dsp:spPr>
        <a:xfrm>
          <a:off x="2912086" y="2906629"/>
          <a:ext cx="1410022" cy="31206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900" kern="1200" dirty="0"/>
            <a:t>Depth Sensing Division</a:t>
          </a:r>
        </a:p>
      </dsp:txBody>
      <dsp:txXfrm>
        <a:off x="2912086" y="2906629"/>
        <a:ext cx="1410022" cy="312066"/>
      </dsp:txXfrm>
    </dsp:sp>
    <dsp:sp modelId="{06136120-E24A-41F3-BAA2-3C8C606357F2}">
      <dsp:nvSpPr>
        <dsp:cNvPr id="0" name=""/>
        <dsp:cNvSpPr/>
      </dsp:nvSpPr>
      <dsp:spPr>
        <a:xfrm>
          <a:off x="4255429" y="2363467"/>
          <a:ext cx="1410022" cy="291423"/>
        </a:xfrm>
        <a:prstGeom prst="rect">
          <a:avLst/>
        </a:prstGeom>
        <a:solidFill>
          <a:srgbClr val="4472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900" kern="1200" dirty="0"/>
            <a:t>Industrial &amp; Consumer Solutions Division (ICSD)</a:t>
          </a:r>
        </a:p>
      </dsp:txBody>
      <dsp:txXfrm>
        <a:off x="4255429" y="2363467"/>
        <a:ext cx="1410022" cy="291423"/>
      </dsp:txXfrm>
    </dsp:sp>
    <dsp:sp modelId="{8F1E9C0C-BC79-4D2D-804A-1207DD4791C1}">
      <dsp:nvSpPr>
        <dsp:cNvPr id="0" name=""/>
        <dsp:cNvSpPr/>
      </dsp:nvSpPr>
      <dsp:spPr>
        <a:xfrm>
          <a:off x="3412644" y="412489"/>
          <a:ext cx="1351450" cy="759015"/>
        </a:xfrm>
        <a:prstGeom prst="rect">
          <a:avLst/>
        </a:prstGeom>
        <a:solidFill>
          <a:srgbClr val="4472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5080" rIns="5080" bIns="5080" numCol="1" spcCol="1270" anchor="ctr" anchorCtr="0">
          <a:noAutofit/>
        </a:bodyPr>
        <a:lstStyle/>
        <a:p>
          <a:pPr marL="0" lvl="0" indent="0" algn="l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750" kern="1200" dirty="0"/>
            <a:t>Corporate Marketing</a:t>
          </a:r>
        </a:p>
        <a:p>
          <a:pPr marL="0" lvl="0" indent="0" algn="l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750" kern="1200" dirty="0"/>
            <a:t>Sales</a:t>
          </a:r>
        </a:p>
        <a:p>
          <a:pPr marL="0" lvl="0" indent="0" algn="l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750" kern="1200" dirty="0"/>
            <a:t>Finance</a:t>
          </a:r>
        </a:p>
        <a:p>
          <a:pPr marL="0" lvl="0" indent="0" algn="l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750" kern="1200" dirty="0" err="1"/>
            <a:t>Mfg</a:t>
          </a:r>
          <a:r>
            <a:rPr lang="en-IE" sz="750" kern="1200" dirty="0"/>
            <a:t>/Ops</a:t>
          </a:r>
        </a:p>
        <a:p>
          <a:pPr marL="0" lvl="0" indent="0" algn="l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750" kern="1200" dirty="0"/>
            <a:t>Corporate R&amp;D</a:t>
          </a:r>
        </a:p>
      </dsp:txBody>
      <dsp:txXfrm>
        <a:off x="3412644" y="412489"/>
        <a:ext cx="1351450" cy="759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40D6C-1509-461A-9185-1626D59496CD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DC655-0784-4A2E-8C7D-DBF0CCC96F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82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C9424-103E-43A3-8EFD-4D9D20DD50B7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F7EA6-3292-4DAA-AFBB-79FC38658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9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24D1F-97EB-4B77-B547-A0B88DC27C2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47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95C42-9447-42D8-A369-46D954A5C68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89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p_cover_v10_ora_gry_clean_hood.jpg"/>
          <p:cNvPicPr preferRelativeResize="0"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4" y="2107"/>
            <a:ext cx="12188952" cy="6855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14162" y="2679098"/>
            <a:ext cx="10360501" cy="810920"/>
          </a:xfrm>
        </p:spPr>
        <p:txBody>
          <a:bodyPr anchor="b" anchorCtr="0"/>
          <a:lstStyle>
            <a:lvl1pPr algn="ctr">
              <a:lnSpc>
                <a:spcPct val="96000"/>
              </a:lnSpc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08200" y="3482114"/>
            <a:ext cx="7972425" cy="1898378"/>
          </a:xfrm>
          <a:noFill/>
        </p:spPr>
        <p:txBody>
          <a:bodyPr anchor="t" anchorCtr="0">
            <a:noAutofit/>
          </a:bodyPr>
          <a:lstStyle>
            <a:lvl1pPr marL="0" indent="0" algn="ctr">
              <a:spcBef>
                <a:spcPts val="900"/>
              </a:spcBef>
              <a:buNone/>
              <a:defRPr sz="2400" b="1" i="0" baseline="0">
                <a:solidFill>
                  <a:schemeClr val="bg1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974143" y="6601688"/>
            <a:ext cx="2240678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Inter" panose="020B0502030000000004" pitchFamily="34" charset="0"/>
                <a:cs typeface="Arial" panose="020B0604020202020204" pitchFamily="34" charset="0"/>
              </a:rPr>
              <a:t>Internal Use Only     © onsemi 2021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8735" y="6441146"/>
            <a:ext cx="149046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9447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30713" y="138606"/>
            <a:ext cx="11527400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963614"/>
            <a:ext cx="11527400" cy="535531"/>
          </a:xfrm>
          <a:noFill/>
        </p:spPr>
        <p:txBody>
          <a:bodyPr vert="horz" wrap="square" lIns="109728" tIns="91440" rIns="91440" bIns="9144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 dirty="0"/>
              <a:t>Click to edit </a:t>
            </a:r>
            <a:r>
              <a:rPr lang="en-US"/>
              <a:t>Master subtitle styles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6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963614"/>
            <a:ext cx="11527400" cy="535531"/>
          </a:xfrm>
          <a:noFill/>
        </p:spPr>
        <p:txBody>
          <a:bodyPr vert="horz" wrap="square" lIns="109728" tIns="91440" rIns="91440" bIns="9144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 dirty="0"/>
              <a:t>Click to edit </a:t>
            </a:r>
            <a:r>
              <a:rPr lang="en-US"/>
              <a:t>Master subtitle styles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0712" y="1600201"/>
            <a:ext cx="11530584" cy="4863974"/>
          </a:xfrm>
        </p:spPr>
        <p:txBody>
          <a:bodyPr lIns="109728"/>
          <a:lstStyle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66" y="941343"/>
            <a:ext cx="5233794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941343"/>
            <a:ext cx="5235850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66" y="1168401"/>
            <a:ext cx="5233794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168401"/>
            <a:ext cx="5235850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715" y="785167"/>
            <a:ext cx="5564673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785167"/>
            <a:ext cx="5566859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" y="828711"/>
            <a:ext cx="5486400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28600" indent="-228600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2213" y="828711"/>
            <a:ext cx="5486400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30188" indent="-230188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15" y="808039"/>
            <a:ext cx="5564673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715" y="1278467"/>
            <a:ext cx="5564673" cy="5099281"/>
          </a:xfrm>
        </p:spPr>
        <p:txBody>
          <a:bodyPr lIns="109728"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808039"/>
            <a:ext cx="5566859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1278467"/>
            <a:ext cx="5566859" cy="5099281"/>
          </a:xfrm>
        </p:spPr>
        <p:txBody>
          <a:bodyPr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827087"/>
            <a:ext cx="5499595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860" y="827087"/>
            <a:ext cx="5501756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4" y="1305730"/>
            <a:ext cx="5499596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rgbClr val="000000"/>
                </a:solidFill>
              </a:defRPr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57225" indent="-2032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861" y="1305730"/>
            <a:ext cx="5501756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/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44525" indent="-192088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208575"/>
            <a:ext cx="5499595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860" y="1208575"/>
            <a:ext cx="5501756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3" y="1677901"/>
            <a:ext cx="5499596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9113" indent="-230188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860" y="1677901"/>
            <a:ext cx="5501756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7525" indent="-228600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61950" y="623138"/>
            <a:ext cx="11826876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965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" y="894"/>
            <a:ext cx="1218247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686" y="3110755"/>
            <a:ext cx="10699454" cy="1080939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06" y="4460329"/>
            <a:ext cx="10692814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0019" y="432817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133642" y="6601688"/>
            <a:ext cx="1921680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Confidential     © onsemi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58CCDD-9A8D-4AFD-95A4-1C92A94A40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89238" y="6421226"/>
            <a:ext cx="1490469" cy="26045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9705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65584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nsemi_logo_tag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3" y="2544566"/>
            <a:ext cx="4940818" cy="144130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908831" y="5059903"/>
            <a:ext cx="237116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Follow Us @onsemi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155239" y="5634960"/>
            <a:ext cx="3878346" cy="398110"/>
            <a:chOff x="4235925" y="5527380"/>
            <a:chExt cx="3878346" cy="398110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8330" y="5527380"/>
              <a:ext cx="46805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277" y="5527380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4" t="14024" r="14386" b="14591"/>
            <a:stretch/>
          </p:blipFill>
          <p:spPr>
            <a:xfrm>
              <a:off x="4235925" y="5542904"/>
              <a:ext cx="38514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77" r="15128"/>
            <a:stretch>
              <a:fillRect/>
            </a:stretch>
          </p:blipFill>
          <p:spPr>
            <a:xfrm>
              <a:off x="5070021" y="5545587"/>
              <a:ext cx="457200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368" y="5542904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 userDrawn="1"/>
        </p:nvSpPr>
        <p:spPr>
          <a:xfrm>
            <a:off x="5296757" y="6190684"/>
            <a:ext cx="1595310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www.onsemi</a:t>
            </a:r>
          </a:p>
        </p:txBody>
      </p:sp>
    </p:spTree>
    <p:extLst>
      <p:ext uri="{BB962C8B-B14F-4D97-AF65-F5344CB8AC3E}">
        <p14:creationId xmlns:p14="http://schemas.microsoft.com/office/powerpoint/2010/main" val="235165584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p_cover_v10_ora_gry_clean_hood.jpg"/>
          <p:cNvPicPr preferRelativeResize="0"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4" y="2107"/>
            <a:ext cx="12188952" cy="6855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14162" y="2679098"/>
            <a:ext cx="10360501" cy="810920"/>
          </a:xfrm>
        </p:spPr>
        <p:txBody>
          <a:bodyPr anchor="b" anchorCtr="0"/>
          <a:lstStyle>
            <a:lvl1pPr algn="ctr">
              <a:lnSpc>
                <a:spcPct val="96000"/>
              </a:lnSpc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08200" y="3482114"/>
            <a:ext cx="7972425" cy="1898378"/>
          </a:xfrm>
          <a:noFill/>
        </p:spPr>
        <p:txBody>
          <a:bodyPr anchor="t" anchorCtr="0">
            <a:noAutofit/>
          </a:bodyPr>
          <a:lstStyle>
            <a:lvl1pPr marL="0" indent="0" algn="ctr">
              <a:spcBef>
                <a:spcPts val="900"/>
              </a:spcBef>
              <a:buNone/>
              <a:defRPr sz="2400" b="1" i="0" baseline="0">
                <a:solidFill>
                  <a:schemeClr val="bg1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133642" y="6601688"/>
            <a:ext cx="1921680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Inter" panose="020B0502030000000004" pitchFamily="34" charset="0"/>
                <a:cs typeface="Arial" panose="020B0604020202020204" pitchFamily="34" charset="0"/>
              </a:rPr>
              <a:t>Confidential     © onsemi 2021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8735" y="6441146"/>
            <a:ext cx="149046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6480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" y="894"/>
            <a:ext cx="1218247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686" y="3110755"/>
            <a:ext cx="10699454" cy="1080939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06" y="4460329"/>
            <a:ext cx="10692814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0019" y="432817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133642" y="6601688"/>
            <a:ext cx="1921680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Confidential     © onsemi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58CCDD-9A8D-4AFD-95A4-1C92A94A40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89238" y="6421226"/>
            <a:ext cx="1490469" cy="26045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66306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ction Dark Option 1.jpg"/>
          <p:cNvPicPr>
            <a:picLocks noChangeAspect="1"/>
          </p:cNvPicPr>
          <p:nvPr userDrawn="1"/>
        </p:nvPicPr>
        <p:blipFill>
          <a:blip r:embed="rId2"/>
          <a:srcRect r="274"/>
          <a:stretch>
            <a:fillRect/>
          </a:stretch>
        </p:blipFill>
        <p:spPr>
          <a:xfrm>
            <a:off x="0" y="2679"/>
            <a:ext cx="12188952" cy="6855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750" y="3044088"/>
            <a:ext cx="10699454" cy="1143692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70" y="4492274"/>
            <a:ext cx="10692814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0019" y="43102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133642" y="6601688"/>
            <a:ext cx="1921680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Confidential     © onsemi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8735" y="6441146"/>
            <a:ext cx="1490469" cy="27432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bg1">
                  <a:lumMod val="50000"/>
                </a:schemeClr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8276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29120" y="753533"/>
            <a:ext cx="11530584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843919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981741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4529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29120" y="1159932"/>
            <a:ext cx="11530584" cy="5427663"/>
          </a:xfrm>
        </p:spPr>
        <p:txBody>
          <a:bodyPr lIns="1097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536426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-Line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7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820232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ction Dark Option 1.jpg"/>
          <p:cNvPicPr>
            <a:picLocks noChangeAspect="1"/>
          </p:cNvPicPr>
          <p:nvPr userDrawn="1"/>
        </p:nvPicPr>
        <p:blipFill>
          <a:blip r:embed="rId2"/>
          <a:srcRect r="274"/>
          <a:stretch>
            <a:fillRect/>
          </a:stretch>
        </p:blipFill>
        <p:spPr>
          <a:xfrm>
            <a:off x="-64" y="2679"/>
            <a:ext cx="12188952" cy="6855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686" y="3123466"/>
            <a:ext cx="10699454" cy="1071974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06" y="4499934"/>
            <a:ext cx="10692814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0019" y="43102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974143" y="6601688"/>
            <a:ext cx="2240678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Internal Use Only     </a:t>
            </a: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© onsemi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8735" y="6441146"/>
            <a:ext cx="1490469" cy="27432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bg1">
                  <a:lumMod val="50000"/>
                </a:schemeClr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9705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6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0712" y="1170561"/>
            <a:ext cx="11530584" cy="5385882"/>
          </a:xfrm>
        </p:spPr>
        <p:txBody>
          <a:bodyPr lIns="109728"/>
          <a:lstStyle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366556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30713" y="138606"/>
            <a:ext cx="11527400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963614"/>
            <a:ext cx="11527400" cy="535531"/>
          </a:xfrm>
          <a:noFill/>
        </p:spPr>
        <p:txBody>
          <a:bodyPr vert="horz" wrap="square" lIns="109728" tIns="91440" rIns="91440" bIns="9144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 dirty="0"/>
              <a:t>Click to edit </a:t>
            </a:r>
            <a:r>
              <a:rPr lang="en-US"/>
              <a:t>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4616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6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963614"/>
            <a:ext cx="11527400" cy="535531"/>
          </a:xfrm>
          <a:noFill/>
        </p:spPr>
        <p:txBody>
          <a:bodyPr vert="horz" wrap="square" lIns="109728" tIns="91440" rIns="91440" bIns="9144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 dirty="0"/>
              <a:t>Click to edit </a:t>
            </a:r>
            <a:r>
              <a:rPr lang="en-US"/>
              <a:t>Master subtitle styles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0712" y="1600201"/>
            <a:ext cx="11530584" cy="4863974"/>
          </a:xfrm>
        </p:spPr>
        <p:txBody>
          <a:bodyPr lIns="109728"/>
          <a:lstStyle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641113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66" y="941343"/>
            <a:ext cx="5233794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941343"/>
            <a:ext cx="5235850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04257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66" y="1168401"/>
            <a:ext cx="5233794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168401"/>
            <a:ext cx="5235850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5805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715" y="785167"/>
            <a:ext cx="5564673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785167"/>
            <a:ext cx="5566859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5187530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" y="828711"/>
            <a:ext cx="5486400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28600" indent="-228600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2213" y="828711"/>
            <a:ext cx="5486400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30188" indent="-230188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031799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15" y="808039"/>
            <a:ext cx="5564673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715" y="1278467"/>
            <a:ext cx="5564673" cy="5099281"/>
          </a:xfrm>
        </p:spPr>
        <p:txBody>
          <a:bodyPr lIns="109728"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808039"/>
            <a:ext cx="5566859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1278467"/>
            <a:ext cx="5566859" cy="5099281"/>
          </a:xfrm>
        </p:spPr>
        <p:txBody>
          <a:bodyPr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1991348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827087"/>
            <a:ext cx="5499595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860" y="827087"/>
            <a:ext cx="5501756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4" y="1305730"/>
            <a:ext cx="5499596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rgbClr val="000000"/>
                </a:solidFill>
              </a:defRPr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57225" indent="-2032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861" y="1305730"/>
            <a:ext cx="5501756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/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44525" indent="-192088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157080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208575"/>
            <a:ext cx="5499595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860" y="1208575"/>
            <a:ext cx="5501756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3" y="1677901"/>
            <a:ext cx="5499596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9113" indent="-230188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860" y="1677901"/>
            <a:ext cx="5501756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7525" indent="-228600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6639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29120" y="753533"/>
            <a:ext cx="11530584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63333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61950" y="623138"/>
            <a:ext cx="11826876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0200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81749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nsemi_logo_tag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3" y="2544566"/>
            <a:ext cx="4940818" cy="144130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908831" y="5059903"/>
            <a:ext cx="237116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Follow Us @onsemi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155239" y="5634960"/>
            <a:ext cx="3878346" cy="398110"/>
            <a:chOff x="4235925" y="5527380"/>
            <a:chExt cx="3878346" cy="398110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8330" y="5527380"/>
              <a:ext cx="46805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277" y="5527380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4" t="14024" r="14386" b="14591"/>
            <a:stretch/>
          </p:blipFill>
          <p:spPr>
            <a:xfrm>
              <a:off x="4235925" y="5542904"/>
              <a:ext cx="38514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77" r="15128"/>
            <a:stretch>
              <a:fillRect/>
            </a:stretch>
          </p:blipFill>
          <p:spPr>
            <a:xfrm>
              <a:off x="5070021" y="5545587"/>
              <a:ext cx="457200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368" y="5542904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 userDrawn="1"/>
        </p:nvSpPr>
        <p:spPr>
          <a:xfrm>
            <a:off x="5296757" y="6190684"/>
            <a:ext cx="1595310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www.onsemi</a:t>
            </a:r>
          </a:p>
        </p:txBody>
      </p:sp>
    </p:spTree>
    <p:extLst>
      <p:ext uri="{BB962C8B-B14F-4D97-AF65-F5344CB8AC3E}">
        <p14:creationId xmlns:p14="http://schemas.microsoft.com/office/powerpoint/2010/main" val="1622896541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p_cover_v10_ora_gry_clean_hood.jpg"/>
          <p:cNvPicPr preferRelativeResize="0"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4" y="2107"/>
            <a:ext cx="12188952" cy="6855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14162" y="2679098"/>
            <a:ext cx="10360501" cy="810920"/>
          </a:xfrm>
        </p:spPr>
        <p:txBody>
          <a:bodyPr anchor="b" anchorCtr="0"/>
          <a:lstStyle>
            <a:lvl1pPr algn="ctr">
              <a:lnSpc>
                <a:spcPct val="96000"/>
              </a:lnSpc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08200" y="3482114"/>
            <a:ext cx="7972425" cy="1898378"/>
          </a:xfrm>
          <a:noFill/>
        </p:spPr>
        <p:txBody>
          <a:bodyPr anchor="t" anchorCtr="0">
            <a:noAutofit/>
          </a:bodyPr>
          <a:lstStyle>
            <a:lvl1pPr marL="0" indent="0" algn="ctr">
              <a:spcBef>
                <a:spcPts val="900"/>
              </a:spcBef>
              <a:buNone/>
              <a:defRPr sz="2400" b="1" i="0" baseline="0">
                <a:solidFill>
                  <a:schemeClr val="bg1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974143" y="6601688"/>
            <a:ext cx="2240678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Inter" panose="020B0502030000000004" pitchFamily="34" charset="0"/>
                <a:cs typeface="Arial" panose="020B0604020202020204" pitchFamily="34" charset="0"/>
              </a:rPr>
              <a:t>Public Information     © onsemi 2021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8735" y="6441146"/>
            <a:ext cx="149046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8037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" y="894"/>
            <a:ext cx="1218247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686" y="3110755"/>
            <a:ext cx="10699454" cy="1080939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06" y="4460329"/>
            <a:ext cx="10692814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133642" y="6601688"/>
            <a:ext cx="1921680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Confidential     © onsemi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58CCDD-9A8D-4AFD-95A4-1C92A94A40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89238" y="6421226"/>
            <a:ext cx="1490469" cy="26045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420019" y="432817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843361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ction Dark Option 1.jpg"/>
          <p:cNvPicPr>
            <a:picLocks noChangeAspect="1"/>
          </p:cNvPicPr>
          <p:nvPr userDrawn="1"/>
        </p:nvPicPr>
        <p:blipFill>
          <a:blip r:embed="rId2"/>
          <a:srcRect r="274"/>
          <a:stretch>
            <a:fillRect/>
          </a:stretch>
        </p:blipFill>
        <p:spPr>
          <a:xfrm>
            <a:off x="-64" y="2679"/>
            <a:ext cx="12188952" cy="6855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686" y="3119721"/>
            <a:ext cx="10699454" cy="1071974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06" y="4496189"/>
            <a:ext cx="10692814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0019" y="43102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974143" y="6601688"/>
            <a:ext cx="2240678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Internal Use Only     </a:t>
            </a: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© onsemi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8735" y="6441146"/>
            <a:ext cx="1490469" cy="27432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bg1">
                  <a:lumMod val="50000"/>
                </a:schemeClr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78801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29120" y="753533"/>
            <a:ext cx="11530584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9576907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061358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1992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29120" y="1159932"/>
            <a:ext cx="11530584" cy="5427663"/>
          </a:xfrm>
        </p:spPr>
        <p:txBody>
          <a:bodyPr lIns="1097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918702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6068833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-Line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7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714677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6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0712" y="1170561"/>
            <a:ext cx="11530584" cy="5385882"/>
          </a:xfrm>
        </p:spPr>
        <p:txBody>
          <a:bodyPr lIns="109728"/>
          <a:lstStyle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4111781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30713" y="138606"/>
            <a:ext cx="11527400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963614"/>
            <a:ext cx="11527400" cy="535531"/>
          </a:xfrm>
          <a:noFill/>
        </p:spPr>
        <p:txBody>
          <a:bodyPr vert="horz" wrap="square" lIns="109728" tIns="91440" rIns="91440" bIns="9144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 dirty="0"/>
              <a:t>Click to edit </a:t>
            </a:r>
            <a:r>
              <a:rPr lang="en-US"/>
              <a:t>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3373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6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963614"/>
            <a:ext cx="11527400" cy="535531"/>
          </a:xfrm>
          <a:noFill/>
        </p:spPr>
        <p:txBody>
          <a:bodyPr vert="horz" wrap="square" lIns="109728" tIns="91440" rIns="91440" bIns="9144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 dirty="0"/>
              <a:t>Click to edit </a:t>
            </a:r>
            <a:r>
              <a:rPr lang="en-US"/>
              <a:t>Master subtitle styles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0712" y="1600201"/>
            <a:ext cx="11530584" cy="4863974"/>
          </a:xfrm>
        </p:spPr>
        <p:txBody>
          <a:bodyPr lIns="109728"/>
          <a:lstStyle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18391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66" y="941343"/>
            <a:ext cx="5233794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941343"/>
            <a:ext cx="5235850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531775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66" y="1168401"/>
            <a:ext cx="5233794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168401"/>
            <a:ext cx="5235850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58350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715" y="785167"/>
            <a:ext cx="5564673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785167"/>
            <a:ext cx="5566859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4087412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" y="828711"/>
            <a:ext cx="5486400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28600" indent="-228600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2213" y="828711"/>
            <a:ext cx="5486400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30188" indent="-230188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1818719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15" y="808039"/>
            <a:ext cx="5564673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715" y="1278467"/>
            <a:ext cx="5564673" cy="5099281"/>
          </a:xfrm>
        </p:spPr>
        <p:txBody>
          <a:bodyPr lIns="109728"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808039"/>
            <a:ext cx="5566859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1278467"/>
            <a:ext cx="5566859" cy="5099281"/>
          </a:xfrm>
        </p:spPr>
        <p:txBody>
          <a:bodyPr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7808896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827087"/>
            <a:ext cx="5499595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860" y="827087"/>
            <a:ext cx="5501756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4" y="1305730"/>
            <a:ext cx="5499596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rgbClr val="000000"/>
                </a:solidFill>
              </a:defRPr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57225" indent="-2032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861" y="1305730"/>
            <a:ext cx="5501756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/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44525" indent="-192088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607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24906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208575"/>
            <a:ext cx="5499595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860" y="1208575"/>
            <a:ext cx="5501756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3" y="1677901"/>
            <a:ext cx="5499596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9113" indent="-230188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860" y="1677901"/>
            <a:ext cx="5501756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7525" indent="-228600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46645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61950" y="623138"/>
            <a:ext cx="11826876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3356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006645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nsemi_logo_tag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3" y="2544566"/>
            <a:ext cx="4940818" cy="144130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908831" y="5059903"/>
            <a:ext cx="237116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Follow Us @onsemi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155239" y="5634960"/>
            <a:ext cx="3878346" cy="398110"/>
            <a:chOff x="4235925" y="5527380"/>
            <a:chExt cx="3878346" cy="398110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8330" y="5527380"/>
              <a:ext cx="46805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277" y="5527380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4" t="14024" r="14386" b="14591"/>
            <a:stretch/>
          </p:blipFill>
          <p:spPr>
            <a:xfrm>
              <a:off x="4235925" y="5542904"/>
              <a:ext cx="38514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77" r="15128"/>
            <a:stretch>
              <a:fillRect/>
            </a:stretch>
          </p:blipFill>
          <p:spPr>
            <a:xfrm>
              <a:off x="5070021" y="5545587"/>
              <a:ext cx="457200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368" y="5542904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 userDrawn="1"/>
        </p:nvSpPr>
        <p:spPr>
          <a:xfrm>
            <a:off x="5296757" y="6190684"/>
            <a:ext cx="1595310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www.onsemi</a:t>
            </a:r>
          </a:p>
        </p:txBody>
      </p:sp>
    </p:spTree>
    <p:extLst>
      <p:ext uri="{BB962C8B-B14F-4D97-AF65-F5344CB8AC3E}">
        <p14:creationId xmlns:p14="http://schemas.microsoft.com/office/powerpoint/2010/main" val="1870748005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7374ED-1776-F346-8ACE-10FE827A2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5" y="7257"/>
            <a:ext cx="1217612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003" y="2335491"/>
            <a:ext cx="8551223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42003" y="3514468"/>
            <a:ext cx="8551223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063" indent="0" algn="ctr">
              <a:buNone/>
              <a:defRPr/>
            </a:lvl2pPr>
            <a:lvl3pPr marL="914126" indent="0" algn="ctr">
              <a:buNone/>
              <a:defRPr/>
            </a:lvl3pPr>
            <a:lvl4pPr marL="1371189" indent="0" algn="ctr">
              <a:buNone/>
              <a:defRPr/>
            </a:lvl4pPr>
            <a:lvl5pPr marL="1828251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538B23-B352-C942-96D1-353172A896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69" y="6264058"/>
            <a:ext cx="1358546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299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421237" y="3372031"/>
            <a:ext cx="9346352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9935" y="2416570"/>
            <a:ext cx="11228955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8800" y="3699801"/>
            <a:ext cx="8551223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063" indent="0" algn="ctr">
              <a:buNone/>
              <a:defRPr/>
            </a:lvl2pPr>
            <a:lvl3pPr marL="914126" indent="0" algn="ctr">
              <a:buNone/>
              <a:defRPr/>
            </a:lvl3pPr>
            <a:lvl4pPr marL="1371189" indent="0" algn="ctr">
              <a:buNone/>
              <a:defRPr/>
            </a:lvl4pPr>
            <a:lvl5pPr marL="1828251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823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0E31E5-BD86-3349-9A1A-A3126C8D235B}"/>
              </a:ext>
            </a:extLst>
          </p:cNvPr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9935" y="2416570"/>
            <a:ext cx="11228955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8800" y="3699801"/>
            <a:ext cx="8551223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063" indent="0" algn="ctr">
              <a:buNone/>
              <a:defRPr/>
            </a:lvl2pPr>
            <a:lvl3pPr marL="914126" indent="0" algn="ctr">
              <a:buNone/>
              <a:defRPr/>
            </a:lvl3pPr>
            <a:lvl4pPr marL="1371189" indent="0" algn="ctr">
              <a:buNone/>
              <a:defRPr/>
            </a:lvl4pPr>
            <a:lvl5pPr marL="1828251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D5B0FC-0659-B540-A077-5B654BAE10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834" y="6168196"/>
            <a:ext cx="592881" cy="593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F78461-DC66-8C43-8590-070D2C7708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140" y="6437312"/>
            <a:ext cx="1358546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5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29120" y="1159932"/>
            <a:ext cx="11530584" cy="5427663"/>
          </a:xfrm>
        </p:spPr>
        <p:txBody>
          <a:bodyPr lIns="1097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08249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-Line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7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6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0712" y="1170561"/>
            <a:ext cx="11530584" cy="5385882"/>
          </a:xfrm>
        </p:spPr>
        <p:txBody>
          <a:bodyPr lIns="109728"/>
          <a:lstStyle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12" y="1024467"/>
            <a:ext cx="11530584" cy="5204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974143" y="6601688"/>
            <a:ext cx="2240678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Internal Use Only     </a:t>
            </a: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© onsemi 2021</a:t>
            </a:r>
          </a:p>
        </p:txBody>
      </p:sp>
      <p:sp>
        <p:nvSpPr>
          <p:cNvPr id="14" name="Rectangle 13"/>
          <p:cNvSpPr/>
          <p:nvPr userDrawn="1"/>
        </p:nvSpPr>
        <p:spPr>
          <a:xfrm rot="10800000" flipH="1">
            <a:off x="-63" y="6812286"/>
            <a:ext cx="12188952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10800000">
            <a:off x="-63" y="7"/>
            <a:ext cx="12188952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8FF6F5-18B0-5D40-9D06-8144B7F5F0F0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0289238" y="6421226"/>
            <a:ext cx="1490469" cy="2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4" r:id="rId3"/>
    <p:sldLayoutId id="2147483650" r:id="rId4"/>
    <p:sldLayoutId id="2147483654" r:id="rId5"/>
    <p:sldLayoutId id="2147483660" r:id="rId6"/>
    <p:sldLayoutId id="2147483687" r:id="rId7"/>
    <p:sldLayoutId id="2147483662" r:id="rId8"/>
    <p:sldLayoutId id="2147483721" r:id="rId9"/>
    <p:sldLayoutId id="2147483664" r:id="rId10"/>
    <p:sldLayoutId id="2147483663" r:id="rId11"/>
    <p:sldLayoutId id="2147483688" r:id="rId12"/>
    <p:sldLayoutId id="2147483725" r:id="rId13"/>
    <p:sldLayoutId id="2147483666" r:id="rId14"/>
    <p:sldLayoutId id="2147483722" r:id="rId15"/>
    <p:sldLayoutId id="2147483653" r:id="rId16"/>
    <p:sldLayoutId id="2147483685" r:id="rId17"/>
    <p:sldLayoutId id="2147483686" r:id="rId18"/>
    <p:sldLayoutId id="2147483655" r:id="rId19"/>
    <p:sldLayoutId id="2147483661" r:id="rId20"/>
    <p:sldLayoutId id="2147483668" r:id="rId21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000" b="1" i="0" kern="1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91440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itchFamily="34" charset="0"/>
        <a:buChar char="•"/>
        <a:defRPr sz="2400" b="0" kern="10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608013" indent="-269875" algn="l" defTabSz="914400" rtl="0" eaLnBrk="1" latinLnBrk="0" hangingPunct="1">
        <a:lnSpc>
          <a:spcPct val="100000"/>
        </a:lnSpc>
        <a:spcBef>
          <a:spcPts val="800"/>
        </a:spcBef>
        <a:buClr>
          <a:schemeClr val="bg1">
            <a:lumMod val="65000"/>
          </a:schemeClr>
        </a:buClr>
        <a:buFont typeface="Arial" pitchFamily="34" charset="0"/>
        <a:buChar char="−"/>
        <a:defRPr sz="2200" b="0" kern="1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400" indent="-223838" algn="l" defTabSz="914400" rtl="0" eaLnBrk="1" latinLnBrk="0" hangingPunct="1">
        <a:lnSpc>
          <a:spcPct val="100000"/>
        </a:lnSpc>
        <a:spcBef>
          <a:spcPts val="600"/>
        </a:spcBef>
        <a:buClr>
          <a:schemeClr val="bg1">
            <a:lumMod val="65000"/>
          </a:schemeClr>
        </a:buClr>
        <a:buFont typeface="Wingdings" pitchFamily="2" charset="2"/>
        <a:buChar char="§"/>
        <a:defRPr sz="1800" b="0" kern="10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257300" indent="-206375" algn="l" defTabSz="914400" rtl="0" eaLnBrk="1" latinLnBrk="0" hangingPunct="1">
        <a:lnSpc>
          <a:spcPct val="100000"/>
        </a:lnSpc>
        <a:spcBef>
          <a:spcPts val="400"/>
        </a:spcBef>
        <a:buClr>
          <a:schemeClr val="bg1">
            <a:lumMod val="65000"/>
          </a:schemeClr>
        </a:buClr>
        <a:buFont typeface="Arial" pitchFamily="34" charset="0"/>
        <a:buChar char="▫"/>
        <a:defRPr sz="17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1487488" indent="-225425" algn="l" defTabSz="914400" rtl="0" eaLnBrk="1" latinLnBrk="0" hangingPunct="1">
        <a:lnSpc>
          <a:spcPct val="100000"/>
        </a:lnSpc>
        <a:spcBef>
          <a:spcPts val="300"/>
        </a:spcBef>
        <a:buClr>
          <a:schemeClr val="bg1">
            <a:lumMod val="65000"/>
          </a:schemeClr>
        </a:buClr>
        <a:buFont typeface="Arial" panose="020B0604020202020204" pitchFamily="34" charset="0"/>
        <a:buChar char="»"/>
        <a:defRPr sz="16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12" y="1024467"/>
            <a:ext cx="11530584" cy="5204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133642" y="6601688"/>
            <a:ext cx="1921680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Confidential     © onsemi 2021</a:t>
            </a:r>
          </a:p>
        </p:txBody>
      </p:sp>
      <p:sp>
        <p:nvSpPr>
          <p:cNvPr id="14" name="Rectangle 13"/>
          <p:cNvSpPr/>
          <p:nvPr userDrawn="1"/>
        </p:nvSpPr>
        <p:spPr>
          <a:xfrm rot="10800000" flipH="1">
            <a:off x="-63" y="6812286"/>
            <a:ext cx="12188952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10800000">
            <a:off x="-63" y="7"/>
            <a:ext cx="12188952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8FF6F5-18B0-5D40-9D06-8144B7F5F0F0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0289238" y="6421226"/>
            <a:ext cx="1490469" cy="2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000" b="1" i="0" kern="1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91440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itchFamily="34" charset="0"/>
        <a:buChar char="•"/>
        <a:defRPr sz="2400" b="0" kern="10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608013" indent="-269875" algn="l" defTabSz="914400" rtl="0" eaLnBrk="1" latinLnBrk="0" hangingPunct="1">
        <a:lnSpc>
          <a:spcPct val="100000"/>
        </a:lnSpc>
        <a:spcBef>
          <a:spcPts val="800"/>
        </a:spcBef>
        <a:buClr>
          <a:schemeClr val="bg1">
            <a:lumMod val="65000"/>
          </a:schemeClr>
        </a:buClr>
        <a:buFont typeface="Arial" pitchFamily="34" charset="0"/>
        <a:buChar char="−"/>
        <a:defRPr sz="2200" b="0" kern="1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400" indent="-223838" algn="l" defTabSz="914400" rtl="0" eaLnBrk="1" latinLnBrk="0" hangingPunct="1">
        <a:lnSpc>
          <a:spcPct val="100000"/>
        </a:lnSpc>
        <a:spcBef>
          <a:spcPts val="600"/>
        </a:spcBef>
        <a:buClr>
          <a:schemeClr val="bg1">
            <a:lumMod val="65000"/>
          </a:schemeClr>
        </a:buClr>
        <a:buFont typeface="Wingdings" pitchFamily="2" charset="2"/>
        <a:buChar char="§"/>
        <a:defRPr sz="1800" b="0" kern="10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257300" indent="-206375" algn="l" defTabSz="914400" rtl="0" eaLnBrk="1" latinLnBrk="0" hangingPunct="1">
        <a:lnSpc>
          <a:spcPct val="100000"/>
        </a:lnSpc>
        <a:spcBef>
          <a:spcPts val="400"/>
        </a:spcBef>
        <a:buClr>
          <a:schemeClr val="bg1">
            <a:lumMod val="65000"/>
          </a:schemeClr>
        </a:buClr>
        <a:buFont typeface="Arial" pitchFamily="34" charset="0"/>
        <a:buChar char="▫"/>
        <a:defRPr sz="17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1487488" indent="-225425" algn="l" defTabSz="914400" rtl="0" eaLnBrk="1" latinLnBrk="0" hangingPunct="1">
        <a:lnSpc>
          <a:spcPct val="100000"/>
        </a:lnSpc>
        <a:spcBef>
          <a:spcPts val="300"/>
        </a:spcBef>
        <a:buClr>
          <a:schemeClr val="bg1">
            <a:lumMod val="65000"/>
          </a:schemeClr>
        </a:buClr>
        <a:buFont typeface="Arial" panose="020B0604020202020204" pitchFamily="34" charset="0"/>
        <a:buChar char="»"/>
        <a:defRPr sz="16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12" y="1024467"/>
            <a:ext cx="11530584" cy="5204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974143" y="6601688"/>
            <a:ext cx="2240678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Public Information     </a:t>
            </a: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© onsemi 2021</a:t>
            </a:r>
          </a:p>
        </p:txBody>
      </p:sp>
      <p:sp>
        <p:nvSpPr>
          <p:cNvPr id="14" name="Rectangle 13"/>
          <p:cNvSpPr/>
          <p:nvPr userDrawn="1"/>
        </p:nvSpPr>
        <p:spPr>
          <a:xfrm rot="10800000" flipH="1">
            <a:off x="-63" y="6812286"/>
            <a:ext cx="12188952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10800000">
            <a:off x="-63" y="7"/>
            <a:ext cx="12188952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8FF6F5-18B0-5D40-9D06-8144B7F5F0F0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0289238" y="6421226"/>
            <a:ext cx="1490469" cy="2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  <p:sldLayoutId id="2147483774" r:id="rId23"/>
    <p:sldLayoutId id="2147483775" r:id="rId24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000" b="1" i="0" kern="1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91440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itchFamily="34" charset="0"/>
        <a:buChar char="•"/>
        <a:defRPr sz="2400" b="0" kern="10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608013" indent="-269875" algn="l" defTabSz="914400" rtl="0" eaLnBrk="1" latinLnBrk="0" hangingPunct="1">
        <a:lnSpc>
          <a:spcPct val="100000"/>
        </a:lnSpc>
        <a:spcBef>
          <a:spcPts val="800"/>
        </a:spcBef>
        <a:buClr>
          <a:schemeClr val="bg1">
            <a:lumMod val="65000"/>
          </a:schemeClr>
        </a:buClr>
        <a:buFont typeface="Arial" pitchFamily="34" charset="0"/>
        <a:buChar char="−"/>
        <a:defRPr sz="2200" b="0" kern="1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400" indent="-223838" algn="l" defTabSz="914400" rtl="0" eaLnBrk="1" latinLnBrk="0" hangingPunct="1">
        <a:lnSpc>
          <a:spcPct val="100000"/>
        </a:lnSpc>
        <a:spcBef>
          <a:spcPts val="600"/>
        </a:spcBef>
        <a:buClr>
          <a:schemeClr val="bg1">
            <a:lumMod val="65000"/>
          </a:schemeClr>
        </a:buClr>
        <a:buFont typeface="Wingdings" pitchFamily="2" charset="2"/>
        <a:buChar char="§"/>
        <a:defRPr sz="1800" b="0" kern="10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257300" indent="-206375" algn="l" defTabSz="914400" rtl="0" eaLnBrk="1" latinLnBrk="0" hangingPunct="1">
        <a:lnSpc>
          <a:spcPct val="100000"/>
        </a:lnSpc>
        <a:spcBef>
          <a:spcPts val="400"/>
        </a:spcBef>
        <a:buClr>
          <a:schemeClr val="bg1">
            <a:lumMod val="65000"/>
          </a:schemeClr>
        </a:buClr>
        <a:buFont typeface="Arial" pitchFamily="34" charset="0"/>
        <a:buChar char="▫"/>
        <a:defRPr sz="17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1487488" indent="-225425" algn="l" defTabSz="914400" rtl="0" eaLnBrk="1" latinLnBrk="0" hangingPunct="1">
        <a:lnSpc>
          <a:spcPct val="100000"/>
        </a:lnSpc>
        <a:spcBef>
          <a:spcPts val="300"/>
        </a:spcBef>
        <a:buClr>
          <a:schemeClr val="bg1">
            <a:lumMod val="65000"/>
          </a:schemeClr>
        </a:buClr>
        <a:buFont typeface="Arial" panose="020B0604020202020204" pitchFamily="34" charset="0"/>
        <a:buChar char="»"/>
        <a:defRPr sz="16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61.gif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3.gif"/><Relationship Id="rId7" Type="http://schemas.openxmlformats.org/officeDocument/2006/relationships/image" Target="../media/image66.gif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47.xml"/><Relationship Id="rId6" Type="http://schemas.microsoft.com/office/2007/relationships/hdphoto" Target="../media/hdphoto4.wdp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6.pn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1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7.xml"/><Relationship Id="rId4" Type="http://schemas.openxmlformats.org/officeDocument/2006/relationships/hyperlink" Target="http://dx.doi.org/10.1117/1.OE.53.8.081909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tiff"/><Relationship Id="rId2" Type="http://schemas.openxmlformats.org/officeDocument/2006/relationships/image" Target="../media/image94.tiff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diagramColors" Target="../diagrams/colors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12" Type="http://schemas.openxmlformats.org/officeDocument/2006/relationships/diagramQuickStyle" Target="../diagrams/quickStyl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1.xml"/><Relationship Id="rId11" Type="http://schemas.openxmlformats.org/officeDocument/2006/relationships/diagramLayout" Target="../diagrams/layout2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2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jpeg"/><Relationship Id="rId14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emi.com/pub/Collateral/AND9778-D.PDF" TargetMode="External"/><Relationship Id="rId7" Type="http://schemas.openxmlformats.org/officeDocument/2006/relationships/image" Target="../media/image100.png"/><Relationship Id="rId2" Type="http://schemas.openxmlformats.org/officeDocument/2006/relationships/hyperlink" Target="https://www.onsemi.com/pub/Collateral/AND9777-D.PDF" TargetMode="Externa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hyperlink" Target="https://www.onsemi.com/pub/Collateral/AND9780-D.PDF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1.jpeg"/><Relationship Id="rId7" Type="http://schemas.openxmlformats.org/officeDocument/2006/relationships/image" Target="../media/image26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png"/><Relationship Id="rId11" Type="http://schemas.openxmlformats.org/officeDocument/2006/relationships/image" Target="../media/image29.jpe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7.xml"/><Relationship Id="rId6" Type="http://schemas.microsoft.com/office/2007/relationships/hdphoto" Target="../media/hdphoto2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gif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3.jpeg"/><Relationship Id="rId5" Type="http://schemas.openxmlformats.org/officeDocument/2006/relationships/image" Target="../media/image42.gif"/><Relationship Id="rId10" Type="http://schemas.openxmlformats.org/officeDocument/2006/relationships/image" Target="../media/image46.jpeg"/><Relationship Id="rId4" Type="http://schemas.openxmlformats.org/officeDocument/2006/relationships/image" Target="../media/image41.gif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162" y="2679098"/>
            <a:ext cx="10360501" cy="810920"/>
          </a:xfrm>
        </p:spPr>
        <p:txBody>
          <a:bodyPr>
            <a:normAutofit/>
          </a:bodyPr>
          <a:lstStyle/>
          <a:p>
            <a:r>
              <a:rPr lang="en-US" dirty="0"/>
              <a:t>C &amp; J Series </a:t>
            </a:r>
            <a:r>
              <a:rPr lang="en-US" dirty="0" err="1"/>
              <a:t>SiPM</a:t>
            </a:r>
            <a:r>
              <a:rPr lang="en-US" dirty="0"/>
              <a:t> Technology &amp; Markets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08200" y="3482114"/>
            <a:ext cx="7972425" cy="1898378"/>
          </a:xfrm>
        </p:spPr>
        <p:txBody>
          <a:bodyPr>
            <a:normAutofit/>
          </a:bodyPr>
          <a:lstStyle/>
          <a:p>
            <a:r>
              <a:rPr lang="en-US" dirty="0"/>
              <a:t>onsemi Depth Sensing</a:t>
            </a:r>
            <a:endParaRPr lang="en-US" sz="1800" dirty="0"/>
          </a:p>
          <a:p>
            <a:r>
              <a:rPr lang="en-US" sz="1800" dirty="0"/>
              <a:t>June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6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 &amp; J Series Overview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8CDFF-81EC-4A00-BE3A-CA06CE74EC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59523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032" y="2288445"/>
            <a:ext cx="2427239" cy="194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 dirty="0"/>
              <a:t>C-Series </a:t>
            </a:r>
            <a:r>
              <a:rPr lang="en-US" dirty="0" err="1"/>
              <a:t>SiPMs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865" y="407347"/>
            <a:ext cx="4342269" cy="570398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039A5B2-43C0-4537-AE84-8FD9FAF446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" t="3970" r="3585" b="3968"/>
          <a:stretch/>
        </p:blipFill>
        <p:spPr>
          <a:xfrm>
            <a:off x="3665523" y="4704833"/>
            <a:ext cx="2138961" cy="1526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" r="3395" b="2433"/>
          <a:stretch/>
        </p:blipFill>
        <p:spPr>
          <a:xfrm rot="5400000">
            <a:off x="928935" y="4240337"/>
            <a:ext cx="1869780" cy="2307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0" t="11459" r="9167" b="8020"/>
          <a:stretch/>
        </p:blipFill>
        <p:spPr>
          <a:xfrm>
            <a:off x="2950948" y="2793626"/>
            <a:ext cx="2050084" cy="16292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98D49-4B13-4649-9AB1-85EA9A3AF3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8613" y="754063"/>
            <a:ext cx="7007252" cy="3705181"/>
          </a:xfrm>
        </p:spPr>
        <p:txBody>
          <a:bodyPr/>
          <a:lstStyle/>
          <a:p>
            <a:r>
              <a:rPr lang="en-IE" sz="2000" dirty="0"/>
              <a:t>Blue sensitive (420 nm peak) </a:t>
            </a:r>
            <a:r>
              <a:rPr lang="en-IE" sz="2000" dirty="0" err="1"/>
              <a:t>SiPM</a:t>
            </a:r>
            <a:r>
              <a:rPr lang="en-IE" sz="2000" dirty="0"/>
              <a:t>, with high PDE and lowest dark count</a:t>
            </a:r>
          </a:p>
          <a:p>
            <a:pPr lvl="1"/>
            <a:r>
              <a:rPr lang="en-IE" sz="2000" dirty="0"/>
              <a:t>Available in 1 mm, 3 mm and 6 mm sizes</a:t>
            </a:r>
          </a:p>
          <a:p>
            <a:pPr lvl="1"/>
            <a:r>
              <a:rPr lang="en-IE" sz="2000" dirty="0"/>
              <a:t>Various microcell sizes from 10 mm to 35 mm</a:t>
            </a:r>
          </a:p>
          <a:p>
            <a:r>
              <a:rPr lang="en-IE" sz="2000" dirty="0"/>
              <a:t>Robust, low cost MLP package</a:t>
            </a:r>
          </a:p>
          <a:p>
            <a:pPr lvl="1"/>
            <a:r>
              <a:rPr lang="en-IE" sz="2000" dirty="0"/>
              <a:t>Single pixels</a:t>
            </a:r>
          </a:p>
          <a:p>
            <a:pPr lvl="1"/>
            <a:r>
              <a:rPr lang="en-IE" sz="2000" dirty="0"/>
              <a:t>Evaluation board</a:t>
            </a:r>
          </a:p>
          <a:p>
            <a:pPr lvl="1"/>
            <a:r>
              <a:rPr lang="en-IE" sz="2000" dirty="0"/>
              <a:t>Array</a:t>
            </a:r>
          </a:p>
          <a:p>
            <a:pPr lvl="1"/>
            <a:r>
              <a:rPr lang="en-IE" sz="2000" dirty="0"/>
              <a:t>Array breakout board</a:t>
            </a:r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43876349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2" t="12241" r="11822" b="5355"/>
          <a:stretch/>
        </p:blipFill>
        <p:spPr>
          <a:xfrm>
            <a:off x="2626825" y="2641926"/>
            <a:ext cx="2236645" cy="1947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J-Series </a:t>
            </a:r>
            <a:r>
              <a:rPr lang="en-US" dirty="0" err="1"/>
              <a:t>SiPMs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7"/>
          <a:stretch/>
        </p:blipFill>
        <p:spPr>
          <a:xfrm>
            <a:off x="645154" y="4471306"/>
            <a:ext cx="2328091" cy="18842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113" y="2252780"/>
            <a:ext cx="2773157" cy="22185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4270" y="351530"/>
            <a:ext cx="4071641" cy="56792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929" y="4589306"/>
            <a:ext cx="1911447" cy="17662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8923DD0-95C6-4D6B-BB63-FF46AAC0A969}"/>
              </a:ext>
            </a:extLst>
          </p:cNvPr>
          <p:cNvSpPr txBox="1"/>
          <p:nvPr/>
        </p:nvSpPr>
        <p:spPr>
          <a:xfrm>
            <a:off x="141718" y="784338"/>
            <a:ext cx="7384464" cy="2061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1938" indent="-261938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2000" b="0" kern="1000">
                <a:solidFill>
                  <a:schemeClr val="tx1">
                    <a:lumMod val="85000"/>
                  </a:schemeClr>
                </a:solidFill>
              </a:defRPr>
            </a:lvl1pPr>
            <a:lvl2pPr marL="608013" lvl="1" indent="-269875">
              <a:lnSpc>
                <a:spcPct val="10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−"/>
              <a:defRPr sz="2000" b="0" kern="1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-223838">
              <a:lnSpc>
                <a:spcPct val="10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b="0" kern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257300" indent="-206375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▫"/>
              <a:defRPr sz="1700" b="0" kern="1000">
                <a:solidFill>
                  <a:schemeClr val="bg1">
                    <a:lumMod val="65000"/>
                  </a:schemeClr>
                </a:solidFill>
              </a:defRPr>
            </a:lvl4pPr>
            <a:lvl5pPr marL="1487488" indent="-225425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»"/>
              <a:defRPr sz="1600" b="0" kern="1000">
                <a:solidFill>
                  <a:schemeClr val="bg1">
                    <a:lumMod val="6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IE" dirty="0"/>
              <a:t>Blue sensitive (420 nm peak) </a:t>
            </a:r>
            <a:r>
              <a:rPr lang="en-IE" dirty="0" err="1"/>
              <a:t>SiPM</a:t>
            </a:r>
            <a:r>
              <a:rPr lang="en-IE" dirty="0"/>
              <a:t>, with highest PDE and low dark count</a:t>
            </a:r>
          </a:p>
          <a:p>
            <a:pPr lvl="1"/>
            <a:r>
              <a:rPr lang="en-IE" dirty="0"/>
              <a:t>Available in 3 mm, 4 mm and 6 mm sizes</a:t>
            </a:r>
          </a:p>
          <a:p>
            <a:pPr lvl="1"/>
            <a:r>
              <a:rPr lang="en-IE" dirty="0"/>
              <a:t>35 mm cells size </a:t>
            </a:r>
          </a:p>
          <a:p>
            <a:r>
              <a:rPr lang="en-IE" dirty="0"/>
              <a:t>Compact, low dead space TSV package</a:t>
            </a:r>
          </a:p>
          <a:p>
            <a:pPr lvl="1"/>
            <a:r>
              <a:rPr lang="en-IE" dirty="0"/>
              <a:t>Single pixels</a:t>
            </a:r>
          </a:p>
          <a:p>
            <a:pPr lvl="1"/>
            <a:r>
              <a:rPr lang="en-IE" dirty="0"/>
              <a:t>Evaluation board</a:t>
            </a:r>
          </a:p>
          <a:p>
            <a:pPr lvl="1"/>
            <a:r>
              <a:rPr lang="en-IE" dirty="0"/>
              <a:t>Array</a:t>
            </a:r>
          </a:p>
          <a:p>
            <a:pPr lvl="1"/>
            <a:r>
              <a:rPr lang="en-IE" dirty="0"/>
              <a:t>Array breakout board</a:t>
            </a:r>
          </a:p>
        </p:txBody>
      </p:sp>
    </p:spTree>
    <p:extLst>
      <p:ext uri="{BB962C8B-B14F-4D97-AF65-F5344CB8AC3E}">
        <p14:creationId xmlns:p14="http://schemas.microsoft.com/office/powerpoint/2010/main" val="244164305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SiPM Array Technology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42ED6-9DEC-445B-9761-79A064FEF5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13739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ohn\Dropbox (SensL Employees)\Sensl_Team\A-Graphics &amp; Photos\B-Various Products - New Lights\20150806-IMGP49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62" y="1114894"/>
            <a:ext cx="2204034" cy="147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4BCC0F-03F8-4854-A77A-3A8A0CB339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4" b="25274"/>
          <a:stretch/>
        </p:blipFill>
        <p:spPr>
          <a:xfrm>
            <a:off x="913235" y="3577624"/>
            <a:ext cx="2563499" cy="151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C-Series SMT Array Variants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7232354" y="1083286"/>
            <a:ext cx="4956471" cy="48755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Available for rapid testing </a:t>
            </a:r>
          </a:p>
          <a:p>
            <a:pPr lvl="1"/>
            <a:r>
              <a:rPr lang="en-US" sz="1600" dirty="0"/>
              <a:t>8x8 of 1mm SMT/MLP</a:t>
            </a:r>
          </a:p>
          <a:p>
            <a:pPr lvl="2"/>
            <a:r>
              <a:rPr lang="en-US" dirty="0"/>
              <a:t>1.7mm pitch</a:t>
            </a:r>
          </a:p>
          <a:p>
            <a:pPr lvl="1"/>
            <a:r>
              <a:rPr lang="en-US" sz="1600" dirty="0"/>
              <a:t>4x4 of 3mm SMT/MLP</a:t>
            </a:r>
          </a:p>
          <a:p>
            <a:pPr lvl="2"/>
            <a:r>
              <a:rPr lang="en-US" dirty="0"/>
              <a:t>4.2mm pitch</a:t>
            </a:r>
          </a:p>
          <a:p>
            <a:pPr lvl="1"/>
            <a:r>
              <a:rPr lang="en-US" sz="1600" dirty="0"/>
              <a:t>12x12 of 3mm SMT/MLP</a:t>
            </a:r>
          </a:p>
          <a:p>
            <a:pPr lvl="2"/>
            <a:r>
              <a:rPr lang="en-US" dirty="0"/>
              <a:t>4.2mm pitch</a:t>
            </a:r>
          </a:p>
          <a:p>
            <a:pPr lvl="1"/>
            <a:r>
              <a:rPr lang="en-US" sz="1600" dirty="0"/>
              <a:t>8x8 of 6mm SMT/MLP</a:t>
            </a:r>
          </a:p>
          <a:p>
            <a:pPr lvl="2"/>
            <a:r>
              <a:rPr lang="en-US" dirty="0"/>
              <a:t>7.2mm pitch</a:t>
            </a:r>
          </a:p>
          <a:p>
            <a:r>
              <a:rPr lang="en-US" dirty="0"/>
              <a:t>Passive Breakout Board (</a:t>
            </a:r>
            <a:r>
              <a:rPr lang="en-US" dirty="0" err="1"/>
              <a:t>BoB</a:t>
            </a:r>
            <a:r>
              <a:rPr lang="en-US" dirty="0"/>
              <a:t>)</a:t>
            </a:r>
          </a:p>
          <a:p>
            <a:pPr lvl="1"/>
            <a:r>
              <a:rPr lang="en-US" sz="1600" dirty="0"/>
              <a:t>Ability to readout any pixel </a:t>
            </a:r>
          </a:p>
          <a:p>
            <a:pPr lvl="1"/>
            <a:r>
              <a:rPr lang="en-US" sz="1600" dirty="0"/>
              <a:t>3 SMA connection options</a:t>
            </a:r>
          </a:p>
          <a:p>
            <a:r>
              <a:rPr lang="en-US" dirty="0"/>
              <a:t>Full Reference Design Available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46" y="1069288"/>
            <a:ext cx="2049119" cy="143775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2585" y="2517202"/>
            <a:ext cx="1938038" cy="646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dirty="0"/>
              <a:t>8x8 of 1mm </a:t>
            </a:r>
            <a:br>
              <a:rPr lang="en-US" sz="1799" dirty="0"/>
            </a:br>
            <a:r>
              <a:rPr lang="en-US" sz="1799" dirty="0"/>
              <a:t>(2.49 cm</a:t>
            </a:r>
            <a:r>
              <a:rPr lang="en-US" sz="1799" baseline="30000" dirty="0"/>
              <a:t>2</a:t>
            </a:r>
            <a:r>
              <a:rPr lang="en-US" sz="1799" dirty="0"/>
              <a:t>)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957" y="1278754"/>
            <a:ext cx="2481210" cy="97097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694581" y="2517202"/>
            <a:ext cx="1938038" cy="6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dirty="0"/>
              <a:t>4x4 of 3mm </a:t>
            </a:r>
            <a:br>
              <a:rPr lang="en-US" sz="1799" dirty="0"/>
            </a:br>
            <a:r>
              <a:rPr lang="en-US" sz="1799" dirty="0"/>
              <a:t>(2.74 cm</a:t>
            </a:r>
            <a:r>
              <a:rPr lang="en-US" sz="1799" baseline="30000" dirty="0"/>
              <a:t>2</a:t>
            </a:r>
            <a:r>
              <a:rPr lang="en-US" sz="1799" dirty="0"/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00283" y="5275581"/>
            <a:ext cx="1938037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dirty="0"/>
              <a:t>12x12 of 3mm (25.2 cm</a:t>
            </a:r>
            <a:r>
              <a:rPr lang="en-US" sz="1799" baseline="30000" dirty="0"/>
              <a:t>2</a:t>
            </a:r>
            <a:r>
              <a:rPr lang="en-US" sz="1799" dirty="0"/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28088" y="5275581"/>
            <a:ext cx="1938038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dirty="0"/>
              <a:t>8x8 of 6mm (32.94 cm</a:t>
            </a:r>
            <a:r>
              <a:rPr lang="en-US" sz="1799" baseline="30000" dirty="0"/>
              <a:t>2</a:t>
            </a:r>
            <a:r>
              <a:rPr lang="en-US" sz="1799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9984" y="2517203"/>
            <a:ext cx="1624040" cy="58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2x2 array of</a:t>
            </a:r>
          </a:p>
          <a:p>
            <a:pPr algn="ctr"/>
            <a:r>
              <a:rPr lang="en-US" sz="1600" dirty="0"/>
              <a:t>6x6mm MLP</a:t>
            </a:r>
            <a:endParaRPr lang="en-IE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B4EC2D-851E-4DCD-8712-80637A5DAC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29359"/>
          <a:stretch/>
        </p:blipFill>
        <p:spPr>
          <a:xfrm>
            <a:off x="3557117" y="3651554"/>
            <a:ext cx="2760811" cy="136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661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ED6F52B-154F-4192-8FEE-55CD8FD229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6" b="26131"/>
          <a:stretch/>
        </p:blipFill>
        <p:spPr>
          <a:xfrm>
            <a:off x="3566311" y="964853"/>
            <a:ext cx="2851639" cy="15110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44D234-7FE3-4294-83BC-F64C70284E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7" b="17644"/>
          <a:stretch/>
        </p:blipFill>
        <p:spPr>
          <a:xfrm>
            <a:off x="517668" y="1006287"/>
            <a:ext cx="2207950" cy="1385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J-Series TSV Array Variants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7135541" y="991235"/>
            <a:ext cx="5053284" cy="4875530"/>
          </a:xfrm>
        </p:spPr>
        <p:txBody>
          <a:bodyPr>
            <a:normAutofit/>
          </a:bodyPr>
          <a:lstStyle/>
          <a:p>
            <a:r>
              <a:rPr lang="en-US" dirty="0"/>
              <a:t>Available for rapid testing </a:t>
            </a:r>
          </a:p>
          <a:p>
            <a:pPr lvl="1"/>
            <a:r>
              <a:rPr lang="en-US" sz="1600" dirty="0"/>
              <a:t>8x8 of 3mm TSV</a:t>
            </a:r>
          </a:p>
          <a:p>
            <a:pPr lvl="2"/>
            <a:r>
              <a:rPr lang="en-US" dirty="0"/>
              <a:t>3.3mm pitch</a:t>
            </a:r>
          </a:p>
          <a:p>
            <a:pPr lvl="1"/>
            <a:r>
              <a:rPr lang="en-US" sz="1600" dirty="0"/>
              <a:t>4x4 of 3mm TSV</a:t>
            </a:r>
          </a:p>
          <a:p>
            <a:pPr lvl="2"/>
            <a:r>
              <a:rPr lang="en-US" dirty="0"/>
              <a:t>3.3mm pitch</a:t>
            </a:r>
          </a:p>
          <a:p>
            <a:pPr lvl="1"/>
            <a:r>
              <a:rPr lang="en-US" sz="1600" dirty="0"/>
              <a:t>2x2 of 6mm TSV (BGA &amp; pin)</a:t>
            </a:r>
          </a:p>
          <a:p>
            <a:pPr lvl="2"/>
            <a:r>
              <a:rPr lang="en-US" dirty="0"/>
              <a:t>6.3mm pitch</a:t>
            </a:r>
          </a:p>
          <a:p>
            <a:pPr lvl="1"/>
            <a:r>
              <a:rPr lang="en-US" sz="1600" dirty="0"/>
              <a:t>8x8 of 6mm TSV</a:t>
            </a:r>
          </a:p>
          <a:p>
            <a:pPr lvl="2"/>
            <a:r>
              <a:rPr lang="en-US" dirty="0"/>
              <a:t>6.3mm pitch</a:t>
            </a:r>
          </a:p>
          <a:p>
            <a:r>
              <a:rPr lang="en-US" dirty="0"/>
              <a:t>Passive Breakout Board (</a:t>
            </a:r>
            <a:r>
              <a:rPr lang="en-US" dirty="0" err="1"/>
              <a:t>BoB</a:t>
            </a:r>
            <a:r>
              <a:rPr lang="en-US" dirty="0"/>
              <a:t>)</a:t>
            </a:r>
          </a:p>
          <a:p>
            <a:pPr lvl="1"/>
            <a:r>
              <a:rPr lang="en-US" sz="1600" dirty="0"/>
              <a:t>Ability to readout any pixel </a:t>
            </a:r>
          </a:p>
          <a:p>
            <a:pPr lvl="1"/>
            <a:r>
              <a:rPr lang="en-US" sz="1600" dirty="0"/>
              <a:t>Summed  variant available</a:t>
            </a:r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98" y="2769175"/>
            <a:ext cx="3334706" cy="16471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3478" y="2382123"/>
            <a:ext cx="1910681" cy="615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/>
              <a:t>4x4 of 3mm TSV</a:t>
            </a:r>
          </a:p>
          <a:p>
            <a:endParaRPr lang="en-IE" sz="1799" dirty="0"/>
          </a:p>
        </p:txBody>
      </p:sp>
      <p:sp>
        <p:nvSpPr>
          <p:cNvPr id="28" name="TextBox 27"/>
          <p:cNvSpPr txBox="1"/>
          <p:nvPr/>
        </p:nvSpPr>
        <p:spPr>
          <a:xfrm>
            <a:off x="4116406" y="2391757"/>
            <a:ext cx="2207950" cy="615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/>
              <a:t>8x8 of 3mm TSV</a:t>
            </a:r>
          </a:p>
          <a:p>
            <a:endParaRPr lang="en-IE" sz="1799" dirty="0"/>
          </a:p>
        </p:txBody>
      </p:sp>
      <p:sp>
        <p:nvSpPr>
          <p:cNvPr id="29" name="TextBox 28"/>
          <p:cNvSpPr txBox="1"/>
          <p:nvPr/>
        </p:nvSpPr>
        <p:spPr>
          <a:xfrm>
            <a:off x="2701912" y="4280491"/>
            <a:ext cx="2030384" cy="615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/>
              <a:t>8x8 of 6mm TSV</a:t>
            </a:r>
          </a:p>
          <a:p>
            <a:endParaRPr lang="en-IE" sz="1799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05" b="89540" l="6311" r="91019">
                        <a14:foregroundMark x1="6311" y1="45188" x2="6311" y2="45188"/>
                        <a14:foregroundMark x1="48786" y1="10460" x2="48786" y2="10460"/>
                        <a14:foregroundMark x1="84951" y1="35565" x2="84951" y2="35565"/>
                        <a14:foregroundMark x1="66262" y1="23431" x2="66262" y2="23431"/>
                        <a14:foregroundMark x1="91019" y1="43933" x2="91019" y2="43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726" y="4922085"/>
            <a:ext cx="1923198" cy="11159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B95E5DC-49CA-4EE9-8042-24A8E04968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" t="20036" r="5052" b="30914"/>
          <a:stretch/>
        </p:blipFill>
        <p:spPr>
          <a:xfrm>
            <a:off x="810645" y="4979597"/>
            <a:ext cx="1875857" cy="9989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CDFEA9-6433-4243-AB5E-3654B38DA6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2" b="4943"/>
          <a:stretch/>
        </p:blipFill>
        <p:spPr>
          <a:xfrm>
            <a:off x="5039768" y="4663410"/>
            <a:ext cx="1712448" cy="14737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892484" y="5878434"/>
            <a:ext cx="4016184" cy="615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/>
              <a:t>2x2 of 6mm TSV (BGA &amp; pin variants)</a:t>
            </a:r>
          </a:p>
          <a:p>
            <a:endParaRPr lang="en-IE" sz="1799" dirty="0"/>
          </a:p>
        </p:txBody>
      </p:sp>
    </p:spTree>
    <p:extLst>
      <p:ext uri="{BB962C8B-B14F-4D97-AF65-F5344CB8AC3E}">
        <p14:creationId xmlns:p14="http://schemas.microsoft.com/office/powerpoint/2010/main" val="309875696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C-Series, J-Series, R-Series PDE Comparison</a:t>
            </a:r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5DB86E-2458-4494-BE51-DAECE7A943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91" y="1193270"/>
            <a:ext cx="4206507" cy="45987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51F3C7-F17B-4644-A783-980CE697B5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01" y="1193270"/>
            <a:ext cx="4541896" cy="45987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9616269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Applications for C &amp; J Series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227E6-C395-46C0-88D2-D80B82DFB5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469004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Biophotonic</a:t>
            </a:r>
            <a:r>
              <a:rPr lang="en-US" dirty="0"/>
              <a:t> Applications</a:t>
            </a:r>
          </a:p>
        </p:txBody>
      </p:sp>
      <p:pic>
        <p:nvPicPr>
          <p:cNvPr id="6" name="Picture 2" descr="http://multimedia.3m.com/mws/media/514017P/clean-trace-ng-appl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584" y="3405437"/>
            <a:ext cx="2410447" cy="241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008" y="1457281"/>
            <a:ext cx="4779888" cy="17207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E61BF-942D-4210-9777-1ED4F4A0D31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399" dirty="0"/>
              <a:t>Depth Sensing division detectors are attractive to numerous </a:t>
            </a:r>
            <a:r>
              <a:rPr lang="en-US" sz="2399" dirty="0" err="1"/>
              <a:t>biophotonic</a:t>
            </a:r>
            <a:r>
              <a:rPr lang="en-US" sz="2399" dirty="0"/>
              <a:t> analysis applications where legacy detectors are unsuited, including:</a:t>
            </a:r>
            <a:endParaRPr lang="en-US" sz="1799" dirty="0"/>
          </a:p>
          <a:p>
            <a:pPr marL="742727" lvl="1" indent="-285664">
              <a:buFont typeface="Arial" panose="020B0604020202020204" pitchFamily="34" charset="0"/>
              <a:buChar char="•"/>
            </a:pPr>
            <a:r>
              <a:rPr lang="en-US" sz="2399" dirty="0"/>
              <a:t>Flow cytometry</a:t>
            </a:r>
          </a:p>
          <a:p>
            <a:pPr marL="742727" lvl="1" indent="-285664">
              <a:buFont typeface="Arial" panose="020B0604020202020204" pitchFamily="34" charset="0"/>
              <a:buChar char="•"/>
            </a:pPr>
            <a:r>
              <a:rPr lang="en-US" sz="2399" dirty="0"/>
              <a:t>Continuous glucose monitoring (CGM)</a:t>
            </a:r>
          </a:p>
          <a:p>
            <a:pPr marL="742727" lvl="1" indent="-285664">
              <a:buFont typeface="Arial" panose="020B0604020202020204" pitchFamily="34" charset="0"/>
              <a:buChar char="•"/>
            </a:pPr>
            <a:r>
              <a:rPr lang="en-US" sz="2399" dirty="0"/>
              <a:t>Blood oxygen (pulsed oximeter) systems</a:t>
            </a:r>
          </a:p>
          <a:p>
            <a:pPr marL="742727" lvl="1" indent="-285664">
              <a:buFont typeface="Arial" panose="020B0604020202020204" pitchFamily="34" charset="0"/>
              <a:buChar char="•"/>
            </a:pPr>
            <a:r>
              <a:rPr lang="en-US" sz="2399" dirty="0"/>
              <a:t>Kidney function monitors</a:t>
            </a:r>
          </a:p>
          <a:p>
            <a:pPr marL="742727" lvl="1" indent="-285664">
              <a:buFont typeface="Arial" panose="020B0604020202020204" pitchFamily="34" charset="0"/>
              <a:buChar char="•"/>
            </a:pPr>
            <a:r>
              <a:rPr lang="en-US" sz="2399" dirty="0"/>
              <a:t>Fluorescence analysis</a:t>
            </a:r>
          </a:p>
          <a:p>
            <a:pPr marL="742727" lvl="1" indent="-285664">
              <a:buFont typeface="Arial" panose="020B0604020202020204" pitchFamily="34" charset="0"/>
              <a:buChar char="•"/>
            </a:pPr>
            <a:r>
              <a:rPr lang="en-US" sz="2399" dirty="0"/>
              <a:t>Luminometers</a:t>
            </a:r>
          </a:p>
          <a:p>
            <a:pPr marL="742727" lvl="1" indent="-285664">
              <a:buFont typeface="Arial" panose="020B0604020202020204" pitchFamily="34" charset="0"/>
              <a:buChar char="•"/>
            </a:pPr>
            <a:r>
              <a:rPr lang="en-US" sz="2399" dirty="0"/>
              <a:t>Particulate analysis</a:t>
            </a:r>
          </a:p>
          <a:p>
            <a:pPr marL="742727" lvl="1" indent="-285664">
              <a:buFont typeface="Arial" panose="020B0604020202020204" pitchFamily="34" charset="0"/>
              <a:buChar char="•"/>
            </a:pPr>
            <a:r>
              <a:rPr lang="en-US" sz="2399" dirty="0"/>
              <a:t>DNA analysis</a:t>
            </a:r>
          </a:p>
          <a:p>
            <a:pPr marL="742727" lvl="1" indent="-285664">
              <a:buFont typeface="Arial" panose="020B0604020202020204" pitchFamily="34" charset="0"/>
              <a:buChar char="•"/>
            </a:pPr>
            <a:r>
              <a:rPr lang="en-US" sz="2399" dirty="0"/>
              <a:t>Retinal Scanning</a:t>
            </a:r>
          </a:p>
          <a:p>
            <a:pPr marL="742727" lvl="1" indent="-285664">
              <a:buFont typeface="Arial" panose="020B0604020202020204" pitchFamily="34" charset="0"/>
              <a:buChar char="•"/>
            </a:pPr>
            <a:r>
              <a:rPr lang="en-US" sz="2399" dirty="0"/>
              <a:t>Microscopy</a:t>
            </a:r>
          </a:p>
        </p:txBody>
      </p:sp>
    </p:spTree>
    <p:extLst>
      <p:ext uri="{BB962C8B-B14F-4D97-AF65-F5344CB8AC3E}">
        <p14:creationId xmlns:p14="http://schemas.microsoft.com/office/powerpoint/2010/main" val="67135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wipe dir="r"/>
      </p:transition>
    </mc:Choice>
    <mc:Fallback xmlns="">
      <p:transition>
        <p:wipe dir="r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Gamma Radiation Detection </a:t>
            </a:r>
            <a:endParaRPr lang="en-IE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AEB1536B-4DC7-44CF-B4BA-03FDC3C0C52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61801" y="1045196"/>
            <a:ext cx="11427023" cy="4875530"/>
          </a:xfrm>
        </p:spPr>
        <p:txBody>
          <a:bodyPr>
            <a:normAutofit/>
          </a:bodyPr>
          <a:lstStyle/>
          <a:p>
            <a:r>
              <a:rPr lang="en-US" b="1" dirty="0"/>
              <a:t>SPRD – </a:t>
            </a:r>
            <a:r>
              <a:rPr lang="en-US" b="1" u="sng" dirty="0"/>
              <a:t>S</a:t>
            </a:r>
            <a:r>
              <a:rPr lang="en-US" u="sng" dirty="0"/>
              <a:t>pectroscopic </a:t>
            </a:r>
            <a:r>
              <a:rPr lang="en-US" b="1" u="sng" dirty="0"/>
              <a:t>P</a:t>
            </a:r>
            <a:r>
              <a:rPr lang="en-US" u="sng" dirty="0"/>
              <a:t>ortable </a:t>
            </a:r>
            <a:r>
              <a:rPr lang="en-US" b="1" u="sng" dirty="0"/>
              <a:t>R</a:t>
            </a:r>
            <a:r>
              <a:rPr lang="en-US" u="sng" dirty="0"/>
              <a:t>adiation </a:t>
            </a:r>
            <a:r>
              <a:rPr lang="en-US" b="1" u="sng" dirty="0"/>
              <a:t>D</a:t>
            </a:r>
            <a:r>
              <a:rPr lang="en-US" u="sng" dirty="0"/>
              <a:t>etector</a:t>
            </a:r>
            <a:endParaRPr lang="en-IE" u="sng" dirty="0"/>
          </a:p>
          <a:p>
            <a:pPr lvl="1"/>
            <a:r>
              <a:rPr lang="en-US" sz="1600" dirty="0"/>
              <a:t>Based on scintillation detector –  </a:t>
            </a:r>
            <a:r>
              <a:rPr lang="en-US" sz="1600" dirty="0" err="1"/>
              <a:t>CsI</a:t>
            </a:r>
            <a:r>
              <a:rPr lang="en-US" sz="1600" dirty="0"/>
              <a:t>(Tl), </a:t>
            </a:r>
            <a:r>
              <a:rPr lang="en-US" sz="1600" dirty="0" err="1"/>
              <a:t>NaI</a:t>
            </a:r>
            <a:r>
              <a:rPr lang="en-US" sz="1600" dirty="0"/>
              <a:t>(Tl), CeBr3 crystal </a:t>
            </a:r>
            <a:r>
              <a:rPr lang="en-US" sz="1600" dirty="0" err="1"/>
              <a:t>etc</a:t>
            </a:r>
            <a:r>
              <a:rPr lang="en-US" sz="1600" dirty="0"/>
              <a:t> + photodetector</a:t>
            </a:r>
          </a:p>
          <a:p>
            <a:pPr lvl="2"/>
            <a:r>
              <a:rPr lang="en-US" sz="1400" dirty="0"/>
              <a:t>Some models based on CZT (direct detection)</a:t>
            </a:r>
          </a:p>
          <a:p>
            <a:pPr lvl="2"/>
            <a:r>
              <a:rPr lang="en-US" sz="1400" dirty="0"/>
              <a:t>Some include He3-based systems or Li-6 scintillation materials for simultaneous neutron detection</a:t>
            </a:r>
          </a:p>
          <a:p>
            <a:pPr lvl="1"/>
            <a:r>
              <a:rPr lang="en-US" sz="1600" dirty="0"/>
              <a:t>Required energy range – from around 30keV to around 3 MeV typically </a:t>
            </a:r>
          </a:p>
          <a:p>
            <a:pPr lvl="1"/>
            <a:r>
              <a:rPr lang="en-US" sz="1600" dirty="0"/>
              <a:t>Temp operating range -20C to +50C typically</a:t>
            </a:r>
          </a:p>
          <a:p>
            <a:pPr lvl="1"/>
            <a:r>
              <a:rPr lang="en-US" sz="1600" dirty="0"/>
              <a:t>CZT systems can provide around 3.5% FWHM at 662keV, but </a:t>
            </a:r>
            <a:r>
              <a:rPr lang="en-US" sz="1600" dirty="0" err="1"/>
              <a:t>CsI</a:t>
            </a:r>
            <a:r>
              <a:rPr lang="en-US" sz="1600" dirty="0"/>
              <a:t>(Tl) are around 6-7% FWHM typically</a:t>
            </a:r>
          </a:p>
          <a:p>
            <a:pPr lvl="1"/>
            <a:r>
              <a:rPr lang="en-US" sz="1600" dirty="0"/>
              <a:t>Wireless connectivity often use, long battery life desirable</a:t>
            </a:r>
          </a:p>
          <a:p>
            <a:pPr lvl="1"/>
            <a:r>
              <a:rPr lang="en-US" sz="1600" dirty="0"/>
              <a:t>Several examples of typical SPRDs are shown below</a:t>
            </a:r>
          </a:p>
          <a:p>
            <a:endParaRPr lang="en-US" sz="1600" dirty="0"/>
          </a:p>
        </p:txBody>
      </p:sp>
      <p:pic>
        <p:nvPicPr>
          <p:cNvPr id="8" name="Picture 2" descr="http://news.thermofisher.com/sites/thermofisher.newshq.businesswire.com/files/RadEye_SPRD_with_SPECTRUM.png">
            <a:extLst>
              <a:ext uri="{FF2B5EF4-FFF2-40B4-BE49-F238E27FC236}">
                <a16:creationId xmlns:a16="http://schemas.microsoft.com/office/drawing/2014/main" id="{61DB1C0A-CB9D-4011-A365-5F1383C37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7" t="6035" r="25099" b="6035"/>
          <a:stretch/>
        </p:blipFill>
        <p:spPr bwMode="auto">
          <a:xfrm>
            <a:off x="701432" y="4280205"/>
            <a:ext cx="950768" cy="133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kromek.com/media/com_eshop/products/resized/D3S07-500x500.png">
            <a:extLst>
              <a:ext uri="{FF2B5EF4-FFF2-40B4-BE49-F238E27FC236}">
                <a16:creationId xmlns:a16="http://schemas.microsoft.com/office/drawing/2014/main" id="{B717003F-B548-4528-BB0F-401D10D7D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835" y="4127830"/>
            <a:ext cx="1640035" cy="164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065480D-D25D-43F2-B282-6EF022B4E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55"/>
          <a:stretch/>
        </p:blipFill>
        <p:spPr bwMode="auto">
          <a:xfrm>
            <a:off x="10193679" y="4197691"/>
            <a:ext cx="1477696" cy="150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identiFINDER R200">
            <a:extLst>
              <a:ext uri="{FF2B5EF4-FFF2-40B4-BE49-F238E27FC236}">
                <a16:creationId xmlns:a16="http://schemas.microsoft.com/office/drawing/2014/main" id="{78DA6EAE-D0D4-4555-8434-B8F47B90A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6" r="10129"/>
          <a:stretch/>
        </p:blipFill>
        <p:spPr bwMode="auto">
          <a:xfrm>
            <a:off x="4662800" y="4110309"/>
            <a:ext cx="651650" cy="167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nanoRaider">
            <a:extLst>
              <a:ext uri="{FF2B5EF4-FFF2-40B4-BE49-F238E27FC236}">
                <a16:creationId xmlns:a16="http://schemas.microsoft.com/office/drawing/2014/main" id="{DD6CD57C-F804-4A07-9B4D-0F2337536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576" y="4295390"/>
            <a:ext cx="1213873" cy="130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polimaster.com/files/product/image/1303906737287_3">
            <a:extLst>
              <a:ext uri="{FF2B5EF4-FFF2-40B4-BE49-F238E27FC236}">
                <a16:creationId xmlns:a16="http://schemas.microsoft.com/office/drawing/2014/main" id="{AF2D158E-3396-4F3F-8B79-E2E9779B4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03" y="4221282"/>
            <a:ext cx="1367654" cy="145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F871F0-EC1B-47C9-B949-5A7CA6972CEF}"/>
              </a:ext>
            </a:extLst>
          </p:cNvPr>
          <p:cNvCxnSpPr>
            <a:cxnSpLocks/>
          </p:cNvCxnSpPr>
          <p:nvPr/>
        </p:nvCxnSpPr>
        <p:spPr>
          <a:xfrm>
            <a:off x="549073" y="4110310"/>
            <a:ext cx="112746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C08286-A7EB-4D4E-AC2C-6DCAC842F3FE}"/>
              </a:ext>
            </a:extLst>
          </p:cNvPr>
          <p:cNvCxnSpPr>
            <a:cxnSpLocks/>
          </p:cNvCxnSpPr>
          <p:nvPr/>
        </p:nvCxnSpPr>
        <p:spPr>
          <a:xfrm>
            <a:off x="549073" y="5785385"/>
            <a:ext cx="112746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20506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&amp; Target Markets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7A61B7-787E-4C49-AA64-8710C9B5B1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431902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Cancer Detection - Positron Emission Tomography (PET)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9BC7B0-48D8-4694-9FD3-7F0D06455E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8445" y="1307986"/>
            <a:ext cx="6048605" cy="37261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779EBE-2BB9-4251-B527-86D8AADD18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89" y="1047823"/>
            <a:ext cx="3141319" cy="38696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57D428-4B22-484D-9DB4-AC2B713DA7B2}"/>
              </a:ext>
            </a:extLst>
          </p:cNvPr>
          <p:cNvSpPr txBox="1"/>
          <p:nvPr/>
        </p:nvSpPr>
        <p:spPr>
          <a:xfrm>
            <a:off x="1060256" y="5489237"/>
            <a:ext cx="10558303" cy="369236"/>
          </a:xfrm>
          <a:prstGeom prst="rect">
            <a:avLst/>
          </a:prstGeom>
          <a:solidFill>
            <a:schemeClr val="accent5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799" dirty="0">
                <a:solidFill>
                  <a:schemeClr val="bg1"/>
                </a:solidFill>
              </a:rPr>
              <a:t>Market Trend: SiPMs are replacing old Photomultiplier Tube (PMT’s) in all new PET designs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047B57-3502-431D-836B-F96ED3618D67}"/>
              </a:ext>
            </a:extLst>
          </p:cNvPr>
          <p:cNvSpPr txBox="1"/>
          <p:nvPr/>
        </p:nvSpPr>
        <p:spPr>
          <a:xfrm>
            <a:off x="4030458" y="1307985"/>
            <a:ext cx="3806484" cy="923090"/>
          </a:xfrm>
          <a:prstGeom prst="rect">
            <a:avLst/>
          </a:prstGeom>
          <a:solidFill>
            <a:schemeClr val="tx2"/>
          </a:solidFill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</a:defRPr>
            </a:lvl1pPr>
            <a:lvl2pPr marL="800100" lvl="1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</a:lstStyle>
          <a:p>
            <a:pPr algn="ctr"/>
            <a:r>
              <a:rPr lang="en-US" sz="1799" dirty="0"/>
              <a:t>Major design win with leading Chinese medical imaging customer, United Imaging Healthcare</a:t>
            </a:r>
          </a:p>
        </p:txBody>
      </p:sp>
    </p:spTree>
    <p:extLst>
      <p:ext uri="{BB962C8B-B14F-4D97-AF65-F5344CB8AC3E}">
        <p14:creationId xmlns:p14="http://schemas.microsoft.com/office/powerpoint/2010/main" val="228273771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36D936-DC0E-42C1-A775-A2E06A97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 Detector Block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A1E40D-9003-46A3-B415-8543A4AB05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665" y="1230456"/>
            <a:ext cx="10256254" cy="36721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D830FC-4F51-40BD-BC06-4C4B781C49D3}"/>
              </a:ext>
            </a:extLst>
          </p:cNvPr>
          <p:cNvSpPr txBox="1"/>
          <p:nvPr/>
        </p:nvSpPr>
        <p:spPr>
          <a:xfrm>
            <a:off x="1170771" y="1034513"/>
            <a:ext cx="1800257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dirty="0">
                <a:solidFill>
                  <a:srgbClr val="000000"/>
                </a:solidFill>
              </a:rPr>
              <a:t>Array of SiPMs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2EEFA29-F8A9-4FE7-856C-1CA1B9874D0B}"/>
              </a:ext>
            </a:extLst>
          </p:cNvPr>
          <p:cNvCxnSpPr>
            <a:cxnSpLocks/>
          </p:cNvCxnSpPr>
          <p:nvPr/>
        </p:nvCxnSpPr>
        <p:spPr>
          <a:xfrm>
            <a:off x="2842722" y="1365370"/>
            <a:ext cx="1387281" cy="1371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D5896F7-733C-4E7C-9D88-D036AACC7A2B}"/>
              </a:ext>
            </a:extLst>
          </p:cNvPr>
          <p:cNvSpPr/>
          <p:nvPr/>
        </p:nvSpPr>
        <p:spPr>
          <a:xfrm>
            <a:off x="1824063" y="5255303"/>
            <a:ext cx="8925107" cy="443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9" dirty="0">
                <a:solidFill>
                  <a:schemeClr val="bg1"/>
                </a:solidFill>
              </a:rPr>
              <a:t>30,000 </a:t>
            </a:r>
            <a:r>
              <a:rPr lang="en-US" sz="2399" dirty="0" err="1">
                <a:solidFill>
                  <a:schemeClr val="bg1"/>
                </a:solidFill>
              </a:rPr>
              <a:t>SiPMs</a:t>
            </a:r>
            <a:r>
              <a:rPr lang="en-US" sz="2399" dirty="0">
                <a:solidFill>
                  <a:schemeClr val="bg1"/>
                </a:solidFill>
              </a:rPr>
              <a:t> are in a full body PET scanner</a:t>
            </a:r>
          </a:p>
        </p:txBody>
      </p:sp>
    </p:spTree>
    <p:extLst>
      <p:ext uri="{BB962C8B-B14F-4D97-AF65-F5344CB8AC3E}">
        <p14:creationId xmlns:p14="http://schemas.microsoft.com/office/powerpoint/2010/main" val="253818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wipe dir="r"/>
      </p:transition>
    </mc:Choice>
    <mc:Fallback xmlns="">
      <p:transition>
        <p:wipe dir="r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0180-5FF0-4DD0-9843-F2957F12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 dirty="0"/>
              <a:t>Medical Imaging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29120" y="753533"/>
            <a:ext cx="11530584" cy="5791200"/>
          </a:xfrm>
        </p:spPr>
        <p:txBody>
          <a:bodyPr>
            <a:normAutofit/>
          </a:bodyPr>
          <a:lstStyle/>
          <a:p>
            <a:r>
              <a:rPr lang="en-IE" sz="1400" dirty="0"/>
              <a:t>World’s first total-body PET/CT system</a:t>
            </a:r>
          </a:p>
          <a:p>
            <a:pPr lvl="1"/>
            <a:r>
              <a:rPr lang="en-IE" sz="1400" dirty="0"/>
              <a:t>UC Davis, LBNL, U Penn</a:t>
            </a:r>
          </a:p>
          <a:p>
            <a:pPr lvl="1"/>
            <a:r>
              <a:rPr lang="en-IE" sz="1400" dirty="0"/>
              <a:t>5 year, $15.5M program awarded 2015</a:t>
            </a:r>
          </a:p>
          <a:p>
            <a:r>
              <a:rPr lang="en-IE" sz="1400" dirty="0"/>
              <a:t>Industry partners announced January 2017</a:t>
            </a:r>
          </a:p>
          <a:p>
            <a:pPr lvl="1"/>
            <a:r>
              <a:rPr lang="en-IE" sz="1400" dirty="0"/>
              <a:t>United Imaging Healthcare</a:t>
            </a:r>
          </a:p>
          <a:p>
            <a:pPr lvl="1"/>
            <a:r>
              <a:rPr lang="en-IE" sz="1400" dirty="0"/>
              <a:t>SensL Technologies / ON Semiconductor</a:t>
            </a:r>
          </a:p>
          <a:p>
            <a:r>
              <a:rPr lang="en-US" sz="1400" dirty="0"/>
              <a:t>Depth Sensing Division Sensors</a:t>
            </a:r>
          </a:p>
          <a:p>
            <a:pPr lvl="1"/>
            <a:r>
              <a:rPr lang="en-US" sz="1400" dirty="0"/>
              <a:t>MicroFJ-30035-TSV</a:t>
            </a:r>
          </a:p>
          <a:p>
            <a:pPr lvl="1"/>
            <a:r>
              <a:rPr lang="en-US" sz="1400" dirty="0"/>
              <a:t>53,760 </a:t>
            </a:r>
            <a:r>
              <a:rPr lang="en-US" sz="1400" dirty="0" err="1"/>
              <a:t>SiPM</a:t>
            </a:r>
            <a:endParaRPr lang="en-US" sz="1400" dirty="0"/>
          </a:p>
          <a:p>
            <a:r>
              <a:rPr lang="en-US" sz="1400" dirty="0"/>
              <a:t>First human scan in Sept 2018</a:t>
            </a:r>
          </a:p>
          <a:p>
            <a:r>
              <a:rPr lang="en-US" sz="1400" dirty="0"/>
              <a:t>Nature article over published June 2019</a:t>
            </a:r>
            <a:endParaRPr lang="en-IE" sz="1400" dirty="0"/>
          </a:p>
          <a:p>
            <a:endParaRPr lang="en-IE" sz="1400" dirty="0"/>
          </a:p>
          <a:p>
            <a:pPr lvl="1"/>
            <a:endParaRPr lang="en-IE" sz="1400" dirty="0"/>
          </a:p>
          <a:p>
            <a:endParaRPr lang="en-IE" sz="1400" dirty="0"/>
          </a:p>
          <a:p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341" y="406992"/>
            <a:ext cx="1735355" cy="6941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28013C-6594-490A-9818-2167A91E55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4494245"/>
            <a:ext cx="4219236" cy="20510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957" y="595099"/>
            <a:ext cx="5663995" cy="551546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6937278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D3C4C-4D58-43F6-BCCA-055552E93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</a:t>
            </a:r>
            <a:r>
              <a:rPr lang="en-US" dirty="0" err="1"/>
              <a:t>SiPM</a:t>
            </a:r>
            <a:r>
              <a:rPr lang="en-US" dirty="0"/>
              <a:t> Parameters for Nuclear 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5AA1B-F9C9-42D2-9A3C-9382D7AD2FE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66260" y="1021390"/>
            <a:ext cx="5618656" cy="5192947"/>
          </a:xfrm>
        </p:spPr>
        <p:txBody>
          <a:bodyPr>
            <a:normAutofit fontScale="85000" lnSpcReduction="10000"/>
          </a:bodyPr>
          <a:lstStyle/>
          <a:p>
            <a:pPr marL="342797" indent="-342797"/>
            <a:r>
              <a:rPr lang="en-US" dirty="0"/>
              <a:t>High PDE at the desired wavelength</a:t>
            </a:r>
          </a:p>
          <a:p>
            <a:pPr marL="799860" lvl="1" indent="-342797">
              <a:buFont typeface="Arial" panose="020B0604020202020204" pitchFamily="34" charset="0"/>
              <a:buChar char="•"/>
            </a:pPr>
            <a:r>
              <a:rPr lang="en-US" sz="2099" dirty="0">
                <a:solidFill>
                  <a:schemeClr val="tx1"/>
                </a:solidFill>
              </a:rPr>
              <a:t>More efficient photon detection reduces timing uncertainty</a:t>
            </a:r>
          </a:p>
          <a:p>
            <a:pPr marL="342797" indent="-342797"/>
            <a:r>
              <a:rPr lang="en-US" dirty="0"/>
              <a:t>Signal rise time and recovery time</a:t>
            </a:r>
          </a:p>
          <a:p>
            <a:pPr marL="799860" lvl="1" indent="-342797">
              <a:buFont typeface="Arial" panose="020B0604020202020204" pitchFamily="34" charset="0"/>
              <a:buChar char="•"/>
            </a:pPr>
            <a:r>
              <a:rPr lang="en-IE" sz="2099" dirty="0">
                <a:solidFill>
                  <a:schemeClr val="tx1"/>
                </a:solidFill>
              </a:rPr>
              <a:t>Short rise time for better CRT</a:t>
            </a:r>
          </a:p>
          <a:p>
            <a:pPr marL="799860" lvl="1" indent="-342797">
              <a:buFont typeface="Arial" panose="020B0604020202020204" pitchFamily="34" charset="0"/>
              <a:buChar char="•"/>
            </a:pPr>
            <a:r>
              <a:rPr lang="en-IE" sz="2099" dirty="0">
                <a:solidFill>
                  <a:schemeClr val="tx1"/>
                </a:solidFill>
              </a:rPr>
              <a:t>Faster recovery time for DR and to allow high event rate (NEMA standard)</a:t>
            </a:r>
            <a:endParaRPr lang="en-US" sz="2099" dirty="0">
              <a:solidFill>
                <a:schemeClr val="tx1"/>
              </a:solidFill>
            </a:endParaRPr>
          </a:p>
          <a:p>
            <a:pPr marL="342797" indent="-342797"/>
            <a:r>
              <a:rPr lang="en-US" dirty="0"/>
              <a:t>Low noise</a:t>
            </a:r>
          </a:p>
          <a:p>
            <a:pPr marL="799860" lvl="1" indent="-342797">
              <a:buFont typeface="Arial" panose="020B0604020202020204" pitchFamily="34" charset="0"/>
              <a:buChar char="•"/>
            </a:pPr>
            <a:r>
              <a:rPr lang="en-US" sz="2099" dirty="0">
                <a:solidFill>
                  <a:schemeClr val="tx1"/>
                </a:solidFill>
              </a:rPr>
              <a:t>Excess noise affects energy resolution and CRT</a:t>
            </a:r>
          </a:p>
          <a:p>
            <a:pPr marL="342797" indent="-342797"/>
            <a:r>
              <a:rPr lang="en-US" dirty="0"/>
              <a:t>Package and form factor</a:t>
            </a:r>
          </a:p>
          <a:p>
            <a:pPr marL="799860" lvl="1" indent="-342797">
              <a:buFont typeface="Arial" panose="020B0604020202020204" pitchFamily="34" charset="0"/>
              <a:buChar char="•"/>
            </a:pPr>
            <a:r>
              <a:rPr lang="en-US" sz="2099" dirty="0">
                <a:solidFill>
                  <a:schemeClr val="tx1"/>
                </a:solidFill>
              </a:rPr>
              <a:t>Sensor or array size should match scintillator dimensions </a:t>
            </a:r>
          </a:p>
          <a:p>
            <a:pPr marL="799860" lvl="1" indent="-342797">
              <a:buFont typeface="Arial" panose="020B0604020202020204" pitchFamily="34" charset="0"/>
              <a:buChar char="•"/>
            </a:pPr>
            <a:r>
              <a:rPr lang="en-US" sz="2099" dirty="0" err="1">
                <a:solidFill>
                  <a:schemeClr val="tx1"/>
                </a:solidFill>
              </a:rPr>
              <a:t>SiPM</a:t>
            </a:r>
            <a:r>
              <a:rPr lang="en-US" sz="2099" dirty="0">
                <a:solidFill>
                  <a:schemeClr val="tx1"/>
                </a:solidFill>
              </a:rPr>
              <a:t> must be optically coupled to scintillator</a:t>
            </a:r>
          </a:p>
          <a:p>
            <a:pPr marL="342797" indent="-342797"/>
            <a:r>
              <a:rPr lang="en-US" dirty="0"/>
              <a:t>Temperature stability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7274669" y="1020809"/>
            <a:ext cx="4610939" cy="50830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1267" r="8736" b="7042"/>
          <a:stretch/>
        </p:blipFill>
        <p:spPr>
          <a:xfrm>
            <a:off x="7570753" y="2090738"/>
            <a:ext cx="1468732" cy="11942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t="7523" r="6040" b="6907"/>
          <a:stretch/>
        </p:blipFill>
        <p:spPr>
          <a:xfrm>
            <a:off x="9580206" y="1971037"/>
            <a:ext cx="1841199" cy="14336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7408B6-D351-4B61-94CB-7B1FD14A55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7" b="14934"/>
          <a:stretch/>
        </p:blipFill>
        <p:spPr>
          <a:xfrm>
            <a:off x="8438569" y="3730535"/>
            <a:ext cx="2245675" cy="17295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2CBB93-629D-4272-9F34-8A69DEB005EE}"/>
              </a:ext>
            </a:extLst>
          </p:cNvPr>
          <p:cNvSpPr txBox="1"/>
          <p:nvPr/>
        </p:nvSpPr>
        <p:spPr>
          <a:xfrm>
            <a:off x="9702522" y="3429659"/>
            <a:ext cx="1905795" cy="400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999" dirty="0"/>
              <a:t>C-Series SiPM</a:t>
            </a:r>
            <a:endParaRPr lang="en-IE" sz="2399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2CBB93-629D-4272-9F34-8A69DEB005EE}"/>
              </a:ext>
            </a:extLst>
          </p:cNvPr>
          <p:cNvSpPr txBox="1"/>
          <p:nvPr/>
        </p:nvSpPr>
        <p:spPr>
          <a:xfrm>
            <a:off x="7602520" y="3451893"/>
            <a:ext cx="1809640" cy="399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999" dirty="0"/>
              <a:t>J-Series SiPM</a:t>
            </a:r>
            <a:endParaRPr lang="en-IE" sz="2399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2CBB93-629D-4272-9F34-8A69DEB005EE}"/>
              </a:ext>
            </a:extLst>
          </p:cNvPr>
          <p:cNvSpPr txBox="1"/>
          <p:nvPr/>
        </p:nvSpPr>
        <p:spPr>
          <a:xfrm>
            <a:off x="8846411" y="5452213"/>
            <a:ext cx="1595149" cy="399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999" dirty="0" err="1"/>
              <a:t>SiPM</a:t>
            </a:r>
            <a:r>
              <a:rPr lang="en-IE" sz="1999" dirty="0"/>
              <a:t> Arrays</a:t>
            </a:r>
            <a:endParaRPr lang="en-IE" sz="2399" dirty="0"/>
          </a:p>
        </p:txBody>
      </p:sp>
      <p:sp>
        <p:nvSpPr>
          <p:cNvPr id="6" name="Rectangle 5"/>
          <p:cNvSpPr/>
          <p:nvPr/>
        </p:nvSpPr>
        <p:spPr>
          <a:xfrm>
            <a:off x="7274669" y="1149564"/>
            <a:ext cx="4610940" cy="953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E" sz="2799" dirty="0">
                <a:solidFill>
                  <a:schemeClr val="bg2">
                    <a:lumMod val="10000"/>
                  </a:schemeClr>
                </a:solidFill>
              </a:rPr>
              <a:t>Products for Nuclear Imaging</a:t>
            </a:r>
          </a:p>
        </p:txBody>
      </p:sp>
    </p:spTree>
    <p:extLst>
      <p:ext uri="{BB962C8B-B14F-4D97-AF65-F5344CB8AC3E}">
        <p14:creationId xmlns:p14="http://schemas.microsoft.com/office/powerpoint/2010/main" val="212092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wipe dir="r"/>
      </p:transition>
    </mc:Choice>
    <mc:Fallback xmlns="">
      <p:transition>
        <p:wipe dir="r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Quality &amp; Reliability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9BED3-791D-4036-8304-91BC2B44B2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014153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SiPM Shipment – Tape &amp; Reel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722" y="1010523"/>
            <a:ext cx="1924030" cy="18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103" y="996366"/>
            <a:ext cx="1849534" cy="184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202" y="858617"/>
            <a:ext cx="1868870" cy="211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03109" y="2906032"/>
            <a:ext cx="1324200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dirty="0"/>
              <a:t>1mm MLP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1596" y="2906032"/>
            <a:ext cx="1530549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dirty="0"/>
              <a:t>3mm MLP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50847" y="2906032"/>
            <a:ext cx="2391366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dirty="0"/>
              <a:t>6mm MLP</a:t>
            </a:r>
          </a:p>
        </p:txBody>
      </p:sp>
      <p:sp>
        <p:nvSpPr>
          <p:cNvPr id="4" name="Rectangle 3"/>
          <p:cNvSpPr/>
          <p:nvPr/>
        </p:nvSpPr>
        <p:spPr>
          <a:xfrm>
            <a:off x="4468722" y="3429000"/>
            <a:ext cx="6879771" cy="258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664" indent="-285664">
              <a:buFont typeface="Arial" pitchFamily="34" charset="0"/>
              <a:buChar char="•"/>
            </a:pPr>
            <a:r>
              <a:rPr lang="en-GB" sz="1799" dirty="0"/>
              <a:t>All parts shipped as tape and reel in moisture barrier bag to J-ST 033</a:t>
            </a:r>
          </a:p>
          <a:p>
            <a:pPr marL="285664" indent="-285664">
              <a:buFont typeface="Arial" pitchFamily="34" charset="0"/>
              <a:buChar char="•"/>
            </a:pPr>
            <a:r>
              <a:rPr lang="en-GB" sz="1799" dirty="0"/>
              <a:t>MSL=3 reflow solder compliant</a:t>
            </a:r>
          </a:p>
          <a:p>
            <a:pPr marL="285664" indent="-285664">
              <a:buFont typeface="Arial" pitchFamily="34" charset="0"/>
              <a:buChar char="•"/>
            </a:pPr>
            <a:r>
              <a:rPr lang="en-GB" sz="1799" dirty="0"/>
              <a:t>All parts ship 3000 units per tape</a:t>
            </a:r>
          </a:p>
          <a:p>
            <a:pPr marL="742727" lvl="1" indent="-285664">
              <a:buFont typeface="Arial" pitchFamily="34" charset="0"/>
              <a:buChar char="•"/>
            </a:pPr>
            <a:r>
              <a:rPr lang="en-GB" sz="1799" dirty="0"/>
              <a:t>1mm on 7” diameter (8mm width)</a:t>
            </a:r>
          </a:p>
          <a:p>
            <a:pPr marL="742727" lvl="1" indent="-285664">
              <a:buFont typeface="Arial" pitchFamily="34" charset="0"/>
              <a:buChar char="•"/>
            </a:pPr>
            <a:r>
              <a:rPr lang="en-GB" sz="1799" dirty="0"/>
              <a:t>3mm on 13” diameter (12mm width)</a:t>
            </a:r>
          </a:p>
          <a:p>
            <a:pPr marL="742727" lvl="1" indent="-285664">
              <a:buFont typeface="Arial" pitchFamily="34" charset="0"/>
              <a:buChar char="•"/>
            </a:pPr>
            <a:r>
              <a:rPr lang="en-GB" sz="1799" dirty="0"/>
              <a:t>6mm on 13” diameter (16mm width)</a:t>
            </a:r>
          </a:p>
          <a:p>
            <a:pPr marL="285664" indent="-285664">
              <a:buFont typeface="Arial" pitchFamily="34" charset="0"/>
              <a:buChar char="•"/>
            </a:pPr>
            <a:r>
              <a:rPr lang="en-GB" sz="1799" dirty="0"/>
              <a:t>Full SMT Handling Guide &amp; Array Reference Design available</a:t>
            </a:r>
          </a:p>
          <a:p>
            <a:pPr marL="285664" indent="-285664">
              <a:buFont typeface="Arial" pitchFamily="34" charset="0"/>
              <a:buChar char="•"/>
            </a:pPr>
            <a:r>
              <a:rPr lang="en-GB" sz="1799" dirty="0"/>
              <a:t>J-Series now shipping on Tape &amp; Reel</a:t>
            </a:r>
            <a:endParaRPr lang="en-US" sz="1799" dirty="0"/>
          </a:p>
        </p:txBody>
      </p:sp>
      <p:pic>
        <p:nvPicPr>
          <p:cNvPr id="6146" name="Picture 2" descr="C:\Users\John\Dropbox (SensL Employees)\Sensl_Team\A-Graphics &amp; Photos\B-Various Products - New Lights\IMGP468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1" b="14114"/>
          <a:stretch/>
        </p:blipFill>
        <p:spPr bwMode="auto">
          <a:xfrm>
            <a:off x="472360" y="1063221"/>
            <a:ext cx="3591938" cy="174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ohn\Dropbox (SensL Employees)\Sensl_Team\A-Graphics &amp; Photos\B-Various Products - New Lights\20150806-IMGP498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4"/>
          <a:stretch/>
        </p:blipFill>
        <p:spPr bwMode="auto">
          <a:xfrm>
            <a:off x="472999" y="3802689"/>
            <a:ext cx="3487946" cy="181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36750" y="2833831"/>
            <a:ext cx="2769774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dirty="0"/>
              <a:t>Tape &amp; Reel</a:t>
            </a:r>
            <a:endParaRPr lang="en-IE" sz="1799" dirty="0"/>
          </a:p>
        </p:txBody>
      </p:sp>
      <p:sp>
        <p:nvSpPr>
          <p:cNvPr id="15" name="TextBox 14"/>
          <p:cNvSpPr txBox="1"/>
          <p:nvPr/>
        </p:nvSpPr>
        <p:spPr>
          <a:xfrm>
            <a:off x="1770905" y="5581657"/>
            <a:ext cx="2769774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dirty="0"/>
              <a:t>Cut Tape</a:t>
            </a:r>
            <a:endParaRPr lang="en-IE" sz="1799" dirty="0"/>
          </a:p>
        </p:txBody>
      </p:sp>
    </p:spTree>
    <p:extLst>
      <p:ext uri="{BB962C8B-B14F-4D97-AF65-F5344CB8AC3E}">
        <p14:creationId xmlns:p14="http://schemas.microsoft.com/office/powerpoint/2010/main" val="865007162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SPIE Publication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5C24229-C7CA-43F7-842C-9950D4900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51" y="2567666"/>
            <a:ext cx="4746168" cy="360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4C234AD1-E351-4B22-AAE0-C24A249E0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3"/>
          <a:stretch/>
        </p:blipFill>
        <p:spPr bwMode="auto">
          <a:xfrm>
            <a:off x="5780162" y="2567667"/>
            <a:ext cx="5761131" cy="354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570732EE-9106-44F9-8682-4E15EC4CD129}"/>
              </a:ext>
            </a:extLst>
          </p:cNvPr>
          <p:cNvSpPr txBox="1">
            <a:spLocks/>
          </p:cNvSpPr>
          <p:nvPr/>
        </p:nvSpPr>
        <p:spPr>
          <a:xfrm>
            <a:off x="571351" y="900862"/>
            <a:ext cx="11376237" cy="48755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C598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4B948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84848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IE" sz="2799" b="1" dirty="0"/>
              <a:t>Citation:</a:t>
            </a:r>
            <a:endParaRPr lang="en-IE" sz="2799" dirty="0"/>
          </a:p>
          <a:p>
            <a:pPr>
              <a:lnSpc>
                <a:spcPct val="100000"/>
              </a:lnSpc>
            </a:pPr>
            <a:r>
              <a:rPr lang="en-IE" sz="1799" dirty="0"/>
              <a:t>Carl Jackson ; Kevin O’Neill ; Liam Wall and Brian McGarvey</a:t>
            </a:r>
            <a:br>
              <a:rPr lang="en-IE" sz="1799" dirty="0"/>
            </a:br>
            <a:r>
              <a:rPr lang="en-IE" sz="1799" dirty="0"/>
              <a:t>"</a:t>
            </a:r>
            <a:r>
              <a:rPr lang="en-IE" sz="1799" b="1" i="1" dirty="0"/>
              <a:t>High-volume silicon photomultiplier production, performance, and reliability</a:t>
            </a:r>
            <a:r>
              <a:rPr lang="en-IE" sz="1799" dirty="0"/>
              <a:t>", Opt. Eng. 53(8), 081909 (Aug 15, 2014).  </a:t>
            </a:r>
            <a:r>
              <a:rPr lang="en-IE" sz="1799" u="sng" dirty="0">
                <a:hlinkClick r:id="rId4"/>
              </a:rPr>
              <a:t>http://dx.doi.org/10.1117/1.OE.53.8.081909</a:t>
            </a:r>
            <a:endParaRPr lang="en-IE" sz="1799" dirty="0"/>
          </a:p>
          <a:p>
            <a:pPr>
              <a:lnSpc>
                <a:spcPct val="100000"/>
              </a:lnSpc>
            </a:pPr>
            <a:endParaRPr lang="en-IE" sz="2799" dirty="0"/>
          </a:p>
        </p:txBody>
      </p:sp>
    </p:spTree>
    <p:extLst>
      <p:ext uri="{BB962C8B-B14F-4D97-AF65-F5344CB8AC3E}">
        <p14:creationId xmlns:p14="http://schemas.microsoft.com/office/powerpoint/2010/main" val="422298164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Reliability Test of Silicon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46289" y="5603173"/>
            <a:ext cx="8684538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stress and test steps were carried out as per Joint Electron Device Engineering Council (JEDEC) standard conditions – JESD22-A108D “</a:t>
            </a:r>
            <a:r>
              <a:rPr lang="en-GB" sz="1400" i="1" dirty="0"/>
              <a:t>Temperature, bias and operating life</a:t>
            </a:r>
            <a:r>
              <a:rPr lang="en-GB" sz="1400" dirty="0"/>
              <a:t>”</a:t>
            </a:r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484" y="928527"/>
            <a:ext cx="9462150" cy="458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85042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SiPM Temperature Stress Details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55" y="1193903"/>
            <a:ext cx="4213894" cy="4141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71" y="1192650"/>
            <a:ext cx="4213894" cy="41411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4601" y="889183"/>
            <a:ext cx="1764767" cy="36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99" dirty="0"/>
              <a:t>1000hr @ 85</a:t>
            </a:r>
            <a:r>
              <a:rPr lang="en-GB" sz="1799" dirty="0">
                <a:latin typeface="HelveticaNeueLT Com 65 Md"/>
              </a:rPr>
              <a:t>˚</a:t>
            </a:r>
            <a:r>
              <a:rPr lang="en-GB" sz="1799" dirty="0"/>
              <a:t>C</a:t>
            </a:r>
            <a:endParaRPr lang="en-US" sz="1799" dirty="0"/>
          </a:p>
        </p:txBody>
      </p:sp>
      <p:sp>
        <p:nvSpPr>
          <p:cNvPr id="9" name="TextBox 8"/>
          <p:cNvSpPr txBox="1"/>
          <p:nvPr/>
        </p:nvSpPr>
        <p:spPr>
          <a:xfrm>
            <a:off x="7004953" y="887929"/>
            <a:ext cx="1892974" cy="36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99" dirty="0"/>
              <a:t>1000hr @ 105</a:t>
            </a:r>
            <a:r>
              <a:rPr lang="en-GB" sz="1799" dirty="0">
                <a:latin typeface="HelveticaNeueLT Com 65 Md"/>
              </a:rPr>
              <a:t>˚</a:t>
            </a:r>
            <a:r>
              <a:rPr lang="en-GB" sz="1799" dirty="0"/>
              <a:t>C</a:t>
            </a:r>
            <a:endParaRPr lang="en-US" sz="1799" dirty="0"/>
          </a:p>
        </p:txBody>
      </p:sp>
      <p:sp>
        <p:nvSpPr>
          <p:cNvPr id="10" name="TextBox 9"/>
          <p:cNvSpPr txBox="1"/>
          <p:nvPr/>
        </p:nvSpPr>
        <p:spPr>
          <a:xfrm>
            <a:off x="1301109" y="5429712"/>
            <a:ext cx="9586606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99" dirty="0"/>
              <a:t>No change in optical performance for 85</a:t>
            </a:r>
            <a:r>
              <a:rPr lang="en-GB" sz="1799" dirty="0">
                <a:latin typeface="HelveticaNeueLT Com 65 Md"/>
              </a:rPr>
              <a:t>˚</a:t>
            </a:r>
            <a:r>
              <a:rPr lang="en-GB" sz="1799" dirty="0"/>
              <a:t>C and 105 ˚ C 1000hr temperature stress.</a:t>
            </a:r>
          </a:p>
          <a:p>
            <a:pPr algn="ctr"/>
            <a:r>
              <a:rPr lang="en-GB" sz="1799" dirty="0"/>
              <a:t>All data within PDE measurement system error.</a:t>
            </a:r>
            <a:endParaRPr lang="en-US" sz="1799" dirty="0"/>
          </a:p>
        </p:txBody>
      </p:sp>
    </p:spTree>
    <p:extLst>
      <p:ext uri="{BB962C8B-B14F-4D97-AF65-F5344CB8AC3E}">
        <p14:creationId xmlns:p14="http://schemas.microsoft.com/office/powerpoint/2010/main" val="94424280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 Boards &amp; Documentation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BDEB0-2B7E-4C70-AEAC-0026F1FC32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3145822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Sensing Division, ISG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45960131"/>
              </p:ext>
            </p:extLst>
          </p:nvPr>
        </p:nvGraphicFramePr>
        <p:xfrm>
          <a:off x="133118" y="711795"/>
          <a:ext cx="6167438" cy="3513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2DA9C0CD-74A5-4ADB-BC13-7069602A314A}"/>
              </a:ext>
            </a:extLst>
          </p:cNvPr>
          <p:cNvGrpSpPr/>
          <p:nvPr/>
        </p:nvGrpSpPr>
        <p:grpSpPr>
          <a:xfrm>
            <a:off x="554010" y="4225755"/>
            <a:ext cx="2596994" cy="2191393"/>
            <a:chOff x="554010" y="4225755"/>
            <a:chExt cx="2596994" cy="2191393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10" y="4225755"/>
              <a:ext cx="2596994" cy="1771967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825198" y="5986373"/>
              <a:ext cx="2054618" cy="430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World HQ</a:t>
              </a:r>
            </a:p>
            <a:p>
              <a:pPr algn="ctr"/>
              <a:r>
                <a:rPr lang="en-US" sz="1100" dirty="0"/>
                <a:t>Phoenix, AZ USA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5BB3921-517B-44F8-AC08-702F3602B9FF}"/>
              </a:ext>
            </a:extLst>
          </p:cNvPr>
          <p:cNvGrpSpPr/>
          <p:nvPr/>
        </p:nvGrpSpPr>
        <p:grpSpPr>
          <a:xfrm>
            <a:off x="6740672" y="4224933"/>
            <a:ext cx="2341345" cy="2183526"/>
            <a:chOff x="9516768" y="4263011"/>
            <a:chExt cx="2341345" cy="21835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6FCFDCD-317A-4600-8F19-297F15857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6768" y="4263011"/>
              <a:ext cx="2341345" cy="1756009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9743760" y="6015650"/>
              <a:ext cx="18873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Depth Sensing Division HQ</a:t>
              </a:r>
            </a:p>
            <a:p>
              <a:pPr algn="ctr"/>
              <a:r>
                <a:rPr lang="en-US" sz="1100" dirty="0"/>
                <a:t>Cork, Ireland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FF4DC69-0034-4DDD-895D-D59599538063}"/>
              </a:ext>
            </a:extLst>
          </p:cNvPr>
          <p:cNvGrpSpPr/>
          <p:nvPr/>
        </p:nvGrpSpPr>
        <p:grpSpPr>
          <a:xfrm>
            <a:off x="3634663" y="4225755"/>
            <a:ext cx="2628310" cy="2182704"/>
            <a:chOff x="4920309" y="4185344"/>
            <a:chExt cx="2628310" cy="2182704"/>
          </a:xfrm>
        </p:grpSpPr>
        <p:sp>
          <p:nvSpPr>
            <p:cNvPr id="8" name="TextBox 7"/>
            <p:cNvSpPr txBox="1"/>
            <p:nvPr/>
          </p:nvSpPr>
          <p:spPr>
            <a:xfrm>
              <a:off x="5357995" y="5937161"/>
              <a:ext cx="1752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ISG HQ </a:t>
              </a:r>
            </a:p>
            <a:p>
              <a:pPr algn="ctr"/>
              <a:r>
                <a:rPr lang="en-US" sz="1100" dirty="0"/>
                <a:t>Santa Clara, CA USA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20309" y="4185344"/>
              <a:ext cx="2628310" cy="1762344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64A26A-C5BF-4B5B-AFAA-D8BD0E06C211}"/>
              </a:ext>
            </a:extLst>
          </p:cNvPr>
          <p:cNvGrpSpPr/>
          <p:nvPr/>
        </p:nvGrpSpPr>
        <p:grpSpPr>
          <a:xfrm>
            <a:off x="6379586" y="449541"/>
            <a:ext cx="5676121" cy="3784081"/>
            <a:chOff x="6379586" y="449541"/>
            <a:chExt cx="5676121" cy="3784081"/>
          </a:xfrm>
        </p:grpSpPr>
        <p:graphicFrame>
          <p:nvGraphicFramePr>
            <p:cNvPr id="46" name="Diagram 45">
              <a:extLst>
                <a:ext uri="{FF2B5EF4-FFF2-40B4-BE49-F238E27FC236}">
                  <a16:creationId xmlns:a16="http://schemas.microsoft.com/office/drawing/2014/main" id="{931B801A-4BE2-47AD-A2C1-78409D04C97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85509709"/>
                </p:ext>
              </p:extLst>
            </p:nvPr>
          </p:nvGraphicFramePr>
          <p:xfrm>
            <a:off x="6379586" y="449541"/>
            <a:ext cx="5676121" cy="378408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2684E6F-822B-45E6-8F43-6D10B34792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37828" y="1247665"/>
              <a:ext cx="373919" cy="161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306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wipe dir="r"/>
      </p:transition>
    </mc:Choice>
    <mc:Fallback xmlns="">
      <p:transition>
        <p:wipe dir="r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&amp; J-Series SMA / SMTPA Test Boards</a:t>
            </a: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1375066" y="5549405"/>
            <a:ext cx="2927426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dirty="0"/>
              <a:t>J-Series SMA Test Board </a:t>
            </a:r>
            <a:endParaRPr lang="en-IE" sz="1799" dirty="0"/>
          </a:p>
        </p:txBody>
      </p:sp>
      <p:sp>
        <p:nvSpPr>
          <p:cNvPr id="10" name="TextBox 9"/>
          <p:cNvSpPr txBox="1"/>
          <p:nvPr/>
        </p:nvSpPr>
        <p:spPr>
          <a:xfrm>
            <a:off x="7652935" y="5109793"/>
            <a:ext cx="4008908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dirty="0"/>
              <a:t>C-Series SMTPA Test Board</a:t>
            </a:r>
            <a:endParaRPr lang="en-IE" sz="1799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9" b="16955"/>
          <a:stretch/>
        </p:blipFill>
        <p:spPr>
          <a:xfrm>
            <a:off x="8107377" y="1678336"/>
            <a:ext cx="2802240" cy="3089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50" y="1138496"/>
            <a:ext cx="3511060" cy="43172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27301" y="3228439"/>
            <a:ext cx="2137547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dirty="0"/>
              <a:t>3x3mm Sensors</a:t>
            </a:r>
            <a:endParaRPr lang="en-IE" sz="1799" dirty="0"/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7178606" y="3571478"/>
            <a:ext cx="2004454" cy="265673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  <a:stCxn id="11" idx="1"/>
          </p:cNvCxnSpPr>
          <p:nvPr/>
        </p:nvCxnSpPr>
        <p:spPr>
          <a:xfrm flipH="1">
            <a:off x="4527295" y="3413057"/>
            <a:ext cx="1200006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615665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Useful Application Notes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663402" y="5466820"/>
            <a:ext cx="11525423" cy="568177"/>
          </a:xfrm>
        </p:spPr>
        <p:txBody>
          <a:bodyPr/>
          <a:lstStyle/>
          <a:p>
            <a:pPr marL="0" indent="0">
              <a:buNone/>
            </a:pPr>
            <a:r>
              <a:rPr lang="en-IE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Building Arrays of SiPM</a:t>
            </a:r>
            <a:r>
              <a:rPr lang="en-IE" dirty="0">
                <a:solidFill>
                  <a:srgbClr val="0000FF"/>
                </a:solidFill>
              </a:rPr>
              <a:t>         </a:t>
            </a:r>
            <a:r>
              <a:rPr lang="en-IE" dirty="0">
                <a:hlinkClick r:id="rId3"/>
              </a:rPr>
              <a:t>Array Readout Methods</a:t>
            </a:r>
            <a:r>
              <a:rPr lang="en-IE" dirty="0"/>
              <a:t>           </a:t>
            </a:r>
            <a:r>
              <a:rPr lang="en-IE" dirty="0">
                <a:hlinkClick r:id="rId4"/>
              </a:rPr>
              <a:t>Scintillator Coupling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2" y="731087"/>
            <a:ext cx="4007386" cy="41169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8197" y="671041"/>
            <a:ext cx="3253685" cy="4230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2183" y="543011"/>
            <a:ext cx="3441933" cy="458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2548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79151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Target Markets Overview</a:t>
            </a:r>
          </a:p>
        </p:txBody>
      </p:sp>
      <p:pic>
        <p:nvPicPr>
          <p:cNvPr id="8" name="Picture 7" descr="hazard.jpg"/>
          <p:cNvPicPr>
            <a:picLocks noChangeAspect="1"/>
          </p:cNvPicPr>
          <p:nvPr/>
        </p:nvPicPr>
        <p:blipFill rotWithShape="1">
          <a:blip r:embed="rId2" cstate="print"/>
          <a:srcRect r="-2337"/>
          <a:stretch/>
        </p:blipFill>
        <p:spPr>
          <a:xfrm>
            <a:off x="871188" y="3463395"/>
            <a:ext cx="2926307" cy="1268067"/>
          </a:xfrm>
          <a:prstGeom prst="rect">
            <a:avLst/>
          </a:prstGeom>
        </p:spPr>
      </p:pic>
      <p:pic>
        <p:nvPicPr>
          <p:cNvPr id="9" name="Picture 8" descr="lidar.jpg"/>
          <p:cNvPicPr>
            <a:picLocks noChangeAspect="1"/>
          </p:cNvPicPr>
          <p:nvPr/>
        </p:nvPicPr>
        <p:blipFill rotWithShape="1">
          <a:blip r:embed="rId3" cstate="print"/>
          <a:srcRect r="-1924"/>
          <a:stretch/>
        </p:blipFill>
        <p:spPr>
          <a:xfrm>
            <a:off x="871188" y="2136150"/>
            <a:ext cx="2896650" cy="1255214"/>
          </a:xfrm>
          <a:prstGeom prst="rect">
            <a:avLst/>
          </a:prstGeom>
        </p:spPr>
      </p:pic>
      <p:pic>
        <p:nvPicPr>
          <p:cNvPr id="10" name="Picture 9" descr="medical.jpg"/>
          <p:cNvPicPr>
            <a:picLocks noChangeAspect="1"/>
          </p:cNvPicPr>
          <p:nvPr/>
        </p:nvPicPr>
        <p:blipFill rotWithShape="1">
          <a:blip r:embed="rId4" cstate="print"/>
          <a:srcRect r="-3923"/>
          <a:stretch/>
        </p:blipFill>
        <p:spPr>
          <a:xfrm>
            <a:off x="871185" y="817497"/>
            <a:ext cx="2965456" cy="12423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36643" y="817499"/>
            <a:ext cx="6390982" cy="64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999" b="1" dirty="0">
                <a:solidFill>
                  <a:srgbClr val="000000"/>
                </a:solidFill>
              </a:rPr>
              <a:t>Medical Imaging</a:t>
            </a:r>
            <a:br>
              <a:rPr lang="en-IE" sz="1999" b="1" dirty="0">
                <a:solidFill>
                  <a:srgbClr val="000000"/>
                </a:solidFill>
              </a:rPr>
            </a:br>
            <a:r>
              <a:rPr lang="en-IE" sz="1600" dirty="0">
                <a:solidFill>
                  <a:srgbClr val="000000"/>
                </a:solidFill>
              </a:rPr>
              <a:t>PET, SPECT, PET-CT, PET-MR, Bone densitometry, Surgical probes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36641" y="3463395"/>
            <a:ext cx="8002030" cy="64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999" b="1" dirty="0">
                <a:solidFill>
                  <a:srgbClr val="000000"/>
                </a:solidFill>
              </a:rPr>
              <a:t>Hazard and Threat Detection</a:t>
            </a:r>
            <a:br>
              <a:rPr lang="en-IE" sz="1999" b="1" dirty="0">
                <a:solidFill>
                  <a:srgbClr val="000000"/>
                </a:solidFill>
              </a:rPr>
            </a:br>
            <a:r>
              <a:rPr lang="en-IE" sz="1600" dirty="0">
                <a:solidFill>
                  <a:srgbClr val="000000"/>
                </a:solidFill>
              </a:rPr>
              <a:t>Radiation Detection, Contraband Detection, Cargo Scanning, Contamination Monitors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97494" y="2136149"/>
            <a:ext cx="7858069" cy="89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999" b="1" dirty="0">
                <a:solidFill>
                  <a:srgbClr val="000000"/>
                </a:solidFill>
              </a:rPr>
              <a:t>Automotive and Industrial</a:t>
            </a:r>
            <a:br>
              <a:rPr lang="en-IE" sz="1999" b="1" dirty="0">
                <a:solidFill>
                  <a:srgbClr val="000000"/>
                </a:solidFill>
              </a:rPr>
            </a:br>
            <a:r>
              <a:rPr lang="en-IE" sz="1600" dirty="0">
                <a:solidFill>
                  <a:srgbClr val="000000"/>
                </a:solidFill>
              </a:rPr>
              <a:t>Advanced Driver Assist Systems, Laser Range Finding, Robotic Automation</a:t>
            </a:r>
          </a:p>
          <a:p>
            <a:r>
              <a:rPr lang="en-IE" sz="1600" dirty="0">
                <a:solidFill>
                  <a:srgbClr val="000000"/>
                </a:solidFill>
              </a:rPr>
              <a:t>(likely more relevant to R-Series Products)</a:t>
            </a:r>
          </a:p>
        </p:txBody>
      </p:sp>
      <p:pic>
        <p:nvPicPr>
          <p:cNvPr id="14" name="Picture 13" descr="biophotonic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1188" y="4800243"/>
            <a:ext cx="2855381" cy="12135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36643" y="4814828"/>
            <a:ext cx="7218045" cy="64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999" b="1" dirty="0">
                <a:solidFill>
                  <a:srgbClr val="000000"/>
                </a:solidFill>
              </a:rPr>
              <a:t>Biophotonics</a:t>
            </a:r>
          </a:p>
          <a:p>
            <a:r>
              <a:rPr lang="en-IE" sz="1600" dirty="0">
                <a:solidFill>
                  <a:srgbClr val="000000"/>
                </a:solidFill>
              </a:rPr>
              <a:t>Haematology, Flow Cytometry, DNA Analysis, Continuous Glucose Monitoring</a:t>
            </a:r>
          </a:p>
        </p:txBody>
      </p:sp>
    </p:spTree>
    <p:extLst>
      <p:ext uri="{BB962C8B-B14F-4D97-AF65-F5344CB8AC3E}">
        <p14:creationId xmlns:p14="http://schemas.microsoft.com/office/powerpoint/2010/main" val="56035051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Established Markets</a:t>
            </a:r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>
            <a:off x="1601520" y="938332"/>
            <a:ext cx="2947327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399" dirty="0"/>
              <a:t>Medical Imaging</a:t>
            </a:r>
            <a:endParaRPr lang="en-IE" sz="1799" dirty="0"/>
          </a:p>
        </p:txBody>
      </p:sp>
      <p:sp>
        <p:nvSpPr>
          <p:cNvPr id="7" name="AutoShape 2" descr="Image result for bruker"/>
          <p:cNvSpPr>
            <a:spLocks noChangeAspect="1" noChangeArrowheads="1"/>
          </p:cNvSpPr>
          <p:nvPr/>
        </p:nvSpPr>
        <p:spPr bwMode="auto">
          <a:xfrm>
            <a:off x="1679137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IE" sz="1799"/>
          </a:p>
        </p:txBody>
      </p:sp>
      <p:sp>
        <p:nvSpPr>
          <p:cNvPr id="9" name="AutoShape 4" descr="Image result for bruker"/>
          <p:cNvSpPr>
            <a:spLocks noChangeAspect="1" noChangeArrowheads="1"/>
          </p:cNvSpPr>
          <p:nvPr/>
        </p:nvSpPr>
        <p:spPr bwMode="auto">
          <a:xfrm>
            <a:off x="1831497" y="882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IE" sz="1799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D8156C8-52BF-4B4B-8C77-7D82D8EFD82D}"/>
              </a:ext>
            </a:extLst>
          </p:cNvPr>
          <p:cNvGrpSpPr/>
          <p:nvPr/>
        </p:nvGrpSpPr>
        <p:grpSpPr>
          <a:xfrm>
            <a:off x="1601520" y="1431731"/>
            <a:ext cx="8551837" cy="1686897"/>
            <a:chOff x="1679575" y="1845279"/>
            <a:chExt cx="8554065" cy="1687336"/>
          </a:xfrm>
        </p:grpSpPr>
        <p:pic>
          <p:nvPicPr>
            <p:cNvPr id="10" name="Picture 9" descr="medical.jpg"/>
            <p:cNvPicPr>
              <a:picLocks noChangeAspect="1"/>
            </p:cNvPicPr>
            <p:nvPr/>
          </p:nvPicPr>
          <p:blipFill rotWithShape="1">
            <a:blip r:embed="rId3" cstate="print"/>
            <a:srcRect r="-3923"/>
            <a:stretch/>
          </p:blipFill>
          <p:spPr>
            <a:xfrm>
              <a:off x="1679575" y="1845279"/>
              <a:ext cx="3725265" cy="1687336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B0F0529-0740-4C80-951D-9541CC1D5BAF}"/>
                </a:ext>
              </a:extLst>
            </p:cNvPr>
            <p:cNvGrpSpPr/>
            <p:nvPr/>
          </p:nvGrpSpPr>
          <p:grpSpPr>
            <a:xfrm>
              <a:off x="5981556" y="1919291"/>
              <a:ext cx="4252084" cy="1539311"/>
              <a:chOff x="5086031" y="1769349"/>
              <a:chExt cx="4252084" cy="1539311"/>
            </a:xfrm>
          </p:grpSpPr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6031" y="1769349"/>
                <a:ext cx="1601910" cy="628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5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572" b="33572"/>
              <a:stretch/>
            </p:blipFill>
            <p:spPr bwMode="auto">
              <a:xfrm>
                <a:off x="7153693" y="1769349"/>
                <a:ext cx="2184422" cy="628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6388" y="2603603"/>
                <a:ext cx="1259032" cy="7050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0" name="Picture 6" descr="http://www.esr-group.org/wp-content/uploads/2014/07/Bruker_logo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2125" y="2623051"/>
                <a:ext cx="1249722" cy="666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1601520" y="3614432"/>
            <a:ext cx="3515813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399" dirty="0"/>
              <a:t>Radiation Detection</a:t>
            </a:r>
            <a:endParaRPr lang="en-IE" sz="1799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85E30D7-7C04-42D6-BC22-1B286DE257AA}"/>
              </a:ext>
            </a:extLst>
          </p:cNvPr>
          <p:cNvGrpSpPr/>
          <p:nvPr/>
        </p:nvGrpSpPr>
        <p:grpSpPr>
          <a:xfrm>
            <a:off x="1601520" y="4087580"/>
            <a:ext cx="8551837" cy="1719974"/>
            <a:chOff x="1679575" y="4501820"/>
            <a:chExt cx="8554065" cy="1720422"/>
          </a:xfrm>
        </p:grpSpPr>
        <p:pic>
          <p:nvPicPr>
            <p:cNvPr id="16" name="Picture 15" descr="hazard.jpg"/>
            <p:cNvPicPr>
              <a:picLocks noChangeAspect="1"/>
            </p:cNvPicPr>
            <p:nvPr/>
          </p:nvPicPr>
          <p:blipFill rotWithShape="1">
            <a:blip r:embed="rId8" cstate="print"/>
            <a:srcRect r="-2337"/>
            <a:stretch/>
          </p:blipFill>
          <p:spPr>
            <a:xfrm>
              <a:off x="1679575" y="4501820"/>
              <a:ext cx="3725265" cy="1720422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3ECC1EC-1751-406F-BCA2-EE230308E268}"/>
                </a:ext>
              </a:extLst>
            </p:cNvPr>
            <p:cNvGrpSpPr/>
            <p:nvPr/>
          </p:nvGrpSpPr>
          <p:grpSpPr>
            <a:xfrm>
              <a:off x="5981556" y="4570923"/>
              <a:ext cx="4252084" cy="1582216"/>
              <a:chOff x="5071764" y="4508804"/>
              <a:chExt cx="3923963" cy="1367462"/>
            </a:xfrm>
          </p:grpSpPr>
          <p:pic>
            <p:nvPicPr>
              <p:cNvPr id="18" name="Picture 2" descr="Thermo Scientific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6082" y="4508804"/>
                <a:ext cx="1499645" cy="4498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6" descr="http://www.flir.com/worldwide/images-worldwide/FLIR_World's_Sixth_Sense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14" r="55262" b="17700"/>
              <a:stretch/>
            </p:blipFill>
            <p:spPr bwMode="auto">
              <a:xfrm>
                <a:off x="5238821" y="5320841"/>
                <a:ext cx="1296330" cy="5554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8" descr="http://www.nuctech.com/en/images/logo.jp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789"/>
              <a:stretch/>
            </p:blipFill>
            <p:spPr bwMode="auto">
              <a:xfrm>
                <a:off x="7690155" y="5440289"/>
                <a:ext cx="1111499" cy="4359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https://connect.innovateuk.org/documents/2917642/3578432/kromek.jpg/9e46641e-9909-4070-b4f7-898e8a639040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1764" y="4537970"/>
                <a:ext cx="1630444" cy="3915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36035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wipe dir="r"/>
      </p:transition>
    </mc:Choice>
    <mc:Fallback xmlns="">
      <p:transition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SiPM Technology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F1794-ECF0-400C-81A2-B750C0DDD7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669045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A7348-A377-435C-85E6-5DB31AF9D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SPAD/SiPM?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9A8C876-DE31-4101-A243-8D9B5AA13DB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870363" y="584941"/>
            <a:ext cx="4318462" cy="2247315"/>
          </a:xfrm>
        </p:spPr>
        <p:txBody>
          <a:bodyPr>
            <a:normAutofit fontScale="92500" lnSpcReduction="20000"/>
          </a:bodyPr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Used to time or count photon arrival</a:t>
            </a:r>
          </a:p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Sensitive to single photons from 200nm to 1000nm (silicon)</a:t>
            </a:r>
          </a:p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Critical figures of merit:</a:t>
            </a:r>
          </a:p>
          <a:p>
            <a:pPr lvl="1"/>
            <a:r>
              <a:rPr lang="en-US" sz="1200" dirty="0">
                <a:solidFill>
                  <a:schemeClr val="tx1"/>
                </a:solidFill>
                <a:latin typeface="+mj-lt"/>
              </a:rPr>
              <a:t>Photon Detection Efficiency (PDE)</a:t>
            </a:r>
          </a:p>
          <a:p>
            <a:pPr lvl="1"/>
            <a:r>
              <a:rPr lang="en-US" sz="1200" dirty="0">
                <a:solidFill>
                  <a:schemeClr val="tx1"/>
                </a:solidFill>
                <a:latin typeface="+mj-lt"/>
              </a:rPr>
              <a:t>Dark Count </a:t>
            </a:r>
          </a:p>
          <a:p>
            <a:pPr lvl="1"/>
            <a:r>
              <a:rPr lang="en-US" sz="1200" dirty="0">
                <a:solidFill>
                  <a:schemeClr val="tx1"/>
                </a:solidFill>
                <a:latin typeface="+mj-lt"/>
              </a:rPr>
              <a:t>Gain/Responsivity</a:t>
            </a:r>
          </a:p>
          <a:p>
            <a:pPr lvl="1"/>
            <a:r>
              <a:rPr lang="en-US" sz="1200" dirty="0">
                <a:solidFill>
                  <a:schemeClr val="tx1"/>
                </a:solidFill>
                <a:latin typeface="+mj-lt"/>
              </a:rPr>
              <a:t>Operating Voltage</a:t>
            </a:r>
          </a:p>
          <a:p>
            <a:pPr lvl="1"/>
            <a:r>
              <a:rPr lang="en-US" sz="1200" dirty="0">
                <a:solidFill>
                  <a:schemeClr val="tx1"/>
                </a:solidFill>
                <a:latin typeface="+mj-lt"/>
              </a:rPr>
              <a:t>Temperature Coefficient</a:t>
            </a:r>
          </a:p>
          <a:p>
            <a:pPr lvl="1"/>
            <a:r>
              <a:rPr lang="en-US" sz="1200" dirty="0">
                <a:solidFill>
                  <a:schemeClr val="tx1"/>
                </a:solidFill>
                <a:latin typeface="+mj-lt"/>
              </a:rPr>
              <a:t>Sensor Uniformity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08388C-422C-4939-AFCF-65423C035F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425525" y="3905476"/>
            <a:ext cx="2392615" cy="18398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356A6A-5026-4EB3-BDB9-5192ED7688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039803" y="3974036"/>
            <a:ext cx="1641447" cy="15492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579532-DBC4-4FCE-8148-EBCD3972310F}"/>
              </a:ext>
            </a:extLst>
          </p:cNvPr>
          <p:cNvSpPr txBox="1"/>
          <p:nvPr/>
        </p:nvSpPr>
        <p:spPr bwMode="gray">
          <a:xfrm>
            <a:off x="1721554" y="5741499"/>
            <a:ext cx="1800557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u="sng" dirty="0"/>
              <a:t>SiPM example created from a 12 microcell SPAD array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AE150B-A7B0-4F0B-B63B-BB102C14865A}"/>
              </a:ext>
            </a:extLst>
          </p:cNvPr>
          <p:cNvSpPr txBox="1"/>
          <p:nvPr/>
        </p:nvSpPr>
        <p:spPr bwMode="gray">
          <a:xfrm>
            <a:off x="4993367" y="5741499"/>
            <a:ext cx="1684638" cy="230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 u="sng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Single SPAD based microcell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AA65FD-6335-4D46-BBF9-E0C573C0B08F}"/>
              </a:ext>
            </a:extLst>
          </p:cNvPr>
          <p:cNvSpPr txBox="1"/>
          <p:nvPr/>
        </p:nvSpPr>
        <p:spPr bwMode="gray">
          <a:xfrm>
            <a:off x="8312614" y="5741499"/>
            <a:ext cx="2376955" cy="230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 u="sng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SPAD/SiPM time or count multiple photons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63F29F1-947F-4E80-8875-33AB47A3B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gray">
          <a:xfrm>
            <a:off x="8014709" y="3909554"/>
            <a:ext cx="3076935" cy="16373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9D5432-310F-4F44-B09B-78F9D3BF8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2262" y="944090"/>
            <a:ext cx="1759143" cy="205031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A96A4F5-537F-4944-86F0-BED2C7344A04}"/>
              </a:ext>
            </a:extLst>
          </p:cNvPr>
          <p:cNvGrpSpPr/>
          <p:nvPr/>
        </p:nvGrpSpPr>
        <p:grpSpPr>
          <a:xfrm>
            <a:off x="4418448" y="1081474"/>
            <a:ext cx="2884155" cy="1780926"/>
            <a:chOff x="4419600" y="1495210"/>
            <a:chExt cx="2884906" cy="178139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C53000B-E3D8-473B-B811-8C41431D0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19600" y="1495210"/>
              <a:ext cx="2884906" cy="1781390"/>
            </a:xfrm>
            <a:prstGeom prst="rect">
              <a:avLst/>
            </a:prstGeom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2137640-678C-408E-B0B9-4030CFEA9D26}"/>
                </a:ext>
              </a:extLst>
            </p:cNvPr>
            <p:cNvGrpSpPr/>
            <p:nvPr/>
          </p:nvGrpSpPr>
          <p:grpSpPr>
            <a:xfrm rot="19233834">
              <a:off x="5919335" y="2618173"/>
              <a:ext cx="476250" cy="95250"/>
              <a:chOff x="4648200" y="1752600"/>
              <a:chExt cx="762000" cy="152400"/>
            </a:xfrm>
            <a:solidFill>
              <a:srgbClr val="00A9E0"/>
            </a:solidFill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89530F8-E8E2-4F52-9B64-92134D457E81}"/>
                  </a:ext>
                </a:extLst>
              </p:cNvPr>
              <p:cNvSpPr/>
              <p:nvPr/>
            </p:nvSpPr>
            <p:spPr>
              <a:xfrm>
                <a:off x="4648200" y="1752600"/>
                <a:ext cx="152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A0AAD0-8FB2-4605-B55D-1C59AB873169}"/>
                  </a:ext>
                </a:extLst>
              </p:cNvPr>
              <p:cNvSpPr/>
              <p:nvPr/>
            </p:nvSpPr>
            <p:spPr>
              <a:xfrm>
                <a:off x="4851400" y="1752600"/>
                <a:ext cx="152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7F3A65A-6507-4F3B-8197-627594B59C27}"/>
                  </a:ext>
                </a:extLst>
              </p:cNvPr>
              <p:cNvSpPr/>
              <p:nvPr/>
            </p:nvSpPr>
            <p:spPr>
              <a:xfrm>
                <a:off x="5054600" y="1752600"/>
                <a:ext cx="152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F504F21-78E7-4D81-9AD7-9F4FCF290593}"/>
                  </a:ext>
                </a:extLst>
              </p:cNvPr>
              <p:cNvSpPr/>
              <p:nvPr/>
            </p:nvSpPr>
            <p:spPr>
              <a:xfrm>
                <a:off x="5257800" y="1752600"/>
                <a:ext cx="152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 dirty="0"/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EF3CB5BB-1743-4E6C-A6E3-49B1715ABCDE}"/>
              </a:ext>
            </a:extLst>
          </p:cNvPr>
          <p:cNvSpPr txBox="1"/>
          <p:nvPr/>
        </p:nvSpPr>
        <p:spPr bwMode="gray">
          <a:xfrm>
            <a:off x="1462202" y="3158438"/>
            <a:ext cx="2319262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 u="sng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MicroRB-10020-MLP</a:t>
            </a:r>
          </a:p>
          <a:p>
            <a:r>
              <a:rPr lang="en-US" dirty="0">
                <a:solidFill>
                  <a:schemeClr val="tx1"/>
                </a:solidFill>
              </a:rPr>
              <a:t>SiPM Sensor (1590 element SPAD Array)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955A56E-2D30-4B1B-A891-4A688528FF33}"/>
              </a:ext>
            </a:extLst>
          </p:cNvPr>
          <p:cNvCxnSpPr>
            <a:cxnSpLocks/>
          </p:cNvCxnSpPr>
          <p:nvPr/>
        </p:nvCxnSpPr>
        <p:spPr>
          <a:xfrm>
            <a:off x="1425525" y="3823013"/>
            <a:ext cx="95741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52B8CA70-21A3-4CDA-91C4-CA75169CDF58}"/>
              </a:ext>
            </a:extLst>
          </p:cNvPr>
          <p:cNvSpPr/>
          <p:nvPr/>
        </p:nvSpPr>
        <p:spPr>
          <a:xfrm>
            <a:off x="8111100" y="2832257"/>
            <a:ext cx="2884154" cy="76556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Depth Sensing SPAD/SiPM lead in all categories &amp; are widely adopted in multiple markets today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769FD3B-C6C8-4E54-AB40-39435FC5217B}"/>
              </a:ext>
            </a:extLst>
          </p:cNvPr>
          <p:cNvSpPr txBox="1"/>
          <p:nvPr/>
        </p:nvSpPr>
        <p:spPr bwMode="gray">
          <a:xfrm>
            <a:off x="4813077" y="3131261"/>
            <a:ext cx="2030796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u="sng" dirty="0"/>
              <a:t>Photons detected by a SPAD </a:t>
            </a:r>
          </a:p>
          <a:p>
            <a:r>
              <a:rPr lang="en-US" sz="900" u="sng" dirty="0"/>
              <a:t>produce a measurable current pulse</a:t>
            </a:r>
          </a:p>
        </p:txBody>
      </p:sp>
    </p:spTree>
    <p:extLst>
      <p:ext uri="{BB962C8B-B14F-4D97-AF65-F5344CB8AC3E}">
        <p14:creationId xmlns:p14="http://schemas.microsoft.com/office/powerpoint/2010/main" val="1567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wipe dir="r"/>
      </p:transition>
    </mc:Choice>
    <mc:Fallback xmlns="">
      <p:transition>
        <p:wipe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 Sensitive </a:t>
            </a:r>
            <a:r>
              <a:rPr lang="en-US" dirty="0" err="1"/>
              <a:t>SiPM</a:t>
            </a:r>
            <a:r>
              <a:rPr lang="en-US" dirty="0"/>
              <a:t> Families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2938528" y="1805888"/>
            <a:ext cx="2162087" cy="512065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chemeClr val="tx2"/>
                </a:solidFill>
              </a:rPr>
              <a:t>High volume, low noise, </a:t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dirty="0">
                <a:solidFill>
                  <a:schemeClr val="tx2"/>
                </a:solidFill>
              </a:rPr>
              <a:t>MLP package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9F6595-664B-4CE1-BB44-6EC7814954C7}"/>
              </a:ext>
            </a:extLst>
          </p:cNvPr>
          <p:cNvGrpSpPr/>
          <p:nvPr/>
        </p:nvGrpSpPr>
        <p:grpSpPr>
          <a:xfrm>
            <a:off x="2621300" y="1285376"/>
            <a:ext cx="6345146" cy="4735946"/>
            <a:chOff x="2074370" y="1054639"/>
            <a:chExt cx="6345146" cy="473594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C6BF43D-5037-4CC5-923E-0C932E03DA71}"/>
                </a:ext>
              </a:extLst>
            </p:cNvPr>
            <p:cNvGrpSpPr/>
            <p:nvPr/>
          </p:nvGrpSpPr>
          <p:grpSpPr>
            <a:xfrm>
              <a:off x="5600850" y="1054639"/>
              <a:ext cx="2818666" cy="4723170"/>
              <a:chOff x="4713108" y="1067415"/>
              <a:chExt cx="2818666" cy="4723170"/>
            </a:xfrm>
          </p:grpSpPr>
          <p:sp>
            <p:nvSpPr>
              <p:cNvPr id="15" name="Content Placeholder 5"/>
              <p:cNvSpPr txBox="1">
                <a:spLocks/>
              </p:cNvSpPr>
              <p:nvPr/>
            </p:nvSpPr>
            <p:spPr>
              <a:xfrm>
                <a:off x="4957477" y="1600676"/>
                <a:ext cx="2437765" cy="76180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16" tIns="45708" rIns="91416" bIns="45708" rtlCol="0">
                <a:normAutofit/>
              </a:bodyPr>
              <a:lstStyle>
                <a:lvl1pPr marL="230188" indent="-230188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Wingdings" pitchFamily="2" charset="2"/>
                  <a:buChar char="§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1825" indent="-282575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HelveticaNeueLT Com 65 Md" pitchFamily="34" charset="0"/>
                  <a:buChar char="–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82575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HelveticaNeueLT Com 65 Md" pitchFamily="34" charset="0"/>
                  <a:buChar char="–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96975" indent="-282575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HelveticaNeueLT Com 65 Md" pitchFamily="34" charset="0"/>
                  <a:buChar char="–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492250" indent="-295275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HelveticaNeueLT Com 65 Md" pitchFamily="34" charset="0"/>
                  <a:buChar char="–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774825" indent="-282575" algn="l" defTabSz="914400" rtl="0" eaLnBrk="1" latinLnBrk="0" hangingPunct="1">
                  <a:lnSpc>
                    <a:spcPct val="100000"/>
                  </a:lnSpc>
                  <a:spcBef>
                    <a:spcPts val="1600"/>
                  </a:spcBef>
                  <a:buSzPct val="60000"/>
                  <a:buFont typeface="Wingdings" pitchFamily="2" charset="2"/>
                  <a:buChar char="Ë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-282575" algn="l" defTabSz="914400" rtl="0" eaLnBrk="1" latinLnBrk="0" hangingPunct="1">
                  <a:lnSpc>
                    <a:spcPct val="100000"/>
                  </a:lnSpc>
                  <a:spcBef>
                    <a:spcPts val="1600"/>
                  </a:spcBef>
                  <a:buSzPct val="70000"/>
                  <a:buFont typeface="Wingdings" pitchFamily="2" charset="2"/>
                  <a:buChar char="®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339975" indent="-282575" algn="l" defTabSz="914400" rtl="0" eaLnBrk="1" latinLnBrk="0" hangingPunct="1">
                  <a:lnSpc>
                    <a:spcPct val="100000"/>
                  </a:lnSpc>
                  <a:spcBef>
                    <a:spcPts val="1600"/>
                  </a:spcBef>
                  <a:buSzPct val="60000"/>
                  <a:buFont typeface="Wingdings" pitchFamily="2" charset="2"/>
                  <a:buChar char="Ë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622550" indent="-282575" algn="l" defTabSz="914400" rtl="0" eaLnBrk="1" latinLnBrk="0" hangingPunct="1">
                  <a:lnSpc>
                    <a:spcPct val="100000"/>
                  </a:lnSpc>
                  <a:spcBef>
                    <a:spcPts val="1600"/>
                  </a:spcBef>
                  <a:buSzPct val="70000"/>
                  <a:buFont typeface="Wingdings" pitchFamily="2" charset="2"/>
                  <a:buChar char="®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dirty="0"/>
                  <a:t>Highest PDE and timing resolution, TSV package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645744" y="1136969"/>
                <a:ext cx="1061233" cy="3692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799" u="sng" dirty="0"/>
                  <a:t>J-Series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713108" y="1067415"/>
                <a:ext cx="2818666" cy="472317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/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5000"/>
                        </a14:imgEffect>
                        <a14:imgEffect>
                          <a14:brightnessContrast contrast="32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918916" y="3242755"/>
                <a:ext cx="2514890" cy="245189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E6353B22-9D64-4F89-8BE0-41CE92E3BE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1287" y="2057757"/>
                <a:ext cx="1270145" cy="1154367"/>
              </a:xfrm>
              <a:prstGeom prst="rect">
                <a:avLst/>
              </a:prstGeom>
            </p:spPr>
          </p:pic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3910075-9822-4B37-9F9F-D9F6BB238982}"/>
                </a:ext>
              </a:extLst>
            </p:cNvPr>
            <p:cNvGrpSpPr/>
            <p:nvPr/>
          </p:nvGrpSpPr>
          <p:grpSpPr>
            <a:xfrm>
              <a:off x="2074370" y="1067415"/>
              <a:ext cx="2818666" cy="4723170"/>
              <a:chOff x="1742082" y="1067415"/>
              <a:chExt cx="2818666" cy="472317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588103" y="1136969"/>
                <a:ext cx="1104502" cy="3692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799" u="sng" dirty="0"/>
                  <a:t>C-Series</a:t>
                </a: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4000"/>
                        </a14:imgEffect>
                        <a14:imgEffect>
                          <a14:brightnessContrast contrast="3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36944" y="3242756"/>
                <a:ext cx="2606821" cy="2362696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1742082" y="1067415"/>
                <a:ext cx="2818666" cy="472317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/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7FCFB9A-0638-4597-B426-D214738D7B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88" t="28662" b="33985"/>
              <a:stretch/>
            </p:blipFill>
            <p:spPr>
              <a:xfrm>
                <a:off x="2182077" y="2272349"/>
                <a:ext cx="1916556" cy="73773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2646859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5E72C58A-2085-4F06-A7B0-EB093626FC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" t="22561" b="26120"/>
          <a:stretch/>
        </p:blipFill>
        <p:spPr>
          <a:xfrm>
            <a:off x="2287867" y="1183483"/>
            <a:ext cx="2531745" cy="1309521"/>
          </a:xfrm>
          <a:prstGeom prst="rect">
            <a:avLst/>
          </a:prstGeom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FFBE27D-78D7-4E0E-8953-40265AE8F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90" y="3285728"/>
            <a:ext cx="2682889" cy="2682889"/>
          </a:xfrm>
          <a:prstGeom prst="rect">
            <a:avLst/>
          </a:prstGeom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Sensing Division C &amp; J Series SiPM Product Portfolio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AC7DEF-B918-4256-8496-18377D7E8080}"/>
              </a:ext>
            </a:extLst>
          </p:cNvPr>
          <p:cNvSpPr txBox="1"/>
          <p:nvPr/>
        </p:nvSpPr>
        <p:spPr>
          <a:xfrm>
            <a:off x="4917242" y="2704443"/>
            <a:ext cx="3104528" cy="399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999" dirty="0"/>
              <a:t>C-Series &amp; J Series SiPM</a:t>
            </a:r>
            <a:endParaRPr lang="en-IE" sz="2399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089921-D983-4B48-8961-A3BF7738131D}"/>
              </a:ext>
            </a:extLst>
          </p:cNvPr>
          <p:cNvSpPr txBox="1"/>
          <p:nvPr/>
        </p:nvSpPr>
        <p:spPr>
          <a:xfrm>
            <a:off x="6358091" y="5692868"/>
            <a:ext cx="2880040" cy="40000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IE" sz="1999" dirty="0"/>
              <a:t>Evaluation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6AF243-6671-4750-B800-3BEE56320E0B}"/>
              </a:ext>
            </a:extLst>
          </p:cNvPr>
          <p:cNvSpPr txBox="1"/>
          <p:nvPr/>
        </p:nvSpPr>
        <p:spPr>
          <a:xfrm>
            <a:off x="1487317" y="5692998"/>
            <a:ext cx="2021438" cy="3998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IE" sz="1999" dirty="0"/>
              <a:t>Standard Arrays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CAB19EC-1331-4E1D-81E7-35F363EFDA16}"/>
              </a:ext>
            </a:extLst>
          </p:cNvPr>
          <p:cNvCxnSpPr>
            <a:cxnSpLocks/>
          </p:cNvCxnSpPr>
          <p:nvPr/>
        </p:nvCxnSpPr>
        <p:spPr>
          <a:xfrm flipV="1">
            <a:off x="496809" y="3358984"/>
            <a:ext cx="11264870" cy="35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328B6C0D-8035-47F6-964A-164231B4FF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7" b="11478"/>
          <a:stretch/>
        </p:blipFill>
        <p:spPr>
          <a:xfrm>
            <a:off x="7790994" y="1103304"/>
            <a:ext cx="1869470" cy="146987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917242" y="3635509"/>
            <a:ext cx="5761739" cy="1983330"/>
            <a:chOff x="4918523" y="3635562"/>
            <a:chExt cx="5763240" cy="198384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55"/>
            <a:stretch/>
          </p:blipFill>
          <p:spPr>
            <a:xfrm>
              <a:off x="9290194" y="3761186"/>
              <a:ext cx="1391569" cy="173259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7499" y="3635562"/>
              <a:ext cx="1613378" cy="198384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403" b="93082" l="5255" r="94904">
                          <a14:foregroundMark x1="10987" y1="7757" x2="51274" y2="13836"/>
                          <a14:foregroundMark x1="51274" y1="13836" x2="89013" y2="10063"/>
                          <a14:foregroundMark x1="89013" y1="10063" x2="92994" y2="88679"/>
                          <a14:foregroundMark x1="92994" y1="88679" x2="12420" y2="91405"/>
                          <a14:foregroundMark x1="12420" y1="91405" x2="9713" y2="61845"/>
                          <a14:foregroundMark x1="9713" y1="61845" x2="12580" y2="11321"/>
                          <a14:foregroundMark x1="12580" y1="11321" x2="12261" y2="9015"/>
                          <a14:foregroundMark x1="83599" y1="8176" x2="91242" y2="12998"/>
                          <a14:foregroundMark x1="16879" y1="8176" x2="7325" y2="22222"/>
                          <a14:foregroundMark x1="7962" y1="83648" x2="10669" y2="91824"/>
                          <a14:foregroundMark x1="11306" y1="93501" x2="8758" y2="67715"/>
                          <a14:foregroundMark x1="8758" y1="67715" x2="9236" y2="63522"/>
                          <a14:foregroundMark x1="94586" y1="84067" x2="93949" y2="91824"/>
                          <a14:foregroundMark x1="6688" y1="79245" x2="8599" y2="93082"/>
                          <a14:foregroundMark x1="5573" y1="92662" x2="7006" y2="87002"/>
                          <a14:foregroundMark x1="24204" y1="82180" x2="70064" y2="85744"/>
                          <a14:foregroundMark x1="70382" y1="84906" x2="72771" y2="84067"/>
                          <a14:foregroundMark x1="83280" y1="7338" x2="91242" y2="12998"/>
                          <a14:foregroundMark x1="90605" y1="13417" x2="84395" y2="5660"/>
                          <a14:foregroundMark x1="88694" y1="8595" x2="90287" y2="5660"/>
                          <a14:foregroundMark x1="90605" y1="6918" x2="90924" y2="21803"/>
                          <a14:foregroundMark x1="82962" y1="6499" x2="93312" y2="7338"/>
                          <a14:foregroundMark x1="91242" y1="14675" x2="82006" y2="6080"/>
                          <a14:foregroundMark x1="91879" y1="6918" x2="91879" y2="56604"/>
                          <a14:foregroundMark x1="84395" y1="4403" x2="94904" y2="10482"/>
                          <a14:foregroundMark x1="93312" y1="7338" x2="86943" y2="4822"/>
                          <a14:foregroundMark x1="89013" y1="6499" x2="93631" y2="6080"/>
                          <a14:foregroundMark x1="17516" y1="7338" x2="9236" y2="18239"/>
                          <a14:foregroundMark x1="21497" y1="6080" x2="7325" y2="18239"/>
                          <a14:foregroundMark x1="10669" y1="16981" x2="24522" y2="7338"/>
                          <a14:foregroundMark x1="19268" y1="8595" x2="7962" y2="5660"/>
                          <a14:foregroundMark x1="11943" y1="9015" x2="20541" y2="4822"/>
                          <a14:foregroundMark x1="20860" y1="8595" x2="8280" y2="5241"/>
                          <a14:foregroundMark x1="26433" y1="6918" x2="10987" y2="6918"/>
                          <a14:foregroundMark x1="27866" y1="4822" x2="12261" y2="48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8523" y="3670607"/>
              <a:ext cx="2438976" cy="1913757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9661125-3647-4265-9C14-FE8C26AE215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4" b="23905"/>
          <a:stretch/>
        </p:blipFill>
        <p:spPr>
          <a:xfrm>
            <a:off x="4917242" y="1162201"/>
            <a:ext cx="2645304" cy="135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9543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nsemi White Internal Use Only">
  <a:themeElements>
    <a:clrScheme name="Custom 35">
      <a:dk1>
        <a:srgbClr val="000000"/>
      </a:dk1>
      <a:lt1>
        <a:srgbClr val="FFFFFF"/>
      </a:lt1>
      <a:dk2>
        <a:srgbClr val="465E66"/>
      </a:dk2>
      <a:lt2>
        <a:srgbClr val="DBAC17"/>
      </a:lt2>
      <a:accent1>
        <a:srgbClr val="E97D2E"/>
      </a:accent1>
      <a:accent2>
        <a:srgbClr val="A64626"/>
      </a:accent2>
      <a:accent3>
        <a:srgbClr val="3880F6"/>
      </a:accent3>
      <a:accent4>
        <a:srgbClr val="276990"/>
      </a:accent4>
      <a:accent5>
        <a:srgbClr val="009691"/>
      </a:accent5>
      <a:accent6>
        <a:srgbClr val="34A6C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nsemi White Internal Use Only.potx" id="{AA5FFFFA-59EA-455E-B1A1-BB497A2B2525}" vid="{6B0D7A99-F15A-4612-8613-AF6286869427}"/>
    </a:ext>
  </a:extLst>
</a:theme>
</file>

<file path=ppt/theme/theme2.xml><?xml version="1.0" encoding="utf-8"?>
<a:theme xmlns:a="http://schemas.openxmlformats.org/drawingml/2006/main" name="onsemi White Confidential">
  <a:themeElements>
    <a:clrScheme name="Custom 35">
      <a:dk1>
        <a:srgbClr val="000000"/>
      </a:dk1>
      <a:lt1>
        <a:srgbClr val="FFFFFF"/>
      </a:lt1>
      <a:dk2>
        <a:srgbClr val="465E66"/>
      </a:dk2>
      <a:lt2>
        <a:srgbClr val="DBAC17"/>
      </a:lt2>
      <a:accent1>
        <a:srgbClr val="E97D2E"/>
      </a:accent1>
      <a:accent2>
        <a:srgbClr val="A64626"/>
      </a:accent2>
      <a:accent3>
        <a:srgbClr val="3880F6"/>
      </a:accent3>
      <a:accent4>
        <a:srgbClr val="276990"/>
      </a:accent4>
      <a:accent5>
        <a:srgbClr val="009691"/>
      </a:accent5>
      <a:accent6>
        <a:srgbClr val="34A6C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nsemi White Internal Use Only.potx" id="{AA5FFFFA-59EA-455E-B1A1-BB497A2B2525}" vid="{611C7708-1533-4B39-A883-A2233CE1567E}"/>
    </a:ext>
  </a:extLst>
</a:theme>
</file>

<file path=ppt/theme/theme3.xml><?xml version="1.0" encoding="utf-8"?>
<a:theme xmlns:a="http://schemas.openxmlformats.org/drawingml/2006/main" name="onsemi White Public Information">
  <a:themeElements>
    <a:clrScheme name="Custom 35">
      <a:dk1>
        <a:srgbClr val="000000"/>
      </a:dk1>
      <a:lt1>
        <a:srgbClr val="FFFFFF"/>
      </a:lt1>
      <a:dk2>
        <a:srgbClr val="465E66"/>
      </a:dk2>
      <a:lt2>
        <a:srgbClr val="DBAC17"/>
      </a:lt2>
      <a:accent1>
        <a:srgbClr val="E97D2E"/>
      </a:accent1>
      <a:accent2>
        <a:srgbClr val="A64626"/>
      </a:accent2>
      <a:accent3>
        <a:srgbClr val="3880F6"/>
      </a:accent3>
      <a:accent4>
        <a:srgbClr val="276990"/>
      </a:accent4>
      <a:accent5>
        <a:srgbClr val="009691"/>
      </a:accent5>
      <a:accent6>
        <a:srgbClr val="34A6C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nsemi White Internal Use Only.potx" id="{AA5FFFFA-59EA-455E-B1A1-BB497A2B2525}" vid="{5C9434D1-2351-4141-8D77-C8A348D809B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A9054086F0942B3853AFC0E787513" ma:contentTypeVersion="3" ma:contentTypeDescription="Create a new document." ma:contentTypeScope="" ma:versionID="4c7a760a323f5a68a6512d89a72e4fe4">
  <xsd:schema xmlns:xsd="http://www.w3.org/2001/XMLSchema" xmlns:xs="http://www.w3.org/2001/XMLSchema" xmlns:p="http://schemas.microsoft.com/office/2006/metadata/properties" xmlns:ns2="e4678c56-0b70-41a7-9cf0-17b28b6c32bd" targetNamespace="http://schemas.microsoft.com/office/2006/metadata/properties" ma:root="true" ma:fieldsID="08cc4399a8feb847a802c6ab2e823d6b" ns2:_="">
    <xsd:import namespace="e4678c56-0b70-41a7-9cf0-17b28b6c32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78c56-0b70-41a7-9cf0-17b28b6c32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4678c56-0b70-41a7-9cf0-17b28b6c32bd">F4YVM2C5QEYC-631468080-78</_dlc_DocId>
    <_dlc_DocIdUrl xmlns="e4678c56-0b70-41a7-9cf0-17b28b6c32bd">
      <Url>http://theconnection.onsemi.com/sm/mc/_layouts/15/DocIdRedir.aspx?ID=F4YVM2C5QEYC-631468080-78</Url>
      <Description>F4YVM2C5QEYC-631468080-78</Description>
    </_dlc_DocIdUrl>
  </documentManagement>
</p:properties>
</file>

<file path=customXml/itemProps1.xml><?xml version="1.0" encoding="utf-8"?>
<ds:datastoreItem xmlns:ds="http://schemas.openxmlformats.org/officeDocument/2006/customXml" ds:itemID="{051D16A5-6538-42BC-ADFA-A9D5D900A52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3055484-0AD3-47BF-B14D-0362803BB0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678c56-0b70-41a7-9cf0-17b28b6c3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E21059-F3BE-437F-93D9-AE02FBC7BB7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B968338-3B08-4D53-B87A-F1AEDD941CA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e4678c56-0b70-41a7-9cf0-17b28b6c32b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7542</TotalTime>
  <Words>1266</Words>
  <Application>Microsoft Office PowerPoint</Application>
  <PresentationFormat>Custom</PresentationFormat>
  <Paragraphs>218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HelveticaNeueLT Com 65 Md</vt:lpstr>
      <vt:lpstr>Arial</vt:lpstr>
      <vt:lpstr>Calibri</vt:lpstr>
      <vt:lpstr>Wingdings</vt:lpstr>
      <vt:lpstr>onsemi White Internal Use Only</vt:lpstr>
      <vt:lpstr>onsemi White Confidential</vt:lpstr>
      <vt:lpstr>onsemi White Public Information</vt:lpstr>
      <vt:lpstr>C &amp; J Series SiPM Technology &amp; Markets</vt:lpstr>
      <vt:lpstr>Introduction &amp; Target Markets</vt:lpstr>
      <vt:lpstr>Depth Sensing Division, ISG</vt:lpstr>
      <vt:lpstr>Target Markets Overview</vt:lpstr>
      <vt:lpstr>Established Markets</vt:lpstr>
      <vt:lpstr>SiPM Technology </vt:lpstr>
      <vt:lpstr>What is a SPAD/SiPM?</vt:lpstr>
      <vt:lpstr>Blue Sensitive SiPM Families</vt:lpstr>
      <vt:lpstr>Depth Sensing Division C &amp; J Series SiPM Product Portfolio</vt:lpstr>
      <vt:lpstr>C &amp; J Series Overview </vt:lpstr>
      <vt:lpstr>C-Series SiPMs</vt:lpstr>
      <vt:lpstr>J-Series SiPMs</vt:lpstr>
      <vt:lpstr>SiPM Array Technology </vt:lpstr>
      <vt:lpstr>C-Series SMT Array Variants</vt:lpstr>
      <vt:lpstr>J-Series TSV Array Variants</vt:lpstr>
      <vt:lpstr>C-Series, J-Series, R-Series PDE Comparison</vt:lpstr>
      <vt:lpstr>Sample Applications for C &amp; J Series </vt:lpstr>
      <vt:lpstr>Biophotonic Applications</vt:lpstr>
      <vt:lpstr>Gamma Radiation Detection </vt:lpstr>
      <vt:lpstr>Cancer Detection - Positron Emission Tomography (PET)</vt:lpstr>
      <vt:lpstr>PET Detector Block</vt:lpstr>
      <vt:lpstr>Medical Imaging</vt:lpstr>
      <vt:lpstr>Key SiPM Parameters for Nuclear Imaging</vt:lpstr>
      <vt:lpstr>Quality &amp; Reliability </vt:lpstr>
      <vt:lpstr>SiPM Shipment – Tape &amp; Reel</vt:lpstr>
      <vt:lpstr>SPIE Publication</vt:lpstr>
      <vt:lpstr>Reliability Test of Silicon</vt:lpstr>
      <vt:lpstr>Additional SiPM Temperature Stress Details</vt:lpstr>
      <vt:lpstr>Evaluation Boards &amp; Documentation </vt:lpstr>
      <vt:lpstr>C &amp; J-Series SMA / SMTPA Test Boards</vt:lpstr>
      <vt:lpstr>Useful Application Notes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Melinda New</dc:creator>
  <cp:lastModifiedBy>Trudy McGrath</cp:lastModifiedBy>
  <cp:revision>839</cp:revision>
  <dcterms:created xsi:type="dcterms:W3CDTF">2021-08-17T16:10:16Z</dcterms:created>
  <dcterms:modified xsi:type="dcterms:W3CDTF">2022-06-14T16:01:01Z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0x010100E82A9054086F0942B3853AFC0E787513</vt:lpwstr>
  </property>
  <property fmtid="{D5CDD505-2E9C-101B-9397-08002B2CF9AE}" pid="3" name="_dlc_DocIdItemGuid">
    <vt:lpwstr>1369202e-4e6b-40bf-bceb-7b19d5cd3839</vt:lpwstr>
  </property>
</Properties>
</file>