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theme/themeOverride5.xml" ContentType="application/vnd.openxmlformats-officedocument.themeOverrid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5"/>
  </p:notesMasterIdLst>
  <p:handoutMasterIdLst>
    <p:handoutMasterId r:id="rId36"/>
  </p:handoutMasterIdLst>
  <p:sldIdLst>
    <p:sldId id="469" r:id="rId6"/>
    <p:sldId id="2450" r:id="rId7"/>
    <p:sldId id="2365" r:id="rId8"/>
    <p:sldId id="658" r:id="rId9"/>
    <p:sldId id="256" r:id="rId10"/>
    <p:sldId id="1906872889" r:id="rId11"/>
    <p:sldId id="1906872890" r:id="rId12"/>
    <p:sldId id="2369" r:id="rId13"/>
    <p:sldId id="1906872891" r:id="rId14"/>
    <p:sldId id="2390" r:id="rId15"/>
    <p:sldId id="1906872886" r:id="rId16"/>
    <p:sldId id="2451" r:id="rId17"/>
    <p:sldId id="1906872888" r:id="rId18"/>
    <p:sldId id="2319" r:id="rId19"/>
    <p:sldId id="2395" r:id="rId20"/>
    <p:sldId id="2396" r:id="rId21"/>
    <p:sldId id="2397" r:id="rId22"/>
    <p:sldId id="345" r:id="rId23"/>
    <p:sldId id="2317" r:id="rId24"/>
    <p:sldId id="2391" r:id="rId25"/>
    <p:sldId id="2393" r:id="rId26"/>
    <p:sldId id="1906872892" r:id="rId27"/>
    <p:sldId id="1906872896" r:id="rId28"/>
    <p:sldId id="1906872887" r:id="rId29"/>
    <p:sldId id="2295" r:id="rId30"/>
    <p:sldId id="580" r:id="rId31"/>
    <p:sldId id="639" r:id="rId32"/>
    <p:sldId id="2447" r:id="rId33"/>
    <p:sldId id="369" r:id="rId3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2E2"/>
    <a:srgbClr val="00E6E1"/>
    <a:srgbClr val="4EB3D2"/>
    <a:srgbClr val="536F79"/>
    <a:srgbClr val="00C8C3"/>
    <a:srgbClr val="60DAD7"/>
    <a:srgbClr val="00B8B4"/>
    <a:srgbClr val="55B5D3"/>
    <a:srgbClr val="48B0D0"/>
    <a:srgbClr val="50D6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66049-6097-4DF7-A827-768499E0D48E}" v="39" dt="2021-09-10T00:12:48.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3" autoAdjust="0"/>
    <p:restoredTop sz="96322" autoAdjust="0"/>
  </p:normalViewPr>
  <p:slideViewPr>
    <p:cSldViewPr snapToGrid="0" showGuides="1">
      <p:cViewPr varScale="1">
        <p:scale>
          <a:sx n="207" d="100"/>
          <a:sy n="207" d="100"/>
        </p:scale>
        <p:origin x="184" y="360"/>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33" d="100"/>
        <a:sy n="33" d="100"/>
      </p:scale>
      <p:origin x="0" y="0"/>
    </p:cViewPr>
  </p:sorterViewPr>
  <p:notesViewPr>
    <p:cSldViewPr snapToGrid="0" showGuides="1">
      <p:cViewPr varScale="1">
        <p:scale>
          <a:sx n="45" d="100"/>
          <a:sy n="45" d="100"/>
        </p:scale>
        <p:origin x="-2198" y="-5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euille_de_calcul_Microsoft_Excel.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2.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1_DATA\1_projects\8_Measurements\comparison%20M3S\energies\energies_comp.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1_DATA\1_projects\8_Measurements\comparison%20M3S\energies\energies_comp.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1" Type="http://schemas.openxmlformats.org/officeDocument/2006/relationships/oleObject" Target="Worksheet%20in%20Corporate%20Narrative%20Merged%20Version%20-%20working%20copy"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ko-KR" dirty="0"/>
              <a:t>Output Capacitance, </a:t>
            </a:r>
            <a:r>
              <a:rPr lang="en-US" altLang="ko-KR" dirty="0" err="1">
                <a:solidFill>
                  <a:srgbClr val="FF0000"/>
                </a:solidFill>
              </a:rPr>
              <a:t>Coss</a:t>
            </a:r>
            <a:r>
              <a:rPr lang="en-US" altLang="ko-KR" baseline="0" dirty="0"/>
              <a:t> [pF]</a:t>
            </a:r>
            <a:endParaRPr lang="ko-KR"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scatterChart>
        <c:scatterStyle val="lineMarker"/>
        <c:varyColors val="0"/>
        <c:ser>
          <c:idx val="0"/>
          <c:order val="0"/>
          <c:tx>
            <c:strRef>
              <c:f>Capacitances!$B$2</c:f>
              <c:strCache>
                <c:ptCount val="1"/>
                <c:pt idx="0">
                  <c:v>M3</c:v>
                </c:pt>
              </c:strCache>
            </c:strRef>
          </c:tx>
          <c:spPr>
            <a:ln w="19050" cap="rnd">
              <a:solidFill>
                <a:srgbClr val="E97D2E"/>
              </a:solidFill>
              <a:round/>
            </a:ln>
            <a:effectLst/>
          </c:spPr>
          <c:marker>
            <c:symbol val="none"/>
          </c:marker>
          <c:xVal>
            <c:numRef>
              <c:f>Capacitances!$A$4:$A$53</c:f>
              <c:numCache>
                <c:formatCode>General</c:formatCode>
                <c:ptCount val="50"/>
                <c:pt idx="0">
                  <c:v>0.1</c:v>
                </c:pt>
                <c:pt idx="1">
                  <c:v>0.2</c:v>
                </c:pt>
                <c:pt idx="2">
                  <c:v>0.3</c:v>
                </c:pt>
                <c:pt idx="3">
                  <c:v>0.4</c:v>
                </c:pt>
                <c:pt idx="4">
                  <c:v>0.5</c:v>
                </c:pt>
                <c:pt idx="5">
                  <c:v>0.6</c:v>
                </c:pt>
                <c:pt idx="6">
                  <c:v>0.7</c:v>
                </c:pt>
                <c:pt idx="7">
                  <c:v>0.8</c:v>
                </c:pt>
                <c:pt idx="8">
                  <c:v>0.9</c:v>
                </c:pt>
                <c:pt idx="9">
                  <c:v>1</c:v>
                </c:pt>
                <c:pt idx="10">
                  <c:v>2</c:v>
                </c:pt>
                <c:pt idx="11">
                  <c:v>3</c:v>
                </c:pt>
                <c:pt idx="12">
                  <c:v>4</c:v>
                </c:pt>
                <c:pt idx="13">
                  <c:v>5</c:v>
                </c:pt>
                <c:pt idx="14">
                  <c:v>6</c:v>
                </c:pt>
                <c:pt idx="15">
                  <c:v>7</c:v>
                </c:pt>
                <c:pt idx="16">
                  <c:v>8</c:v>
                </c:pt>
                <c:pt idx="17">
                  <c:v>9</c:v>
                </c:pt>
                <c:pt idx="18">
                  <c:v>10</c:v>
                </c:pt>
                <c:pt idx="19">
                  <c:v>11</c:v>
                </c:pt>
                <c:pt idx="20">
                  <c:v>12</c:v>
                </c:pt>
                <c:pt idx="21">
                  <c:v>13</c:v>
                </c:pt>
                <c:pt idx="22">
                  <c:v>14</c:v>
                </c:pt>
                <c:pt idx="23">
                  <c:v>15</c:v>
                </c:pt>
                <c:pt idx="24">
                  <c:v>16</c:v>
                </c:pt>
                <c:pt idx="25">
                  <c:v>17</c:v>
                </c:pt>
                <c:pt idx="26">
                  <c:v>18</c:v>
                </c:pt>
                <c:pt idx="27">
                  <c:v>19</c:v>
                </c:pt>
                <c:pt idx="28">
                  <c:v>20</c:v>
                </c:pt>
                <c:pt idx="29">
                  <c:v>25</c:v>
                </c:pt>
                <c:pt idx="30">
                  <c:v>30</c:v>
                </c:pt>
                <c:pt idx="31">
                  <c:v>35</c:v>
                </c:pt>
                <c:pt idx="32">
                  <c:v>40</c:v>
                </c:pt>
                <c:pt idx="33">
                  <c:v>45</c:v>
                </c:pt>
                <c:pt idx="34">
                  <c:v>50</c:v>
                </c:pt>
                <c:pt idx="35">
                  <c:v>60</c:v>
                </c:pt>
                <c:pt idx="36">
                  <c:v>70</c:v>
                </c:pt>
                <c:pt idx="37">
                  <c:v>80</c:v>
                </c:pt>
                <c:pt idx="38">
                  <c:v>90</c:v>
                </c:pt>
                <c:pt idx="39">
                  <c:v>100</c:v>
                </c:pt>
                <c:pt idx="40">
                  <c:v>150</c:v>
                </c:pt>
                <c:pt idx="41">
                  <c:v>200</c:v>
                </c:pt>
                <c:pt idx="42">
                  <c:v>250</c:v>
                </c:pt>
                <c:pt idx="43">
                  <c:v>300</c:v>
                </c:pt>
                <c:pt idx="44">
                  <c:v>350</c:v>
                </c:pt>
                <c:pt idx="45">
                  <c:v>400</c:v>
                </c:pt>
                <c:pt idx="46">
                  <c:v>450</c:v>
                </c:pt>
                <c:pt idx="47">
                  <c:v>500</c:v>
                </c:pt>
                <c:pt idx="48">
                  <c:v>550</c:v>
                </c:pt>
                <c:pt idx="49">
                  <c:v>600</c:v>
                </c:pt>
              </c:numCache>
            </c:numRef>
          </c:xVal>
          <c:yVal>
            <c:numRef>
              <c:f>Capacitances!$C$4:$C$53</c:f>
              <c:numCache>
                <c:formatCode>General</c:formatCode>
                <c:ptCount val="50"/>
                <c:pt idx="0">
                  <c:v>4844</c:v>
                </c:pt>
                <c:pt idx="1">
                  <c:v>4726</c:v>
                </c:pt>
                <c:pt idx="2">
                  <c:v>4608</c:v>
                </c:pt>
                <c:pt idx="3">
                  <c:v>4485</c:v>
                </c:pt>
                <c:pt idx="4">
                  <c:v>4359</c:v>
                </c:pt>
                <c:pt idx="5">
                  <c:v>4240</c:v>
                </c:pt>
                <c:pt idx="6">
                  <c:v>4127</c:v>
                </c:pt>
                <c:pt idx="7">
                  <c:v>4023</c:v>
                </c:pt>
                <c:pt idx="8">
                  <c:v>3925.0000000000005</c:v>
                </c:pt>
                <c:pt idx="9">
                  <c:v>3838</c:v>
                </c:pt>
                <c:pt idx="10">
                  <c:v>3235</c:v>
                </c:pt>
                <c:pt idx="11">
                  <c:v>2900</c:v>
                </c:pt>
                <c:pt idx="12">
                  <c:v>2659</c:v>
                </c:pt>
                <c:pt idx="13">
                  <c:v>2431</c:v>
                </c:pt>
                <c:pt idx="14">
                  <c:v>2071</c:v>
                </c:pt>
                <c:pt idx="15">
                  <c:v>1627</c:v>
                </c:pt>
                <c:pt idx="16">
                  <c:v>1148</c:v>
                </c:pt>
                <c:pt idx="17">
                  <c:v>1035</c:v>
                </c:pt>
                <c:pt idx="18">
                  <c:v>990.00000000000011</c:v>
                </c:pt>
                <c:pt idx="19">
                  <c:v>948.99999999999989</c:v>
                </c:pt>
                <c:pt idx="20">
                  <c:v>913</c:v>
                </c:pt>
                <c:pt idx="21">
                  <c:v>883</c:v>
                </c:pt>
                <c:pt idx="22">
                  <c:v>855</c:v>
                </c:pt>
                <c:pt idx="23">
                  <c:v>831</c:v>
                </c:pt>
                <c:pt idx="24">
                  <c:v>807</c:v>
                </c:pt>
                <c:pt idx="25">
                  <c:v>786</c:v>
                </c:pt>
                <c:pt idx="26">
                  <c:v>766</c:v>
                </c:pt>
                <c:pt idx="27">
                  <c:v>749</c:v>
                </c:pt>
                <c:pt idx="28">
                  <c:v>733</c:v>
                </c:pt>
                <c:pt idx="29">
                  <c:v>663.8</c:v>
                </c:pt>
                <c:pt idx="30">
                  <c:v>612.30000000000007</c:v>
                </c:pt>
                <c:pt idx="31">
                  <c:v>571.4</c:v>
                </c:pt>
                <c:pt idx="32">
                  <c:v>535.05277743822046</c:v>
                </c:pt>
                <c:pt idx="33">
                  <c:v>507.60868850836164</c:v>
                </c:pt>
                <c:pt idx="34">
                  <c:v>484.12854794437914</c:v>
                </c:pt>
                <c:pt idx="35">
                  <c:v>446.00167933660862</c:v>
                </c:pt>
                <c:pt idx="36">
                  <c:v>415.78806749398689</c:v>
                </c:pt>
                <c:pt idx="37">
                  <c:v>391.35037694461693</c:v>
                </c:pt>
                <c:pt idx="38">
                  <c:v>370.96301786138565</c:v>
                </c:pt>
                <c:pt idx="39">
                  <c:v>353.51053926766326</c:v>
                </c:pt>
                <c:pt idx="40">
                  <c:v>293.54227787900311</c:v>
                </c:pt>
                <c:pt idx="41">
                  <c:v>257.50240596768441</c:v>
                </c:pt>
                <c:pt idx="42">
                  <c:v>232.45409015730243</c:v>
                </c:pt>
                <c:pt idx="43">
                  <c:v>213.85372568148972</c:v>
                </c:pt>
                <c:pt idx="44">
                  <c:v>199.18043155703961</c:v>
                </c:pt>
                <c:pt idx="45">
                  <c:v>187.02363821617831</c:v>
                </c:pt>
                <c:pt idx="46">
                  <c:v>176.97940269752215</c:v>
                </c:pt>
                <c:pt idx="47">
                  <c:v>169.04618436148024</c:v>
                </c:pt>
                <c:pt idx="48">
                  <c:v>162.51999606889814</c:v>
                </c:pt>
                <c:pt idx="49">
                  <c:v>156.69749920139924</c:v>
                </c:pt>
              </c:numCache>
            </c:numRef>
          </c:yVal>
          <c:smooth val="0"/>
          <c:extLst>
            <c:ext xmlns:c16="http://schemas.microsoft.com/office/drawing/2014/chart" uri="{C3380CC4-5D6E-409C-BE32-E72D297353CC}">
              <c16:uniqueId val="{00000000-0854-794D-8110-21E7F70FC318}"/>
            </c:ext>
          </c:extLst>
        </c:ser>
        <c:ser>
          <c:idx val="1"/>
          <c:order val="1"/>
          <c:tx>
            <c:strRef>
              <c:f>Capacitances!$E$2</c:f>
              <c:strCache>
                <c:ptCount val="1"/>
                <c:pt idx="0">
                  <c:v>M1</c:v>
                </c:pt>
              </c:strCache>
            </c:strRef>
          </c:tx>
          <c:spPr>
            <a:ln w="19050" cap="rnd">
              <a:solidFill>
                <a:srgbClr val="92D050"/>
              </a:solidFill>
              <a:round/>
            </a:ln>
            <a:effectLst/>
          </c:spPr>
          <c:marker>
            <c:symbol val="none"/>
          </c:marker>
          <c:xVal>
            <c:numRef>
              <c:f>Capacitances!$A$4:$A$53</c:f>
              <c:numCache>
                <c:formatCode>General</c:formatCode>
                <c:ptCount val="50"/>
                <c:pt idx="0">
                  <c:v>0.1</c:v>
                </c:pt>
                <c:pt idx="1">
                  <c:v>0.2</c:v>
                </c:pt>
                <c:pt idx="2">
                  <c:v>0.3</c:v>
                </c:pt>
                <c:pt idx="3">
                  <c:v>0.4</c:v>
                </c:pt>
                <c:pt idx="4">
                  <c:v>0.5</c:v>
                </c:pt>
                <c:pt idx="5">
                  <c:v>0.6</c:v>
                </c:pt>
                <c:pt idx="6">
                  <c:v>0.7</c:v>
                </c:pt>
                <c:pt idx="7">
                  <c:v>0.8</c:v>
                </c:pt>
                <c:pt idx="8">
                  <c:v>0.9</c:v>
                </c:pt>
                <c:pt idx="9">
                  <c:v>1</c:v>
                </c:pt>
                <c:pt idx="10">
                  <c:v>2</c:v>
                </c:pt>
                <c:pt idx="11">
                  <c:v>3</c:v>
                </c:pt>
                <c:pt idx="12">
                  <c:v>4</c:v>
                </c:pt>
                <c:pt idx="13">
                  <c:v>5</c:v>
                </c:pt>
                <c:pt idx="14">
                  <c:v>6</c:v>
                </c:pt>
                <c:pt idx="15">
                  <c:v>7</c:v>
                </c:pt>
                <c:pt idx="16">
                  <c:v>8</c:v>
                </c:pt>
                <c:pt idx="17">
                  <c:v>9</c:v>
                </c:pt>
                <c:pt idx="18">
                  <c:v>10</c:v>
                </c:pt>
                <c:pt idx="19">
                  <c:v>11</c:v>
                </c:pt>
                <c:pt idx="20">
                  <c:v>12</c:v>
                </c:pt>
                <c:pt idx="21">
                  <c:v>13</c:v>
                </c:pt>
                <c:pt idx="22">
                  <c:v>14</c:v>
                </c:pt>
                <c:pt idx="23">
                  <c:v>15</c:v>
                </c:pt>
                <c:pt idx="24">
                  <c:v>16</c:v>
                </c:pt>
                <c:pt idx="25">
                  <c:v>17</c:v>
                </c:pt>
                <c:pt idx="26">
                  <c:v>18</c:v>
                </c:pt>
                <c:pt idx="27">
                  <c:v>19</c:v>
                </c:pt>
                <c:pt idx="28">
                  <c:v>20</c:v>
                </c:pt>
                <c:pt idx="29">
                  <c:v>25</c:v>
                </c:pt>
                <c:pt idx="30">
                  <c:v>30</c:v>
                </c:pt>
                <c:pt idx="31">
                  <c:v>35</c:v>
                </c:pt>
                <c:pt idx="32">
                  <c:v>40</c:v>
                </c:pt>
                <c:pt idx="33">
                  <c:v>45</c:v>
                </c:pt>
                <c:pt idx="34">
                  <c:v>50</c:v>
                </c:pt>
                <c:pt idx="35">
                  <c:v>60</c:v>
                </c:pt>
                <c:pt idx="36">
                  <c:v>70</c:v>
                </c:pt>
                <c:pt idx="37">
                  <c:v>80</c:v>
                </c:pt>
                <c:pt idx="38">
                  <c:v>90</c:v>
                </c:pt>
                <c:pt idx="39">
                  <c:v>100</c:v>
                </c:pt>
                <c:pt idx="40">
                  <c:v>150</c:v>
                </c:pt>
                <c:pt idx="41">
                  <c:v>200</c:v>
                </c:pt>
                <c:pt idx="42">
                  <c:v>250</c:v>
                </c:pt>
                <c:pt idx="43">
                  <c:v>300</c:v>
                </c:pt>
                <c:pt idx="44">
                  <c:v>350</c:v>
                </c:pt>
                <c:pt idx="45">
                  <c:v>400</c:v>
                </c:pt>
                <c:pt idx="46">
                  <c:v>450</c:v>
                </c:pt>
                <c:pt idx="47">
                  <c:v>500</c:v>
                </c:pt>
                <c:pt idx="48">
                  <c:v>550</c:v>
                </c:pt>
                <c:pt idx="49">
                  <c:v>600</c:v>
                </c:pt>
              </c:numCache>
            </c:numRef>
          </c:xVal>
          <c:yVal>
            <c:numRef>
              <c:f>Capacitances!$F$4:$F$53</c:f>
              <c:numCache>
                <c:formatCode>General</c:formatCode>
                <c:ptCount val="50"/>
                <c:pt idx="0">
                  <c:v>7324</c:v>
                </c:pt>
                <c:pt idx="1">
                  <c:v>7107</c:v>
                </c:pt>
                <c:pt idx="2">
                  <c:v>6891</c:v>
                </c:pt>
                <c:pt idx="3">
                  <c:v>6672</c:v>
                </c:pt>
                <c:pt idx="4">
                  <c:v>6460</c:v>
                </c:pt>
                <c:pt idx="5">
                  <c:v>6254</c:v>
                </c:pt>
                <c:pt idx="6">
                  <c:v>6051</c:v>
                </c:pt>
                <c:pt idx="7">
                  <c:v>5860</c:v>
                </c:pt>
                <c:pt idx="8">
                  <c:v>5677</c:v>
                </c:pt>
                <c:pt idx="9">
                  <c:v>5503</c:v>
                </c:pt>
                <c:pt idx="10">
                  <c:v>4259</c:v>
                </c:pt>
                <c:pt idx="11">
                  <c:v>3730</c:v>
                </c:pt>
                <c:pt idx="12">
                  <c:v>3435</c:v>
                </c:pt>
                <c:pt idx="13">
                  <c:v>3215</c:v>
                </c:pt>
                <c:pt idx="14">
                  <c:v>3037</c:v>
                </c:pt>
                <c:pt idx="15">
                  <c:v>2884</c:v>
                </c:pt>
                <c:pt idx="16">
                  <c:v>2746</c:v>
                </c:pt>
                <c:pt idx="17">
                  <c:v>2611</c:v>
                </c:pt>
                <c:pt idx="18">
                  <c:v>2413</c:v>
                </c:pt>
                <c:pt idx="19">
                  <c:v>2147</c:v>
                </c:pt>
                <c:pt idx="20">
                  <c:v>1842</c:v>
                </c:pt>
                <c:pt idx="21">
                  <c:v>1649</c:v>
                </c:pt>
                <c:pt idx="22">
                  <c:v>1564</c:v>
                </c:pt>
                <c:pt idx="23">
                  <c:v>1508</c:v>
                </c:pt>
                <c:pt idx="24">
                  <c:v>1464</c:v>
                </c:pt>
                <c:pt idx="25">
                  <c:v>1423</c:v>
                </c:pt>
                <c:pt idx="26">
                  <c:v>1386</c:v>
                </c:pt>
                <c:pt idx="27">
                  <c:v>1351</c:v>
                </c:pt>
                <c:pt idx="28">
                  <c:v>1320</c:v>
                </c:pt>
                <c:pt idx="29">
                  <c:v>1193</c:v>
                </c:pt>
                <c:pt idx="30">
                  <c:v>1095</c:v>
                </c:pt>
                <c:pt idx="31">
                  <c:v>1021.0000000000001</c:v>
                </c:pt>
                <c:pt idx="32">
                  <c:v>953.91969474921416</c:v>
                </c:pt>
                <c:pt idx="33">
                  <c:v>903.80846195774939</c:v>
                </c:pt>
                <c:pt idx="34">
                  <c:v>860.90392043258169</c:v>
                </c:pt>
                <c:pt idx="35">
                  <c:v>791.53307199574579</c:v>
                </c:pt>
                <c:pt idx="36">
                  <c:v>736.52677118278041</c:v>
                </c:pt>
                <c:pt idx="37">
                  <c:v>691.04878984481354</c:v>
                </c:pt>
                <c:pt idx="38">
                  <c:v>654.05201420394008</c:v>
                </c:pt>
                <c:pt idx="39">
                  <c:v>622.26519485178312</c:v>
                </c:pt>
                <c:pt idx="40">
                  <c:v>514.29081510447998</c:v>
                </c:pt>
                <c:pt idx="41">
                  <c:v>448.83217690391416</c:v>
                </c:pt>
                <c:pt idx="42">
                  <c:v>403.97134941443773</c:v>
                </c:pt>
                <c:pt idx="43">
                  <c:v>370.55940918871096</c:v>
                </c:pt>
                <c:pt idx="44">
                  <c:v>344.53496401271963</c:v>
                </c:pt>
                <c:pt idx="45">
                  <c:v>323.46514416015327</c:v>
                </c:pt>
                <c:pt idx="46">
                  <c:v>306.13343755313463</c:v>
                </c:pt>
                <c:pt idx="47">
                  <c:v>291.4273392795177</c:v>
                </c:pt>
                <c:pt idx="48">
                  <c:v>278.84065774438341</c:v>
                </c:pt>
                <c:pt idx="49">
                  <c:v>269.17668809299619</c:v>
                </c:pt>
              </c:numCache>
            </c:numRef>
          </c:yVal>
          <c:smooth val="0"/>
          <c:extLst>
            <c:ext xmlns:c16="http://schemas.microsoft.com/office/drawing/2014/chart" uri="{C3380CC4-5D6E-409C-BE32-E72D297353CC}">
              <c16:uniqueId val="{00000001-0854-794D-8110-21E7F70FC318}"/>
            </c:ext>
          </c:extLst>
        </c:ser>
        <c:dLbls>
          <c:showLegendKey val="0"/>
          <c:showVal val="0"/>
          <c:showCatName val="0"/>
          <c:showSerName val="0"/>
          <c:showPercent val="0"/>
          <c:showBubbleSize val="0"/>
        </c:dLbls>
        <c:axId val="635856064"/>
        <c:axId val="635860000"/>
      </c:scatterChart>
      <c:valAx>
        <c:axId val="635856064"/>
        <c:scaling>
          <c:logBase val="10"/>
          <c:orientation val="minMax"/>
          <c:max val="600"/>
          <c:min val="0.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ko-KR" sz="1200"/>
                  <a:t>Drain-Source Voltage, V</a:t>
                </a:r>
                <a:r>
                  <a:rPr lang="en-US" altLang="ko-KR" sz="1200" baseline="-25000"/>
                  <a:t>DS</a:t>
                </a:r>
                <a:r>
                  <a:rPr lang="en-US" altLang="ko-KR" sz="1200"/>
                  <a:t> [V]</a:t>
                </a:r>
                <a:endParaRPr lang="ko-KR" altLang="en-US" sz="1200"/>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5860000"/>
        <c:crosses val="autoZero"/>
        <c:crossBetween val="midCat"/>
        <c:majorUnit val="10"/>
      </c:valAx>
      <c:valAx>
        <c:axId val="635860000"/>
        <c:scaling>
          <c:logBase val="10"/>
          <c:orientation val="minMax"/>
          <c:min val="1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ko-KR" sz="1200"/>
                  <a:t>Capacitnace</a:t>
                </a:r>
                <a:r>
                  <a:rPr lang="en-US" altLang="ko-KR" sz="1200" baseline="0"/>
                  <a:t> [pF]</a:t>
                </a:r>
                <a:endParaRPr lang="ko-KR" altLang="en-US"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5856064"/>
        <c:crossesAt val="0.1"/>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ko-KR" dirty="0"/>
              <a:t>Input Capacitance, </a:t>
            </a:r>
            <a:r>
              <a:rPr lang="en-US" altLang="ko-KR" dirty="0" err="1">
                <a:solidFill>
                  <a:srgbClr val="FF0000"/>
                </a:solidFill>
              </a:rPr>
              <a:t>Ciss</a:t>
            </a:r>
            <a:r>
              <a:rPr lang="en-US" altLang="ko-KR" baseline="0" dirty="0"/>
              <a:t> [pF]</a:t>
            </a:r>
            <a:endParaRPr lang="ko-KR"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3840386493431406"/>
          <c:y val="0.18175086892907194"/>
          <c:w val="0.69221301849079286"/>
          <c:h val="0.55927855736166576"/>
        </c:manualLayout>
      </c:layout>
      <c:scatterChart>
        <c:scatterStyle val="lineMarker"/>
        <c:varyColors val="0"/>
        <c:ser>
          <c:idx val="0"/>
          <c:order val="0"/>
          <c:tx>
            <c:strRef>
              <c:f>Capacitances!$B$2</c:f>
              <c:strCache>
                <c:ptCount val="1"/>
                <c:pt idx="0">
                  <c:v>M3</c:v>
                </c:pt>
              </c:strCache>
            </c:strRef>
          </c:tx>
          <c:spPr>
            <a:ln w="19050" cap="rnd">
              <a:solidFill>
                <a:srgbClr val="E97D2E"/>
              </a:solidFill>
              <a:round/>
            </a:ln>
            <a:effectLst/>
          </c:spPr>
          <c:marker>
            <c:symbol val="none"/>
          </c:marker>
          <c:xVal>
            <c:numRef>
              <c:f>Capacitances!$A$4:$A$53</c:f>
              <c:numCache>
                <c:formatCode>General</c:formatCode>
                <c:ptCount val="50"/>
                <c:pt idx="0">
                  <c:v>0.1</c:v>
                </c:pt>
                <c:pt idx="1">
                  <c:v>0.2</c:v>
                </c:pt>
                <c:pt idx="2">
                  <c:v>0.3</c:v>
                </c:pt>
                <c:pt idx="3">
                  <c:v>0.4</c:v>
                </c:pt>
                <c:pt idx="4">
                  <c:v>0.5</c:v>
                </c:pt>
                <c:pt idx="5">
                  <c:v>0.6</c:v>
                </c:pt>
                <c:pt idx="6">
                  <c:v>0.7</c:v>
                </c:pt>
                <c:pt idx="7">
                  <c:v>0.8</c:v>
                </c:pt>
                <c:pt idx="8">
                  <c:v>0.9</c:v>
                </c:pt>
                <c:pt idx="9">
                  <c:v>1</c:v>
                </c:pt>
                <c:pt idx="10">
                  <c:v>2</c:v>
                </c:pt>
                <c:pt idx="11">
                  <c:v>3</c:v>
                </c:pt>
                <c:pt idx="12">
                  <c:v>4</c:v>
                </c:pt>
                <c:pt idx="13">
                  <c:v>5</c:v>
                </c:pt>
                <c:pt idx="14">
                  <c:v>6</c:v>
                </c:pt>
                <c:pt idx="15">
                  <c:v>7</c:v>
                </c:pt>
                <c:pt idx="16">
                  <c:v>8</c:v>
                </c:pt>
                <c:pt idx="17">
                  <c:v>9</c:v>
                </c:pt>
                <c:pt idx="18">
                  <c:v>10</c:v>
                </c:pt>
                <c:pt idx="19">
                  <c:v>11</c:v>
                </c:pt>
                <c:pt idx="20">
                  <c:v>12</c:v>
                </c:pt>
                <c:pt idx="21">
                  <c:v>13</c:v>
                </c:pt>
                <c:pt idx="22">
                  <c:v>14</c:v>
                </c:pt>
                <c:pt idx="23">
                  <c:v>15</c:v>
                </c:pt>
                <c:pt idx="24">
                  <c:v>16</c:v>
                </c:pt>
                <c:pt idx="25">
                  <c:v>17</c:v>
                </c:pt>
                <c:pt idx="26">
                  <c:v>18</c:v>
                </c:pt>
                <c:pt idx="27">
                  <c:v>19</c:v>
                </c:pt>
                <c:pt idx="28">
                  <c:v>20</c:v>
                </c:pt>
                <c:pt idx="29">
                  <c:v>25</c:v>
                </c:pt>
                <c:pt idx="30">
                  <c:v>30</c:v>
                </c:pt>
                <c:pt idx="31">
                  <c:v>35</c:v>
                </c:pt>
                <c:pt idx="32">
                  <c:v>40</c:v>
                </c:pt>
                <c:pt idx="33">
                  <c:v>45</c:v>
                </c:pt>
                <c:pt idx="34">
                  <c:v>50</c:v>
                </c:pt>
                <c:pt idx="35">
                  <c:v>60</c:v>
                </c:pt>
                <c:pt idx="36">
                  <c:v>70</c:v>
                </c:pt>
                <c:pt idx="37">
                  <c:v>80</c:v>
                </c:pt>
                <c:pt idx="38">
                  <c:v>90</c:v>
                </c:pt>
                <c:pt idx="39">
                  <c:v>100</c:v>
                </c:pt>
                <c:pt idx="40">
                  <c:v>150</c:v>
                </c:pt>
                <c:pt idx="41">
                  <c:v>200</c:v>
                </c:pt>
                <c:pt idx="42">
                  <c:v>250</c:v>
                </c:pt>
                <c:pt idx="43">
                  <c:v>300</c:v>
                </c:pt>
                <c:pt idx="44">
                  <c:v>350</c:v>
                </c:pt>
                <c:pt idx="45">
                  <c:v>400</c:v>
                </c:pt>
                <c:pt idx="46">
                  <c:v>450</c:v>
                </c:pt>
                <c:pt idx="47">
                  <c:v>500</c:v>
                </c:pt>
                <c:pt idx="48">
                  <c:v>550</c:v>
                </c:pt>
                <c:pt idx="49">
                  <c:v>600</c:v>
                </c:pt>
              </c:numCache>
            </c:numRef>
          </c:xVal>
          <c:yVal>
            <c:numRef>
              <c:f>Capacitances!$B$4:$B$53</c:f>
              <c:numCache>
                <c:formatCode>General</c:formatCode>
                <c:ptCount val="50"/>
                <c:pt idx="0">
                  <c:v>4660</c:v>
                </c:pt>
                <c:pt idx="1">
                  <c:v>4595</c:v>
                </c:pt>
                <c:pt idx="2">
                  <c:v>4537</c:v>
                </c:pt>
                <c:pt idx="3">
                  <c:v>4481</c:v>
                </c:pt>
                <c:pt idx="4">
                  <c:v>4430</c:v>
                </c:pt>
                <c:pt idx="5">
                  <c:v>4384</c:v>
                </c:pt>
                <c:pt idx="6">
                  <c:v>4341</c:v>
                </c:pt>
                <c:pt idx="7">
                  <c:v>4303</c:v>
                </c:pt>
                <c:pt idx="8">
                  <c:v>4267</c:v>
                </c:pt>
                <c:pt idx="9">
                  <c:v>4234</c:v>
                </c:pt>
                <c:pt idx="10">
                  <c:v>4016.9999999999995</c:v>
                </c:pt>
                <c:pt idx="11">
                  <c:v>3910</c:v>
                </c:pt>
                <c:pt idx="12">
                  <c:v>3838.9999999999995</c:v>
                </c:pt>
                <c:pt idx="13">
                  <c:v>3778</c:v>
                </c:pt>
                <c:pt idx="14">
                  <c:v>3697</c:v>
                </c:pt>
                <c:pt idx="15">
                  <c:v>3476</c:v>
                </c:pt>
                <c:pt idx="16">
                  <c:v>3461</c:v>
                </c:pt>
                <c:pt idx="17">
                  <c:v>3455</c:v>
                </c:pt>
                <c:pt idx="18">
                  <c:v>3450</c:v>
                </c:pt>
                <c:pt idx="19">
                  <c:v>3446</c:v>
                </c:pt>
                <c:pt idx="20">
                  <c:v>3442</c:v>
                </c:pt>
                <c:pt idx="21">
                  <c:v>3439</c:v>
                </c:pt>
                <c:pt idx="22">
                  <c:v>3435</c:v>
                </c:pt>
                <c:pt idx="23">
                  <c:v>3433</c:v>
                </c:pt>
                <c:pt idx="24">
                  <c:v>3431</c:v>
                </c:pt>
                <c:pt idx="25">
                  <c:v>3429</c:v>
                </c:pt>
                <c:pt idx="26">
                  <c:v>3425</c:v>
                </c:pt>
                <c:pt idx="27">
                  <c:v>3423</c:v>
                </c:pt>
                <c:pt idx="28">
                  <c:v>3423</c:v>
                </c:pt>
                <c:pt idx="29">
                  <c:v>3408</c:v>
                </c:pt>
                <c:pt idx="30">
                  <c:v>3402</c:v>
                </c:pt>
                <c:pt idx="31">
                  <c:v>3395</c:v>
                </c:pt>
                <c:pt idx="32">
                  <c:v>3383.4856849951411</c:v>
                </c:pt>
                <c:pt idx="33">
                  <c:v>3381.3180758049361</c:v>
                </c:pt>
                <c:pt idx="34">
                  <c:v>3381.3180758049361</c:v>
                </c:pt>
                <c:pt idx="35">
                  <c:v>3380.2343122986617</c:v>
                </c:pt>
                <c:pt idx="36">
                  <c:v>3378.066867458575</c:v>
                </c:pt>
                <c:pt idx="37">
                  <c:v>3373.7323064391794</c:v>
                </c:pt>
                <c:pt idx="38">
                  <c:v>3373.7323064391794</c:v>
                </c:pt>
                <c:pt idx="39">
                  <c:v>3370.4816732201093</c:v>
                </c:pt>
                <c:pt idx="40">
                  <c:v>3362.8978206909937</c:v>
                </c:pt>
                <c:pt idx="41">
                  <c:v>3357.481604427715</c:v>
                </c:pt>
                <c:pt idx="42">
                  <c:v>3353.1491240720029</c:v>
                </c:pt>
                <c:pt idx="43">
                  <c:v>3347.7341393370893</c:v>
                </c:pt>
                <c:pt idx="44">
                  <c:v>3343.4026440360544</c:v>
                </c:pt>
                <c:pt idx="45">
                  <c:v>3339.0715864292656</c:v>
                </c:pt>
                <c:pt idx="46">
                  <c:v>3335.8235804211154</c:v>
                </c:pt>
                <c:pt idx="47">
                  <c:v>3330.4107840330821</c:v>
                </c:pt>
                <c:pt idx="48">
                  <c:v>3327.1634343300011</c:v>
                </c:pt>
                <c:pt idx="49">
                  <c:v>3322.8340174859077</c:v>
                </c:pt>
              </c:numCache>
            </c:numRef>
          </c:yVal>
          <c:smooth val="0"/>
          <c:extLst>
            <c:ext xmlns:c16="http://schemas.microsoft.com/office/drawing/2014/chart" uri="{C3380CC4-5D6E-409C-BE32-E72D297353CC}">
              <c16:uniqueId val="{00000000-8BE1-2546-87BF-123E1EB0F770}"/>
            </c:ext>
          </c:extLst>
        </c:ser>
        <c:ser>
          <c:idx val="1"/>
          <c:order val="1"/>
          <c:tx>
            <c:strRef>
              <c:f>Capacitances!$E$2</c:f>
              <c:strCache>
                <c:ptCount val="1"/>
                <c:pt idx="0">
                  <c:v>M1</c:v>
                </c:pt>
              </c:strCache>
            </c:strRef>
          </c:tx>
          <c:spPr>
            <a:ln w="19050" cap="rnd">
              <a:solidFill>
                <a:srgbClr val="92D050"/>
              </a:solidFill>
              <a:round/>
            </a:ln>
            <a:effectLst/>
          </c:spPr>
          <c:marker>
            <c:symbol val="none"/>
          </c:marker>
          <c:xVal>
            <c:numRef>
              <c:f>Capacitances!$A$4:$A$53</c:f>
              <c:numCache>
                <c:formatCode>General</c:formatCode>
                <c:ptCount val="50"/>
                <c:pt idx="0">
                  <c:v>0.1</c:v>
                </c:pt>
                <c:pt idx="1">
                  <c:v>0.2</c:v>
                </c:pt>
                <c:pt idx="2">
                  <c:v>0.3</c:v>
                </c:pt>
                <c:pt idx="3">
                  <c:v>0.4</c:v>
                </c:pt>
                <c:pt idx="4">
                  <c:v>0.5</c:v>
                </c:pt>
                <c:pt idx="5">
                  <c:v>0.6</c:v>
                </c:pt>
                <c:pt idx="6">
                  <c:v>0.7</c:v>
                </c:pt>
                <c:pt idx="7">
                  <c:v>0.8</c:v>
                </c:pt>
                <c:pt idx="8">
                  <c:v>0.9</c:v>
                </c:pt>
                <c:pt idx="9">
                  <c:v>1</c:v>
                </c:pt>
                <c:pt idx="10">
                  <c:v>2</c:v>
                </c:pt>
                <c:pt idx="11">
                  <c:v>3</c:v>
                </c:pt>
                <c:pt idx="12">
                  <c:v>4</c:v>
                </c:pt>
                <c:pt idx="13">
                  <c:v>5</c:v>
                </c:pt>
                <c:pt idx="14">
                  <c:v>6</c:v>
                </c:pt>
                <c:pt idx="15">
                  <c:v>7</c:v>
                </c:pt>
                <c:pt idx="16">
                  <c:v>8</c:v>
                </c:pt>
                <c:pt idx="17">
                  <c:v>9</c:v>
                </c:pt>
                <c:pt idx="18">
                  <c:v>10</c:v>
                </c:pt>
                <c:pt idx="19">
                  <c:v>11</c:v>
                </c:pt>
                <c:pt idx="20">
                  <c:v>12</c:v>
                </c:pt>
                <c:pt idx="21">
                  <c:v>13</c:v>
                </c:pt>
                <c:pt idx="22">
                  <c:v>14</c:v>
                </c:pt>
                <c:pt idx="23">
                  <c:v>15</c:v>
                </c:pt>
                <c:pt idx="24">
                  <c:v>16</c:v>
                </c:pt>
                <c:pt idx="25">
                  <c:v>17</c:v>
                </c:pt>
                <c:pt idx="26">
                  <c:v>18</c:v>
                </c:pt>
                <c:pt idx="27">
                  <c:v>19</c:v>
                </c:pt>
                <c:pt idx="28">
                  <c:v>20</c:v>
                </c:pt>
                <c:pt idx="29">
                  <c:v>25</c:v>
                </c:pt>
                <c:pt idx="30">
                  <c:v>30</c:v>
                </c:pt>
                <c:pt idx="31">
                  <c:v>35</c:v>
                </c:pt>
                <c:pt idx="32">
                  <c:v>40</c:v>
                </c:pt>
                <c:pt idx="33">
                  <c:v>45</c:v>
                </c:pt>
                <c:pt idx="34">
                  <c:v>50</c:v>
                </c:pt>
                <c:pt idx="35">
                  <c:v>60</c:v>
                </c:pt>
                <c:pt idx="36">
                  <c:v>70</c:v>
                </c:pt>
                <c:pt idx="37">
                  <c:v>80</c:v>
                </c:pt>
                <c:pt idx="38">
                  <c:v>90</c:v>
                </c:pt>
                <c:pt idx="39">
                  <c:v>100</c:v>
                </c:pt>
                <c:pt idx="40">
                  <c:v>150</c:v>
                </c:pt>
                <c:pt idx="41">
                  <c:v>200</c:v>
                </c:pt>
                <c:pt idx="42">
                  <c:v>250</c:v>
                </c:pt>
                <c:pt idx="43">
                  <c:v>300</c:v>
                </c:pt>
                <c:pt idx="44">
                  <c:v>350</c:v>
                </c:pt>
                <c:pt idx="45">
                  <c:v>400</c:v>
                </c:pt>
                <c:pt idx="46">
                  <c:v>450</c:v>
                </c:pt>
                <c:pt idx="47">
                  <c:v>500</c:v>
                </c:pt>
                <c:pt idx="48">
                  <c:v>550</c:v>
                </c:pt>
                <c:pt idx="49">
                  <c:v>600</c:v>
                </c:pt>
              </c:numCache>
            </c:numRef>
          </c:xVal>
          <c:yVal>
            <c:numRef>
              <c:f>Capacitances!$E$4:$E$53</c:f>
              <c:numCache>
                <c:formatCode>General</c:formatCode>
                <c:ptCount val="50"/>
                <c:pt idx="0">
                  <c:v>6346</c:v>
                </c:pt>
                <c:pt idx="1">
                  <c:v>6230</c:v>
                </c:pt>
                <c:pt idx="2">
                  <c:v>6113</c:v>
                </c:pt>
                <c:pt idx="3">
                  <c:v>5992</c:v>
                </c:pt>
                <c:pt idx="4">
                  <c:v>5871</c:v>
                </c:pt>
                <c:pt idx="5">
                  <c:v>5748</c:v>
                </c:pt>
                <c:pt idx="6">
                  <c:v>5628</c:v>
                </c:pt>
                <c:pt idx="7">
                  <c:v>5511</c:v>
                </c:pt>
                <c:pt idx="8">
                  <c:v>5397</c:v>
                </c:pt>
                <c:pt idx="9">
                  <c:v>5290</c:v>
                </c:pt>
                <c:pt idx="10">
                  <c:v>4521</c:v>
                </c:pt>
                <c:pt idx="11">
                  <c:v>4301</c:v>
                </c:pt>
                <c:pt idx="12">
                  <c:v>4229</c:v>
                </c:pt>
                <c:pt idx="13">
                  <c:v>4191</c:v>
                </c:pt>
                <c:pt idx="14">
                  <c:v>4161</c:v>
                </c:pt>
                <c:pt idx="15">
                  <c:v>4141</c:v>
                </c:pt>
                <c:pt idx="16">
                  <c:v>4120</c:v>
                </c:pt>
                <c:pt idx="17">
                  <c:v>4104</c:v>
                </c:pt>
                <c:pt idx="18">
                  <c:v>4080</c:v>
                </c:pt>
                <c:pt idx="19">
                  <c:v>3984.0000000000005</c:v>
                </c:pt>
                <c:pt idx="20">
                  <c:v>3930.9999999999995</c:v>
                </c:pt>
                <c:pt idx="21">
                  <c:v>3916</c:v>
                </c:pt>
                <c:pt idx="22">
                  <c:v>3908.9999999999995</c:v>
                </c:pt>
                <c:pt idx="23">
                  <c:v>3905</c:v>
                </c:pt>
                <c:pt idx="24">
                  <c:v>3902</c:v>
                </c:pt>
                <c:pt idx="25">
                  <c:v>3900.9999999999995</c:v>
                </c:pt>
                <c:pt idx="26">
                  <c:v>3898.0000000000005</c:v>
                </c:pt>
                <c:pt idx="27">
                  <c:v>3895.0000000000005</c:v>
                </c:pt>
                <c:pt idx="28">
                  <c:v>3894</c:v>
                </c:pt>
                <c:pt idx="29">
                  <c:v>3880</c:v>
                </c:pt>
                <c:pt idx="30">
                  <c:v>3873</c:v>
                </c:pt>
                <c:pt idx="31">
                  <c:v>3870</c:v>
                </c:pt>
                <c:pt idx="32">
                  <c:v>3855.3671295128229</c:v>
                </c:pt>
                <c:pt idx="33">
                  <c:v>3852.0798794536122</c:v>
                </c:pt>
                <c:pt idx="34">
                  <c:v>3849.888518644806</c:v>
                </c:pt>
                <c:pt idx="35">
                  <c:v>3846.6016862563697</c:v>
                </c:pt>
                <c:pt idx="36">
                  <c:v>3842.2196328334585</c:v>
                </c:pt>
                <c:pt idx="37">
                  <c:v>3835.647387764729</c:v>
                </c:pt>
                <c:pt idx="38">
                  <c:v>3832.3616409478418</c:v>
                </c:pt>
                <c:pt idx="39">
                  <c:v>3827.9810347605862</c:v>
                </c:pt>
                <c:pt idx="40">
                  <c:v>3813.7471386802049</c:v>
                </c:pt>
                <c:pt idx="41">
                  <c:v>3800.6123290351102</c:v>
                </c:pt>
                <c:pt idx="42">
                  <c:v>3787.4815220068076</c:v>
                </c:pt>
                <c:pt idx="43">
                  <c:v>3778.7298734271872</c:v>
                </c:pt>
                <c:pt idx="44">
                  <c:v>3766.699258984313</c:v>
                </c:pt>
                <c:pt idx="45">
                  <c:v>3759.0451625968872</c:v>
                </c:pt>
                <c:pt idx="46">
                  <c:v>3751.3924262411119</c:v>
                </c:pt>
                <c:pt idx="47">
                  <c:v>3741.555191614244</c:v>
                </c:pt>
                <c:pt idx="48">
                  <c:v>3736.0910321748161</c:v>
                </c:pt>
                <c:pt idx="49">
                  <c:v>3726.2572923097341</c:v>
                </c:pt>
              </c:numCache>
            </c:numRef>
          </c:yVal>
          <c:smooth val="0"/>
          <c:extLst>
            <c:ext xmlns:c16="http://schemas.microsoft.com/office/drawing/2014/chart" uri="{C3380CC4-5D6E-409C-BE32-E72D297353CC}">
              <c16:uniqueId val="{00000001-8BE1-2546-87BF-123E1EB0F770}"/>
            </c:ext>
          </c:extLst>
        </c:ser>
        <c:dLbls>
          <c:showLegendKey val="0"/>
          <c:showVal val="0"/>
          <c:showCatName val="0"/>
          <c:showSerName val="0"/>
          <c:showPercent val="0"/>
          <c:showBubbleSize val="0"/>
        </c:dLbls>
        <c:axId val="635856064"/>
        <c:axId val="635860000"/>
      </c:scatterChart>
      <c:valAx>
        <c:axId val="635856064"/>
        <c:scaling>
          <c:logBase val="10"/>
          <c:orientation val="minMax"/>
          <c:max val="600"/>
          <c:min val="0.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ko-KR" sz="1200"/>
                  <a:t>Drain-Source Voltage, V</a:t>
                </a:r>
                <a:r>
                  <a:rPr lang="en-US" altLang="ko-KR" sz="1200" baseline="-25000"/>
                  <a:t>DS</a:t>
                </a:r>
                <a:r>
                  <a:rPr lang="en-US" altLang="ko-KR" sz="1200"/>
                  <a:t> [V]</a:t>
                </a:r>
                <a:endParaRPr lang="ko-KR" altLang="en-US" sz="1200"/>
              </a:p>
            </c:rich>
          </c:tx>
          <c:layout>
            <c:manualLayout>
              <c:xMode val="edge"/>
              <c:yMode val="edge"/>
              <c:x val="0.29619505717872169"/>
              <c:y val="0.8106047159852081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5860000"/>
        <c:crossesAt val="1000"/>
        <c:crossBetween val="midCat"/>
        <c:majorUnit val="10"/>
      </c:valAx>
      <c:valAx>
        <c:axId val="635860000"/>
        <c:scaling>
          <c:logBase val="10"/>
          <c:orientation val="minMax"/>
          <c:min val="10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ko-KR" sz="1200"/>
                  <a:t>Capacitnace</a:t>
                </a:r>
                <a:r>
                  <a:rPr lang="en-US" altLang="ko-KR" sz="1200" baseline="0"/>
                  <a:t> [pF]</a:t>
                </a:r>
                <a:endParaRPr lang="ko-KR" altLang="en-US"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5856064"/>
        <c:crossesAt val="0.1"/>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ko-KR" dirty="0"/>
              <a:t>Reverse Capacitance, </a:t>
            </a:r>
            <a:r>
              <a:rPr lang="en-US" altLang="ko-KR" dirty="0" err="1">
                <a:solidFill>
                  <a:srgbClr val="FF0000"/>
                </a:solidFill>
              </a:rPr>
              <a:t>Crss</a:t>
            </a:r>
            <a:r>
              <a:rPr lang="en-US" altLang="ko-KR" baseline="0" dirty="0"/>
              <a:t> [pF]</a:t>
            </a:r>
            <a:endParaRPr lang="ko-KR" altLang="en-US" dirty="0"/>
          </a:p>
        </c:rich>
      </c:tx>
      <c:layout>
        <c:manualLayout>
          <c:xMode val="edge"/>
          <c:yMode val="edge"/>
          <c:x val="0.13372077740215374"/>
          <c:y val="3.832946894822578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5264531505414278"/>
          <c:y val="0.17770500041121182"/>
          <c:w val="0.67382685287261501"/>
          <c:h val="0.56908924503772962"/>
        </c:manualLayout>
      </c:layout>
      <c:scatterChart>
        <c:scatterStyle val="lineMarker"/>
        <c:varyColors val="0"/>
        <c:ser>
          <c:idx val="0"/>
          <c:order val="0"/>
          <c:tx>
            <c:strRef>
              <c:f>Capacitances!$B$2</c:f>
              <c:strCache>
                <c:ptCount val="1"/>
                <c:pt idx="0">
                  <c:v>M3</c:v>
                </c:pt>
              </c:strCache>
            </c:strRef>
          </c:tx>
          <c:spPr>
            <a:ln w="19050" cap="rnd">
              <a:solidFill>
                <a:srgbClr val="E97D2E"/>
              </a:solidFill>
              <a:round/>
            </a:ln>
            <a:effectLst/>
          </c:spPr>
          <c:marker>
            <c:symbol val="none"/>
          </c:marker>
          <c:xVal>
            <c:numRef>
              <c:f>Capacitances!$A$4:$A$53</c:f>
              <c:numCache>
                <c:formatCode>General</c:formatCode>
                <c:ptCount val="50"/>
                <c:pt idx="0">
                  <c:v>0.1</c:v>
                </c:pt>
                <c:pt idx="1">
                  <c:v>0.2</c:v>
                </c:pt>
                <c:pt idx="2">
                  <c:v>0.3</c:v>
                </c:pt>
                <c:pt idx="3">
                  <c:v>0.4</c:v>
                </c:pt>
                <c:pt idx="4">
                  <c:v>0.5</c:v>
                </c:pt>
                <c:pt idx="5">
                  <c:v>0.6</c:v>
                </c:pt>
                <c:pt idx="6">
                  <c:v>0.7</c:v>
                </c:pt>
                <c:pt idx="7">
                  <c:v>0.8</c:v>
                </c:pt>
                <c:pt idx="8">
                  <c:v>0.9</c:v>
                </c:pt>
                <c:pt idx="9">
                  <c:v>1</c:v>
                </c:pt>
                <c:pt idx="10">
                  <c:v>2</c:v>
                </c:pt>
                <c:pt idx="11">
                  <c:v>3</c:v>
                </c:pt>
                <c:pt idx="12">
                  <c:v>4</c:v>
                </c:pt>
                <c:pt idx="13">
                  <c:v>5</c:v>
                </c:pt>
                <c:pt idx="14">
                  <c:v>6</c:v>
                </c:pt>
                <c:pt idx="15">
                  <c:v>7</c:v>
                </c:pt>
                <c:pt idx="16">
                  <c:v>8</c:v>
                </c:pt>
                <c:pt idx="17">
                  <c:v>9</c:v>
                </c:pt>
                <c:pt idx="18">
                  <c:v>10</c:v>
                </c:pt>
                <c:pt idx="19">
                  <c:v>11</c:v>
                </c:pt>
                <c:pt idx="20">
                  <c:v>12</c:v>
                </c:pt>
                <c:pt idx="21">
                  <c:v>13</c:v>
                </c:pt>
                <c:pt idx="22">
                  <c:v>14</c:v>
                </c:pt>
                <c:pt idx="23">
                  <c:v>15</c:v>
                </c:pt>
                <c:pt idx="24">
                  <c:v>16</c:v>
                </c:pt>
                <c:pt idx="25">
                  <c:v>17</c:v>
                </c:pt>
                <c:pt idx="26">
                  <c:v>18</c:v>
                </c:pt>
                <c:pt idx="27">
                  <c:v>19</c:v>
                </c:pt>
                <c:pt idx="28">
                  <c:v>20</c:v>
                </c:pt>
                <c:pt idx="29">
                  <c:v>25</c:v>
                </c:pt>
                <c:pt idx="30">
                  <c:v>30</c:v>
                </c:pt>
                <c:pt idx="31">
                  <c:v>35</c:v>
                </c:pt>
                <c:pt idx="32">
                  <c:v>40</c:v>
                </c:pt>
                <c:pt idx="33">
                  <c:v>45</c:v>
                </c:pt>
                <c:pt idx="34">
                  <c:v>50</c:v>
                </c:pt>
                <c:pt idx="35">
                  <c:v>60</c:v>
                </c:pt>
                <c:pt idx="36">
                  <c:v>70</c:v>
                </c:pt>
                <c:pt idx="37">
                  <c:v>80</c:v>
                </c:pt>
                <c:pt idx="38">
                  <c:v>90</c:v>
                </c:pt>
                <c:pt idx="39">
                  <c:v>100</c:v>
                </c:pt>
                <c:pt idx="40">
                  <c:v>150</c:v>
                </c:pt>
                <c:pt idx="41">
                  <c:v>200</c:v>
                </c:pt>
                <c:pt idx="42">
                  <c:v>250</c:v>
                </c:pt>
                <c:pt idx="43">
                  <c:v>300</c:v>
                </c:pt>
                <c:pt idx="44">
                  <c:v>350</c:v>
                </c:pt>
                <c:pt idx="45">
                  <c:v>400</c:v>
                </c:pt>
                <c:pt idx="46">
                  <c:v>450</c:v>
                </c:pt>
                <c:pt idx="47">
                  <c:v>500</c:v>
                </c:pt>
                <c:pt idx="48">
                  <c:v>550</c:v>
                </c:pt>
                <c:pt idx="49">
                  <c:v>600</c:v>
                </c:pt>
              </c:numCache>
            </c:numRef>
          </c:xVal>
          <c:yVal>
            <c:numRef>
              <c:f>Capacitances!$D$4:$D$53</c:f>
              <c:numCache>
                <c:formatCode>General</c:formatCode>
                <c:ptCount val="50"/>
                <c:pt idx="0">
                  <c:v>1833</c:v>
                </c:pt>
                <c:pt idx="1">
                  <c:v>1769</c:v>
                </c:pt>
                <c:pt idx="2">
                  <c:v>1708</c:v>
                </c:pt>
                <c:pt idx="3">
                  <c:v>1641</c:v>
                </c:pt>
                <c:pt idx="4">
                  <c:v>1573</c:v>
                </c:pt>
                <c:pt idx="5">
                  <c:v>1509</c:v>
                </c:pt>
                <c:pt idx="6">
                  <c:v>1447</c:v>
                </c:pt>
                <c:pt idx="7">
                  <c:v>1392</c:v>
                </c:pt>
                <c:pt idx="8">
                  <c:v>1339</c:v>
                </c:pt>
                <c:pt idx="9">
                  <c:v>1291</c:v>
                </c:pt>
                <c:pt idx="10">
                  <c:v>974</c:v>
                </c:pt>
                <c:pt idx="11">
                  <c:v>826</c:v>
                </c:pt>
                <c:pt idx="12">
                  <c:v>730</c:v>
                </c:pt>
                <c:pt idx="13">
                  <c:v>635.80000000000007</c:v>
                </c:pt>
                <c:pt idx="14">
                  <c:v>477.80000000000007</c:v>
                </c:pt>
                <c:pt idx="15">
                  <c:v>289.3</c:v>
                </c:pt>
                <c:pt idx="16">
                  <c:v>100.5</c:v>
                </c:pt>
                <c:pt idx="17">
                  <c:v>64.53</c:v>
                </c:pt>
                <c:pt idx="18">
                  <c:v>59.899999999999991</c:v>
                </c:pt>
                <c:pt idx="19">
                  <c:v>56.489999999999995</c:v>
                </c:pt>
                <c:pt idx="20">
                  <c:v>53.720000000000006</c:v>
                </c:pt>
                <c:pt idx="21">
                  <c:v>51.41</c:v>
                </c:pt>
                <c:pt idx="22">
                  <c:v>49.43</c:v>
                </c:pt>
                <c:pt idx="23">
                  <c:v>47.69</c:v>
                </c:pt>
                <c:pt idx="24">
                  <c:v>46.15</c:v>
                </c:pt>
                <c:pt idx="25">
                  <c:v>44.78</c:v>
                </c:pt>
                <c:pt idx="26">
                  <c:v>43.56</c:v>
                </c:pt>
                <c:pt idx="27">
                  <c:v>42.45</c:v>
                </c:pt>
                <c:pt idx="28">
                  <c:v>41.43</c:v>
                </c:pt>
                <c:pt idx="29">
                  <c:v>37.42</c:v>
                </c:pt>
                <c:pt idx="30">
                  <c:v>34.51</c:v>
                </c:pt>
                <c:pt idx="31">
                  <c:v>32.01</c:v>
                </c:pt>
                <c:pt idx="32">
                  <c:v>29.700704439641967</c:v>
                </c:pt>
                <c:pt idx="33">
                  <c:v>28.629946657374589</c:v>
                </c:pt>
                <c:pt idx="34">
                  <c:v>27.769357768297301</c:v>
                </c:pt>
                <c:pt idx="35">
                  <c:v>26.348424757651589</c:v>
                </c:pt>
                <c:pt idx="36">
                  <c:v>25.247735684979421</c:v>
                </c:pt>
                <c:pt idx="37">
                  <c:v>24.337187858076852</c:v>
                </c:pt>
                <c:pt idx="38">
                  <c:v>23.566740029342562</c:v>
                </c:pt>
                <c:pt idx="39">
                  <c:v>22.8863565236814</c:v>
                </c:pt>
                <c:pt idx="40">
                  <c:v>20.52511269513403</c:v>
                </c:pt>
                <c:pt idx="41">
                  <c:v>19.004383231117639</c:v>
                </c:pt>
                <c:pt idx="42">
                  <c:v>17.953912105316167</c:v>
                </c:pt>
                <c:pt idx="43">
                  <c:v>17.143566966215094</c:v>
                </c:pt>
                <c:pt idx="44">
                  <c:v>16.503305535871075</c:v>
                </c:pt>
                <c:pt idx="45">
                  <c:v>15.993104332447068</c:v>
                </c:pt>
                <c:pt idx="46">
                  <c:v>15.562939599837424</c:v>
                </c:pt>
                <c:pt idx="47">
                  <c:v>15.202805138488232</c:v>
                </c:pt>
                <c:pt idx="48">
                  <c:v>14.922702733974786</c:v>
                </c:pt>
                <c:pt idx="49">
                  <c:v>14.672612910680941</c:v>
                </c:pt>
              </c:numCache>
            </c:numRef>
          </c:yVal>
          <c:smooth val="0"/>
          <c:extLst>
            <c:ext xmlns:c16="http://schemas.microsoft.com/office/drawing/2014/chart" uri="{C3380CC4-5D6E-409C-BE32-E72D297353CC}">
              <c16:uniqueId val="{00000000-7989-724E-8F63-4368CEF91E08}"/>
            </c:ext>
          </c:extLst>
        </c:ser>
        <c:ser>
          <c:idx val="1"/>
          <c:order val="1"/>
          <c:tx>
            <c:strRef>
              <c:f>Capacitances!$E$2</c:f>
              <c:strCache>
                <c:ptCount val="1"/>
                <c:pt idx="0">
                  <c:v>M1</c:v>
                </c:pt>
              </c:strCache>
            </c:strRef>
          </c:tx>
          <c:spPr>
            <a:ln w="19050" cap="rnd">
              <a:solidFill>
                <a:srgbClr val="92D050"/>
              </a:solidFill>
              <a:round/>
            </a:ln>
            <a:effectLst/>
          </c:spPr>
          <c:marker>
            <c:symbol val="none"/>
          </c:marker>
          <c:xVal>
            <c:numRef>
              <c:f>Capacitances!$A$4:$A$53</c:f>
              <c:numCache>
                <c:formatCode>General</c:formatCode>
                <c:ptCount val="50"/>
                <c:pt idx="0">
                  <c:v>0.1</c:v>
                </c:pt>
                <c:pt idx="1">
                  <c:v>0.2</c:v>
                </c:pt>
                <c:pt idx="2">
                  <c:v>0.3</c:v>
                </c:pt>
                <c:pt idx="3">
                  <c:v>0.4</c:v>
                </c:pt>
                <c:pt idx="4">
                  <c:v>0.5</c:v>
                </c:pt>
                <c:pt idx="5">
                  <c:v>0.6</c:v>
                </c:pt>
                <c:pt idx="6">
                  <c:v>0.7</c:v>
                </c:pt>
                <c:pt idx="7">
                  <c:v>0.8</c:v>
                </c:pt>
                <c:pt idx="8">
                  <c:v>0.9</c:v>
                </c:pt>
                <c:pt idx="9">
                  <c:v>1</c:v>
                </c:pt>
                <c:pt idx="10">
                  <c:v>2</c:v>
                </c:pt>
                <c:pt idx="11">
                  <c:v>3</c:v>
                </c:pt>
                <c:pt idx="12">
                  <c:v>4</c:v>
                </c:pt>
                <c:pt idx="13">
                  <c:v>5</c:v>
                </c:pt>
                <c:pt idx="14">
                  <c:v>6</c:v>
                </c:pt>
                <c:pt idx="15">
                  <c:v>7</c:v>
                </c:pt>
                <c:pt idx="16">
                  <c:v>8</c:v>
                </c:pt>
                <c:pt idx="17">
                  <c:v>9</c:v>
                </c:pt>
                <c:pt idx="18">
                  <c:v>10</c:v>
                </c:pt>
                <c:pt idx="19">
                  <c:v>11</c:v>
                </c:pt>
                <c:pt idx="20">
                  <c:v>12</c:v>
                </c:pt>
                <c:pt idx="21">
                  <c:v>13</c:v>
                </c:pt>
                <c:pt idx="22">
                  <c:v>14</c:v>
                </c:pt>
                <c:pt idx="23">
                  <c:v>15</c:v>
                </c:pt>
                <c:pt idx="24">
                  <c:v>16</c:v>
                </c:pt>
                <c:pt idx="25">
                  <c:v>17</c:v>
                </c:pt>
                <c:pt idx="26">
                  <c:v>18</c:v>
                </c:pt>
                <c:pt idx="27">
                  <c:v>19</c:v>
                </c:pt>
                <c:pt idx="28">
                  <c:v>20</c:v>
                </c:pt>
                <c:pt idx="29">
                  <c:v>25</c:v>
                </c:pt>
                <c:pt idx="30">
                  <c:v>30</c:v>
                </c:pt>
                <c:pt idx="31">
                  <c:v>35</c:v>
                </c:pt>
                <c:pt idx="32">
                  <c:v>40</c:v>
                </c:pt>
                <c:pt idx="33">
                  <c:v>45</c:v>
                </c:pt>
                <c:pt idx="34">
                  <c:v>50</c:v>
                </c:pt>
                <c:pt idx="35">
                  <c:v>60</c:v>
                </c:pt>
                <c:pt idx="36">
                  <c:v>70</c:v>
                </c:pt>
                <c:pt idx="37">
                  <c:v>80</c:v>
                </c:pt>
                <c:pt idx="38">
                  <c:v>90</c:v>
                </c:pt>
                <c:pt idx="39">
                  <c:v>100</c:v>
                </c:pt>
                <c:pt idx="40">
                  <c:v>150</c:v>
                </c:pt>
                <c:pt idx="41">
                  <c:v>200</c:v>
                </c:pt>
                <c:pt idx="42">
                  <c:v>250</c:v>
                </c:pt>
                <c:pt idx="43">
                  <c:v>300</c:v>
                </c:pt>
                <c:pt idx="44">
                  <c:v>350</c:v>
                </c:pt>
                <c:pt idx="45">
                  <c:v>400</c:v>
                </c:pt>
                <c:pt idx="46">
                  <c:v>450</c:v>
                </c:pt>
                <c:pt idx="47">
                  <c:v>500</c:v>
                </c:pt>
                <c:pt idx="48">
                  <c:v>550</c:v>
                </c:pt>
                <c:pt idx="49">
                  <c:v>600</c:v>
                </c:pt>
              </c:numCache>
            </c:numRef>
          </c:xVal>
          <c:yVal>
            <c:numRef>
              <c:f>Capacitances!$G$4:$G$53</c:f>
              <c:numCache>
                <c:formatCode>General</c:formatCode>
                <c:ptCount val="50"/>
                <c:pt idx="0">
                  <c:v>3093</c:v>
                </c:pt>
                <c:pt idx="1">
                  <c:v>2963</c:v>
                </c:pt>
                <c:pt idx="2">
                  <c:v>2827</c:v>
                </c:pt>
                <c:pt idx="3">
                  <c:v>2687</c:v>
                </c:pt>
                <c:pt idx="4">
                  <c:v>2546</c:v>
                </c:pt>
                <c:pt idx="5">
                  <c:v>2412</c:v>
                </c:pt>
                <c:pt idx="6">
                  <c:v>2279</c:v>
                </c:pt>
                <c:pt idx="7">
                  <c:v>2145</c:v>
                </c:pt>
                <c:pt idx="8">
                  <c:v>2016</c:v>
                </c:pt>
                <c:pt idx="9">
                  <c:v>1893</c:v>
                </c:pt>
                <c:pt idx="10">
                  <c:v>1033</c:v>
                </c:pt>
                <c:pt idx="11">
                  <c:v>770</c:v>
                </c:pt>
                <c:pt idx="12">
                  <c:v>679</c:v>
                </c:pt>
                <c:pt idx="13">
                  <c:v>625.6</c:v>
                </c:pt>
                <c:pt idx="14">
                  <c:v>586.20000000000005</c:v>
                </c:pt>
                <c:pt idx="15">
                  <c:v>553.9</c:v>
                </c:pt>
                <c:pt idx="16">
                  <c:v>524.79999999999995</c:v>
                </c:pt>
                <c:pt idx="17">
                  <c:v>493.2</c:v>
                </c:pt>
                <c:pt idx="18">
                  <c:v>427.5</c:v>
                </c:pt>
                <c:pt idx="19">
                  <c:v>329.2</c:v>
                </c:pt>
                <c:pt idx="20">
                  <c:v>214.7</c:v>
                </c:pt>
                <c:pt idx="21">
                  <c:v>142.6</c:v>
                </c:pt>
                <c:pt idx="22">
                  <c:v>120.80000000000001</c:v>
                </c:pt>
                <c:pt idx="23">
                  <c:v>113.19999999999999</c:v>
                </c:pt>
                <c:pt idx="24">
                  <c:v>108.6</c:v>
                </c:pt>
                <c:pt idx="25">
                  <c:v>104.7</c:v>
                </c:pt>
                <c:pt idx="26">
                  <c:v>101.3</c:v>
                </c:pt>
                <c:pt idx="27">
                  <c:v>98.4</c:v>
                </c:pt>
                <c:pt idx="28">
                  <c:v>95.5</c:v>
                </c:pt>
                <c:pt idx="29">
                  <c:v>85.4</c:v>
                </c:pt>
                <c:pt idx="30">
                  <c:v>78.5</c:v>
                </c:pt>
                <c:pt idx="31">
                  <c:v>73.3</c:v>
                </c:pt>
                <c:pt idx="32">
                  <c:v>68.216442421608264</c:v>
                </c:pt>
                <c:pt idx="33">
                  <c:v>65.031296662613258</c:v>
                </c:pt>
                <c:pt idx="34">
                  <c:v>62.397226823562875</c:v>
                </c:pt>
                <c:pt idx="35">
                  <c:v>58.120977599012534</c:v>
                </c:pt>
                <c:pt idx="36">
                  <c:v>54.826465194738631</c:v>
                </c:pt>
                <c:pt idx="37">
                  <c:v>52.142984047306925</c:v>
                </c:pt>
                <c:pt idx="38">
                  <c:v>49.910220588981055</c:v>
                </c:pt>
                <c:pt idx="39">
                  <c:v>48.007961502170126</c:v>
                </c:pt>
                <c:pt idx="40">
                  <c:v>41.510907044713697</c:v>
                </c:pt>
                <c:pt idx="41">
                  <c:v>37.497060187193831</c:v>
                </c:pt>
                <c:pt idx="42">
                  <c:v>34.714622745279584</c:v>
                </c:pt>
                <c:pt idx="43">
                  <c:v>32.632921915851966</c:v>
                </c:pt>
                <c:pt idx="44">
                  <c:v>30.981647499589091</c:v>
                </c:pt>
                <c:pt idx="45">
                  <c:v>29.650668409499385</c:v>
                </c:pt>
                <c:pt idx="46">
                  <c:v>28.5498911187332</c:v>
                </c:pt>
                <c:pt idx="47">
                  <c:v>27.63927031407928</c:v>
                </c:pt>
                <c:pt idx="48">
                  <c:v>26.888773790335577</c:v>
                </c:pt>
                <c:pt idx="49">
                  <c:v>26.418469602865997</c:v>
                </c:pt>
              </c:numCache>
            </c:numRef>
          </c:yVal>
          <c:smooth val="0"/>
          <c:extLst>
            <c:ext xmlns:c16="http://schemas.microsoft.com/office/drawing/2014/chart" uri="{C3380CC4-5D6E-409C-BE32-E72D297353CC}">
              <c16:uniqueId val="{00000001-7989-724E-8F63-4368CEF91E08}"/>
            </c:ext>
          </c:extLst>
        </c:ser>
        <c:dLbls>
          <c:showLegendKey val="0"/>
          <c:showVal val="0"/>
          <c:showCatName val="0"/>
          <c:showSerName val="0"/>
          <c:showPercent val="0"/>
          <c:showBubbleSize val="0"/>
        </c:dLbls>
        <c:axId val="635856064"/>
        <c:axId val="635860000"/>
      </c:scatterChart>
      <c:valAx>
        <c:axId val="635856064"/>
        <c:scaling>
          <c:logBase val="10"/>
          <c:orientation val="minMax"/>
          <c:max val="600"/>
          <c:min val="0.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ko-KR" sz="1200"/>
                  <a:t>Drain-Source Voltage, V</a:t>
                </a:r>
                <a:r>
                  <a:rPr lang="en-US" altLang="ko-KR" sz="1200" baseline="-25000"/>
                  <a:t>DS</a:t>
                </a:r>
                <a:r>
                  <a:rPr lang="en-US" altLang="ko-KR" sz="1200"/>
                  <a:t> [V]</a:t>
                </a:r>
                <a:endParaRPr lang="ko-KR" altLang="en-US" sz="1200"/>
              </a:p>
            </c:rich>
          </c:tx>
          <c:layout>
            <c:manualLayout>
              <c:xMode val="edge"/>
              <c:yMode val="edge"/>
              <c:x val="0.28814194628335055"/>
              <c:y val="0.819611936762412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5860000"/>
        <c:crosses val="autoZero"/>
        <c:crossBetween val="midCat"/>
        <c:majorUnit val="10"/>
      </c:valAx>
      <c:valAx>
        <c:axId val="635860000"/>
        <c:scaling>
          <c:logBase val="10"/>
          <c:orientation val="minMax"/>
          <c:min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ko-KR" sz="1200"/>
                  <a:t>Capacitnace</a:t>
                </a:r>
                <a:r>
                  <a:rPr lang="en-US" altLang="ko-KR" sz="1200" baseline="0"/>
                  <a:t> [pF]</a:t>
                </a:r>
                <a:endParaRPr lang="ko-KR" altLang="en-US"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35856064"/>
        <c:crossesAt val="0.1"/>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0156678629295"/>
          <c:y val="0.1559663951244919"/>
          <c:w val="0.82143090209044833"/>
          <c:h val="0.65731417274002646"/>
        </c:manualLayout>
      </c:layout>
      <c:scatterChart>
        <c:scatterStyle val="smoothMarker"/>
        <c:varyColors val="0"/>
        <c:ser>
          <c:idx val="1"/>
          <c:order val="0"/>
          <c:spPr>
            <a:ln>
              <a:solidFill>
                <a:srgbClr val="0070C0"/>
              </a:solidFill>
            </a:ln>
          </c:spPr>
          <c:marker>
            <c:symbol val="none"/>
          </c:marker>
          <c:xVal>
            <c:numRef>
              <c:f>Sheet1!$A$21:$A$29</c:f>
              <c:numCache>
                <c:formatCode>General</c:formatCode>
                <c:ptCount val="9"/>
                <c:pt idx="0">
                  <c:v>10.9</c:v>
                </c:pt>
                <c:pt idx="1">
                  <c:v>22.1</c:v>
                </c:pt>
                <c:pt idx="2">
                  <c:v>32.82</c:v>
                </c:pt>
                <c:pt idx="3">
                  <c:v>42.99</c:v>
                </c:pt>
                <c:pt idx="4">
                  <c:v>53.12</c:v>
                </c:pt>
                <c:pt idx="5">
                  <c:v>63.36</c:v>
                </c:pt>
                <c:pt idx="6">
                  <c:v>72.75</c:v>
                </c:pt>
                <c:pt idx="7">
                  <c:v>81.78</c:v>
                </c:pt>
                <c:pt idx="8">
                  <c:v>91.04</c:v>
                </c:pt>
              </c:numCache>
            </c:numRef>
          </c:xVal>
          <c:yVal>
            <c:numRef>
              <c:f>Sheet1!$B$21:$B$29</c:f>
              <c:numCache>
                <c:formatCode>General</c:formatCode>
                <c:ptCount val="9"/>
                <c:pt idx="0">
                  <c:v>0.14000000000000001</c:v>
                </c:pt>
                <c:pt idx="1">
                  <c:v>0.28999999999999998</c:v>
                </c:pt>
                <c:pt idx="2">
                  <c:v>0.45</c:v>
                </c:pt>
                <c:pt idx="3">
                  <c:v>0.63</c:v>
                </c:pt>
                <c:pt idx="4">
                  <c:v>0.84</c:v>
                </c:pt>
                <c:pt idx="5">
                  <c:v>1.06</c:v>
                </c:pt>
                <c:pt idx="6">
                  <c:v>1.28</c:v>
                </c:pt>
                <c:pt idx="7">
                  <c:v>1.54</c:v>
                </c:pt>
                <c:pt idx="8">
                  <c:v>1.8</c:v>
                </c:pt>
              </c:numCache>
            </c:numRef>
          </c:yVal>
          <c:smooth val="1"/>
          <c:extLst>
            <c:ext xmlns:c16="http://schemas.microsoft.com/office/drawing/2014/chart" uri="{C3380CC4-5D6E-409C-BE32-E72D297353CC}">
              <c16:uniqueId val="{00000000-B1AF-5946-B70B-FAEE3EA74BFB}"/>
            </c:ext>
          </c:extLst>
        </c:ser>
        <c:ser>
          <c:idx val="2"/>
          <c:order val="1"/>
          <c:spPr>
            <a:ln w="19050" cap="rnd">
              <a:solidFill>
                <a:srgbClr val="7030A0"/>
              </a:solidFill>
              <a:round/>
            </a:ln>
            <a:effectLst/>
          </c:spPr>
          <c:marker>
            <c:symbol val="none"/>
          </c:marker>
          <c:xVal>
            <c:numRef>
              <c:f>Sheet1!$N$21:$N$29</c:f>
              <c:numCache>
                <c:formatCode>General</c:formatCode>
                <c:ptCount val="9"/>
                <c:pt idx="0">
                  <c:v>11.28</c:v>
                </c:pt>
                <c:pt idx="1">
                  <c:v>22.78</c:v>
                </c:pt>
                <c:pt idx="2">
                  <c:v>33.770000000000003</c:v>
                </c:pt>
                <c:pt idx="3">
                  <c:v>44.06</c:v>
                </c:pt>
                <c:pt idx="4">
                  <c:v>54.24</c:v>
                </c:pt>
                <c:pt idx="5">
                  <c:v>64.42</c:v>
                </c:pt>
                <c:pt idx="6">
                  <c:v>73.94</c:v>
                </c:pt>
                <c:pt idx="7">
                  <c:v>82.99</c:v>
                </c:pt>
                <c:pt idx="8">
                  <c:v>92.33</c:v>
                </c:pt>
              </c:numCache>
            </c:numRef>
          </c:xVal>
          <c:yVal>
            <c:numRef>
              <c:f>Sheet1!$O$21:$O$29</c:f>
              <c:numCache>
                <c:formatCode>General</c:formatCode>
                <c:ptCount val="9"/>
                <c:pt idx="0">
                  <c:v>0.28999999999999998</c:v>
                </c:pt>
                <c:pt idx="1">
                  <c:v>0.5</c:v>
                </c:pt>
                <c:pt idx="2">
                  <c:v>0.73</c:v>
                </c:pt>
                <c:pt idx="3">
                  <c:v>0.95</c:v>
                </c:pt>
                <c:pt idx="4">
                  <c:v>1.2</c:v>
                </c:pt>
                <c:pt idx="5">
                  <c:v>1.44</c:v>
                </c:pt>
                <c:pt idx="6">
                  <c:v>1.69</c:v>
                </c:pt>
                <c:pt idx="7">
                  <c:v>1.95</c:v>
                </c:pt>
                <c:pt idx="8">
                  <c:v>2.23</c:v>
                </c:pt>
              </c:numCache>
            </c:numRef>
          </c:yVal>
          <c:smooth val="1"/>
          <c:extLst>
            <c:ext xmlns:c16="http://schemas.microsoft.com/office/drawing/2014/chart" uri="{C3380CC4-5D6E-409C-BE32-E72D297353CC}">
              <c16:uniqueId val="{00000001-B1AF-5946-B70B-FAEE3EA74BFB}"/>
            </c:ext>
          </c:extLst>
        </c:ser>
        <c:ser>
          <c:idx val="0"/>
          <c:order val="2"/>
          <c:spPr>
            <a:ln w="19050" cap="rnd">
              <a:solidFill>
                <a:schemeClr val="accent2"/>
              </a:solidFill>
              <a:round/>
            </a:ln>
            <a:effectLst/>
          </c:spPr>
          <c:marker>
            <c:symbol val="none"/>
          </c:marker>
          <c:xVal>
            <c:numRef>
              <c:f>Sheet1!$H$21:$H$29</c:f>
              <c:numCache>
                <c:formatCode>General</c:formatCode>
                <c:ptCount val="9"/>
                <c:pt idx="0">
                  <c:v>11.54</c:v>
                </c:pt>
                <c:pt idx="1">
                  <c:v>22.88</c:v>
                </c:pt>
                <c:pt idx="2">
                  <c:v>33.69</c:v>
                </c:pt>
                <c:pt idx="3">
                  <c:v>44.07</c:v>
                </c:pt>
                <c:pt idx="4">
                  <c:v>54.24</c:v>
                </c:pt>
                <c:pt idx="5">
                  <c:v>64.430000000000007</c:v>
                </c:pt>
                <c:pt idx="6">
                  <c:v>73.75</c:v>
                </c:pt>
                <c:pt idx="7">
                  <c:v>82.92</c:v>
                </c:pt>
                <c:pt idx="8">
                  <c:v>92.27</c:v>
                </c:pt>
              </c:numCache>
            </c:numRef>
          </c:xVal>
          <c:yVal>
            <c:numRef>
              <c:f>Sheet1!$I$21:$I$29</c:f>
              <c:numCache>
                <c:formatCode>General</c:formatCode>
                <c:ptCount val="9"/>
                <c:pt idx="0">
                  <c:v>0.17</c:v>
                </c:pt>
                <c:pt idx="1">
                  <c:v>0.28999999999999998</c:v>
                </c:pt>
                <c:pt idx="2">
                  <c:v>0.42</c:v>
                </c:pt>
                <c:pt idx="3">
                  <c:v>0.56000000000000005</c:v>
                </c:pt>
                <c:pt idx="4">
                  <c:v>0.71</c:v>
                </c:pt>
                <c:pt idx="5">
                  <c:v>0.87</c:v>
                </c:pt>
                <c:pt idx="6">
                  <c:v>1.04</c:v>
                </c:pt>
                <c:pt idx="7">
                  <c:v>1.24</c:v>
                </c:pt>
                <c:pt idx="8">
                  <c:v>1.43</c:v>
                </c:pt>
              </c:numCache>
            </c:numRef>
          </c:yVal>
          <c:smooth val="1"/>
          <c:extLst>
            <c:ext xmlns:c16="http://schemas.microsoft.com/office/drawing/2014/chart" uri="{C3380CC4-5D6E-409C-BE32-E72D297353CC}">
              <c16:uniqueId val="{00000002-B1AF-5946-B70B-FAEE3EA74BFB}"/>
            </c:ext>
          </c:extLst>
        </c:ser>
        <c:dLbls>
          <c:showLegendKey val="0"/>
          <c:showVal val="0"/>
          <c:showCatName val="0"/>
          <c:showSerName val="0"/>
          <c:showPercent val="0"/>
          <c:showBubbleSize val="0"/>
        </c:dLbls>
        <c:axId val="297353136"/>
        <c:axId val="297355632"/>
      </c:scatterChart>
      <c:valAx>
        <c:axId val="2973531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97355632"/>
        <c:crosses val="autoZero"/>
        <c:crossBetween val="midCat"/>
      </c:valAx>
      <c:valAx>
        <c:axId val="297355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97353136"/>
        <c:crosses val="autoZero"/>
        <c:crossBetween val="midCat"/>
      </c:valAx>
    </c:plotArea>
    <c:plotVisOnly val="1"/>
    <c:dispBlanksAs val="gap"/>
    <c:showDLblsOverMax val="0"/>
    <c:extLst/>
  </c:chart>
  <c:txPr>
    <a:bodyPr/>
    <a:lstStyle/>
    <a:p>
      <a:pPr>
        <a:defRPr/>
      </a:pPr>
      <a:endParaRPr lang="fr-FR"/>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1"/>
          <c:order val="0"/>
          <c:spPr>
            <a:ln>
              <a:solidFill>
                <a:schemeClr val="accent1">
                  <a:lumMod val="75000"/>
                </a:schemeClr>
              </a:solidFill>
            </a:ln>
          </c:spPr>
          <c:marker>
            <c:symbol val="none"/>
          </c:marker>
          <c:xVal>
            <c:numRef>
              <c:f>Sheet1!$D$21:$D$29</c:f>
              <c:numCache>
                <c:formatCode>General</c:formatCode>
                <c:ptCount val="9"/>
                <c:pt idx="0">
                  <c:v>10.9</c:v>
                </c:pt>
                <c:pt idx="1">
                  <c:v>22.1</c:v>
                </c:pt>
                <c:pt idx="2">
                  <c:v>32.82</c:v>
                </c:pt>
                <c:pt idx="3">
                  <c:v>42.99</c:v>
                </c:pt>
                <c:pt idx="4">
                  <c:v>53.12</c:v>
                </c:pt>
                <c:pt idx="5">
                  <c:v>63.36</c:v>
                </c:pt>
                <c:pt idx="6">
                  <c:v>72.75</c:v>
                </c:pt>
                <c:pt idx="7">
                  <c:v>81.78</c:v>
                </c:pt>
                <c:pt idx="8">
                  <c:v>91.04</c:v>
                </c:pt>
              </c:numCache>
            </c:numRef>
          </c:xVal>
          <c:yVal>
            <c:numRef>
              <c:f>Sheet1!$E$21:$E$29</c:f>
              <c:numCache>
                <c:formatCode>General</c:formatCode>
                <c:ptCount val="9"/>
                <c:pt idx="0">
                  <c:v>0.05</c:v>
                </c:pt>
                <c:pt idx="1">
                  <c:v>7.0000000000000007E-2</c:v>
                </c:pt>
                <c:pt idx="2">
                  <c:v>0.13</c:v>
                </c:pt>
                <c:pt idx="3">
                  <c:v>0.2</c:v>
                </c:pt>
                <c:pt idx="4">
                  <c:v>0.28000000000000003</c:v>
                </c:pt>
                <c:pt idx="5">
                  <c:v>0.38</c:v>
                </c:pt>
                <c:pt idx="6">
                  <c:v>0.48</c:v>
                </c:pt>
                <c:pt idx="7">
                  <c:v>0.59</c:v>
                </c:pt>
                <c:pt idx="8">
                  <c:v>0.7</c:v>
                </c:pt>
              </c:numCache>
            </c:numRef>
          </c:yVal>
          <c:smooth val="1"/>
          <c:extLst>
            <c:ext xmlns:c16="http://schemas.microsoft.com/office/drawing/2014/chart" uri="{C3380CC4-5D6E-409C-BE32-E72D297353CC}">
              <c16:uniqueId val="{00000000-4E7B-B14E-8F34-0F3B7EDBA817}"/>
            </c:ext>
          </c:extLst>
        </c:ser>
        <c:ser>
          <c:idx val="2"/>
          <c:order val="1"/>
          <c:spPr>
            <a:ln w="19050" cap="rnd">
              <a:solidFill>
                <a:srgbClr val="7030A0"/>
              </a:solidFill>
              <a:round/>
            </a:ln>
            <a:effectLst/>
          </c:spPr>
          <c:marker>
            <c:symbol val="none"/>
          </c:marker>
          <c:xVal>
            <c:numRef>
              <c:f>Sheet1!$P$21:$P$29</c:f>
              <c:numCache>
                <c:formatCode>General</c:formatCode>
                <c:ptCount val="9"/>
                <c:pt idx="0">
                  <c:v>11.28</c:v>
                </c:pt>
                <c:pt idx="1">
                  <c:v>22.78</c:v>
                </c:pt>
                <c:pt idx="2">
                  <c:v>33.770000000000003</c:v>
                </c:pt>
                <c:pt idx="3">
                  <c:v>44.06</c:v>
                </c:pt>
                <c:pt idx="4">
                  <c:v>54.24</c:v>
                </c:pt>
                <c:pt idx="5">
                  <c:v>64.42</c:v>
                </c:pt>
                <c:pt idx="6">
                  <c:v>73.94</c:v>
                </c:pt>
                <c:pt idx="7">
                  <c:v>82.99</c:v>
                </c:pt>
                <c:pt idx="8">
                  <c:v>92.33</c:v>
                </c:pt>
              </c:numCache>
            </c:numRef>
          </c:xVal>
          <c:yVal>
            <c:numRef>
              <c:f>Sheet1!$Q$21:$Q$29</c:f>
              <c:numCache>
                <c:formatCode>General</c:formatCode>
                <c:ptCount val="9"/>
                <c:pt idx="0">
                  <c:v>7.0000000000000007E-2</c:v>
                </c:pt>
                <c:pt idx="1">
                  <c:v>0.13</c:v>
                </c:pt>
                <c:pt idx="2">
                  <c:v>0.22</c:v>
                </c:pt>
                <c:pt idx="3">
                  <c:v>0.32</c:v>
                </c:pt>
                <c:pt idx="4">
                  <c:v>0.44</c:v>
                </c:pt>
                <c:pt idx="5">
                  <c:v>0.56000000000000005</c:v>
                </c:pt>
                <c:pt idx="6">
                  <c:v>0.69</c:v>
                </c:pt>
                <c:pt idx="7">
                  <c:v>0.83</c:v>
                </c:pt>
                <c:pt idx="8">
                  <c:v>0.97</c:v>
                </c:pt>
              </c:numCache>
            </c:numRef>
          </c:yVal>
          <c:smooth val="1"/>
          <c:extLst>
            <c:ext xmlns:c16="http://schemas.microsoft.com/office/drawing/2014/chart" uri="{C3380CC4-5D6E-409C-BE32-E72D297353CC}">
              <c16:uniqueId val="{00000001-4E7B-B14E-8F34-0F3B7EDBA817}"/>
            </c:ext>
          </c:extLst>
        </c:ser>
        <c:ser>
          <c:idx val="0"/>
          <c:order val="2"/>
          <c:spPr>
            <a:ln w="19050" cap="rnd">
              <a:solidFill>
                <a:schemeClr val="accent2"/>
              </a:solidFill>
              <a:round/>
            </a:ln>
            <a:effectLst/>
          </c:spPr>
          <c:marker>
            <c:symbol val="none"/>
          </c:marker>
          <c:xVal>
            <c:numRef>
              <c:f>Sheet1!$J$21:$J$29</c:f>
              <c:numCache>
                <c:formatCode>General</c:formatCode>
                <c:ptCount val="9"/>
                <c:pt idx="0">
                  <c:v>11.54</c:v>
                </c:pt>
                <c:pt idx="1">
                  <c:v>22.88</c:v>
                </c:pt>
                <c:pt idx="2">
                  <c:v>33.69</c:v>
                </c:pt>
                <c:pt idx="3">
                  <c:v>44.07</c:v>
                </c:pt>
                <c:pt idx="4">
                  <c:v>54.24</c:v>
                </c:pt>
                <c:pt idx="5">
                  <c:v>64.430000000000007</c:v>
                </c:pt>
                <c:pt idx="6">
                  <c:v>73.75</c:v>
                </c:pt>
                <c:pt idx="7">
                  <c:v>82.92</c:v>
                </c:pt>
                <c:pt idx="8">
                  <c:v>92.27</c:v>
                </c:pt>
              </c:numCache>
            </c:numRef>
          </c:xVal>
          <c:yVal>
            <c:numRef>
              <c:f>Sheet1!$K$21:$K$29</c:f>
              <c:numCache>
                <c:formatCode>General</c:formatCode>
                <c:ptCount val="9"/>
                <c:pt idx="0">
                  <c:v>0.05</c:v>
                </c:pt>
                <c:pt idx="1">
                  <c:v>7.0000000000000007E-2</c:v>
                </c:pt>
                <c:pt idx="2">
                  <c:v>0.11</c:v>
                </c:pt>
                <c:pt idx="3">
                  <c:v>0.18</c:v>
                </c:pt>
                <c:pt idx="4">
                  <c:v>0.25</c:v>
                </c:pt>
                <c:pt idx="5">
                  <c:v>0.34</c:v>
                </c:pt>
                <c:pt idx="6">
                  <c:v>0.43</c:v>
                </c:pt>
                <c:pt idx="7">
                  <c:v>0.53</c:v>
                </c:pt>
                <c:pt idx="8">
                  <c:v>0.65</c:v>
                </c:pt>
              </c:numCache>
            </c:numRef>
          </c:yVal>
          <c:smooth val="1"/>
          <c:extLst>
            <c:ext xmlns:c16="http://schemas.microsoft.com/office/drawing/2014/chart" uri="{C3380CC4-5D6E-409C-BE32-E72D297353CC}">
              <c16:uniqueId val="{00000002-4E7B-B14E-8F34-0F3B7EDBA817}"/>
            </c:ext>
          </c:extLst>
        </c:ser>
        <c:dLbls>
          <c:showLegendKey val="0"/>
          <c:showVal val="0"/>
          <c:showCatName val="0"/>
          <c:showSerName val="0"/>
          <c:showPercent val="0"/>
          <c:showBubbleSize val="0"/>
        </c:dLbls>
        <c:axId val="867113503"/>
        <c:axId val="867111007"/>
      </c:scatterChart>
      <c:valAx>
        <c:axId val="8671135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67111007"/>
        <c:crosses val="autoZero"/>
        <c:crossBetween val="midCat"/>
      </c:valAx>
      <c:valAx>
        <c:axId val="8671110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67113503"/>
        <c:crosses val="autoZero"/>
        <c:crossBetween val="midCat"/>
      </c:valAx>
    </c:plotArea>
    <c:plotVisOnly val="1"/>
    <c:dispBlanksAs val="gap"/>
    <c:showDLblsOverMax val="0"/>
    <c:extLst/>
  </c:chart>
  <c:txPr>
    <a:bodyPr/>
    <a:lstStyle/>
    <a:p>
      <a:pPr>
        <a:defRPr/>
      </a:pPr>
      <a:endParaRPr lang="fr-FR"/>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'[Worksheet in Corporate Narrative Merged Version - working copy]Sheet1'!$A$9:$A$13</c:f>
              <c:strCache>
                <c:ptCount val="5"/>
                <c:pt idx="0">
                  <c:v>ON (Gen2)</c:v>
                </c:pt>
                <c:pt idx="1">
                  <c:v>ST</c:v>
                </c:pt>
                <c:pt idx="2">
                  <c:v>ROHM</c:v>
                </c:pt>
                <c:pt idx="3">
                  <c:v>IFX</c:v>
                </c:pt>
                <c:pt idx="4">
                  <c:v>Cree</c:v>
                </c:pt>
              </c:strCache>
            </c:strRef>
          </c:tx>
          <c:spPr>
            <a:ln w="19050" cap="rnd">
              <a:noFill/>
              <a:round/>
            </a:ln>
            <a:effectLst/>
          </c:spPr>
          <c:marker>
            <c:symbol val="circle"/>
            <c:size val="5"/>
            <c:spPr>
              <a:solidFill>
                <a:schemeClr val="accent1"/>
              </a:solidFill>
              <a:ln w="63500" cap="sq">
                <a:solidFill>
                  <a:schemeClr val="accent1"/>
                </a:solidFill>
                <a:miter lim="800000"/>
              </a:ln>
              <a:effectLst/>
            </c:spPr>
          </c:marker>
          <c:dPt>
            <c:idx val="1"/>
            <c:marker>
              <c:symbol val="diamond"/>
              <c:size val="5"/>
              <c:spPr>
                <a:solidFill>
                  <a:schemeClr val="accent2"/>
                </a:solidFill>
                <a:ln w="63500" cap="sq">
                  <a:solidFill>
                    <a:schemeClr val="accent2"/>
                  </a:solidFill>
                  <a:miter lim="800000"/>
                </a:ln>
                <a:effectLst/>
              </c:spPr>
            </c:marker>
            <c:bubble3D val="0"/>
            <c:extLst>
              <c:ext xmlns:c16="http://schemas.microsoft.com/office/drawing/2014/chart" uri="{C3380CC4-5D6E-409C-BE32-E72D297353CC}">
                <c16:uniqueId val="{00000001-56A3-4A2C-B420-C4FEB63AE481}"/>
              </c:ext>
            </c:extLst>
          </c:dPt>
          <c:dPt>
            <c:idx val="2"/>
            <c:marker>
              <c:symbol val="star"/>
              <c:size val="5"/>
              <c:spPr>
                <a:solidFill>
                  <a:schemeClr val="accent3"/>
                </a:solidFill>
                <a:ln w="63500" cap="rnd">
                  <a:solidFill>
                    <a:schemeClr val="accent3"/>
                  </a:solidFill>
                  <a:miter lim="800000"/>
                </a:ln>
                <a:effectLst/>
              </c:spPr>
            </c:marker>
            <c:bubble3D val="0"/>
            <c:extLst>
              <c:ext xmlns:c16="http://schemas.microsoft.com/office/drawing/2014/chart" uri="{C3380CC4-5D6E-409C-BE32-E72D297353CC}">
                <c16:uniqueId val="{00000002-56A3-4A2C-B420-C4FEB63AE481}"/>
              </c:ext>
            </c:extLst>
          </c:dPt>
          <c:dPt>
            <c:idx val="3"/>
            <c:marker>
              <c:symbol val="triangle"/>
              <c:size val="5"/>
              <c:spPr>
                <a:solidFill>
                  <a:schemeClr val="accent6">
                    <a:lumMod val="60000"/>
                    <a:lumOff val="40000"/>
                  </a:schemeClr>
                </a:solidFill>
                <a:ln w="63500" cap="sq">
                  <a:solidFill>
                    <a:schemeClr val="accent6">
                      <a:lumMod val="60000"/>
                      <a:lumOff val="40000"/>
                    </a:schemeClr>
                  </a:solidFill>
                  <a:miter lim="800000"/>
                </a:ln>
                <a:effectLst/>
              </c:spPr>
            </c:marker>
            <c:bubble3D val="0"/>
            <c:extLst>
              <c:ext xmlns:c16="http://schemas.microsoft.com/office/drawing/2014/chart" uri="{C3380CC4-5D6E-409C-BE32-E72D297353CC}">
                <c16:uniqueId val="{00000003-56A3-4A2C-B420-C4FEB63AE481}"/>
              </c:ext>
            </c:extLst>
          </c:dPt>
          <c:dPt>
            <c:idx val="4"/>
            <c:marker>
              <c:symbol val="dash"/>
              <c:size val="5"/>
              <c:spPr>
                <a:solidFill>
                  <a:schemeClr val="accent1"/>
                </a:solidFill>
                <a:ln w="63500" cap="sq">
                  <a:solidFill>
                    <a:schemeClr val="accent1">
                      <a:lumMod val="60000"/>
                      <a:lumOff val="40000"/>
                    </a:schemeClr>
                  </a:solidFill>
                  <a:miter lim="800000"/>
                </a:ln>
                <a:effectLst/>
              </c:spPr>
            </c:marker>
            <c:bubble3D val="0"/>
            <c:extLst>
              <c:ext xmlns:c16="http://schemas.microsoft.com/office/drawing/2014/chart" uri="{C3380CC4-5D6E-409C-BE32-E72D297353CC}">
                <c16:uniqueId val="{00000004-56A3-4A2C-B420-C4FEB63AE481}"/>
              </c:ext>
            </c:extLst>
          </c:dPt>
          <c:dPt>
            <c:idx val="5"/>
            <c:marker>
              <c:spPr>
                <a:solidFill>
                  <a:srgbClr val="FF0000"/>
                </a:solidFill>
                <a:ln w="63500" cap="sq">
                  <a:solidFill>
                    <a:srgbClr val="FF0000">
                      <a:alpha val="99000"/>
                    </a:srgbClr>
                  </a:solidFill>
                  <a:miter lim="800000"/>
                </a:ln>
                <a:effectLst/>
              </c:spPr>
            </c:marker>
            <c:bubble3D val="0"/>
            <c:extLst>
              <c:ext xmlns:c16="http://schemas.microsoft.com/office/drawing/2014/chart" uri="{C3380CC4-5D6E-409C-BE32-E72D297353CC}">
                <c16:uniqueId val="{00000005-56A3-4A2C-B420-C4FEB63AE481}"/>
              </c:ext>
            </c:extLst>
          </c:dPt>
          <c:xVal>
            <c:numRef>
              <c:f>'[Worksheet in Corporate Narrative Merged Version - working copy]Sheet1'!$B$9:$B$13</c:f>
              <c:numCache>
                <c:formatCode>General</c:formatCode>
                <c:ptCount val="5"/>
                <c:pt idx="0">
                  <c:v>1.3900000000000001</c:v>
                </c:pt>
                <c:pt idx="1">
                  <c:v>1.33</c:v>
                </c:pt>
                <c:pt idx="2">
                  <c:v>1.42</c:v>
                </c:pt>
                <c:pt idx="3">
                  <c:v>1.43</c:v>
                </c:pt>
                <c:pt idx="4">
                  <c:v>1.51</c:v>
                </c:pt>
              </c:numCache>
            </c:numRef>
          </c:xVal>
          <c:yVal>
            <c:numRef>
              <c:f>'[Worksheet in Corporate Narrative Merged Version - working copy]Sheet1'!$C$9:$C$13</c:f>
              <c:numCache>
                <c:formatCode>General</c:formatCode>
                <c:ptCount val="5"/>
                <c:pt idx="0">
                  <c:v>85</c:v>
                </c:pt>
                <c:pt idx="1">
                  <c:v>117</c:v>
                </c:pt>
                <c:pt idx="2">
                  <c:v>82</c:v>
                </c:pt>
                <c:pt idx="3">
                  <c:v>88</c:v>
                </c:pt>
                <c:pt idx="4">
                  <c:v>86</c:v>
                </c:pt>
              </c:numCache>
            </c:numRef>
          </c:yVal>
          <c:smooth val="0"/>
          <c:extLst>
            <c:ext xmlns:c16="http://schemas.microsoft.com/office/drawing/2014/chart" uri="{C3380CC4-5D6E-409C-BE32-E72D297353CC}">
              <c16:uniqueId val="{00000006-56A3-4A2C-B420-C4FEB63AE481}"/>
            </c:ext>
          </c:extLst>
        </c:ser>
        <c:dLbls>
          <c:showLegendKey val="0"/>
          <c:showVal val="0"/>
          <c:showCatName val="0"/>
          <c:showSerName val="0"/>
          <c:showPercent val="0"/>
          <c:showBubbleSize val="0"/>
        </c:dLbls>
        <c:axId val="259532672"/>
        <c:axId val="259682304"/>
      </c:scatterChart>
      <c:valAx>
        <c:axId val="259532672"/>
        <c:scaling>
          <c:orientation val="minMax"/>
        </c:scaling>
        <c:delete val="0"/>
        <c:axPos val="b"/>
        <c:majorGridlines>
          <c:spPr>
            <a:ln w="6350" cap="flat" cmpd="sng" algn="ctr">
              <a:solidFill>
                <a:schemeClr val="bg1">
                  <a:lumMod val="7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i="0" u="none" strike="noStrike" baseline="0">
                    <a:effectLst/>
                  </a:rPr>
                  <a:t>V</a:t>
                </a:r>
                <a:r>
                  <a:rPr lang="en-US" sz="1000" b="1" i="0" u="none" strike="noStrike" baseline="-25000">
                    <a:effectLst/>
                  </a:rPr>
                  <a:t>F</a:t>
                </a:r>
                <a:r>
                  <a:rPr lang="en-US" sz="1000" b="1" i="0" u="none" strike="noStrike" baseline="0">
                    <a:effectLst/>
                  </a:rPr>
                  <a:t> [V]</a:t>
                </a:r>
                <a:r>
                  <a:rPr lang="en-US" sz="1000" b="0" i="0" u="none" strike="noStrike" baseline="0"/>
                  <a:t> </a:t>
                </a:r>
                <a:endParaRPr lang="en-US"/>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9682304"/>
        <c:crosses val="autoZero"/>
        <c:crossBetween val="midCat"/>
      </c:valAx>
      <c:valAx>
        <c:axId val="259682304"/>
        <c:scaling>
          <c:orientation val="minMax"/>
          <c:min val="80"/>
        </c:scaling>
        <c:delete val="0"/>
        <c:axPos val="l"/>
        <c:majorGridlines>
          <c:spPr>
            <a:ln w="6350"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i="0" u="none" strike="noStrike" baseline="0">
                    <a:effectLst/>
                  </a:rPr>
                  <a:t>Q</a:t>
                </a:r>
                <a:r>
                  <a:rPr lang="en-US" sz="1000" b="1" i="0" u="none" strike="noStrike" baseline="-25000">
                    <a:effectLst/>
                  </a:rPr>
                  <a:t>C</a:t>
                </a:r>
                <a:r>
                  <a:rPr lang="en-US" sz="1000" b="1" i="0" u="none" strike="noStrike" baseline="0">
                    <a:effectLst/>
                  </a:rPr>
                  <a:t> [nC]</a:t>
                </a:r>
                <a:r>
                  <a:rPr lang="en-US" sz="1000" b="0" i="0" u="none" strike="noStrike" baseline="0"/>
                  <a:t> </a:t>
                </a:r>
                <a:endParaRPr lang="en-US"/>
              </a:p>
            </c:rich>
          </c:tx>
          <c:layout>
            <c:manualLayout>
              <c:xMode val="edge"/>
              <c:yMode val="edge"/>
              <c:x val="1.6180700628584122E-2"/>
              <c:y val="0.32438883493975623"/>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59532672"/>
        <c:crosses val="autoZero"/>
        <c:crossBetween val="midCat"/>
      </c:valAx>
      <c:spPr>
        <a:gradFill>
          <a:gsLst>
            <a:gs pos="0">
              <a:srgbClr val="E2E2E2"/>
            </a:gs>
            <a:gs pos="50000">
              <a:srgbClr val="FFFFFF">
                <a:lumMod val="95000"/>
              </a:srgbClr>
            </a:gs>
            <a:gs pos="100000">
              <a:srgbClr val="FFFFFF"/>
            </a:gs>
          </a:gsLst>
          <a:lin ang="5400000" scaled="1"/>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50341D-36F7-4CCA-9AA8-0B8F430E3219}" type="doc">
      <dgm:prSet loTypeId="urn:microsoft.com/office/officeart/2005/8/layout/cycle1" loCatId="cycle" qsTypeId="urn:microsoft.com/office/officeart/2005/8/quickstyle/simple1" qsCatId="simple" csTypeId="urn:microsoft.com/office/officeart/2005/8/colors/colorful1" csCatId="colorful" phldr="1"/>
      <dgm:spPr/>
      <dgm:t>
        <a:bodyPr/>
        <a:lstStyle/>
        <a:p>
          <a:pPr latinLnBrk="1"/>
          <a:endParaRPr lang="ko-KR" altLang="en-US"/>
        </a:p>
      </dgm:t>
    </dgm:pt>
    <dgm:pt modelId="{46D0C56B-D744-4364-8225-821F8B28ECA4}">
      <dgm:prSet phldrT="[텍스트]"/>
      <dgm:spPr>
        <a:xfrm>
          <a:off x="4704665" y="39140"/>
          <a:ext cx="1341437" cy="1341437"/>
        </a:xfrm>
        <a:prstGeom prst="rect">
          <a:avLst/>
        </a:prstGeom>
        <a:noFill/>
      </dgm:spPr>
      <dgm:t>
        <a:bodyPr/>
        <a:lstStyle/>
        <a:p>
          <a:pPr latinLnBrk="1"/>
          <a:endParaRPr lang="ko-KR" altLang="en-US" dirty="0">
            <a:solidFill>
              <a:srgbClr val="133455">
                <a:hueOff val="0"/>
                <a:satOff val="0"/>
                <a:lumOff val="0"/>
                <a:alphaOff val="0"/>
              </a:srgbClr>
            </a:solidFill>
            <a:latin typeface="Franklin Gothic Book" panose="020B0503020102020204"/>
            <a:ea typeface="돋움" panose="020B0600000101010101" pitchFamily="50" charset="-127"/>
            <a:cs typeface="+mn-cs"/>
          </a:endParaRPr>
        </a:p>
      </dgm:t>
    </dgm:pt>
    <dgm:pt modelId="{533B7280-C0BE-4856-B38E-5972783C47FC}" type="parTrans" cxnId="{B1F5AD2A-AAB2-48AB-B014-53255027E6D5}">
      <dgm:prSet/>
      <dgm:spPr/>
      <dgm:t>
        <a:bodyPr/>
        <a:lstStyle/>
        <a:p>
          <a:pPr latinLnBrk="1"/>
          <a:endParaRPr lang="ko-KR" altLang="en-US"/>
        </a:p>
      </dgm:t>
    </dgm:pt>
    <dgm:pt modelId="{018E8B52-E4F9-4399-B207-B31EB3CDF58E}" type="sibTrans" cxnId="{B1F5AD2A-AAB2-48AB-B014-53255027E6D5}">
      <dgm:prSet/>
      <dgm:spPr>
        <a:xfrm>
          <a:off x="1549560" y="385"/>
          <a:ext cx="5028878" cy="5028878"/>
        </a:xfrm>
        <a:prstGeom prst="circularArrow">
          <a:avLst>
            <a:gd name="adj1" fmla="val 5202"/>
            <a:gd name="adj2" fmla="val 336015"/>
            <a:gd name="adj3" fmla="val 21292825"/>
            <a:gd name="adj4" fmla="val 19766604"/>
            <a:gd name="adj5" fmla="val 6068"/>
          </a:avLst>
        </a:prstGeom>
        <a:solidFill>
          <a:schemeClr val="accent1"/>
        </a:solidFill>
      </dgm:spPr>
      <dgm:t>
        <a:bodyPr/>
        <a:lstStyle/>
        <a:p>
          <a:pPr latinLnBrk="1"/>
          <a:endParaRPr lang="ko-KR" altLang="en-US"/>
        </a:p>
      </dgm:t>
    </dgm:pt>
    <dgm:pt modelId="{1E043952-F678-4DB8-934A-1C045D30C99C}">
      <dgm:prSet phldrT="[텍스트]"/>
      <dgm:spPr>
        <a:xfrm>
          <a:off x="5515145" y="2533541"/>
          <a:ext cx="1341437" cy="1341437"/>
        </a:xfrm>
        <a:prstGeom prst="rect">
          <a:avLst/>
        </a:prstGeom>
      </dgm:spPr>
      <dgm:t>
        <a:bodyPr/>
        <a:lstStyle/>
        <a:p>
          <a:pPr latinLnBrk="1"/>
          <a:endParaRPr lang="ko-KR" altLang="en-US">
            <a:solidFill>
              <a:srgbClr val="133455">
                <a:hueOff val="0"/>
                <a:satOff val="0"/>
                <a:lumOff val="0"/>
                <a:alphaOff val="0"/>
              </a:srgbClr>
            </a:solidFill>
            <a:latin typeface="Franklin Gothic Book" panose="020B0503020102020204"/>
            <a:ea typeface="돋움" panose="020B0600000101010101" pitchFamily="50" charset="-127"/>
            <a:cs typeface="+mn-cs"/>
          </a:endParaRPr>
        </a:p>
      </dgm:t>
    </dgm:pt>
    <dgm:pt modelId="{97BF755A-42BF-4F2B-AA4E-43C42D033AD7}" type="parTrans" cxnId="{12252F9C-9152-4244-A83E-504169FB40C0}">
      <dgm:prSet/>
      <dgm:spPr/>
      <dgm:t>
        <a:bodyPr/>
        <a:lstStyle/>
        <a:p>
          <a:pPr latinLnBrk="1"/>
          <a:endParaRPr lang="ko-KR" altLang="en-US"/>
        </a:p>
      </dgm:t>
    </dgm:pt>
    <dgm:pt modelId="{A8E9F5B2-E929-4251-827B-24D9B3112FC9}" type="sibTrans" cxnId="{12252F9C-9152-4244-A83E-504169FB40C0}">
      <dgm:prSet/>
      <dgm:spPr>
        <a:xfrm>
          <a:off x="1549560" y="385"/>
          <a:ext cx="5028878" cy="5028878"/>
        </a:xfrm>
        <a:prstGeom prst="circularArrow">
          <a:avLst>
            <a:gd name="adj1" fmla="val 5202"/>
            <a:gd name="adj2" fmla="val 336015"/>
            <a:gd name="adj3" fmla="val 4014266"/>
            <a:gd name="adj4" fmla="val 2253829"/>
            <a:gd name="adj5" fmla="val 6068"/>
          </a:avLst>
        </a:prstGeom>
      </dgm:spPr>
      <dgm:t>
        <a:bodyPr/>
        <a:lstStyle/>
        <a:p>
          <a:pPr latinLnBrk="1"/>
          <a:endParaRPr lang="ko-KR" altLang="en-US"/>
        </a:p>
      </dgm:t>
    </dgm:pt>
    <dgm:pt modelId="{2EAAFD26-FCC8-4CC7-9377-3B2CC0201C2E}">
      <dgm:prSet phldrT="[텍스트]"/>
      <dgm:spPr>
        <a:xfrm>
          <a:off x="3393281" y="4075166"/>
          <a:ext cx="1341437" cy="1341437"/>
        </a:xfrm>
        <a:prstGeom prst="rect">
          <a:avLst/>
        </a:prstGeom>
      </dgm:spPr>
      <dgm:t>
        <a:bodyPr/>
        <a:lstStyle/>
        <a:p>
          <a:pPr latinLnBrk="1"/>
          <a:endParaRPr lang="ko-KR" altLang="en-US">
            <a:solidFill>
              <a:srgbClr val="133455">
                <a:hueOff val="0"/>
                <a:satOff val="0"/>
                <a:lumOff val="0"/>
                <a:alphaOff val="0"/>
              </a:srgbClr>
            </a:solidFill>
            <a:latin typeface="Franklin Gothic Book" panose="020B0503020102020204"/>
            <a:ea typeface="돋움" panose="020B0600000101010101" pitchFamily="50" charset="-127"/>
            <a:cs typeface="+mn-cs"/>
          </a:endParaRPr>
        </a:p>
      </dgm:t>
    </dgm:pt>
    <dgm:pt modelId="{72523F7F-44EE-40CE-8029-00FDAF0A326D}" type="parTrans" cxnId="{B9E6F197-332B-4F7A-B4E9-38B767A407FE}">
      <dgm:prSet/>
      <dgm:spPr/>
      <dgm:t>
        <a:bodyPr/>
        <a:lstStyle/>
        <a:p>
          <a:pPr latinLnBrk="1"/>
          <a:endParaRPr lang="ko-KR" altLang="en-US"/>
        </a:p>
      </dgm:t>
    </dgm:pt>
    <dgm:pt modelId="{33DFB618-06FC-4CA8-99D2-9AC65FAFB99D}" type="sibTrans" cxnId="{B9E6F197-332B-4F7A-B4E9-38B767A407FE}">
      <dgm:prSet/>
      <dgm:spPr>
        <a:xfrm>
          <a:off x="1549560" y="385"/>
          <a:ext cx="5028878" cy="5028878"/>
        </a:xfrm>
        <a:prstGeom prst="circularArrow">
          <a:avLst>
            <a:gd name="adj1" fmla="val 5202"/>
            <a:gd name="adj2" fmla="val 336015"/>
            <a:gd name="adj3" fmla="val 8210155"/>
            <a:gd name="adj4" fmla="val 6449719"/>
            <a:gd name="adj5" fmla="val 6068"/>
          </a:avLst>
        </a:prstGeom>
      </dgm:spPr>
      <dgm:t>
        <a:bodyPr/>
        <a:lstStyle/>
        <a:p>
          <a:pPr latinLnBrk="1"/>
          <a:endParaRPr lang="ko-KR" altLang="en-US"/>
        </a:p>
      </dgm:t>
    </dgm:pt>
    <dgm:pt modelId="{6E707C74-209E-4C98-810E-2355219E68B9}">
      <dgm:prSet phldrT="[텍스트]"/>
      <dgm:spPr>
        <a:xfrm>
          <a:off x="1271416" y="2533541"/>
          <a:ext cx="1341437" cy="1341437"/>
        </a:xfrm>
        <a:prstGeom prst="rect">
          <a:avLst/>
        </a:prstGeom>
      </dgm:spPr>
      <dgm:t>
        <a:bodyPr/>
        <a:lstStyle/>
        <a:p>
          <a:pPr latinLnBrk="1"/>
          <a:endParaRPr lang="ko-KR" altLang="en-US">
            <a:solidFill>
              <a:srgbClr val="133455">
                <a:hueOff val="0"/>
                <a:satOff val="0"/>
                <a:lumOff val="0"/>
                <a:alphaOff val="0"/>
              </a:srgbClr>
            </a:solidFill>
            <a:latin typeface="Franklin Gothic Book" panose="020B0503020102020204"/>
            <a:ea typeface="돋움" panose="020B0600000101010101" pitchFamily="50" charset="-127"/>
            <a:cs typeface="+mn-cs"/>
          </a:endParaRPr>
        </a:p>
      </dgm:t>
    </dgm:pt>
    <dgm:pt modelId="{A0AA7CD3-9AC1-426B-A3E7-2E0247AC13D3}" type="parTrans" cxnId="{7F6DEDE1-62F2-42D2-A1CD-6E738F56FFD4}">
      <dgm:prSet/>
      <dgm:spPr/>
      <dgm:t>
        <a:bodyPr/>
        <a:lstStyle/>
        <a:p>
          <a:pPr latinLnBrk="1"/>
          <a:endParaRPr lang="ko-KR" altLang="en-US"/>
        </a:p>
      </dgm:t>
    </dgm:pt>
    <dgm:pt modelId="{1A26E82D-FB97-4A60-8ADA-DC836EB720CE}" type="sibTrans" cxnId="{7F6DEDE1-62F2-42D2-A1CD-6E738F56FFD4}">
      <dgm:prSet/>
      <dgm:spPr>
        <a:xfrm>
          <a:off x="1549560" y="385"/>
          <a:ext cx="5028878" cy="5028878"/>
        </a:xfrm>
        <a:prstGeom prst="circularArrow">
          <a:avLst>
            <a:gd name="adj1" fmla="val 5202"/>
            <a:gd name="adj2" fmla="val 336015"/>
            <a:gd name="adj3" fmla="val 12297380"/>
            <a:gd name="adj4" fmla="val 10771160"/>
            <a:gd name="adj5" fmla="val 6068"/>
          </a:avLst>
        </a:prstGeom>
      </dgm:spPr>
      <dgm:t>
        <a:bodyPr/>
        <a:lstStyle/>
        <a:p>
          <a:pPr latinLnBrk="1"/>
          <a:endParaRPr lang="ko-KR" altLang="en-US"/>
        </a:p>
      </dgm:t>
    </dgm:pt>
    <dgm:pt modelId="{C8E35983-FC1F-4D0B-8D9C-BD937C16E4FB}">
      <dgm:prSet phldrT="[텍스트]"/>
      <dgm:spPr>
        <a:xfrm>
          <a:off x="2081896" y="39140"/>
          <a:ext cx="1341437" cy="1341437"/>
        </a:xfrm>
        <a:prstGeom prst="rect">
          <a:avLst/>
        </a:prstGeom>
      </dgm:spPr>
      <dgm:t>
        <a:bodyPr/>
        <a:lstStyle/>
        <a:p>
          <a:pPr latinLnBrk="1"/>
          <a:endParaRPr lang="ko-KR" altLang="en-US">
            <a:solidFill>
              <a:srgbClr val="133455">
                <a:hueOff val="0"/>
                <a:satOff val="0"/>
                <a:lumOff val="0"/>
                <a:alphaOff val="0"/>
              </a:srgbClr>
            </a:solidFill>
            <a:latin typeface="Franklin Gothic Book" panose="020B0503020102020204"/>
            <a:ea typeface="돋움" panose="020B0600000101010101" pitchFamily="50" charset="-127"/>
            <a:cs typeface="+mn-cs"/>
          </a:endParaRPr>
        </a:p>
      </dgm:t>
    </dgm:pt>
    <dgm:pt modelId="{CDF595D9-C337-4923-9AAA-7F36454B2BF1}" type="sibTrans" cxnId="{43B5621F-4CAE-4956-81BB-3A92A090246B}">
      <dgm:prSet/>
      <dgm:spPr>
        <a:xfrm>
          <a:off x="1549560" y="385"/>
          <a:ext cx="5028878" cy="5028878"/>
        </a:xfrm>
        <a:prstGeom prst="circularArrow">
          <a:avLst>
            <a:gd name="adj1" fmla="val 5202"/>
            <a:gd name="adj2" fmla="val 336015"/>
            <a:gd name="adj3" fmla="val 16865256"/>
            <a:gd name="adj4" fmla="val 15198729"/>
            <a:gd name="adj5" fmla="val 6068"/>
          </a:avLst>
        </a:prstGeom>
      </dgm:spPr>
      <dgm:t>
        <a:bodyPr/>
        <a:lstStyle/>
        <a:p>
          <a:pPr latinLnBrk="1"/>
          <a:endParaRPr lang="ko-KR" altLang="en-US"/>
        </a:p>
      </dgm:t>
    </dgm:pt>
    <dgm:pt modelId="{51138F4C-7785-4703-B9DD-F67973994DEB}" type="parTrans" cxnId="{43B5621F-4CAE-4956-81BB-3A92A090246B}">
      <dgm:prSet/>
      <dgm:spPr/>
      <dgm:t>
        <a:bodyPr/>
        <a:lstStyle/>
        <a:p>
          <a:pPr latinLnBrk="1"/>
          <a:endParaRPr lang="ko-KR" altLang="en-US"/>
        </a:p>
      </dgm:t>
    </dgm:pt>
    <dgm:pt modelId="{04B770F3-BA1D-4561-AAF4-8516794EDF97}" type="pres">
      <dgm:prSet presAssocID="{F850341D-36F7-4CCA-9AA8-0B8F430E3219}" presName="cycle" presStyleCnt="0">
        <dgm:presLayoutVars>
          <dgm:dir/>
          <dgm:resizeHandles val="exact"/>
        </dgm:presLayoutVars>
      </dgm:prSet>
      <dgm:spPr/>
    </dgm:pt>
    <dgm:pt modelId="{CBC84841-E41D-4F23-BA16-33075C33E192}" type="pres">
      <dgm:prSet presAssocID="{46D0C56B-D744-4364-8225-821F8B28ECA4}" presName="dummy" presStyleCnt="0"/>
      <dgm:spPr/>
    </dgm:pt>
    <dgm:pt modelId="{F6D7AF55-8E63-4279-80CC-4E1B24B6B94A}" type="pres">
      <dgm:prSet presAssocID="{46D0C56B-D744-4364-8225-821F8B28ECA4}" presName="node" presStyleLbl="revTx" presStyleIdx="0" presStyleCnt="5">
        <dgm:presLayoutVars>
          <dgm:bulletEnabled val="1"/>
        </dgm:presLayoutVars>
      </dgm:prSet>
      <dgm:spPr/>
    </dgm:pt>
    <dgm:pt modelId="{2A7755A9-2468-4117-90FA-41A55CAE6222}" type="pres">
      <dgm:prSet presAssocID="{018E8B52-E4F9-4399-B207-B31EB3CDF58E}" presName="sibTrans" presStyleLbl="node1" presStyleIdx="0" presStyleCnt="5"/>
      <dgm:spPr/>
    </dgm:pt>
    <dgm:pt modelId="{6FE8C6B3-0105-4623-B2C7-3831118DD76A}" type="pres">
      <dgm:prSet presAssocID="{1E043952-F678-4DB8-934A-1C045D30C99C}" presName="dummy" presStyleCnt="0"/>
      <dgm:spPr/>
    </dgm:pt>
    <dgm:pt modelId="{C21B4477-D714-4B03-BE2E-47CAE7910A18}" type="pres">
      <dgm:prSet presAssocID="{1E043952-F678-4DB8-934A-1C045D30C99C}" presName="node" presStyleLbl="revTx" presStyleIdx="1" presStyleCnt="5">
        <dgm:presLayoutVars>
          <dgm:bulletEnabled val="1"/>
        </dgm:presLayoutVars>
      </dgm:prSet>
      <dgm:spPr/>
    </dgm:pt>
    <dgm:pt modelId="{867BC8F0-B0E2-41F9-8D73-7D72CBEF928D}" type="pres">
      <dgm:prSet presAssocID="{A8E9F5B2-E929-4251-827B-24D9B3112FC9}" presName="sibTrans" presStyleLbl="node1" presStyleIdx="1" presStyleCnt="5" custLinFactNeighborX="5239" custLinFactNeighborY="985"/>
      <dgm:spPr/>
    </dgm:pt>
    <dgm:pt modelId="{25EEE9A2-B77B-44FA-B732-4936289DE952}" type="pres">
      <dgm:prSet presAssocID="{2EAAFD26-FCC8-4CC7-9377-3B2CC0201C2E}" presName="dummy" presStyleCnt="0"/>
      <dgm:spPr/>
    </dgm:pt>
    <dgm:pt modelId="{103B537B-6823-4337-A699-8BD02209BB53}" type="pres">
      <dgm:prSet presAssocID="{2EAAFD26-FCC8-4CC7-9377-3B2CC0201C2E}" presName="node" presStyleLbl="revTx" presStyleIdx="2" presStyleCnt="5">
        <dgm:presLayoutVars>
          <dgm:bulletEnabled val="1"/>
        </dgm:presLayoutVars>
      </dgm:prSet>
      <dgm:spPr/>
    </dgm:pt>
    <dgm:pt modelId="{98043E81-36E8-4C15-A7A0-9B6BB0CB6F3A}" type="pres">
      <dgm:prSet presAssocID="{33DFB618-06FC-4CA8-99D2-9AC65FAFB99D}" presName="sibTrans" presStyleLbl="node1" presStyleIdx="2" presStyleCnt="5" custLinFactNeighborX="-3939" custLinFactNeighborY="-875"/>
      <dgm:spPr/>
    </dgm:pt>
    <dgm:pt modelId="{83853483-A46A-4BC6-9B4B-6A8999A0024F}" type="pres">
      <dgm:prSet presAssocID="{6E707C74-209E-4C98-810E-2355219E68B9}" presName="dummy" presStyleCnt="0"/>
      <dgm:spPr/>
    </dgm:pt>
    <dgm:pt modelId="{4746720F-D448-4138-A3E0-FF3649BBBB74}" type="pres">
      <dgm:prSet presAssocID="{6E707C74-209E-4C98-810E-2355219E68B9}" presName="node" presStyleLbl="revTx" presStyleIdx="3" presStyleCnt="5">
        <dgm:presLayoutVars>
          <dgm:bulletEnabled val="1"/>
        </dgm:presLayoutVars>
      </dgm:prSet>
      <dgm:spPr/>
    </dgm:pt>
    <dgm:pt modelId="{25DFF38C-FD69-4648-A750-B09FA1F9AEAE}" type="pres">
      <dgm:prSet presAssocID="{1A26E82D-FB97-4A60-8ADA-DC836EB720CE}" presName="sibTrans" presStyleLbl="node1" presStyleIdx="3" presStyleCnt="5"/>
      <dgm:spPr/>
    </dgm:pt>
    <dgm:pt modelId="{DAC6C0F1-9D65-46E1-93AB-E929B962A9BC}" type="pres">
      <dgm:prSet presAssocID="{C8E35983-FC1F-4D0B-8D9C-BD937C16E4FB}" presName="dummy" presStyleCnt="0"/>
      <dgm:spPr/>
    </dgm:pt>
    <dgm:pt modelId="{2BB64647-C2C6-421E-BE49-FB7938AE5C34}" type="pres">
      <dgm:prSet presAssocID="{C8E35983-FC1F-4D0B-8D9C-BD937C16E4FB}" presName="node" presStyleLbl="revTx" presStyleIdx="4" presStyleCnt="5">
        <dgm:presLayoutVars>
          <dgm:bulletEnabled val="1"/>
        </dgm:presLayoutVars>
      </dgm:prSet>
      <dgm:spPr/>
    </dgm:pt>
    <dgm:pt modelId="{DBE0DD0D-C658-4F21-8A5A-7EA239866EF9}" type="pres">
      <dgm:prSet presAssocID="{CDF595D9-C337-4923-9AAA-7F36454B2BF1}" presName="sibTrans" presStyleLbl="node1" presStyleIdx="4" presStyleCnt="5"/>
      <dgm:spPr/>
    </dgm:pt>
  </dgm:ptLst>
  <dgm:cxnLst>
    <dgm:cxn modelId="{4293C80E-DD74-44F0-8290-8D5D8998E17D}" type="presOf" srcId="{46D0C56B-D744-4364-8225-821F8B28ECA4}" destId="{F6D7AF55-8E63-4279-80CC-4E1B24B6B94A}" srcOrd="0" destOrd="0" presId="urn:microsoft.com/office/officeart/2005/8/layout/cycle1"/>
    <dgm:cxn modelId="{43B5621F-4CAE-4956-81BB-3A92A090246B}" srcId="{F850341D-36F7-4CCA-9AA8-0B8F430E3219}" destId="{C8E35983-FC1F-4D0B-8D9C-BD937C16E4FB}" srcOrd="4" destOrd="0" parTransId="{51138F4C-7785-4703-B9DD-F67973994DEB}" sibTransId="{CDF595D9-C337-4923-9AAA-7F36454B2BF1}"/>
    <dgm:cxn modelId="{E3647126-746A-49ED-9D41-3FD799654066}" type="presOf" srcId="{CDF595D9-C337-4923-9AAA-7F36454B2BF1}" destId="{DBE0DD0D-C658-4F21-8A5A-7EA239866EF9}" srcOrd="0" destOrd="0" presId="urn:microsoft.com/office/officeart/2005/8/layout/cycle1"/>
    <dgm:cxn modelId="{B1F5AD2A-AAB2-48AB-B014-53255027E6D5}" srcId="{F850341D-36F7-4CCA-9AA8-0B8F430E3219}" destId="{46D0C56B-D744-4364-8225-821F8B28ECA4}" srcOrd="0" destOrd="0" parTransId="{533B7280-C0BE-4856-B38E-5972783C47FC}" sibTransId="{018E8B52-E4F9-4399-B207-B31EB3CDF58E}"/>
    <dgm:cxn modelId="{8B3E0F5C-E5B4-4025-905F-1E92A3E25D30}" type="presOf" srcId="{C8E35983-FC1F-4D0B-8D9C-BD937C16E4FB}" destId="{2BB64647-C2C6-421E-BE49-FB7938AE5C34}" srcOrd="0" destOrd="0" presId="urn:microsoft.com/office/officeart/2005/8/layout/cycle1"/>
    <dgm:cxn modelId="{9F1FAA5C-8AD0-4BC7-8979-11BA28CEEF50}" type="presOf" srcId="{018E8B52-E4F9-4399-B207-B31EB3CDF58E}" destId="{2A7755A9-2468-4117-90FA-41A55CAE6222}" srcOrd="0" destOrd="0" presId="urn:microsoft.com/office/officeart/2005/8/layout/cycle1"/>
    <dgm:cxn modelId="{AC4D398E-0CE8-4AA1-987F-DB4471B59086}" type="presOf" srcId="{1E043952-F678-4DB8-934A-1C045D30C99C}" destId="{C21B4477-D714-4B03-BE2E-47CAE7910A18}" srcOrd="0" destOrd="0" presId="urn:microsoft.com/office/officeart/2005/8/layout/cycle1"/>
    <dgm:cxn modelId="{EB651892-3DF6-476C-98D8-31BA2A792DB6}" type="presOf" srcId="{F850341D-36F7-4CCA-9AA8-0B8F430E3219}" destId="{04B770F3-BA1D-4561-AAF4-8516794EDF97}" srcOrd="0" destOrd="0" presId="urn:microsoft.com/office/officeart/2005/8/layout/cycle1"/>
    <dgm:cxn modelId="{B9E6F197-332B-4F7A-B4E9-38B767A407FE}" srcId="{F850341D-36F7-4CCA-9AA8-0B8F430E3219}" destId="{2EAAFD26-FCC8-4CC7-9377-3B2CC0201C2E}" srcOrd="2" destOrd="0" parTransId="{72523F7F-44EE-40CE-8029-00FDAF0A326D}" sibTransId="{33DFB618-06FC-4CA8-99D2-9AC65FAFB99D}"/>
    <dgm:cxn modelId="{12252F9C-9152-4244-A83E-504169FB40C0}" srcId="{F850341D-36F7-4CCA-9AA8-0B8F430E3219}" destId="{1E043952-F678-4DB8-934A-1C045D30C99C}" srcOrd="1" destOrd="0" parTransId="{97BF755A-42BF-4F2B-AA4E-43C42D033AD7}" sibTransId="{A8E9F5B2-E929-4251-827B-24D9B3112FC9}"/>
    <dgm:cxn modelId="{CC7401A3-E931-49D7-9CC8-8C1219148679}" type="presOf" srcId="{33DFB618-06FC-4CA8-99D2-9AC65FAFB99D}" destId="{98043E81-36E8-4C15-A7A0-9B6BB0CB6F3A}" srcOrd="0" destOrd="0" presId="urn:microsoft.com/office/officeart/2005/8/layout/cycle1"/>
    <dgm:cxn modelId="{3C0DDBB7-FBC9-4FCD-81DD-83A4A0604012}" type="presOf" srcId="{A8E9F5B2-E929-4251-827B-24D9B3112FC9}" destId="{867BC8F0-B0E2-41F9-8D73-7D72CBEF928D}" srcOrd="0" destOrd="0" presId="urn:microsoft.com/office/officeart/2005/8/layout/cycle1"/>
    <dgm:cxn modelId="{A4A604C2-198F-407A-9EF3-42B25B384472}" type="presOf" srcId="{6E707C74-209E-4C98-810E-2355219E68B9}" destId="{4746720F-D448-4138-A3E0-FF3649BBBB74}" srcOrd="0" destOrd="0" presId="urn:microsoft.com/office/officeart/2005/8/layout/cycle1"/>
    <dgm:cxn modelId="{FE03C1C5-6AAA-4D30-9B33-1B29B358CB6A}" type="presOf" srcId="{2EAAFD26-FCC8-4CC7-9377-3B2CC0201C2E}" destId="{103B537B-6823-4337-A699-8BD02209BB53}" srcOrd="0" destOrd="0" presId="urn:microsoft.com/office/officeart/2005/8/layout/cycle1"/>
    <dgm:cxn modelId="{7F6DEDE1-62F2-42D2-A1CD-6E738F56FFD4}" srcId="{F850341D-36F7-4CCA-9AA8-0B8F430E3219}" destId="{6E707C74-209E-4C98-810E-2355219E68B9}" srcOrd="3" destOrd="0" parTransId="{A0AA7CD3-9AC1-426B-A3E7-2E0247AC13D3}" sibTransId="{1A26E82D-FB97-4A60-8ADA-DC836EB720CE}"/>
    <dgm:cxn modelId="{22540EF5-A1D8-40B5-8DAA-B7DC6A9C5EA4}" type="presOf" srcId="{1A26E82D-FB97-4A60-8ADA-DC836EB720CE}" destId="{25DFF38C-FD69-4648-A750-B09FA1F9AEAE}" srcOrd="0" destOrd="0" presId="urn:microsoft.com/office/officeart/2005/8/layout/cycle1"/>
    <dgm:cxn modelId="{F9B35EB8-0D88-47D5-93F6-EB3A054F61DA}" type="presParOf" srcId="{04B770F3-BA1D-4561-AAF4-8516794EDF97}" destId="{CBC84841-E41D-4F23-BA16-33075C33E192}" srcOrd="0" destOrd="0" presId="urn:microsoft.com/office/officeart/2005/8/layout/cycle1"/>
    <dgm:cxn modelId="{2339C1D4-3EB2-4B4C-92AB-E74A1491D533}" type="presParOf" srcId="{04B770F3-BA1D-4561-AAF4-8516794EDF97}" destId="{F6D7AF55-8E63-4279-80CC-4E1B24B6B94A}" srcOrd="1" destOrd="0" presId="urn:microsoft.com/office/officeart/2005/8/layout/cycle1"/>
    <dgm:cxn modelId="{23ABAD1E-DB84-462B-80C6-1B7385A4C6B3}" type="presParOf" srcId="{04B770F3-BA1D-4561-AAF4-8516794EDF97}" destId="{2A7755A9-2468-4117-90FA-41A55CAE6222}" srcOrd="2" destOrd="0" presId="urn:microsoft.com/office/officeart/2005/8/layout/cycle1"/>
    <dgm:cxn modelId="{6C8D7C88-328C-4154-87C5-D64299F9AE43}" type="presParOf" srcId="{04B770F3-BA1D-4561-AAF4-8516794EDF97}" destId="{6FE8C6B3-0105-4623-B2C7-3831118DD76A}" srcOrd="3" destOrd="0" presId="urn:microsoft.com/office/officeart/2005/8/layout/cycle1"/>
    <dgm:cxn modelId="{5251354A-988E-40D9-8BD2-F1E8189135CB}" type="presParOf" srcId="{04B770F3-BA1D-4561-AAF4-8516794EDF97}" destId="{C21B4477-D714-4B03-BE2E-47CAE7910A18}" srcOrd="4" destOrd="0" presId="urn:microsoft.com/office/officeart/2005/8/layout/cycle1"/>
    <dgm:cxn modelId="{36AAE6F3-31FF-4BA7-8372-E436A30CECD9}" type="presParOf" srcId="{04B770F3-BA1D-4561-AAF4-8516794EDF97}" destId="{867BC8F0-B0E2-41F9-8D73-7D72CBEF928D}" srcOrd="5" destOrd="0" presId="urn:microsoft.com/office/officeart/2005/8/layout/cycle1"/>
    <dgm:cxn modelId="{2E4611B4-B428-40A5-A806-6ADFBA46E7DC}" type="presParOf" srcId="{04B770F3-BA1D-4561-AAF4-8516794EDF97}" destId="{25EEE9A2-B77B-44FA-B732-4936289DE952}" srcOrd="6" destOrd="0" presId="urn:microsoft.com/office/officeart/2005/8/layout/cycle1"/>
    <dgm:cxn modelId="{596DF140-E121-4877-AA9B-18E3A6365B7C}" type="presParOf" srcId="{04B770F3-BA1D-4561-AAF4-8516794EDF97}" destId="{103B537B-6823-4337-A699-8BD02209BB53}" srcOrd="7" destOrd="0" presId="urn:microsoft.com/office/officeart/2005/8/layout/cycle1"/>
    <dgm:cxn modelId="{CA99780A-2C0C-4F40-8DA6-6CF32FF39EDA}" type="presParOf" srcId="{04B770F3-BA1D-4561-AAF4-8516794EDF97}" destId="{98043E81-36E8-4C15-A7A0-9B6BB0CB6F3A}" srcOrd="8" destOrd="0" presId="urn:microsoft.com/office/officeart/2005/8/layout/cycle1"/>
    <dgm:cxn modelId="{FD5A640E-1A58-440F-9D9B-B6EEA3B87422}" type="presParOf" srcId="{04B770F3-BA1D-4561-AAF4-8516794EDF97}" destId="{83853483-A46A-4BC6-9B4B-6A8999A0024F}" srcOrd="9" destOrd="0" presId="urn:microsoft.com/office/officeart/2005/8/layout/cycle1"/>
    <dgm:cxn modelId="{FD382342-25DB-49E7-B0DF-01CBD74D19C6}" type="presParOf" srcId="{04B770F3-BA1D-4561-AAF4-8516794EDF97}" destId="{4746720F-D448-4138-A3E0-FF3649BBBB74}" srcOrd="10" destOrd="0" presId="urn:microsoft.com/office/officeart/2005/8/layout/cycle1"/>
    <dgm:cxn modelId="{84959A34-0443-4E88-8503-E15C3C86BC44}" type="presParOf" srcId="{04B770F3-BA1D-4561-AAF4-8516794EDF97}" destId="{25DFF38C-FD69-4648-A750-B09FA1F9AEAE}" srcOrd="11" destOrd="0" presId="urn:microsoft.com/office/officeart/2005/8/layout/cycle1"/>
    <dgm:cxn modelId="{D487F006-405F-4651-AFC4-B213EE3101C1}" type="presParOf" srcId="{04B770F3-BA1D-4561-AAF4-8516794EDF97}" destId="{DAC6C0F1-9D65-46E1-93AB-E929B962A9BC}" srcOrd="12" destOrd="0" presId="urn:microsoft.com/office/officeart/2005/8/layout/cycle1"/>
    <dgm:cxn modelId="{555DE81F-F784-4F76-B9B4-3EA9CAD6AADA}" type="presParOf" srcId="{04B770F3-BA1D-4561-AAF4-8516794EDF97}" destId="{2BB64647-C2C6-421E-BE49-FB7938AE5C34}" srcOrd="13" destOrd="0" presId="urn:microsoft.com/office/officeart/2005/8/layout/cycle1"/>
    <dgm:cxn modelId="{0DD43413-E53E-4A03-BC08-EBAF6A4A7AB4}" type="presParOf" srcId="{04B770F3-BA1D-4561-AAF4-8516794EDF97}" destId="{DBE0DD0D-C658-4F21-8A5A-7EA239866EF9}"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7AF55-8E63-4279-80CC-4E1B24B6B94A}">
      <dsp:nvSpPr>
        <dsp:cNvPr id="0" name=""/>
        <dsp:cNvSpPr/>
      </dsp:nvSpPr>
      <dsp:spPr>
        <a:xfrm>
          <a:off x="5211598" y="43357"/>
          <a:ext cx="1485978" cy="148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latinLnBrk="1">
            <a:lnSpc>
              <a:spcPct val="90000"/>
            </a:lnSpc>
            <a:spcBef>
              <a:spcPct val="0"/>
            </a:spcBef>
            <a:spcAft>
              <a:spcPct val="35000"/>
            </a:spcAft>
            <a:buNone/>
          </a:pPr>
          <a:endParaRPr lang="ko-KR" altLang="en-US" sz="6500" kern="1200" dirty="0">
            <a:solidFill>
              <a:srgbClr val="133455">
                <a:hueOff val="0"/>
                <a:satOff val="0"/>
                <a:lumOff val="0"/>
                <a:alphaOff val="0"/>
              </a:srgbClr>
            </a:solidFill>
            <a:latin typeface="Franklin Gothic Book" panose="020B0503020102020204"/>
            <a:ea typeface="돋움" panose="020B0600000101010101" pitchFamily="50" charset="-127"/>
            <a:cs typeface="+mn-cs"/>
          </a:endParaRPr>
        </a:p>
      </dsp:txBody>
      <dsp:txXfrm>
        <a:off x="5211598" y="43357"/>
        <a:ext cx="1485978" cy="1485978"/>
      </dsp:txXfrm>
    </dsp:sp>
    <dsp:sp modelId="{2A7755A9-2468-4117-90FA-41A55CAE6222}">
      <dsp:nvSpPr>
        <dsp:cNvPr id="0" name=""/>
        <dsp:cNvSpPr/>
      </dsp:nvSpPr>
      <dsp:spPr>
        <a:xfrm>
          <a:off x="1716527" y="427"/>
          <a:ext cx="5570745" cy="5570745"/>
        </a:xfrm>
        <a:prstGeom prst="circularArrow">
          <a:avLst>
            <a:gd name="adj1" fmla="val 5202"/>
            <a:gd name="adj2" fmla="val 336015"/>
            <a:gd name="adj3" fmla="val 21292825"/>
            <a:gd name="adj4" fmla="val 19766604"/>
            <a:gd name="adj5" fmla="val 606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1B4477-D714-4B03-BE2E-47CAE7910A18}">
      <dsp:nvSpPr>
        <dsp:cNvPr id="0" name=""/>
        <dsp:cNvSpPr/>
      </dsp:nvSpPr>
      <dsp:spPr>
        <a:xfrm>
          <a:off x="6109408" y="2806533"/>
          <a:ext cx="1485978" cy="148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latinLnBrk="1">
            <a:lnSpc>
              <a:spcPct val="90000"/>
            </a:lnSpc>
            <a:spcBef>
              <a:spcPct val="0"/>
            </a:spcBef>
            <a:spcAft>
              <a:spcPct val="35000"/>
            </a:spcAft>
            <a:buNone/>
          </a:pPr>
          <a:endParaRPr lang="ko-KR" altLang="en-US" sz="6500" kern="1200">
            <a:solidFill>
              <a:srgbClr val="133455">
                <a:hueOff val="0"/>
                <a:satOff val="0"/>
                <a:lumOff val="0"/>
                <a:alphaOff val="0"/>
              </a:srgbClr>
            </a:solidFill>
            <a:latin typeface="Franklin Gothic Book" panose="020B0503020102020204"/>
            <a:ea typeface="돋움" panose="020B0600000101010101" pitchFamily="50" charset="-127"/>
            <a:cs typeface="+mn-cs"/>
          </a:endParaRPr>
        </a:p>
      </dsp:txBody>
      <dsp:txXfrm>
        <a:off x="6109408" y="2806533"/>
        <a:ext cx="1485978" cy="1485978"/>
      </dsp:txXfrm>
    </dsp:sp>
    <dsp:sp modelId="{867BC8F0-B0E2-41F9-8D73-7D72CBEF928D}">
      <dsp:nvSpPr>
        <dsp:cNvPr id="0" name=""/>
        <dsp:cNvSpPr/>
      </dsp:nvSpPr>
      <dsp:spPr>
        <a:xfrm>
          <a:off x="2008379" y="55299"/>
          <a:ext cx="5570745" cy="5570745"/>
        </a:xfrm>
        <a:prstGeom prst="circularArrow">
          <a:avLst>
            <a:gd name="adj1" fmla="val 5202"/>
            <a:gd name="adj2" fmla="val 336015"/>
            <a:gd name="adj3" fmla="val 4014266"/>
            <a:gd name="adj4" fmla="val 2253829"/>
            <a:gd name="adj5" fmla="val 6068"/>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3B537B-6823-4337-A699-8BD02209BB53}">
      <dsp:nvSpPr>
        <dsp:cNvPr id="0" name=""/>
        <dsp:cNvSpPr/>
      </dsp:nvSpPr>
      <dsp:spPr>
        <a:xfrm>
          <a:off x="3758911" y="4514270"/>
          <a:ext cx="1485978" cy="148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latinLnBrk="1">
            <a:lnSpc>
              <a:spcPct val="90000"/>
            </a:lnSpc>
            <a:spcBef>
              <a:spcPct val="0"/>
            </a:spcBef>
            <a:spcAft>
              <a:spcPct val="35000"/>
            </a:spcAft>
            <a:buNone/>
          </a:pPr>
          <a:endParaRPr lang="ko-KR" altLang="en-US" sz="6500" kern="1200">
            <a:solidFill>
              <a:srgbClr val="133455">
                <a:hueOff val="0"/>
                <a:satOff val="0"/>
                <a:lumOff val="0"/>
                <a:alphaOff val="0"/>
              </a:srgbClr>
            </a:solidFill>
            <a:latin typeface="Franklin Gothic Book" panose="020B0503020102020204"/>
            <a:ea typeface="돋움" panose="020B0600000101010101" pitchFamily="50" charset="-127"/>
            <a:cs typeface="+mn-cs"/>
          </a:endParaRPr>
        </a:p>
      </dsp:txBody>
      <dsp:txXfrm>
        <a:off x="3758911" y="4514270"/>
        <a:ext cx="1485978" cy="1485978"/>
      </dsp:txXfrm>
    </dsp:sp>
    <dsp:sp modelId="{98043E81-36E8-4C15-A7A0-9B6BB0CB6F3A}">
      <dsp:nvSpPr>
        <dsp:cNvPr id="0" name=""/>
        <dsp:cNvSpPr/>
      </dsp:nvSpPr>
      <dsp:spPr>
        <a:xfrm>
          <a:off x="1497096" y="-48316"/>
          <a:ext cx="5570745" cy="5570745"/>
        </a:xfrm>
        <a:prstGeom prst="circularArrow">
          <a:avLst>
            <a:gd name="adj1" fmla="val 5202"/>
            <a:gd name="adj2" fmla="val 336015"/>
            <a:gd name="adj3" fmla="val 8210155"/>
            <a:gd name="adj4" fmla="val 6449719"/>
            <a:gd name="adj5" fmla="val 6068"/>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46720F-D448-4138-A3E0-FF3649BBBB74}">
      <dsp:nvSpPr>
        <dsp:cNvPr id="0" name=""/>
        <dsp:cNvSpPr/>
      </dsp:nvSpPr>
      <dsp:spPr>
        <a:xfrm>
          <a:off x="1408413" y="2806533"/>
          <a:ext cx="1485978" cy="148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latinLnBrk="1">
            <a:lnSpc>
              <a:spcPct val="90000"/>
            </a:lnSpc>
            <a:spcBef>
              <a:spcPct val="0"/>
            </a:spcBef>
            <a:spcAft>
              <a:spcPct val="35000"/>
            </a:spcAft>
            <a:buNone/>
          </a:pPr>
          <a:endParaRPr lang="ko-KR" altLang="en-US" sz="6500" kern="1200">
            <a:solidFill>
              <a:srgbClr val="133455">
                <a:hueOff val="0"/>
                <a:satOff val="0"/>
                <a:lumOff val="0"/>
                <a:alphaOff val="0"/>
              </a:srgbClr>
            </a:solidFill>
            <a:latin typeface="Franklin Gothic Book" panose="020B0503020102020204"/>
            <a:ea typeface="돋움" panose="020B0600000101010101" pitchFamily="50" charset="-127"/>
            <a:cs typeface="+mn-cs"/>
          </a:endParaRPr>
        </a:p>
      </dsp:txBody>
      <dsp:txXfrm>
        <a:off x="1408413" y="2806533"/>
        <a:ext cx="1485978" cy="1485978"/>
      </dsp:txXfrm>
    </dsp:sp>
    <dsp:sp modelId="{25DFF38C-FD69-4648-A750-B09FA1F9AEAE}">
      <dsp:nvSpPr>
        <dsp:cNvPr id="0" name=""/>
        <dsp:cNvSpPr/>
      </dsp:nvSpPr>
      <dsp:spPr>
        <a:xfrm>
          <a:off x="1716527" y="427"/>
          <a:ext cx="5570745" cy="5570745"/>
        </a:xfrm>
        <a:prstGeom prst="circularArrow">
          <a:avLst>
            <a:gd name="adj1" fmla="val 5202"/>
            <a:gd name="adj2" fmla="val 336015"/>
            <a:gd name="adj3" fmla="val 12297380"/>
            <a:gd name="adj4" fmla="val 10771160"/>
            <a:gd name="adj5" fmla="val 6068"/>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B64647-C2C6-421E-BE49-FB7938AE5C34}">
      <dsp:nvSpPr>
        <dsp:cNvPr id="0" name=""/>
        <dsp:cNvSpPr/>
      </dsp:nvSpPr>
      <dsp:spPr>
        <a:xfrm>
          <a:off x="2306223" y="43357"/>
          <a:ext cx="1485978" cy="148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latinLnBrk="1">
            <a:lnSpc>
              <a:spcPct val="90000"/>
            </a:lnSpc>
            <a:spcBef>
              <a:spcPct val="0"/>
            </a:spcBef>
            <a:spcAft>
              <a:spcPct val="35000"/>
            </a:spcAft>
            <a:buNone/>
          </a:pPr>
          <a:endParaRPr lang="ko-KR" altLang="en-US" sz="6500" kern="1200">
            <a:solidFill>
              <a:srgbClr val="133455">
                <a:hueOff val="0"/>
                <a:satOff val="0"/>
                <a:lumOff val="0"/>
                <a:alphaOff val="0"/>
              </a:srgbClr>
            </a:solidFill>
            <a:latin typeface="Franklin Gothic Book" panose="020B0503020102020204"/>
            <a:ea typeface="돋움" panose="020B0600000101010101" pitchFamily="50" charset="-127"/>
            <a:cs typeface="+mn-cs"/>
          </a:endParaRPr>
        </a:p>
      </dsp:txBody>
      <dsp:txXfrm>
        <a:off x="2306223" y="43357"/>
        <a:ext cx="1485978" cy="1485978"/>
      </dsp:txXfrm>
    </dsp:sp>
    <dsp:sp modelId="{DBE0DD0D-C658-4F21-8A5A-7EA239866EF9}">
      <dsp:nvSpPr>
        <dsp:cNvPr id="0" name=""/>
        <dsp:cNvSpPr/>
      </dsp:nvSpPr>
      <dsp:spPr>
        <a:xfrm>
          <a:off x="1716527" y="427"/>
          <a:ext cx="5570745" cy="5570745"/>
        </a:xfrm>
        <a:prstGeom prst="circularArrow">
          <a:avLst>
            <a:gd name="adj1" fmla="val 5202"/>
            <a:gd name="adj2" fmla="val 336015"/>
            <a:gd name="adj3" fmla="val 16865256"/>
            <a:gd name="adj4" fmla="val 15198729"/>
            <a:gd name="adj5" fmla="val 6068"/>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0.15139</cdr:x>
      <cdr:y>0.17936</cdr:y>
    </cdr:from>
    <cdr:to>
      <cdr:x>0.38346</cdr:x>
      <cdr:y>0.43413</cdr:y>
    </cdr:to>
    <cdr:sp macro="" textlink="">
      <cdr:nvSpPr>
        <cdr:cNvPr id="2" name="TextBox 9">
          <a:extLst xmlns:a="http://schemas.openxmlformats.org/drawingml/2006/main">
            <a:ext uri="{FF2B5EF4-FFF2-40B4-BE49-F238E27FC236}">
              <a16:creationId xmlns:a16="http://schemas.microsoft.com/office/drawing/2014/main" id="{0F44CCFE-2880-4F2C-B2C2-3E873E989ADA}"/>
            </a:ext>
          </a:extLst>
        </cdr:cNvPr>
        <cdr:cNvSpPr txBox="1"/>
      </cdr:nvSpPr>
      <cdr:spPr>
        <a:xfrm xmlns:a="http://schemas.openxmlformats.org/drawingml/2006/main">
          <a:off x="702915" y="541695"/>
          <a:ext cx="1077539" cy="76944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cs-CZ" sz="1100" dirty="0"/>
            <a:t>600V</a:t>
          </a:r>
          <a:r>
            <a:rPr lang="cs-CZ" sz="1100" baseline="0" dirty="0"/>
            <a:t> VDC</a:t>
          </a:r>
        </a:p>
        <a:p xmlns:a="http://schemas.openxmlformats.org/drawingml/2006/main">
          <a:r>
            <a:rPr lang="cs-CZ" sz="1100" baseline="0" dirty="0"/>
            <a:t>Rg=8.2 </a:t>
          </a:r>
          <a:r>
            <a:rPr lang="el-GR" sz="1100" baseline="0" dirty="0"/>
            <a:t>Ω</a:t>
          </a:r>
          <a:endParaRPr lang="cs-CZ" sz="1100" baseline="0" dirty="0"/>
        </a:p>
        <a:p xmlns:a="http://schemas.openxmlformats.org/drawingml/2006/main">
          <a:r>
            <a:rPr lang="cs-CZ" sz="1100" baseline="0" dirty="0"/>
            <a:t>Vgs = +15V, -5V</a:t>
          </a:r>
        </a:p>
        <a:p xmlns:a="http://schemas.openxmlformats.org/drawingml/2006/main">
          <a:r>
            <a:rPr lang="cs-CZ" sz="1100" baseline="0" dirty="0"/>
            <a:t>Tj = 125°C</a:t>
          </a:r>
          <a:endParaRPr lang="cs-CZ" sz="1100" dirty="0"/>
        </a:p>
      </cdr:txBody>
    </cdr:sp>
  </cdr:relSizeAnchor>
  <cdr:relSizeAnchor xmlns:cdr="http://schemas.openxmlformats.org/drawingml/2006/chartDrawing">
    <cdr:from>
      <cdr:x>0.18636</cdr:x>
      <cdr:y>0.45735</cdr:y>
    </cdr:from>
    <cdr:to>
      <cdr:x>0.40394</cdr:x>
      <cdr:y>0.54468</cdr:y>
    </cdr:to>
    <cdr:sp macro="" textlink="">
      <cdr:nvSpPr>
        <cdr:cNvPr id="3" name="TextBox 2">
          <a:extLst xmlns:a="http://schemas.openxmlformats.org/drawingml/2006/main">
            <a:ext uri="{FF2B5EF4-FFF2-40B4-BE49-F238E27FC236}">
              <a16:creationId xmlns:a16="http://schemas.microsoft.com/office/drawing/2014/main" id="{109DAB49-A643-4B29-859A-C158BB31F369}"/>
            </a:ext>
          </a:extLst>
        </cdr:cNvPr>
        <cdr:cNvSpPr txBox="1"/>
      </cdr:nvSpPr>
      <cdr:spPr>
        <a:xfrm xmlns:a="http://schemas.openxmlformats.org/drawingml/2006/main">
          <a:off x="865283" y="1192427"/>
          <a:ext cx="1010239" cy="227693"/>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en-US" sz="1100" noProof="0" dirty="0">
              <a:solidFill>
                <a:srgbClr val="7030A0"/>
              </a:solidFill>
            </a:rPr>
            <a:t>Competitor A</a:t>
          </a:r>
        </a:p>
      </cdr:txBody>
    </cdr:sp>
  </cdr:relSizeAnchor>
  <cdr:relSizeAnchor xmlns:cdr="http://schemas.openxmlformats.org/drawingml/2006/chartDrawing">
    <cdr:from>
      <cdr:x>0.18902</cdr:x>
      <cdr:y>0.54062</cdr:y>
    </cdr:from>
    <cdr:to>
      <cdr:x>0.40527</cdr:x>
      <cdr:y>0.62796</cdr:y>
    </cdr:to>
    <cdr:sp macro="" textlink="">
      <cdr:nvSpPr>
        <cdr:cNvPr id="4" name="TextBox 1">
          <a:extLst xmlns:a="http://schemas.openxmlformats.org/drawingml/2006/main">
            <a:ext uri="{FF2B5EF4-FFF2-40B4-BE49-F238E27FC236}">
              <a16:creationId xmlns:a16="http://schemas.microsoft.com/office/drawing/2014/main" id="{6BB97846-CDED-4BD1-85FB-8A182C0FF33B}"/>
            </a:ext>
          </a:extLst>
        </cdr:cNvPr>
        <cdr:cNvSpPr txBox="1"/>
      </cdr:nvSpPr>
      <cdr:spPr>
        <a:xfrm xmlns:a="http://schemas.openxmlformats.org/drawingml/2006/main">
          <a:off x="877640" y="1409550"/>
          <a:ext cx="1004064" cy="227720"/>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noProof="0" dirty="0">
              <a:solidFill>
                <a:srgbClr val="0070C0"/>
              </a:solidFill>
            </a:rPr>
            <a:t>Competitor B</a:t>
          </a:r>
        </a:p>
      </cdr:txBody>
    </cdr:sp>
  </cdr:relSizeAnchor>
  <cdr:relSizeAnchor xmlns:cdr="http://schemas.openxmlformats.org/drawingml/2006/chartDrawing">
    <cdr:from>
      <cdr:x>0.68935</cdr:x>
      <cdr:y>0.56632</cdr:y>
    </cdr:from>
    <cdr:to>
      <cdr:x>0.89893</cdr:x>
      <cdr:y>0.65365</cdr:y>
    </cdr:to>
    <cdr:sp macro="" textlink="">
      <cdr:nvSpPr>
        <cdr:cNvPr id="5" name="TextBox 1">
          <a:extLst xmlns:a="http://schemas.openxmlformats.org/drawingml/2006/main">
            <a:ext uri="{FF2B5EF4-FFF2-40B4-BE49-F238E27FC236}">
              <a16:creationId xmlns:a16="http://schemas.microsoft.com/office/drawing/2014/main" id="{EDF9B032-BEB9-471E-B1CA-36D066F7F7AC}"/>
            </a:ext>
          </a:extLst>
        </cdr:cNvPr>
        <cdr:cNvSpPr txBox="1"/>
      </cdr:nvSpPr>
      <cdr:spPr>
        <a:xfrm xmlns:a="http://schemas.openxmlformats.org/drawingml/2006/main">
          <a:off x="3200710" y="1476556"/>
          <a:ext cx="973095" cy="227693"/>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dirty="0">
              <a:solidFill>
                <a:schemeClr val="accent2">
                  <a:lumMod val="75000"/>
                </a:schemeClr>
              </a:solidFill>
            </a:rPr>
            <a:t>onsemi M3S</a:t>
          </a:r>
          <a:endParaRPr lang="cs-CZ" sz="1100" dirty="0">
            <a:solidFill>
              <a:schemeClr val="accent2">
                <a:lumMod val="7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0.15523</cdr:x>
      <cdr:y>0.19439</cdr:y>
    </cdr:from>
    <cdr:to>
      <cdr:x>0.37715</cdr:x>
      <cdr:y>0.44683</cdr:y>
    </cdr:to>
    <cdr:sp macro="" textlink="">
      <cdr:nvSpPr>
        <cdr:cNvPr id="5" name="TextBox 9">
          <a:extLst xmlns:a="http://schemas.openxmlformats.org/drawingml/2006/main">
            <a:ext uri="{FF2B5EF4-FFF2-40B4-BE49-F238E27FC236}">
              <a16:creationId xmlns:a16="http://schemas.microsoft.com/office/drawing/2014/main" id="{75BF91B6-6DD0-494A-86CA-76C7D6F0AA3C}"/>
            </a:ext>
          </a:extLst>
        </cdr:cNvPr>
        <cdr:cNvSpPr txBox="1"/>
      </cdr:nvSpPr>
      <cdr:spPr>
        <a:xfrm xmlns:a="http://schemas.openxmlformats.org/drawingml/2006/main">
          <a:off x="753715" y="592495"/>
          <a:ext cx="1077539" cy="76944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cs-CZ" sz="1100" dirty="0"/>
            <a:t>600V</a:t>
          </a:r>
          <a:r>
            <a:rPr lang="cs-CZ" sz="1100" baseline="0" dirty="0"/>
            <a:t> VDC</a:t>
          </a:r>
        </a:p>
        <a:p xmlns:a="http://schemas.openxmlformats.org/drawingml/2006/main">
          <a:r>
            <a:rPr lang="cs-CZ" sz="1100" baseline="0" dirty="0"/>
            <a:t>Rg=8.2 </a:t>
          </a:r>
          <a:r>
            <a:rPr lang="el-GR" sz="1100" baseline="0" dirty="0"/>
            <a:t>Ω</a:t>
          </a:r>
          <a:endParaRPr lang="cs-CZ" sz="1100" baseline="0" dirty="0"/>
        </a:p>
        <a:p xmlns:a="http://schemas.openxmlformats.org/drawingml/2006/main">
          <a:r>
            <a:rPr lang="cs-CZ" sz="1100" baseline="0" dirty="0"/>
            <a:t>Vgs = +15V, -5V</a:t>
          </a:r>
        </a:p>
        <a:p xmlns:a="http://schemas.openxmlformats.org/drawingml/2006/main">
          <a:r>
            <a:rPr lang="cs-CZ" sz="1100" baseline="0" dirty="0"/>
            <a:t>Tj = 125°C</a:t>
          </a:r>
          <a:endParaRPr lang="cs-CZ" sz="1100" dirty="0"/>
        </a:p>
      </cdr:txBody>
    </cdr:sp>
  </cdr:relSizeAnchor>
  <cdr:relSizeAnchor xmlns:cdr="http://schemas.openxmlformats.org/drawingml/2006/chartDrawing">
    <cdr:from>
      <cdr:x>0.17741</cdr:x>
      <cdr:y>0.5</cdr:y>
    </cdr:from>
    <cdr:to>
      <cdr:x>0.42501</cdr:x>
      <cdr:y>0.58025</cdr:y>
    </cdr:to>
    <cdr:sp macro="" textlink="">
      <cdr:nvSpPr>
        <cdr:cNvPr id="6" name="TextBox 2">
          <a:extLst xmlns:a="http://schemas.openxmlformats.org/drawingml/2006/main">
            <a:ext uri="{FF2B5EF4-FFF2-40B4-BE49-F238E27FC236}">
              <a16:creationId xmlns:a16="http://schemas.microsoft.com/office/drawing/2014/main" id="{B8F422BB-6F69-12CC-40A5-ED16AE2A0496}"/>
            </a:ext>
          </a:extLst>
        </cdr:cNvPr>
        <cdr:cNvSpPr txBox="1"/>
      </cdr:nvSpPr>
      <cdr:spPr>
        <a:xfrm xmlns:a="http://schemas.openxmlformats.org/drawingml/2006/main">
          <a:off x="778862" y="1222218"/>
          <a:ext cx="1087007" cy="196172"/>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noProof="0" dirty="0">
              <a:solidFill>
                <a:srgbClr val="7030A0"/>
              </a:solidFill>
            </a:rPr>
            <a:t>Competitor A</a:t>
          </a:r>
        </a:p>
      </cdr:txBody>
    </cdr:sp>
  </cdr:relSizeAnchor>
  <cdr:relSizeAnchor xmlns:cdr="http://schemas.openxmlformats.org/drawingml/2006/chartDrawing">
    <cdr:from>
      <cdr:x>0.18023</cdr:x>
      <cdr:y>0.59928</cdr:y>
    </cdr:from>
    <cdr:to>
      <cdr:x>0.43627</cdr:x>
      <cdr:y>0.69209</cdr:y>
    </cdr:to>
    <cdr:sp macro="" textlink="">
      <cdr:nvSpPr>
        <cdr:cNvPr id="7" name="TextBox 1">
          <a:extLst xmlns:a="http://schemas.openxmlformats.org/drawingml/2006/main">
            <a:ext uri="{FF2B5EF4-FFF2-40B4-BE49-F238E27FC236}">
              <a16:creationId xmlns:a16="http://schemas.microsoft.com/office/drawing/2014/main" id="{8C166702-2297-255E-6210-8483FA25260E}"/>
            </a:ext>
          </a:extLst>
        </cdr:cNvPr>
        <cdr:cNvSpPr txBox="1"/>
      </cdr:nvSpPr>
      <cdr:spPr>
        <a:xfrm xmlns:a="http://schemas.openxmlformats.org/drawingml/2006/main">
          <a:off x="791218" y="1464890"/>
          <a:ext cx="1124077" cy="226886"/>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noProof="0" dirty="0">
              <a:solidFill>
                <a:srgbClr val="0070C0"/>
              </a:solidFill>
            </a:rPr>
            <a:t>Competitor B</a:t>
          </a:r>
        </a:p>
      </cdr:txBody>
    </cdr:sp>
  </cdr:relSizeAnchor>
  <cdr:relSizeAnchor xmlns:cdr="http://schemas.openxmlformats.org/drawingml/2006/chartDrawing">
    <cdr:from>
      <cdr:x>0.65872</cdr:x>
      <cdr:y>0.65806</cdr:y>
    </cdr:from>
    <cdr:to>
      <cdr:x>0.89787</cdr:x>
      <cdr:y>0.73255</cdr:y>
    </cdr:to>
    <cdr:sp macro="" textlink="">
      <cdr:nvSpPr>
        <cdr:cNvPr id="8" name="TextBox 1">
          <a:extLst xmlns:a="http://schemas.openxmlformats.org/drawingml/2006/main">
            <a:ext uri="{FF2B5EF4-FFF2-40B4-BE49-F238E27FC236}">
              <a16:creationId xmlns:a16="http://schemas.microsoft.com/office/drawing/2014/main" id="{934B5263-DEF4-15EE-4D15-A099CCB39B26}"/>
            </a:ext>
          </a:extLst>
        </cdr:cNvPr>
        <cdr:cNvSpPr txBox="1"/>
      </cdr:nvSpPr>
      <cdr:spPr>
        <a:xfrm xmlns:a="http://schemas.openxmlformats.org/drawingml/2006/main">
          <a:off x="2891868" y="1608596"/>
          <a:ext cx="1049937" cy="182066"/>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200" dirty="0">
              <a:solidFill>
                <a:schemeClr val="accent2">
                  <a:lumMod val="75000"/>
                </a:schemeClr>
              </a:solidFill>
            </a:rPr>
            <a:t>onsemi M3S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5485A28-3CF9-154F-BDBE-D176E6579A0A}" type="datetime1">
              <a:rPr lang="fr-FR" smtClean="0"/>
              <a:t>07/02/2023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FDC655-0784-4A2E-8C7D-DBF0CCC96F50}" type="slidenum">
              <a:rPr lang="en-US" smtClean="0"/>
              <a:pPr/>
              <a:t>‹N°›</a:t>
            </a:fld>
            <a:endParaRPr lang="en-US"/>
          </a:p>
        </p:txBody>
      </p:sp>
    </p:spTree>
    <p:extLst>
      <p:ext uri="{BB962C8B-B14F-4D97-AF65-F5344CB8AC3E}">
        <p14:creationId xmlns:p14="http://schemas.microsoft.com/office/powerpoint/2010/main" val="422498246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1A8229-38D1-7946-A0B2-BF01607086BE}" type="datetime1">
              <a:rPr lang="fr-FR" smtClean="0"/>
              <a:t>07/02/2023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CF7EA6-3292-4DAA-AFBB-79FC38658245}" type="slidenum">
              <a:rPr lang="en-US" smtClean="0"/>
              <a:pPr/>
              <a:t>‹N°›</a:t>
            </a:fld>
            <a:endParaRPr lang="en-US"/>
          </a:p>
        </p:txBody>
      </p:sp>
    </p:spTree>
    <p:extLst>
      <p:ext uri="{BB962C8B-B14F-4D97-AF65-F5344CB8AC3E}">
        <p14:creationId xmlns:p14="http://schemas.microsoft.com/office/powerpoint/2010/main" val="326239153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45C0-9617-4703-9974-7A13316135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126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Using 15V Turn-on gate voltage and 0V turn-off gate voltage is totally fine with all onsemi </a:t>
            </a:r>
            <a:r>
              <a:rPr lang="en-US" dirty="0" err="1"/>
              <a:t>SiC</a:t>
            </a:r>
            <a:r>
              <a:rPr lang="en-US" dirty="0"/>
              <a:t> MOSFETs. But, to get most out of onsemi </a:t>
            </a:r>
            <a:r>
              <a:rPr lang="en-US" dirty="0" err="1"/>
              <a:t>SiC</a:t>
            </a:r>
            <a:r>
              <a:rPr lang="en-US" dirty="0"/>
              <a:t> MOSFET, 18V Turn-on gate voltage saves 25% conduction losses and 25% turn-on losses (or Eon). Using negative Turn-off gate voltage saves 25% more on Turn-off losses (or </a:t>
            </a:r>
            <a:r>
              <a:rPr lang="en-US" dirty="0" err="1"/>
              <a:t>Eoff</a:t>
            </a:r>
            <a:r>
              <a:rPr lang="en-US" dirty="0"/>
              <a:t>). So 18V/-3V is the best combination for Gate drive voltage and gives the best results possible in the final application.</a:t>
            </a:r>
          </a:p>
          <a:p>
            <a:r>
              <a:rPr lang="en-US" dirty="0"/>
              <a:t>Lowering the Gate drive resistance (or </a:t>
            </a:r>
            <a:r>
              <a:rPr lang="en-US" dirty="0" err="1"/>
              <a:t>Rg</a:t>
            </a:r>
            <a:r>
              <a:rPr lang="en-US" dirty="0"/>
              <a:t>) lowers the losses also, but this also increases dv/dt and di/dt, and so EMI. All onsemi </a:t>
            </a:r>
            <a:r>
              <a:rPr lang="en-US" dirty="0" err="1"/>
              <a:t>SiC</a:t>
            </a:r>
            <a:r>
              <a:rPr lang="en-US" dirty="0"/>
              <a:t> MOSFETs have been tested </a:t>
            </a:r>
            <a:r>
              <a:rPr lang="en-US"/>
              <a:t>to withstand </a:t>
            </a:r>
            <a:r>
              <a:rPr lang="en-US" dirty="0"/>
              <a:t>dv/dt up to 50V</a:t>
            </a:r>
            <a:r>
              <a:rPr lang="en-US"/>
              <a:t>/ns.</a:t>
            </a:r>
            <a:endParaRPr lang="en-US" dirty="0"/>
          </a:p>
        </p:txBody>
      </p:sp>
      <p:sp>
        <p:nvSpPr>
          <p:cNvPr id="4" name="Espace réservé de la date 3"/>
          <p:cNvSpPr>
            <a:spLocks noGrp="1"/>
          </p:cNvSpPr>
          <p:nvPr>
            <p:ph type="dt" idx="1"/>
          </p:nvPr>
        </p:nvSpPr>
        <p:spPr/>
        <p:txBody>
          <a:bodyPr/>
          <a:lstStyle/>
          <a:p>
            <a:fld id="{323E7025-061D-DB45-9195-1B07F95B7A78}" type="datetime1">
              <a:rPr lang="fr-FR" smtClean="0"/>
              <a:t>07/02/2023</a:t>
            </a:fld>
            <a:endParaRPr lang="en-US"/>
          </a:p>
        </p:txBody>
      </p:sp>
      <p:sp>
        <p:nvSpPr>
          <p:cNvPr id="5" name="Espace réservé du numéro de diapositive 4"/>
          <p:cNvSpPr>
            <a:spLocks noGrp="1"/>
          </p:cNvSpPr>
          <p:nvPr>
            <p:ph type="sldNum" sz="quarter" idx="5"/>
          </p:nvPr>
        </p:nvSpPr>
        <p:spPr/>
        <p:txBody>
          <a:bodyPr/>
          <a:lstStyle/>
          <a:p>
            <a:fld id="{13CF7EA6-3292-4DAA-AFBB-79FC38658245}" type="slidenum">
              <a:rPr lang="en-US" smtClean="0"/>
              <a:pPr/>
              <a:t>10</a:t>
            </a:fld>
            <a:endParaRPr lang="en-US"/>
          </a:p>
        </p:txBody>
      </p:sp>
    </p:spTree>
    <p:extLst>
      <p:ext uri="{BB962C8B-B14F-4D97-AF65-F5344CB8AC3E}">
        <p14:creationId xmlns:p14="http://schemas.microsoft.com/office/powerpoint/2010/main" val="697340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a:t>
            </a:r>
            <a:r>
              <a:rPr lang="en-US" dirty="0" err="1"/>
              <a:t>SiC</a:t>
            </a:r>
            <a:r>
              <a:rPr lang="en-US" dirty="0"/>
              <a:t> MOSFET is more a variable resistor as a function of the gat voltage, the device need to be driven with the maximum gate voltage possible to get the most out. So large supply voltage is required for </a:t>
            </a:r>
            <a:r>
              <a:rPr lang="en-US" dirty="0" err="1"/>
              <a:t>SiC</a:t>
            </a:r>
            <a:r>
              <a:rPr lang="en-US" dirty="0"/>
              <a:t> Gate drivers. As switching speed can be as high as 100V/ns, Gate Driver need to have larger dv/dt immunity. onsemi gate drive can withstand up to 200V/ns. Strong gate current capability (and clamp) is also needed because the MOSFET high speed switching injects a large amount of current in the gate via the Miller (Drain-to-Gate) parasitic capacitor. Dynamic performances should match also MOSFET dynamics, and all timing should be as short as possible. Isolation is almost a mandatory feature at such high switching speed. It avoids facing complicate ground loop problems.</a:t>
            </a:r>
          </a:p>
          <a:p>
            <a:r>
              <a:rPr lang="en-US" dirty="0"/>
              <a:t>Extra features available in onsemi Gate Drive can be helpful for customers and will secure the system behaviors.</a:t>
            </a:r>
          </a:p>
        </p:txBody>
      </p:sp>
      <p:sp>
        <p:nvSpPr>
          <p:cNvPr id="4" name="Espace réservé de la date 3"/>
          <p:cNvSpPr>
            <a:spLocks noGrp="1"/>
          </p:cNvSpPr>
          <p:nvPr>
            <p:ph type="dt" idx="1"/>
          </p:nvPr>
        </p:nvSpPr>
        <p:spPr/>
        <p:txBody>
          <a:bodyPr/>
          <a:lstStyle/>
          <a:p>
            <a:fld id="{451A8229-38D1-7946-A0B2-BF01607086BE}" type="datetime1">
              <a:rPr lang="fr-FR" smtClean="0"/>
              <a:t>07/02/2023</a:t>
            </a:fld>
            <a:endParaRPr lang="en-US" dirty="0"/>
          </a:p>
        </p:txBody>
      </p:sp>
      <p:sp>
        <p:nvSpPr>
          <p:cNvPr id="5" name="Espace réservé du numéro de diapositive 4"/>
          <p:cNvSpPr>
            <a:spLocks noGrp="1"/>
          </p:cNvSpPr>
          <p:nvPr>
            <p:ph type="sldNum" sz="quarter" idx="5"/>
          </p:nvPr>
        </p:nvSpPr>
        <p:spPr/>
        <p:txBody>
          <a:bodyPr/>
          <a:lstStyle/>
          <a:p>
            <a:fld id="{13CF7EA6-3292-4DAA-AFBB-79FC38658245}" type="slidenum">
              <a:rPr lang="en-US" smtClean="0"/>
              <a:pPr/>
              <a:t>11</a:t>
            </a:fld>
            <a:endParaRPr lang="en-US" dirty="0"/>
          </a:p>
        </p:txBody>
      </p:sp>
    </p:spTree>
    <p:extLst>
      <p:ext uri="{BB962C8B-B14F-4D97-AF65-F5344CB8AC3E}">
        <p14:creationId xmlns:p14="http://schemas.microsoft.com/office/powerpoint/2010/main" val="3428285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F50B-1AF7-455B-9344-7FFBF72D630E}" type="slidenum">
              <a:rPr lang="en-US" smtClean="0"/>
              <a:t>17</a:t>
            </a:fld>
            <a:endParaRPr lang="en-US" dirty="0"/>
          </a:p>
        </p:txBody>
      </p:sp>
    </p:spTree>
    <p:extLst>
      <p:ext uri="{BB962C8B-B14F-4D97-AF65-F5344CB8AC3E}">
        <p14:creationId xmlns:p14="http://schemas.microsoft.com/office/powerpoint/2010/main" val="2042597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F50B-1AF7-455B-9344-7FFBF72D630E}" type="slidenum">
              <a:rPr lang="en-US" smtClean="0"/>
              <a:t>18</a:t>
            </a:fld>
            <a:endParaRPr lang="en-US" dirty="0"/>
          </a:p>
        </p:txBody>
      </p:sp>
    </p:spTree>
    <p:extLst>
      <p:ext uri="{BB962C8B-B14F-4D97-AF65-F5344CB8AC3E}">
        <p14:creationId xmlns:p14="http://schemas.microsoft.com/office/powerpoint/2010/main" val="1333548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baseline="0" dirty="0"/>
          </a:p>
        </p:txBody>
      </p:sp>
      <p:sp>
        <p:nvSpPr>
          <p:cNvPr id="4" name="Slide Number Placeholder 3"/>
          <p:cNvSpPr>
            <a:spLocks noGrp="1"/>
          </p:cNvSpPr>
          <p:nvPr>
            <p:ph type="sldNum" sz="quarter" idx="10"/>
          </p:nvPr>
        </p:nvSpPr>
        <p:spPr/>
        <p:txBody>
          <a:bodyPr/>
          <a:lstStyle/>
          <a:p>
            <a:fld id="{C694F50B-1AF7-455B-9344-7FFBF72D630E}" type="slidenum">
              <a:rPr lang="en-US" smtClean="0"/>
              <a:t>19</a:t>
            </a:fld>
            <a:endParaRPr lang="en-US" dirty="0"/>
          </a:p>
        </p:txBody>
      </p:sp>
    </p:spTree>
    <p:extLst>
      <p:ext uri="{BB962C8B-B14F-4D97-AF65-F5344CB8AC3E}">
        <p14:creationId xmlns:p14="http://schemas.microsoft.com/office/powerpoint/2010/main" val="3137076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e la date 3"/>
          <p:cNvSpPr>
            <a:spLocks noGrp="1"/>
          </p:cNvSpPr>
          <p:nvPr>
            <p:ph type="dt" idx="1"/>
          </p:nvPr>
        </p:nvSpPr>
        <p:spPr/>
        <p:txBody>
          <a:bodyPr/>
          <a:lstStyle/>
          <a:p>
            <a:fld id="{451A8229-38D1-7946-A0B2-BF01607086BE}" type="datetime1">
              <a:rPr lang="fr-FR" smtClean="0"/>
              <a:t>07/02/2023</a:t>
            </a:fld>
            <a:endParaRPr lang="en-US" dirty="0"/>
          </a:p>
        </p:txBody>
      </p:sp>
      <p:sp>
        <p:nvSpPr>
          <p:cNvPr id="5" name="Espace réservé du numéro de diapositive 4"/>
          <p:cNvSpPr>
            <a:spLocks noGrp="1"/>
          </p:cNvSpPr>
          <p:nvPr>
            <p:ph type="sldNum" sz="quarter" idx="5"/>
          </p:nvPr>
        </p:nvSpPr>
        <p:spPr/>
        <p:txBody>
          <a:bodyPr/>
          <a:lstStyle/>
          <a:p>
            <a:fld id="{13CF7EA6-3292-4DAA-AFBB-79FC38658245}" type="slidenum">
              <a:rPr lang="en-US" smtClean="0"/>
              <a:pPr/>
              <a:t>22</a:t>
            </a:fld>
            <a:endParaRPr lang="en-US" dirty="0"/>
          </a:p>
        </p:txBody>
      </p:sp>
    </p:spTree>
    <p:extLst>
      <p:ext uri="{BB962C8B-B14F-4D97-AF65-F5344CB8AC3E}">
        <p14:creationId xmlns:p14="http://schemas.microsoft.com/office/powerpoint/2010/main" val="305809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a:t>
            </a:r>
          </a:p>
        </p:txBody>
      </p:sp>
      <p:sp>
        <p:nvSpPr>
          <p:cNvPr id="4" name="Slide Number Placeholder 3"/>
          <p:cNvSpPr>
            <a:spLocks noGrp="1"/>
          </p:cNvSpPr>
          <p:nvPr>
            <p:ph type="sldNum" sz="quarter" idx="10"/>
          </p:nvPr>
        </p:nvSpPr>
        <p:spPr/>
        <p:txBody>
          <a:bodyPr/>
          <a:lstStyle/>
          <a:p>
            <a:fld id="{C694F50B-1AF7-455B-9344-7FFBF72D630E}" type="slidenum">
              <a:rPr lang="en-US" smtClean="0"/>
              <a:t>25</a:t>
            </a:fld>
            <a:endParaRPr lang="en-US"/>
          </a:p>
        </p:txBody>
      </p:sp>
    </p:spTree>
    <p:extLst>
      <p:ext uri="{BB962C8B-B14F-4D97-AF65-F5344CB8AC3E}">
        <p14:creationId xmlns:p14="http://schemas.microsoft.com/office/powerpoint/2010/main" val="793130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SiC Portfolio Advantages:</a:t>
            </a:r>
          </a:p>
          <a:p>
            <a:pPr marL="171450" indent="-171450">
              <a:buFont typeface="Arial" panose="020B0604020202020204" pitchFamily="34" charset="0"/>
              <a:buChar char="•"/>
            </a:pPr>
            <a:r>
              <a:rPr lang="en-US" dirty="0"/>
              <a:t>SiC technology is robust – 100% avalanche rated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use larger dies than industry leading competition which improves efficiency – </a:t>
            </a:r>
            <a:r>
              <a:rPr lang="en-US" sz="1200" kern="1200" dirty="0">
                <a:solidFill>
                  <a:schemeClr val="tx1"/>
                </a:solidFill>
                <a:effectLst/>
                <a:latin typeface="+mn-lt"/>
                <a:ea typeface="+mn-ea"/>
                <a:cs typeface="+mn-cs"/>
              </a:rPr>
              <a:t>RDS(ON) depends on temperature. By lowering the temperature with a larger die, our dies will then get a lower RDS(ON), improving efficiency and reduces heat output. The exact number depends on the proportion of switching losses to conduction losses which depends on many factors including the application. Applications like DC switches will benefit more from this than high speed switching applications.</a:t>
            </a:r>
            <a:endParaRPr lang="en-US" dirty="0"/>
          </a:p>
          <a:p>
            <a:pPr marL="171450" indent="-171450">
              <a:buFont typeface="Arial" panose="020B0604020202020204" pitchFamily="34" charset="0"/>
              <a:buChar char="•"/>
            </a:pPr>
            <a:r>
              <a:rPr lang="en-US" dirty="0"/>
              <a:t>Modules - we put capacitors in our modules which reduces the voltage overshoot during ringing. Overshoot is a pain for designers. So you can have faster switching and lower losses with same overshoot, or less overshoot with lower power.</a:t>
            </a:r>
          </a:p>
          <a:p>
            <a:endParaRPr lang="en-US" dirty="0"/>
          </a:p>
        </p:txBody>
      </p:sp>
    </p:spTree>
    <p:extLst>
      <p:ext uri="{BB962C8B-B14F-4D97-AF65-F5344CB8AC3E}">
        <p14:creationId xmlns:p14="http://schemas.microsoft.com/office/powerpoint/2010/main" val="1022895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3CF7EA6-3292-4DAA-AFBB-79FC38658245}" type="slidenum">
              <a:rPr lang="en-US" smtClean="0"/>
              <a:pPr/>
              <a:t>29</a:t>
            </a:fld>
            <a:endParaRPr lang="en-US"/>
          </a:p>
        </p:txBody>
      </p:sp>
      <p:sp>
        <p:nvSpPr>
          <p:cNvPr id="5" name="Espace réservé de la date 4">
            <a:extLst>
              <a:ext uri="{FF2B5EF4-FFF2-40B4-BE49-F238E27FC236}">
                <a16:creationId xmlns:a16="http://schemas.microsoft.com/office/drawing/2014/main" id="{EB38DFA9-CBEF-9C44-BBF8-EB566A143116}"/>
              </a:ext>
            </a:extLst>
          </p:cNvPr>
          <p:cNvSpPr>
            <a:spLocks noGrp="1"/>
          </p:cNvSpPr>
          <p:nvPr>
            <p:ph type="dt" idx="1"/>
          </p:nvPr>
        </p:nvSpPr>
        <p:spPr/>
        <p:txBody>
          <a:bodyPr/>
          <a:lstStyle/>
          <a:p>
            <a:fld id="{530B01DB-DE3F-8A40-83E1-8D61F829581E}" type="datetime1">
              <a:rPr lang="fr-FR" smtClean="0"/>
              <a:t>07/02/2023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During many year, to overcome low performances of high voltage silicon, stacked or complex structure have been used. </a:t>
            </a:r>
            <a:r>
              <a:rPr lang="en-US" dirty="0" err="1"/>
              <a:t>SiC</a:t>
            </a:r>
            <a:r>
              <a:rPr lang="en-US" dirty="0"/>
              <a:t> devices have high voltage breakdown capability with much lower losses than regular Silicon devices. Using </a:t>
            </a:r>
            <a:r>
              <a:rPr lang="en-US" dirty="0" err="1"/>
              <a:t>SiC</a:t>
            </a:r>
            <a:r>
              <a:rPr lang="en-US" dirty="0"/>
              <a:t> devices simplify high-voltage and high-power design by simplifying topologies. </a:t>
            </a:r>
          </a:p>
          <a:p>
            <a:r>
              <a:rPr lang="en-US" dirty="0" err="1"/>
              <a:t>SiC</a:t>
            </a:r>
            <a:r>
              <a:rPr lang="en-US" dirty="0"/>
              <a:t> Switching speed allows high frequency operation for the same application power rating. The direct consequence is the reduced size of passive like inductors and capacitors. With less devices and less losses, the need in cooling is lower and heatsink size is reduced.</a:t>
            </a:r>
          </a:p>
          <a:p>
            <a:r>
              <a:rPr lang="en-US" dirty="0"/>
              <a:t>All of those improvement lead to a smaller system size for same or better performances.</a:t>
            </a:r>
          </a:p>
        </p:txBody>
      </p:sp>
      <p:sp>
        <p:nvSpPr>
          <p:cNvPr id="4" name="Espace réservé de la date 3"/>
          <p:cNvSpPr>
            <a:spLocks noGrp="1"/>
          </p:cNvSpPr>
          <p:nvPr>
            <p:ph type="dt" idx="1"/>
          </p:nvPr>
        </p:nvSpPr>
        <p:spPr/>
        <p:txBody>
          <a:bodyPr/>
          <a:lstStyle/>
          <a:p>
            <a:fld id="{451A8229-38D1-7946-A0B2-BF01607086BE}" type="datetime1">
              <a:rPr lang="fr-FR" smtClean="0"/>
              <a:t>07/02/2023</a:t>
            </a:fld>
            <a:endParaRPr lang="en-US" dirty="0"/>
          </a:p>
        </p:txBody>
      </p:sp>
      <p:sp>
        <p:nvSpPr>
          <p:cNvPr id="5" name="Espace réservé du numéro de diapositive 4"/>
          <p:cNvSpPr>
            <a:spLocks noGrp="1"/>
          </p:cNvSpPr>
          <p:nvPr>
            <p:ph type="sldNum" sz="quarter" idx="5"/>
          </p:nvPr>
        </p:nvSpPr>
        <p:spPr/>
        <p:txBody>
          <a:bodyPr/>
          <a:lstStyle/>
          <a:p>
            <a:fld id="{13CF7EA6-3292-4DAA-AFBB-79FC38658245}" type="slidenum">
              <a:rPr lang="en-US" smtClean="0"/>
              <a:pPr/>
              <a:t>2</a:t>
            </a:fld>
            <a:endParaRPr lang="en-US" dirty="0"/>
          </a:p>
        </p:txBody>
      </p:sp>
    </p:spTree>
    <p:extLst>
      <p:ext uri="{BB962C8B-B14F-4D97-AF65-F5344CB8AC3E}">
        <p14:creationId xmlns:p14="http://schemas.microsoft.com/office/powerpoint/2010/main" val="131541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H</a:t>
            </a:r>
            <a:r>
              <a:rPr lang="en-US" noProof="0"/>
              <a:t>ere </a:t>
            </a:r>
            <a:r>
              <a:rPr lang="en-US" noProof="0" dirty="0"/>
              <a:t>: 2 Options.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noProof="0" dirty="0"/>
              <a:t>Just a brief summary because all points will be detailed in the next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onsemi puts a lot of effort to ensure </a:t>
            </a:r>
            <a:r>
              <a:rPr lang="en-US" noProof="0" dirty="0" err="1"/>
              <a:t>SiC</a:t>
            </a:r>
            <a:r>
              <a:rPr lang="en-US" noProof="0" dirty="0"/>
              <a:t> devices reliability and robustness. A lot of action has been taken like defect scanning, in-process control and burn-in,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onsemi invests in a new modeling technic and tools to facilitate </a:t>
            </a:r>
            <a:r>
              <a:rPr lang="en-US" noProof="0" dirty="0" err="1"/>
              <a:t>SiC</a:t>
            </a:r>
            <a:r>
              <a:rPr lang="en-US" noProof="0" dirty="0"/>
              <a:t> adoption by customers.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onsemi is a full integrated manufacturer form the wafer to the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third generation of Diodes and MOSFETs are currently released with improved performances dedicated for high frequency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onsemi offers both grade (automotive and industrial) for all device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onsemi </a:t>
            </a:r>
            <a:r>
              <a:rPr lang="en-US" noProof="0" dirty="0" err="1"/>
              <a:t>SiC</a:t>
            </a:r>
            <a:r>
              <a:rPr lang="en-US" noProof="0" dirty="0"/>
              <a:t> products are available in various discrete packages or modules with a large range of on-resistance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2) Full details in one slide and others detailed slides are not shown…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To insure </a:t>
            </a:r>
            <a:r>
              <a:rPr lang="en-US" noProof="0" dirty="0" err="1"/>
              <a:t>SiC</a:t>
            </a:r>
            <a:r>
              <a:rPr lang="en-US" noProof="0" dirty="0"/>
              <a:t> quality, onsemi puts many controls during the full manufacturing process. During device design, parameters have been measured and checked to have almost no drift and stable performance within temperature and lifetime. onsemi took a particular attention to the reliability of its gate oxide. onsemi gate oxide is robust and withstand very high dv/dt link to </a:t>
            </a:r>
            <a:r>
              <a:rPr lang="en-US" noProof="0" dirty="0" err="1"/>
              <a:t>SiC</a:t>
            </a:r>
            <a:r>
              <a:rPr lang="en-US" noProof="0" dirty="0"/>
              <a:t> devices operating conditions. To catch and remove bad parts, defect scanning is used during manufacturing. At the end of the manufacturing process, a burn-in complete this approach to eliminate all possible remaining bad parts.  All dies, devices or modules are fully tested before shipment even in extreme condition like avalanche. Parts for both standard Industrial and Automotive are made with the same design and test requirements. Some production lines are automotive qualified and produce parts with AECQ-100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onsemi offers best in class tools to help and facilitate customers designs. onsemi invests a lot of effort in creating very accurate simulation models using Silicon Carbide physical equations embedded in those models. onsemi has published many application notes and design guides to teach customers how to use </a:t>
            </a:r>
            <a:r>
              <a:rPr lang="en-US" dirty="0" err="1"/>
              <a:t>SiC</a:t>
            </a:r>
            <a:r>
              <a:rPr lang="en-US" dirty="0"/>
              <a:t> devices. A new online simulation platform will also be available early next year.</a:t>
            </a:r>
          </a:p>
          <a:p>
            <a:r>
              <a:rPr lang="en-US" dirty="0"/>
              <a:t>onsemi has an integrated manufacturing chain from the sand to the system solutions. It insures onsemi supply impedance and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third diodes and MOSFETs generation offer much more optimized performances over temperature. Diodes equivalent series resistor is smaller and less affect by temperature variation. MOSFET body diode reverse recovery is now almost independent of temperature. With reduced parasitic capacitors, new MOSFET generation can operate at high frequency with much less losses than previous generation. Large die with very low on-resistance are available and demonstrate onsemi capability to master technology performances and soldering quality.</a:t>
            </a:r>
          </a:p>
          <a:p>
            <a:endParaRPr lang="en-US" dirty="0"/>
          </a:p>
        </p:txBody>
      </p:sp>
      <p:sp>
        <p:nvSpPr>
          <p:cNvPr id="4" name="Espace réservé de la date 3"/>
          <p:cNvSpPr>
            <a:spLocks noGrp="1"/>
          </p:cNvSpPr>
          <p:nvPr>
            <p:ph type="dt" idx="1"/>
          </p:nvPr>
        </p:nvSpPr>
        <p:spPr/>
        <p:txBody>
          <a:bodyPr/>
          <a:lstStyle/>
          <a:p>
            <a:fld id="{451A8229-38D1-7946-A0B2-BF01607086BE}" type="datetime1">
              <a:rPr lang="fr-FR" smtClean="0"/>
              <a:t>07/02/2023</a:t>
            </a:fld>
            <a:endParaRPr lang="en-US" dirty="0"/>
          </a:p>
        </p:txBody>
      </p:sp>
      <p:sp>
        <p:nvSpPr>
          <p:cNvPr id="5" name="Espace réservé du numéro de diapositive 4"/>
          <p:cNvSpPr>
            <a:spLocks noGrp="1"/>
          </p:cNvSpPr>
          <p:nvPr>
            <p:ph type="sldNum" sz="quarter" idx="5"/>
          </p:nvPr>
        </p:nvSpPr>
        <p:spPr/>
        <p:txBody>
          <a:bodyPr/>
          <a:lstStyle/>
          <a:p>
            <a:fld id="{13CF7EA6-3292-4DAA-AFBB-79FC38658245}" type="slidenum">
              <a:rPr lang="en-US" smtClean="0"/>
              <a:pPr/>
              <a:t>3</a:t>
            </a:fld>
            <a:endParaRPr lang="en-US" dirty="0"/>
          </a:p>
        </p:txBody>
      </p:sp>
    </p:spTree>
    <p:extLst>
      <p:ext uri="{BB962C8B-B14F-4D97-AF65-F5344CB8AC3E}">
        <p14:creationId xmlns:p14="http://schemas.microsoft.com/office/powerpoint/2010/main" val="261359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onsemi has an integrated manufacturing chain from the sand to the system solutions. onsemi has its own </a:t>
            </a:r>
            <a:r>
              <a:rPr lang="en-US" dirty="0" err="1"/>
              <a:t>SiC</a:t>
            </a:r>
            <a:r>
              <a:rPr lang="en-US" dirty="0"/>
              <a:t> boule and wafer production. Then, onsemi design its own diode or MOSFET cell structures. onsemi manufactures dies using this cell structure on 6 inches and migrate to ! Inches wafer. Then, those dies are encapsulated in discrete and module package and tested inside onsemi manufacturing plans. Deep application knowledge and system know-how coming form application engineering team are shared by onsemi in various forms like application notes, seminars, tutorials available online but also with local support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F7EA6-3292-4DAA-AFBB-79FC386582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680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completed Silicon Carbide integration is also explained here with the various steps involved from the silicon and carbide powder to the application. The major steps are growing the boule in the furnace, slicing wafers, making the epitaxy layer, wafer diffusion, wafer dicing and dies packaging.</a:t>
            </a:r>
          </a:p>
        </p:txBody>
      </p:sp>
      <p:sp>
        <p:nvSpPr>
          <p:cNvPr id="4" name="Espace réservé de la date 3"/>
          <p:cNvSpPr>
            <a:spLocks noGrp="1"/>
          </p:cNvSpPr>
          <p:nvPr>
            <p:ph type="dt" idx="1"/>
          </p:nvPr>
        </p:nvSpPr>
        <p:spPr/>
        <p:txBody>
          <a:bodyPr/>
          <a:lstStyle/>
          <a:p>
            <a:fld id="{451A8229-38D1-7946-A0B2-BF01607086BE}" type="datetime1">
              <a:rPr lang="fr-FR" smtClean="0"/>
              <a:t>07/02/2023</a:t>
            </a:fld>
            <a:endParaRPr lang="en-US" dirty="0"/>
          </a:p>
        </p:txBody>
      </p:sp>
      <p:sp>
        <p:nvSpPr>
          <p:cNvPr id="5" name="Espace réservé du numéro de diapositive 4"/>
          <p:cNvSpPr>
            <a:spLocks noGrp="1"/>
          </p:cNvSpPr>
          <p:nvPr>
            <p:ph type="sldNum" sz="quarter" idx="5"/>
          </p:nvPr>
        </p:nvSpPr>
        <p:spPr/>
        <p:txBody>
          <a:bodyPr/>
          <a:lstStyle/>
          <a:p>
            <a:fld id="{13CF7EA6-3292-4DAA-AFBB-79FC38658245}" type="slidenum">
              <a:rPr lang="en-US" smtClean="0"/>
              <a:pPr/>
              <a:t>5</a:t>
            </a:fld>
            <a:endParaRPr lang="en-US" dirty="0"/>
          </a:p>
        </p:txBody>
      </p:sp>
    </p:spTree>
    <p:extLst>
      <p:ext uri="{BB962C8B-B14F-4D97-AF65-F5344CB8AC3E}">
        <p14:creationId xmlns:p14="http://schemas.microsoft.com/office/powerpoint/2010/main" val="3442902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To insure </a:t>
            </a:r>
            <a:r>
              <a:rPr lang="en-US" noProof="0" dirty="0" err="1"/>
              <a:t>SiC</a:t>
            </a:r>
            <a:r>
              <a:rPr lang="en-US" noProof="0" dirty="0"/>
              <a:t> quality, onsemi puts many controls during the full manufacturing process. During device design, parameters have been measured and checked to have almost no drift and stable performance within temperature and lifetime. onsemi took a particular attention to the reliability of its gate oxide. onsemi gate oxide is robust and withstand very high dv/dt link to </a:t>
            </a:r>
            <a:r>
              <a:rPr lang="en-US" noProof="0" dirty="0" err="1"/>
              <a:t>SiC</a:t>
            </a:r>
            <a:r>
              <a:rPr lang="en-US" noProof="0" dirty="0"/>
              <a:t> devices operating conditions. To catch and remove bad parts, defect scanning is used during manufacturing. At the end of the manufacturing process, a burn-in complete this approach to eliminate all possible remaining bad parts.  All dies, devices or modules are fully tested before shipment even in extreme condition like avalanche. Parts for both standard Industrial and Automotive are made with the same design and test requirements. Some production lines are automotive qualified and produce parts with AECQ-100 certification.</a:t>
            </a:r>
          </a:p>
        </p:txBody>
      </p:sp>
      <p:sp>
        <p:nvSpPr>
          <p:cNvPr id="4" name="Espace réservé du numéro de diapositive 3"/>
          <p:cNvSpPr>
            <a:spLocks noGrp="1"/>
          </p:cNvSpPr>
          <p:nvPr>
            <p:ph type="sldNum" sz="quarter" idx="5"/>
          </p:nvPr>
        </p:nvSpPr>
        <p:spPr/>
        <p:txBody>
          <a:bodyPr/>
          <a:lstStyle/>
          <a:p>
            <a:fld id="{13CF7EA6-3292-4DAA-AFBB-79FC38658245}" type="slidenum">
              <a:rPr lang="en-US" smtClean="0"/>
              <a:pPr/>
              <a:t>6</a:t>
            </a:fld>
            <a:endParaRPr lang="en-US"/>
          </a:p>
        </p:txBody>
      </p:sp>
    </p:spTree>
    <p:extLst>
      <p:ext uri="{BB962C8B-B14F-4D97-AF65-F5344CB8AC3E}">
        <p14:creationId xmlns:p14="http://schemas.microsoft.com/office/powerpoint/2010/main" val="1834494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onsemi offers best in class tools to help and facilitate customers designs. onsemi invests a lot of effort in creating very accurate simulation models using Silicon Carbide physical equations embedded in those models. onsemi has published many application notes and design guides to teach customers how to use </a:t>
            </a:r>
            <a:r>
              <a:rPr lang="en-US" dirty="0" err="1"/>
              <a:t>SiC</a:t>
            </a:r>
            <a:r>
              <a:rPr lang="en-US" dirty="0"/>
              <a:t> devices. A new online simulation platform will also be available early next year.</a:t>
            </a:r>
          </a:p>
        </p:txBody>
      </p:sp>
      <p:sp>
        <p:nvSpPr>
          <p:cNvPr id="4" name="Espace réservé de la date 3"/>
          <p:cNvSpPr>
            <a:spLocks noGrp="1"/>
          </p:cNvSpPr>
          <p:nvPr>
            <p:ph type="dt" idx="1"/>
          </p:nvPr>
        </p:nvSpPr>
        <p:spPr/>
        <p:txBody>
          <a:bodyPr/>
          <a:lstStyle/>
          <a:p>
            <a:fld id="{451A8229-38D1-7946-A0B2-BF01607086BE}" type="datetime1">
              <a:rPr lang="fr-FR" smtClean="0"/>
              <a:t>07/02/2023</a:t>
            </a:fld>
            <a:endParaRPr lang="en-US" dirty="0"/>
          </a:p>
        </p:txBody>
      </p:sp>
      <p:sp>
        <p:nvSpPr>
          <p:cNvPr id="5" name="Espace réservé du numéro de diapositive 4"/>
          <p:cNvSpPr>
            <a:spLocks noGrp="1"/>
          </p:cNvSpPr>
          <p:nvPr>
            <p:ph type="sldNum" sz="quarter" idx="5"/>
          </p:nvPr>
        </p:nvSpPr>
        <p:spPr/>
        <p:txBody>
          <a:bodyPr/>
          <a:lstStyle/>
          <a:p>
            <a:fld id="{13CF7EA6-3292-4DAA-AFBB-79FC38658245}" type="slidenum">
              <a:rPr lang="en-US" smtClean="0"/>
              <a:pPr/>
              <a:t>7</a:t>
            </a:fld>
            <a:endParaRPr lang="en-US" dirty="0"/>
          </a:p>
        </p:txBody>
      </p:sp>
    </p:spTree>
    <p:extLst>
      <p:ext uri="{BB962C8B-B14F-4D97-AF65-F5344CB8AC3E}">
        <p14:creationId xmlns:p14="http://schemas.microsoft.com/office/powerpoint/2010/main" val="1435672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new third diodes and MOSFETs generation offer much more optimized performances over temperature. Diodes equivalent series resistor is smaller and less affect by temperature variation. MOSFET body diode reverse recovery is now almost independent of temperature. With reduced parasitic capacitors, new MOSFET generation can operate at high frequency with much less losses than previous generation. Large die with very low on-resistance are available and demonstrate onsemi capability to master technology performances and soldering quality.</a:t>
            </a:r>
          </a:p>
        </p:txBody>
      </p:sp>
      <p:sp>
        <p:nvSpPr>
          <p:cNvPr id="4" name="Espace réservé de la date 3"/>
          <p:cNvSpPr>
            <a:spLocks noGrp="1"/>
          </p:cNvSpPr>
          <p:nvPr>
            <p:ph type="dt" idx="1"/>
          </p:nvPr>
        </p:nvSpPr>
        <p:spPr/>
        <p:txBody>
          <a:bodyPr/>
          <a:lstStyle/>
          <a:p>
            <a:fld id="{451A8229-38D1-7946-A0B2-BF01607086BE}" type="datetime1">
              <a:rPr lang="fr-FR" smtClean="0"/>
              <a:t>07/02/2023</a:t>
            </a:fld>
            <a:endParaRPr lang="en-US" dirty="0"/>
          </a:p>
        </p:txBody>
      </p:sp>
      <p:sp>
        <p:nvSpPr>
          <p:cNvPr id="5" name="Espace réservé du numéro de diapositive 4"/>
          <p:cNvSpPr>
            <a:spLocks noGrp="1"/>
          </p:cNvSpPr>
          <p:nvPr>
            <p:ph type="sldNum" sz="quarter" idx="5"/>
          </p:nvPr>
        </p:nvSpPr>
        <p:spPr/>
        <p:txBody>
          <a:bodyPr/>
          <a:lstStyle/>
          <a:p>
            <a:fld id="{13CF7EA6-3292-4DAA-AFBB-79FC38658245}" type="slidenum">
              <a:rPr lang="en-US" smtClean="0"/>
              <a:pPr/>
              <a:t>8</a:t>
            </a:fld>
            <a:endParaRPr lang="en-US" dirty="0"/>
          </a:p>
        </p:txBody>
      </p:sp>
    </p:spTree>
    <p:extLst>
      <p:ext uri="{BB962C8B-B14F-4D97-AF65-F5344CB8AC3E}">
        <p14:creationId xmlns:p14="http://schemas.microsoft.com/office/powerpoint/2010/main" val="560365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Due to very good performances of onsemi M3S MOSFET body diode reverse recovery over the full temperature range, onsemi M3S new </a:t>
            </a:r>
            <a:r>
              <a:rPr lang="en-US" dirty="0" err="1"/>
              <a:t>EliteSiC</a:t>
            </a:r>
            <a:r>
              <a:rPr lang="en-US" dirty="0"/>
              <a:t> 22 milli-Ohms MOSFET exhibits lower switching losses on a standard double pulse tester over the full drain current range. Both turn-on and turn-off losses are better. Total losses at maximum current are 20% lower with onsemi new M3S </a:t>
            </a:r>
            <a:r>
              <a:rPr lang="en-US" dirty="0" err="1"/>
              <a:t>EliteSiC</a:t>
            </a:r>
            <a:r>
              <a:rPr lang="en-US" dirty="0"/>
              <a:t> MOSFET.</a:t>
            </a:r>
          </a:p>
        </p:txBody>
      </p:sp>
      <p:sp>
        <p:nvSpPr>
          <p:cNvPr id="4" name="Espace réservé de la date 3"/>
          <p:cNvSpPr>
            <a:spLocks noGrp="1"/>
          </p:cNvSpPr>
          <p:nvPr>
            <p:ph type="dt" idx="1"/>
          </p:nvPr>
        </p:nvSpPr>
        <p:spPr/>
        <p:txBody>
          <a:bodyPr/>
          <a:lstStyle/>
          <a:p>
            <a:fld id="{451A8229-38D1-7946-A0B2-BF01607086BE}" type="datetime1">
              <a:rPr lang="fr-FR" smtClean="0"/>
              <a:t>07/02/2023</a:t>
            </a:fld>
            <a:endParaRPr lang="en-US" dirty="0"/>
          </a:p>
        </p:txBody>
      </p:sp>
      <p:sp>
        <p:nvSpPr>
          <p:cNvPr id="5" name="Espace réservé du numéro de diapositive 4"/>
          <p:cNvSpPr>
            <a:spLocks noGrp="1"/>
          </p:cNvSpPr>
          <p:nvPr>
            <p:ph type="sldNum" sz="quarter" idx="5"/>
          </p:nvPr>
        </p:nvSpPr>
        <p:spPr/>
        <p:txBody>
          <a:bodyPr/>
          <a:lstStyle/>
          <a:p>
            <a:fld id="{13CF7EA6-3292-4DAA-AFBB-79FC38658245}" type="slidenum">
              <a:rPr lang="en-US" smtClean="0"/>
              <a:pPr/>
              <a:t>9</a:t>
            </a:fld>
            <a:endParaRPr lang="en-US" dirty="0"/>
          </a:p>
        </p:txBody>
      </p:sp>
    </p:spTree>
    <p:extLst>
      <p:ext uri="{BB962C8B-B14F-4D97-AF65-F5344CB8AC3E}">
        <p14:creationId xmlns:p14="http://schemas.microsoft.com/office/powerpoint/2010/main" val="3012498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4" name="Picture 13" descr="pp_cover_v10_ora_gry_clean_hood.jpg"/>
          <p:cNvPicPr preferRelativeResize="0">
            <a:picLocks noChangeAspect="1"/>
          </p:cNvPicPr>
          <p:nvPr userDrawn="1"/>
        </p:nvPicPr>
        <p:blipFill>
          <a:blip r:embed="rId2"/>
          <a:stretch>
            <a:fillRect/>
          </a:stretch>
        </p:blipFill>
        <p:spPr>
          <a:xfrm>
            <a:off x="-64" y="2107"/>
            <a:ext cx="12188952" cy="6855893"/>
          </a:xfrm>
          <a:prstGeom prst="rect">
            <a:avLst/>
          </a:prstGeom>
        </p:spPr>
      </p:pic>
      <p:sp>
        <p:nvSpPr>
          <p:cNvPr id="2" name="Title 1"/>
          <p:cNvSpPr>
            <a:spLocks noGrp="1"/>
          </p:cNvSpPr>
          <p:nvPr userDrawn="1">
            <p:ph type="ctrTitle"/>
          </p:nvPr>
        </p:nvSpPr>
        <p:spPr>
          <a:xfrm>
            <a:off x="914162" y="2679098"/>
            <a:ext cx="10360501" cy="810920"/>
          </a:xfrm>
        </p:spPr>
        <p:txBody>
          <a:bodyPr anchor="b" anchorCtr="0"/>
          <a:lstStyle>
            <a:lvl1pPr algn="ctr">
              <a:lnSpc>
                <a:spcPct val="96000"/>
              </a:lnSpc>
              <a:defRPr sz="3200" baseline="0">
                <a:solidFill>
                  <a:schemeClr val="bg1"/>
                </a:solidFill>
                <a:latin typeface="+mj-lt"/>
              </a:defRPr>
            </a:lvl1pPr>
          </a:lstStyle>
          <a:p>
            <a:r>
              <a:rPr lang="fr-FR"/>
              <a:t>Modifiez le style du titre</a:t>
            </a:r>
            <a:endParaRPr lang="en-US"/>
          </a:p>
        </p:txBody>
      </p:sp>
      <p:sp>
        <p:nvSpPr>
          <p:cNvPr id="13" name="Text Placeholder 3">
            <a:extLst>
              <a:ext uri="{FF2B5EF4-FFF2-40B4-BE49-F238E27FC236}">
                <a16:creationId xmlns:a16="http://schemas.microsoft.com/office/drawing/2014/main" id="{B8030EE1-64F0-EE41-B4AD-B849CAF72B79}"/>
              </a:ext>
            </a:extLst>
          </p:cNvPr>
          <p:cNvSpPr>
            <a:spLocks noGrp="1"/>
          </p:cNvSpPr>
          <p:nvPr userDrawn="1">
            <p:ph type="body" sz="quarter" idx="11" hasCustomPrompt="1"/>
          </p:nvPr>
        </p:nvSpPr>
        <p:spPr>
          <a:xfrm>
            <a:off x="2108199" y="3515708"/>
            <a:ext cx="7972425" cy="1898378"/>
          </a:xfrm>
          <a:noFill/>
        </p:spPr>
        <p:txBody>
          <a:bodyPr anchor="t" anchorCtr="0">
            <a:noAutofit/>
          </a:bodyPr>
          <a:lstStyle>
            <a:lvl1pPr marL="0" indent="0" algn="ctr">
              <a:spcBef>
                <a:spcPts val="900"/>
              </a:spcBef>
              <a:buNone/>
              <a:defRPr sz="2400" b="1" i="0" baseline="0">
                <a:solidFill>
                  <a:schemeClr val="bg1"/>
                </a:solidFill>
                <a:latin typeface="+mj-lt"/>
                <a:ea typeface="Inter" panose="020B05020300000000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5" name="TextBox 14"/>
          <p:cNvSpPr txBox="1"/>
          <p:nvPr userDrawn="1"/>
        </p:nvSpPr>
        <p:spPr>
          <a:xfrm>
            <a:off x="4974143" y="6601688"/>
            <a:ext cx="2240678" cy="153888"/>
          </a:xfrm>
          <a:prstGeom prst="rect">
            <a:avLst/>
          </a:prstGeom>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700" cap="none" spc="10" normalizeH="0" baseline="0" noProof="0" dirty="0">
                <a:ln>
                  <a:noFill/>
                </a:ln>
                <a:solidFill>
                  <a:schemeClr val="bg1">
                    <a:lumMod val="85000"/>
                  </a:schemeClr>
                </a:solidFill>
                <a:effectLst/>
                <a:uLnTx/>
                <a:uFillTx/>
                <a:latin typeface="Arial"/>
                <a:ea typeface="Inter" panose="020B0502030000000004" pitchFamily="34" charset="0"/>
                <a:cs typeface="Arial" panose="020B0604020202020204" pitchFamily="34" charset="0"/>
              </a:rPr>
              <a:t>Public Information     © onsemi </a:t>
            </a:r>
            <a:r>
              <a:rPr kumimoji="0" lang="fr-FR" sz="1000" b="1" i="0" u="none" strike="noStrike" kern="700" cap="none" spc="10" normalizeH="0" baseline="0" noProof="0" dirty="0">
                <a:ln>
                  <a:noFill/>
                </a:ln>
                <a:solidFill>
                  <a:schemeClr val="bg1">
                    <a:lumMod val="85000"/>
                  </a:schemeClr>
                </a:solidFill>
                <a:effectLst/>
                <a:uLnTx/>
                <a:uFillTx/>
                <a:latin typeface="Arial"/>
                <a:ea typeface="Inter" panose="020B0502030000000004" pitchFamily="34" charset="0"/>
                <a:cs typeface="Arial" panose="020B0604020202020204" pitchFamily="34" charset="0"/>
              </a:rPr>
              <a:t>2022</a:t>
            </a:r>
            <a:endParaRPr kumimoji="0" lang="en-US" sz="1000" b="1" i="0" u="none" strike="noStrike" kern="700" cap="none" spc="10" normalizeH="0" baseline="0" noProof="0" dirty="0">
              <a:ln>
                <a:noFill/>
              </a:ln>
              <a:solidFill>
                <a:schemeClr val="bg1">
                  <a:lumMod val="85000"/>
                </a:schemeClr>
              </a:solidFill>
              <a:effectLst/>
              <a:uLnTx/>
              <a:uFillTx/>
              <a:latin typeface="Arial"/>
              <a:ea typeface="Inter" panose="020B05020300000000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3AD8E52-43D2-4F06-A83A-E75DA3B2CED2}"/>
              </a:ext>
            </a:extLst>
          </p:cNvPr>
          <p:cNvPicPr>
            <a:picLocks noChangeAspect="1"/>
          </p:cNvPicPr>
          <p:nvPr userDrawn="1"/>
        </p:nvPicPr>
        <p:blipFill>
          <a:blip r:embed="rId3"/>
          <a:stretch>
            <a:fillRect/>
          </a:stretch>
        </p:blipFill>
        <p:spPr>
          <a:xfrm>
            <a:off x="10318735" y="6441146"/>
            <a:ext cx="1490469" cy="274320"/>
          </a:xfrm>
          <a:prstGeom prst="rect">
            <a:avLst/>
          </a:prstGeom>
        </p:spPr>
      </p:pic>
    </p:spTree>
    <p:extLst>
      <p:ext uri="{BB962C8B-B14F-4D97-AF65-F5344CB8AC3E}">
        <p14:creationId xmlns:p14="http://schemas.microsoft.com/office/powerpoint/2010/main" val="341619447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Grey Content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31200" y="1026000"/>
            <a:ext cx="5547600" cy="5205600"/>
          </a:xfrm>
          <a:gradFill>
            <a:gsLst>
              <a:gs pos="0">
                <a:srgbClr val="E2E2E2"/>
              </a:gs>
              <a:gs pos="50000">
                <a:srgbClr val="E2E2E2">
                  <a:alpha val="65000"/>
                </a:srgbClr>
              </a:gs>
              <a:gs pos="100000">
                <a:srgbClr val="E2E2E2">
                  <a:alpha val="0"/>
                </a:srgbClr>
              </a:gs>
            </a:gsLst>
            <a:lin ang="5400000" scaled="1"/>
          </a:gradFill>
        </p:spPr>
        <p:txBody>
          <a:bodyPr lIns="182880" tIns="91440" rIns="182880"/>
          <a:lstStyle>
            <a:lvl1pPr marL="228600" indent="-228600">
              <a:buFont typeface="Arial" pitchFamily="34" charset="0"/>
              <a:buChar char="•"/>
              <a:defRPr sz="2200" b="0"/>
            </a:lvl1pPr>
            <a:lvl2pPr marL="515938" indent="-233363">
              <a:spcBef>
                <a:spcPts val="600"/>
              </a:spcBef>
              <a:defRPr sz="2000">
                <a:solidFill>
                  <a:schemeClr val="tx1"/>
                </a:solidFill>
              </a:defRPr>
            </a:lvl2pPr>
            <a:lvl3pPr marL="739775" indent="-223838">
              <a:defRPr sz="1800">
                <a:solidFill>
                  <a:schemeClr val="tx1"/>
                </a:solidFill>
              </a:defRPr>
            </a:lvl3pPr>
            <a:lvl4pPr marL="1031875" indent="-206375">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Content Placeholder 5"/>
          <p:cNvSpPr>
            <a:spLocks noGrp="1"/>
          </p:cNvSpPr>
          <p:nvPr>
            <p:ph sz="quarter" idx="4"/>
          </p:nvPr>
        </p:nvSpPr>
        <p:spPr>
          <a:xfrm>
            <a:off x="6310800" y="1026000"/>
            <a:ext cx="5547600" cy="5205600"/>
          </a:xfrm>
          <a:gradFill>
            <a:gsLst>
              <a:gs pos="0">
                <a:srgbClr val="E2E2E2"/>
              </a:gs>
              <a:gs pos="50000">
                <a:srgbClr val="E2E2E2">
                  <a:alpha val="65000"/>
                </a:srgbClr>
              </a:gs>
              <a:gs pos="100000">
                <a:srgbClr val="E2E2E2">
                  <a:alpha val="0"/>
                </a:srgbClr>
              </a:gs>
            </a:gsLst>
            <a:lin ang="5400000" scaled="1"/>
          </a:gradFill>
        </p:spPr>
        <p:txBody>
          <a:bodyPr lIns="182880" tIns="91440" rIns="182880"/>
          <a:lstStyle>
            <a:lvl1pPr marL="230188" indent="-230188">
              <a:buFont typeface="Arial" pitchFamily="34" charset="0"/>
              <a:buChar char="•"/>
              <a:defRPr sz="2200" b="0"/>
            </a:lvl1pPr>
            <a:lvl2pPr marL="515938" indent="-233363">
              <a:spcBef>
                <a:spcPts val="600"/>
              </a:spcBef>
              <a:defRPr sz="2000">
                <a:solidFill>
                  <a:schemeClr val="tx1"/>
                </a:solidFill>
              </a:defRPr>
            </a:lvl2pPr>
            <a:lvl3pPr marL="739775" indent="-223838">
              <a:defRPr sz="1800">
                <a:solidFill>
                  <a:schemeClr val="tx1"/>
                </a:solidFill>
              </a:defRPr>
            </a:lvl3pPr>
            <a:lvl4pPr marL="1031875" indent="-206375">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Title 9"/>
          <p:cNvSpPr>
            <a:spLocks noGrp="1"/>
          </p:cNvSpPr>
          <p:nvPr>
            <p:ph type="title"/>
          </p:nvPr>
        </p:nvSpPr>
        <p:spPr>
          <a:xfrm>
            <a:off x="330713" y="149012"/>
            <a:ext cx="11527400" cy="512064"/>
          </a:xfrm>
        </p:spPr>
        <p:txBody>
          <a:bodyPr/>
          <a:lstStyle/>
          <a:p>
            <a:r>
              <a:rPr lang="fr-FR"/>
              <a:t>Modifiez le style du titre</a:t>
            </a:r>
            <a:endParaRPr lang="en-US"/>
          </a:p>
        </p:txBody>
      </p:sp>
      <p:sp>
        <p:nvSpPr>
          <p:cNvPr id="2" name="Espace réservé de la date 1">
            <a:extLst>
              <a:ext uri="{FF2B5EF4-FFF2-40B4-BE49-F238E27FC236}">
                <a16:creationId xmlns:a16="http://schemas.microsoft.com/office/drawing/2014/main" id="{212ABCA6-30D8-3043-B38A-8BFB5F87A794}"/>
              </a:ext>
            </a:extLst>
          </p:cNvPr>
          <p:cNvSpPr>
            <a:spLocks noGrp="1"/>
          </p:cNvSpPr>
          <p:nvPr>
            <p:ph type="dt" sz="half" idx="10"/>
          </p:nvPr>
        </p:nvSpPr>
        <p:spPr/>
        <p:txBody>
          <a:bodyPr/>
          <a:lstStyle/>
          <a:p>
            <a:endParaRPr lang="fr-FR" dirty="0"/>
          </a:p>
        </p:txBody>
      </p:sp>
      <p:sp>
        <p:nvSpPr>
          <p:cNvPr id="3" name="Espace réservé du numéro de diapositive 2">
            <a:extLst>
              <a:ext uri="{FF2B5EF4-FFF2-40B4-BE49-F238E27FC236}">
                <a16:creationId xmlns:a16="http://schemas.microsoft.com/office/drawing/2014/main" id="{A8225314-9792-9D45-91E1-94C144F79E6E}"/>
              </a:ext>
            </a:extLst>
          </p:cNvPr>
          <p:cNvSpPr>
            <a:spLocks noGrp="1"/>
          </p:cNvSpPr>
          <p:nvPr>
            <p:ph type="sldNum" sz="quarter" idx="11"/>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56903382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330713" y="149012"/>
            <a:ext cx="11527400" cy="512064"/>
          </a:xfrm>
        </p:spPr>
        <p:txBody>
          <a:bodyPr/>
          <a:lstStyle/>
          <a:p>
            <a:r>
              <a:rPr lang="fr-FR"/>
              <a:t>Modifiez le style du titre</a:t>
            </a:r>
            <a:endParaRPr lang="en-US"/>
          </a:p>
        </p:txBody>
      </p:sp>
      <p:sp>
        <p:nvSpPr>
          <p:cNvPr id="2" name="Espace réservé de la date 1">
            <a:extLst>
              <a:ext uri="{FF2B5EF4-FFF2-40B4-BE49-F238E27FC236}">
                <a16:creationId xmlns:a16="http://schemas.microsoft.com/office/drawing/2014/main" id="{3D80182F-54A2-AC48-BD32-9B9454823A7E}"/>
              </a:ext>
            </a:extLst>
          </p:cNvPr>
          <p:cNvSpPr>
            <a:spLocks noGrp="1"/>
          </p:cNvSpPr>
          <p:nvPr>
            <p:ph type="dt" sz="half" idx="10"/>
          </p:nvPr>
        </p:nvSpPr>
        <p:spPr/>
        <p:txBody>
          <a:bodyPr/>
          <a:lstStyle/>
          <a:p>
            <a:endParaRPr lang="fr-FR" dirty="0"/>
          </a:p>
        </p:txBody>
      </p:sp>
      <p:sp>
        <p:nvSpPr>
          <p:cNvPr id="8" name="Text Placeholder 2">
            <a:extLst>
              <a:ext uri="{FF2B5EF4-FFF2-40B4-BE49-F238E27FC236}">
                <a16:creationId xmlns:a16="http://schemas.microsoft.com/office/drawing/2014/main" id="{FC6997C2-10B8-A246-9167-AF5D6E6951D0}"/>
              </a:ext>
            </a:extLst>
          </p:cNvPr>
          <p:cNvSpPr>
            <a:spLocks noGrp="1"/>
          </p:cNvSpPr>
          <p:nvPr>
            <p:ph type="body" idx="1"/>
          </p:nvPr>
        </p:nvSpPr>
        <p:spPr>
          <a:xfrm>
            <a:off x="330164" y="1026000"/>
            <a:ext cx="5547600" cy="461665"/>
          </a:xfrm>
          <a:noFill/>
        </p:spPr>
        <p:txBody>
          <a:bodyPr vert="horz" lIns="182880" tIns="82296" rIns="182880" bIns="45720" rtlCol="0" anchor="t" anchorCtr="0">
            <a:noAutofit/>
          </a:bodyPr>
          <a:lstStyle>
            <a:lvl1pPr>
              <a:defRPr lang="en-US" sz="2300" b="1" baseline="0">
                <a:solidFill>
                  <a:schemeClr val="tx1">
                    <a:lumMod val="75000"/>
                    <a:lumOff val="25000"/>
                  </a:schemeClr>
                </a:solidFill>
              </a:defRPr>
            </a:lvl1pPr>
          </a:lstStyle>
          <a:p>
            <a:pPr marL="0" lvl="0" indent="0">
              <a:buNone/>
            </a:pPr>
            <a:r>
              <a:rPr lang="fr-FR"/>
              <a:t>Cliquez pour modifier les styles du texte du masque</a:t>
            </a:r>
          </a:p>
        </p:txBody>
      </p:sp>
      <p:sp>
        <p:nvSpPr>
          <p:cNvPr id="9" name="Text Placeholder 4">
            <a:extLst>
              <a:ext uri="{FF2B5EF4-FFF2-40B4-BE49-F238E27FC236}">
                <a16:creationId xmlns:a16="http://schemas.microsoft.com/office/drawing/2014/main" id="{FB885917-CEB3-094A-8CCB-763D0986AE91}"/>
              </a:ext>
            </a:extLst>
          </p:cNvPr>
          <p:cNvSpPr>
            <a:spLocks noGrp="1"/>
          </p:cNvSpPr>
          <p:nvPr>
            <p:ph type="body" sz="quarter" idx="3"/>
          </p:nvPr>
        </p:nvSpPr>
        <p:spPr>
          <a:xfrm>
            <a:off x="6303899" y="1025999"/>
            <a:ext cx="5547600" cy="461665"/>
          </a:xfrm>
          <a:noFill/>
        </p:spPr>
        <p:txBody>
          <a:bodyPr vert="horz" lIns="182880" tIns="82296" rIns="182880" bIns="45720" rtlCol="0" anchor="t" anchorCtr="0">
            <a:noAutofit/>
          </a:bodyPr>
          <a:lstStyle>
            <a:lvl1pPr>
              <a:defRPr lang="en-US" sz="2300" b="1" baseline="0">
                <a:solidFill>
                  <a:schemeClr val="tx1">
                    <a:lumMod val="75000"/>
                    <a:lumOff val="25000"/>
                  </a:schemeClr>
                </a:solidFill>
              </a:defRPr>
            </a:lvl1pPr>
          </a:lstStyle>
          <a:p>
            <a:pPr marL="0" lvl="0" indent="0">
              <a:buNone/>
            </a:pPr>
            <a:r>
              <a:rPr lang="fr-FR"/>
              <a:t>Cliquez pour modifier les styles du texte du masque</a:t>
            </a:r>
          </a:p>
        </p:txBody>
      </p:sp>
      <p:sp>
        <p:nvSpPr>
          <p:cNvPr id="11" name="Content Placeholder 3">
            <a:extLst>
              <a:ext uri="{FF2B5EF4-FFF2-40B4-BE49-F238E27FC236}">
                <a16:creationId xmlns:a16="http://schemas.microsoft.com/office/drawing/2014/main" id="{1650269B-FBC9-CE47-A5E9-A727A1A73601}"/>
              </a:ext>
            </a:extLst>
          </p:cNvPr>
          <p:cNvSpPr>
            <a:spLocks noGrp="1"/>
          </p:cNvSpPr>
          <p:nvPr>
            <p:ph sz="half" idx="2"/>
          </p:nvPr>
        </p:nvSpPr>
        <p:spPr>
          <a:xfrm>
            <a:off x="331200" y="1487664"/>
            <a:ext cx="5547600" cy="4743936"/>
          </a:xfrm>
          <a:noFill/>
        </p:spPr>
        <p:txBody>
          <a:bodyPr vert="horz" lIns="182880" tIns="91440" rIns="182880" bIns="45720" rtlCol="0">
            <a:noAutofit/>
          </a:bodyPr>
          <a:lstStyle>
            <a:lvl1pPr>
              <a:defRPr lang="en-US" sz="2200"/>
            </a:lvl1pPr>
            <a:lvl2pPr>
              <a:defRPr lang="en-US" sz="2000">
                <a:solidFill>
                  <a:schemeClr val="tx1"/>
                </a:solidFill>
              </a:defRPr>
            </a:lvl2pPr>
            <a:lvl3pPr>
              <a:defRPr lang="en-US">
                <a:solidFill>
                  <a:schemeClr val="tx1"/>
                </a:solidFill>
              </a:defRPr>
            </a:lvl3pPr>
            <a:lvl4pPr>
              <a:defRPr lang="en-US" sz="1600">
                <a:solidFill>
                  <a:schemeClr val="tx1"/>
                </a:solidFill>
              </a:defRPr>
            </a:lvl4pPr>
            <a:lvl5pPr>
              <a:defRPr lang="en-US">
                <a:solidFill>
                  <a:schemeClr val="tx1"/>
                </a:solidFill>
              </a:defRPr>
            </a:lvl5pPr>
          </a:lstStyle>
          <a:p>
            <a:pPr marL="228600" lvl="0" indent="-228600"/>
            <a:r>
              <a:rPr lang="fr-FR"/>
              <a:t>Cliquez pour modifier les styles du texte du masque</a:t>
            </a:r>
          </a:p>
          <a:p>
            <a:pPr marL="228600" lvl="1" indent="-228600"/>
            <a:r>
              <a:rPr lang="fr-FR"/>
              <a:t>Deuxième niveau</a:t>
            </a:r>
          </a:p>
          <a:p>
            <a:pPr marL="228600" lvl="2" indent="-228600"/>
            <a:r>
              <a:rPr lang="fr-FR"/>
              <a:t>Troisième niveau</a:t>
            </a:r>
          </a:p>
          <a:p>
            <a:pPr marL="228600" lvl="3" indent="-228600"/>
            <a:r>
              <a:rPr lang="fr-FR"/>
              <a:t>Quatrième niveau</a:t>
            </a:r>
          </a:p>
          <a:p>
            <a:pPr marL="228600" lvl="4" indent="-228600"/>
            <a:r>
              <a:rPr lang="fr-FR"/>
              <a:t>Cinquième niveau</a:t>
            </a:r>
            <a:endParaRPr lang="en-US"/>
          </a:p>
        </p:txBody>
      </p:sp>
      <p:sp>
        <p:nvSpPr>
          <p:cNvPr id="12" name="Content Placeholder 5">
            <a:extLst>
              <a:ext uri="{FF2B5EF4-FFF2-40B4-BE49-F238E27FC236}">
                <a16:creationId xmlns:a16="http://schemas.microsoft.com/office/drawing/2014/main" id="{E667AAE4-626B-C440-AC81-4D9863037201}"/>
              </a:ext>
            </a:extLst>
          </p:cNvPr>
          <p:cNvSpPr>
            <a:spLocks noGrp="1"/>
          </p:cNvSpPr>
          <p:nvPr>
            <p:ph sz="quarter" idx="4"/>
          </p:nvPr>
        </p:nvSpPr>
        <p:spPr>
          <a:xfrm>
            <a:off x="6310800" y="1487664"/>
            <a:ext cx="5547600" cy="4743936"/>
          </a:xfrm>
          <a:noFill/>
        </p:spPr>
        <p:txBody>
          <a:bodyPr vert="horz" lIns="182880" tIns="91440" rIns="182880" bIns="45720" rtlCol="0">
            <a:noAutofit/>
          </a:bodyPr>
          <a:lstStyle>
            <a:lvl1pPr>
              <a:defRPr lang="en-US" sz="2200"/>
            </a:lvl1pPr>
            <a:lvl2pPr>
              <a:defRPr lang="en-US" sz="2000">
                <a:solidFill>
                  <a:schemeClr val="tx1"/>
                </a:solidFill>
              </a:defRPr>
            </a:lvl2pPr>
            <a:lvl3pPr>
              <a:defRPr lang="en-US">
                <a:solidFill>
                  <a:schemeClr val="tx1"/>
                </a:solidFill>
              </a:defRPr>
            </a:lvl3pPr>
            <a:lvl4pPr>
              <a:defRPr lang="en-US" sz="1600">
                <a:solidFill>
                  <a:schemeClr val="tx1"/>
                </a:solidFill>
              </a:defRPr>
            </a:lvl4pPr>
            <a:lvl5pPr>
              <a:defRPr lang="en-US">
                <a:solidFill>
                  <a:schemeClr val="tx1"/>
                </a:solidFill>
              </a:defRPr>
            </a:lvl5pPr>
          </a:lstStyle>
          <a:p>
            <a:pPr marL="228600" lvl="0" indent="-228600"/>
            <a:r>
              <a:rPr lang="fr-FR"/>
              <a:t>Cliquez pour modifier les styles du texte du masque</a:t>
            </a:r>
          </a:p>
          <a:p>
            <a:pPr marL="228600" lvl="1" indent="-228600"/>
            <a:r>
              <a:rPr lang="fr-FR"/>
              <a:t>Deuxième niveau</a:t>
            </a:r>
          </a:p>
          <a:p>
            <a:pPr marL="228600" lvl="2" indent="-228600"/>
            <a:r>
              <a:rPr lang="fr-FR"/>
              <a:t>Troisième niveau</a:t>
            </a:r>
          </a:p>
          <a:p>
            <a:pPr marL="228600" lvl="3" indent="-228600"/>
            <a:r>
              <a:rPr lang="fr-FR"/>
              <a:t>Quatrième niveau</a:t>
            </a:r>
          </a:p>
          <a:p>
            <a:pPr marL="228600" lvl="4" indent="-228600"/>
            <a:r>
              <a:rPr lang="fr-FR"/>
              <a:t>Cinquième niveau</a:t>
            </a:r>
            <a:endParaRPr lang="en-US" dirty="0"/>
          </a:p>
        </p:txBody>
      </p:sp>
      <p:sp>
        <p:nvSpPr>
          <p:cNvPr id="3" name="Espace réservé du numéro de diapositive 2">
            <a:extLst>
              <a:ext uri="{FF2B5EF4-FFF2-40B4-BE49-F238E27FC236}">
                <a16:creationId xmlns:a16="http://schemas.microsoft.com/office/drawing/2014/main" id="{76CCF192-3C76-0A41-80FF-F6E084BD611C}"/>
              </a:ext>
            </a:extLst>
          </p:cNvPr>
          <p:cNvSpPr>
            <a:spLocks noGrp="1"/>
          </p:cNvSpPr>
          <p:nvPr>
            <p:ph type="sldNum" sz="quarter" idx="11"/>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56903382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Grey">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0164" y="1026000"/>
            <a:ext cx="5547600" cy="461665"/>
          </a:xfrm>
          <a:solidFill>
            <a:srgbClr val="E2E2E2"/>
          </a:solidFill>
        </p:spPr>
        <p:txBody>
          <a:bodyPr vert="horz" lIns="182880" tIns="82296" rIns="182880" bIns="45720" rtlCol="0" anchor="t" anchorCtr="0">
            <a:noAutofit/>
          </a:bodyPr>
          <a:lstStyle>
            <a:lvl1pPr>
              <a:defRPr lang="en-US" sz="2300" b="1" baseline="0">
                <a:solidFill>
                  <a:schemeClr val="tx1">
                    <a:lumMod val="75000"/>
                    <a:lumOff val="25000"/>
                  </a:schemeClr>
                </a:solidFill>
              </a:defRPr>
            </a:lvl1pPr>
          </a:lstStyle>
          <a:p>
            <a:pPr marL="0" lvl="0" indent="0">
              <a:buNone/>
            </a:pPr>
            <a:r>
              <a:rPr lang="fr-FR"/>
              <a:t>Cliquez pour modifier les styles du texte du masque</a:t>
            </a:r>
          </a:p>
        </p:txBody>
      </p:sp>
      <p:sp>
        <p:nvSpPr>
          <p:cNvPr id="5" name="Text Placeholder 4"/>
          <p:cNvSpPr>
            <a:spLocks noGrp="1"/>
          </p:cNvSpPr>
          <p:nvPr>
            <p:ph type="body" sz="quarter" idx="3"/>
          </p:nvPr>
        </p:nvSpPr>
        <p:spPr>
          <a:xfrm>
            <a:off x="6303899" y="1025999"/>
            <a:ext cx="5547600" cy="461665"/>
          </a:xfrm>
          <a:solidFill>
            <a:srgbClr val="E2E2E2"/>
          </a:solidFill>
        </p:spPr>
        <p:txBody>
          <a:bodyPr vert="horz" lIns="182880" tIns="82296" rIns="182880" bIns="45720" rtlCol="0" anchor="t" anchorCtr="0">
            <a:noAutofit/>
          </a:bodyPr>
          <a:lstStyle>
            <a:lvl1pPr>
              <a:defRPr lang="en-US" sz="2300" b="1" baseline="0">
                <a:solidFill>
                  <a:schemeClr val="tx1">
                    <a:lumMod val="75000"/>
                    <a:lumOff val="25000"/>
                  </a:schemeClr>
                </a:solidFill>
              </a:defRPr>
            </a:lvl1pPr>
          </a:lstStyle>
          <a:p>
            <a:pPr marL="0" lvl="0" indent="0">
              <a:buNone/>
            </a:pPr>
            <a:r>
              <a:rPr lang="fr-FR"/>
              <a:t>Cliquez pour modifier les styles du texte du masque</a:t>
            </a:r>
          </a:p>
        </p:txBody>
      </p:sp>
      <p:sp>
        <p:nvSpPr>
          <p:cNvPr id="4" name="Content Placeholder 3"/>
          <p:cNvSpPr>
            <a:spLocks noGrp="1"/>
          </p:cNvSpPr>
          <p:nvPr>
            <p:ph sz="half" idx="2"/>
          </p:nvPr>
        </p:nvSpPr>
        <p:spPr>
          <a:xfrm>
            <a:off x="331200" y="1487664"/>
            <a:ext cx="5547600" cy="4743936"/>
          </a:xfrm>
          <a:gradFill>
            <a:gsLst>
              <a:gs pos="0">
                <a:srgbClr val="E2E2E2"/>
              </a:gs>
              <a:gs pos="50000">
                <a:srgbClr val="E2E2E2">
                  <a:alpha val="65000"/>
                </a:srgbClr>
              </a:gs>
              <a:gs pos="100000">
                <a:srgbClr val="E2E2E2">
                  <a:alpha val="0"/>
                </a:srgbClr>
              </a:gs>
            </a:gsLst>
            <a:lin ang="5400000" scaled="1"/>
          </a:gradFill>
        </p:spPr>
        <p:txBody>
          <a:bodyPr vert="horz" lIns="182880" tIns="91440" rIns="182880" bIns="45720" rtlCol="0">
            <a:noAutofit/>
          </a:bodyPr>
          <a:lstStyle>
            <a:lvl1pPr>
              <a:defRPr lang="en-US" sz="2200"/>
            </a:lvl1pPr>
            <a:lvl2pPr>
              <a:defRPr lang="en-US" sz="2000">
                <a:solidFill>
                  <a:schemeClr val="tx1"/>
                </a:solidFill>
              </a:defRPr>
            </a:lvl2pPr>
            <a:lvl3pPr>
              <a:defRPr lang="en-US">
                <a:solidFill>
                  <a:schemeClr val="tx1"/>
                </a:solidFill>
              </a:defRPr>
            </a:lvl3pPr>
            <a:lvl4pPr>
              <a:defRPr lang="en-US" sz="1600">
                <a:solidFill>
                  <a:schemeClr val="tx1"/>
                </a:solidFill>
              </a:defRPr>
            </a:lvl4pPr>
            <a:lvl5pPr>
              <a:defRPr lang="en-US">
                <a:solidFill>
                  <a:schemeClr val="tx1"/>
                </a:solidFill>
              </a:defRPr>
            </a:lvl5pPr>
          </a:lstStyle>
          <a:p>
            <a:pPr marL="228600" lvl="0" indent="-228600"/>
            <a:r>
              <a:rPr lang="fr-FR"/>
              <a:t>Cliquez pour modifier les styles du texte du masque</a:t>
            </a:r>
          </a:p>
          <a:p>
            <a:pPr marL="228600" lvl="1" indent="-228600"/>
            <a:r>
              <a:rPr lang="fr-FR"/>
              <a:t>Deuxième niveau</a:t>
            </a:r>
          </a:p>
          <a:p>
            <a:pPr marL="228600" lvl="2" indent="-228600"/>
            <a:r>
              <a:rPr lang="fr-FR"/>
              <a:t>Troisième niveau</a:t>
            </a:r>
          </a:p>
          <a:p>
            <a:pPr marL="228600" lvl="3" indent="-228600"/>
            <a:r>
              <a:rPr lang="fr-FR"/>
              <a:t>Quatrième niveau</a:t>
            </a:r>
          </a:p>
          <a:p>
            <a:pPr marL="228600" lvl="4" indent="-228600"/>
            <a:r>
              <a:rPr lang="fr-FR"/>
              <a:t>Cinquième niveau</a:t>
            </a:r>
            <a:endParaRPr lang="en-US"/>
          </a:p>
        </p:txBody>
      </p:sp>
      <p:sp>
        <p:nvSpPr>
          <p:cNvPr id="6" name="Content Placeholder 5"/>
          <p:cNvSpPr>
            <a:spLocks noGrp="1"/>
          </p:cNvSpPr>
          <p:nvPr>
            <p:ph sz="quarter" idx="4"/>
          </p:nvPr>
        </p:nvSpPr>
        <p:spPr>
          <a:xfrm>
            <a:off x="6310800" y="1487664"/>
            <a:ext cx="5547600" cy="4743936"/>
          </a:xfrm>
          <a:gradFill>
            <a:gsLst>
              <a:gs pos="0">
                <a:srgbClr val="E2E2E2"/>
              </a:gs>
              <a:gs pos="50000">
                <a:srgbClr val="E2E2E2">
                  <a:alpha val="65000"/>
                </a:srgbClr>
              </a:gs>
              <a:gs pos="100000">
                <a:srgbClr val="E2E2E2">
                  <a:alpha val="0"/>
                </a:srgbClr>
              </a:gs>
            </a:gsLst>
            <a:lin ang="5400000" scaled="1"/>
          </a:gradFill>
        </p:spPr>
        <p:txBody>
          <a:bodyPr vert="horz" lIns="182880" tIns="91440" rIns="182880" bIns="45720" rtlCol="0">
            <a:noAutofit/>
          </a:bodyPr>
          <a:lstStyle>
            <a:lvl1pPr>
              <a:defRPr lang="en-US" sz="2200"/>
            </a:lvl1pPr>
            <a:lvl2pPr>
              <a:defRPr lang="en-US" sz="2000">
                <a:solidFill>
                  <a:schemeClr val="tx1"/>
                </a:solidFill>
              </a:defRPr>
            </a:lvl2pPr>
            <a:lvl3pPr>
              <a:defRPr lang="en-US">
                <a:solidFill>
                  <a:schemeClr val="tx1"/>
                </a:solidFill>
              </a:defRPr>
            </a:lvl3pPr>
            <a:lvl4pPr>
              <a:defRPr lang="en-US" sz="1600">
                <a:solidFill>
                  <a:schemeClr val="tx1"/>
                </a:solidFill>
              </a:defRPr>
            </a:lvl4pPr>
            <a:lvl5pPr>
              <a:defRPr lang="en-US">
                <a:solidFill>
                  <a:schemeClr val="tx1"/>
                </a:solidFill>
              </a:defRPr>
            </a:lvl5pPr>
          </a:lstStyle>
          <a:p>
            <a:pPr marL="228600" lvl="0" indent="-228600"/>
            <a:r>
              <a:rPr lang="fr-FR"/>
              <a:t>Cliquez pour modifier les styles du texte du masque</a:t>
            </a:r>
          </a:p>
          <a:p>
            <a:pPr marL="228600" lvl="1" indent="-228600"/>
            <a:r>
              <a:rPr lang="fr-FR"/>
              <a:t>Deuxième niveau</a:t>
            </a:r>
          </a:p>
          <a:p>
            <a:pPr marL="228600" lvl="2" indent="-228600"/>
            <a:r>
              <a:rPr lang="fr-FR"/>
              <a:t>Troisième niveau</a:t>
            </a:r>
          </a:p>
          <a:p>
            <a:pPr marL="228600" lvl="3" indent="-228600"/>
            <a:r>
              <a:rPr lang="fr-FR"/>
              <a:t>Quatrième niveau</a:t>
            </a:r>
          </a:p>
          <a:p>
            <a:pPr marL="228600" lvl="4" indent="-228600"/>
            <a:r>
              <a:rPr lang="fr-FR"/>
              <a:t>Cinquième niveau</a:t>
            </a:r>
            <a:endParaRPr lang="en-US" dirty="0"/>
          </a:p>
        </p:txBody>
      </p:sp>
      <p:sp>
        <p:nvSpPr>
          <p:cNvPr id="10" name="Title 9"/>
          <p:cNvSpPr>
            <a:spLocks noGrp="1"/>
          </p:cNvSpPr>
          <p:nvPr>
            <p:ph type="title"/>
          </p:nvPr>
        </p:nvSpPr>
        <p:spPr>
          <a:xfrm>
            <a:off x="330713" y="149012"/>
            <a:ext cx="11527400" cy="512064"/>
          </a:xfrm>
        </p:spPr>
        <p:txBody>
          <a:bodyPr/>
          <a:lstStyle/>
          <a:p>
            <a:r>
              <a:rPr lang="fr-FR"/>
              <a:t>Modifiez le style du titre</a:t>
            </a:r>
            <a:endParaRPr lang="en-US"/>
          </a:p>
        </p:txBody>
      </p:sp>
      <p:sp>
        <p:nvSpPr>
          <p:cNvPr id="2" name="Espace réservé de la date 1">
            <a:extLst>
              <a:ext uri="{FF2B5EF4-FFF2-40B4-BE49-F238E27FC236}">
                <a16:creationId xmlns:a16="http://schemas.microsoft.com/office/drawing/2014/main" id="{FABA89E5-75A6-AD46-B3E0-D42C7F9EFD48}"/>
              </a:ext>
            </a:extLst>
          </p:cNvPr>
          <p:cNvSpPr>
            <a:spLocks noGrp="1"/>
          </p:cNvSpPr>
          <p:nvPr>
            <p:ph type="dt" sz="half" idx="10"/>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50D14E7C-62BF-0442-BBED-A1632CBD7918}"/>
              </a:ext>
            </a:extLst>
          </p:cNvPr>
          <p:cNvSpPr>
            <a:spLocks noGrp="1"/>
          </p:cNvSpPr>
          <p:nvPr>
            <p:ph type="sldNum" sz="quarter" idx="11"/>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56903382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Grey + Subtitle">
    <p:spTree>
      <p:nvGrpSpPr>
        <p:cNvPr id="1" name=""/>
        <p:cNvGrpSpPr/>
        <p:nvPr/>
      </p:nvGrpSpPr>
      <p:grpSpPr>
        <a:xfrm>
          <a:off x="0" y="0"/>
          <a:ext cx="0" cy="0"/>
          <a:chOff x="0" y="0"/>
          <a:chExt cx="0" cy="0"/>
        </a:xfrm>
      </p:grpSpPr>
      <p:sp>
        <p:nvSpPr>
          <p:cNvPr id="10" name="Title 9"/>
          <p:cNvSpPr>
            <a:spLocks noGrp="1"/>
          </p:cNvSpPr>
          <p:nvPr>
            <p:ph type="title"/>
          </p:nvPr>
        </p:nvSpPr>
        <p:spPr>
          <a:xfrm>
            <a:off x="330713" y="149012"/>
            <a:ext cx="11527400" cy="512064"/>
          </a:xfrm>
        </p:spPr>
        <p:txBody>
          <a:bodyPr/>
          <a:lstStyle/>
          <a:p>
            <a:r>
              <a:rPr lang="fr-FR"/>
              <a:t>Modifiez le style du titre</a:t>
            </a:r>
            <a:endParaRPr lang="en-US"/>
          </a:p>
        </p:txBody>
      </p:sp>
      <p:sp>
        <p:nvSpPr>
          <p:cNvPr id="7" name="Content Placeholder 6"/>
          <p:cNvSpPr>
            <a:spLocks noGrp="1"/>
          </p:cNvSpPr>
          <p:nvPr>
            <p:ph sz="quarter" idx="11" hasCustomPrompt="1"/>
          </p:nvPr>
        </p:nvSpPr>
        <p:spPr>
          <a:xfrm>
            <a:off x="330713" y="593476"/>
            <a:ext cx="11527400" cy="443198"/>
          </a:xfrm>
          <a:noFill/>
        </p:spPr>
        <p:txBody>
          <a:bodyPr vert="horz" wrap="square" lIns="109728" tIns="45720" rIns="91440" bIns="45720" rtlCol="0">
            <a:spAutoFit/>
          </a:bodyPr>
          <a:lstStyle>
            <a:lvl1pPr marL="0" algn="l" defTabSz="456924" rtl="0" eaLnBrk="1" latinLnBrk="0" hangingPunct="1">
              <a:buNone/>
              <a:defRPr lang="en-US" sz="2400" b="0" i="0" kern="1200" dirty="0" smtClean="0">
                <a:solidFill>
                  <a:srgbClr val="63858F"/>
                </a:solidFill>
                <a:latin typeface="+mj-lt"/>
                <a:ea typeface="+mj-ea"/>
                <a:cs typeface="+mj-cs"/>
              </a:defRPr>
            </a:lvl1pPr>
          </a:lstStyle>
          <a:p>
            <a:pPr marL="0" lvl="0" indent="-231637" algn="l" defTabSz="456924" rtl="0" eaLnBrk="1" latinLnBrk="0" hangingPunct="1">
              <a:lnSpc>
                <a:spcPct val="95000"/>
              </a:lnSpc>
              <a:spcBef>
                <a:spcPts val="0"/>
              </a:spcBef>
              <a:buClr>
                <a:srgbClr val="0075BF"/>
              </a:buClr>
              <a:buFont typeface="Wingdings" pitchFamily="2" charset="2"/>
              <a:buNone/>
            </a:pPr>
            <a:r>
              <a:rPr lang="en-US"/>
              <a:t>Click to edit Master subtitle styles</a:t>
            </a:r>
            <a:endParaRPr lang="en-US" dirty="0"/>
          </a:p>
        </p:txBody>
      </p:sp>
      <p:sp>
        <p:nvSpPr>
          <p:cNvPr id="2" name="Espace réservé de la date 1">
            <a:extLst>
              <a:ext uri="{FF2B5EF4-FFF2-40B4-BE49-F238E27FC236}">
                <a16:creationId xmlns:a16="http://schemas.microsoft.com/office/drawing/2014/main" id="{95E2B7C6-8271-504B-9EC2-AF876480C14C}"/>
              </a:ext>
            </a:extLst>
          </p:cNvPr>
          <p:cNvSpPr>
            <a:spLocks noGrp="1"/>
          </p:cNvSpPr>
          <p:nvPr>
            <p:ph type="dt" sz="half" idx="12"/>
          </p:nvPr>
        </p:nvSpPr>
        <p:spPr/>
        <p:txBody>
          <a:bodyPr/>
          <a:lstStyle/>
          <a:p>
            <a:endParaRPr lang="fr-FR" dirty="0"/>
          </a:p>
        </p:txBody>
      </p:sp>
      <p:sp>
        <p:nvSpPr>
          <p:cNvPr id="9" name="Text Placeholder 2">
            <a:extLst>
              <a:ext uri="{FF2B5EF4-FFF2-40B4-BE49-F238E27FC236}">
                <a16:creationId xmlns:a16="http://schemas.microsoft.com/office/drawing/2014/main" id="{F01D2E7A-A5B1-3D42-98BE-F3C0BD8BE9FA}"/>
              </a:ext>
            </a:extLst>
          </p:cNvPr>
          <p:cNvSpPr>
            <a:spLocks noGrp="1"/>
          </p:cNvSpPr>
          <p:nvPr>
            <p:ph type="body" idx="1"/>
          </p:nvPr>
        </p:nvSpPr>
        <p:spPr>
          <a:xfrm>
            <a:off x="330164" y="1026000"/>
            <a:ext cx="5547600" cy="461665"/>
          </a:xfrm>
          <a:solidFill>
            <a:srgbClr val="E2E2E2"/>
          </a:solidFill>
        </p:spPr>
        <p:txBody>
          <a:bodyPr vert="horz" lIns="182880" tIns="82296" rIns="182880" bIns="45720" rtlCol="0" anchor="t" anchorCtr="0">
            <a:noAutofit/>
          </a:bodyPr>
          <a:lstStyle>
            <a:lvl1pPr>
              <a:defRPr lang="en-US" sz="2300" b="1" baseline="0">
                <a:solidFill>
                  <a:schemeClr val="tx1">
                    <a:lumMod val="75000"/>
                    <a:lumOff val="25000"/>
                  </a:schemeClr>
                </a:solidFill>
              </a:defRPr>
            </a:lvl1pPr>
          </a:lstStyle>
          <a:p>
            <a:pPr marL="0" lvl="0" indent="0">
              <a:buNone/>
            </a:pPr>
            <a:r>
              <a:rPr lang="fr-FR"/>
              <a:t>Cliquez pour modifier les styles du texte du masque</a:t>
            </a:r>
          </a:p>
        </p:txBody>
      </p:sp>
      <p:sp>
        <p:nvSpPr>
          <p:cNvPr id="11" name="Text Placeholder 4">
            <a:extLst>
              <a:ext uri="{FF2B5EF4-FFF2-40B4-BE49-F238E27FC236}">
                <a16:creationId xmlns:a16="http://schemas.microsoft.com/office/drawing/2014/main" id="{7412815E-B445-1545-AB5F-7E32AF02F3B2}"/>
              </a:ext>
            </a:extLst>
          </p:cNvPr>
          <p:cNvSpPr>
            <a:spLocks noGrp="1"/>
          </p:cNvSpPr>
          <p:nvPr>
            <p:ph type="body" sz="quarter" idx="3"/>
          </p:nvPr>
        </p:nvSpPr>
        <p:spPr>
          <a:xfrm>
            <a:off x="6303899" y="1025999"/>
            <a:ext cx="5547600" cy="461665"/>
          </a:xfrm>
          <a:solidFill>
            <a:srgbClr val="E2E2E2"/>
          </a:solidFill>
        </p:spPr>
        <p:txBody>
          <a:bodyPr vert="horz" lIns="182880" tIns="82296" rIns="182880" bIns="45720" rtlCol="0" anchor="t" anchorCtr="0">
            <a:noAutofit/>
          </a:bodyPr>
          <a:lstStyle>
            <a:lvl1pPr>
              <a:defRPr lang="en-US" sz="2300" b="1" baseline="0">
                <a:solidFill>
                  <a:schemeClr val="tx1">
                    <a:lumMod val="75000"/>
                    <a:lumOff val="25000"/>
                  </a:schemeClr>
                </a:solidFill>
              </a:defRPr>
            </a:lvl1pPr>
          </a:lstStyle>
          <a:p>
            <a:pPr marL="0" lvl="0" indent="0">
              <a:buNone/>
            </a:pPr>
            <a:r>
              <a:rPr lang="fr-FR"/>
              <a:t>Cliquez pour modifier les styles du texte du masque</a:t>
            </a:r>
          </a:p>
        </p:txBody>
      </p:sp>
      <p:sp>
        <p:nvSpPr>
          <p:cNvPr id="12" name="Content Placeholder 3">
            <a:extLst>
              <a:ext uri="{FF2B5EF4-FFF2-40B4-BE49-F238E27FC236}">
                <a16:creationId xmlns:a16="http://schemas.microsoft.com/office/drawing/2014/main" id="{A2616D41-38FF-D94C-9B19-57301F0580C1}"/>
              </a:ext>
            </a:extLst>
          </p:cNvPr>
          <p:cNvSpPr>
            <a:spLocks noGrp="1"/>
          </p:cNvSpPr>
          <p:nvPr>
            <p:ph sz="half" idx="2"/>
          </p:nvPr>
        </p:nvSpPr>
        <p:spPr>
          <a:xfrm>
            <a:off x="331200" y="1487664"/>
            <a:ext cx="5547600" cy="4743936"/>
          </a:xfrm>
          <a:gradFill>
            <a:gsLst>
              <a:gs pos="0">
                <a:srgbClr val="E2E2E2"/>
              </a:gs>
              <a:gs pos="50000">
                <a:srgbClr val="E2E2E2">
                  <a:alpha val="65000"/>
                </a:srgbClr>
              </a:gs>
              <a:gs pos="100000">
                <a:srgbClr val="E2E2E2">
                  <a:alpha val="0"/>
                </a:srgbClr>
              </a:gs>
            </a:gsLst>
            <a:lin ang="5400000" scaled="1"/>
          </a:gradFill>
        </p:spPr>
        <p:txBody>
          <a:bodyPr vert="horz" lIns="182880" tIns="91440" rIns="182880" bIns="45720" rtlCol="0">
            <a:noAutofit/>
          </a:bodyPr>
          <a:lstStyle>
            <a:lvl1pPr>
              <a:defRPr lang="en-US" sz="2200"/>
            </a:lvl1pPr>
            <a:lvl2pPr>
              <a:defRPr lang="en-US" sz="2000">
                <a:solidFill>
                  <a:schemeClr val="tx1"/>
                </a:solidFill>
              </a:defRPr>
            </a:lvl2pPr>
            <a:lvl3pPr>
              <a:defRPr lang="en-US">
                <a:solidFill>
                  <a:schemeClr val="tx1"/>
                </a:solidFill>
              </a:defRPr>
            </a:lvl3pPr>
            <a:lvl4pPr>
              <a:defRPr lang="en-US" sz="1600">
                <a:solidFill>
                  <a:schemeClr val="tx1"/>
                </a:solidFill>
              </a:defRPr>
            </a:lvl4pPr>
            <a:lvl5pPr>
              <a:defRPr lang="en-US">
                <a:solidFill>
                  <a:schemeClr val="tx1"/>
                </a:solidFill>
              </a:defRPr>
            </a:lvl5pPr>
          </a:lstStyle>
          <a:p>
            <a:pPr marL="228600" lvl="0" indent="-228600"/>
            <a:r>
              <a:rPr lang="fr-FR"/>
              <a:t>Cliquez pour modifier les styles du texte du masque</a:t>
            </a:r>
          </a:p>
          <a:p>
            <a:pPr marL="228600" lvl="1" indent="-228600"/>
            <a:r>
              <a:rPr lang="fr-FR"/>
              <a:t>Deuxième niveau</a:t>
            </a:r>
          </a:p>
          <a:p>
            <a:pPr marL="228600" lvl="2" indent="-228600"/>
            <a:r>
              <a:rPr lang="fr-FR"/>
              <a:t>Troisième niveau</a:t>
            </a:r>
          </a:p>
          <a:p>
            <a:pPr marL="228600" lvl="3" indent="-228600"/>
            <a:r>
              <a:rPr lang="fr-FR"/>
              <a:t>Quatrième niveau</a:t>
            </a:r>
          </a:p>
          <a:p>
            <a:pPr marL="228600" lvl="4" indent="-228600"/>
            <a:r>
              <a:rPr lang="fr-FR"/>
              <a:t>Cinquième niveau</a:t>
            </a:r>
            <a:endParaRPr lang="en-US"/>
          </a:p>
        </p:txBody>
      </p:sp>
      <p:sp>
        <p:nvSpPr>
          <p:cNvPr id="13" name="Content Placeholder 5">
            <a:extLst>
              <a:ext uri="{FF2B5EF4-FFF2-40B4-BE49-F238E27FC236}">
                <a16:creationId xmlns:a16="http://schemas.microsoft.com/office/drawing/2014/main" id="{043E6E4D-8349-5A4A-B3EC-C381951AB784}"/>
              </a:ext>
            </a:extLst>
          </p:cNvPr>
          <p:cNvSpPr>
            <a:spLocks noGrp="1"/>
          </p:cNvSpPr>
          <p:nvPr>
            <p:ph sz="quarter" idx="4"/>
          </p:nvPr>
        </p:nvSpPr>
        <p:spPr>
          <a:xfrm>
            <a:off x="6310800" y="1487664"/>
            <a:ext cx="5547600" cy="4743936"/>
          </a:xfrm>
          <a:gradFill>
            <a:gsLst>
              <a:gs pos="0">
                <a:srgbClr val="E2E2E2"/>
              </a:gs>
              <a:gs pos="50000">
                <a:srgbClr val="E2E2E2">
                  <a:alpha val="65000"/>
                </a:srgbClr>
              </a:gs>
              <a:gs pos="100000">
                <a:srgbClr val="E2E2E2">
                  <a:alpha val="0"/>
                </a:srgbClr>
              </a:gs>
            </a:gsLst>
            <a:lin ang="5400000" scaled="1"/>
          </a:gradFill>
        </p:spPr>
        <p:txBody>
          <a:bodyPr vert="horz" lIns="182880" tIns="91440" rIns="182880" bIns="45720" rtlCol="0">
            <a:noAutofit/>
          </a:bodyPr>
          <a:lstStyle>
            <a:lvl1pPr>
              <a:defRPr lang="en-US" sz="2200"/>
            </a:lvl1pPr>
            <a:lvl2pPr>
              <a:defRPr lang="en-US" sz="2000">
                <a:solidFill>
                  <a:schemeClr val="tx1"/>
                </a:solidFill>
              </a:defRPr>
            </a:lvl2pPr>
            <a:lvl3pPr>
              <a:defRPr lang="en-US">
                <a:solidFill>
                  <a:schemeClr val="tx1"/>
                </a:solidFill>
              </a:defRPr>
            </a:lvl3pPr>
            <a:lvl4pPr>
              <a:defRPr lang="en-US" sz="1600">
                <a:solidFill>
                  <a:schemeClr val="tx1"/>
                </a:solidFill>
              </a:defRPr>
            </a:lvl4pPr>
            <a:lvl5pPr>
              <a:defRPr lang="en-US">
                <a:solidFill>
                  <a:schemeClr val="tx1"/>
                </a:solidFill>
              </a:defRPr>
            </a:lvl5pPr>
          </a:lstStyle>
          <a:p>
            <a:pPr marL="228600" lvl="0" indent="-228600"/>
            <a:r>
              <a:rPr lang="fr-FR"/>
              <a:t>Cliquez pour modifier les styles du texte du masque</a:t>
            </a:r>
          </a:p>
          <a:p>
            <a:pPr marL="228600" lvl="1" indent="-228600"/>
            <a:r>
              <a:rPr lang="fr-FR"/>
              <a:t>Deuxième niveau</a:t>
            </a:r>
          </a:p>
          <a:p>
            <a:pPr marL="228600" lvl="2" indent="-228600"/>
            <a:r>
              <a:rPr lang="fr-FR"/>
              <a:t>Troisième niveau</a:t>
            </a:r>
          </a:p>
          <a:p>
            <a:pPr marL="228600" lvl="3" indent="-228600"/>
            <a:r>
              <a:rPr lang="fr-FR"/>
              <a:t>Quatrième niveau</a:t>
            </a:r>
          </a:p>
          <a:p>
            <a:pPr marL="228600" lvl="4" indent="-228600"/>
            <a:r>
              <a:rPr lang="fr-FR"/>
              <a:t>Cinquième niveau</a:t>
            </a:r>
            <a:endParaRPr lang="en-US" dirty="0"/>
          </a:p>
        </p:txBody>
      </p:sp>
      <p:sp>
        <p:nvSpPr>
          <p:cNvPr id="3" name="Espace réservé du numéro de diapositive 2">
            <a:extLst>
              <a:ext uri="{FF2B5EF4-FFF2-40B4-BE49-F238E27FC236}">
                <a16:creationId xmlns:a16="http://schemas.microsoft.com/office/drawing/2014/main" id="{C6C5DB7F-3DD7-9744-9074-7AD86CE5240B}"/>
              </a:ext>
            </a:extLst>
          </p:cNvPr>
          <p:cNvSpPr>
            <a:spLocks noGrp="1"/>
          </p:cNvSpPr>
          <p:nvPr>
            <p:ph type="sldNum" sz="quarter" idx="13"/>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56903382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Small Grey Boxes">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DB06E2F-C04A-6A48-9959-BB371926EB1B}"/>
              </a:ext>
            </a:extLst>
          </p:cNvPr>
          <p:cNvSpPr>
            <a:spLocks noGrp="1"/>
          </p:cNvSpPr>
          <p:nvPr>
            <p:ph sz="half" idx="2"/>
          </p:nvPr>
        </p:nvSpPr>
        <p:spPr>
          <a:xfrm>
            <a:off x="622298" y="1025999"/>
            <a:ext cx="5256212" cy="5205600"/>
          </a:xfrm>
          <a:gradFill>
            <a:gsLst>
              <a:gs pos="0">
                <a:srgbClr val="E2E2E2"/>
              </a:gs>
              <a:gs pos="50000">
                <a:srgbClr val="E2E2E2">
                  <a:alpha val="65000"/>
                </a:srgbClr>
              </a:gs>
              <a:gs pos="100000">
                <a:srgbClr val="E2E2E2">
                  <a:alpha val="0"/>
                </a:srgbClr>
              </a:gs>
            </a:gsLst>
            <a:lin ang="5400000" scaled="1"/>
          </a:gradFill>
        </p:spPr>
        <p:txBody>
          <a:bodyPr lIns="182880" tIns="91440" rIns="182880"/>
          <a:lstStyle>
            <a:lvl1pPr marL="228600" indent="-228600">
              <a:buFont typeface="Arial" pitchFamily="34" charset="0"/>
              <a:buChar char="•"/>
              <a:defRPr sz="2200" b="0"/>
            </a:lvl1pPr>
            <a:lvl2pPr marL="515938" indent="-233363">
              <a:spcBef>
                <a:spcPts val="600"/>
              </a:spcBef>
              <a:defRPr sz="2000">
                <a:solidFill>
                  <a:schemeClr val="tx1"/>
                </a:solidFill>
              </a:defRPr>
            </a:lvl2pPr>
            <a:lvl3pPr marL="739775" indent="-223838">
              <a:defRPr sz="1800">
                <a:solidFill>
                  <a:schemeClr val="tx1"/>
                </a:solidFill>
              </a:defRPr>
            </a:lvl3pPr>
            <a:lvl4pPr marL="1031875" indent="-206375">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Content Placeholder 5">
            <a:extLst>
              <a:ext uri="{FF2B5EF4-FFF2-40B4-BE49-F238E27FC236}">
                <a16:creationId xmlns:a16="http://schemas.microsoft.com/office/drawing/2014/main" id="{768E9C00-1665-9D44-92CB-69516D685B34}"/>
              </a:ext>
            </a:extLst>
          </p:cNvPr>
          <p:cNvSpPr>
            <a:spLocks noGrp="1"/>
          </p:cNvSpPr>
          <p:nvPr>
            <p:ph sz="quarter" idx="4"/>
          </p:nvPr>
        </p:nvSpPr>
        <p:spPr>
          <a:xfrm>
            <a:off x="6310314" y="1025999"/>
            <a:ext cx="5256212" cy="5205600"/>
          </a:xfrm>
          <a:gradFill>
            <a:gsLst>
              <a:gs pos="0">
                <a:srgbClr val="E2E2E2"/>
              </a:gs>
              <a:gs pos="50000">
                <a:srgbClr val="E2E2E2">
                  <a:alpha val="65000"/>
                </a:srgbClr>
              </a:gs>
              <a:gs pos="100000">
                <a:srgbClr val="E2E2E2">
                  <a:alpha val="0"/>
                </a:srgbClr>
              </a:gs>
            </a:gsLst>
            <a:lin ang="5400000" scaled="1"/>
          </a:gradFill>
        </p:spPr>
        <p:txBody>
          <a:bodyPr lIns="182880" tIns="91440" rIns="182880"/>
          <a:lstStyle>
            <a:lvl1pPr marL="230188" indent="-230188">
              <a:buFont typeface="Arial" pitchFamily="34" charset="0"/>
              <a:buChar char="•"/>
              <a:defRPr sz="2200" b="0"/>
            </a:lvl1pPr>
            <a:lvl2pPr marL="515938" indent="-233363">
              <a:spcBef>
                <a:spcPts val="600"/>
              </a:spcBef>
              <a:defRPr sz="2000">
                <a:solidFill>
                  <a:schemeClr val="tx1"/>
                </a:solidFill>
              </a:defRPr>
            </a:lvl2pPr>
            <a:lvl3pPr marL="739775" indent="-223838">
              <a:defRPr sz="1800">
                <a:solidFill>
                  <a:schemeClr val="tx1"/>
                </a:solidFill>
              </a:defRPr>
            </a:lvl3pPr>
            <a:lvl4pPr marL="1031875" indent="-206375">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Title 9"/>
          <p:cNvSpPr>
            <a:spLocks noGrp="1"/>
          </p:cNvSpPr>
          <p:nvPr>
            <p:ph type="title"/>
          </p:nvPr>
        </p:nvSpPr>
        <p:spPr>
          <a:xfrm>
            <a:off x="330713" y="149012"/>
            <a:ext cx="11527400" cy="512064"/>
          </a:xfrm>
        </p:spPr>
        <p:txBody>
          <a:bodyPr/>
          <a:lstStyle/>
          <a:p>
            <a:r>
              <a:rPr lang="fr-FR"/>
              <a:t>Modifiez le style du titre</a:t>
            </a:r>
            <a:endParaRPr lang="en-US"/>
          </a:p>
        </p:txBody>
      </p:sp>
      <p:sp>
        <p:nvSpPr>
          <p:cNvPr id="2" name="Espace réservé de la date 1">
            <a:extLst>
              <a:ext uri="{FF2B5EF4-FFF2-40B4-BE49-F238E27FC236}">
                <a16:creationId xmlns:a16="http://schemas.microsoft.com/office/drawing/2014/main" id="{1A839AAE-C101-4144-9082-2532D041A37D}"/>
              </a:ext>
            </a:extLst>
          </p:cNvPr>
          <p:cNvSpPr>
            <a:spLocks noGrp="1"/>
          </p:cNvSpPr>
          <p:nvPr>
            <p:ph type="dt" sz="half" idx="10"/>
          </p:nvPr>
        </p:nvSpPr>
        <p:spPr/>
        <p:txBody>
          <a:bodyPr/>
          <a:lstStyle/>
          <a:p>
            <a:endParaRPr lang="fr-FR" dirty="0"/>
          </a:p>
        </p:txBody>
      </p:sp>
      <p:sp>
        <p:nvSpPr>
          <p:cNvPr id="3" name="Espace réservé du numéro de diapositive 2">
            <a:extLst>
              <a:ext uri="{FF2B5EF4-FFF2-40B4-BE49-F238E27FC236}">
                <a16:creationId xmlns:a16="http://schemas.microsoft.com/office/drawing/2014/main" id="{EC71141A-233C-7642-A5E6-90DBFD43C7B2}"/>
              </a:ext>
            </a:extLst>
          </p:cNvPr>
          <p:cNvSpPr>
            <a:spLocks noGrp="1"/>
          </p:cNvSpPr>
          <p:nvPr>
            <p:ph type="sldNum" sz="quarter" idx="11"/>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569033828"/>
      </p:ext>
    </p:extLst>
  </p:cSld>
  <p:clrMapOvr>
    <a:masterClrMapping/>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Small Grey Boxes + Subtitle">
    <p:spTree>
      <p:nvGrpSpPr>
        <p:cNvPr id="1" name=""/>
        <p:cNvGrpSpPr/>
        <p:nvPr/>
      </p:nvGrpSpPr>
      <p:grpSpPr>
        <a:xfrm>
          <a:off x="0" y="0"/>
          <a:ext cx="0" cy="0"/>
          <a:chOff x="0" y="0"/>
          <a:chExt cx="0" cy="0"/>
        </a:xfrm>
      </p:grpSpPr>
      <p:sp>
        <p:nvSpPr>
          <p:cNvPr id="10" name="Title 9"/>
          <p:cNvSpPr>
            <a:spLocks noGrp="1"/>
          </p:cNvSpPr>
          <p:nvPr>
            <p:ph type="title"/>
          </p:nvPr>
        </p:nvSpPr>
        <p:spPr>
          <a:xfrm>
            <a:off x="330713" y="149012"/>
            <a:ext cx="11527400" cy="512064"/>
          </a:xfrm>
        </p:spPr>
        <p:txBody>
          <a:bodyPr/>
          <a:lstStyle/>
          <a:p>
            <a:r>
              <a:rPr lang="fr-FR"/>
              <a:t>Modifiez le style du titre</a:t>
            </a:r>
            <a:endParaRPr lang="en-US"/>
          </a:p>
        </p:txBody>
      </p:sp>
      <p:sp>
        <p:nvSpPr>
          <p:cNvPr id="6" name="Content Placeholder 6"/>
          <p:cNvSpPr>
            <a:spLocks noGrp="1"/>
          </p:cNvSpPr>
          <p:nvPr>
            <p:ph sz="quarter" idx="11" hasCustomPrompt="1"/>
          </p:nvPr>
        </p:nvSpPr>
        <p:spPr>
          <a:xfrm>
            <a:off x="330713" y="593476"/>
            <a:ext cx="11527400" cy="443198"/>
          </a:xfrm>
          <a:noFill/>
        </p:spPr>
        <p:txBody>
          <a:bodyPr vert="horz" wrap="square" lIns="109728" tIns="45720" rIns="91440" bIns="45720" rtlCol="0">
            <a:spAutoFit/>
          </a:bodyPr>
          <a:lstStyle>
            <a:lvl1pPr marL="0" algn="l" defTabSz="456924" rtl="0" eaLnBrk="1" latinLnBrk="0" hangingPunct="1">
              <a:buNone/>
              <a:defRPr lang="en-US" sz="2400" b="0" i="0" kern="1200" dirty="0" smtClean="0">
                <a:solidFill>
                  <a:srgbClr val="63858F"/>
                </a:solidFill>
                <a:latin typeface="+mj-lt"/>
                <a:ea typeface="+mj-ea"/>
                <a:cs typeface="+mj-cs"/>
              </a:defRPr>
            </a:lvl1pPr>
          </a:lstStyle>
          <a:p>
            <a:pPr marL="0" lvl="0" indent="-231637" algn="l" defTabSz="456924" rtl="0" eaLnBrk="1" latinLnBrk="0" hangingPunct="1">
              <a:lnSpc>
                <a:spcPct val="95000"/>
              </a:lnSpc>
              <a:spcBef>
                <a:spcPts val="0"/>
              </a:spcBef>
              <a:buClr>
                <a:srgbClr val="0075BF"/>
              </a:buClr>
              <a:buFont typeface="Wingdings" pitchFamily="2" charset="2"/>
              <a:buNone/>
            </a:pPr>
            <a:r>
              <a:rPr lang="en-US"/>
              <a:t>Click to edit Master subtitle styles</a:t>
            </a:r>
            <a:endParaRPr lang="en-US" dirty="0"/>
          </a:p>
        </p:txBody>
      </p:sp>
      <p:sp>
        <p:nvSpPr>
          <p:cNvPr id="2" name="Espace réservé de la date 1">
            <a:extLst>
              <a:ext uri="{FF2B5EF4-FFF2-40B4-BE49-F238E27FC236}">
                <a16:creationId xmlns:a16="http://schemas.microsoft.com/office/drawing/2014/main" id="{CA3210E1-1C66-D646-BC1F-04FDFD6D9758}"/>
              </a:ext>
            </a:extLst>
          </p:cNvPr>
          <p:cNvSpPr>
            <a:spLocks noGrp="1"/>
          </p:cNvSpPr>
          <p:nvPr>
            <p:ph type="dt" sz="half" idx="12"/>
          </p:nvPr>
        </p:nvSpPr>
        <p:spPr/>
        <p:txBody>
          <a:bodyPr/>
          <a:lstStyle/>
          <a:p>
            <a:endParaRPr lang="fr-FR" dirty="0"/>
          </a:p>
        </p:txBody>
      </p:sp>
      <p:sp>
        <p:nvSpPr>
          <p:cNvPr id="7" name="Content Placeholder 3">
            <a:extLst>
              <a:ext uri="{FF2B5EF4-FFF2-40B4-BE49-F238E27FC236}">
                <a16:creationId xmlns:a16="http://schemas.microsoft.com/office/drawing/2014/main" id="{BD9D45A9-9722-224B-8961-4C81EEDC8DC9}"/>
              </a:ext>
            </a:extLst>
          </p:cNvPr>
          <p:cNvSpPr>
            <a:spLocks noGrp="1"/>
          </p:cNvSpPr>
          <p:nvPr>
            <p:ph sz="half" idx="2"/>
          </p:nvPr>
        </p:nvSpPr>
        <p:spPr>
          <a:xfrm>
            <a:off x="622298" y="1025999"/>
            <a:ext cx="5256212" cy="5205600"/>
          </a:xfrm>
          <a:gradFill>
            <a:gsLst>
              <a:gs pos="0">
                <a:srgbClr val="E2E2E2"/>
              </a:gs>
              <a:gs pos="50000">
                <a:srgbClr val="E2E2E2">
                  <a:alpha val="65000"/>
                </a:srgbClr>
              </a:gs>
              <a:gs pos="100000">
                <a:srgbClr val="E2E2E2">
                  <a:alpha val="0"/>
                </a:srgbClr>
              </a:gs>
            </a:gsLst>
            <a:lin ang="5400000" scaled="1"/>
          </a:gradFill>
        </p:spPr>
        <p:txBody>
          <a:bodyPr lIns="182880" tIns="91440" rIns="182880"/>
          <a:lstStyle>
            <a:lvl1pPr marL="228600" indent="-228600">
              <a:buFont typeface="Arial" pitchFamily="34" charset="0"/>
              <a:buChar char="•"/>
              <a:defRPr sz="2200" b="0"/>
            </a:lvl1pPr>
            <a:lvl2pPr marL="515938" indent="-233363">
              <a:spcBef>
                <a:spcPts val="600"/>
              </a:spcBef>
              <a:defRPr sz="2000">
                <a:solidFill>
                  <a:schemeClr val="tx1"/>
                </a:solidFill>
              </a:defRPr>
            </a:lvl2pPr>
            <a:lvl3pPr marL="739775" indent="-223838">
              <a:defRPr sz="1800">
                <a:solidFill>
                  <a:schemeClr val="tx1"/>
                </a:solidFill>
              </a:defRPr>
            </a:lvl3pPr>
            <a:lvl4pPr marL="1031875" indent="-206375">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Content Placeholder 5">
            <a:extLst>
              <a:ext uri="{FF2B5EF4-FFF2-40B4-BE49-F238E27FC236}">
                <a16:creationId xmlns:a16="http://schemas.microsoft.com/office/drawing/2014/main" id="{A1F10FD9-6DC0-884A-95A8-8CF811E667EA}"/>
              </a:ext>
            </a:extLst>
          </p:cNvPr>
          <p:cNvSpPr>
            <a:spLocks noGrp="1"/>
          </p:cNvSpPr>
          <p:nvPr>
            <p:ph sz="quarter" idx="4"/>
          </p:nvPr>
        </p:nvSpPr>
        <p:spPr>
          <a:xfrm>
            <a:off x="6310314" y="1025999"/>
            <a:ext cx="5256212" cy="5205600"/>
          </a:xfrm>
          <a:gradFill>
            <a:gsLst>
              <a:gs pos="0">
                <a:srgbClr val="E2E2E2"/>
              </a:gs>
              <a:gs pos="50000">
                <a:srgbClr val="E2E2E2">
                  <a:alpha val="65000"/>
                </a:srgbClr>
              </a:gs>
              <a:gs pos="100000">
                <a:srgbClr val="E2E2E2">
                  <a:alpha val="0"/>
                </a:srgbClr>
              </a:gs>
            </a:gsLst>
            <a:lin ang="5400000" scaled="1"/>
          </a:gradFill>
        </p:spPr>
        <p:txBody>
          <a:bodyPr lIns="182880" tIns="91440" rIns="182880"/>
          <a:lstStyle>
            <a:lvl1pPr marL="230188" indent="-230188">
              <a:buFont typeface="Arial" pitchFamily="34" charset="0"/>
              <a:buChar char="•"/>
              <a:defRPr sz="2200" b="0"/>
            </a:lvl1pPr>
            <a:lvl2pPr marL="515938" indent="-233363">
              <a:spcBef>
                <a:spcPts val="600"/>
              </a:spcBef>
              <a:defRPr sz="2000">
                <a:solidFill>
                  <a:schemeClr val="tx1"/>
                </a:solidFill>
              </a:defRPr>
            </a:lvl2pPr>
            <a:lvl3pPr marL="739775" indent="-223838">
              <a:defRPr sz="1800">
                <a:solidFill>
                  <a:schemeClr val="tx1"/>
                </a:solidFill>
              </a:defRPr>
            </a:lvl3pPr>
            <a:lvl4pPr marL="1031875" indent="-206375">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3" name="Espace réservé du numéro de diapositive 2">
            <a:extLst>
              <a:ext uri="{FF2B5EF4-FFF2-40B4-BE49-F238E27FC236}">
                <a16:creationId xmlns:a16="http://schemas.microsoft.com/office/drawing/2014/main" id="{06B9288F-14F1-BC40-B1DD-102E0C872199}"/>
              </a:ext>
            </a:extLst>
          </p:cNvPr>
          <p:cNvSpPr>
            <a:spLocks noGrp="1"/>
          </p:cNvSpPr>
          <p:nvPr>
            <p:ph type="sldNum" sz="quarter" idx="13"/>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56903382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
          <p:cNvSpPr/>
          <p:nvPr userDrawn="1"/>
        </p:nvSpPr>
        <p:spPr>
          <a:xfrm>
            <a:off x="361950" y="623138"/>
            <a:ext cx="11826876" cy="140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e la date 2">
            <a:extLst>
              <a:ext uri="{FF2B5EF4-FFF2-40B4-BE49-F238E27FC236}">
                <a16:creationId xmlns:a16="http://schemas.microsoft.com/office/drawing/2014/main" id="{9C165508-288E-CE4A-B6FC-AC7F91185509}"/>
              </a:ext>
            </a:extLst>
          </p:cNvPr>
          <p:cNvSpPr>
            <a:spLocks noGrp="1"/>
          </p:cNvSpPr>
          <p:nvPr>
            <p:ph type="dt" sz="half" idx="10"/>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D904043-C583-C743-9C2F-3D81ED153E19}"/>
              </a:ext>
            </a:extLst>
          </p:cNvPr>
          <p:cNvSpPr>
            <a:spLocks noGrp="1"/>
          </p:cNvSpPr>
          <p:nvPr>
            <p:ph type="sldNum" sz="quarter" idx="11"/>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354349657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65584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onsemi_logo_tagline.png"/>
          <p:cNvPicPr>
            <a:picLocks noChangeAspect="1"/>
          </p:cNvPicPr>
          <p:nvPr/>
        </p:nvPicPr>
        <p:blipFill>
          <a:blip r:embed="rId2"/>
          <a:stretch>
            <a:fillRect/>
          </a:stretch>
        </p:blipFill>
        <p:spPr>
          <a:xfrm>
            <a:off x="3624003" y="2544566"/>
            <a:ext cx="4940818" cy="1441303"/>
          </a:xfrm>
          <a:prstGeom prst="rect">
            <a:avLst/>
          </a:prstGeom>
        </p:spPr>
      </p:pic>
      <p:sp>
        <p:nvSpPr>
          <p:cNvPr id="15" name="TextBox 14"/>
          <p:cNvSpPr txBox="1"/>
          <p:nvPr userDrawn="1"/>
        </p:nvSpPr>
        <p:spPr>
          <a:xfrm>
            <a:off x="4908831" y="5059903"/>
            <a:ext cx="2371162" cy="369332"/>
          </a:xfrm>
          <a:prstGeom prst="rect">
            <a:avLst/>
          </a:prstGeom>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tx2"/>
                </a:solidFill>
                <a:effectLst/>
                <a:uLnTx/>
                <a:uFillTx/>
              </a:rPr>
              <a:t>Follow Us @onsemi</a:t>
            </a:r>
          </a:p>
        </p:txBody>
      </p:sp>
      <p:grpSp>
        <p:nvGrpSpPr>
          <p:cNvPr id="23" name="Group 22"/>
          <p:cNvGrpSpPr/>
          <p:nvPr userDrawn="1"/>
        </p:nvGrpSpPr>
        <p:grpSpPr>
          <a:xfrm>
            <a:off x="4155239" y="5634960"/>
            <a:ext cx="3878346" cy="398110"/>
            <a:chOff x="4235925" y="5527380"/>
            <a:chExt cx="3878346" cy="398110"/>
          </a:xfrm>
        </p:grpSpPr>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98330" y="5527380"/>
              <a:ext cx="468052" cy="379903"/>
            </a:xfrm>
            <a:prstGeom prst="rect">
              <a:avLst/>
            </a:prstGeom>
            <a:ln>
              <a:noFill/>
            </a:ln>
            <a:effectLst>
              <a:outerShdw blurRad="114300" dist="25400" dir="5400000" algn="t" rotWithShape="0">
                <a:prstClr val="black">
                  <a:alpha val="40000"/>
                </a:prstClr>
              </a:outerShdw>
            </a:effectLst>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17277" y="5527380"/>
              <a:ext cx="379903" cy="379903"/>
            </a:xfrm>
            <a:prstGeom prst="rect">
              <a:avLst/>
            </a:prstGeom>
            <a:ln>
              <a:noFill/>
            </a:ln>
            <a:effectLst>
              <a:outerShdw blurRad="114300" dist="25400" dir="5400000" algn="t" rotWithShape="0">
                <a:prstClr val="black">
                  <a:alpha val="40000"/>
                </a:prstClr>
              </a:outerShdw>
            </a:effectLst>
          </p:spPr>
        </p:pic>
        <p:pic>
          <p:nvPicPr>
            <p:cNvPr id="18" name="Picture 17"/>
            <p:cNvPicPr>
              <a:picLocks noChangeAspect="1"/>
            </p:cNvPicPr>
            <p:nvPr userDrawn="1"/>
          </p:nvPicPr>
          <p:blipFill rotWithShape="1">
            <a:blip r:embed="rId5">
              <a:extLst>
                <a:ext uri="{28A0092B-C50C-407E-A947-70E740481C1C}">
                  <a14:useLocalDpi xmlns:a14="http://schemas.microsoft.com/office/drawing/2010/main" val="0"/>
                </a:ext>
              </a:extLst>
            </a:blip>
            <a:srcRect l="13244" t="14024" r="14386" b="14591"/>
            <a:stretch/>
          </p:blipFill>
          <p:spPr>
            <a:xfrm>
              <a:off x="4235925" y="5542904"/>
              <a:ext cx="385142" cy="379903"/>
            </a:xfrm>
            <a:prstGeom prst="rect">
              <a:avLst/>
            </a:prstGeom>
            <a:ln>
              <a:noFill/>
            </a:ln>
            <a:effectLst>
              <a:outerShdw blurRad="114300" dist="25400" dir="5400000" algn="t" rotWithShape="0">
                <a:prstClr val="black">
                  <a:alpha val="40000"/>
                </a:prstClr>
              </a:outerShdw>
            </a:effectLst>
          </p:spPr>
        </p:pic>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rcRect l="17177" r="15128"/>
            <a:stretch>
              <a:fillRect/>
            </a:stretch>
          </p:blipFill>
          <p:spPr>
            <a:xfrm>
              <a:off x="5070021" y="5545587"/>
              <a:ext cx="457200" cy="379903"/>
            </a:xfrm>
            <a:prstGeom prst="rect">
              <a:avLst/>
            </a:prstGeom>
            <a:ln>
              <a:noFill/>
            </a:ln>
            <a:effectLst>
              <a:outerShdw blurRad="114300" dist="25400" dir="5400000" algn="t" rotWithShape="0">
                <a:prstClr val="black">
                  <a:alpha val="40000"/>
                </a:prstClr>
              </a:outerShdw>
            </a:effectLst>
          </p:spPr>
        </p:pic>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34368" y="5542904"/>
              <a:ext cx="379903" cy="379903"/>
            </a:xfrm>
            <a:prstGeom prst="rect">
              <a:avLst/>
            </a:prstGeom>
            <a:ln>
              <a:noFill/>
            </a:ln>
            <a:effectLst>
              <a:outerShdw blurRad="114300" dist="25400" dir="5400000" algn="t" rotWithShape="0">
                <a:prstClr val="black">
                  <a:alpha val="40000"/>
                </a:prstClr>
              </a:outerShdw>
            </a:effectLst>
          </p:spPr>
        </p:pic>
      </p:grpSp>
      <p:sp>
        <p:nvSpPr>
          <p:cNvPr id="22" name="TextBox 21"/>
          <p:cNvSpPr txBox="1"/>
          <p:nvPr userDrawn="1"/>
        </p:nvSpPr>
        <p:spPr>
          <a:xfrm>
            <a:off x="5027453" y="6190684"/>
            <a:ext cx="2133918" cy="369332"/>
          </a:xfrm>
          <a:prstGeom prst="rect">
            <a:avLst/>
          </a:prstGeom>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tx2"/>
                </a:solidFill>
                <a:effectLst/>
                <a:uLnTx/>
                <a:uFillTx/>
              </a:rPr>
              <a:t>www.onsemi.com</a:t>
            </a:r>
          </a:p>
        </p:txBody>
      </p:sp>
    </p:spTree>
    <p:extLst>
      <p:ext uri="{BB962C8B-B14F-4D97-AF65-F5344CB8AC3E}">
        <p14:creationId xmlns:p14="http://schemas.microsoft.com/office/powerpoint/2010/main" val="235165584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30715" y="785167"/>
            <a:ext cx="5564673" cy="5497938"/>
          </a:xfrm>
        </p:spPr>
        <p:txBody>
          <a:bodyPr lIns="109728"/>
          <a:lstStyle>
            <a:lvl1pPr>
              <a:defRPr sz="23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1756" y="785167"/>
            <a:ext cx="5566859" cy="5497938"/>
          </a:xfrm>
        </p:spPr>
        <p:txBody>
          <a:bodyPr lIns="109728"/>
          <a:lstStyle>
            <a:lvl1pPr>
              <a:defRPr sz="23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a:xfrm>
            <a:off x="330713" y="149012"/>
            <a:ext cx="11527400" cy="512064"/>
          </a:xfrm>
        </p:spPr>
        <p:txBody>
          <a:bodyPr/>
          <a:lstStyle/>
          <a:p>
            <a:r>
              <a:rPr lang="en-US"/>
              <a:t>Click to edit Master title style</a:t>
            </a:r>
          </a:p>
        </p:txBody>
      </p:sp>
    </p:spTree>
    <p:extLst>
      <p:ext uri="{BB962C8B-B14F-4D97-AF65-F5344CB8AC3E}">
        <p14:creationId xmlns:p14="http://schemas.microsoft.com/office/powerpoint/2010/main" val="31372977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Option Ligh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1668068-682E-E64E-A08E-7F435C147AC4}"/>
              </a:ext>
            </a:extLst>
          </p:cNvPr>
          <p:cNvPicPr>
            <a:picLocks noChangeAspect="1"/>
          </p:cNvPicPr>
          <p:nvPr userDrawn="1"/>
        </p:nvPicPr>
        <p:blipFill>
          <a:blip r:embed="rId2"/>
          <a:stretch>
            <a:fillRect/>
          </a:stretch>
        </p:blipFill>
        <p:spPr>
          <a:xfrm>
            <a:off x="-5129" y="0"/>
            <a:ext cx="12193954" cy="6858000"/>
          </a:xfrm>
          <a:prstGeom prst="rect">
            <a:avLst/>
          </a:prstGeom>
        </p:spPr>
      </p:pic>
      <p:sp>
        <p:nvSpPr>
          <p:cNvPr id="2" name="Title 1"/>
          <p:cNvSpPr>
            <a:spLocks noGrp="1"/>
          </p:cNvSpPr>
          <p:nvPr>
            <p:ph type="title"/>
          </p:nvPr>
        </p:nvSpPr>
        <p:spPr>
          <a:xfrm>
            <a:off x="748800" y="3110755"/>
            <a:ext cx="10692000" cy="1080939"/>
          </a:xfrm>
          <a:noFill/>
        </p:spPr>
        <p:txBody>
          <a:bodyPr wrap="square" tIns="91440" bIns="91440" anchor="b" anchorCtr="0">
            <a:noAutofit/>
          </a:bodyPr>
          <a:lstStyle>
            <a:lvl1pPr algn="ctr">
              <a:lnSpc>
                <a:spcPct val="95000"/>
              </a:lnSpc>
              <a:defRPr sz="3000" b="1" cap="none" baseline="0">
                <a:solidFill>
                  <a:schemeClr val="tx2"/>
                </a:solidFill>
              </a:defRPr>
            </a:lvl1pPr>
          </a:lstStyle>
          <a:p>
            <a:r>
              <a:rPr lang="fr-FR"/>
              <a:t>Modifiez le style du titre</a:t>
            </a:r>
            <a:endParaRPr lang="en-US"/>
          </a:p>
        </p:txBody>
      </p:sp>
      <p:sp>
        <p:nvSpPr>
          <p:cNvPr id="3" name="Text Placeholder 2"/>
          <p:cNvSpPr>
            <a:spLocks noGrp="1"/>
          </p:cNvSpPr>
          <p:nvPr>
            <p:ph type="body" idx="1" hasCustomPrompt="1"/>
          </p:nvPr>
        </p:nvSpPr>
        <p:spPr>
          <a:xfrm>
            <a:off x="748005" y="4460329"/>
            <a:ext cx="10692814" cy="1500187"/>
          </a:xfrm>
        </p:spPr>
        <p:txBody>
          <a:bodyPr anchor="t" anchorCtr="0">
            <a:normAutofit/>
          </a:bodyPr>
          <a:lstStyle>
            <a:lvl1pPr marL="0" indent="0" algn="ctr">
              <a:buNone/>
              <a:defRPr sz="2200" b="1" i="0" baseline="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subtitle</a:t>
            </a:r>
          </a:p>
        </p:txBody>
      </p:sp>
      <p:pic>
        <p:nvPicPr>
          <p:cNvPr id="9" name="Picture 8">
            <a:extLst>
              <a:ext uri="{FF2B5EF4-FFF2-40B4-BE49-F238E27FC236}">
                <a16:creationId xmlns:a16="http://schemas.microsoft.com/office/drawing/2014/main" id="{7E58CCDD-9A8D-4AFD-95A4-1C92A94A4075}"/>
              </a:ext>
            </a:extLst>
          </p:cNvPr>
          <p:cNvPicPr>
            <a:picLocks noChangeAspect="1"/>
          </p:cNvPicPr>
          <p:nvPr userDrawn="1"/>
        </p:nvPicPr>
        <p:blipFill>
          <a:blip r:embed="rId3"/>
          <a:stretch>
            <a:fillRect/>
          </a:stretch>
        </p:blipFill>
        <p:spPr>
          <a:xfrm>
            <a:off x="10289238" y="6421226"/>
            <a:ext cx="1490469" cy="260454"/>
          </a:xfrm>
          <a:prstGeom prst="rect">
            <a:avLst/>
          </a:prstGeom>
        </p:spPr>
      </p:pic>
      <p:cxnSp>
        <p:nvCxnSpPr>
          <p:cNvPr id="12" name="Straight Connector 11"/>
          <p:cNvCxnSpPr>
            <a:cxnSpLocks/>
          </p:cNvCxnSpPr>
          <p:nvPr userDrawn="1"/>
        </p:nvCxnSpPr>
        <p:spPr>
          <a:xfrm>
            <a:off x="1414412" y="4328174"/>
            <a:ext cx="936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4974143" y="6601688"/>
            <a:ext cx="2240678" cy="153888"/>
          </a:xfrm>
          <a:prstGeom prst="rect">
            <a:avLst/>
          </a:prstGeom>
        </p:spPr>
        <p:txBody>
          <a:bodyPr wrap="none" lIns="0" tIns="0" rIns="0" bIns="0" rtlCol="0" anchor="ctr" anchorCtr="0">
            <a:spAutoFit/>
          </a:bodyPr>
          <a:lstStyle/>
          <a:p>
            <a:pPr algn="ctr">
              <a:defRPr/>
            </a:pPr>
            <a:r>
              <a:rPr lang="en-US" sz="1000" b="1" kern="700" spc="10" baseline="0" dirty="0">
                <a:solidFill>
                  <a:schemeClr val="bg1">
                    <a:lumMod val="50000"/>
                  </a:schemeClr>
                </a:solidFill>
                <a:latin typeface="+mj-lt"/>
                <a:ea typeface="Inter" panose="020B0502030000000004" pitchFamily="34" charset="0"/>
                <a:cs typeface="Arial" panose="020B0604020202020204" pitchFamily="34" charset="0"/>
              </a:rPr>
              <a:t>Public Information     © onsemi 2022</a:t>
            </a:r>
          </a:p>
        </p:txBody>
      </p:sp>
      <p:sp>
        <p:nvSpPr>
          <p:cNvPr id="4" name="Espace réservé de la date 3">
            <a:extLst>
              <a:ext uri="{FF2B5EF4-FFF2-40B4-BE49-F238E27FC236}">
                <a16:creationId xmlns:a16="http://schemas.microsoft.com/office/drawing/2014/main" id="{075109C2-3352-D54D-B651-6B91153982D2}"/>
              </a:ext>
            </a:extLst>
          </p:cNvPr>
          <p:cNvSpPr>
            <a:spLocks noGrp="1"/>
          </p:cNvSpPr>
          <p:nvPr>
            <p:ph type="dt" sz="half" idx="10"/>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2B1F4A20-6E56-EF4B-8633-9EB0790EA7AC}"/>
              </a:ext>
            </a:extLst>
          </p:cNvPr>
          <p:cNvSpPr>
            <a:spLocks noGrp="1"/>
          </p:cNvSpPr>
          <p:nvPr>
            <p:ph type="sldNum" sz="quarter" idx="11"/>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22866970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22">
            <a:extLst>
              <a:ext uri="{FF2B5EF4-FFF2-40B4-BE49-F238E27FC236}">
                <a16:creationId xmlns:a16="http://schemas.microsoft.com/office/drawing/2014/main" id="{B93CBED3-4DB6-8249-87BD-1D3F21E4A1F2}"/>
              </a:ext>
            </a:extLst>
          </p:cNvPr>
          <p:cNvSpPr>
            <a:spLocks noGrp="1"/>
          </p:cNvSpPr>
          <p:nvPr>
            <p:ph type="dt" sz="half" idx="2"/>
          </p:nvPr>
        </p:nvSpPr>
        <p:spPr>
          <a:xfrm>
            <a:off x="1419837" y="6356351"/>
            <a:ext cx="2742486" cy="365125"/>
          </a:xfrm>
          <a:prstGeom prst="rect">
            <a:avLst/>
          </a:prstGeom>
        </p:spPr>
        <p:txBody>
          <a:bodyPr vert="horz" lIns="91440" tIns="45720" rIns="91440" bIns="45720" rtlCol="0" anchor="ctr"/>
          <a:lstStyle>
            <a:lvl1pPr algn="l">
              <a:defRPr sz="1050">
                <a:solidFill>
                  <a:schemeClr val="bg2">
                    <a:lumMod val="10000"/>
                  </a:schemeClr>
                </a:solidFill>
              </a:defRPr>
            </a:lvl1pPr>
          </a:lstStyle>
          <a:p>
            <a:r>
              <a:rPr lang="fr-FR"/>
              <a:t>Septembre 2022</a:t>
            </a:r>
            <a:endParaRPr lang="en-US" dirty="0"/>
          </a:p>
        </p:txBody>
      </p:sp>
      <p:sp>
        <p:nvSpPr>
          <p:cNvPr id="9" name="Slide Number Placeholder 9">
            <a:extLst>
              <a:ext uri="{FF2B5EF4-FFF2-40B4-BE49-F238E27FC236}">
                <a16:creationId xmlns:a16="http://schemas.microsoft.com/office/drawing/2014/main" id="{EA579025-9CF0-7342-BC2A-5D3493597BC5}"/>
              </a:ext>
            </a:extLst>
          </p:cNvPr>
          <p:cNvSpPr>
            <a:spLocks noGrp="1"/>
          </p:cNvSpPr>
          <p:nvPr>
            <p:ph type="sldNum" sz="quarter" idx="4"/>
          </p:nvPr>
        </p:nvSpPr>
        <p:spPr>
          <a:xfrm>
            <a:off x="378080" y="6356351"/>
            <a:ext cx="663049" cy="365125"/>
          </a:xfrm>
          <a:prstGeom prst="rect">
            <a:avLst/>
          </a:prstGeom>
        </p:spPr>
        <p:txBody>
          <a:bodyPr anchor="ctr"/>
          <a:lstStyle>
            <a:lvl1pPr algn="r">
              <a:defRPr sz="1050">
                <a:solidFill>
                  <a:schemeClr val="bg2">
                    <a:lumMod val="10000"/>
                  </a:schemeClr>
                </a:solidFill>
              </a:defRPr>
            </a:lvl1pPr>
          </a:lstStyle>
          <a:p>
            <a:fld id="{5853B473-0271-47CF-900A-D77E281FB591}" type="slidenum">
              <a:rPr lang="en-US" smtClean="0"/>
              <a:pPr/>
              <a:t>‹N°›</a:t>
            </a:fld>
            <a:endParaRPr lang="en-US" dirty="0"/>
          </a:p>
        </p:txBody>
      </p:sp>
    </p:spTree>
    <p:extLst>
      <p:ext uri="{BB962C8B-B14F-4D97-AF65-F5344CB8AC3E}">
        <p14:creationId xmlns:p14="http://schemas.microsoft.com/office/powerpoint/2010/main" val="3537706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Option Dark">
    <p:spTree>
      <p:nvGrpSpPr>
        <p:cNvPr id="1" name=""/>
        <p:cNvGrpSpPr/>
        <p:nvPr/>
      </p:nvGrpSpPr>
      <p:grpSpPr>
        <a:xfrm>
          <a:off x="0" y="0"/>
          <a:ext cx="0" cy="0"/>
          <a:chOff x="0" y="0"/>
          <a:chExt cx="0" cy="0"/>
        </a:xfrm>
      </p:grpSpPr>
      <p:pic>
        <p:nvPicPr>
          <p:cNvPr id="5" name="Picture 4" descr="Section Dark Option 1.jpg"/>
          <p:cNvPicPr>
            <a:picLocks noChangeAspect="1"/>
          </p:cNvPicPr>
          <p:nvPr userDrawn="1"/>
        </p:nvPicPr>
        <p:blipFill>
          <a:blip r:embed="rId2"/>
          <a:srcRect r="274"/>
          <a:stretch>
            <a:fillRect/>
          </a:stretch>
        </p:blipFill>
        <p:spPr>
          <a:xfrm>
            <a:off x="-64" y="2679"/>
            <a:ext cx="12188952" cy="6855321"/>
          </a:xfrm>
          <a:prstGeom prst="rect">
            <a:avLst/>
          </a:prstGeom>
        </p:spPr>
      </p:pic>
      <p:sp>
        <p:nvSpPr>
          <p:cNvPr id="2" name="Title 1"/>
          <p:cNvSpPr>
            <a:spLocks noGrp="1"/>
          </p:cNvSpPr>
          <p:nvPr>
            <p:ph type="title"/>
          </p:nvPr>
        </p:nvSpPr>
        <p:spPr>
          <a:xfrm>
            <a:off x="748800" y="3110400"/>
            <a:ext cx="10692000" cy="1080000"/>
          </a:xfrm>
          <a:noFill/>
        </p:spPr>
        <p:txBody>
          <a:bodyPr wrap="square" tIns="91440" bIns="91440" anchor="b" anchorCtr="0">
            <a:noAutofit/>
          </a:bodyPr>
          <a:lstStyle>
            <a:lvl1pPr algn="ctr">
              <a:lnSpc>
                <a:spcPct val="95000"/>
              </a:lnSpc>
              <a:defRPr sz="3000" b="1" cap="none" baseline="0">
                <a:solidFill>
                  <a:schemeClr val="bg1"/>
                </a:solidFill>
              </a:defRPr>
            </a:lvl1pPr>
          </a:lstStyle>
          <a:p>
            <a:r>
              <a:rPr lang="fr-FR"/>
              <a:t>Modifiez le style du titre</a:t>
            </a:r>
            <a:endParaRPr lang="en-US"/>
          </a:p>
        </p:txBody>
      </p:sp>
      <p:sp>
        <p:nvSpPr>
          <p:cNvPr id="3" name="Text Placeholder 2"/>
          <p:cNvSpPr>
            <a:spLocks noGrp="1"/>
          </p:cNvSpPr>
          <p:nvPr>
            <p:ph type="body" idx="1" hasCustomPrompt="1"/>
          </p:nvPr>
        </p:nvSpPr>
        <p:spPr>
          <a:xfrm>
            <a:off x="748006" y="4460400"/>
            <a:ext cx="10692814" cy="1500187"/>
          </a:xfrm>
        </p:spPr>
        <p:txBody>
          <a:bodyPr anchor="t" anchorCtr="0">
            <a:normAutofit/>
          </a:bodyPr>
          <a:lstStyle>
            <a:lvl1pPr marL="0" indent="0" algn="ctr">
              <a:buNone/>
              <a:defRPr sz="2200" b="1" i="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subtitle</a:t>
            </a:r>
          </a:p>
        </p:txBody>
      </p:sp>
      <p:cxnSp>
        <p:nvCxnSpPr>
          <p:cNvPr id="8" name="Straight Connector 7"/>
          <p:cNvCxnSpPr/>
          <p:nvPr userDrawn="1"/>
        </p:nvCxnSpPr>
        <p:spPr>
          <a:xfrm>
            <a:off x="1414800" y="4327200"/>
            <a:ext cx="936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3AD8E52-43D2-4F06-A83A-E75DA3B2CED2}"/>
              </a:ext>
            </a:extLst>
          </p:cNvPr>
          <p:cNvPicPr>
            <a:picLocks noChangeAspect="1"/>
          </p:cNvPicPr>
          <p:nvPr userDrawn="1"/>
        </p:nvPicPr>
        <p:blipFill>
          <a:blip r:embed="rId3"/>
          <a:stretch>
            <a:fillRect/>
          </a:stretch>
        </p:blipFill>
        <p:spPr>
          <a:xfrm>
            <a:off x="10318735" y="6441146"/>
            <a:ext cx="1490469" cy="274320"/>
          </a:xfrm>
          <a:prstGeom prst="rect">
            <a:avLst/>
          </a:prstGeom>
        </p:spPr>
      </p:pic>
      <p:sp>
        <p:nvSpPr>
          <p:cNvPr id="9" name="TextBox 8"/>
          <p:cNvSpPr txBox="1"/>
          <p:nvPr userDrawn="1"/>
        </p:nvSpPr>
        <p:spPr>
          <a:xfrm>
            <a:off x="4974143" y="6601688"/>
            <a:ext cx="2240678" cy="153888"/>
          </a:xfrm>
          <a:prstGeom prst="rect">
            <a:avLst/>
          </a:prstGeom>
        </p:spPr>
        <p:txBody>
          <a:bodyPr wrap="none" lIns="0" tIns="0" rIns="0" bIns="0" rtlCol="0" anchor="ctr" anchorCtr="0">
            <a:spAutoFit/>
          </a:bodyPr>
          <a:lstStyle/>
          <a:p>
            <a:pPr algn="ctr">
              <a:defRPr/>
            </a:pPr>
            <a:r>
              <a:rPr lang="en-US" sz="1000" b="1" kern="700" spc="10" baseline="0" dirty="0">
                <a:solidFill>
                  <a:schemeClr val="bg1">
                    <a:lumMod val="50000"/>
                  </a:schemeClr>
                </a:solidFill>
                <a:latin typeface="+mj-lt"/>
                <a:ea typeface="Inter" panose="020B0502030000000004" pitchFamily="34" charset="0"/>
                <a:cs typeface="Arial" panose="020B0604020202020204" pitchFamily="34" charset="0"/>
              </a:rPr>
              <a:t>Public Information     © onsemi 2022</a:t>
            </a:r>
          </a:p>
        </p:txBody>
      </p:sp>
      <p:sp>
        <p:nvSpPr>
          <p:cNvPr id="4" name="Espace réservé de la date 3">
            <a:extLst>
              <a:ext uri="{FF2B5EF4-FFF2-40B4-BE49-F238E27FC236}">
                <a16:creationId xmlns:a16="http://schemas.microsoft.com/office/drawing/2014/main" id="{670B5B21-9321-A74C-9138-01EDB9FD3B7E}"/>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BAD3538-8562-6047-A234-EA03DAF9C825}"/>
              </a:ext>
            </a:extLst>
          </p:cNvPr>
          <p:cNvSpPr>
            <a:spLocks noGrp="1"/>
          </p:cNvSpPr>
          <p:nvPr>
            <p:ph type="sldNum" sz="quarter" idx="11"/>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22866970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Title 6"/>
          <p:cNvSpPr>
            <a:spLocks noGrp="1"/>
          </p:cNvSpPr>
          <p:nvPr>
            <p:ph type="title"/>
          </p:nvPr>
        </p:nvSpPr>
        <p:spPr>
          <a:xfrm>
            <a:off x="330713" y="149012"/>
            <a:ext cx="11527400" cy="512064"/>
          </a:xfrm>
        </p:spPr>
        <p:txBody>
          <a:bodyPr/>
          <a:lstStyle/>
          <a:p>
            <a:r>
              <a:rPr lang="fr-FR"/>
              <a:t>Modifiez le style du titre</a:t>
            </a:r>
            <a:endParaRPr lang="en-US"/>
          </a:p>
        </p:txBody>
      </p:sp>
      <p:sp>
        <p:nvSpPr>
          <p:cNvPr id="8" name="Content Placeholder 7"/>
          <p:cNvSpPr>
            <a:spLocks noGrp="1"/>
          </p:cNvSpPr>
          <p:nvPr>
            <p:ph sz="quarter" idx="10"/>
          </p:nvPr>
        </p:nvSpPr>
        <p:spPr>
          <a:xfrm>
            <a:off x="331200" y="1026000"/>
            <a:ext cx="11527200" cy="5205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Espace réservé de la date 1">
            <a:extLst>
              <a:ext uri="{FF2B5EF4-FFF2-40B4-BE49-F238E27FC236}">
                <a16:creationId xmlns:a16="http://schemas.microsoft.com/office/drawing/2014/main" id="{48F8C50A-9014-5B48-B55E-28EDA67DA416}"/>
              </a:ext>
            </a:extLst>
          </p:cNvPr>
          <p:cNvSpPr>
            <a:spLocks noGrp="1"/>
          </p:cNvSpPr>
          <p:nvPr>
            <p:ph type="dt" sz="half" idx="11"/>
          </p:nvPr>
        </p:nvSpPr>
        <p:spPr/>
        <p:txBody>
          <a:bodyPr/>
          <a:lstStyle/>
          <a:p>
            <a:endParaRPr lang="fr-FR" dirty="0"/>
          </a:p>
        </p:txBody>
      </p:sp>
      <p:sp>
        <p:nvSpPr>
          <p:cNvPr id="3" name="Espace réservé du numéro de diapositive 2">
            <a:extLst>
              <a:ext uri="{FF2B5EF4-FFF2-40B4-BE49-F238E27FC236}">
                <a16:creationId xmlns:a16="http://schemas.microsoft.com/office/drawing/2014/main" id="{BB45F8FE-D3BE-D747-8E5F-DF0024B3DAC4}"/>
              </a:ext>
            </a:extLst>
          </p:cNvPr>
          <p:cNvSpPr>
            <a:spLocks noGrp="1"/>
          </p:cNvSpPr>
          <p:nvPr>
            <p:ph type="sldNum" sz="quarter" idx="12"/>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11036333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Large Content">
    <p:spTree>
      <p:nvGrpSpPr>
        <p:cNvPr id="1" name=""/>
        <p:cNvGrpSpPr/>
        <p:nvPr/>
      </p:nvGrpSpPr>
      <p:grpSpPr>
        <a:xfrm>
          <a:off x="0" y="0"/>
          <a:ext cx="0" cy="0"/>
          <a:chOff x="0" y="0"/>
          <a:chExt cx="0" cy="0"/>
        </a:xfrm>
      </p:grpSpPr>
      <p:sp>
        <p:nvSpPr>
          <p:cNvPr id="7" name="Title 6"/>
          <p:cNvSpPr>
            <a:spLocks noGrp="1"/>
          </p:cNvSpPr>
          <p:nvPr>
            <p:ph type="title"/>
          </p:nvPr>
        </p:nvSpPr>
        <p:spPr>
          <a:xfrm>
            <a:off x="330713" y="149012"/>
            <a:ext cx="11527400" cy="512064"/>
          </a:xfrm>
        </p:spPr>
        <p:txBody>
          <a:bodyPr/>
          <a:lstStyle/>
          <a:p>
            <a:r>
              <a:rPr lang="fr-FR"/>
              <a:t>Modifiez le style du titre</a:t>
            </a:r>
            <a:endParaRPr lang="en-US"/>
          </a:p>
        </p:txBody>
      </p:sp>
      <p:sp>
        <p:nvSpPr>
          <p:cNvPr id="8" name="Content Placeholder 7"/>
          <p:cNvSpPr>
            <a:spLocks noGrp="1"/>
          </p:cNvSpPr>
          <p:nvPr>
            <p:ph sz="quarter" idx="10"/>
          </p:nvPr>
        </p:nvSpPr>
        <p:spPr>
          <a:xfrm>
            <a:off x="331200" y="753533"/>
            <a:ext cx="11527200" cy="579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Espace réservé de la date 1">
            <a:extLst>
              <a:ext uri="{FF2B5EF4-FFF2-40B4-BE49-F238E27FC236}">
                <a16:creationId xmlns:a16="http://schemas.microsoft.com/office/drawing/2014/main" id="{48F8C50A-9014-5B48-B55E-28EDA67DA416}"/>
              </a:ext>
            </a:extLst>
          </p:cNvPr>
          <p:cNvSpPr>
            <a:spLocks noGrp="1"/>
          </p:cNvSpPr>
          <p:nvPr>
            <p:ph type="dt" sz="half" idx="11"/>
          </p:nvPr>
        </p:nvSpPr>
        <p:spPr/>
        <p:txBody>
          <a:bodyPr/>
          <a:lstStyle/>
          <a:p>
            <a:endParaRPr lang="fr-FR" dirty="0"/>
          </a:p>
        </p:txBody>
      </p:sp>
      <p:sp>
        <p:nvSpPr>
          <p:cNvPr id="3" name="Espace réservé du numéro de diapositive 2">
            <a:extLst>
              <a:ext uri="{FF2B5EF4-FFF2-40B4-BE49-F238E27FC236}">
                <a16:creationId xmlns:a16="http://schemas.microsoft.com/office/drawing/2014/main" id="{51171769-4AB6-C449-8030-3BA734C1E22C}"/>
              </a:ext>
            </a:extLst>
          </p:cNvPr>
          <p:cNvSpPr>
            <a:spLocks noGrp="1"/>
          </p:cNvSpPr>
          <p:nvPr>
            <p:ph type="sldNum" sz="quarter" idx="12"/>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280291975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EF12BE15-DE2B-EE4E-A7C0-CCD70AF9E3B8}"/>
              </a:ext>
            </a:extLst>
          </p:cNvPr>
          <p:cNvSpPr>
            <a:spLocks noGrp="1"/>
          </p:cNvSpPr>
          <p:nvPr>
            <p:ph type="dt" sz="half" idx="10"/>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CBA5A8A-B8F6-584A-B211-24355A28C36F}"/>
              </a:ext>
            </a:extLst>
          </p:cNvPr>
          <p:cNvSpPr>
            <a:spLocks noGrp="1"/>
          </p:cNvSpPr>
          <p:nvPr>
            <p:ph type="sldNum" sz="quarter" idx="11"/>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283606883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a:t>Modifiez le style du titre</a:t>
            </a:r>
            <a:endParaRPr lang="en-US"/>
          </a:p>
        </p:txBody>
      </p:sp>
      <p:sp>
        <p:nvSpPr>
          <p:cNvPr id="3" name="Content Placeholder 6"/>
          <p:cNvSpPr>
            <a:spLocks noGrp="1"/>
          </p:cNvSpPr>
          <p:nvPr>
            <p:ph sz="quarter" idx="11" hasCustomPrompt="1"/>
          </p:nvPr>
        </p:nvSpPr>
        <p:spPr>
          <a:xfrm>
            <a:off x="330713" y="593476"/>
            <a:ext cx="11527400" cy="443198"/>
          </a:xfrm>
          <a:noFill/>
        </p:spPr>
        <p:txBody>
          <a:bodyPr vert="horz" wrap="square" lIns="109728" tIns="45720" rIns="91440" bIns="45720" rtlCol="0">
            <a:spAutoFit/>
          </a:bodyPr>
          <a:lstStyle>
            <a:lvl1pPr marL="0" algn="l" defTabSz="456924" rtl="0" eaLnBrk="1" latinLnBrk="0" hangingPunct="1">
              <a:buNone/>
              <a:defRPr lang="en-US" sz="2400" b="0" i="0" kern="1200" dirty="0" smtClean="0">
                <a:solidFill>
                  <a:srgbClr val="63858F"/>
                </a:solidFill>
                <a:latin typeface="+mj-lt"/>
                <a:ea typeface="+mj-ea"/>
                <a:cs typeface="+mj-cs"/>
              </a:defRPr>
            </a:lvl1pPr>
          </a:lstStyle>
          <a:p>
            <a:pPr marL="0" lvl="0" indent="-231637" algn="l" defTabSz="456924" rtl="0" eaLnBrk="1" latinLnBrk="0" hangingPunct="1">
              <a:lnSpc>
                <a:spcPct val="95000"/>
              </a:lnSpc>
              <a:spcBef>
                <a:spcPts val="0"/>
              </a:spcBef>
              <a:buClr>
                <a:srgbClr val="0075BF"/>
              </a:buClr>
              <a:buFont typeface="Wingdings" pitchFamily="2" charset="2"/>
              <a:buNone/>
            </a:pPr>
            <a:r>
              <a:rPr lang="en-US"/>
              <a:t>Click to edit Master subtitle styles</a:t>
            </a:r>
            <a:endParaRPr lang="en-US" dirty="0"/>
          </a:p>
        </p:txBody>
      </p:sp>
      <p:sp>
        <p:nvSpPr>
          <p:cNvPr id="2" name="Espace réservé de la date 1">
            <a:extLst>
              <a:ext uri="{FF2B5EF4-FFF2-40B4-BE49-F238E27FC236}">
                <a16:creationId xmlns:a16="http://schemas.microsoft.com/office/drawing/2014/main" id="{B3163A46-928A-064E-8C4D-8DA78A538288}"/>
              </a:ext>
            </a:extLst>
          </p:cNvPr>
          <p:cNvSpPr>
            <a:spLocks noGrp="1"/>
          </p:cNvSpPr>
          <p:nvPr>
            <p:ph type="dt" sz="half" idx="12"/>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BAA7C873-4886-2846-960A-96F2711366AF}"/>
              </a:ext>
            </a:extLst>
          </p:cNvPr>
          <p:cNvSpPr>
            <a:spLocks noGrp="1"/>
          </p:cNvSpPr>
          <p:nvPr>
            <p:ph type="sldNum" sz="quarter" idx="13"/>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302082490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ub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a:t>Modifiez le style du titre</a:t>
            </a:r>
            <a:endParaRPr lang="en-US"/>
          </a:p>
        </p:txBody>
      </p:sp>
      <p:sp>
        <p:nvSpPr>
          <p:cNvPr id="3" name="Content Placeholder 6"/>
          <p:cNvSpPr>
            <a:spLocks noGrp="1"/>
          </p:cNvSpPr>
          <p:nvPr>
            <p:ph sz="quarter" idx="11" hasCustomPrompt="1"/>
          </p:nvPr>
        </p:nvSpPr>
        <p:spPr>
          <a:xfrm>
            <a:off x="330713" y="593476"/>
            <a:ext cx="11527400" cy="443198"/>
          </a:xfrm>
          <a:noFill/>
        </p:spPr>
        <p:txBody>
          <a:bodyPr vert="horz" wrap="square" lIns="109728" tIns="45720" rIns="91440" bIns="45720" rtlCol="0">
            <a:spAutoFit/>
          </a:bodyPr>
          <a:lstStyle>
            <a:lvl1pPr marL="0" algn="l" defTabSz="456924" rtl="0" eaLnBrk="1" latinLnBrk="0" hangingPunct="1">
              <a:buNone/>
              <a:defRPr lang="en-US" sz="2400" b="0" i="0" kern="1200" dirty="0" smtClean="0">
                <a:solidFill>
                  <a:srgbClr val="63858F"/>
                </a:solidFill>
                <a:latin typeface="+mj-lt"/>
                <a:ea typeface="+mj-ea"/>
                <a:cs typeface="+mj-cs"/>
              </a:defRPr>
            </a:lvl1pPr>
          </a:lstStyle>
          <a:p>
            <a:pPr marL="0" lvl="0" indent="-231637" algn="l" defTabSz="456924" rtl="0" eaLnBrk="1" latinLnBrk="0" hangingPunct="1">
              <a:lnSpc>
                <a:spcPct val="95000"/>
              </a:lnSpc>
              <a:spcBef>
                <a:spcPts val="0"/>
              </a:spcBef>
              <a:buClr>
                <a:srgbClr val="0075BF"/>
              </a:buClr>
              <a:buFont typeface="Wingdings" pitchFamily="2" charset="2"/>
              <a:buNone/>
            </a:pPr>
            <a:r>
              <a:rPr lang="en-US"/>
              <a:t>Click to edit Master subtitle styles</a:t>
            </a:r>
            <a:endParaRPr lang="en-US" dirty="0"/>
          </a:p>
        </p:txBody>
      </p:sp>
      <p:sp>
        <p:nvSpPr>
          <p:cNvPr id="6" name="Content Placeholder 5"/>
          <p:cNvSpPr>
            <a:spLocks noGrp="1"/>
          </p:cNvSpPr>
          <p:nvPr>
            <p:ph sz="quarter" idx="12"/>
          </p:nvPr>
        </p:nvSpPr>
        <p:spPr>
          <a:xfrm>
            <a:off x="331200" y="1026000"/>
            <a:ext cx="11527200" cy="5205600"/>
          </a:xfrm>
        </p:spPr>
        <p:txBody>
          <a:bodyPr lIns="109728"/>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Espace réservé de la date 1">
            <a:extLst>
              <a:ext uri="{FF2B5EF4-FFF2-40B4-BE49-F238E27FC236}">
                <a16:creationId xmlns:a16="http://schemas.microsoft.com/office/drawing/2014/main" id="{1E120489-CBB8-B34F-B0D7-4C30C5F58039}"/>
              </a:ext>
            </a:extLst>
          </p:cNvPr>
          <p:cNvSpPr>
            <a:spLocks noGrp="1"/>
          </p:cNvSpPr>
          <p:nvPr>
            <p:ph type="dt" sz="half" idx="13"/>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5788510B-D514-1642-A0EB-D76791130510}"/>
              </a:ext>
            </a:extLst>
          </p:cNvPr>
          <p:cNvSpPr>
            <a:spLocks noGrp="1"/>
          </p:cNvSpPr>
          <p:nvPr>
            <p:ph type="sldNum" sz="quarter" idx="14"/>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302082490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31200" y="1025999"/>
            <a:ext cx="5547311" cy="5205601"/>
          </a:xfrm>
        </p:spPr>
        <p:txBody>
          <a:bodyPr lIns="109728"/>
          <a:lstStyle>
            <a:lvl1pPr>
              <a:defRPr sz="23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Content Placeholder 5"/>
          <p:cNvSpPr>
            <a:spLocks noGrp="1"/>
          </p:cNvSpPr>
          <p:nvPr>
            <p:ph sz="quarter" idx="4"/>
          </p:nvPr>
        </p:nvSpPr>
        <p:spPr>
          <a:xfrm>
            <a:off x="6310314" y="1025999"/>
            <a:ext cx="5547311" cy="5205600"/>
          </a:xfrm>
        </p:spPr>
        <p:txBody>
          <a:bodyPr lIns="109728"/>
          <a:lstStyle>
            <a:lvl1pPr>
              <a:defRPr sz="23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Title 9"/>
          <p:cNvSpPr>
            <a:spLocks noGrp="1"/>
          </p:cNvSpPr>
          <p:nvPr>
            <p:ph type="title"/>
          </p:nvPr>
        </p:nvSpPr>
        <p:spPr>
          <a:xfrm>
            <a:off x="330713" y="149012"/>
            <a:ext cx="11527400" cy="512064"/>
          </a:xfrm>
        </p:spPr>
        <p:txBody>
          <a:bodyPr/>
          <a:lstStyle/>
          <a:p>
            <a:r>
              <a:rPr lang="fr-FR"/>
              <a:t>Modifiez le style du titre</a:t>
            </a:r>
            <a:endParaRPr lang="en-US"/>
          </a:p>
        </p:txBody>
      </p:sp>
      <p:sp>
        <p:nvSpPr>
          <p:cNvPr id="2" name="Espace réservé de la date 1">
            <a:extLst>
              <a:ext uri="{FF2B5EF4-FFF2-40B4-BE49-F238E27FC236}">
                <a16:creationId xmlns:a16="http://schemas.microsoft.com/office/drawing/2014/main" id="{62ACAD7F-A9E5-0845-BA8F-8B741317BE69}"/>
              </a:ext>
            </a:extLst>
          </p:cNvPr>
          <p:cNvSpPr>
            <a:spLocks noGrp="1"/>
          </p:cNvSpPr>
          <p:nvPr>
            <p:ph type="dt" sz="half" idx="10"/>
          </p:nvPr>
        </p:nvSpPr>
        <p:spPr/>
        <p:txBody>
          <a:bodyPr/>
          <a:lstStyle/>
          <a:p>
            <a:endParaRPr lang="fr-FR" dirty="0"/>
          </a:p>
        </p:txBody>
      </p:sp>
      <p:sp>
        <p:nvSpPr>
          <p:cNvPr id="3" name="Espace réservé du numéro de diapositive 2">
            <a:extLst>
              <a:ext uri="{FF2B5EF4-FFF2-40B4-BE49-F238E27FC236}">
                <a16:creationId xmlns:a16="http://schemas.microsoft.com/office/drawing/2014/main" id="{4B69C5F3-767D-DB4A-9849-6A6CE2F4E593}"/>
              </a:ext>
            </a:extLst>
          </p:cNvPr>
          <p:cNvSpPr>
            <a:spLocks noGrp="1"/>
          </p:cNvSpPr>
          <p:nvPr>
            <p:ph type="sldNum" sz="quarter" idx="11"/>
          </p:nvPr>
        </p:nvSpPr>
        <p:spPr/>
        <p:txBody>
          <a:bodyPr/>
          <a:lstStyle/>
          <a:p>
            <a:fld id="{ADE92561-1A96-3E48-AD43-A34DF72693E1}" type="slidenum">
              <a:rPr lang="fr-FR" smtClean="0"/>
              <a:pPr/>
              <a:t>‹N°›</a:t>
            </a:fld>
            <a:endParaRPr lang="fr-FR" dirty="0"/>
          </a:p>
        </p:txBody>
      </p:sp>
    </p:spTree>
    <p:extLst>
      <p:ext uri="{BB962C8B-B14F-4D97-AF65-F5344CB8AC3E}">
        <p14:creationId xmlns:p14="http://schemas.microsoft.com/office/powerpoint/2010/main" val="5690338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B681D5E-80AE-C540-977F-FDA3BE92AFD8}"/>
              </a:ext>
            </a:extLst>
          </p:cNvPr>
          <p:cNvSpPr>
            <a:spLocks noGrp="1"/>
          </p:cNvSpPr>
          <p:nvPr>
            <p:ph type="sldNum" sz="quarter" idx="4"/>
          </p:nvPr>
        </p:nvSpPr>
        <p:spPr>
          <a:xfrm>
            <a:off x="138357" y="6602999"/>
            <a:ext cx="428468" cy="153888"/>
          </a:xfrm>
          <a:prstGeom prst="rect">
            <a:avLst/>
          </a:prstGeom>
        </p:spPr>
        <p:txBody>
          <a:bodyPr wrap="square" lIns="0" tIns="0" rIns="0" bIns="0" rtlCol="0" anchor="ctr" anchorCtr="0">
            <a:spAutoFit/>
          </a:bodyPr>
          <a:lstStyle>
            <a:lvl1pPr algn="r">
              <a:defRPr lang="en-US" sz="1000" b="1" smtClean="0">
                <a:solidFill>
                  <a:schemeClr val="tx2"/>
                </a:solidFill>
                <a:latin typeface="+mj-lt"/>
                <a:ea typeface="Inter" panose="020B0502030000000004" pitchFamily="34" charset="0"/>
                <a:cs typeface="Arial" panose="020B0604020202020204" pitchFamily="34" charset="0"/>
              </a:defRPr>
            </a:lvl1pPr>
          </a:lstStyle>
          <a:p>
            <a:fld id="{ADE92561-1A96-3E48-AD43-A34DF72693E1}" type="slidenum">
              <a:rPr lang="fr-FR" smtClean="0"/>
              <a:pPr/>
              <a:t>‹N°›</a:t>
            </a:fld>
            <a:endParaRPr lang="fr-FR" dirty="0"/>
          </a:p>
        </p:txBody>
      </p:sp>
      <p:sp>
        <p:nvSpPr>
          <p:cNvPr id="2" name="Title Placeholder 1"/>
          <p:cNvSpPr>
            <a:spLocks noGrp="1"/>
          </p:cNvSpPr>
          <p:nvPr>
            <p:ph type="title"/>
          </p:nvPr>
        </p:nvSpPr>
        <p:spPr>
          <a:xfrm>
            <a:off x="330713" y="149012"/>
            <a:ext cx="11527400" cy="512064"/>
          </a:xfrm>
          <a:prstGeom prst="rect">
            <a:avLst/>
          </a:prstGeom>
        </p:spPr>
        <p:txBody>
          <a:bodyPr vert="horz" lIns="91440" tIns="45720" rIns="91440" bIns="45720" rtlCol="0" anchor="t" anchorCtr="0">
            <a:noAutofit/>
          </a:bodyPr>
          <a:lstStyle/>
          <a:p>
            <a:r>
              <a:rPr lang="fr-FR"/>
              <a:t>Modifiez le style du titre</a:t>
            </a:r>
            <a:endParaRPr lang="en-US"/>
          </a:p>
        </p:txBody>
      </p:sp>
      <p:sp>
        <p:nvSpPr>
          <p:cNvPr id="3" name="Text Placeholder 2"/>
          <p:cNvSpPr>
            <a:spLocks noGrp="1"/>
          </p:cNvSpPr>
          <p:nvPr>
            <p:ph type="body" idx="1"/>
          </p:nvPr>
        </p:nvSpPr>
        <p:spPr>
          <a:xfrm>
            <a:off x="330712" y="1024467"/>
            <a:ext cx="11527400" cy="5204317"/>
          </a:xfrm>
          <a:prstGeom prst="rect">
            <a:avLst/>
          </a:prstGeom>
        </p:spPr>
        <p:txBody>
          <a:bodyPr vert="horz" lIns="91440" tIns="45720" rIns="91440" bIns="4572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0" name="TextBox 19"/>
          <p:cNvSpPr txBox="1"/>
          <p:nvPr userDrawn="1"/>
        </p:nvSpPr>
        <p:spPr>
          <a:xfrm>
            <a:off x="4974143" y="6601688"/>
            <a:ext cx="2240677" cy="153888"/>
          </a:xfrm>
          <a:prstGeom prst="rect">
            <a:avLst/>
          </a:prstGeom>
        </p:spPr>
        <p:txBody>
          <a:bodyPr wrap="none" lIns="0" tIns="0" rIns="0" bIns="0" rtlCol="0" anchor="ctr" anchorCtr="0">
            <a:spAutoFit/>
          </a:bodyPr>
          <a:lstStyle/>
          <a:p>
            <a:pPr algn="ctr">
              <a:defRPr/>
            </a:pPr>
            <a:r>
              <a:rPr lang="en-US" sz="1000" b="1" kern="700" spc="10" baseline="0" dirty="0">
                <a:solidFill>
                  <a:schemeClr val="bg1">
                    <a:lumMod val="50000"/>
                  </a:schemeClr>
                </a:solidFill>
                <a:latin typeface="+mj-lt"/>
                <a:ea typeface="Inter" panose="020B0502030000000004" pitchFamily="34" charset="0"/>
                <a:cs typeface="Arial" panose="020B0604020202020204" pitchFamily="34" charset="0"/>
              </a:rPr>
              <a:t>Public Information     © onsemi 2022</a:t>
            </a:r>
          </a:p>
        </p:txBody>
      </p:sp>
      <p:sp>
        <p:nvSpPr>
          <p:cNvPr id="14" name="Rectangle 13"/>
          <p:cNvSpPr/>
          <p:nvPr userDrawn="1"/>
        </p:nvSpPr>
        <p:spPr>
          <a:xfrm rot="10800000" flipH="1">
            <a:off x="-63" y="6812286"/>
            <a:ext cx="12188952" cy="45719"/>
          </a:xfrm>
          <a:prstGeom prst="rect">
            <a:avLst/>
          </a:prstGeom>
          <a:gradFill flip="none" rotWithShape="1">
            <a:gsLst>
              <a:gs pos="47000">
                <a:schemeClr val="accent1">
                  <a:alpha val="50000"/>
                </a:schemeClr>
              </a:gs>
              <a:gs pos="77000">
                <a:schemeClr val="tx2">
                  <a:lumMod val="60000"/>
                  <a:lumOff val="40000"/>
                  <a:alpha val="50000"/>
                </a:schemeClr>
              </a:gs>
              <a:gs pos="100000">
                <a:srgbClr val="648692">
                  <a:alpha val="4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6" name="Rectangle 15"/>
          <p:cNvSpPr/>
          <p:nvPr userDrawn="1"/>
        </p:nvSpPr>
        <p:spPr>
          <a:xfrm rot="10800000">
            <a:off x="-63" y="7"/>
            <a:ext cx="12188952" cy="45719"/>
          </a:xfrm>
          <a:prstGeom prst="rect">
            <a:avLst/>
          </a:prstGeom>
          <a:gradFill flip="none" rotWithShape="1">
            <a:gsLst>
              <a:gs pos="47000">
                <a:schemeClr val="accent1">
                  <a:alpha val="50000"/>
                </a:schemeClr>
              </a:gs>
              <a:gs pos="77000">
                <a:schemeClr val="tx2">
                  <a:lumMod val="60000"/>
                  <a:lumOff val="40000"/>
                  <a:alpha val="50000"/>
                </a:schemeClr>
              </a:gs>
              <a:gs pos="100000">
                <a:srgbClr val="648692">
                  <a:alpha val="49804"/>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48FF6F5-18B0-5D40-9D06-8144B7F5F0F0}"/>
              </a:ext>
            </a:extLst>
          </p:cNvPr>
          <p:cNvPicPr>
            <a:picLocks noChangeAspect="1"/>
          </p:cNvPicPr>
          <p:nvPr userDrawn="1"/>
        </p:nvPicPr>
        <p:blipFill>
          <a:blip r:embed="rId22"/>
          <a:stretch>
            <a:fillRect/>
          </a:stretch>
        </p:blipFill>
        <p:spPr>
          <a:xfrm>
            <a:off x="10289238" y="6421226"/>
            <a:ext cx="1490469" cy="260454"/>
          </a:xfrm>
          <a:prstGeom prst="rect">
            <a:avLst/>
          </a:prstGeom>
        </p:spPr>
      </p:pic>
      <p:sp>
        <p:nvSpPr>
          <p:cNvPr id="4" name="Espace réservé de la date 3">
            <a:extLst>
              <a:ext uri="{FF2B5EF4-FFF2-40B4-BE49-F238E27FC236}">
                <a16:creationId xmlns:a16="http://schemas.microsoft.com/office/drawing/2014/main" id="{9111CEBE-716A-2941-A104-5E2DC8D0A614}"/>
              </a:ext>
            </a:extLst>
          </p:cNvPr>
          <p:cNvSpPr>
            <a:spLocks noGrp="1"/>
          </p:cNvSpPr>
          <p:nvPr>
            <p:ph type="dt" sz="half" idx="2"/>
          </p:nvPr>
        </p:nvSpPr>
        <p:spPr>
          <a:xfrm>
            <a:off x="838200" y="6601686"/>
            <a:ext cx="2741613" cy="153889"/>
          </a:xfrm>
          <a:prstGeom prst="rect">
            <a:avLst/>
          </a:prstGeom>
        </p:spPr>
        <p:txBody>
          <a:bodyPr vert="horz" lIns="91440" tIns="45720" rIns="91440" bIns="45720" rtlCol="0" anchor="ctr"/>
          <a:lstStyle>
            <a:lvl1pPr algn="l">
              <a:defRPr lang="en-US" sz="1000" b="1" kern="1200" smtClean="0">
                <a:solidFill>
                  <a:schemeClr val="tx2"/>
                </a:solidFill>
                <a:latin typeface="+mj-lt"/>
                <a:ea typeface="Inter" panose="020B05020300000000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20958297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9" r:id="rId3"/>
    <p:sldLayoutId id="2147483650" r:id="rId4"/>
    <p:sldLayoutId id="2147483730" r:id="rId5"/>
    <p:sldLayoutId id="2147483654" r:id="rId6"/>
    <p:sldLayoutId id="2147483660" r:id="rId7"/>
    <p:sldLayoutId id="2147483687" r:id="rId8"/>
    <p:sldLayoutId id="2147483666" r:id="rId9"/>
    <p:sldLayoutId id="2147483722" r:id="rId10"/>
    <p:sldLayoutId id="2147483653" r:id="rId11"/>
    <p:sldLayoutId id="2147483685" r:id="rId12"/>
    <p:sldLayoutId id="2147483686" r:id="rId13"/>
    <p:sldLayoutId id="2147483688" r:id="rId14"/>
    <p:sldLayoutId id="2147483725" r:id="rId15"/>
    <p:sldLayoutId id="2147483655" r:id="rId16"/>
    <p:sldLayoutId id="2147483661" r:id="rId17"/>
    <p:sldLayoutId id="2147483668" r:id="rId18"/>
    <p:sldLayoutId id="2147483731" r:id="rId19"/>
    <p:sldLayoutId id="2147483732" r:id="rId20"/>
  </p:sldLayoutIdLst>
  <p:transition>
    <p:fade/>
  </p:transition>
  <p:hf sldNum="0" hdr="0" ftr="0"/>
  <p:txStyles>
    <p:titleStyle>
      <a:lvl1pPr algn="l" defTabSz="914400" rtl="0" eaLnBrk="1" latinLnBrk="0" hangingPunct="1">
        <a:lnSpc>
          <a:spcPct val="92000"/>
        </a:lnSpc>
        <a:spcBef>
          <a:spcPct val="0"/>
        </a:spcBef>
        <a:buNone/>
        <a:defRPr sz="3000" b="1" i="0" kern="1100" baseline="0">
          <a:solidFill>
            <a:schemeClr val="tx2"/>
          </a:solidFill>
          <a:latin typeface="+mj-lt"/>
          <a:ea typeface="+mj-ea"/>
          <a:cs typeface="+mj-cs"/>
        </a:defRPr>
      </a:lvl1pPr>
    </p:titleStyle>
    <p:bodyStyle>
      <a:lvl1pPr marL="261938" indent="-261938" algn="l" defTabSz="914400" rtl="0" eaLnBrk="1" latinLnBrk="0" hangingPunct="1">
        <a:lnSpc>
          <a:spcPct val="100000"/>
        </a:lnSpc>
        <a:spcBef>
          <a:spcPts val="1200"/>
        </a:spcBef>
        <a:buClr>
          <a:schemeClr val="bg1">
            <a:lumMod val="65000"/>
          </a:schemeClr>
        </a:buClr>
        <a:buFont typeface="Arial" pitchFamily="34" charset="0"/>
        <a:buChar char="•"/>
        <a:defRPr sz="2400" b="0" kern="1000">
          <a:solidFill>
            <a:schemeClr val="tx1">
              <a:lumMod val="85000"/>
            </a:schemeClr>
          </a:solidFill>
          <a:latin typeface="+mn-lt"/>
          <a:ea typeface="+mn-ea"/>
          <a:cs typeface="+mn-cs"/>
        </a:defRPr>
      </a:lvl1pPr>
      <a:lvl2pPr marL="608013" indent="-269875" algn="l" defTabSz="914400" rtl="0" eaLnBrk="1" latinLnBrk="0" hangingPunct="1">
        <a:lnSpc>
          <a:spcPct val="100000"/>
        </a:lnSpc>
        <a:spcBef>
          <a:spcPts val="800"/>
        </a:spcBef>
        <a:buClr>
          <a:schemeClr val="bg1">
            <a:lumMod val="65000"/>
          </a:schemeClr>
        </a:buClr>
        <a:buFont typeface="Arial" pitchFamily="34" charset="0"/>
        <a:buChar char="−"/>
        <a:defRPr sz="2200" b="0" kern="1000">
          <a:solidFill>
            <a:schemeClr val="tx1">
              <a:lumMod val="65000"/>
              <a:lumOff val="35000"/>
            </a:schemeClr>
          </a:solidFill>
          <a:latin typeface="+mn-lt"/>
          <a:ea typeface="+mn-ea"/>
          <a:cs typeface="+mn-cs"/>
        </a:defRPr>
      </a:lvl2pPr>
      <a:lvl3pPr marL="914400" indent="-223838" algn="l" defTabSz="914400" rtl="0" eaLnBrk="1" latinLnBrk="0" hangingPunct="1">
        <a:lnSpc>
          <a:spcPct val="100000"/>
        </a:lnSpc>
        <a:spcBef>
          <a:spcPts val="600"/>
        </a:spcBef>
        <a:buClr>
          <a:schemeClr val="bg1">
            <a:lumMod val="65000"/>
          </a:schemeClr>
        </a:buClr>
        <a:buFont typeface="Wingdings" pitchFamily="2" charset="2"/>
        <a:buChar char="§"/>
        <a:defRPr sz="1800" b="0" kern="1000" baseline="0">
          <a:solidFill>
            <a:schemeClr val="tx1">
              <a:lumMod val="50000"/>
              <a:lumOff val="50000"/>
            </a:schemeClr>
          </a:solidFill>
          <a:latin typeface="+mn-lt"/>
          <a:ea typeface="+mn-ea"/>
          <a:cs typeface="+mn-cs"/>
        </a:defRPr>
      </a:lvl3pPr>
      <a:lvl4pPr marL="1257300" indent="-206375" algn="l" defTabSz="914400" rtl="0" eaLnBrk="1" latinLnBrk="0" hangingPunct="1">
        <a:lnSpc>
          <a:spcPct val="100000"/>
        </a:lnSpc>
        <a:spcBef>
          <a:spcPts val="400"/>
        </a:spcBef>
        <a:buClr>
          <a:schemeClr val="bg1">
            <a:lumMod val="65000"/>
          </a:schemeClr>
        </a:buClr>
        <a:buFont typeface="Arial" pitchFamily="34" charset="0"/>
        <a:buChar char="▫"/>
        <a:defRPr sz="1700" b="0" kern="1000">
          <a:solidFill>
            <a:schemeClr val="bg1">
              <a:lumMod val="65000"/>
            </a:schemeClr>
          </a:solidFill>
          <a:latin typeface="+mn-lt"/>
          <a:ea typeface="+mn-ea"/>
          <a:cs typeface="+mn-cs"/>
        </a:defRPr>
      </a:lvl4pPr>
      <a:lvl5pPr marL="1487488" indent="-225425" algn="l" defTabSz="914400" rtl="0" eaLnBrk="1" latinLnBrk="0" hangingPunct="1">
        <a:lnSpc>
          <a:spcPct val="100000"/>
        </a:lnSpc>
        <a:spcBef>
          <a:spcPts val="300"/>
        </a:spcBef>
        <a:buClr>
          <a:schemeClr val="bg1">
            <a:lumMod val="65000"/>
          </a:schemeClr>
        </a:buClr>
        <a:buFont typeface="Arial" panose="020B0604020202020204" pitchFamily="34" charset="0"/>
        <a:buChar char="»"/>
        <a:defRPr sz="1600" b="0" kern="10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66.jpg"/><Relationship Id="rId7" Type="http://schemas.openxmlformats.org/officeDocument/2006/relationships/image" Target="../media/image69.jp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8.jpg"/><Relationship Id="rId5" Type="http://schemas.openxmlformats.org/officeDocument/2006/relationships/image" Target="../media/image41.jpeg"/><Relationship Id="rId4" Type="http://schemas.openxmlformats.org/officeDocument/2006/relationships/image" Target="../media/image67.jp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7.jpg"/><Relationship Id="rId7" Type="http://schemas.openxmlformats.org/officeDocument/2006/relationships/image" Target="../media/image68.jpg"/><Relationship Id="rId2" Type="http://schemas.openxmlformats.org/officeDocument/2006/relationships/image" Target="../media/image66.jpg"/><Relationship Id="rId1" Type="http://schemas.openxmlformats.org/officeDocument/2006/relationships/slideLayout" Target="../slideLayouts/slideLayout6.xml"/><Relationship Id="rId6" Type="http://schemas.openxmlformats.org/officeDocument/2006/relationships/image" Target="../media/image39.jpg"/><Relationship Id="rId5" Type="http://schemas.openxmlformats.org/officeDocument/2006/relationships/image" Target="../media/image71.jp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0.png"/><Relationship Id="rId2" Type="http://schemas.openxmlformats.org/officeDocument/2006/relationships/image" Target="../media/image66.jpg"/><Relationship Id="rId1" Type="http://schemas.openxmlformats.org/officeDocument/2006/relationships/slideLayout" Target="../slideLayouts/slideLayout6.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7.jp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15.png"/><Relationship Id="rId5" Type="http://schemas.openxmlformats.org/officeDocument/2006/relationships/diagramQuickStyle" Target="../diagrams/quickStyle1.xm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diagramLayout" Target="../diagrams/layout1.xml"/><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40.pn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chart" Target="../charts/chart6.xml"/><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4.png"/><Relationship Id="rId7" Type="http://schemas.openxmlformats.org/officeDocument/2006/relationships/image" Target="../media/image85.png"/><Relationship Id="rId12" Type="http://schemas.openxmlformats.org/officeDocument/2006/relationships/image" Target="../media/image43.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41.jpeg"/><Relationship Id="rId11" Type="http://schemas.openxmlformats.org/officeDocument/2006/relationships/image" Target="../media/image88.jpeg"/><Relationship Id="rId5" Type="http://schemas.openxmlformats.org/officeDocument/2006/relationships/image" Target="../media/image37.jpeg"/><Relationship Id="rId10" Type="http://schemas.openxmlformats.org/officeDocument/2006/relationships/image" Target="../media/image76.png"/><Relationship Id="rId4" Type="http://schemas.openxmlformats.org/officeDocument/2006/relationships/image" Target="../media/image35.png"/><Relationship Id="rId9" Type="http://schemas.openxmlformats.org/officeDocument/2006/relationships/image" Target="../media/image8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png"/><Relationship Id="rId21" Type="http://schemas.openxmlformats.org/officeDocument/2006/relationships/image" Target="../media/image38.jpg"/><Relationship Id="rId7" Type="http://schemas.openxmlformats.org/officeDocument/2006/relationships/image" Target="../media/image24.jpe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notesSlide" Target="../notesSlides/notesSlide4.xml"/><Relationship Id="rId16" Type="http://schemas.openxmlformats.org/officeDocument/2006/relationships/image" Target="../media/image33.png"/><Relationship Id="rId20"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23.jpeg"/><Relationship Id="rId11" Type="http://schemas.openxmlformats.org/officeDocument/2006/relationships/image" Target="../media/image28.png"/><Relationship Id="rId24" Type="http://schemas.openxmlformats.org/officeDocument/2006/relationships/image" Target="../media/image41.jpeg"/><Relationship Id="rId5" Type="http://schemas.openxmlformats.org/officeDocument/2006/relationships/image" Target="../media/image22.png"/><Relationship Id="rId15" Type="http://schemas.openxmlformats.org/officeDocument/2006/relationships/image" Target="../media/image32.jpe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jpeg"/><Relationship Id="rId22" Type="http://schemas.openxmlformats.org/officeDocument/2006/relationships/image" Target="../media/image39.jpg"/></Relationships>
</file>

<file path=ppt/slides/_rels/slide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7.wmf"/><Relationship Id="rId5" Type="http://schemas.openxmlformats.org/officeDocument/2006/relationships/oleObject" Target="../embeddings/oleObject1.bin"/><Relationship Id="rId4" Type="http://schemas.openxmlformats.org/officeDocument/2006/relationships/image" Target="../media/image46.emf"/></Relationships>
</file>

<file path=ppt/slides/_rels/slide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57.emf"/></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en-US" dirty="0" err="1"/>
              <a:t>SiC</a:t>
            </a:r>
            <a:r>
              <a:rPr lang="en-US" dirty="0"/>
              <a:t> Fighting Guide</a:t>
            </a:r>
          </a:p>
        </p:txBody>
      </p:sp>
      <p:sp>
        <p:nvSpPr>
          <p:cNvPr id="13" name="Text Placeholder 12"/>
          <p:cNvSpPr>
            <a:spLocks noGrp="1"/>
          </p:cNvSpPr>
          <p:nvPr>
            <p:ph type="body" sz="quarter" idx="11"/>
          </p:nvPr>
        </p:nvSpPr>
        <p:spPr/>
        <p:txBody>
          <a:bodyPr/>
          <a:lstStyle/>
          <a:p>
            <a:r>
              <a:rPr lang="en-US" dirty="0"/>
              <a:t>January 2023</a:t>
            </a:r>
          </a:p>
        </p:txBody>
      </p:sp>
    </p:spTree>
    <p:extLst>
      <p:ext uri="{BB962C8B-B14F-4D97-AF65-F5344CB8AC3E}">
        <p14:creationId xmlns:p14="http://schemas.microsoft.com/office/powerpoint/2010/main" val="19095381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1C4A-8106-4081-887C-405DD29FAF34}"/>
              </a:ext>
            </a:extLst>
          </p:cNvPr>
          <p:cNvSpPr>
            <a:spLocks noGrp="1"/>
          </p:cNvSpPr>
          <p:nvPr>
            <p:ph type="title"/>
          </p:nvPr>
        </p:nvSpPr>
        <p:spPr/>
        <p:txBody>
          <a:bodyPr/>
          <a:lstStyle/>
          <a:p>
            <a:r>
              <a:rPr lang="en-US" dirty="0"/>
              <a:t>Losses vs Gate Drive Voltages with 1200V M3S </a:t>
            </a:r>
            <a:r>
              <a:rPr lang="en-US" dirty="0" err="1"/>
              <a:t>SiC</a:t>
            </a:r>
            <a:r>
              <a:rPr lang="en-US" dirty="0"/>
              <a:t> MOSFETs</a:t>
            </a:r>
          </a:p>
        </p:txBody>
      </p:sp>
      <p:sp>
        <p:nvSpPr>
          <p:cNvPr id="6" name="Rectangle 5">
            <a:extLst>
              <a:ext uri="{FF2B5EF4-FFF2-40B4-BE49-F238E27FC236}">
                <a16:creationId xmlns:a16="http://schemas.microsoft.com/office/drawing/2014/main" id="{CA3FFD0B-4D87-44C0-A2AA-DC967F0CA323}"/>
              </a:ext>
            </a:extLst>
          </p:cNvPr>
          <p:cNvSpPr/>
          <p:nvPr/>
        </p:nvSpPr>
        <p:spPr>
          <a:xfrm>
            <a:off x="1026695" y="1227221"/>
            <a:ext cx="1957137" cy="10828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Conduction Losses highest with </a:t>
            </a:r>
            <a:r>
              <a:rPr lang="en-US" dirty="0" err="1"/>
              <a:t>VGS</a:t>
            </a:r>
            <a:r>
              <a:rPr lang="en-US" dirty="0"/>
              <a:t> </a:t>
            </a:r>
            <a:r>
              <a:rPr lang="en-US" dirty="0" err="1"/>
              <a:t>15V</a:t>
            </a:r>
            <a:endParaRPr lang="en-US" dirty="0"/>
          </a:p>
        </p:txBody>
      </p:sp>
      <p:sp>
        <p:nvSpPr>
          <p:cNvPr id="7" name="Rectangle 6">
            <a:extLst>
              <a:ext uri="{FF2B5EF4-FFF2-40B4-BE49-F238E27FC236}">
                <a16:creationId xmlns:a16="http://schemas.microsoft.com/office/drawing/2014/main" id="{63C3859B-6CF2-4641-AABA-38161C201810}"/>
              </a:ext>
            </a:extLst>
          </p:cNvPr>
          <p:cNvSpPr/>
          <p:nvPr/>
        </p:nvSpPr>
        <p:spPr>
          <a:xfrm>
            <a:off x="4620126" y="1227221"/>
            <a:ext cx="1957137" cy="10828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Conduction Losses Lower with </a:t>
            </a:r>
            <a:r>
              <a:rPr lang="en-US" dirty="0" err="1"/>
              <a:t>VGS</a:t>
            </a:r>
            <a:r>
              <a:rPr lang="en-US" dirty="0"/>
              <a:t> </a:t>
            </a:r>
            <a:r>
              <a:rPr lang="en-US" dirty="0" err="1"/>
              <a:t>18V</a:t>
            </a:r>
            <a:endParaRPr lang="en-US" dirty="0"/>
          </a:p>
        </p:txBody>
      </p:sp>
      <p:sp>
        <p:nvSpPr>
          <p:cNvPr id="8" name="Arrow: Right 7">
            <a:extLst>
              <a:ext uri="{FF2B5EF4-FFF2-40B4-BE49-F238E27FC236}">
                <a16:creationId xmlns:a16="http://schemas.microsoft.com/office/drawing/2014/main" id="{441869AE-29BB-4B51-A0AE-68391F125D84}"/>
              </a:ext>
            </a:extLst>
          </p:cNvPr>
          <p:cNvSpPr/>
          <p:nvPr/>
        </p:nvSpPr>
        <p:spPr>
          <a:xfrm>
            <a:off x="3360821" y="1540041"/>
            <a:ext cx="1026695" cy="4010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B38FD7-4F75-4ED8-866F-E42AF16DA7A0}"/>
              </a:ext>
            </a:extLst>
          </p:cNvPr>
          <p:cNvSpPr txBox="1"/>
          <p:nvPr/>
        </p:nvSpPr>
        <p:spPr>
          <a:xfrm>
            <a:off x="3171037" y="1002631"/>
            <a:ext cx="1261884" cy="646331"/>
          </a:xfrm>
          <a:prstGeom prst="rect">
            <a:avLst/>
          </a:prstGeom>
          <a:noFill/>
        </p:spPr>
        <p:txBody>
          <a:bodyPr wrap="none" rtlCol="0">
            <a:spAutoFit/>
          </a:bodyPr>
          <a:lstStyle/>
          <a:p>
            <a:pPr algn="ctr"/>
            <a:r>
              <a:rPr lang="en-US" dirty="0"/>
              <a:t>25% lower</a:t>
            </a:r>
          </a:p>
          <a:p>
            <a:pPr algn="ctr"/>
            <a:r>
              <a:rPr lang="en-US" dirty="0"/>
              <a:t>losses</a:t>
            </a:r>
          </a:p>
        </p:txBody>
      </p:sp>
      <p:sp>
        <p:nvSpPr>
          <p:cNvPr id="10" name="Rectangle 9">
            <a:extLst>
              <a:ext uri="{FF2B5EF4-FFF2-40B4-BE49-F238E27FC236}">
                <a16:creationId xmlns:a16="http://schemas.microsoft.com/office/drawing/2014/main" id="{B4AA03B3-D5D0-458D-9DAC-D65B5D0F683B}"/>
              </a:ext>
            </a:extLst>
          </p:cNvPr>
          <p:cNvSpPr/>
          <p:nvPr/>
        </p:nvSpPr>
        <p:spPr>
          <a:xfrm>
            <a:off x="1026695" y="2887579"/>
            <a:ext cx="1957137" cy="10828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EON Losses highest with </a:t>
            </a:r>
            <a:r>
              <a:rPr lang="en-US" dirty="0" err="1"/>
              <a:t>VGS</a:t>
            </a:r>
            <a:r>
              <a:rPr lang="en-US" dirty="0"/>
              <a:t> </a:t>
            </a:r>
            <a:r>
              <a:rPr lang="en-US" dirty="0" err="1"/>
              <a:t>15V</a:t>
            </a:r>
            <a:r>
              <a:rPr lang="en-US" dirty="0"/>
              <a:t>/</a:t>
            </a:r>
            <a:r>
              <a:rPr lang="en-US" dirty="0" err="1"/>
              <a:t>0V</a:t>
            </a:r>
            <a:endParaRPr lang="en-US" dirty="0"/>
          </a:p>
        </p:txBody>
      </p:sp>
      <p:sp>
        <p:nvSpPr>
          <p:cNvPr id="11" name="Rectangle 10">
            <a:extLst>
              <a:ext uri="{FF2B5EF4-FFF2-40B4-BE49-F238E27FC236}">
                <a16:creationId xmlns:a16="http://schemas.microsoft.com/office/drawing/2014/main" id="{CA8493D6-DF84-4540-9D7B-D276E5DFBF96}"/>
              </a:ext>
            </a:extLst>
          </p:cNvPr>
          <p:cNvSpPr/>
          <p:nvPr/>
        </p:nvSpPr>
        <p:spPr>
          <a:xfrm>
            <a:off x="4620126" y="2887579"/>
            <a:ext cx="1957137" cy="10828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EON Losses Losses Lower with </a:t>
            </a:r>
            <a:r>
              <a:rPr lang="en-US" dirty="0" err="1"/>
              <a:t>VGS</a:t>
            </a:r>
            <a:r>
              <a:rPr lang="en-US" dirty="0"/>
              <a:t> </a:t>
            </a:r>
            <a:r>
              <a:rPr lang="en-US" dirty="0" err="1"/>
              <a:t>18V</a:t>
            </a:r>
            <a:r>
              <a:rPr lang="en-US" dirty="0"/>
              <a:t>/</a:t>
            </a:r>
            <a:r>
              <a:rPr lang="en-US" dirty="0" err="1"/>
              <a:t>0V</a:t>
            </a:r>
            <a:endParaRPr lang="en-US" dirty="0"/>
          </a:p>
        </p:txBody>
      </p:sp>
      <p:sp>
        <p:nvSpPr>
          <p:cNvPr id="12" name="Arrow: Right 11">
            <a:extLst>
              <a:ext uri="{FF2B5EF4-FFF2-40B4-BE49-F238E27FC236}">
                <a16:creationId xmlns:a16="http://schemas.microsoft.com/office/drawing/2014/main" id="{A464B789-EDCE-4D66-BE19-CEAE46DED63E}"/>
              </a:ext>
            </a:extLst>
          </p:cNvPr>
          <p:cNvSpPr/>
          <p:nvPr/>
        </p:nvSpPr>
        <p:spPr>
          <a:xfrm>
            <a:off x="3360821" y="3200399"/>
            <a:ext cx="1026695" cy="4010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2BE5E37-8C6C-4761-BA1A-08380E0D285D}"/>
              </a:ext>
            </a:extLst>
          </p:cNvPr>
          <p:cNvSpPr txBox="1"/>
          <p:nvPr/>
        </p:nvSpPr>
        <p:spPr>
          <a:xfrm>
            <a:off x="3171037" y="2662989"/>
            <a:ext cx="1261884" cy="646331"/>
          </a:xfrm>
          <a:prstGeom prst="rect">
            <a:avLst/>
          </a:prstGeom>
          <a:noFill/>
        </p:spPr>
        <p:txBody>
          <a:bodyPr wrap="none" rtlCol="0">
            <a:spAutoFit/>
          </a:bodyPr>
          <a:lstStyle/>
          <a:p>
            <a:pPr algn="ctr"/>
            <a:r>
              <a:rPr lang="en-US" dirty="0"/>
              <a:t>25% lower</a:t>
            </a:r>
          </a:p>
          <a:p>
            <a:pPr algn="ctr"/>
            <a:r>
              <a:rPr lang="en-US" dirty="0"/>
              <a:t>losses</a:t>
            </a:r>
          </a:p>
        </p:txBody>
      </p:sp>
      <p:sp>
        <p:nvSpPr>
          <p:cNvPr id="14" name="Rectangle 13">
            <a:extLst>
              <a:ext uri="{FF2B5EF4-FFF2-40B4-BE49-F238E27FC236}">
                <a16:creationId xmlns:a16="http://schemas.microsoft.com/office/drawing/2014/main" id="{408F89AB-38FB-468D-9574-7A86899DF8AB}"/>
              </a:ext>
            </a:extLst>
          </p:cNvPr>
          <p:cNvSpPr/>
          <p:nvPr/>
        </p:nvSpPr>
        <p:spPr>
          <a:xfrm>
            <a:off x="1026695" y="4547937"/>
            <a:ext cx="1957137" cy="10828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EOFF</a:t>
            </a:r>
            <a:r>
              <a:rPr lang="en-US" dirty="0"/>
              <a:t> Losses highest with </a:t>
            </a:r>
            <a:r>
              <a:rPr lang="en-US" dirty="0" err="1"/>
              <a:t>VGS</a:t>
            </a:r>
            <a:r>
              <a:rPr lang="en-US" dirty="0"/>
              <a:t> </a:t>
            </a:r>
            <a:r>
              <a:rPr lang="en-US" dirty="0" err="1"/>
              <a:t>15V</a:t>
            </a:r>
            <a:r>
              <a:rPr lang="en-US" dirty="0"/>
              <a:t>/</a:t>
            </a:r>
            <a:r>
              <a:rPr lang="en-US" dirty="0" err="1"/>
              <a:t>0V</a:t>
            </a:r>
            <a:endParaRPr lang="en-US" dirty="0"/>
          </a:p>
        </p:txBody>
      </p:sp>
      <p:sp>
        <p:nvSpPr>
          <p:cNvPr id="15" name="Rectangle 14">
            <a:extLst>
              <a:ext uri="{FF2B5EF4-FFF2-40B4-BE49-F238E27FC236}">
                <a16:creationId xmlns:a16="http://schemas.microsoft.com/office/drawing/2014/main" id="{F8E2BEB2-52B9-43E9-B39D-9A3AA92D86A9}"/>
              </a:ext>
            </a:extLst>
          </p:cNvPr>
          <p:cNvSpPr/>
          <p:nvPr/>
        </p:nvSpPr>
        <p:spPr>
          <a:xfrm>
            <a:off x="4620126" y="4547937"/>
            <a:ext cx="1957137" cy="10828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EOFF</a:t>
            </a:r>
            <a:r>
              <a:rPr lang="en-US" dirty="0"/>
              <a:t> Losses Losses Lower with </a:t>
            </a:r>
            <a:r>
              <a:rPr lang="en-US" dirty="0" err="1"/>
              <a:t>VGS</a:t>
            </a:r>
            <a:r>
              <a:rPr lang="en-US" dirty="0"/>
              <a:t> </a:t>
            </a:r>
            <a:r>
              <a:rPr lang="en-US" dirty="0" err="1"/>
              <a:t>18V</a:t>
            </a:r>
            <a:r>
              <a:rPr lang="en-US" dirty="0"/>
              <a:t>/</a:t>
            </a:r>
            <a:r>
              <a:rPr lang="en-US" dirty="0" err="1"/>
              <a:t>0V</a:t>
            </a:r>
            <a:endParaRPr lang="en-US" dirty="0"/>
          </a:p>
        </p:txBody>
      </p:sp>
      <p:sp>
        <p:nvSpPr>
          <p:cNvPr id="16" name="Arrow: Right 15">
            <a:extLst>
              <a:ext uri="{FF2B5EF4-FFF2-40B4-BE49-F238E27FC236}">
                <a16:creationId xmlns:a16="http://schemas.microsoft.com/office/drawing/2014/main" id="{0A555359-5B65-45B6-BE75-7288C4D0A85C}"/>
              </a:ext>
            </a:extLst>
          </p:cNvPr>
          <p:cNvSpPr/>
          <p:nvPr/>
        </p:nvSpPr>
        <p:spPr>
          <a:xfrm>
            <a:off x="3360821" y="4860757"/>
            <a:ext cx="1026695" cy="4010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806044E-5F1E-4E80-BF23-3B436C5D3F7E}"/>
              </a:ext>
            </a:extLst>
          </p:cNvPr>
          <p:cNvSpPr txBox="1"/>
          <p:nvPr/>
        </p:nvSpPr>
        <p:spPr>
          <a:xfrm>
            <a:off x="3235156" y="4323347"/>
            <a:ext cx="1133645" cy="646331"/>
          </a:xfrm>
          <a:prstGeom prst="rect">
            <a:avLst/>
          </a:prstGeom>
          <a:noFill/>
        </p:spPr>
        <p:txBody>
          <a:bodyPr wrap="none" rtlCol="0">
            <a:spAutoFit/>
          </a:bodyPr>
          <a:lstStyle/>
          <a:p>
            <a:pPr algn="ctr"/>
            <a:r>
              <a:rPr lang="en-US" dirty="0"/>
              <a:t>3% lower</a:t>
            </a:r>
          </a:p>
          <a:p>
            <a:pPr algn="ctr"/>
            <a:r>
              <a:rPr lang="en-US" dirty="0"/>
              <a:t>losses</a:t>
            </a:r>
          </a:p>
        </p:txBody>
      </p:sp>
      <p:sp>
        <p:nvSpPr>
          <p:cNvPr id="18" name="Rectangle 17">
            <a:extLst>
              <a:ext uri="{FF2B5EF4-FFF2-40B4-BE49-F238E27FC236}">
                <a16:creationId xmlns:a16="http://schemas.microsoft.com/office/drawing/2014/main" id="{26AA70C8-8459-4F34-83E3-68E6C00091F1}"/>
              </a:ext>
            </a:extLst>
          </p:cNvPr>
          <p:cNvSpPr/>
          <p:nvPr/>
        </p:nvSpPr>
        <p:spPr>
          <a:xfrm>
            <a:off x="8258962" y="4547937"/>
            <a:ext cx="2032049" cy="10828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EOFF Losses Losses Lowest with VGS 18V/-3V</a:t>
            </a:r>
          </a:p>
        </p:txBody>
      </p:sp>
      <p:sp>
        <p:nvSpPr>
          <p:cNvPr id="19" name="Arrow: Right 18">
            <a:extLst>
              <a:ext uri="{FF2B5EF4-FFF2-40B4-BE49-F238E27FC236}">
                <a16:creationId xmlns:a16="http://schemas.microsoft.com/office/drawing/2014/main" id="{747F78C1-8B87-461C-8DC6-D6C15175C5AA}"/>
              </a:ext>
            </a:extLst>
          </p:cNvPr>
          <p:cNvSpPr/>
          <p:nvPr/>
        </p:nvSpPr>
        <p:spPr>
          <a:xfrm>
            <a:off x="6999657" y="4860757"/>
            <a:ext cx="1026695" cy="4010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2A5033-74C7-4FD7-A7A6-756156C53097}"/>
              </a:ext>
            </a:extLst>
          </p:cNvPr>
          <p:cNvSpPr txBox="1"/>
          <p:nvPr/>
        </p:nvSpPr>
        <p:spPr>
          <a:xfrm>
            <a:off x="6809873" y="4323347"/>
            <a:ext cx="1261884" cy="646331"/>
          </a:xfrm>
          <a:prstGeom prst="rect">
            <a:avLst/>
          </a:prstGeom>
          <a:noFill/>
        </p:spPr>
        <p:txBody>
          <a:bodyPr wrap="none" rtlCol="0">
            <a:spAutoFit/>
          </a:bodyPr>
          <a:lstStyle/>
          <a:p>
            <a:pPr algn="ctr"/>
            <a:r>
              <a:rPr lang="en-US" dirty="0"/>
              <a:t>25% lower</a:t>
            </a:r>
          </a:p>
          <a:p>
            <a:pPr algn="ctr"/>
            <a:r>
              <a:rPr lang="en-US" dirty="0"/>
              <a:t>losses</a:t>
            </a:r>
          </a:p>
        </p:txBody>
      </p:sp>
      <p:sp>
        <p:nvSpPr>
          <p:cNvPr id="21" name="Rectangle 20">
            <a:extLst>
              <a:ext uri="{FF2B5EF4-FFF2-40B4-BE49-F238E27FC236}">
                <a16:creationId xmlns:a16="http://schemas.microsoft.com/office/drawing/2014/main" id="{DC5EA9F9-3342-4BE3-B5D9-1AEDA88ED11D}"/>
              </a:ext>
            </a:extLst>
          </p:cNvPr>
          <p:cNvSpPr/>
          <p:nvPr/>
        </p:nvSpPr>
        <p:spPr>
          <a:xfrm>
            <a:off x="8221577" y="2948373"/>
            <a:ext cx="2032049" cy="10828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EON Losses Losses Lowest with VGS 18V/-3V</a:t>
            </a:r>
          </a:p>
        </p:txBody>
      </p:sp>
      <p:sp>
        <p:nvSpPr>
          <p:cNvPr id="22" name="Arrow: Right 21">
            <a:extLst>
              <a:ext uri="{FF2B5EF4-FFF2-40B4-BE49-F238E27FC236}">
                <a16:creationId xmlns:a16="http://schemas.microsoft.com/office/drawing/2014/main" id="{38E6C71C-D0C7-44CF-9859-1FCBE047D0EF}"/>
              </a:ext>
            </a:extLst>
          </p:cNvPr>
          <p:cNvSpPr/>
          <p:nvPr/>
        </p:nvSpPr>
        <p:spPr>
          <a:xfrm>
            <a:off x="6962272" y="3261193"/>
            <a:ext cx="1026695" cy="4010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BC2E30B-24DA-4824-9457-83D6B6481AE7}"/>
              </a:ext>
            </a:extLst>
          </p:cNvPr>
          <p:cNvSpPr txBox="1"/>
          <p:nvPr/>
        </p:nvSpPr>
        <p:spPr>
          <a:xfrm>
            <a:off x="6836607" y="2723783"/>
            <a:ext cx="1133645" cy="646331"/>
          </a:xfrm>
          <a:prstGeom prst="rect">
            <a:avLst/>
          </a:prstGeom>
          <a:noFill/>
        </p:spPr>
        <p:txBody>
          <a:bodyPr wrap="none" rtlCol="0">
            <a:spAutoFit/>
          </a:bodyPr>
          <a:lstStyle/>
          <a:p>
            <a:pPr algn="ctr"/>
            <a:r>
              <a:rPr lang="en-US" dirty="0"/>
              <a:t>3% lower</a:t>
            </a:r>
          </a:p>
          <a:p>
            <a:pPr algn="ctr"/>
            <a:r>
              <a:rPr lang="en-US" dirty="0"/>
              <a:t>losses</a:t>
            </a:r>
          </a:p>
        </p:txBody>
      </p:sp>
      <p:sp>
        <p:nvSpPr>
          <p:cNvPr id="24" name="TextBox 23">
            <a:extLst>
              <a:ext uri="{FF2B5EF4-FFF2-40B4-BE49-F238E27FC236}">
                <a16:creationId xmlns:a16="http://schemas.microsoft.com/office/drawing/2014/main" id="{BAAF60FD-5D93-470D-8565-6BBD99E6DC51}"/>
              </a:ext>
            </a:extLst>
          </p:cNvPr>
          <p:cNvSpPr txBox="1"/>
          <p:nvPr/>
        </p:nvSpPr>
        <p:spPr>
          <a:xfrm>
            <a:off x="7152979" y="857526"/>
            <a:ext cx="4102405" cy="1477328"/>
          </a:xfrm>
          <a:prstGeom prst="rect">
            <a:avLst/>
          </a:prstGeom>
          <a:noFill/>
        </p:spPr>
        <p:txBody>
          <a:bodyPr wrap="none" rtlCol="0">
            <a:spAutoFit/>
          </a:bodyPr>
          <a:lstStyle/>
          <a:p>
            <a:r>
              <a:rPr lang="en-US" b="1" u="sng" dirty="0">
                <a:solidFill>
                  <a:schemeClr val="accent5"/>
                </a:solidFill>
              </a:rPr>
              <a:t>Conclusion:</a:t>
            </a:r>
          </a:p>
          <a:p>
            <a:pPr marL="285750" indent="-285750">
              <a:buFont typeface="Arial" panose="020B0604020202020204" pitchFamily="34" charset="0"/>
              <a:buChar char="•"/>
            </a:pPr>
            <a:r>
              <a:rPr lang="en-US" dirty="0"/>
              <a:t>15V/0V is totally fine with </a:t>
            </a:r>
            <a:r>
              <a:rPr lang="en-US" b="1" dirty="0">
                <a:solidFill>
                  <a:schemeClr val="tx2"/>
                </a:solidFill>
              </a:rPr>
              <a:t>onsemi</a:t>
            </a:r>
          </a:p>
          <a:p>
            <a:pPr marL="285750" indent="-285750">
              <a:buFont typeface="Arial" panose="020B0604020202020204" pitchFamily="34" charset="0"/>
              <a:buChar char="•"/>
            </a:pPr>
            <a:r>
              <a:rPr lang="en-US" dirty="0"/>
              <a:t>18V drive always technically better</a:t>
            </a:r>
          </a:p>
          <a:p>
            <a:pPr marL="285750" indent="-285750">
              <a:buFont typeface="Arial" panose="020B0604020202020204" pitchFamily="34" charset="0"/>
              <a:buChar char="•"/>
            </a:pPr>
            <a:r>
              <a:rPr lang="en-US" dirty="0"/>
              <a:t>18V/-3V drive gives the best results</a:t>
            </a:r>
          </a:p>
          <a:p>
            <a:pPr marL="285750" indent="-285750">
              <a:buFont typeface="Arial" panose="020B0604020202020204" pitchFamily="34" charset="0"/>
              <a:buChar char="•"/>
            </a:pPr>
            <a:endParaRPr lang="en-US" dirty="0"/>
          </a:p>
        </p:txBody>
      </p:sp>
      <p:sp>
        <p:nvSpPr>
          <p:cNvPr id="25" name="TextBox 24">
            <a:extLst>
              <a:ext uri="{FF2B5EF4-FFF2-40B4-BE49-F238E27FC236}">
                <a16:creationId xmlns:a16="http://schemas.microsoft.com/office/drawing/2014/main" id="{94F8DFBE-19B9-4B0E-846E-A5DB1C223C1E}"/>
              </a:ext>
            </a:extLst>
          </p:cNvPr>
          <p:cNvSpPr txBox="1"/>
          <p:nvPr/>
        </p:nvSpPr>
        <p:spPr>
          <a:xfrm>
            <a:off x="10378368" y="2841141"/>
            <a:ext cx="1531188" cy="1200329"/>
          </a:xfrm>
          <a:prstGeom prst="rect">
            <a:avLst/>
          </a:prstGeom>
          <a:noFill/>
        </p:spPr>
        <p:txBody>
          <a:bodyPr wrap="none" rtlCol="0">
            <a:spAutoFit/>
          </a:bodyPr>
          <a:lstStyle/>
          <a:p>
            <a:pPr algn="ctr"/>
            <a:r>
              <a:rPr lang="en-US" dirty="0"/>
              <a:t>Lower </a:t>
            </a:r>
            <a:r>
              <a:rPr lang="en-US" dirty="0" err="1"/>
              <a:t>Rg</a:t>
            </a:r>
            <a:r>
              <a:rPr lang="en-US" dirty="0"/>
              <a:t>:</a:t>
            </a:r>
          </a:p>
          <a:p>
            <a:pPr algn="ctr"/>
            <a:r>
              <a:rPr lang="en-US" dirty="0"/>
              <a:t>Lower losses</a:t>
            </a:r>
          </a:p>
          <a:p>
            <a:pPr algn="ctr"/>
            <a:r>
              <a:rPr lang="en-US" dirty="0"/>
              <a:t>Higher dv/dt</a:t>
            </a:r>
          </a:p>
          <a:p>
            <a:pPr algn="ctr"/>
            <a:r>
              <a:rPr lang="en-US" dirty="0"/>
              <a:t>Higher di/dt</a:t>
            </a:r>
          </a:p>
        </p:txBody>
      </p:sp>
      <p:sp>
        <p:nvSpPr>
          <p:cNvPr id="26" name="TextBox 25">
            <a:extLst>
              <a:ext uri="{FF2B5EF4-FFF2-40B4-BE49-F238E27FC236}">
                <a16:creationId xmlns:a16="http://schemas.microsoft.com/office/drawing/2014/main" id="{AD139D72-F006-4959-911C-E490484154F3}"/>
              </a:ext>
            </a:extLst>
          </p:cNvPr>
          <p:cNvSpPr txBox="1"/>
          <p:nvPr/>
        </p:nvSpPr>
        <p:spPr>
          <a:xfrm>
            <a:off x="10466600" y="4445349"/>
            <a:ext cx="1531188" cy="1200329"/>
          </a:xfrm>
          <a:prstGeom prst="rect">
            <a:avLst/>
          </a:prstGeom>
          <a:noFill/>
        </p:spPr>
        <p:txBody>
          <a:bodyPr wrap="none" rtlCol="0">
            <a:spAutoFit/>
          </a:bodyPr>
          <a:lstStyle/>
          <a:p>
            <a:pPr algn="ctr"/>
            <a:r>
              <a:rPr lang="en-US" dirty="0"/>
              <a:t>Lower </a:t>
            </a:r>
            <a:r>
              <a:rPr lang="en-US" dirty="0" err="1"/>
              <a:t>Rg</a:t>
            </a:r>
            <a:r>
              <a:rPr lang="en-US" dirty="0"/>
              <a:t>:</a:t>
            </a:r>
          </a:p>
          <a:p>
            <a:pPr algn="ctr"/>
            <a:r>
              <a:rPr lang="en-US" dirty="0"/>
              <a:t>Lower losses</a:t>
            </a:r>
          </a:p>
          <a:p>
            <a:pPr algn="ctr"/>
            <a:r>
              <a:rPr lang="en-US" dirty="0"/>
              <a:t>Higher dv/dt</a:t>
            </a:r>
          </a:p>
          <a:p>
            <a:pPr algn="ctr"/>
            <a:r>
              <a:rPr lang="en-US" dirty="0"/>
              <a:t>Higher di/dt</a:t>
            </a:r>
          </a:p>
        </p:txBody>
      </p:sp>
      <p:sp>
        <p:nvSpPr>
          <p:cNvPr id="5" name="Espace réservé de la date 4">
            <a:extLst>
              <a:ext uri="{FF2B5EF4-FFF2-40B4-BE49-F238E27FC236}">
                <a16:creationId xmlns:a16="http://schemas.microsoft.com/office/drawing/2014/main" id="{1ECF3B9A-058B-821D-5C6D-8577F25943F5}"/>
              </a:ext>
            </a:extLst>
          </p:cNvPr>
          <p:cNvSpPr>
            <a:spLocks noGrp="1"/>
          </p:cNvSpPr>
          <p:nvPr>
            <p:ph type="dt" sz="half" idx="10"/>
          </p:nvPr>
        </p:nvSpPr>
        <p:spPr/>
        <p:txBody>
          <a:bodyPr/>
          <a:lstStyle/>
          <a:p>
            <a:endParaRPr lang="fr-FR" dirty="0"/>
          </a:p>
        </p:txBody>
      </p:sp>
      <p:sp>
        <p:nvSpPr>
          <p:cNvPr id="27" name="Espace réservé du numéro de diapositive 26">
            <a:extLst>
              <a:ext uri="{FF2B5EF4-FFF2-40B4-BE49-F238E27FC236}">
                <a16:creationId xmlns:a16="http://schemas.microsoft.com/office/drawing/2014/main" id="{99400EEB-D198-4FBE-5E2B-2A2ED6BDFB88}"/>
              </a:ext>
            </a:extLst>
          </p:cNvPr>
          <p:cNvSpPr>
            <a:spLocks noGrp="1"/>
          </p:cNvSpPr>
          <p:nvPr>
            <p:ph type="sldNum" sz="quarter" idx="11"/>
          </p:nvPr>
        </p:nvSpPr>
        <p:spPr/>
        <p:txBody>
          <a:bodyPr/>
          <a:lstStyle/>
          <a:p>
            <a:fld id="{ADE92561-1A96-3E48-AD43-A34DF72693E1}" type="slidenum">
              <a:rPr lang="fr-FR" smtClean="0"/>
              <a:pPr/>
              <a:t>10</a:t>
            </a:fld>
            <a:endParaRPr lang="fr-FR" dirty="0"/>
          </a:p>
        </p:txBody>
      </p:sp>
      <p:pic>
        <p:nvPicPr>
          <p:cNvPr id="3" name="Image 2">
            <a:extLst>
              <a:ext uri="{FF2B5EF4-FFF2-40B4-BE49-F238E27FC236}">
                <a16:creationId xmlns:a16="http://schemas.microsoft.com/office/drawing/2014/main" id="{EF7F8F21-B4EE-0831-070E-FCD17BC3D199}"/>
              </a:ext>
            </a:extLst>
          </p:cNvPr>
          <p:cNvPicPr>
            <a:picLocks noChangeAspect="1"/>
          </p:cNvPicPr>
          <p:nvPr/>
        </p:nvPicPr>
        <p:blipFill>
          <a:blip r:embed="rId3"/>
          <a:stretch>
            <a:fillRect/>
          </a:stretch>
        </p:blipFill>
        <p:spPr>
          <a:xfrm>
            <a:off x="11009870" y="1239578"/>
            <a:ext cx="729055" cy="160392"/>
          </a:xfrm>
          <a:prstGeom prst="rect">
            <a:avLst/>
          </a:prstGeom>
        </p:spPr>
      </p:pic>
    </p:spTree>
    <p:extLst>
      <p:ext uri="{BB962C8B-B14F-4D97-AF65-F5344CB8AC3E}">
        <p14:creationId xmlns:p14="http://schemas.microsoft.com/office/powerpoint/2010/main" val="260020140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7E1E99-3483-A3F7-B7A9-712B35566209}"/>
              </a:ext>
            </a:extLst>
          </p:cNvPr>
          <p:cNvSpPr>
            <a:spLocks noGrp="1"/>
          </p:cNvSpPr>
          <p:nvPr>
            <p:ph type="title"/>
          </p:nvPr>
        </p:nvSpPr>
        <p:spPr/>
        <p:txBody>
          <a:bodyPr/>
          <a:lstStyle/>
          <a:p>
            <a:r>
              <a:rPr lang="en-US" dirty="0">
                <a:solidFill>
                  <a:schemeClr val="accent1"/>
                </a:solidFill>
              </a:rPr>
              <a:t>onsemi EliteSiC </a:t>
            </a:r>
            <a:r>
              <a:rPr lang="en-US" dirty="0"/>
              <a:t>Driver requirements</a:t>
            </a:r>
          </a:p>
        </p:txBody>
      </p:sp>
      <p:sp>
        <p:nvSpPr>
          <p:cNvPr id="3" name="Espace réservé du contenu 2">
            <a:extLst>
              <a:ext uri="{FF2B5EF4-FFF2-40B4-BE49-F238E27FC236}">
                <a16:creationId xmlns:a16="http://schemas.microsoft.com/office/drawing/2014/main" id="{A3C8260A-3CE5-8798-F6C3-401C0EA037C1}"/>
              </a:ext>
            </a:extLst>
          </p:cNvPr>
          <p:cNvSpPr>
            <a:spLocks noGrp="1"/>
          </p:cNvSpPr>
          <p:nvPr>
            <p:ph sz="quarter" idx="10"/>
          </p:nvPr>
        </p:nvSpPr>
        <p:spPr/>
        <p:txBody>
          <a:bodyPr>
            <a:normAutofit fontScale="92500" lnSpcReduction="20000"/>
          </a:bodyPr>
          <a:lstStyle/>
          <a:p>
            <a:r>
              <a:rPr lang="en-US" dirty="0"/>
              <a:t>Gate drive voltage :</a:t>
            </a:r>
          </a:p>
          <a:p>
            <a:pPr lvl="1"/>
            <a:r>
              <a:rPr lang="en-US" dirty="0"/>
              <a:t>Fast switching speed devices, up to  200V/ns on the drain</a:t>
            </a:r>
          </a:p>
          <a:p>
            <a:pPr lvl="2"/>
            <a:r>
              <a:rPr lang="en-US" dirty="0"/>
              <a:t>Miller capacitor (Drain-to-Gate) can inject large current on the Gate</a:t>
            </a:r>
          </a:p>
          <a:p>
            <a:pPr lvl="1"/>
            <a:r>
              <a:rPr lang="en-US" dirty="0"/>
              <a:t>Large Gate voltage amplitude : -5V to 20V </a:t>
            </a:r>
          </a:p>
          <a:p>
            <a:r>
              <a:rPr lang="en-US" dirty="0"/>
              <a:t>Fast dynamic performances (Delay, rise and fall time)</a:t>
            </a:r>
          </a:p>
          <a:p>
            <a:r>
              <a:rPr lang="en-US" dirty="0"/>
              <a:t>Embedded negative voltage bias</a:t>
            </a:r>
          </a:p>
          <a:p>
            <a:r>
              <a:rPr lang="en-US" dirty="0"/>
              <a:t>UVLO : 12V to 18V</a:t>
            </a:r>
          </a:p>
          <a:p>
            <a:r>
              <a:rPr lang="en-US" dirty="0"/>
              <a:t>Isolation helps high speed driving and breaking Ground Loop noise</a:t>
            </a:r>
          </a:p>
          <a:p>
            <a:r>
              <a:rPr lang="en-US" dirty="0"/>
              <a:t>Extra Protection features </a:t>
            </a:r>
          </a:p>
          <a:p>
            <a:pPr lvl="1"/>
            <a:r>
              <a:rPr lang="en-US" dirty="0"/>
              <a:t>Miller Clamp</a:t>
            </a:r>
          </a:p>
          <a:p>
            <a:pPr lvl="1"/>
            <a:r>
              <a:rPr lang="en-US" dirty="0"/>
              <a:t>Fast DESAT for over-current protection</a:t>
            </a:r>
          </a:p>
          <a:p>
            <a:pPr lvl="1"/>
            <a:r>
              <a:rPr lang="en-US" dirty="0"/>
              <a:t>Soft Turn-off</a:t>
            </a:r>
          </a:p>
          <a:p>
            <a:pPr lvl="1"/>
            <a:r>
              <a:rPr lang="en-US" dirty="0"/>
              <a:t>Over temperature protection via external sensor (Example NTC)</a:t>
            </a:r>
          </a:p>
          <a:p>
            <a:endParaRPr lang="en-US" dirty="0"/>
          </a:p>
        </p:txBody>
      </p:sp>
    </p:spTree>
    <p:extLst>
      <p:ext uri="{BB962C8B-B14F-4D97-AF65-F5344CB8AC3E}">
        <p14:creationId xmlns:p14="http://schemas.microsoft.com/office/powerpoint/2010/main" val="11354539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749A82-79CE-6B8C-996E-FE4FE22A848B}"/>
              </a:ext>
            </a:extLst>
          </p:cNvPr>
          <p:cNvSpPr>
            <a:spLocks noGrp="1"/>
          </p:cNvSpPr>
          <p:nvPr>
            <p:ph type="title"/>
          </p:nvPr>
        </p:nvSpPr>
        <p:spPr/>
        <p:txBody>
          <a:bodyPr/>
          <a:lstStyle/>
          <a:p>
            <a:r>
              <a:rPr lang="en-US"/>
              <a:t>Portofolio</a:t>
            </a:r>
          </a:p>
        </p:txBody>
      </p:sp>
      <p:sp>
        <p:nvSpPr>
          <p:cNvPr id="3" name="Espace réservé du texte 2">
            <a:extLst>
              <a:ext uri="{FF2B5EF4-FFF2-40B4-BE49-F238E27FC236}">
                <a16:creationId xmlns:a16="http://schemas.microsoft.com/office/drawing/2014/main" id="{3F664954-A25B-CE06-5643-3108B5B27908}"/>
              </a:ext>
            </a:extLst>
          </p:cNvPr>
          <p:cNvSpPr>
            <a:spLocks noGrp="1"/>
          </p:cNvSpPr>
          <p:nvPr>
            <p:ph type="body" idx="1"/>
          </p:nvPr>
        </p:nvSpPr>
        <p:spPr/>
        <p:txBody>
          <a:bodyPr/>
          <a:lstStyle/>
          <a:p>
            <a:r>
              <a:rPr lang="en-US"/>
              <a:t>Discrete MOSFETs and Diodes</a:t>
            </a:r>
          </a:p>
        </p:txBody>
      </p:sp>
    </p:spTree>
    <p:extLst>
      <p:ext uri="{BB962C8B-B14F-4D97-AF65-F5344CB8AC3E}">
        <p14:creationId xmlns:p14="http://schemas.microsoft.com/office/powerpoint/2010/main" val="424713648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0FE7CF-ED4B-B6B1-8EDE-A6733D9EA5B6}"/>
              </a:ext>
            </a:extLst>
          </p:cNvPr>
          <p:cNvSpPr>
            <a:spLocks noGrp="1"/>
          </p:cNvSpPr>
          <p:nvPr>
            <p:ph type="title"/>
          </p:nvPr>
        </p:nvSpPr>
        <p:spPr/>
        <p:txBody>
          <a:bodyPr/>
          <a:lstStyle/>
          <a:p>
            <a:r>
              <a:rPr lang="fr-FR" dirty="0"/>
              <a:t>Power Integrated Modules (PIM)</a:t>
            </a:r>
          </a:p>
        </p:txBody>
      </p:sp>
      <p:graphicFrame>
        <p:nvGraphicFramePr>
          <p:cNvPr id="5" name="表 27">
            <a:extLst>
              <a:ext uri="{FF2B5EF4-FFF2-40B4-BE49-F238E27FC236}">
                <a16:creationId xmlns:a16="http://schemas.microsoft.com/office/drawing/2014/main" id="{0CD18570-C192-9BEA-BA40-BCE09510CF81}"/>
              </a:ext>
            </a:extLst>
          </p:cNvPr>
          <p:cNvGraphicFramePr>
            <a:graphicFrameLocks noGrp="1"/>
          </p:cNvGraphicFramePr>
          <p:nvPr/>
        </p:nvGraphicFramePr>
        <p:xfrm>
          <a:off x="330713" y="790432"/>
          <a:ext cx="11203748" cy="4023024"/>
        </p:xfrm>
        <a:graphic>
          <a:graphicData uri="http://schemas.openxmlformats.org/drawingml/2006/table">
            <a:tbl>
              <a:tblPr firstRow="1" bandRow="1">
                <a:tableStyleId>{5C22544A-7EE6-4342-B048-85BDC9FD1C3A}</a:tableStyleId>
              </a:tblPr>
              <a:tblGrid>
                <a:gridCol w="2081789">
                  <a:extLst>
                    <a:ext uri="{9D8B030D-6E8A-4147-A177-3AD203B41FA5}">
                      <a16:colId xmlns:a16="http://schemas.microsoft.com/office/drawing/2014/main" val="20000"/>
                    </a:ext>
                  </a:extLst>
                </a:gridCol>
                <a:gridCol w="5730577">
                  <a:extLst>
                    <a:ext uri="{9D8B030D-6E8A-4147-A177-3AD203B41FA5}">
                      <a16:colId xmlns:a16="http://schemas.microsoft.com/office/drawing/2014/main" val="20001"/>
                    </a:ext>
                  </a:extLst>
                </a:gridCol>
                <a:gridCol w="2465407">
                  <a:extLst>
                    <a:ext uri="{9D8B030D-6E8A-4147-A177-3AD203B41FA5}">
                      <a16:colId xmlns:a16="http://schemas.microsoft.com/office/drawing/2014/main" val="20002"/>
                    </a:ext>
                  </a:extLst>
                </a:gridCol>
                <a:gridCol w="925975">
                  <a:extLst>
                    <a:ext uri="{9D8B030D-6E8A-4147-A177-3AD203B41FA5}">
                      <a16:colId xmlns:a16="http://schemas.microsoft.com/office/drawing/2014/main" val="1463406705"/>
                    </a:ext>
                  </a:extLst>
                </a:gridCol>
              </a:tblGrid>
              <a:tr h="274080">
                <a:tc>
                  <a:txBody>
                    <a:bodyPr/>
                    <a:lstStyle/>
                    <a:p>
                      <a:pPr algn="l"/>
                      <a:r>
                        <a:rPr kumimoji="1" lang="en-US" altLang="ja-JP" sz="1200" dirty="0"/>
                        <a:t>Product </a:t>
                      </a:r>
                      <a:endParaRPr kumimoji="1" lang="ja-JP" altLang="en-US" sz="1200" dirty="0">
                        <a:latin typeface="+mn-lt"/>
                      </a:endParaRPr>
                    </a:p>
                  </a:txBody>
                  <a:tcPr marL="121888" marR="121888" marT="45708" marB="45708" anchor="ctr">
                    <a:solidFill>
                      <a:srgbClr val="E97D2E"/>
                    </a:solidFill>
                  </a:tcPr>
                </a:tc>
                <a:tc>
                  <a:txBody>
                    <a:bodyPr/>
                    <a:lstStyle/>
                    <a:p>
                      <a:pPr algn="ctr"/>
                      <a:r>
                        <a:rPr kumimoji="1" lang="en-US" altLang="ja-JP" sz="1200" dirty="0">
                          <a:latin typeface="+mn-lt"/>
                        </a:rPr>
                        <a:t>Description</a:t>
                      </a:r>
                      <a:endParaRPr kumimoji="1" lang="ja-JP" altLang="en-US" sz="1200" dirty="0">
                        <a:latin typeface="+mn-lt"/>
                      </a:endParaRPr>
                    </a:p>
                  </a:txBody>
                  <a:tcPr marL="121888" marR="121888" marT="45708" marB="45708" anchor="ctr">
                    <a:solidFill>
                      <a:srgbClr val="E97D2E"/>
                    </a:solidFill>
                  </a:tcPr>
                </a:tc>
                <a:tc>
                  <a:txBody>
                    <a:bodyPr/>
                    <a:lstStyle/>
                    <a:p>
                      <a:pPr algn="ctr"/>
                      <a:r>
                        <a:rPr kumimoji="1" lang="en-US" altLang="ja-JP" sz="1200" dirty="0">
                          <a:latin typeface="+mn-lt"/>
                        </a:rPr>
                        <a:t>Configuration</a:t>
                      </a:r>
                      <a:endParaRPr kumimoji="1" lang="ja-JP" altLang="en-US" sz="1200" dirty="0">
                        <a:latin typeface="+mn-lt"/>
                      </a:endParaRPr>
                    </a:p>
                  </a:txBody>
                  <a:tcPr marL="121888" marR="121888" marT="45708" marB="45708" anchor="ctr">
                    <a:solidFill>
                      <a:srgbClr val="E97D2E"/>
                    </a:solidFill>
                  </a:tcPr>
                </a:tc>
                <a:tc>
                  <a:txBody>
                    <a:bodyPr/>
                    <a:lstStyle/>
                    <a:p>
                      <a:pPr algn="ctr"/>
                      <a:r>
                        <a:rPr kumimoji="1" lang="fr-FR" altLang="ja-JP" sz="1200" dirty="0">
                          <a:latin typeface="+mn-lt"/>
                        </a:rPr>
                        <a:t>Package</a:t>
                      </a:r>
                      <a:endParaRPr kumimoji="1" lang="ja-JP" altLang="en-US" sz="1200" dirty="0">
                        <a:latin typeface="+mn-lt"/>
                      </a:endParaRPr>
                    </a:p>
                  </a:txBody>
                  <a:tcPr marL="121888" marR="121888" marT="45708" marB="45708" anchor="ctr">
                    <a:solidFill>
                      <a:srgbClr val="E97D2E"/>
                    </a:solidFill>
                  </a:tcPr>
                </a:tc>
                <a:extLst>
                  <a:ext uri="{0D108BD9-81ED-4DB2-BD59-A6C34878D82A}">
                    <a16:rowId xmlns:a16="http://schemas.microsoft.com/office/drawing/2014/main" val="10000"/>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rgbClr val="0D0D0D"/>
                          </a:solidFill>
                          <a:latin typeface="+mn-lt"/>
                          <a:ea typeface="ＭＳ Ｐゴシック" charset="-128"/>
                          <a:cs typeface="+mn-cs"/>
                        </a:rPr>
                        <a:t>NXH006P120MNF2</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Half Bridge 2-PACK 1200V 6m</a:t>
                      </a:r>
                      <a:r>
                        <a:rPr lang="el-GR" altLang="ja-JP" sz="1200" kern="1200" baseline="0" dirty="0" err="1">
                          <a:solidFill>
                            <a:srgbClr val="0D0D0D"/>
                          </a:solidFill>
                          <a:latin typeface="+mn-lt"/>
                          <a:ea typeface="ＭＳ Ｐゴシック" charset="-128"/>
                          <a:cs typeface="+mn-cs"/>
                        </a:rPr>
                        <a:t>Ω</a:t>
                      </a:r>
                      <a:r>
                        <a:rPr lang="en-US" altLang="ja-JP" sz="1200" kern="1200" baseline="0" dirty="0">
                          <a:solidFill>
                            <a:srgbClr val="0D0D0D"/>
                          </a:solidFill>
                          <a:latin typeface="+mn-lt"/>
                          <a:ea typeface="ＭＳ Ｐゴシック" charset="-128"/>
                          <a:cs typeface="+mn-cs"/>
                        </a:rPr>
                        <a:t> M1 </a:t>
                      </a:r>
                      <a:r>
                        <a:rPr lang="en-US" altLang="ja-JP" sz="1200" kern="1200" baseline="0" dirty="0" err="1">
                          <a:solidFill>
                            <a:srgbClr val="0D0D0D"/>
                          </a:solidFill>
                          <a:latin typeface="+mn-lt"/>
                          <a:ea typeface="ＭＳ Ｐゴシック" charset="-128"/>
                          <a:cs typeface="+mn-cs"/>
                        </a:rPr>
                        <a:t>SiC</a:t>
                      </a:r>
                      <a:r>
                        <a:rPr lang="en-US" altLang="ja-JP" sz="1200" kern="1200" baseline="0" dirty="0">
                          <a:solidFill>
                            <a:srgbClr val="0D0D0D"/>
                          </a:solidFill>
                          <a:latin typeface="+mn-lt"/>
                          <a:ea typeface="ＭＳ Ｐゴシック" charset="-128"/>
                          <a:cs typeface="+mn-cs"/>
                        </a:rPr>
                        <a:t> MOSFET</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200" kern="1200" dirty="0">
                          <a:solidFill>
                            <a:srgbClr val="0D0D0D"/>
                          </a:solidFill>
                          <a:latin typeface="+mn-lt"/>
                          <a:ea typeface="ＭＳ Ｐゴシック" charset="-128"/>
                          <a:cs typeface="+mn-cs"/>
                        </a:rPr>
                        <a:t>Press-fit</a:t>
                      </a:r>
                      <a:r>
                        <a:rPr lang="en-US" altLang="ja-JP" sz="1200" kern="1200" baseline="0" dirty="0">
                          <a:solidFill>
                            <a:srgbClr val="0D0D0D"/>
                          </a:solidFill>
                          <a:latin typeface="+mn-lt"/>
                          <a:ea typeface="ＭＳ Ｐゴシック" charset="-128"/>
                          <a:cs typeface="+mn-cs"/>
                        </a:rPr>
                        <a:t> pins</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TIM option</a:t>
                      </a:r>
                      <a:endParaRPr lang="ja-JP" altLang="en-US" sz="1200" kern="1200" dirty="0">
                        <a:solidFill>
                          <a:srgbClr val="0D0D0D"/>
                        </a:solidFill>
                        <a:latin typeface="+mn-lt"/>
                        <a:ea typeface="ＭＳ Ｐゴシック" charset="-128"/>
                        <a:cs typeface="+mn-cs"/>
                      </a:endParaRPr>
                    </a:p>
                  </a:txBody>
                  <a:tcPr marL="121888" marR="121888" marT="45708" marB="45708"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ja-JP" sz="1200" kern="1200" dirty="0">
                          <a:solidFill>
                            <a:srgbClr val="0D0D0D"/>
                          </a:solidFill>
                          <a:latin typeface="+mn-lt"/>
                          <a:ea typeface="ＭＳ Ｐゴシック" charset="-128"/>
                          <a:cs typeface="+mn-cs"/>
                        </a:rPr>
                        <a:t>F2</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extLst>
                  <a:ext uri="{0D108BD9-81ED-4DB2-BD59-A6C34878D82A}">
                    <a16:rowId xmlns:a16="http://schemas.microsoft.com/office/drawing/2014/main" val="2296923590"/>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rgbClr val="0D0D0D"/>
                          </a:solidFill>
                          <a:latin typeface="+mn-lt"/>
                          <a:ea typeface="ＭＳ Ｐゴシック" charset="-128"/>
                          <a:cs typeface="+mn-cs"/>
                        </a:rPr>
                        <a:t>NXH010P120MNF1</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Half Bridge 2-PACK 1200V 10m</a:t>
                      </a:r>
                      <a:r>
                        <a:rPr lang="el-GR" altLang="ja-JP" sz="1200" kern="1200" baseline="0" dirty="0" err="1">
                          <a:solidFill>
                            <a:srgbClr val="0D0D0D"/>
                          </a:solidFill>
                          <a:latin typeface="+mn-lt"/>
                          <a:ea typeface="ＭＳ Ｐゴシック" charset="-128"/>
                          <a:cs typeface="+mn-cs"/>
                        </a:rPr>
                        <a:t>Ω</a:t>
                      </a:r>
                      <a:r>
                        <a:rPr lang="en-US" altLang="ja-JP" sz="1200" kern="1200" baseline="0" dirty="0">
                          <a:solidFill>
                            <a:srgbClr val="0D0D0D"/>
                          </a:solidFill>
                          <a:latin typeface="+mn-lt"/>
                          <a:ea typeface="ＭＳ Ｐゴシック" charset="-128"/>
                          <a:cs typeface="+mn-cs"/>
                        </a:rPr>
                        <a:t> M1 </a:t>
                      </a:r>
                      <a:r>
                        <a:rPr lang="en-US" altLang="ja-JP" sz="1200" kern="1200" baseline="0" dirty="0" err="1">
                          <a:solidFill>
                            <a:srgbClr val="0D0D0D"/>
                          </a:solidFill>
                          <a:latin typeface="+mn-lt"/>
                          <a:ea typeface="ＭＳ Ｐゴシック" charset="-128"/>
                          <a:cs typeface="+mn-cs"/>
                        </a:rPr>
                        <a:t>SiC</a:t>
                      </a:r>
                      <a:r>
                        <a:rPr lang="en-US" altLang="ja-JP" sz="1200" kern="1200" baseline="0" dirty="0">
                          <a:solidFill>
                            <a:srgbClr val="0D0D0D"/>
                          </a:solidFill>
                          <a:latin typeface="+mn-lt"/>
                          <a:ea typeface="ＭＳ Ｐゴシック" charset="-128"/>
                          <a:cs typeface="+mn-cs"/>
                        </a:rPr>
                        <a:t> MOSFET</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ja-JP" sz="1200" kern="1200" dirty="0">
                          <a:solidFill>
                            <a:srgbClr val="0D0D0D"/>
                          </a:solidFill>
                          <a:latin typeface="+mn-lt"/>
                          <a:ea typeface="ＭＳ Ｐゴシック" charset="-128"/>
                          <a:cs typeface="+mn-cs"/>
                        </a:rPr>
                        <a:t>F1</a:t>
                      </a:r>
                      <a:endParaRPr lang="ja-JP" altLang="en-US" sz="1200" kern="1200" dirty="0">
                        <a:solidFill>
                          <a:srgbClr val="0D0D0D"/>
                        </a:solidFill>
                        <a:latin typeface="+mn-lt"/>
                        <a:ea typeface="ＭＳ Ｐゴシック" charset="-128"/>
                        <a:cs typeface="+mn-cs"/>
                      </a:endParaRPr>
                    </a:p>
                  </a:txBody>
                  <a:tcPr marL="121888" marR="121888" marT="45708" marB="45708" anchor="ctr">
                    <a:solidFill>
                      <a:schemeClr val="accent1">
                        <a:lumMod val="20000"/>
                        <a:lumOff val="80000"/>
                      </a:schemeClr>
                    </a:solidFill>
                  </a:tcPr>
                </a:tc>
                <a:extLst>
                  <a:ext uri="{0D108BD9-81ED-4DB2-BD59-A6C34878D82A}">
                    <a16:rowId xmlns:a16="http://schemas.microsoft.com/office/drawing/2014/main" val="3110130104"/>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baseline="0" dirty="0">
                          <a:solidFill>
                            <a:srgbClr val="0D0D0D"/>
                          </a:solidFill>
                          <a:latin typeface="+mn-lt"/>
                          <a:ea typeface="ＭＳ Ｐゴシック" charset="-128"/>
                          <a:cs typeface="+mn-cs"/>
                        </a:rPr>
                        <a:t>NXH020P120MNF1</a:t>
                      </a:r>
                      <a:endParaRPr lang="ja-JP" altLang="en-US" sz="1200" kern="1200" baseline="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Half Bridge 2-PACK 1200V 20m</a:t>
                      </a:r>
                      <a:r>
                        <a:rPr lang="el-GR" altLang="ja-JP" sz="1200" kern="1200" baseline="0" dirty="0" err="1">
                          <a:solidFill>
                            <a:srgbClr val="0D0D0D"/>
                          </a:solidFill>
                          <a:latin typeface="+mn-lt"/>
                          <a:ea typeface="ＭＳ Ｐゴシック" charset="-128"/>
                          <a:cs typeface="+mn-cs"/>
                        </a:rPr>
                        <a:t>Ω</a:t>
                      </a:r>
                      <a:r>
                        <a:rPr lang="en-US" altLang="ja-JP" sz="1200" kern="1200" baseline="0" dirty="0">
                          <a:solidFill>
                            <a:srgbClr val="0D0D0D"/>
                          </a:solidFill>
                          <a:latin typeface="+mn-lt"/>
                          <a:ea typeface="ＭＳ Ｐゴシック" charset="-128"/>
                          <a:cs typeface="+mn-cs"/>
                        </a:rPr>
                        <a:t> M1 </a:t>
                      </a:r>
                      <a:r>
                        <a:rPr lang="en-US" altLang="ja-JP" sz="1200" kern="1200" baseline="0" dirty="0" err="1">
                          <a:solidFill>
                            <a:srgbClr val="0D0D0D"/>
                          </a:solidFill>
                          <a:latin typeface="+mn-lt"/>
                          <a:ea typeface="ＭＳ Ｐゴシック" charset="-128"/>
                          <a:cs typeface="+mn-cs"/>
                        </a:rPr>
                        <a:t>SiC</a:t>
                      </a:r>
                      <a:r>
                        <a:rPr lang="en-US" altLang="ja-JP" sz="1200" kern="1200" baseline="0" dirty="0">
                          <a:solidFill>
                            <a:srgbClr val="0D0D0D"/>
                          </a:solidFill>
                          <a:latin typeface="+mn-lt"/>
                          <a:ea typeface="ＭＳ Ｐゴシック" charset="-128"/>
                          <a:cs typeface="+mn-cs"/>
                        </a:rPr>
                        <a:t> MOSFET</a:t>
                      </a:r>
                      <a:endParaRPr lang="ja-JP" altLang="en-US" sz="1200" kern="1200" baseline="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extLst>
                  <a:ext uri="{0D108BD9-81ED-4DB2-BD59-A6C34878D82A}">
                    <a16:rowId xmlns:a16="http://schemas.microsoft.com/office/drawing/2014/main" val="422155069"/>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baseline="0" dirty="0">
                          <a:solidFill>
                            <a:srgbClr val="0D0D0D"/>
                          </a:solidFill>
                          <a:latin typeface="+mn-lt"/>
                          <a:ea typeface="ＭＳ Ｐゴシック" charset="-128"/>
                          <a:cs typeface="+mn-cs"/>
                        </a:rPr>
                        <a:t>NXH040P120MNF1</a:t>
                      </a:r>
                      <a:endParaRPr lang="ja-JP" altLang="en-US" sz="1200" kern="1200" baseline="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Half Bridge 2-PACK 1200V 40m</a:t>
                      </a:r>
                      <a:r>
                        <a:rPr lang="el-GR" altLang="ja-JP" sz="1200" kern="1200" baseline="0" dirty="0" err="1">
                          <a:solidFill>
                            <a:srgbClr val="0D0D0D"/>
                          </a:solidFill>
                          <a:latin typeface="+mn-lt"/>
                          <a:ea typeface="ＭＳ Ｐゴシック" charset="-128"/>
                          <a:cs typeface="+mn-cs"/>
                        </a:rPr>
                        <a:t>Ω</a:t>
                      </a:r>
                      <a:r>
                        <a:rPr lang="en-US" altLang="ja-JP" sz="1200" kern="1200" baseline="0" dirty="0">
                          <a:solidFill>
                            <a:srgbClr val="0D0D0D"/>
                          </a:solidFill>
                          <a:latin typeface="+mn-lt"/>
                          <a:ea typeface="ＭＳ Ｐゴシック" charset="-128"/>
                          <a:cs typeface="+mn-cs"/>
                        </a:rPr>
                        <a:t> M1 </a:t>
                      </a:r>
                      <a:r>
                        <a:rPr lang="en-US" altLang="ja-JP" sz="1200" kern="1200" baseline="0" dirty="0" err="1">
                          <a:solidFill>
                            <a:srgbClr val="0D0D0D"/>
                          </a:solidFill>
                          <a:latin typeface="+mn-lt"/>
                          <a:ea typeface="ＭＳ Ｐゴシック" charset="-128"/>
                          <a:cs typeface="+mn-cs"/>
                        </a:rPr>
                        <a:t>SiC</a:t>
                      </a:r>
                      <a:r>
                        <a:rPr lang="en-US" altLang="ja-JP" sz="1200" kern="1200" baseline="0" dirty="0">
                          <a:solidFill>
                            <a:srgbClr val="0D0D0D"/>
                          </a:solidFill>
                          <a:latin typeface="+mn-lt"/>
                          <a:ea typeface="ＭＳ Ｐゴシック" charset="-128"/>
                          <a:cs typeface="+mn-cs"/>
                        </a:rPr>
                        <a:t> MOSFET</a:t>
                      </a:r>
                      <a:endParaRPr lang="ja-JP" altLang="en-US" sz="1200" kern="1200" baseline="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extLst>
                  <a:ext uri="{0D108BD9-81ED-4DB2-BD59-A6C34878D82A}">
                    <a16:rowId xmlns:a16="http://schemas.microsoft.com/office/drawing/2014/main" val="1137269714"/>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baseline="0" dirty="0">
                          <a:solidFill>
                            <a:srgbClr val="0D0D0D"/>
                          </a:solidFill>
                          <a:latin typeface="+mn-lt"/>
                          <a:ea typeface="ＭＳ Ｐゴシック" charset="-128"/>
                          <a:cs typeface="+mn-cs"/>
                        </a:rPr>
                        <a:t>NXH010P090MNF1</a:t>
                      </a:r>
                      <a:endParaRPr lang="ja-JP" altLang="en-US" sz="1200" kern="1200" baseline="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Half Bridge 2-PACK 900V 20m</a:t>
                      </a:r>
                      <a:r>
                        <a:rPr lang="el-GR" altLang="ja-JP" sz="1200" kern="1200" baseline="0" dirty="0" err="1">
                          <a:solidFill>
                            <a:srgbClr val="0D0D0D"/>
                          </a:solidFill>
                          <a:latin typeface="+mn-lt"/>
                          <a:ea typeface="ＭＳ Ｐゴシック" charset="-128"/>
                          <a:cs typeface="+mn-cs"/>
                        </a:rPr>
                        <a:t>Ω</a:t>
                      </a:r>
                      <a:r>
                        <a:rPr lang="en-US" altLang="ja-JP" sz="1200" kern="1200" baseline="0" dirty="0">
                          <a:solidFill>
                            <a:srgbClr val="0D0D0D"/>
                          </a:solidFill>
                          <a:latin typeface="+mn-lt"/>
                          <a:ea typeface="ＭＳ Ｐゴシック" charset="-128"/>
                          <a:cs typeface="+mn-cs"/>
                        </a:rPr>
                        <a:t> M2 </a:t>
                      </a:r>
                      <a:r>
                        <a:rPr lang="en-US" altLang="ja-JP" sz="1200" kern="1200" baseline="0" dirty="0" err="1">
                          <a:solidFill>
                            <a:srgbClr val="0D0D0D"/>
                          </a:solidFill>
                          <a:latin typeface="+mn-lt"/>
                          <a:ea typeface="ＭＳ Ｐゴシック" charset="-128"/>
                          <a:cs typeface="+mn-cs"/>
                        </a:rPr>
                        <a:t>SiC</a:t>
                      </a:r>
                      <a:r>
                        <a:rPr lang="en-US" altLang="ja-JP" sz="1200" kern="1200" baseline="0" dirty="0">
                          <a:solidFill>
                            <a:srgbClr val="0D0D0D"/>
                          </a:solidFill>
                          <a:latin typeface="+mn-lt"/>
                          <a:ea typeface="ＭＳ Ｐゴシック" charset="-128"/>
                          <a:cs typeface="+mn-cs"/>
                        </a:rPr>
                        <a:t> MOSFET</a:t>
                      </a:r>
                      <a:endParaRPr lang="ja-JP" altLang="en-US" sz="1200" kern="1200" baseline="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extLst>
                  <a:ext uri="{0D108BD9-81ED-4DB2-BD59-A6C34878D82A}">
                    <a16:rowId xmlns:a16="http://schemas.microsoft.com/office/drawing/2014/main" val="1428452644"/>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rgbClr val="0D0D0D"/>
                          </a:solidFill>
                          <a:latin typeface="+mn-lt"/>
                          <a:ea typeface="ＭＳ Ｐゴシック" charset="-128"/>
                          <a:cs typeface="+mn-cs"/>
                        </a:rPr>
                        <a:t>NXH020U90MNF2</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Vienna Module 900V 10m</a:t>
                      </a:r>
                      <a:r>
                        <a:rPr lang="el-GR" altLang="ja-JP" sz="1200" kern="1200" baseline="0" dirty="0" err="1">
                          <a:solidFill>
                            <a:srgbClr val="0D0D0D"/>
                          </a:solidFill>
                          <a:latin typeface="+mn-lt"/>
                          <a:ea typeface="ＭＳ Ｐゴシック" charset="-128"/>
                          <a:cs typeface="+mn-cs"/>
                        </a:rPr>
                        <a:t>Ω</a:t>
                      </a:r>
                      <a:r>
                        <a:rPr lang="en-US" altLang="ja-JP" sz="1200" kern="1200" baseline="0" dirty="0">
                          <a:solidFill>
                            <a:srgbClr val="0D0D0D"/>
                          </a:solidFill>
                          <a:latin typeface="+mn-lt"/>
                          <a:ea typeface="ＭＳ Ｐゴシック" charset="-128"/>
                          <a:cs typeface="+mn-cs"/>
                        </a:rPr>
                        <a:t> M2 SiC MOSFET &amp; 1200V 100A D1 </a:t>
                      </a:r>
                      <a:r>
                        <a:rPr lang="en-US" altLang="ja-JP" sz="1200" kern="1200" baseline="0" dirty="0" err="1">
                          <a:solidFill>
                            <a:srgbClr val="0D0D0D"/>
                          </a:solidFill>
                          <a:latin typeface="+mn-lt"/>
                          <a:ea typeface="ＭＳ Ｐゴシック" charset="-128"/>
                          <a:cs typeface="+mn-cs"/>
                        </a:rPr>
                        <a:t>SiC</a:t>
                      </a:r>
                      <a:r>
                        <a:rPr lang="en-US" altLang="ja-JP" sz="1200" kern="1200" baseline="0" dirty="0">
                          <a:solidFill>
                            <a:srgbClr val="0D0D0D"/>
                          </a:solidFill>
                          <a:latin typeface="+mn-lt"/>
                          <a:ea typeface="ＭＳ Ｐゴシック" charset="-128"/>
                          <a:cs typeface="+mn-cs"/>
                        </a:rPr>
                        <a:t> Diode</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200" kern="1200" dirty="0">
                          <a:solidFill>
                            <a:srgbClr val="0D0D0D"/>
                          </a:solidFill>
                          <a:latin typeface="+mn-lt"/>
                          <a:ea typeface="ＭＳ Ｐゴシック" charset="-128"/>
                          <a:cs typeface="+mn-cs"/>
                        </a:rPr>
                        <a:t>Press-fit</a:t>
                      </a:r>
                      <a:r>
                        <a:rPr lang="en-US" altLang="ja-JP" sz="1200" kern="1200" baseline="0" dirty="0">
                          <a:solidFill>
                            <a:srgbClr val="0D0D0D"/>
                          </a:solidFill>
                          <a:latin typeface="+mn-lt"/>
                          <a:ea typeface="ＭＳ Ｐゴシック" charset="-128"/>
                          <a:cs typeface="+mn-cs"/>
                        </a:rPr>
                        <a:t> pins + TIM</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ja-JP" sz="1200" kern="1200" dirty="0">
                          <a:solidFill>
                            <a:srgbClr val="0D0D0D"/>
                          </a:solidFill>
                          <a:latin typeface="+mn-lt"/>
                          <a:ea typeface="ＭＳ Ｐゴシック" charset="-128"/>
                          <a:cs typeface="+mn-cs"/>
                        </a:rPr>
                        <a:t>F2</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extLst>
                  <a:ext uri="{0D108BD9-81ED-4DB2-BD59-A6C34878D82A}">
                    <a16:rowId xmlns:a16="http://schemas.microsoft.com/office/drawing/2014/main" val="2789823757"/>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rgbClr val="0D0D0D"/>
                          </a:solidFill>
                          <a:latin typeface="+mn-lt"/>
                          <a:ea typeface="ＭＳ Ｐゴシック" charset="-128"/>
                          <a:cs typeface="+mn-cs"/>
                        </a:rPr>
                        <a:t>NXH020F120MNF1</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Full Bridge 4-PACK 1200V 20m</a:t>
                      </a:r>
                      <a:r>
                        <a:rPr lang="el-GR" altLang="ja-JP" sz="1200" kern="1200" baseline="0" dirty="0" err="1">
                          <a:solidFill>
                            <a:srgbClr val="0D0D0D"/>
                          </a:solidFill>
                          <a:latin typeface="+mn-lt"/>
                          <a:ea typeface="ＭＳ Ｐゴシック" charset="-128"/>
                          <a:cs typeface="+mn-cs"/>
                        </a:rPr>
                        <a:t>Ω</a:t>
                      </a:r>
                      <a:r>
                        <a:rPr lang="en-US" altLang="ja-JP" sz="1200" kern="1200" baseline="0" dirty="0">
                          <a:solidFill>
                            <a:srgbClr val="0D0D0D"/>
                          </a:solidFill>
                          <a:latin typeface="+mn-lt"/>
                          <a:ea typeface="ＭＳ Ｐゴシック" charset="-128"/>
                          <a:cs typeface="+mn-cs"/>
                        </a:rPr>
                        <a:t> M1 </a:t>
                      </a:r>
                      <a:r>
                        <a:rPr lang="en-US" altLang="ja-JP" sz="1200" kern="1200" baseline="0" dirty="0" err="1">
                          <a:solidFill>
                            <a:srgbClr val="0D0D0D"/>
                          </a:solidFill>
                          <a:latin typeface="+mn-lt"/>
                          <a:ea typeface="ＭＳ Ｐゴシック" charset="-128"/>
                          <a:cs typeface="+mn-cs"/>
                        </a:rPr>
                        <a:t>SiC</a:t>
                      </a:r>
                      <a:r>
                        <a:rPr lang="en-US" altLang="ja-JP" sz="1200" kern="1200" baseline="0" dirty="0">
                          <a:solidFill>
                            <a:srgbClr val="0D0D0D"/>
                          </a:solidFill>
                          <a:latin typeface="+mn-lt"/>
                          <a:ea typeface="ＭＳ Ｐゴシック" charset="-128"/>
                          <a:cs typeface="+mn-cs"/>
                        </a:rPr>
                        <a:t> MOSFET</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200" dirty="0">
                          <a:solidFill>
                            <a:srgbClr val="0D0D0D"/>
                          </a:solidFill>
                          <a:latin typeface="+mn-lt"/>
                          <a:ea typeface="ＭＳ Ｐゴシック" charset="-128"/>
                          <a:cs typeface="+mn-cs"/>
                        </a:rPr>
                        <a:t>Press-fit</a:t>
                      </a:r>
                      <a:r>
                        <a:rPr lang="en-US" altLang="ja-JP" sz="1200" kern="1200" baseline="0" dirty="0">
                          <a:solidFill>
                            <a:srgbClr val="0D0D0D"/>
                          </a:solidFill>
                          <a:latin typeface="+mn-lt"/>
                          <a:ea typeface="ＭＳ Ｐゴシック" charset="-128"/>
                          <a:cs typeface="+mn-cs"/>
                        </a:rPr>
                        <a:t> pins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TIM option</a:t>
                      </a:r>
                      <a:endParaRPr lang="ja-JP" altLang="en-US" sz="1200" kern="1200">
                        <a:solidFill>
                          <a:srgbClr val="0D0D0D"/>
                        </a:solidFill>
                        <a:latin typeface="+mn-lt"/>
                        <a:ea typeface="ＭＳ Ｐゴシック" charset="-128"/>
                        <a:cs typeface="+mn-cs"/>
                      </a:endParaRPr>
                    </a:p>
                  </a:txBody>
                  <a:tcPr marL="121888" marR="121888" marT="45708" marB="45708" anchor="ctr">
                    <a:solidFill>
                      <a:schemeClr val="accent1">
                        <a:lumMod val="20000"/>
                        <a:lumOff val="8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ja-JP" sz="1200" kern="1200" dirty="0">
                          <a:solidFill>
                            <a:srgbClr val="0D0D0D"/>
                          </a:solidFill>
                          <a:latin typeface="+mn-lt"/>
                          <a:ea typeface="ＭＳ Ｐゴシック" charset="-128"/>
                          <a:cs typeface="+mn-cs"/>
                        </a:rPr>
                        <a:t>F1</a:t>
                      </a:r>
                      <a:endParaRPr lang="ja-JP" altLang="en-US" sz="1200" kern="1200" dirty="0">
                        <a:solidFill>
                          <a:srgbClr val="0D0D0D"/>
                        </a:solidFill>
                        <a:latin typeface="+mn-lt"/>
                        <a:ea typeface="ＭＳ Ｐゴシック" charset="-128"/>
                        <a:cs typeface="+mn-cs"/>
                      </a:endParaRPr>
                    </a:p>
                  </a:txBody>
                  <a:tcPr marL="121888" marR="121888" marT="45708" marB="45708" anchor="ctr">
                    <a:solidFill>
                      <a:schemeClr val="accent1">
                        <a:lumMod val="20000"/>
                        <a:lumOff val="80000"/>
                      </a:schemeClr>
                    </a:solidFill>
                  </a:tcPr>
                </a:tc>
                <a:extLst>
                  <a:ext uri="{0D108BD9-81ED-4DB2-BD59-A6C34878D82A}">
                    <a16:rowId xmlns:a16="http://schemas.microsoft.com/office/drawing/2014/main" val="2184694553"/>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rgbClr val="0D0D0D"/>
                          </a:solidFill>
                          <a:latin typeface="+mn-lt"/>
                          <a:ea typeface="ＭＳ Ｐゴシック" charset="-128"/>
                          <a:cs typeface="+mn-cs"/>
                        </a:rPr>
                        <a:t>NXH040F120MNF1</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Full Bridge 4-PACK 1200V 40m</a:t>
                      </a:r>
                      <a:r>
                        <a:rPr lang="el-GR" altLang="ja-JP" sz="1200" kern="1200" baseline="0" dirty="0" err="1">
                          <a:solidFill>
                            <a:srgbClr val="0D0D0D"/>
                          </a:solidFill>
                          <a:latin typeface="+mn-lt"/>
                          <a:ea typeface="ＭＳ Ｐゴシック" charset="-128"/>
                          <a:cs typeface="+mn-cs"/>
                        </a:rPr>
                        <a:t>Ω</a:t>
                      </a:r>
                      <a:r>
                        <a:rPr lang="en-US" altLang="ja-JP" sz="1200" kern="1200" baseline="0" dirty="0">
                          <a:solidFill>
                            <a:srgbClr val="0D0D0D"/>
                          </a:solidFill>
                          <a:latin typeface="+mn-lt"/>
                          <a:ea typeface="ＭＳ Ｐゴシック" charset="-128"/>
                          <a:cs typeface="+mn-cs"/>
                        </a:rPr>
                        <a:t> M1 </a:t>
                      </a:r>
                      <a:r>
                        <a:rPr lang="en-US" altLang="ja-JP" sz="1200" kern="1200" baseline="0" dirty="0" err="1">
                          <a:solidFill>
                            <a:srgbClr val="0D0D0D"/>
                          </a:solidFill>
                          <a:latin typeface="+mn-lt"/>
                          <a:ea typeface="ＭＳ Ｐゴシック" charset="-128"/>
                          <a:cs typeface="+mn-cs"/>
                        </a:rPr>
                        <a:t>SiC</a:t>
                      </a:r>
                      <a:r>
                        <a:rPr lang="en-US" altLang="ja-JP" sz="1200" kern="1200" baseline="0" dirty="0">
                          <a:solidFill>
                            <a:srgbClr val="0D0D0D"/>
                          </a:solidFill>
                          <a:latin typeface="+mn-lt"/>
                          <a:ea typeface="ＭＳ Ｐゴシック" charset="-128"/>
                          <a:cs typeface="+mn-cs"/>
                        </a:rPr>
                        <a:t> MOSFET</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extLst>
                  <a:ext uri="{0D108BD9-81ED-4DB2-BD59-A6C34878D82A}">
                    <a16:rowId xmlns:a16="http://schemas.microsoft.com/office/drawing/2014/main" val="3752199373"/>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rgbClr val="0D0D0D"/>
                          </a:solidFill>
                          <a:latin typeface="+mn-lt"/>
                          <a:ea typeface="ＭＳ Ｐゴシック" charset="-128"/>
                          <a:cs typeface="+mn-cs"/>
                        </a:rPr>
                        <a:t>NXH40B120MNQ0SNG</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2 channel Boost 1200V 40m</a:t>
                      </a:r>
                      <a:r>
                        <a:rPr lang="el-GR" altLang="ja-JP" sz="1200" kern="1200" baseline="0" dirty="0" err="1">
                          <a:solidFill>
                            <a:srgbClr val="0D0D0D"/>
                          </a:solidFill>
                          <a:latin typeface="+mn-lt"/>
                          <a:ea typeface="ＭＳ Ｐゴシック" charset="-128"/>
                          <a:cs typeface="+mn-cs"/>
                        </a:rPr>
                        <a:t>Ω</a:t>
                      </a:r>
                      <a:r>
                        <a:rPr lang="en-US" altLang="ja-JP" sz="1200" kern="1200" dirty="0">
                          <a:solidFill>
                            <a:srgbClr val="0D0D0D"/>
                          </a:solidFill>
                          <a:latin typeface="+mn-lt"/>
                          <a:ea typeface="ＭＳ Ｐゴシック" charset="-128"/>
                          <a:cs typeface="+mn-cs"/>
                        </a:rPr>
                        <a:t> M1 </a:t>
                      </a:r>
                      <a:r>
                        <a:rPr lang="en-US" altLang="ja-JP" sz="1200" kern="1200" dirty="0" err="1">
                          <a:solidFill>
                            <a:srgbClr val="0D0D0D"/>
                          </a:solidFill>
                          <a:latin typeface="+mn-lt"/>
                          <a:ea typeface="ＭＳ Ｐゴシック" charset="-128"/>
                          <a:cs typeface="+mn-cs"/>
                        </a:rPr>
                        <a:t>SiC</a:t>
                      </a:r>
                      <a:r>
                        <a:rPr lang="en-US" altLang="ja-JP" sz="1200" kern="1200" dirty="0">
                          <a:solidFill>
                            <a:srgbClr val="0D0D0D"/>
                          </a:solidFill>
                          <a:latin typeface="+mn-lt"/>
                          <a:ea typeface="ＭＳ Ｐゴシック" charset="-128"/>
                          <a:cs typeface="+mn-cs"/>
                        </a:rPr>
                        <a:t> MOSFET, 1200V 40A D1 </a:t>
                      </a:r>
                      <a:r>
                        <a:rPr lang="en-US" altLang="ja-JP" sz="1200" kern="1200" dirty="0" err="1">
                          <a:solidFill>
                            <a:srgbClr val="0D0D0D"/>
                          </a:solidFill>
                          <a:latin typeface="+mn-lt"/>
                          <a:ea typeface="ＭＳ Ｐゴシック" charset="-128"/>
                          <a:cs typeface="+mn-cs"/>
                        </a:rPr>
                        <a:t>SiC</a:t>
                      </a:r>
                      <a:r>
                        <a:rPr lang="en-US" altLang="ja-JP" sz="1200" kern="1200" dirty="0">
                          <a:solidFill>
                            <a:srgbClr val="0D0D0D"/>
                          </a:solidFill>
                          <a:latin typeface="+mn-lt"/>
                          <a:ea typeface="ＭＳ Ｐゴシック" charset="-128"/>
                          <a:cs typeface="+mn-cs"/>
                        </a:rPr>
                        <a:t> Diode</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rowSpan="3">
                  <a:txBody>
                    <a:bodyPr/>
                    <a:lstStyle/>
                    <a:p>
                      <a:pPr algn="ctr"/>
                      <a:r>
                        <a:rPr lang="en-US" altLang="ja-JP" sz="1200" kern="1200" dirty="0">
                          <a:solidFill>
                            <a:srgbClr val="0D0D0D"/>
                          </a:solidFill>
                          <a:latin typeface="+mn-lt"/>
                          <a:ea typeface="ＭＳ Ｐゴシック" charset="-128"/>
                          <a:cs typeface="+mn-cs"/>
                        </a:rPr>
                        <a:t>Solder pin</a:t>
                      </a:r>
                      <a:r>
                        <a:rPr lang="en-US" altLang="ja-JP" sz="1200" kern="1200" baseline="0" dirty="0">
                          <a:solidFill>
                            <a:srgbClr val="0D0D0D"/>
                          </a:solidFill>
                          <a:latin typeface="+mn-lt"/>
                          <a:ea typeface="ＭＳ Ｐゴシック" charset="-128"/>
                          <a:cs typeface="+mn-cs"/>
                        </a:rPr>
                        <a:t> (S)</a:t>
                      </a:r>
                      <a:br>
                        <a:rPr lang="en-US" altLang="ja-JP" sz="1200" kern="1200" dirty="0">
                          <a:solidFill>
                            <a:srgbClr val="0D0D0D"/>
                          </a:solidFill>
                          <a:latin typeface="+mn-lt"/>
                          <a:ea typeface="ＭＳ Ｐゴシック" charset="-128"/>
                          <a:cs typeface="+mn-cs"/>
                        </a:rPr>
                      </a:br>
                      <a:r>
                        <a:rPr lang="en-US" altLang="ja-JP" sz="1200" kern="1200" dirty="0">
                          <a:solidFill>
                            <a:srgbClr val="0D0D0D"/>
                          </a:solidFill>
                          <a:latin typeface="+mn-lt"/>
                          <a:ea typeface="ＭＳ Ｐゴシック" charset="-128"/>
                          <a:cs typeface="+mn-cs"/>
                        </a:rPr>
                        <a:t>Ni</a:t>
                      </a:r>
                      <a:r>
                        <a:rPr lang="en-US" altLang="ja-JP" sz="1200" kern="1200" baseline="0" dirty="0">
                          <a:solidFill>
                            <a:srgbClr val="0D0D0D"/>
                          </a:solidFill>
                          <a:latin typeface="+mn-lt"/>
                          <a:ea typeface="ＭＳ Ｐゴシック" charset="-128"/>
                          <a:cs typeface="+mn-cs"/>
                        </a:rPr>
                        <a:t> plated</a:t>
                      </a:r>
                      <a:br>
                        <a:rPr lang="en-US" altLang="ja-JP" sz="1200" kern="1200" baseline="0" dirty="0">
                          <a:solidFill>
                            <a:srgbClr val="0D0D0D"/>
                          </a:solidFill>
                          <a:latin typeface="+mn-lt"/>
                          <a:ea typeface="ＭＳ Ｐゴシック" charset="-128"/>
                          <a:cs typeface="+mn-cs"/>
                        </a:rPr>
                      </a:br>
                      <a:r>
                        <a:rPr lang="en-US" altLang="ja-JP" sz="1200" kern="1200" baseline="0" dirty="0">
                          <a:solidFill>
                            <a:srgbClr val="0D0D0D"/>
                          </a:solidFill>
                          <a:latin typeface="+mn-lt"/>
                          <a:ea typeface="ＭＳ Ｐゴシック" charset="-128"/>
                          <a:cs typeface="+mn-cs"/>
                        </a:rPr>
                        <a:t> DBC</a:t>
                      </a:r>
                      <a:endParaRPr lang="ja-JP" altLang="en-US" sz="1200" kern="1200" dirty="0">
                        <a:solidFill>
                          <a:srgbClr val="0D0D0D"/>
                        </a:solidFill>
                        <a:latin typeface="+mn-lt"/>
                        <a:ea typeface="ＭＳ Ｐゴシック" charset="-128"/>
                        <a:cs typeface="+mn-cs"/>
                      </a:endParaRPr>
                    </a:p>
                  </a:txBody>
                  <a:tcPr marL="121888" marR="121888" marT="45708" marB="45708" anchor="ctr">
                    <a:solidFill>
                      <a:schemeClr val="accent1">
                        <a:lumMod val="20000"/>
                        <a:lumOff val="8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ja-JP" sz="1200" kern="1200" dirty="0">
                          <a:solidFill>
                            <a:srgbClr val="0D0D0D"/>
                          </a:solidFill>
                          <a:latin typeface="+mn-lt"/>
                          <a:ea typeface="ＭＳ Ｐゴシック" charset="-128"/>
                          <a:cs typeface="+mn-cs"/>
                        </a:rPr>
                        <a:t>Q0</a:t>
                      </a:r>
                      <a:endParaRPr lang="ja-JP" altLang="en-US" sz="1200" kern="1200" dirty="0">
                        <a:solidFill>
                          <a:srgbClr val="0D0D0D"/>
                        </a:solidFill>
                        <a:latin typeface="+mn-lt"/>
                        <a:ea typeface="ＭＳ Ｐゴシック" charset="-128"/>
                        <a:cs typeface="+mn-cs"/>
                      </a:endParaRPr>
                    </a:p>
                  </a:txBody>
                  <a:tcPr marL="121888" marR="121888" marT="45708" marB="45708" anchor="ctr">
                    <a:solidFill>
                      <a:schemeClr val="accent1">
                        <a:lumMod val="20000"/>
                        <a:lumOff val="80000"/>
                      </a:schemeClr>
                    </a:solidFill>
                  </a:tcPr>
                </a:tc>
                <a:extLst>
                  <a:ext uri="{0D108BD9-81ED-4DB2-BD59-A6C34878D82A}">
                    <a16:rowId xmlns:a16="http://schemas.microsoft.com/office/drawing/2014/main" val="2884438385"/>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rgbClr val="0D0D0D"/>
                          </a:solidFill>
                          <a:latin typeface="+mn-lt"/>
                          <a:ea typeface="ＭＳ Ｐゴシック" charset="-128"/>
                          <a:cs typeface="+mn-cs"/>
                        </a:rPr>
                        <a:t>NXH80B120MNQ0SNG</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2 channel Boost 1200V 80m</a:t>
                      </a:r>
                      <a:r>
                        <a:rPr lang="el-GR" altLang="ja-JP" sz="1200" kern="1200" baseline="0" dirty="0" err="1">
                          <a:solidFill>
                            <a:srgbClr val="0D0D0D"/>
                          </a:solidFill>
                          <a:latin typeface="+mn-lt"/>
                          <a:ea typeface="ＭＳ Ｐゴシック" charset="-128"/>
                          <a:cs typeface="+mn-cs"/>
                        </a:rPr>
                        <a:t>Ω</a:t>
                      </a:r>
                      <a:r>
                        <a:rPr lang="en-US" altLang="ja-JP" sz="1200" kern="1200" dirty="0">
                          <a:solidFill>
                            <a:srgbClr val="0D0D0D"/>
                          </a:solidFill>
                          <a:latin typeface="+mn-lt"/>
                          <a:ea typeface="ＭＳ Ｐゴシック" charset="-128"/>
                          <a:cs typeface="+mn-cs"/>
                        </a:rPr>
                        <a:t> M1 </a:t>
                      </a:r>
                      <a:r>
                        <a:rPr lang="en-US" altLang="ja-JP" sz="1200" kern="1200" dirty="0" err="1">
                          <a:solidFill>
                            <a:srgbClr val="0D0D0D"/>
                          </a:solidFill>
                          <a:latin typeface="+mn-lt"/>
                          <a:ea typeface="ＭＳ Ｐゴシック" charset="-128"/>
                          <a:cs typeface="+mn-cs"/>
                        </a:rPr>
                        <a:t>SiC</a:t>
                      </a:r>
                      <a:r>
                        <a:rPr lang="en-US" altLang="ja-JP" sz="1200" kern="1200" dirty="0">
                          <a:solidFill>
                            <a:srgbClr val="0D0D0D"/>
                          </a:solidFill>
                          <a:latin typeface="+mn-lt"/>
                          <a:ea typeface="ＭＳ Ｐゴシック" charset="-128"/>
                          <a:cs typeface="+mn-cs"/>
                        </a:rPr>
                        <a:t> MOSFET, 1200V 20A D1 </a:t>
                      </a:r>
                      <a:r>
                        <a:rPr lang="en-US" altLang="ja-JP" sz="1200" kern="1200" dirty="0" err="1">
                          <a:solidFill>
                            <a:srgbClr val="0D0D0D"/>
                          </a:solidFill>
                          <a:latin typeface="+mn-lt"/>
                          <a:ea typeface="ＭＳ Ｐゴシック" charset="-128"/>
                          <a:cs typeface="+mn-cs"/>
                        </a:rPr>
                        <a:t>SiC</a:t>
                      </a:r>
                      <a:r>
                        <a:rPr lang="en-US" altLang="ja-JP" sz="1200" kern="1200" dirty="0">
                          <a:solidFill>
                            <a:srgbClr val="0D0D0D"/>
                          </a:solidFill>
                          <a:latin typeface="+mn-lt"/>
                          <a:ea typeface="ＭＳ Ｐゴシック" charset="-128"/>
                          <a:cs typeface="+mn-cs"/>
                        </a:rPr>
                        <a:t> Diode</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vMerge="1">
                  <a:txBody>
                    <a:bodyPr/>
                    <a:lstStyle/>
                    <a:p>
                      <a:pPr algn="ctr"/>
                      <a:endParaRPr lang="ja-JP" altLang="en-US" sz="1200" kern="1200" dirty="0">
                        <a:solidFill>
                          <a:srgbClr val="0D0D0D"/>
                        </a:solidFill>
                        <a:latin typeface="+mn-lt"/>
                        <a:ea typeface="ＭＳ Ｐゴシック" charset="-128"/>
                        <a:cs typeface="+mn-cs"/>
                      </a:endParaRPr>
                    </a:p>
                  </a:txBody>
                  <a:tcPr marL="121920" marR="121920">
                    <a:solidFill>
                      <a:schemeClr val="accent1">
                        <a:lumMod val="20000"/>
                        <a:lumOff val="80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extLst>
                  <a:ext uri="{0D108BD9-81ED-4DB2-BD59-A6C34878D82A}">
                    <a16:rowId xmlns:a16="http://schemas.microsoft.com/office/drawing/2014/main" val="3632334677"/>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rgbClr val="0D0D0D"/>
                          </a:solidFill>
                          <a:latin typeface="+mn-lt"/>
                          <a:ea typeface="ＭＳ Ｐゴシック" charset="-128"/>
                          <a:cs typeface="+mn-cs"/>
                        </a:rPr>
                        <a:t>NXH40B120MNQ1SNG</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3 channel Boost 1200V 40m</a:t>
                      </a:r>
                      <a:r>
                        <a:rPr lang="el-GR" altLang="ja-JP" sz="1200" kern="1200" baseline="0" dirty="0" err="1">
                          <a:solidFill>
                            <a:srgbClr val="0D0D0D"/>
                          </a:solidFill>
                          <a:latin typeface="+mn-lt"/>
                          <a:ea typeface="ＭＳ Ｐゴシック" charset="-128"/>
                          <a:cs typeface="+mn-cs"/>
                        </a:rPr>
                        <a:t>Ω</a:t>
                      </a:r>
                      <a:r>
                        <a:rPr lang="fr-FR" altLang="ja-JP" sz="1200" kern="1200" baseline="0" dirty="0">
                          <a:solidFill>
                            <a:srgbClr val="0D0D0D"/>
                          </a:solidFill>
                          <a:latin typeface="+mn-lt"/>
                          <a:ea typeface="ＭＳ Ｐゴシック" charset="-128"/>
                          <a:cs typeface="+mn-cs"/>
                        </a:rPr>
                        <a:t> </a:t>
                      </a:r>
                      <a:r>
                        <a:rPr lang="en-US" altLang="ja-JP" sz="1200" kern="1200" dirty="0">
                          <a:solidFill>
                            <a:srgbClr val="0D0D0D"/>
                          </a:solidFill>
                          <a:latin typeface="+mn-lt"/>
                          <a:ea typeface="ＭＳ Ｐゴシック" charset="-128"/>
                          <a:cs typeface="+mn-cs"/>
                        </a:rPr>
                        <a:t>M1 </a:t>
                      </a:r>
                      <a:r>
                        <a:rPr lang="en-US" altLang="ja-JP" sz="1200" kern="1200" dirty="0" err="1">
                          <a:solidFill>
                            <a:srgbClr val="0D0D0D"/>
                          </a:solidFill>
                          <a:latin typeface="+mn-lt"/>
                          <a:ea typeface="ＭＳ Ｐゴシック" charset="-128"/>
                          <a:cs typeface="+mn-cs"/>
                        </a:rPr>
                        <a:t>SiC</a:t>
                      </a:r>
                      <a:r>
                        <a:rPr lang="en-US" altLang="ja-JP" sz="1200" kern="1200" dirty="0">
                          <a:solidFill>
                            <a:srgbClr val="0D0D0D"/>
                          </a:solidFill>
                          <a:latin typeface="+mn-lt"/>
                          <a:ea typeface="ＭＳ Ｐゴシック" charset="-128"/>
                          <a:cs typeface="+mn-cs"/>
                        </a:rPr>
                        <a:t> MOSFET, 1200V 40A D1 </a:t>
                      </a:r>
                      <a:r>
                        <a:rPr lang="en-US" altLang="ja-JP" sz="1200" kern="1200" dirty="0" err="1">
                          <a:solidFill>
                            <a:srgbClr val="0D0D0D"/>
                          </a:solidFill>
                          <a:latin typeface="+mn-lt"/>
                          <a:ea typeface="ＭＳ Ｐゴシック" charset="-128"/>
                          <a:cs typeface="+mn-cs"/>
                        </a:rPr>
                        <a:t>SiC</a:t>
                      </a:r>
                      <a:r>
                        <a:rPr lang="en-US" altLang="ja-JP" sz="1200" kern="1200" dirty="0">
                          <a:solidFill>
                            <a:srgbClr val="0D0D0D"/>
                          </a:solidFill>
                          <a:latin typeface="+mn-lt"/>
                          <a:ea typeface="ＭＳ Ｐゴシック" charset="-128"/>
                          <a:cs typeface="+mn-cs"/>
                        </a:rPr>
                        <a:t> Diode</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vMerge="1">
                  <a:txBody>
                    <a:bodyPr/>
                    <a:lstStyle/>
                    <a:p>
                      <a:pPr algn="ctr"/>
                      <a:endParaRPr lang="ja-JP" altLang="en-US" sz="1200" kern="1200" dirty="0">
                        <a:solidFill>
                          <a:srgbClr val="0D0D0D"/>
                        </a:solidFill>
                        <a:latin typeface="+mn-lt"/>
                        <a:ea typeface="ＭＳ Ｐゴシック" charset="-128"/>
                        <a:cs typeface="+mn-cs"/>
                      </a:endParaRPr>
                    </a:p>
                  </a:txBody>
                  <a:tcPr marL="121920" marR="121920">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ja-JP" sz="1200" kern="1200" dirty="0">
                          <a:solidFill>
                            <a:srgbClr val="0D0D0D"/>
                          </a:solidFill>
                          <a:latin typeface="+mn-lt"/>
                          <a:ea typeface="ＭＳ Ｐゴシック" charset="-128"/>
                          <a:cs typeface="+mn-cs"/>
                        </a:rPr>
                        <a:t>Q1</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extLst>
                  <a:ext uri="{0D108BD9-81ED-4DB2-BD59-A6C34878D82A}">
                    <a16:rowId xmlns:a16="http://schemas.microsoft.com/office/drawing/2014/main" val="2478811898"/>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rgbClr val="0D0D0D"/>
                          </a:solidFill>
                          <a:latin typeface="+mn-lt"/>
                          <a:ea typeface="ＭＳ Ｐゴシック" charset="-128"/>
                          <a:cs typeface="+mn-cs"/>
                        </a:rPr>
                        <a:t>NXH100B120H3Q0</a:t>
                      </a:r>
                      <a:endParaRPr lang="ja-JP" altLang="en-US" sz="1200" kern="1200" dirty="0">
                        <a:solidFill>
                          <a:srgbClr val="0D0D0D"/>
                        </a:solidFill>
                        <a:latin typeface="+mn-lt"/>
                        <a:ea typeface="ＭＳ Ｐゴシック" charset="-128"/>
                        <a:cs typeface="+mn-cs"/>
                      </a:endParaRPr>
                    </a:p>
                  </a:txBody>
                  <a:tcPr marL="121888" marR="121888" marT="45708" marB="45708"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kern="1200" baseline="0" dirty="0">
                          <a:solidFill>
                            <a:srgbClr val="0D0D0D"/>
                          </a:solidFill>
                          <a:latin typeface="+mn-lt"/>
                          <a:ea typeface="ＭＳ Ｐゴシック" charset="-128"/>
                          <a:cs typeface="+mn-cs"/>
                        </a:rPr>
                        <a:t>2 channel  Boost 1200V 5</a:t>
                      </a:r>
                      <a:r>
                        <a:rPr lang="en-US" altLang="ja-JP" sz="1200" kern="1200" dirty="0">
                          <a:solidFill>
                            <a:srgbClr val="0D0D0D"/>
                          </a:solidFill>
                          <a:latin typeface="+mn-lt"/>
                          <a:ea typeface="ＭＳ Ｐゴシック" charset="-128"/>
                          <a:cs typeface="+mn-cs"/>
                        </a:rPr>
                        <a:t>0A IGBT, 1200V 20A D1 </a:t>
                      </a:r>
                      <a:r>
                        <a:rPr lang="en-US" altLang="ja-JP" sz="1200" kern="1200" dirty="0" err="1">
                          <a:solidFill>
                            <a:srgbClr val="0D0D0D"/>
                          </a:solidFill>
                          <a:latin typeface="+mn-lt"/>
                          <a:ea typeface="ＭＳ Ｐゴシック" charset="-128"/>
                          <a:cs typeface="+mn-cs"/>
                        </a:rPr>
                        <a:t>SiC</a:t>
                      </a:r>
                      <a:r>
                        <a:rPr lang="en-US" altLang="ja-JP" sz="1200" kern="1200" dirty="0">
                          <a:solidFill>
                            <a:srgbClr val="0D0D0D"/>
                          </a:solidFill>
                          <a:latin typeface="+mn-lt"/>
                          <a:ea typeface="ＭＳ Ｐゴシック" charset="-128"/>
                          <a:cs typeface="+mn-cs"/>
                        </a:rPr>
                        <a:t> Diode</a:t>
                      </a:r>
                      <a:endParaRPr lang="ja-JP" altLang="en-US" sz="1200" kern="1200" dirty="0">
                        <a:solidFill>
                          <a:srgbClr val="0D0D0D"/>
                        </a:solidFill>
                        <a:latin typeface="+mn-lt"/>
                        <a:ea typeface="ＭＳ Ｐゴシック" charset="-128"/>
                        <a:cs typeface="+mn-cs"/>
                      </a:endParaRPr>
                    </a:p>
                  </a:txBody>
                  <a:tcPr marL="121888" marR="121888" marT="45708" marB="45708"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200" dirty="0">
                          <a:solidFill>
                            <a:srgbClr val="0D0D0D"/>
                          </a:solidFill>
                          <a:latin typeface="+mn-lt"/>
                          <a:ea typeface="ＭＳ Ｐゴシック" charset="-128"/>
                          <a:cs typeface="+mn-cs"/>
                        </a:rPr>
                        <a:t>Solder pins</a:t>
                      </a:r>
                      <a:r>
                        <a:rPr lang="en-US" altLang="ja-JP" sz="1200" kern="1200" baseline="0" dirty="0">
                          <a:solidFill>
                            <a:srgbClr val="0D0D0D"/>
                          </a:solidFill>
                          <a:latin typeface="+mn-lt"/>
                          <a:ea typeface="ＭＳ Ｐゴシック" charset="-128"/>
                          <a:cs typeface="+mn-cs"/>
                        </a:rPr>
                        <a:t> (S) or </a:t>
                      </a:r>
                      <a:r>
                        <a:rPr lang="en-US" altLang="ja-JP" sz="1200" kern="1200" dirty="0">
                          <a:solidFill>
                            <a:srgbClr val="0D0D0D"/>
                          </a:solidFill>
                          <a:latin typeface="+mn-lt"/>
                          <a:ea typeface="ＭＳ Ｐゴシック" charset="-128"/>
                          <a:cs typeface="+mn-cs"/>
                        </a:rPr>
                        <a:t>Press-fit (P)</a:t>
                      </a:r>
                      <a:r>
                        <a:rPr lang="en-US" altLang="ja-JP" sz="1200" kern="1200" baseline="0" dirty="0">
                          <a:solidFill>
                            <a:srgbClr val="0D0D0D"/>
                          </a:solidFill>
                          <a:latin typeface="+mn-lt"/>
                          <a:ea typeface="ＭＳ Ｐゴシック" charset="-128"/>
                          <a:cs typeface="+mn-cs"/>
                        </a:rPr>
                        <a:t> TIM</a:t>
                      </a:r>
                      <a:endParaRPr lang="ja-JP" altLang="en-US" sz="1200" kern="1200" dirty="0">
                        <a:solidFill>
                          <a:srgbClr val="0D0D0D"/>
                        </a:solidFill>
                        <a:latin typeface="+mn-lt"/>
                        <a:ea typeface="ＭＳ Ｐゴシック" charset="-128"/>
                        <a:cs typeface="+mn-cs"/>
                      </a:endParaRPr>
                    </a:p>
                  </a:txBody>
                  <a:tcPr marL="121888" marR="121888" marT="45708" marB="45708"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ja-JP" sz="1200" kern="1200" dirty="0">
                          <a:solidFill>
                            <a:srgbClr val="0D0D0D"/>
                          </a:solidFill>
                          <a:latin typeface="+mn-lt"/>
                          <a:ea typeface="ＭＳ Ｐゴシック" charset="-128"/>
                          <a:cs typeface="+mn-cs"/>
                        </a:rPr>
                        <a:t>Q0</a:t>
                      </a:r>
                      <a:endParaRPr lang="ja-JP" altLang="en-US" sz="1200" kern="1200" dirty="0">
                        <a:solidFill>
                          <a:srgbClr val="0D0D0D"/>
                        </a:solidFill>
                        <a:latin typeface="+mn-lt"/>
                        <a:ea typeface="ＭＳ Ｐゴシック" charset="-128"/>
                        <a:cs typeface="+mn-cs"/>
                      </a:endParaRPr>
                    </a:p>
                  </a:txBody>
                  <a:tcPr marL="121888" marR="121888" marT="45708" marB="45708" anchor="ctr">
                    <a:solidFill>
                      <a:schemeClr val="accent1">
                        <a:lumMod val="20000"/>
                        <a:lumOff val="80000"/>
                      </a:schemeClr>
                    </a:solidFill>
                  </a:tcPr>
                </a:tc>
                <a:extLst>
                  <a:ext uri="{0D108BD9-81ED-4DB2-BD59-A6C34878D82A}">
                    <a16:rowId xmlns:a16="http://schemas.microsoft.com/office/drawing/2014/main" val="1041552554"/>
                  </a:ext>
                </a:extLst>
              </a:tr>
              <a:tr h="273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a:solidFill>
                            <a:srgbClr val="0D0D0D"/>
                          </a:solidFill>
                          <a:latin typeface="+mn-lt"/>
                          <a:ea typeface="ＭＳ Ｐゴシック" charset="-128"/>
                          <a:cs typeface="+mn-cs"/>
                        </a:rPr>
                        <a:t>NXH240B120H3Q1PG</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algn="l"/>
                      <a:r>
                        <a:rPr lang="en-US" altLang="ja-JP" sz="1200" kern="1200" dirty="0">
                          <a:solidFill>
                            <a:srgbClr val="0D0D0D"/>
                          </a:solidFill>
                          <a:latin typeface="+mn-lt"/>
                          <a:ea typeface="ＭＳ Ｐゴシック" charset="-128"/>
                          <a:cs typeface="+mn-cs"/>
                        </a:rPr>
                        <a:t>3</a:t>
                      </a:r>
                      <a:r>
                        <a:rPr lang="en-US" altLang="ja-JP" sz="1200" kern="1200" baseline="0" dirty="0">
                          <a:solidFill>
                            <a:srgbClr val="0D0D0D"/>
                          </a:solidFill>
                          <a:latin typeface="+mn-lt"/>
                          <a:ea typeface="ＭＳ Ｐゴシック" charset="-128"/>
                          <a:cs typeface="+mn-cs"/>
                        </a:rPr>
                        <a:t> c</a:t>
                      </a:r>
                      <a:r>
                        <a:rPr lang="en-US" altLang="ja-JP" sz="1200" kern="1200" dirty="0">
                          <a:solidFill>
                            <a:srgbClr val="0D0D0D"/>
                          </a:solidFill>
                          <a:latin typeface="+mn-lt"/>
                          <a:ea typeface="ＭＳ Ｐゴシック" charset="-128"/>
                          <a:cs typeface="+mn-cs"/>
                        </a:rPr>
                        <a:t>hannel </a:t>
                      </a:r>
                      <a:r>
                        <a:rPr lang="en-US" altLang="ja-JP" sz="1200" kern="1200" baseline="0" dirty="0">
                          <a:solidFill>
                            <a:srgbClr val="0D0D0D"/>
                          </a:solidFill>
                          <a:latin typeface="+mn-lt"/>
                          <a:ea typeface="ＭＳ Ｐゴシック" charset="-128"/>
                          <a:cs typeface="+mn-cs"/>
                        </a:rPr>
                        <a:t>Boost </a:t>
                      </a:r>
                      <a:r>
                        <a:rPr lang="en-US" altLang="ja-JP" sz="1200" kern="1200" dirty="0">
                          <a:solidFill>
                            <a:srgbClr val="0D0D0D"/>
                          </a:solidFill>
                          <a:latin typeface="+mn-lt"/>
                          <a:ea typeface="ＭＳ Ｐゴシック" charset="-128"/>
                          <a:cs typeface="+mn-cs"/>
                        </a:rPr>
                        <a:t>1200V 60A IGBT,</a:t>
                      </a:r>
                      <a:r>
                        <a:rPr lang="en-US" altLang="ja-JP" sz="1200" kern="1200" baseline="0" dirty="0">
                          <a:solidFill>
                            <a:srgbClr val="0D0D0D"/>
                          </a:solidFill>
                          <a:latin typeface="+mn-lt"/>
                          <a:ea typeface="ＭＳ Ｐゴシック" charset="-128"/>
                          <a:cs typeface="+mn-cs"/>
                        </a:rPr>
                        <a:t> </a:t>
                      </a:r>
                      <a:r>
                        <a:rPr lang="en-US" altLang="ja-JP" sz="1200" kern="1200" dirty="0">
                          <a:solidFill>
                            <a:srgbClr val="0D0D0D"/>
                          </a:solidFill>
                          <a:latin typeface="+mn-lt"/>
                          <a:ea typeface="ＭＳ Ｐゴシック" charset="-128"/>
                          <a:cs typeface="+mn-cs"/>
                        </a:rPr>
                        <a:t>1200V </a:t>
                      </a:r>
                      <a:r>
                        <a:rPr lang="en-US" altLang="ja-JP" sz="1200" kern="1200" baseline="0" dirty="0">
                          <a:solidFill>
                            <a:srgbClr val="0D0D0D"/>
                          </a:solidFill>
                          <a:latin typeface="+mn-lt"/>
                          <a:ea typeface="ＭＳ Ｐゴシック" charset="-128"/>
                          <a:cs typeface="+mn-cs"/>
                        </a:rPr>
                        <a:t>20A D1 </a:t>
                      </a:r>
                      <a:r>
                        <a:rPr lang="en-US" altLang="ja-JP" sz="1200" kern="1200" baseline="0" dirty="0" err="1">
                          <a:solidFill>
                            <a:srgbClr val="0D0D0D"/>
                          </a:solidFill>
                          <a:latin typeface="+mn-lt"/>
                          <a:ea typeface="ＭＳ Ｐゴシック" charset="-128"/>
                          <a:cs typeface="+mn-cs"/>
                        </a:rPr>
                        <a:t>SiC</a:t>
                      </a:r>
                      <a:r>
                        <a:rPr lang="en-US" altLang="ja-JP" sz="1200" kern="1200" baseline="0" dirty="0">
                          <a:solidFill>
                            <a:srgbClr val="0D0D0D"/>
                          </a:solidFill>
                          <a:latin typeface="+mn-lt"/>
                          <a:ea typeface="ＭＳ Ｐゴシック" charset="-128"/>
                          <a:cs typeface="+mn-cs"/>
                        </a:rPr>
                        <a:t> Diode</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200" kern="1200" dirty="0">
                          <a:solidFill>
                            <a:srgbClr val="0D0D0D"/>
                          </a:solidFill>
                          <a:latin typeface="+mn-lt"/>
                          <a:ea typeface="ＭＳ Ｐゴシック" charset="-128"/>
                          <a:cs typeface="+mn-cs"/>
                        </a:rPr>
                        <a:t>Press-fit (P)</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ja-JP" sz="1200" kern="1200" dirty="0">
                          <a:solidFill>
                            <a:srgbClr val="0D0D0D"/>
                          </a:solidFill>
                          <a:latin typeface="+mn-lt"/>
                          <a:ea typeface="ＭＳ Ｐゴシック" charset="-128"/>
                          <a:cs typeface="+mn-cs"/>
                        </a:rPr>
                        <a:t>Q1</a:t>
                      </a:r>
                      <a:endParaRPr lang="ja-JP" altLang="en-US" sz="1200" kern="1200" dirty="0">
                        <a:solidFill>
                          <a:srgbClr val="0D0D0D"/>
                        </a:solidFill>
                        <a:latin typeface="+mn-lt"/>
                        <a:ea typeface="ＭＳ Ｐゴシック" charset="-128"/>
                        <a:cs typeface="+mn-cs"/>
                      </a:endParaRPr>
                    </a:p>
                  </a:txBody>
                  <a:tcPr marL="121888" marR="121888" marT="45708" marB="45708">
                    <a:solidFill>
                      <a:schemeClr val="accent1">
                        <a:lumMod val="20000"/>
                        <a:lumOff val="80000"/>
                      </a:schemeClr>
                    </a:solidFill>
                  </a:tcPr>
                </a:tc>
                <a:extLst>
                  <a:ext uri="{0D108BD9-81ED-4DB2-BD59-A6C34878D82A}">
                    <a16:rowId xmlns:a16="http://schemas.microsoft.com/office/drawing/2014/main" val="3874462025"/>
                  </a:ext>
                </a:extLst>
              </a:tr>
            </a:tbl>
          </a:graphicData>
        </a:graphic>
      </p:graphicFrame>
      <p:pic>
        <p:nvPicPr>
          <p:cNvPr id="4" name="Picture 96">
            <a:extLst>
              <a:ext uri="{FF2B5EF4-FFF2-40B4-BE49-F238E27FC236}">
                <a16:creationId xmlns:a16="http://schemas.microsoft.com/office/drawing/2014/main" id="{78B79C7F-17F2-4953-BC42-8CCAC5FD0F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4864" y="5022635"/>
            <a:ext cx="1161906" cy="929526"/>
          </a:xfrm>
          <a:prstGeom prst="rect">
            <a:avLst/>
          </a:prstGeom>
        </p:spPr>
      </p:pic>
      <p:pic>
        <p:nvPicPr>
          <p:cNvPr id="6" name="Picture 90">
            <a:extLst>
              <a:ext uri="{FF2B5EF4-FFF2-40B4-BE49-F238E27FC236}">
                <a16:creationId xmlns:a16="http://schemas.microsoft.com/office/drawing/2014/main" id="{5EE9AA10-D8DF-4C28-AD83-F88AAB5779F1}"/>
              </a:ext>
            </a:extLst>
          </p:cNvPr>
          <p:cNvPicPr>
            <a:picLocks noChangeAspect="1"/>
          </p:cNvPicPr>
          <p:nvPr/>
        </p:nvPicPr>
        <p:blipFill>
          <a:blip r:embed="rId3"/>
          <a:stretch>
            <a:fillRect/>
          </a:stretch>
        </p:blipFill>
        <p:spPr>
          <a:xfrm rot="21054749">
            <a:off x="9738936" y="5152651"/>
            <a:ext cx="1154758" cy="669495"/>
          </a:xfrm>
          <a:prstGeom prst="rect">
            <a:avLst/>
          </a:prstGeom>
        </p:spPr>
      </p:pic>
      <p:sp>
        <p:nvSpPr>
          <p:cNvPr id="7" name="TextBox 6">
            <a:extLst>
              <a:ext uri="{FF2B5EF4-FFF2-40B4-BE49-F238E27FC236}">
                <a16:creationId xmlns:a16="http://schemas.microsoft.com/office/drawing/2014/main" id="{59F5D9B4-74E6-42BE-994F-0D37C883A97D}"/>
              </a:ext>
            </a:extLst>
          </p:cNvPr>
          <p:cNvSpPr txBox="1"/>
          <p:nvPr/>
        </p:nvSpPr>
        <p:spPr>
          <a:xfrm>
            <a:off x="8614051" y="5741776"/>
            <a:ext cx="478748" cy="334723"/>
          </a:xfrm>
          <a:prstGeom prst="rect">
            <a:avLst/>
          </a:prstGeom>
        </p:spPr>
        <p:txBody>
          <a:bodyPr wrap="none" rtlCol="0">
            <a:noAutofit/>
          </a:bodyPr>
          <a:lstStyle/>
          <a:p>
            <a:pPr algn="l"/>
            <a:r>
              <a:rPr lang="en-US" sz="1200" b="1" dirty="0"/>
              <a:t>Q2</a:t>
            </a:r>
          </a:p>
        </p:txBody>
      </p:sp>
      <p:sp>
        <p:nvSpPr>
          <p:cNvPr id="8" name="TextBox 7">
            <a:extLst>
              <a:ext uri="{FF2B5EF4-FFF2-40B4-BE49-F238E27FC236}">
                <a16:creationId xmlns:a16="http://schemas.microsoft.com/office/drawing/2014/main" id="{8D557C96-420B-42E3-93AE-E0C4F8E62854}"/>
              </a:ext>
            </a:extLst>
          </p:cNvPr>
          <p:cNvSpPr txBox="1"/>
          <p:nvPr/>
        </p:nvSpPr>
        <p:spPr>
          <a:xfrm>
            <a:off x="10345486" y="5839231"/>
            <a:ext cx="426569" cy="380144"/>
          </a:xfrm>
          <a:prstGeom prst="rect">
            <a:avLst/>
          </a:prstGeom>
        </p:spPr>
        <p:txBody>
          <a:bodyPr wrap="none" rtlCol="0">
            <a:noAutofit/>
          </a:bodyPr>
          <a:lstStyle/>
          <a:p>
            <a:pPr algn="l"/>
            <a:r>
              <a:rPr lang="en-US" sz="1200" b="1" dirty="0"/>
              <a:t>F5</a:t>
            </a:r>
          </a:p>
        </p:txBody>
      </p:sp>
      <p:pic>
        <p:nvPicPr>
          <p:cNvPr id="9" name="Picture 58">
            <a:extLst>
              <a:ext uri="{FF2B5EF4-FFF2-40B4-BE49-F238E27FC236}">
                <a16:creationId xmlns:a16="http://schemas.microsoft.com/office/drawing/2014/main" id="{4F171960-F4EA-4DEB-BDF0-BA18F12F03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9951" y="5120444"/>
            <a:ext cx="1099018" cy="879215"/>
          </a:xfrm>
          <a:prstGeom prst="rect">
            <a:avLst/>
          </a:prstGeom>
        </p:spPr>
      </p:pic>
      <p:pic>
        <p:nvPicPr>
          <p:cNvPr id="10" name="Picture 54">
            <a:extLst>
              <a:ext uri="{FF2B5EF4-FFF2-40B4-BE49-F238E27FC236}">
                <a16:creationId xmlns:a16="http://schemas.microsoft.com/office/drawing/2014/main" id="{1A984C1F-1081-499B-987C-F1428E9C3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4559" y="5094361"/>
            <a:ext cx="1007097" cy="805482"/>
          </a:xfrm>
          <a:prstGeom prst="rect">
            <a:avLst/>
          </a:prstGeom>
        </p:spPr>
      </p:pic>
      <p:sp>
        <p:nvSpPr>
          <p:cNvPr id="11" name="TextBox 10">
            <a:extLst>
              <a:ext uri="{FF2B5EF4-FFF2-40B4-BE49-F238E27FC236}">
                <a16:creationId xmlns:a16="http://schemas.microsoft.com/office/drawing/2014/main" id="{0E4E531A-0D98-4DBD-8D8D-3DDAA76BD2AE}"/>
              </a:ext>
            </a:extLst>
          </p:cNvPr>
          <p:cNvSpPr txBox="1"/>
          <p:nvPr/>
        </p:nvSpPr>
        <p:spPr>
          <a:xfrm>
            <a:off x="4327492" y="5792066"/>
            <a:ext cx="402236" cy="369429"/>
          </a:xfrm>
          <a:prstGeom prst="rect">
            <a:avLst/>
          </a:prstGeom>
        </p:spPr>
        <p:txBody>
          <a:bodyPr wrap="none" rtlCol="0">
            <a:noAutofit/>
          </a:bodyPr>
          <a:lstStyle/>
          <a:p>
            <a:pPr algn="l"/>
            <a:r>
              <a:rPr lang="en-US" sz="1200" b="1" dirty="0"/>
              <a:t>Q0</a:t>
            </a:r>
          </a:p>
        </p:txBody>
      </p:sp>
      <p:sp>
        <p:nvSpPr>
          <p:cNvPr id="12" name="TextBox 11">
            <a:extLst>
              <a:ext uri="{FF2B5EF4-FFF2-40B4-BE49-F238E27FC236}">
                <a16:creationId xmlns:a16="http://schemas.microsoft.com/office/drawing/2014/main" id="{303244A1-380D-48E5-B1E3-51F50C2E67D0}"/>
              </a:ext>
            </a:extLst>
          </p:cNvPr>
          <p:cNvSpPr txBox="1"/>
          <p:nvPr/>
        </p:nvSpPr>
        <p:spPr>
          <a:xfrm>
            <a:off x="6295870" y="5897451"/>
            <a:ext cx="402236" cy="369429"/>
          </a:xfrm>
          <a:prstGeom prst="rect">
            <a:avLst/>
          </a:prstGeom>
        </p:spPr>
        <p:txBody>
          <a:bodyPr wrap="none" rtlCol="0">
            <a:noAutofit/>
          </a:bodyPr>
          <a:lstStyle/>
          <a:p>
            <a:pPr algn="l"/>
            <a:r>
              <a:rPr lang="en-US" sz="1200" b="1" dirty="0"/>
              <a:t>Q1</a:t>
            </a:r>
          </a:p>
        </p:txBody>
      </p:sp>
      <p:pic>
        <p:nvPicPr>
          <p:cNvPr id="13" name="Picture 12">
            <a:extLst>
              <a:ext uri="{FF2B5EF4-FFF2-40B4-BE49-F238E27FC236}">
                <a16:creationId xmlns:a16="http://schemas.microsoft.com/office/drawing/2014/main" id="{F333F692-86D5-4046-8A9A-1BAC201475FC}"/>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06962" y="5120444"/>
            <a:ext cx="936455" cy="924555"/>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88916405-51BB-48FB-96D7-F8FA000E0069}"/>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648490" y="5095161"/>
            <a:ext cx="836388" cy="935866"/>
          </a:xfrm>
          <a:prstGeom prst="rect">
            <a:avLst/>
          </a:prstGeom>
        </p:spPr>
      </p:pic>
      <p:sp>
        <p:nvSpPr>
          <p:cNvPr id="15" name="TextBox 14">
            <a:extLst>
              <a:ext uri="{FF2B5EF4-FFF2-40B4-BE49-F238E27FC236}">
                <a16:creationId xmlns:a16="http://schemas.microsoft.com/office/drawing/2014/main" id="{75BFC22A-D611-4295-8671-D5671C06C1FA}"/>
              </a:ext>
            </a:extLst>
          </p:cNvPr>
          <p:cNvSpPr txBox="1"/>
          <p:nvPr/>
        </p:nvSpPr>
        <p:spPr>
          <a:xfrm>
            <a:off x="690296" y="5844588"/>
            <a:ext cx="402236" cy="369429"/>
          </a:xfrm>
          <a:prstGeom prst="rect">
            <a:avLst/>
          </a:prstGeom>
        </p:spPr>
        <p:txBody>
          <a:bodyPr wrap="none" rtlCol="0">
            <a:noAutofit/>
          </a:bodyPr>
          <a:lstStyle/>
          <a:p>
            <a:pPr algn="l"/>
            <a:r>
              <a:rPr lang="en-US" sz="1200" b="1" dirty="0"/>
              <a:t>F1</a:t>
            </a:r>
          </a:p>
        </p:txBody>
      </p:sp>
      <p:sp>
        <p:nvSpPr>
          <p:cNvPr id="16" name="TextBox 15">
            <a:extLst>
              <a:ext uri="{FF2B5EF4-FFF2-40B4-BE49-F238E27FC236}">
                <a16:creationId xmlns:a16="http://schemas.microsoft.com/office/drawing/2014/main" id="{346CB4F5-4CBD-4519-B100-C83A6BE93166}"/>
              </a:ext>
            </a:extLst>
          </p:cNvPr>
          <p:cNvSpPr txBox="1"/>
          <p:nvPr/>
        </p:nvSpPr>
        <p:spPr>
          <a:xfrm>
            <a:off x="2435833" y="5881749"/>
            <a:ext cx="402236" cy="369429"/>
          </a:xfrm>
          <a:prstGeom prst="rect">
            <a:avLst/>
          </a:prstGeom>
        </p:spPr>
        <p:txBody>
          <a:bodyPr wrap="none" rtlCol="0">
            <a:noAutofit/>
          </a:bodyPr>
          <a:lstStyle/>
          <a:p>
            <a:pPr algn="l"/>
            <a:r>
              <a:rPr lang="en-US" sz="1200" b="1" dirty="0"/>
              <a:t>F2</a:t>
            </a:r>
          </a:p>
        </p:txBody>
      </p:sp>
    </p:spTree>
    <p:extLst>
      <p:ext uri="{BB962C8B-B14F-4D97-AF65-F5344CB8AC3E}">
        <p14:creationId xmlns:p14="http://schemas.microsoft.com/office/powerpoint/2010/main" val="134757006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650V SiC Diodes – D1 Family</a:t>
            </a:r>
          </a:p>
        </p:txBody>
      </p:sp>
      <p:graphicFrame>
        <p:nvGraphicFramePr>
          <p:cNvPr id="10" name="Table 9"/>
          <p:cNvGraphicFramePr>
            <a:graphicFrameLocks noGrp="1"/>
          </p:cNvGraphicFramePr>
          <p:nvPr/>
        </p:nvGraphicFramePr>
        <p:xfrm>
          <a:off x="393510" y="1011580"/>
          <a:ext cx="10906453" cy="4974231"/>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665173">
                  <a:extLst>
                    <a:ext uri="{9D8B030D-6E8A-4147-A177-3AD203B41FA5}">
                      <a16:colId xmlns:a16="http://schemas.microsoft.com/office/drawing/2014/main" val="20001"/>
                    </a:ext>
                  </a:extLst>
                </a:gridCol>
                <a:gridCol w="137160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gridCol w="1188720">
                  <a:extLst>
                    <a:ext uri="{9D8B030D-6E8A-4147-A177-3AD203B41FA5}">
                      <a16:colId xmlns:a16="http://schemas.microsoft.com/office/drawing/2014/main" val="20005"/>
                    </a:ext>
                  </a:extLst>
                </a:gridCol>
                <a:gridCol w="1188720">
                  <a:extLst>
                    <a:ext uri="{9D8B030D-6E8A-4147-A177-3AD203B41FA5}">
                      <a16:colId xmlns:a16="http://schemas.microsoft.com/office/drawing/2014/main" val="20006"/>
                    </a:ext>
                  </a:extLst>
                </a:gridCol>
                <a:gridCol w="1188720">
                  <a:extLst>
                    <a:ext uri="{9D8B030D-6E8A-4147-A177-3AD203B41FA5}">
                      <a16:colId xmlns:a16="http://schemas.microsoft.com/office/drawing/2014/main" val="20007"/>
                    </a:ext>
                  </a:extLst>
                </a:gridCol>
                <a:gridCol w="1188720">
                  <a:extLst>
                    <a:ext uri="{9D8B030D-6E8A-4147-A177-3AD203B41FA5}">
                      <a16:colId xmlns:a16="http://schemas.microsoft.com/office/drawing/2014/main" val="20008"/>
                    </a:ext>
                  </a:extLst>
                </a:gridCol>
                <a:gridCol w="1188720">
                  <a:extLst>
                    <a:ext uri="{9D8B030D-6E8A-4147-A177-3AD203B41FA5}">
                      <a16:colId xmlns:a16="http://schemas.microsoft.com/office/drawing/2014/main" val="163024076"/>
                    </a:ext>
                  </a:extLst>
                </a:gridCol>
                <a:gridCol w="1188720">
                  <a:extLst>
                    <a:ext uri="{9D8B030D-6E8A-4147-A177-3AD203B41FA5}">
                      <a16:colId xmlns:a16="http://schemas.microsoft.com/office/drawing/2014/main" val="20009"/>
                    </a:ext>
                  </a:extLst>
                </a:gridCol>
              </a:tblGrid>
              <a:tr h="365760">
                <a:tc>
                  <a:txBody>
                    <a:bodyPr/>
                    <a:lstStyle/>
                    <a:p>
                      <a:pPr algn="ctr" rtl="0" fontAlgn="ctr"/>
                      <a:r>
                        <a:rPr lang="en-US" sz="1200" b="1" i="0" u="none" strike="noStrike" dirty="0">
                          <a:solidFill>
                            <a:srgbClr val="FFFFFF"/>
                          </a:solidFill>
                          <a:latin typeface="+mn-lt"/>
                          <a:cs typeface="Calibri" panose="020F0502020204030204" pitchFamily="34" charset="0"/>
                        </a:rPr>
                        <a:t>I (A)</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VFM (V)</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TO-247-3L Dual</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TO-247-2L </a:t>
                      </a:r>
                      <a:r>
                        <a:rPr lang="en-US" sz="1200" b="0" i="0" u="none" strike="noStrike" dirty="0">
                          <a:solidFill>
                            <a:srgbClr val="000000"/>
                          </a:solidFill>
                          <a:latin typeface="+mn-lt"/>
                          <a:cs typeface="Calibri" panose="020F0502020204030204" pitchFamily="34" charset="0"/>
                        </a:rPr>
                        <a:t> </a:t>
                      </a:r>
                      <a:endParaRPr lang="en-US" sz="1200" b="1" i="0" u="none" strike="noStrike" dirty="0">
                        <a:solidFill>
                          <a:srgbClr val="FFFFFF"/>
                        </a:solidFill>
                        <a:latin typeface="+mn-lt"/>
                        <a:cs typeface="Calibri" panose="020F0502020204030204" pitchFamily="34" charset="0"/>
                      </a:endParaRP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TO-220-2L </a:t>
                      </a:r>
                      <a:r>
                        <a:rPr lang="en-US" sz="1200" b="0" i="0" u="none" strike="noStrike" dirty="0">
                          <a:solidFill>
                            <a:srgbClr val="000000"/>
                          </a:solidFill>
                          <a:latin typeface="+mn-lt"/>
                          <a:cs typeface="Calibri" panose="020F0502020204030204" pitchFamily="34" charset="0"/>
                        </a:rPr>
                        <a:t> </a:t>
                      </a:r>
                      <a:endParaRPr lang="en-US" sz="1200" b="1" i="0" u="none" strike="noStrike" dirty="0">
                        <a:solidFill>
                          <a:srgbClr val="FFFFFF"/>
                        </a:solidFill>
                        <a:latin typeface="+mn-lt"/>
                        <a:cs typeface="Calibri" panose="020F0502020204030204" pitchFamily="34" charset="0"/>
                      </a:endParaRPr>
                    </a:p>
                  </a:txBody>
                  <a:tcPr marL="17995" marR="35991" marT="17995" marB="17995" anchor="ctr"/>
                </a:tc>
                <a:tc>
                  <a:txBody>
                    <a:bodyPr/>
                    <a:lstStyle/>
                    <a:p>
                      <a:pPr algn="ctr" rtl="0" fontAlgn="ctr"/>
                      <a:r>
                        <a:rPr lang="en-US" sz="1200" b="1" i="0" u="none" strike="noStrike" dirty="0">
                          <a:solidFill>
                            <a:schemeClr val="bg1"/>
                          </a:solidFill>
                          <a:latin typeface="+mn-lt"/>
                          <a:cs typeface="Calibri" panose="020F0502020204030204" pitchFamily="34" charset="0"/>
                        </a:rPr>
                        <a:t>TO-220FP-2L</a:t>
                      </a:r>
                      <a:r>
                        <a:rPr lang="en-US" sz="1200" b="1" i="0" u="none" strike="noStrike" dirty="0">
                          <a:solidFill>
                            <a:srgbClr val="FF0000"/>
                          </a:solidFill>
                          <a:latin typeface="+mn-lt"/>
                          <a:cs typeface="Calibri" panose="020F0502020204030204" pitchFamily="34" charset="0"/>
                        </a:rPr>
                        <a:t> </a:t>
                      </a:r>
                      <a:r>
                        <a:rPr lang="en-US" sz="1200" b="0" i="0" u="none" strike="noStrike" dirty="0">
                          <a:solidFill>
                            <a:schemeClr val="bg1"/>
                          </a:solidFill>
                          <a:latin typeface="+mn-lt"/>
                          <a:cs typeface="Calibri" panose="020F0502020204030204" pitchFamily="34" charset="0"/>
                        </a:rPr>
                        <a:t> </a:t>
                      </a:r>
                      <a:endParaRPr lang="en-US" sz="1200" b="1" i="0" u="none" strike="noStrike" dirty="0">
                        <a:solidFill>
                          <a:schemeClr val="bg1"/>
                        </a:solidFill>
                        <a:latin typeface="+mn-lt"/>
                        <a:cs typeface="Calibri" panose="020F0502020204030204" pitchFamily="34" charset="0"/>
                      </a:endParaRP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D2PAK</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DPAK</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PQFN-88</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Dies</a:t>
                      </a:r>
                    </a:p>
                  </a:txBody>
                  <a:tcPr marL="17995" marR="35991" marT="17995" marB="17995" anchor="ctr"/>
                </a:tc>
                <a:extLst>
                  <a:ext uri="{0D108BD9-81ED-4DB2-BD59-A6C34878D82A}">
                    <a16:rowId xmlns:a16="http://schemas.microsoft.com/office/drawing/2014/main" val="10000"/>
                  </a:ext>
                </a:extLst>
              </a:tr>
              <a:tr h="914400">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kumimoji="0" lang="en-US" sz="1200" b="1" i="0" u="none" strike="noStrike" kern="1200" cap="none" spc="0" normalizeH="0" baseline="0" dirty="0">
                        <a:ln>
                          <a:noFill/>
                        </a:ln>
                        <a:solidFill>
                          <a:srgbClr val="FF0000"/>
                        </a:solidFill>
                        <a:effectLst/>
                        <a:uLnTx/>
                        <a:uFillTx/>
                        <a:latin typeface="+mn-lt"/>
                        <a:ea typeface="+mn-ea"/>
                        <a:cs typeface="+mn-cs"/>
                      </a:endParaRPr>
                    </a:p>
                  </a:txBody>
                  <a:tcPr marL="17995" marR="35991" marT="17995" marB="17995">
                    <a:noFill/>
                  </a:tcPr>
                </a:tc>
                <a:tc>
                  <a:txBody>
                    <a:bodyPr/>
                    <a:lstStyle/>
                    <a:p>
                      <a:endParaRPr kumimoji="0" lang="en-US" sz="1200" b="1" i="0" u="none" strike="noStrike" kern="1200" cap="none" spc="0" normalizeH="0" baseline="0" dirty="0">
                        <a:ln>
                          <a:noFill/>
                        </a:ln>
                        <a:solidFill>
                          <a:srgbClr val="FF0000"/>
                        </a:solidFill>
                        <a:effectLst/>
                        <a:uLnTx/>
                        <a:uFillTx/>
                        <a:latin typeface="+mn-lt"/>
                        <a:ea typeface="+mn-ea"/>
                        <a:cs typeface="+mn-cs"/>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extLst>
                  <a:ext uri="{0D108BD9-81ED-4DB2-BD59-A6C34878D82A}">
                    <a16:rowId xmlns:a16="http://schemas.microsoft.com/office/drawing/2014/main" val="10001"/>
                  </a:ext>
                </a:extLst>
              </a:tr>
              <a:tr h="402231">
                <a:tc>
                  <a:txBody>
                    <a:bodyPr/>
                    <a:lstStyle/>
                    <a:p>
                      <a:pPr algn="ctr"/>
                      <a:r>
                        <a:rPr lang="en-US" sz="1200" b="1" dirty="0">
                          <a:solidFill>
                            <a:schemeClr val="tx1">
                              <a:lumMod val="75000"/>
                            </a:schemeClr>
                          </a:solidFill>
                          <a:latin typeface="+mn-lt"/>
                          <a:ea typeface="Inter" panose="020B0502030000000004" pitchFamily="34" charset="0"/>
                          <a:cs typeface="Calibri" panose="020F0502020204030204" pitchFamily="34" charset="0"/>
                        </a:rPr>
                        <a:t>50</a:t>
                      </a:r>
                    </a:p>
                  </a:txBody>
                  <a:tcPr marL="17995" marR="35991" marT="17995" marB="17995" anchor="ctr"/>
                </a:tc>
                <a:tc rowSpan="10">
                  <a:txBody>
                    <a:bodyPr/>
                    <a:lstStyle/>
                    <a:p>
                      <a:pPr algn="ctr"/>
                      <a:r>
                        <a:rPr lang="en-US" sz="1200" b="1" dirty="0">
                          <a:solidFill>
                            <a:schemeClr val="tx1">
                              <a:lumMod val="75000"/>
                            </a:schemeClr>
                          </a:solidFill>
                          <a:latin typeface="+mn-lt"/>
                          <a:ea typeface="Inter" panose="020B0502030000000004" pitchFamily="34" charset="0"/>
                          <a:cs typeface="Calibri" panose="020F0502020204030204" pitchFamily="34" charset="0"/>
                        </a:rPr>
                        <a:t>1.75</a:t>
                      </a:r>
                    </a:p>
                  </a:txBody>
                  <a:tcPr marL="17995" marR="35991" marT="17995" marB="17995" anchor="ctr">
                    <a:solidFill>
                      <a:srgbClr val="FBEC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tx1"/>
                          </a:solidFill>
                          <a:effectLst/>
                          <a:uLnTx/>
                          <a:uFillTx/>
                          <a:latin typeface="+mn-lt"/>
                          <a:ea typeface="Inter" panose="020B0502030000000004" pitchFamily="34" charset="0"/>
                          <a:cs typeface="Calibri" panose="020F0502020204030204" pitchFamily="34" charset="0"/>
                        </a:rPr>
                        <a:t>FFSH5065A-F155</a:t>
                      </a:r>
                    </a:p>
                  </a:txBody>
                  <a:tcPr marL="17995" marR="35991" marT="17995" marB="17995" anchor="ctr"/>
                </a:tc>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FFSH5065A</a:t>
                      </a: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PCFFS5065AF</a:t>
                      </a:r>
                    </a:p>
                  </a:txBody>
                  <a:tcPr marL="17995" marR="35991" marT="17995" marB="17995" anchor="ctr"/>
                </a:tc>
                <a:extLst>
                  <a:ext uri="{0D108BD9-81ED-4DB2-BD59-A6C34878D82A}">
                    <a16:rowId xmlns:a16="http://schemas.microsoft.com/office/drawing/2014/main" val="10002"/>
                  </a:ext>
                </a:extLst>
              </a:tr>
              <a:tr h="365760">
                <a:tc>
                  <a:txBody>
                    <a:bodyPr/>
                    <a:lstStyle/>
                    <a:p>
                      <a:pPr algn="ctr"/>
                      <a:r>
                        <a:rPr lang="en-US" sz="1200" b="1" dirty="0">
                          <a:solidFill>
                            <a:schemeClr val="tx1">
                              <a:lumMod val="75000"/>
                            </a:schemeClr>
                          </a:solidFill>
                          <a:latin typeface="+mn-lt"/>
                          <a:ea typeface="Inter" panose="020B0502030000000004" pitchFamily="34" charset="0"/>
                          <a:cs typeface="Calibri" panose="020F0502020204030204" pitchFamily="34" charset="0"/>
                        </a:rPr>
                        <a:t>40</a:t>
                      </a:r>
                    </a:p>
                  </a:txBody>
                  <a:tcPr marL="17995" marR="35991" marT="17995" marB="17995" anchor="ctr"/>
                </a:tc>
                <a:tc vMerge="1">
                  <a:txBody>
                    <a:bodyPr/>
                    <a:lstStyle/>
                    <a:p>
                      <a:pPr algn="ctr"/>
                      <a:endParaRPr lang="en-US" sz="1200" dirty="0">
                        <a:latin typeface="Calibri" panose="020F0502020204030204" pitchFamily="34" charset="0"/>
                      </a:endParaRPr>
                    </a:p>
                  </a:txBody>
                  <a:tcPr marL="18000" marR="36000" marT="18000" marB="18000" anchor="ctr">
                    <a:solidFill>
                      <a:srgbClr val="E9F3E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FFSH4065ADN</a:t>
                      </a:r>
                    </a:p>
                  </a:txBody>
                  <a:tcPr marL="17995" marR="35991" marT="17995" marB="17995" anchor="ctr"/>
                </a:tc>
                <a:tc>
                  <a:txBody>
                    <a:bodyPr/>
                    <a:lstStyle/>
                    <a:p>
                      <a:pPr algn="ctr"/>
                      <a:r>
                        <a:rPr lang="en-US" sz="1200" b="1" i="0" u="none" strike="noStrike" kern="1200" dirty="0">
                          <a:solidFill>
                            <a:schemeClr val="tx1">
                              <a:lumMod val="75000"/>
                            </a:schemeClr>
                          </a:solidFill>
                          <a:latin typeface="+mn-lt"/>
                          <a:ea typeface="Inter" panose="020B0502030000000004" pitchFamily="34" charset="0"/>
                          <a:cs typeface="Calibri" panose="020F0502020204030204" pitchFamily="34" charset="0"/>
                        </a:rPr>
                        <a:t>FFSH4065A</a:t>
                      </a: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PCFFS4065AF</a:t>
                      </a:r>
                    </a:p>
                  </a:txBody>
                  <a:tcPr marL="17995" marR="35991" marT="17995" marB="17995" anchor="ctr"/>
                </a:tc>
                <a:extLst>
                  <a:ext uri="{0D108BD9-81ED-4DB2-BD59-A6C34878D82A}">
                    <a16:rowId xmlns:a16="http://schemas.microsoft.com/office/drawing/2014/main" val="10003"/>
                  </a:ext>
                </a:extLst>
              </a:tr>
              <a:tr h="365760">
                <a:tc>
                  <a:txBody>
                    <a:bodyPr/>
                    <a:lstStyle/>
                    <a:p>
                      <a:pPr algn="ctr"/>
                      <a:r>
                        <a:rPr lang="en-US" sz="1200" b="1" dirty="0">
                          <a:solidFill>
                            <a:schemeClr val="tx1">
                              <a:lumMod val="75000"/>
                            </a:schemeClr>
                          </a:solidFill>
                          <a:latin typeface="+mn-lt"/>
                          <a:ea typeface="Inter" panose="020B0502030000000004" pitchFamily="34" charset="0"/>
                          <a:cs typeface="Calibri" panose="020F0502020204030204" pitchFamily="34" charset="0"/>
                        </a:rPr>
                        <a:t>30</a:t>
                      </a:r>
                    </a:p>
                  </a:txBody>
                  <a:tcPr marL="17995" marR="35991" marT="17995" marB="17995" anchor="ctr"/>
                </a:tc>
                <a:tc vMerge="1">
                  <a:txBody>
                    <a:bodyPr/>
                    <a:lstStyle/>
                    <a:p>
                      <a:endParaRPr lang="en-US"/>
                    </a:p>
                  </a:txBody>
                  <a:tcPr/>
                </a:tc>
                <a:tc>
                  <a:txBody>
                    <a:bodyPr/>
                    <a:lstStyle/>
                    <a:p>
                      <a:pPr marL="0" indent="0" algn="ctr" rtl="0" font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FFSH3065ADN</a:t>
                      </a:r>
                    </a:p>
                  </a:txBody>
                  <a:tcPr marL="17995" marR="35991" marT="17995" marB="17995" anchor="ctr"/>
                </a:tc>
                <a:tc>
                  <a:txBody>
                    <a:bodyPr/>
                    <a:lstStyle/>
                    <a:p>
                      <a:pPr algn="ctr"/>
                      <a:r>
                        <a:rPr lang="en-US" sz="1200" b="1" i="0" u="none" strike="noStrike" kern="1200" dirty="0">
                          <a:solidFill>
                            <a:schemeClr val="tx1">
                              <a:lumMod val="75000"/>
                            </a:schemeClr>
                          </a:solidFill>
                          <a:latin typeface="+mn-lt"/>
                          <a:ea typeface="Inter" panose="020B0502030000000004" pitchFamily="34" charset="0"/>
                          <a:cs typeface="Calibri" panose="020F0502020204030204" pitchFamily="34" charset="0"/>
                        </a:rPr>
                        <a:t>FFSH3065A</a:t>
                      </a: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tx1">
                              <a:lumMod val="75000"/>
                            </a:schemeClr>
                          </a:solidFill>
                          <a:latin typeface="+mn-lt"/>
                          <a:ea typeface="Inter" panose="020B0502030000000004" pitchFamily="34" charset="0"/>
                          <a:cs typeface="Calibri" panose="020F0502020204030204" pitchFamily="34" charset="0"/>
                        </a:rPr>
                        <a:t>FFSP3065A</a:t>
                      </a: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indent="0" algn="ctr" rtl="0" font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PCFFS3065AF</a:t>
                      </a:r>
                    </a:p>
                  </a:txBody>
                  <a:tcPr marL="17995" marR="35991" marT="17995" marB="17995" anchor="ctr"/>
                </a:tc>
                <a:extLst>
                  <a:ext uri="{0D108BD9-81ED-4DB2-BD59-A6C34878D82A}">
                    <a16:rowId xmlns:a16="http://schemas.microsoft.com/office/drawing/2014/main" val="10004"/>
                  </a:ext>
                </a:extLst>
              </a:tr>
              <a:tr h="365760">
                <a:tc>
                  <a:txBody>
                    <a:bodyPr/>
                    <a:lstStyle/>
                    <a:p>
                      <a:pPr algn="ctr"/>
                      <a:r>
                        <a:rPr lang="en-US" sz="1200" b="1" dirty="0">
                          <a:solidFill>
                            <a:schemeClr val="tx1">
                              <a:lumMod val="75000"/>
                            </a:schemeClr>
                          </a:solidFill>
                          <a:latin typeface="+mn-lt"/>
                          <a:ea typeface="Inter" panose="020B0502030000000004" pitchFamily="34" charset="0"/>
                          <a:cs typeface="Calibri" panose="020F0502020204030204" pitchFamily="34" charset="0"/>
                        </a:rPr>
                        <a:t>20</a:t>
                      </a:r>
                    </a:p>
                  </a:txBody>
                  <a:tcPr marL="17995" marR="35991" marT="17995" marB="17995" anchor="ctr"/>
                </a:tc>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FFSH2065ADN</a:t>
                      </a:r>
                    </a:p>
                  </a:txBody>
                  <a:tcPr marL="17995" marR="35991" marT="17995" marB="17995" anchor="ctr"/>
                </a:tc>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FFSH2065A</a:t>
                      </a:r>
                    </a:p>
                  </a:txBody>
                  <a:tcPr marL="17995" marR="35991" marT="17995" marB="17995" anchor="ctr"/>
                </a:tc>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FFSP2065A</a:t>
                      </a:r>
                    </a:p>
                  </a:txBody>
                  <a:tcPr marL="17995" marR="35991" marT="17995" marB="17995" anchor="ctr"/>
                </a:tc>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FFSPF2065A</a:t>
                      </a: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extLst>
                  <a:ext uri="{0D108BD9-81ED-4DB2-BD59-A6C34878D82A}">
                    <a16:rowId xmlns:a16="http://schemas.microsoft.com/office/drawing/2014/main" val="10005"/>
                  </a:ext>
                </a:extLst>
              </a:tr>
              <a:tr h="365760">
                <a:tc>
                  <a:txBody>
                    <a:bodyPr/>
                    <a:lstStyle/>
                    <a:p>
                      <a:pPr algn="ctr"/>
                      <a:r>
                        <a:rPr lang="en-US" sz="1200" b="1" dirty="0">
                          <a:solidFill>
                            <a:schemeClr val="tx1">
                              <a:lumMod val="75000"/>
                            </a:schemeClr>
                          </a:solidFill>
                          <a:latin typeface="+mn-lt"/>
                          <a:ea typeface="Inter" panose="020B0502030000000004" pitchFamily="34" charset="0"/>
                          <a:cs typeface="Calibri" panose="020F0502020204030204" pitchFamily="34" charset="0"/>
                        </a:rPr>
                        <a:t>16</a:t>
                      </a:r>
                    </a:p>
                  </a:txBody>
                  <a:tcPr marL="17995" marR="35991" marT="17995" marB="17995" anchor="ctr"/>
                </a:tc>
                <a:tc vMerge="1">
                  <a:txBody>
                    <a:bodyPr/>
                    <a:lstStyle/>
                    <a:p>
                      <a:endParaRPr lang="en-US"/>
                    </a:p>
                  </a:txBody>
                  <a:tcPr/>
                </a:tc>
                <a:tc>
                  <a:txBody>
                    <a:bodyPr/>
                    <a:lstStyle/>
                    <a:p>
                      <a:pPr algn="ctr"/>
                      <a:r>
                        <a:rPr lang="en-US" sz="1200" b="1" i="0" u="none" strike="noStrike" kern="1200" dirty="0">
                          <a:solidFill>
                            <a:schemeClr val="tx1">
                              <a:lumMod val="75000"/>
                            </a:schemeClr>
                          </a:solidFill>
                          <a:latin typeface="+mn-lt"/>
                          <a:ea typeface="Inter" panose="020B0502030000000004" pitchFamily="34" charset="0"/>
                          <a:cs typeface="Calibri" panose="020F0502020204030204" pitchFamily="34" charset="0"/>
                        </a:rPr>
                        <a:t>FFSH1665ADN</a:t>
                      </a:r>
                    </a:p>
                  </a:txBody>
                  <a:tcPr marL="17995" marR="35991" marT="17995" marB="17995" anchor="ctr"/>
                </a:tc>
                <a:tc>
                  <a:txBody>
                    <a:bodyPr/>
                    <a:lstStyle/>
                    <a:p>
                      <a:pPr algn="ctr"/>
                      <a:r>
                        <a:rPr lang="en-US" sz="1200" b="1" i="0" u="none" strike="noStrike" kern="1200" dirty="0">
                          <a:solidFill>
                            <a:schemeClr val="tx1">
                              <a:lumMod val="75000"/>
                            </a:schemeClr>
                          </a:solidFill>
                          <a:latin typeface="+mn-lt"/>
                          <a:ea typeface="Inter" panose="020B0502030000000004" pitchFamily="34" charset="0"/>
                          <a:cs typeface="Calibri" panose="020F0502020204030204" pitchFamily="34" charset="0"/>
                        </a:rPr>
                        <a:t>FFSH1665A</a:t>
                      </a:r>
                    </a:p>
                  </a:txBody>
                  <a:tcPr marL="17995" marR="35991" marT="17995" marB="17995" anchor="ctr"/>
                </a:tc>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FFSP1665A</a:t>
                      </a: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extLst>
                  <a:ext uri="{0D108BD9-81ED-4DB2-BD59-A6C34878D82A}">
                    <a16:rowId xmlns:a16="http://schemas.microsoft.com/office/drawing/2014/main" val="10006"/>
                  </a:ext>
                </a:extLst>
              </a:tr>
              <a:tr h="365760">
                <a:tc>
                  <a:txBody>
                    <a:bodyPr/>
                    <a:lstStyle/>
                    <a:p>
                      <a:pPr algn="ctr"/>
                      <a:r>
                        <a:rPr lang="en-US" sz="1200" b="1" dirty="0">
                          <a:solidFill>
                            <a:schemeClr val="tx1">
                              <a:lumMod val="75000"/>
                            </a:schemeClr>
                          </a:solidFill>
                          <a:latin typeface="+mn-lt"/>
                          <a:ea typeface="Inter" panose="020B0502030000000004" pitchFamily="34" charset="0"/>
                          <a:cs typeface="Calibri" panose="020F0502020204030204" pitchFamily="34" charset="0"/>
                        </a:rPr>
                        <a:t>12</a:t>
                      </a:r>
                    </a:p>
                  </a:txBody>
                  <a:tcPr marL="17995" marR="35991" marT="17995" marB="17995" anchor="ctr"/>
                </a:tc>
                <a:tc vMerge="1">
                  <a:txBody>
                    <a:bodyPr/>
                    <a:lstStyle/>
                    <a:p>
                      <a:endParaRPr lang="en-US"/>
                    </a:p>
                  </a:txBody>
                  <a:tcPr/>
                </a:tc>
                <a:tc>
                  <a:txBody>
                    <a:bodyPr/>
                    <a:lstStyle/>
                    <a:p>
                      <a:pPr algn="ct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FFSP1265A</a:t>
                      </a:r>
                    </a:p>
                  </a:txBody>
                  <a:tcPr marL="17995" marR="35991" marT="17995" marB="17995" anchor="ctr"/>
                </a:tc>
                <a:tc>
                  <a:txBody>
                    <a:bodyPr/>
                    <a:lstStyle/>
                    <a:p>
                      <a:pPr algn="ct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r>
                        <a:rPr lang="en-US" sz="1200" b="1" i="0" u="none" strike="noStrike" kern="1200" dirty="0">
                          <a:solidFill>
                            <a:schemeClr val="tx1">
                              <a:lumMod val="75000"/>
                            </a:schemeClr>
                          </a:solidFill>
                          <a:latin typeface="+mn-lt"/>
                          <a:ea typeface="Inter" panose="020B0502030000000004" pitchFamily="34" charset="0"/>
                          <a:cs typeface="Calibri" panose="020F0502020204030204" pitchFamily="34" charset="0"/>
                        </a:rPr>
                        <a:t>FFSB1265A</a:t>
                      </a:r>
                    </a:p>
                  </a:txBody>
                  <a:tcPr marL="17995" marR="35991" marT="17995" marB="17995" anchor="ctr"/>
                </a:tc>
                <a:tc>
                  <a:txBody>
                    <a:bodyPr/>
                    <a:lstStyle/>
                    <a:p>
                      <a:pPr algn="ct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FFSM1265A</a:t>
                      </a:r>
                    </a:p>
                  </a:txBody>
                  <a:tcPr marL="17995" marR="35991" marT="17995" marB="17995" anchor="ctr"/>
                </a:tc>
                <a:tc>
                  <a:txBody>
                    <a:bodyPr/>
                    <a:lstStyle/>
                    <a:p>
                      <a:pPr algn="ct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extLst>
                  <a:ext uri="{0D108BD9-81ED-4DB2-BD59-A6C34878D82A}">
                    <a16:rowId xmlns:a16="http://schemas.microsoft.com/office/drawing/2014/main" val="10007"/>
                  </a:ext>
                </a:extLst>
              </a:tr>
              <a:tr h="365760">
                <a:tc>
                  <a:txBody>
                    <a:bodyPr/>
                    <a:lstStyle/>
                    <a:p>
                      <a:pPr algn="ctr"/>
                      <a:r>
                        <a:rPr lang="en-US" sz="1200" b="1" dirty="0">
                          <a:solidFill>
                            <a:schemeClr val="tx1">
                              <a:lumMod val="75000"/>
                            </a:schemeClr>
                          </a:solidFill>
                          <a:latin typeface="+mn-lt"/>
                          <a:ea typeface="Inter" panose="020B0502030000000004" pitchFamily="34" charset="0"/>
                          <a:cs typeface="Calibri" panose="020F0502020204030204" pitchFamily="34" charset="0"/>
                        </a:rPr>
                        <a:t>10</a:t>
                      </a:r>
                    </a:p>
                  </a:txBody>
                  <a:tcPr marL="17995" marR="35991" marT="17995" marB="17995" anchor="ctr"/>
                </a:tc>
                <a:tc vMerge="1">
                  <a:txBody>
                    <a:bodyPr/>
                    <a:lstStyle/>
                    <a:p>
                      <a:endParaRPr lang="en-US"/>
                    </a:p>
                  </a:txBody>
                  <a:tcPr/>
                </a:tc>
                <a:tc>
                  <a:txBody>
                    <a:bodyPr/>
                    <a:lstStyle/>
                    <a:p>
                      <a:pPr algn="ct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Inter" panose="020B0502030000000004" pitchFamily="34" charset="0"/>
                          <a:cs typeface="Calibri" panose="020F0502020204030204" pitchFamily="34" charset="0"/>
                        </a:rPr>
                        <a:t>FFSH1065A</a:t>
                      </a:r>
                      <a:endPar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FFSP1065A</a:t>
                      </a:r>
                    </a:p>
                  </a:txBody>
                  <a:tcPr marL="17995" marR="35991" marT="17995" marB="17995" anchor="ctr"/>
                </a:tc>
                <a:tc>
                  <a:txBody>
                    <a:bodyPr/>
                    <a:lstStyle/>
                    <a:p>
                      <a:pPr algn="ctr"/>
                      <a:r>
                        <a:rPr lang="en-US" sz="1200" b="1" i="0" u="none" strike="noStrike" dirty="0">
                          <a:solidFill>
                            <a:schemeClr val="tx1">
                              <a:lumMod val="75000"/>
                            </a:schemeClr>
                          </a:solidFill>
                          <a:latin typeface="+mn-lt"/>
                          <a:ea typeface="Inter" panose="020B0502030000000004" pitchFamily="34" charset="0"/>
                          <a:cs typeface="Calibri" panose="020F0502020204030204" pitchFamily="34" charset="0"/>
                        </a:rPr>
                        <a:t>FFSPF1065A</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lumMod val="75000"/>
                            </a:schemeClr>
                          </a:solidFill>
                          <a:latin typeface="+mn-lt"/>
                          <a:ea typeface="Inter" panose="020B0502030000000004" pitchFamily="34" charset="0"/>
                          <a:cs typeface="Calibri" panose="020F0502020204030204" pitchFamily="34" charset="0"/>
                        </a:rPr>
                        <a:t>FFSB1065A</a:t>
                      </a:r>
                    </a:p>
                  </a:txBody>
                  <a:tcPr marL="17995" marR="35991" marT="17995" marB="17995" anchor="ctr"/>
                </a:tc>
                <a:tc>
                  <a:txBody>
                    <a:bodyPr/>
                    <a:lstStyle/>
                    <a:p>
                      <a:pPr algn="ct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FFSD1065A</a:t>
                      </a: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FFSM1065A</a:t>
                      </a: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extLst>
                  <a:ext uri="{0D108BD9-81ED-4DB2-BD59-A6C34878D82A}">
                    <a16:rowId xmlns:a16="http://schemas.microsoft.com/office/drawing/2014/main" val="10008"/>
                  </a:ext>
                </a:extLst>
              </a:tr>
              <a:tr h="365760">
                <a:tc>
                  <a:txBody>
                    <a:bodyPr/>
                    <a:lstStyle/>
                    <a:p>
                      <a:pPr algn="ctr"/>
                      <a:r>
                        <a:rPr lang="en-US" sz="1200" b="1" dirty="0">
                          <a:solidFill>
                            <a:schemeClr val="tx1">
                              <a:lumMod val="75000"/>
                            </a:schemeClr>
                          </a:solidFill>
                          <a:latin typeface="+mn-lt"/>
                          <a:ea typeface="Inter" panose="020B0502030000000004" pitchFamily="34" charset="0"/>
                          <a:cs typeface="Calibri" panose="020F0502020204030204" pitchFamily="34" charset="0"/>
                        </a:rPr>
                        <a:t>8</a:t>
                      </a:r>
                    </a:p>
                  </a:txBody>
                  <a:tcPr marL="17995" marR="35991" marT="17995" marB="17995" anchor="ctr"/>
                </a:tc>
                <a:tc vMerge="1">
                  <a:txBody>
                    <a:bodyPr/>
                    <a:lstStyle/>
                    <a:p>
                      <a:endParaRPr lang="en-US"/>
                    </a:p>
                  </a:txBody>
                  <a:tcPr/>
                </a:tc>
                <a:tc>
                  <a:txBody>
                    <a:bodyPr/>
                    <a:lstStyle/>
                    <a:p>
                      <a:pPr algn="ct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FFSP0865A</a:t>
                      </a:r>
                    </a:p>
                  </a:txBody>
                  <a:tcPr marL="17995" marR="35991" marT="17995" marB="17995" anchor="ctr"/>
                </a:tc>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FFSPF0865A</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lumMod val="75000"/>
                            </a:schemeClr>
                          </a:solidFill>
                          <a:latin typeface="+mn-lt"/>
                          <a:ea typeface="Inter" panose="020B0502030000000004" pitchFamily="34" charset="0"/>
                          <a:cs typeface="Calibri" panose="020F0502020204030204" pitchFamily="34" charset="0"/>
                        </a:rPr>
                        <a:t> FFSB0865A</a:t>
                      </a:r>
                    </a:p>
                  </a:txBody>
                  <a:tcPr marL="17995" marR="35991" marT="17995" marB="17995" anchor="ctr"/>
                </a:tc>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FFSD0865A</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FFSM0865A</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extLst>
                  <a:ext uri="{0D108BD9-81ED-4DB2-BD59-A6C34878D82A}">
                    <a16:rowId xmlns:a16="http://schemas.microsoft.com/office/drawing/2014/main" val="10009"/>
                  </a:ext>
                </a:extLst>
              </a:tr>
              <a:tr h="365760">
                <a:tc>
                  <a:txBody>
                    <a:bodyPr/>
                    <a:lstStyle/>
                    <a:p>
                      <a:pPr marL="0" algn="ctr" defTabSz="914400" rtl="0" eaLnBrk="1" latinLnBrk="0" hangingPunct="1"/>
                      <a:r>
                        <a:rPr lang="en-US" sz="1200" b="1" kern="1200" dirty="0">
                          <a:solidFill>
                            <a:schemeClr val="tx1">
                              <a:lumMod val="75000"/>
                            </a:schemeClr>
                          </a:solidFill>
                          <a:latin typeface="+mn-lt"/>
                          <a:ea typeface="Inter" panose="020B0502030000000004" pitchFamily="34" charset="0"/>
                          <a:cs typeface="Calibri" panose="020F0502020204030204" pitchFamily="34" charset="0"/>
                        </a:rPr>
                        <a:t>6</a:t>
                      </a:r>
                    </a:p>
                  </a:txBody>
                  <a:tcPr marL="17995" marR="35991" marT="17995" marB="17995" anchor="ctr">
                    <a:solidFill>
                      <a:srgbClr val="FBECE8"/>
                    </a:solidFill>
                  </a:tcPr>
                </a:tc>
                <a:tc vMerge="1">
                  <a:txBody>
                    <a:bodyPr/>
                    <a:lstStyle/>
                    <a:p>
                      <a:endParaRPr lang="en-US"/>
                    </a:p>
                  </a:txBody>
                  <a:tcPr/>
                </a:tc>
                <a:tc>
                  <a:txBody>
                    <a:bodyPr/>
                    <a:lstStyle/>
                    <a:p>
                      <a:pPr algn="ct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FFSP0665A</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FFSPF0665A</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lumMod val="75000"/>
                            </a:schemeClr>
                          </a:solidFill>
                          <a:latin typeface="+mn-lt"/>
                          <a:ea typeface="Inter" panose="020B0502030000000004" pitchFamily="34" charset="0"/>
                          <a:cs typeface="Calibri" panose="020F0502020204030204" pitchFamily="34" charset="0"/>
                        </a:rPr>
                        <a:t>FFSB0665A</a:t>
                      </a:r>
                    </a:p>
                  </a:txBody>
                  <a:tcPr marL="17995" marR="35991" marT="17995" marB="17995" anchor="ctr"/>
                </a:tc>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FFSD0665A</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FFSM0665A</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extLst>
                  <a:ext uri="{0D108BD9-81ED-4DB2-BD59-A6C34878D82A}">
                    <a16:rowId xmlns:a16="http://schemas.microsoft.com/office/drawing/2014/main" val="10010"/>
                  </a:ext>
                </a:extLst>
              </a:tr>
              <a:tr h="365760">
                <a:tc>
                  <a:txBody>
                    <a:bodyPr/>
                    <a:lstStyle/>
                    <a:p>
                      <a:pPr algn="ctr"/>
                      <a:r>
                        <a:rPr lang="en-US" sz="1200" b="1" dirty="0">
                          <a:solidFill>
                            <a:schemeClr val="tx1">
                              <a:lumMod val="75000"/>
                            </a:schemeClr>
                          </a:solidFill>
                          <a:latin typeface="+mn-lt"/>
                          <a:ea typeface="Inter" panose="020B0502030000000004" pitchFamily="34" charset="0"/>
                          <a:cs typeface="Calibri" panose="020F0502020204030204" pitchFamily="34" charset="0"/>
                        </a:rPr>
                        <a:t>4</a:t>
                      </a:r>
                    </a:p>
                  </a:txBody>
                  <a:tcPr marL="17995" marR="35991" marT="17995" marB="17995" anchor="ctr">
                    <a:solidFill>
                      <a:srgbClr val="F7D7CD"/>
                    </a:solidFill>
                  </a:tcPr>
                </a:tc>
                <a:tc vMerge="1">
                  <a:txBody>
                    <a:bodyPr/>
                    <a:lstStyle/>
                    <a:p>
                      <a:pPr algn="ctr"/>
                      <a:endParaRPr lang="en-US" sz="1100" dirty="0">
                        <a:latin typeface="Calibri" panose="020F0502020204030204" pitchFamily="34" charset="0"/>
                      </a:endParaRPr>
                    </a:p>
                  </a:txBody>
                  <a:tcPr marL="18000" marR="36000" marT="18000" marB="18000" anchor="ctr"/>
                </a:tc>
                <a:tc>
                  <a:txBody>
                    <a:bodyPr/>
                    <a:lstStyle/>
                    <a:p>
                      <a:pPr marL="0" algn="ctr" defTabSz="914400" rtl="0" eaLnBrk="1" latinLnBrk="0" hangingPunct="1"/>
                      <a:endParaRPr kumimoji="0" lang="en-US" sz="1200" b="1" i="0" u="none" strike="noStrike" kern="1200" cap="none" spc="0" normalizeH="0" baseline="0" dirty="0">
                        <a:ln>
                          <a:noFill/>
                        </a:ln>
                        <a:solidFill>
                          <a:srgbClr val="FF0000"/>
                        </a:solidFill>
                        <a:effectLst/>
                        <a:uLnTx/>
                        <a:uFillTx/>
                        <a:latin typeface="+mn-lt"/>
                        <a:ea typeface="Inter" panose="020B0502030000000004" pitchFamily="34" charset="0"/>
                        <a:cs typeface="Calibri" panose="020F0502020204030204" pitchFamily="34" charset="0"/>
                      </a:endParaRPr>
                    </a:p>
                  </a:txBody>
                  <a:tcPr marL="17995" marR="35991" marT="17995" marB="17995" anchor="ctr">
                    <a:solidFill>
                      <a:srgbClr val="F7D7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mn-lt"/>
                        <a:ea typeface="Inter" panose="020B0502030000000004" pitchFamily="34" charset="0"/>
                        <a:cs typeface="Calibri" panose="020F0502020204030204" pitchFamily="34" charset="0"/>
                      </a:endParaRPr>
                    </a:p>
                  </a:txBody>
                  <a:tcPr marL="17995" marR="35991" marT="17995" marB="17995" anchor="ctr">
                    <a:solidFill>
                      <a:srgbClr val="F7D7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FFSP0465A</a:t>
                      </a:r>
                      <a:endParaRPr lang="en-US" sz="1200" b="1" kern="1200" noProof="0"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solidFill>
                      <a:srgbClr val="F7D7CD"/>
                    </a:solidFill>
                  </a:tcPr>
                </a:tc>
                <a:tc>
                  <a:txBody>
                    <a:bodyPr/>
                    <a:lstStyle/>
                    <a:p>
                      <a:pPr marL="0" algn="ctr" defTabSz="914400" rtl="0" eaLnBrk="1" latinLnBrk="0" hangingPunct="1"/>
                      <a:endParaRPr lang="en-US" sz="1200" b="1" kern="1200"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solidFill>
                      <a:srgbClr val="F7D7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FFSB0465A</a:t>
                      </a:r>
                    </a:p>
                  </a:txBody>
                  <a:tcPr marL="17995" marR="35991" marT="17995" marB="17995" anchor="ctr">
                    <a:solidFill>
                      <a:srgbClr val="F7D7CD"/>
                    </a:solidFill>
                  </a:tcPr>
                </a:tc>
                <a:tc>
                  <a:txBody>
                    <a:bodyPr/>
                    <a:lstStyle/>
                    <a:p>
                      <a:pPr marL="0" algn="ctr" defTabSz="914400" rtl="0" eaLnBrk="1" latinLnBrk="0" hangingPunct="1"/>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FFSD0465A</a:t>
                      </a:r>
                      <a:endParaRPr lang="en-US" sz="1200" b="1" kern="1200"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solidFill>
                      <a:srgbClr val="F7D7CD"/>
                    </a:solidFill>
                  </a:tcPr>
                </a:tc>
                <a:tc>
                  <a:txBody>
                    <a:bodyPr/>
                    <a:lstStyle/>
                    <a:p>
                      <a:pPr algn="ct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FFSM0465A</a:t>
                      </a:r>
                    </a:p>
                  </a:txBody>
                  <a:tcPr marL="17995" marR="35991" marT="17995" marB="17995" anchor="ctr">
                    <a:solidFill>
                      <a:srgbClr val="F7D7CD"/>
                    </a:solidFill>
                  </a:tcPr>
                </a:tc>
                <a:tc>
                  <a:txBody>
                    <a:bodyPr/>
                    <a:lstStyle/>
                    <a:p>
                      <a:pPr algn="ctr"/>
                      <a:endPar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solidFill>
                      <a:srgbClr val="F7D7CD"/>
                    </a:solidFill>
                  </a:tcPr>
                </a:tc>
                <a:extLst>
                  <a:ext uri="{0D108BD9-81ED-4DB2-BD59-A6C34878D82A}">
                    <a16:rowId xmlns:a16="http://schemas.microsoft.com/office/drawing/2014/main" val="10011"/>
                  </a:ext>
                </a:extLst>
              </a:tr>
            </a:tbl>
          </a:graphicData>
        </a:graphic>
      </p:graphicFrame>
      <p:grpSp>
        <p:nvGrpSpPr>
          <p:cNvPr id="21" name="Group 58">
            <a:extLst>
              <a:ext uri="{FF2B5EF4-FFF2-40B4-BE49-F238E27FC236}">
                <a16:creationId xmlns:a16="http://schemas.microsoft.com/office/drawing/2014/main" id="{62E08E78-3740-4BDB-A62A-50070334C929}"/>
              </a:ext>
            </a:extLst>
          </p:cNvPr>
          <p:cNvGrpSpPr/>
          <p:nvPr/>
        </p:nvGrpSpPr>
        <p:grpSpPr>
          <a:xfrm>
            <a:off x="2175261" y="2370494"/>
            <a:ext cx="5422229" cy="461545"/>
            <a:chOff x="4012709" y="1830066"/>
            <a:chExt cx="4823453" cy="461665"/>
          </a:xfrm>
        </p:grpSpPr>
        <p:sp>
          <p:nvSpPr>
            <p:cNvPr id="22" name="TextBox 21">
              <a:extLst>
                <a:ext uri="{FF2B5EF4-FFF2-40B4-BE49-F238E27FC236}">
                  <a16:creationId xmlns:a16="http://schemas.microsoft.com/office/drawing/2014/main" id="{12B3A11D-8CD8-47E9-9BC6-85538AB26DD7}"/>
                </a:ext>
              </a:extLst>
            </p:cNvPr>
            <p:cNvSpPr txBox="1"/>
            <p:nvPr/>
          </p:nvSpPr>
          <p:spPr>
            <a:xfrm>
              <a:off x="5814899" y="1830066"/>
              <a:ext cx="3021263" cy="461665"/>
            </a:xfrm>
            <a:prstGeom prst="rect">
              <a:avLst/>
            </a:prstGeom>
            <a:solidFill>
              <a:schemeClr val="bg1"/>
            </a:solidFill>
            <a:ln w="19050">
              <a:solidFill>
                <a:srgbClr val="FF0000"/>
              </a:solidFill>
            </a:ln>
          </p:spPr>
          <p:txBody>
            <a:bodyPr wrap="square" rtlCol="0">
              <a:spAutoFit/>
            </a:bodyPr>
            <a:lstStyle/>
            <a:p>
              <a:pPr algn="ctr">
                <a:defRPr/>
              </a:pPr>
              <a:r>
                <a:rPr lang="en-US" sz="1200" b="1" dirty="0">
                  <a:solidFill>
                    <a:srgbClr val="FF0000"/>
                  </a:solidFill>
                  <a:latin typeface="Calibri" pitchFamily="34" charset="0"/>
                </a:rPr>
                <a:t>Single die device (instead of two parallel die) created as </a:t>
              </a:r>
              <a:r>
                <a:rPr lang="en-US" sz="1200" b="1" dirty="0" err="1">
                  <a:solidFill>
                    <a:srgbClr val="FF0000"/>
                  </a:solidFill>
                  <a:latin typeface="Calibri" pitchFamily="34" charset="0"/>
                </a:rPr>
                <a:t>Wolfspeed</a:t>
              </a:r>
              <a:r>
                <a:rPr lang="en-US" sz="1200" b="1" dirty="0">
                  <a:solidFill>
                    <a:srgbClr val="FF0000"/>
                  </a:solidFill>
                  <a:latin typeface="Calibri" pitchFamily="34" charset="0"/>
                </a:rPr>
                <a:t> drop-in replacement.</a:t>
              </a:r>
            </a:p>
          </p:txBody>
        </p:sp>
        <p:cxnSp>
          <p:nvCxnSpPr>
            <p:cNvPr id="23" name="Straight Arrow Connector 26">
              <a:extLst>
                <a:ext uri="{FF2B5EF4-FFF2-40B4-BE49-F238E27FC236}">
                  <a16:creationId xmlns:a16="http://schemas.microsoft.com/office/drawing/2014/main" id="{A4110F62-9A8A-45E0-9FB1-C6491873A4AC}"/>
                </a:ext>
              </a:extLst>
            </p:cNvPr>
            <p:cNvCxnSpPr/>
            <p:nvPr/>
          </p:nvCxnSpPr>
          <p:spPr>
            <a:xfrm flipV="1">
              <a:off x="4012709" y="2032915"/>
              <a:ext cx="0" cy="1828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54">
              <a:extLst>
                <a:ext uri="{FF2B5EF4-FFF2-40B4-BE49-F238E27FC236}">
                  <a16:creationId xmlns:a16="http://schemas.microsoft.com/office/drawing/2014/main" id="{E2449D2A-3640-4942-BE88-49496E534DA1}"/>
                </a:ext>
              </a:extLst>
            </p:cNvPr>
            <p:cNvCxnSpPr/>
            <p:nvPr/>
          </p:nvCxnSpPr>
          <p:spPr>
            <a:xfrm flipH="1">
              <a:off x="4012709" y="2213302"/>
              <a:ext cx="1802190" cy="0"/>
            </a:xfrm>
            <a:prstGeom prst="straightConnector1">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pic>
        <p:nvPicPr>
          <p:cNvPr id="2" name="그림 1">
            <a:extLst>
              <a:ext uri="{FF2B5EF4-FFF2-40B4-BE49-F238E27FC236}">
                <a16:creationId xmlns:a16="http://schemas.microsoft.com/office/drawing/2014/main" id="{8262FC07-28E6-42EE-AAF2-20DC6AB12263}"/>
              </a:ext>
            </a:extLst>
          </p:cNvPr>
          <p:cNvPicPr>
            <a:picLocks noChangeAspect="1"/>
          </p:cNvPicPr>
          <p:nvPr/>
        </p:nvPicPr>
        <p:blipFill>
          <a:blip r:embed="rId2"/>
          <a:stretch>
            <a:fillRect/>
          </a:stretch>
        </p:blipFill>
        <p:spPr>
          <a:xfrm rot="20361278">
            <a:off x="5383898" y="1606041"/>
            <a:ext cx="809143" cy="532331"/>
          </a:xfrm>
          <a:prstGeom prst="rect">
            <a:avLst/>
          </a:prstGeom>
        </p:spPr>
      </p:pic>
      <p:sp>
        <p:nvSpPr>
          <p:cNvPr id="18" name="TextBox 17">
            <a:extLst>
              <a:ext uri="{FF2B5EF4-FFF2-40B4-BE49-F238E27FC236}">
                <a16:creationId xmlns:a16="http://schemas.microsoft.com/office/drawing/2014/main" id="{7B4FC41D-B138-45B8-8FCF-055DD7B8AB82}"/>
              </a:ext>
            </a:extLst>
          </p:cNvPr>
          <p:cNvSpPr txBox="1"/>
          <p:nvPr/>
        </p:nvSpPr>
        <p:spPr>
          <a:xfrm>
            <a:off x="414087" y="698716"/>
            <a:ext cx="3346968" cy="276927"/>
          </a:xfrm>
          <a:prstGeom prst="rect">
            <a:avLst/>
          </a:prstGeom>
          <a:noFill/>
        </p:spPr>
        <p:txBody>
          <a:bodyPr wrap="none" rtlCol="0">
            <a:spAutoFit/>
          </a:bodyPr>
          <a:lstStyle/>
          <a:p>
            <a:pPr algn="l"/>
            <a:r>
              <a:rPr lang="en-US" sz="1200" dirty="0">
                <a:solidFill>
                  <a:schemeClr val="bg2">
                    <a:lumMod val="10000"/>
                  </a:schemeClr>
                </a:solidFill>
              </a:rPr>
              <a:t>Automotive grade includes “–F085” OPN suffix</a:t>
            </a:r>
          </a:p>
        </p:txBody>
      </p:sp>
      <p:pic>
        <p:nvPicPr>
          <p:cNvPr id="19" name="Picture 18" descr="A picture containing electronics&#10;&#10;Description automatically generated">
            <a:extLst>
              <a:ext uri="{FF2B5EF4-FFF2-40B4-BE49-F238E27FC236}">
                <a16:creationId xmlns:a16="http://schemas.microsoft.com/office/drawing/2014/main" id="{742AC75F-C60B-4AD6-A475-E77AE12A16D2}"/>
              </a:ext>
            </a:extLst>
          </p:cNvPr>
          <p:cNvPicPr>
            <a:picLocks noChangeAspect="1"/>
          </p:cNvPicPr>
          <p:nvPr/>
        </p:nvPicPr>
        <p:blipFill>
          <a:blip r:embed="rId3"/>
          <a:stretch>
            <a:fillRect/>
          </a:stretch>
        </p:blipFill>
        <p:spPr>
          <a:xfrm>
            <a:off x="4331342" y="1415878"/>
            <a:ext cx="668359" cy="835450"/>
          </a:xfrm>
          <a:prstGeom prst="rect">
            <a:avLst/>
          </a:prstGeom>
        </p:spPr>
      </p:pic>
      <p:pic>
        <p:nvPicPr>
          <p:cNvPr id="25" name="Picture 24" descr="A picture containing electronics&#10;&#10;Description automatically generated">
            <a:extLst>
              <a:ext uri="{FF2B5EF4-FFF2-40B4-BE49-F238E27FC236}">
                <a16:creationId xmlns:a16="http://schemas.microsoft.com/office/drawing/2014/main" id="{3DD49334-FE48-43FB-BF34-724D83A4EAB6}"/>
              </a:ext>
            </a:extLst>
          </p:cNvPr>
          <p:cNvPicPr>
            <a:picLocks noChangeAspect="1"/>
          </p:cNvPicPr>
          <p:nvPr/>
        </p:nvPicPr>
        <p:blipFill>
          <a:blip r:embed="rId4"/>
          <a:stretch>
            <a:fillRect/>
          </a:stretch>
        </p:blipFill>
        <p:spPr>
          <a:xfrm>
            <a:off x="3097771" y="1411217"/>
            <a:ext cx="675817" cy="844772"/>
          </a:xfrm>
          <a:prstGeom prst="rect">
            <a:avLst/>
          </a:prstGeom>
        </p:spPr>
      </p:pic>
      <p:pic>
        <p:nvPicPr>
          <p:cNvPr id="26" name="Picture 44" descr="A picture containing electronics&#10;&#10;Description automatically generated">
            <a:extLst>
              <a:ext uri="{FF2B5EF4-FFF2-40B4-BE49-F238E27FC236}">
                <a16:creationId xmlns:a16="http://schemas.microsoft.com/office/drawing/2014/main" id="{66EA3102-797F-4FDE-9E5D-6DAE4ADA0EB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1725293" y="1402391"/>
            <a:ext cx="1078032" cy="862424"/>
          </a:xfrm>
          <a:prstGeom prst="rect">
            <a:avLst/>
          </a:prstGeom>
        </p:spPr>
      </p:pic>
      <p:pic>
        <p:nvPicPr>
          <p:cNvPr id="27" name="Picture 26" descr="A picture containing circuit, electronics&#10;&#10;Description automatically generated">
            <a:extLst>
              <a:ext uri="{FF2B5EF4-FFF2-40B4-BE49-F238E27FC236}">
                <a16:creationId xmlns:a16="http://schemas.microsoft.com/office/drawing/2014/main" id="{11D87336-2563-4368-905F-80339294C071}"/>
              </a:ext>
            </a:extLst>
          </p:cNvPr>
          <p:cNvPicPr>
            <a:picLocks noChangeAspect="1"/>
          </p:cNvPicPr>
          <p:nvPr/>
        </p:nvPicPr>
        <p:blipFill>
          <a:blip r:embed="rId6"/>
          <a:stretch>
            <a:fillRect/>
          </a:stretch>
        </p:blipFill>
        <p:spPr>
          <a:xfrm>
            <a:off x="6523349" y="1410846"/>
            <a:ext cx="1056892" cy="845514"/>
          </a:xfrm>
          <a:prstGeom prst="rect">
            <a:avLst/>
          </a:prstGeom>
        </p:spPr>
      </p:pic>
      <p:pic>
        <p:nvPicPr>
          <p:cNvPr id="28" name="Picture 27" descr="A picture containing text, electronics, circuit&#10;&#10;Description automatically generated">
            <a:extLst>
              <a:ext uri="{FF2B5EF4-FFF2-40B4-BE49-F238E27FC236}">
                <a16:creationId xmlns:a16="http://schemas.microsoft.com/office/drawing/2014/main" id="{203FDDAD-C0CF-46F1-A15A-D77D930B518B}"/>
              </a:ext>
            </a:extLst>
          </p:cNvPr>
          <p:cNvPicPr>
            <a:picLocks noChangeAspect="1"/>
          </p:cNvPicPr>
          <p:nvPr/>
        </p:nvPicPr>
        <p:blipFill>
          <a:blip r:embed="rId7"/>
          <a:stretch>
            <a:fillRect/>
          </a:stretch>
        </p:blipFill>
        <p:spPr>
          <a:xfrm>
            <a:off x="7819054" y="1462543"/>
            <a:ext cx="927652" cy="742120"/>
          </a:xfrm>
          <a:prstGeom prst="rect">
            <a:avLst/>
          </a:prstGeom>
        </p:spPr>
      </p:pic>
      <p:pic>
        <p:nvPicPr>
          <p:cNvPr id="29" name="Picture 28" descr="A picture containing text, electronics&#10;&#10;Description automatically generated">
            <a:extLst>
              <a:ext uri="{FF2B5EF4-FFF2-40B4-BE49-F238E27FC236}">
                <a16:creationId xmlns:a16="http://schemas.microsoft.com/office/drawing/2014/main" id="{94BD8980-8BF2-4159-B657-5D49825BDFE3}"/>
              </a:ext>
            </a:extLst>
          </p:cNvPr>
          <p:cNvPicPr>
            <a:picLocks noChangeAspect="1"/>
          </p:cNvPicPr>
          <p:nvPr/>
        </p:nvPicPr>
        <p:blipFill>
          <a:blip r:embed="rId8"/>
          <a:stretch>
            <a:fillRect/>
          </a:stretch>
        </p:blipFill>
        <p:spPr>
          <a:xfrm>
            <a:off x="8949339" y="1410846"/>
            <a:ext cx="927652" cy="742121"/>
          </a:xfrm>
          <a:prstGeom prst="rect">
            <a:avLst/>
          </a:prstGeom>
        </p:spPr>
      </p:pic>
      <p:pic>
        <p:nvPicPr>
          <p:cNvPr id="30" name="Picture 29">
            <a:extLst>
              <a:ext uri="{FF2B5EF4-FFF2-40B4-BE49-F238E27FC236}">
                <a16:creationId xmlns:a16="http://schemas.microsoft.com/office/drawing/2014/main" id="{610258CA-8A70-43C3-A23C-0330F282C2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30002" y="1563994"/>
            <a:ext cx="606005" cy="435823"/>
          </a:xfrm>
          <a:prstGeom prst="rect">
            <a:avLst/>
          </a:prstGeom>
        </p:spPr>
      </p:pic>
    </p:spTree>
    <p:extLst>
      <p:ext uri="{BB962C8B-B14F-4D97-AF65-F5344CB8AC3E}">
        <p14:creationId xmlns:p14="http://schemas.microsoft.com/office/powerpoint/2010/main" val="35051192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650V SiC Diodes – D2 </a:t>
            </a:r>
            <a:r>
              <a:rPr lang="en-US" altLang="ko-KR" b="1" dirty="0"/>
              <a:t>Family</a:t>
            </a:r>
            <a:endParaRPr lang="en-US" b="1" dirty="0"/>
          </a:p>
        </p:txBody>
      </p:sp>
      <p:graphicFrame>
        <p:nvGraphicFramePr>
          <p:cNvPr id="6" name="Table 5"/>
          <p:cNvGraphicFramePr>
            <a:graphicFrameLocks noGrp="1"/>
          </p:cNvGraphicFramePr>
          <p:nvPr/>
        </p:nvGraphicFramePr>
        <p:xfrm>
          <a:off x="414087" y="1013447"/>
          <a:ext cx="9717733" cy="405935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665173">
                  <a:extLst>
                    <a:ext uri="{9D8B030D-6E8A-4147-A177-3AD203B41FA5}">
                      <a16:colId xmlns:a16="http://schemas.microsoft.com/office/drawing/2014/main" val="20001"/>
                    </a:ext>
                  </a:extLst>
                </a:gridCol>
                <a:gridCol w="137160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gridCol w="1188720">
                  <a:extLst>
                    <a:ext uri="{9D8B030D-6E8A-4147-A177-3AD203B41FA5}">
                      <a16:colId xmlns:a16="http://schemas.microsoft.com/office/drawing/2014/main" val="20005"/>
                    </a:ext>
                  </a:extLst>
                </a:gridCol>
                <a:gridCol w="1188720">
                  <a:extLst>
                    <a:ext uri="{9D8B030D-6E8A-4147-A177-3AD203B41FA5}">
                      <a16:colId xmlns:a16="http://schemas.microsoft.com/office/drawing/2014/main" val="20006"/>
                    </a:ext>
                  </a:extLst>
                </a:gridCol>
                <a:gridCol w="1188720">
                  <a:extLst>
                    <a:ext uri="{9D8B030D-6E8A-4147-A177-3AD203B41FA5}">
                      <a16:colId xmlns:a16="http://schemas.microsoft.com/office/drawing/2014/main" val="20007"/>
                    </a:ext>
                  </a:extLst>
                </a:gridCol>
                <a:gridCol w="1188720">
                  <a:extLst>
                    <a:ext uri="{9D8B030D-6E8A-4147-A177-3AD203B41FA5}">
                      <a16:colId xmlns:a16="http://schemas.microsoft.com/office/drawing/2014/main" val="20008"/>
                    </a:ext>
                  </a:extLst>
                </a:gridCol>
                <a:gridCol w="1188720">
                  <a:extLst>
                    <a:ext uri="{9D8B030D-6E8A-4147-A177-3AD203B41FA5}">
                      <a16:colId xmlns:a16="http://schemas.microsoft.com/office/drawing/2014/main" val="20009"/>
                    </a:ext>
                  </a:extLst>
                </a:gridCol>
              </a:tblGrid>
              <a:tr h="365760">
                <a:tc>
                  <a:txBody>
                    <a:bodyPr/>
                    <a:lstStyle/>
                    <a:p>
                      <a:pPr algn="ctr" rtl="0" fontAlgn="ctr"/>
                      <a:r>
                        <a:rPr lang="en-US" sz="1200" b="1" i="0" u="none" strike="noStrike" dirty="0">
                          <a:solidFill>
                            <a:srgbClr val="FFFFFF"/>
                          </a:solidFill>
                          <a:latin typeface="+mn-lt"/>
                          <a:cs typeface="Calibri" panose="020F0502020204030204" pitchFamily="34" charset="0"/>
                        </a:rPr>
                        <a:t>I (A)</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VFM (V)</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TO-247-3L Dual</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TO-247-2L </a:t>
                      </a:r>
                      <a:r>
                        <a:rPr lang="en-US" sz="1200" b="0" i="0" u="none" strike="noStrike" dirty="0">
                          <a:solidFill>
                            <a:srgbClr val="000000"/>
                          </a:solidFill>
                          <a:latin typeface="+mn-lt"/>
                          <a:cs typeface="Calibri" panose="020F0502020204030204" pitchFamily="34" charset="0"/>
                        </a:rPr>
                        <a:t> </a:t>
                      </a:r>
                      <a:endParaRPr lang="en-US" sz="1200" b="1" i="0" u="none" strike="noStrike" dirty="0">
                        <a:solidFill>
                          <a:srgbClr val="FFFFFF"/>
                        </a:solidFill>
                        <a:latin typeface="+mn-lt"/>
                        <a:cs typeface="Calibri" panose="020F0502020204030204" pitchFamily="34" charset="0"/>
                      </a:endParaRP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TO-220-2L </a:t>
                      </a:r>
                      <a:r>
                        <a:rPr lang="en-US" sz="1200" b="0" i="0" u="none" strike="noStrike" dirty="0">
                          <a:solidFill>
                            <a:srgbClr val="000000"/>
                          </a:solidFill>
                          <a:latin typeface="+mn-lt"/>
                          <a:cs typeface="Calibri" panose="020F0502020204030204" pitchFamily="34" charset="0"/>
                        </a:rPr>
                        <a:t> </a:t>
                      </a:r>
                      <a:endParaRPr lang="en-US" sz="1200" b="1" i="0" u="none" strike="noStrike" dirty="0">
                        <a:solidFill>
                          <a:srgbClr val="FFFFFF"/>
                        </a:solidFill>
                        <a:latin typeface="+mn-lt"/>
                        <a:cs typeface="Calibri" panose="020F0502020204030204" pitchFamily="34" charset="0"/>
                      </a:endParaRPr>
                    </a:p>
                  </a:txBody>
                  <a:tcPr marL="17995" marR="35991" marT="17995" marB="17995" anchor="ctr"/>
                </a:tc>
                <a:tc>
                  <a:txBody>
                    <a:bodyPr/>
                    <a:lstStyle/>
                    <a:p>
                      <a:pPr algn="ctr" rtl="0" fontAlgn="ctr"/>
                      <a:r>
                        <a:rPr lang="en-US" sz="1200" b="1" i="0" u="none" strike="noStrike" dirty="0">
                          <a:solidFill>
                            <a:schemeClr val="bg1"/>
                          </a:solidFill>
                          <a:latin typeface="+mn-lt"/>
                          <a:cs typeface="Calibri" panose="020F0502020204030204" pitchFamily="34" charset="0"/>
                        </a:rPr>
                        <a:t>TO-220-3L Dual</a:t>
                      </a:r>
                      <a:r>
                        <a:rPr lang="en-US" sz="1200" b="0" i="0" u="none" strike="noStrike" dirty="0">
                          <a:solidFill>
                            <a:schemeClr val="bg1"/>
                          </a:solidFill>
                          <a:latin typeface="+mn-lt"/>
                          <a:cs typeface="Calibri" panose="020F0502020204030204" pitchFamily="34" charset="0"/>
                        </a:rPr>
                        <a:t> </a:t>
                      </a:r>
                      <a:endParaRPr lang="en-US" sz="1200" b="1" i="0" u="none" strike="noStrike" dirty="0">
                        <a:solidFill>
                          <a:schemeClr val="bg1"/>
                        </a:solidFill>
                        <a:latin typeface="+mn-lt"/>
                        <a:cs typeface="Calibri" panose="020F0502020204030204" pitchFamily="34" charset="0"/>
                      </a:endParaRP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D2PAK</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DPAK</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PQFN-88</a:t>
                      </a:r>
                    </a:p>
                  </a:txBody>
                  <a:tcPr marL="17995" marR="35991" marT="17995" marB="17995" anchor="ctr"/>
                </a:tc>
                <a:extLst>
                  <a:ext uri="{0D108BD9-81ED-4DB2-BD59-A6C34878D82A}">
                    <a16:rowId xmlns:a16="http://schemas.microsoft.com/office/drawing/2014/main" val="10000"/>
                  </a:ext>
                </a:extLst>
              </a:tr>
              <a:tr h="914400">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kumimoji="0" lang="en-US" sz="1200" b="1" i="0" u="none" strike="noStrike" kern="1200" cap="none" spc="0" normalizeH="0" baseline="0" dirty="0">
                        <a:ln>
                          <a:noFill/>
                        </a:ln>
                        <a:solidFill>
                          <a:srgbClr val="FF0000"/>
                        </a:solidFill>
                        <a:effectLst/>
                        <a:uLnTx/>
                        <a:uFillTx/>
                        <a:latin typeface="+mn-lt"/>
                        <a:ea typeface="+mn-ea"/>
                        <a:cs typeface="+mn-cs"/>
                      </a:endParaRPr>
                    </a:p>
                  </a:txBody>
                  <a:tcPr marL="17995" marR="35991" marT="17995" marB="17995">
                    <a:noFill/>
                  </a:tcPr>
                </a:tc>
                <a:tc>
                  <a:txBody>
                    <a:bodyPr/>
                    <a:lstStyle/>
                    <a:p>
                      <a:endParaRPr kumimoji="0" lang="en-US" sz="1200" b="1" i="0" u="none" strike="noStrike" kern="1200" cap="none" spc="0" normalizeH="0" baseline="0" dirty="0">
                        <a:ln>
                          <a:noFill/>
                        </a:ln>
                        <a:solidFill>
                          <a:srgbClr val="FF0000"/>
                        </a:solidFill>
                        <a:effectLst/>
                        <a:uLnTx/>
                        <a:uFillTx/>
                        <a:latin typeface="+mn-lt"/>
                        <a:ea typeface="+mn-ea"/>
                        <a:cs typeface="+mn-cs"/>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extLst>
                  <a:ext uri="{0D108BD9-81ED-4DB2-BD59-A6C34878D82A}">
                    <a16:rowId xmlns:a16="http://schemas.microsoft.com/office/drawing/2014/main" val="10001"/>
                  </a:ext>
                </a:extLst>
              </a:tr>
              <a:tr h="365760">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50</a:t>
                      </a:r>
                    </a:p>
                  </a:txBody>
                  <a:tcPr marL="17995" marR="35991" marT="17995" marB="17995" anchor="ctr"/>
                </a:tc>
                <a:tc rowSpan="7">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1.7</a:t>
                      </a:r>
                    </a:p>
                  </a:txBody>
                  <a:tcPr marL="17995" marR="35991" marT="17995" marB="17995" anchor="ctr">
                    <a:solidFill>
                      <a:srgbClr val="FBEC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FFSH5065B</a:t>
                      </a:r>
                    </a:p>
                  </a:txBody>
                  <a:tcPr marL="17995" marR="35991" marT="17995" marB="17995" anchor="ctr"/>
                </a:tc>
                <a:tc>
                  <a:txBody>
                    <a:bodyPr/>
                    <a:lstStyle/>
                    <a:p>
                      <a:pPr algn="ctr">
                        <a:lnSpc>
                          <a:spcPct val="100000"/>
                        </a:lnSpc>
                      </a:pP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extLst>
                  <a:ext uri="{0D108BD9-81ED-4DB2-BD59-A6C34878D82A}">
                    <a16:rowId xmlns:a16="http://schemas.microsoft.com/office/drawing/2014/main" val="10002"/>
                  </a:ext>
                </a:extLst>
              </a:tr>
              <a:tr h="365760">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40</a:t>
                      </a:r>
                    </a:p>
                  </a:txBody>
                  <a:tcPr marL="17995" marR="35991" marT="17995" marB="17995" anchor="ctr"/>
                </a:tc>
                <a:tc vMerge="1">
                  <a:txBody>
                    <a:bodyPr/>
                    <a:lstStyle/>
                    <a:p>
                      <a:pPr algn="ctr"/>
                      <a:endParaRPr lang="en-US" sz="1200" dirty="0">
                        <a:latin typeface="Calibri" panose="020F0502020204030204" pitchFamily="34" charset="0"/>
                      </a:endParaRPr>
                    </a:p>
                  </a:txBody>
                  <a:tcPr marL="18000" marR="36000" marT="18000" marB="18000" anchor="ctr">
                    <a:solidFill>
                      <a:srgbClr val="E9F3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FFSH4065BDN</a:t>
                      </a:r>
                    </a:p>
                  </a:txBody>
                  <a:tcPr marL="17995" marR="35991" marT="17995" marB="17995" anchor="ctr"/>
                </a:tc>
                <a:tc>
                  <a:txBody>
                    <a:bodyPr/>
                    <a:lstStyle/>
                    <a:p>
                      <a:pPr algn="ctr">
                        <a:lnSpc>
                          <a:spcPct val="100000"/>
                        </a:lnSpc>
                      </a:pPr>
                      <a:endParaRPr lang="en-US" sz="1200" b="1" i="0" u="none" strike="noStrike" kern="1200"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mn-lt"/>
                          <a:ea typeface="Inter" panose="020B0502030000000004" pitchFamily="34" charset="0"/>
                          <a:cs typeface="Calibri" panose="020F0502020204030204" pitchFamily="34" charset="0"/>
                        </a:rPr>
                        <a:t>FFSP4065BDN</a:t>
                      </a:r>
                    </a:p>
                  </a:txBody>
                  <a:tcPr marL="17995" marR="35991" marT="17995" marB="17995" anchor="ctr"/>
                </a:tc>
                <a:tc>
                  <a:txBody>
                    <a:bodyPr/>
                    <a:lstStyle/>
                    <a:p>
                      <a:pPr algn="ctr">
                        <a:lnSpc>
                          <a:spcPct val="100000"/>
                        </a:lnSpc>
                      </a:pP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extLst>
                  <a:ext uri="{0D108BD9-81ED-4DB2-BD59-A6C34878D82A}">
                    <a16:rowId xmlns:a16="http://schemas.microsoft.com/office/drawing/2014/main" val="10003"/>
                  </a:ext>
                </a:extLst>
              </a:tr>
              <a:tr h="365760">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30</a:t>
                      </a:r>
                    </a:p>
                  </a:txBody>
                  <a:tcPr marL="17995" marR="35991" marT="17995" marB="17995" anchor="ctr"/>
                </a:tc>
                <a:tc vMerge="1">
                  <a:txBody>
                    <a:bodyPr/>
                    <a:lstStyle/>
                    <a:p>
                      <a:endParaRPr lang="en-US"/>
                    </a:p>
                  </a:txBody>
                  <a:tcPr/>
                </a:tc>
                <a:tc>
                  <a:txBody>
                    <a:bodyPr/>
                    <a:lstStyle/>
                    <a:p>
                      <a:pPr marL="0" indent="0" algn="ctr" rtl="0" fontAlgn="ctr">
                        <a:lnSpc>
                          <a:spcPct val="100000"/>
                        </a:lnSpc>
                      </a:pPr>
                      <a:endParaRPr kumimoji="0" lang="en-US" sz="1200" b="1" i="0" u="none" strike="noStrike" kern="1200" cap="none" spc="0" normalizeH="0" baseline="0" dirty="0">
                        <a:ln>
                          <a:noFill/>
                        </a:ln>
                        <a:solidFill>
                          <a:srgbClr val="FF0000"/>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r>
                        <a:rPr lang="en-US" sz="1200" b="1" i="0" u="none" strike="noStrike" kern="1200" dirty="0">
                          <a:solidFill>
                            <a:schemeClr val="tx1">
                              <a:lumMod val="75000"/>
                            </a:schemeClr>
                          </a:solidFill>
                          <a:latin typeface="+mn-lt"/>
                          <a:ea typeface="Inter" panose="020B0502030000000004" pitchFamily="34" charset="0"/>
                          <a:cs typeface="Calibri" panose="020F0502020204030204" pitchFamily="34" charset="0"/>
                        </a:rPr>
                        <a:t>FFSH3065B</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  F</a:t>
                      </a: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FSP3065B</a:t>
                      </a:r>
                    </a:p>
                  </a:txBody>
                  <a:tcPr marL="17995" marR="35991" marT="17995" marB="17995" anchor="ctr"/>
                </a:tc>
                <a:tc>
                  <a:txBody>
                    <a:bodyPr/>
                    <a:lstStyle/>
                    <a:p>
                      <a:pPr algn="ctr">
                        <a:lnSpc>
                          <a:spcPct val="100000"/>
                        </a:lnSpc>
                      </a:pPr>
                      <a:endParaRPr lang="en-US" sz="1200" b="1" dirty="0">
                        <a:solidFill>
                          <a:srgbClr val="FF0000"/>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r>
                        <a:rPr lang="en-US" sz="1200" b="1" i="0" u="none" strike="noStrike" kern="1200" dirty="0">
                          <a:solidFill>
                            <a:schemeClr val="tx1">
                              <a:lumMod val="75000"/>
                            </a:schemeClr>
                          </a:solidFill>
                          <a:latin typeface="+mn-lt"/>
                          <a:ea typeface="Inter" panose="020B0502030000000004" pitchFamily="34" charset="0"/>
                          <a:cs typeface="Calibri" panose="020F0502020204030204" pitchFamily="34" charset="0"/>
                        </a:rPr>
                        <a:t>FFSB3065B</a:t>
                      </a: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endParaRPr lang="en-US" sz="1200" b="1"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extLst>
                  <a:ext uri="{0D108BD9-81ED-4DB2-BD59-A6C34878D82A}">
                    <a16:rowId xmlns:a16="http://schemas.microsoft.com/office/drawing/2014/main" val="10004"/>
                  </a:ext>
                </a:extLst>
              </a:tr>
              <a:tr h="548640">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20</a:t>
                      </a:r>
                    </a:p>
                  </a:txBody>
                  <a:tcPr marL="17995" marR="35991" marT="17995" marB="17995" anchor="ctr"/>
                </a:tc>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FFSH2065BDN</a:t>
                      </a:r>
                    </a:p>
                  </a:txBody>
                  <a:tcPr marL="17995" marR="35991" marT="17995" marB="17995" anchor="ctr"/>
                </a:tc>
                <a:tc>
                  <a:txBody>
                    <a:bodyPr/>
                    <a:lstStyle/>
                    <a:p>
                      <a:pPr algn="ctr">
                        <a:lnSpc>
                          <a:spcPct val="100000"/>
                        </a:lnSpc>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FFSH2065B</a:t>
                      </a:r>
                    </a:p>
                  </a:txBody>
                  <a:tcPr marL="17995" marR="35991" marT="17995" marB="17995" anchor="ctr"/>
                </a:tc>
                <a:tc>
                  <a:txBody>
                    <a:bodyPr/>
                    <a:lstStyle/>
                    <a:p>
                      <a:pPr algn="ctr">
                        <a:lnSpc>
                          <a:spcPct val="100000"/>
                        </a:lnSpc>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FFSP2065B</a:t>
                      </a:r>
                    </a:p>
                  </a:txBody>
                  <a:tcPr marL="17995" marR="35991" marT="17995" marB="17995" anchor="ctr"/>
                </a:tc>
                <a:tc>
                  <a:txBody>
                    <a:bodyPr/>
                    <a:lstStyle/>
                    <a:p>
                      <a:pPr algn="ctr">
                        <a:lnSpc>
                          <a:spcPct val="100000"/>
                        </a:lnSpc>
                      </a:pPr>
                      <a:r>
                        <a:rPr kumimoji="0" lang="en-US" sz="1200" b="1" i="0" u="none" strike="noStrike" kern="1200" cap="none" spc="0" normalizeH="0" baseline="0" dirty="0">
                          <a:ln>
                            <a:noFill/>
                          </a:ln>
                          <a:solidFill>
                            <a:srgbClr val="000000"/>
                          </a:solidFill>
                          <a:effectLst/>
                          <a:uLnTx/>
                          <a:uFillTx/>
                          <a:latin typeface="+mn-lt"/>
                          <a:ea typeface="Inter" panose="020B0502030000000004" pitchFamily="34" charset="0"/>
                          <a:cs typeface="Calibri" panose="020F0502020204030204" pitchFamily="34" charset="0"/>
                        </a:rPr>
                        <a:t>FFSP2065BDN</a:t>
                      </a: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Inter" panose="020B0502030000000004" pitchFamily="34" charset="0"/>
                          <a:cs typeface="Calibri" panose="020F0502020204030204" pitchFamily="34" charset="0"/>
                        </a:rPr>
                        <a:t>FFSB2065B</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FFSB2065BDN</a:t>
                      </a:r>
                    </a:p>
                  </a:txBody>
                  <a:tcPr marL="17995" marR="35991" marT="17995" marB="17995" anchor="ctr"/>
                </a:tc>
                <a:tc>
                  <a:txBody>
                    <a:bodyPr/>
                    <a:lstStyle/>
                    <a:p>
                      <a:pPr algn="ctr">
                        <a:lnSpc>
                          <a:spcPct val="100000"/>
                        </a:lnSpc>
                      </a:pPr>
                      <a:r>
                        <a:rPr kumimoji="0" lang="en-US" sz="1200" b="1" i="0" u="none" strike="noStrike" kern="1200" cap="none" spc="0" normalizeH="0" baseline="0" noProof="0" dirty="0">
                          <a:ln>
                            <a:noFill/>
                          </a:ln>
                          <a:solidFill>
                            <a:srgbClr val="000000"/>
                          </a:solidFill>
                          <a:effectLst/>
                          <a:uLnTx/>
                          <a:uFillTx/>
                          <a:latin typeface="+mn-lt"/>
                          <a:ea typeface="Inter" panose="020B0502030000000004" pitchFamily="34" charset="0"/>
                          <a:cs typeface="Calibri" panose="020F0502020204030204" pitchFamily="34" charset="0"/>
                        </a:rPr>
                        <a:t>FFSD2065B</a:t>
                      </a:r>
                      <a:endParaRPr lang="en-US" sz="1200" b="1" dirty="0">
                        <a:solidFill>
                          <a:srgbClr val="000000"/>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FFSM2065B</a:t>
                      </a:r>
                    </a:p>
                  </a:txBody>
                  <a:tcPr marL="17995" marR="35991" marT="17995" marB="17995" anchor="ctr"/>
                </a:tc>
                <a:extLst>
                  <a:ext uri="{0D108BD9-81ED-4DB2-BD59-A6C34878D82A}">
                    <a16:rowId xmlns:a16="http://schemas.microsoft.com/office/drawing/2014/main" val="10005"/>
                  </a:ext>
                </a:extLst>
              </a:tr>
              <a:tr h="365760">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10</a:t>
                      </a:r>
                    </a:p>
                  </a:txBody>
                  <a:tcPr marL="17995" marR="35991" marT="17995" marB="17995" anchor="ctr"/>
                </a:tc>
                <a:tc vMerge="1">
                  <a:txBody>
                    <a:bodyPr/>
                    <a:lstStyle/>
                    <a:p>
                      <a:endParaRPr lang="en-US"/>
                    </a:p>
                  </a:txBody>
                  <a:tcPr/>
                </a:tc>
                <a:tc>
                  <a:txBody>
                    <a:bodyPr/>
                    <a:lstStyle/>
                    <a:p>
                      <a:pPr algn="ctr">
                        <a:lnSpc>
                          <a:spcPct val="100000"/>
                        </a:lnSpc>
                      </a:pP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Inter" panose="020B0502030000000004" pitchFamily="34" charset="0"/>
                          <a:cs typeface="Calibri" panose="020F0502020204030204" pitchFamily="34" charset="0"/>
                        </a:rPr>
                        <a:t>FFSH1065B</a:t>
                      </a:r>
                      <a:endPar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FFSP1065B</a:t>
                      </a:r>
                    </a:p>
                  </a:txBody>
                  <a:tcPr marL="17995" marR="35991" marT="17995" marB="17995" anchor="ctr"/>
                </a:tc>
                <a:tc>
                  <a:txBody>
                    <a:bodyPr/>
                    <a:lstStyle/>
                    <a:p>
                      <a:pPr algn="ctr">
                        <a:lnSpc>
                          <a:spcPct val="100000"/>
                        </a:lnSpc>
                      </a:pPr>
                      <a:endParaRPr lang="en-US" sz="1200" b="1" i="0" u="none" strike="noStrike" dirty="0">
                        <a:solidFill>
                          <a:schemeClr val="tx1">
                            <a:lumMod val="75000"/>
                          </a:schemeClr>
                        </a:solidFill>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lumMod val="75000"/>
                            </a:schemeClr>
                          </a:solidFill>
                          <a:latin typeface="+mn-lt"/>
                          <a:ea typeface="Inter" panose="020B0502030000000004" pitchFamily="34" charset="0"/>
                          <a:cs typeface="Calibri" panose="020F0502020204030204" pitchFamily="34" charset="0"/>
                        </a:rPr>
                        <a:t>FFSB1065B</a:t>
                      </a:r>
                    </a:p>
                  </a:txBody>
                  <a:tcPr marL="17995" marR="35991" marT="17995" marB="17995" anchor="ctr"/>
                </a:tc>
                <a:tc>
                  <a:txBody>
                    <a:bodyPr/>
                    <a:lstStyle/>
                    <a:p>
                      <a:pPr algn="ctr">
                        <a:lnSpc>
                          <a:spcPct val="100000"/>
                        </a:lnSpc>
                      </a:pPr>
                      <a:r>
                        <a:rPr kumimoji="0" lang="en-US" sz="1200" b="1" i="0" u="none" strike="noStrike" kern="1200" cap="none" spc="0" normalizeH="0" baseline="0" noProof="0" dirty="0">
                          <a:ln>
                            <a:noFill/>
                          </a:ln>
                          <a:solidFill>
                            <a:srgbClr val="000000"/>
                          </a:solidFill>
                          <a:effectLst/>
                          <a:uLnTx/>
                          <a:uFillTx/>
                          <a:latin typeface="+mn-lt"/>
                          <a:ea typeface="Inter" panose="020B0502030000000004" pitchFamily="34" charset="0"/>
                          <a:cs typeface="Calibri" panose="020F0502020204030204" pitchFamily="34" charset="0"/>
                        </a:rPr>
                        <a:t>FFSD1065B</a:t>
                      </a: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FFSM1065B</a:t>
                      </a:r>
                    </a:p>
                  </a:txBody>
                  <a:tcPr marL="17995" marR="35991" marT="17995" marB="17995" anchor="ctr"/>
                </a:tc>
                <a:extLst>
                  <a:ext uri="{0D108BD9-81ED-4DB2-BD59-A6C34878D82A}">
                    <a16:rowId xmlns:a16="http://schemas.microsoft.com/office/drawing/2014/main" val="10006"/>
                  </a:ext>
                </a:extLst>
              </a:tr>
              <a:tr h="365760">
                <a:tc>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8</a:t>
                      </a:r>
                    </a:p>
                  </a:txBody>
                  <a:tcPr marL="17995" marR="35991" marT="17995" marB="17995" anchor="ctr"/>
                </a:tc>
                <a:tc vMerge="1">
                  <a:txBody>
                    <a:bodyPr/>
                    <a:lstStyle/>
                    <a:p>
                      <a:endParaRPr lang="en-US"/>
                    </a:p>
                  </a:txBody>
                  <a:tcPr/>
                </a:tc>
                <a:tc>
                  <a:txBody>
                    <a:bodyPr/>
                    <a:lstStyle/>
                    <a:p>
                      <a:pPr algn="ctr">
                        <a:lnSpc>
                          <a:spcPct val="100000"/>
                        </a:lnSpc>
                      </a:pP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FFSP0865B</a:t>
                      </a:r>
                    </a:p>
                  </a:txBody>
                  <a:tcPr marL="17995" marR="35991" marT="17995" marB="17995" anchor="ctr"/>
                </a:tc>
                <a:tc>
                  <a:txBody>
                    <a:bodyPr/>
                    <a:lstStyle/>
                    <a:p>
                      <a:pPr algn="ctr">
                        <a:lnSpc>
                          <a:spcPct val="100000"/>
                        </a:lnSpc>
                      </a:pP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rgbClr val="000000"/>
                          </a:solidFill>
                          <a:latin typeface="+mn-lt"/>
                          <a:ea typeface="Inter" panose="020B0502030000000004" pitchFamily="34" charset="0"/>
                          <a:cs typeface="Calibri" panose="020F0502020204030204" pitchFamily="34" charset="0"/>
                        </a:rPr>
                        <a:t>FFSB0865B</a:t>
                      </a:r>
                    </a:p>
                  </a:txBody>
                  <a:tcPr marL="17995" marR="35991" marT="17995" marB="17995" anchor="ctr"/>
                </a:tc>
                <a:tc>
                  <a:txBody>
                    <a:bodyPr/>
                    <a:lstStyle/>
                    <a:p>
                      <a:pPr algn="ctr">
                        <a:lnSpc>
                          <a:spcPct val="100000"/>
                        </a:lnSpc>
                      </a:pPr>
                      <a:r>
                        <a:rPr lang="en-US" sz="1200" b="1" i="0" u="none" strike="noStrike" kern="1200" noProof="0" dirty="0">
                          <a:solidFill>
                            <a:srgbClr val="000000"/>
                          </a:solidFill>
                          <a:latin typeface="+mn-lt"/>
                          <a:ea typeface="Inter" panose="020B0502030000000004" pitchFamily="34" charset="0"/>
                          <a:cs typeface="Calibri" panose="020F0502020204030204" pitchFamily="34" charset="0"/>
                        </a:rPr>
                        <a:t>F</a:t>
                      </a:r>
                      <a:r>
                        <a:rPr kumimoji="0" lang="en-US" sz="1200" b="1" i="0" u="none" strike="noStrike" kern="1200" cap="none" spc="0" normalizeH="0" baseline="0" dirty="0">
                          <a:ln>
                            <a:noFill/>
                          </a:ln>
                          <a:solidFill>
                            <a:srgbClr val="000000"/>
                          </a:solidFill>
                          <a:effectLst/>
                          <a:uLnTx/>
                          <a:uFillTx/>
                          <a:latin typeface="+mn-lt"/>
                          <a:ea typeface="Inter" panose="020B0502030000000004" pitchFamily="34" charset="0"/>
                          <a:cs typeface="Calibri" panose="020F0502020204030204" pitchFamily="34" charset="0"/>
                        </a:rPr>
                        <a:t>FSD0865B</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FFSM0865B</a:t>
                      </a:r>
                    </a:p>
                  </a:txBody>
                  <a:tcPr marL="17995" marR="35991" marT="17995" marB="17995" anchor="ctr"/>
                </a:tc>
                <a:extLst>
                  <a:ext uri="{0D108BD9-81ED-4DB2-BD59-A6C34878D82A}">
                    <a16:rowId xmlns:a16="http://schemas.microsoft.com/office/drawing/2014/main" val="10007"/>
                  </a:ext>
                </a:extLst>
              </a:tr>
              <a:tr h="365760">
                <a:tc>
                  <a:txBody>
                    <a:bodyPr/>
                    <a:lstStyle/>
                    <a:p>
                      <a:pPr marL="0" algn="ctr" defTabSz="914400" rtl="0" eaLnBrk="1" latinLnBrk="0" hangingPunct="1"/>
                      <a:r>
                        <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6</a:t>
                      </a:r>
                    </a:p>
                  </a:txBody>
                  <a:tcPr marL="17995" marR="35991" marT="17995" marB="17995" anchor="ctr">
                    <a:solidFill>
                      <a:srgbClr val="FBECE8"/>
                    </a:solidFill>
                  </a:tcPr>
                </a:tc>
                <a:tc vMerge="1">
                  <a:txBody>
                    <a:bodyPr/>
                    <a:lstStyle/>
                    <a:p>
                      <a:endParaRPr lang="en-US"/>
                    </a:p>
                  </a:txBody>
                  <a:tcPr/>
                </a:tc>
                <a:tc>
                  <a:txBody>
                    <a:bodyPr/>
                    <a:lstStyle/>
                    <a:p>
                      <a:pPr algn="ctr">
                        <a:lnSpc>
                          <a:spcPct val="100000"/>
                        </a:lnSpc>
                      </a:pP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algn="ctr">
                        <a:lnSpc>
                          <a:spcPct val="100000"/>
                        </a:lnSpc>
                      </a:pP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FFSP0665B</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dirty="0">
                        <a:ln>
                          <a:noFill/>
                        </a:ln>
                        <a:solidFill>
                          <a:schemeClr val="tx1">
                            <a:lumMod val="75000"/>
                          </a:schemeClr>
                        </a:solidFill>
                        <a:effectLst/>
                        <a:uLnTx/>
                        <a:uFillTx/>
                        <a:latin typeface="+mn-lt"/>
                        <a:ea typeface="Inter" panose="020B0502030000000004" pitchFamily="34" charset="0"/>
                        <a:cs typeface="Calibri" panose="020F0502020204030204" pitchFamily="34" charset="0"/>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rgbClr val="000000"/>
                          </a:solidFill>
                          <a:latin typeface="+mn-lt"/>
                          <a:ea typeface="Inter" panose="020B0502030000000004" pitchFamily="34" charset="0"/>
                          <a:cs typeface="Calibri" panose="020F0502020204030204" pitchFamily="34" charset="0"/>
                        </a:rPr>
                        <a:t>FFSB0665B</a:t>
                      </a:r>
                    </a:p>
                  </a:txBody>
                  <a:tcPr marL="17995" marR="35991" marT="17995" marB="17995" anchor="ctr"/>
                </a:tc>
                <a:tc>
                  <a:txBody>
                    <a:bodyPr/>
                    <a:lstStyle/>
                    <a:p>
                      <a:pPr algn="ctr">
                        <a:lnSpc>
                          <a:spcPct val="100000"/>
                        </a:lnSpc>
                      </a:pPr>
                      <a:r>
                        <a:rPr kumimoji="0" lang="en-US" sz="1200" b="1" i="0" u="none" strike="noStrike" kern="1200" cap="none" spc="0" normalizeH="0" baseline="0" dirty="0">
                          <a:ln>
                            <a:noFill/>
                          </a:ln>
                          <a:solidFill>
                            <a:srgbClr val="000000"/>
                          </a:solidFill>
                          <a:effectLst/>
                          <a:uLnTx/>
                          <a:uFillTx/>
                          <a:latin typeface="+mn-lt"/>
                          <a:ea typeface="Inter" panose="020B0502030000000004" pitchFamily="34" charset="0"/>
                          <a:cs typeface="Calibri" panose="020F0502020204030204" pitchFamily="34" charset="0"/>
                        </a:rPr>
                        <a:t>FFSD0665B</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mn-lt"/>
                          <a:ea typeface="Inter" panose="020B0502030000000004" pitchFamily="34" charset="0"/>
                          <a:cs typeface="Calibri" panose="020F0502020204030204" pitchFamily="34" charset="0"/>
                        </a:rPr>
                        <a:t>FFSM0665B</a:t>
                      </a:r>
                    </a:p>
                  </a:txBody>
                  <a:tcPr marL="17995" marR="35991" marT="17995" marB="17995" anchor="ctr"/>
                </a:tc>
                <a:extLst>
                  <a:ext uri="{0D108BD9-81ED-4DB2-BD59-A6C34878D82A}">
                    <a16:rowId xmlns:a16="http://schemas.microsoft.com/office/drawing/2014/main" val="10008"/>
                  </a:ext>
                </a:extLst>
              </a:tr>
            </a:tbl>
          </a:graphicData>
        </a:graphic>
      </p:graphicFrame>
      <p:sp>
        <p:nvSpPr>
          <p:cNvPr id="18" name="TextBox 17">
            <a:extLst>
              <a:ext uri="{FF2B5EF4-FFF2-40B4-BE49-F238E27FC236}">
                <a16:creationId xmlns:a16="http://schemas.microsoft.com/office/drawing/2014/main" id="{7453FAF2-D318-458D-82E3-20031A470042}"/>
              </a:ext>
            </a:extLst>
          </p:cNvPr>
          <p:cNvSpPr txBox="1"/>
          <p:nvPr/>
        </p:nvSpPr>
        <p:spPr>
          <a:xfrm>
            <a:off x="414087" y="698716"/>
            <a:ext cx="3346968" cy="276927"/>
          </a:xfrm>
          <a:prstGeom prst="rect">
            <a:avLst/>
          </a:prstGeom>
          <a:noFill/>
        </p:spPr>
        <p:txBody>
          <a:bodyPr wrap="none" rtlCol="0">
            <a:spAutoFit/>
          </a:bodyPr>
          <a:lstStyle/>
          <a:p>
            <a:pPr algn="l"/>
            <a:r>
              <a:rPr lang="en-US" sz="1200" dirty="0">
                <a:solidFill>
                  <a:schemeClr val="bg2">
                    <a:lumMod val="10000"/>
                  </a:schemeClr>
                </a:solidFill>
              </a:rPr>
              <a:t>Automotive grade includes “–F085” OPN suffix</a:t>
            </a:r>
          </a:p>
        </p:txBody>
      </p:sp>
      <p:pic>
        <p:nvPicPr>
          <p:cNvPr id="34" name="Picture 33" descr="A picture containing electronics&#10;&#10;Description automatically generated">
            <a:extLst>
              <a:ext uri="{FF2B5EF4-FFF2-40B4-BE49-F238E27FC236}">
                <a16:creationId xmlns:a16="http://schemas.microsoft.com/office/drawing/2014/main" id="{BDD6566A-D6AA-4799-87DF-AE1A77727E2D}"/>
              </a:ext>
            </a:extLst>
          </p:cNvPr>
          <p:cNvPicPr>
            <a:picLocks noChangeAspect="1"/>
          </p:cNvPicPr>
          <p:nvPr/>
        </p:nvPicPr>
        <p:blipFill>
          <a:blip r:embed="rId2"/>
          <a:stretch>
            <a:fillRect/>
          </a:stretch>
        </p:blipFill>
        <p:spPr>
          <a:xfrm>
            <a:off x="4493923" y="1407692"/>
            <a:ext cx="668359" cy="835450"/>
          </a:xfrm>
          <a:prstGeom prst="rect">
            <a:avLst/>
          </a:prstGeom>
        </p:spPr>
      </p:pic>
      <p:pic>
        <p:nvPicPr>
          <p:cNvPr id="35" name="Picture 34" descr="A picture containing electronics&#10;&#10;Description automatically generated">
            <a:extLst>
              <a:ext uri="{FF2B5EF4-FFF2-40B4-BE49-F238E27FC236}">
                <a16:creationId xmlns:a16="http://schemas.microsoft.com/office/drawing/2014/main" id="{B63848DA-3DE3-4FF0-ADD0-C4806C70D567}"/>
              </a:ext>
            </a:extLst>
          </p:cNvPr>
          <p:cNvPicPr>
            <a:picLocks noChangeAspect="1"/>
          </p:cNvPicPr>
          <p:nvPr/>
        </p:nvPicPr>
        <p:blipFill>
          <a:blip r:embed="rId3"/>
          <a:stretch>
            <a:fillRect/>
          </a:stretch>
        </p:blipFill>
        <p:spPr>
          <a:xfrm>
            <a:off x="3255771" y="1362230"/>
            <a:ext cx="723492" cy="904366"/>
          </a:xfrm>
          <a:prstGeom prst="rect">
            <a:avLst/>
          </a:prstGeom>
        </p:spPr>
      </p:pic>
      <p:pic>
        <p:nvPicPr>
          <p:cNvPr id="36" name="Picture 44" descr="A picture containing electronics&#10;&#10;Description automatically generated">
            <a:extLst>
              <a:ext uri="{FF2B5EF4-FFF2-40B4-BE49-F238E27FC236}">
                <a16:creationId xmlns:a16="http://schemas.microsoft.com/office/drawing/2014/main" id="{BA87A458-28FB-41A8-99B1-A63697A2DF5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1864178" y="1403582"/>
            <a:ext cx="1054590" cy="843670"/>
          </a:xfrm>
          <a:prstGeom prst="rect">
            <a:avLst/>
          </a:prstGeom>
        </p:spPr>
      </p:pic>
      <p:pic>
        <p:nvPicPr>
          <p:cNvPr id="4" name="Picture 3">
            <a:extLst>
              <a:ext uri="{FF2B5EF4-FFF2-40B4-BE49-F238E27FC236}">
                <a16:creationId xmlns:a16="http://schemas.microsoft.com/office/drawing/2014/main" id="{EDDE3849-91C4-4D24-BB6D-0D122CF2E91B}"/>
              </a:ext>
            </a:extLst>
          </p:cNvPr>
          <p:cNvPicPr>
            <a:picLocks noChangeAspect="1"/>
          </p:cNvPicPr>
          <p:nvPr/>
        </p:nvPicPr>
        <p:blipFill>
          <a:blip r:embed="rId5"/>
          <a:stretch>
            <a:fillRect/>
          </a:stretch>
        </p:blipFill>
        <p:spPr>
          <a:xfrm>
            <a:off x="5533284" y="1470773"/>
            <a:ext cx="907074" cy="725659"/>
          </a:xfrm>
          <a:prstGeom prst="rect">
            <a:avLst/>
          </a:prstGeom>
        </p:spPr>
      </p:pic>
      <p:pic>
        <p:nvPicPr>
          <p:cNvPr id="9" name="Picture 8" descr="A picture containing text, electronics&#10;&#10;Description automatically generated">
            <a:extLst>
              <a:ext uri="{FF2B5EF4-FFF2-40B4-BE49-F238E27FC236}">
                <a16:creationId xmlns:a16="http://schemas.microsoft.com/office/drawing/2014/main" id="{75B20BE6-5EDB-4F8F-8640-088B9182637A}"/>
              </a:ext>
            </a:extLst>
          </p:cNvPr>
          <p:cNvPicPr>
            <a:picLocks noChangeAspect="1"/>
          </p:cNvPicPr>
          <p:nvPr/>
        </p:nvPicPr>
        <p:blipFill>
          <a:blip r:embed="rId6"/>
          <a:stretch>
            <a:fillRect/>
          </a:stretch>
        </p:blipFill>
        <p:spPr>
          <a:xfrm>
            <a:off x="9266836" y="1547069"/>
            <a:ext cx="597819" cy="534686"/>
          </a:xfrm>
          <a:prstGeom prst="rect">
            <a:avLst/>
          </a:prstGeom>
        </p:spPr>
      </p:pic>
      <p:pic>
        <p:nvPicPr>
          <p:cNvPr id="12" name="Picture 6" descr="A picture containing circuit, electronics&#10;&#10;Description automatically generated">
            <a:extLst>
              <a:ext uri="{FF2B5EF4-FFF2-40B4-BE49-F238E27FC236}">
                <a16:creationId xmlns:a16="http://schemas.microsoft.com/office/drawing/2014/main" id="{8626B48B-F2D9-4C75-908F-57CDEC5ABA9C}"/>
              </a:ext>
            </a:extLst>
          </p:cNvPr>
          <p:cNvPicPr>
            <a:picLocks noChangeAspect="1"/>
          </p:cNvPicPr>
          <p:nvPr/>
        </p:nvPicPr>
        <p:blipFill>
          <a:blip r:embed="rId7"/>
          <a:stretch>
            <a:fillRect/>
          </a:stretch>
        </p:blipFill>
        <p:spPr>
          <a:xfrm>
            <a:off x="6884664" y="1521499"/>
            <a:ext cx="668359" cy="640668"/>
          </a:xfrm>
          <a:prstGeom prst="rect">
            <a:avLst/>
          </a:prstGeom>
        </p:spPr>
      </p:pic>
      <p:pic>
        <p:nvPicPr>
          <p:cNvPr id="13" name="Picture 9" descr="A picture containing text, electronics, circuit&#10;&#10;Description automatically generated">
            <a:extLst>
              <a:ext uri="{FF2B5EF4-FFF2-40B4-BE49-F238E27FC236}">
                <a16:creationId xmlns:a16="http://schemas.microsoft.com/office/drawing/2014/main" id="{6B877307-2191-4A4C-A0D9-E7AD88F57CC0}"/>
              </a:ext>
            </a:extLst>
          </p:cNvPr>
          <p:cNvPicPr>
            <a:picLocks noChangeAspect="1"/>
          </p:cNvPicPr>
          <p:nvPr/>
        </p:nvPicPr>
        <p:blipFill>
          <a:blip r:embed="rId8"/>
          <a:stretch>
            <a:fillRect/>
          </a:stretch>
        </p:blipFill>
        <p:spPr>
          <a:xfrm>
            <a:off x="8144573" y="1566846"/>
            <a:ext cx="530713" cy="495133"/>
          </a:xfrm>
          <a:prstGeom prst="rect">
            <a:avLst/>
          </a:prstGeom>
        </p:spPr>
      </p:pic>
    </p:spTree>
    <p:extLst>
      <p:ext uri="{BB962C8B-B14F-4D97-AF65-F5344CB8AC3E}">
        <p14:creationId xmlns:p14="http://schemas.microsoft.com/office/powerpoint/2010/main" val="124475343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p:txBody>
          <a:bodyPr/>
          <a:lstStyle/>
          <a:p>
            <a:r>
              <a:rPr lang="en-US" dirty="0"/>
              <a:t>1200V SiC Diodes – D1 </a:t>
            </a:r>
            <a:r>
              <a:rPr lang="en-US" altLang="ko-KR" dirty="0"/>
              <a:t>Family</a:t>
            </a:r>
            <a:endParaRPr lang="en-US" dirty="0"/>
          </a:p>
        </p:txBody>
      </p:sp>
      <p:graphicFrame>
        <p:nvGraphicFramePr>
          <p:cNvPr id="22" name="Table 21"/>
          <p:cNvGraphicFramePr>
            <a:graphicFrameLocks noGrp="1"/>
          </p:cNvGraphicFramePr>
          <p:nvPr/>
        </p:nvGraphicFramePr>
        <p:xfrm>
          <a:off x="409503" y="1018100"/>
          <a:ext cx="9638303" cy="4206240"/>
        </p:xfrm>
        <a:graphic>
          <a:graphicData uri="http://schemas.openxmlformats.org/drawingml/2006/table">
            <a:tbl>
              <a:tblPr firstRow="1" bandRow="1">
                <a:tableStyleId>{5C22544A-7EE6-4342-B048-85BDC9FD1C3A}</a:tableStyleId>
              </a:tblPr>
              <a:tblGrid>
                <a:gridCol w="560650">
                  <a:extLst>
                    <a:ext uri="{9D8B030D-6E8A-4147-A177-3AD203B41FA5}">
                      <a16:colId xmlns:a16="http://schemas.microsoft.com/office/drawing/2014/main" val="20000"/>
                    </a:ext>
                  </a:extLst>
                </a:gridCol>
                <a:gridCol w="665173">
                  <a:extLst>
                    <a:ext uri="{9D8B030D-6E8A-4147-A177-3AD203B41FA5}">
                      <a16:colId xmlns:a16="http://schemas.microsoft.com/office/drawing/2014/main" val="20001"/>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3505618912"/>
                    </a:ext>
                  </a:extLst>
                </a:gridCol>
                <a:gridCol w="1188720">
                  <a:extLst>
                    <a:ext uri="{9D8B030D-6E8A-4147-A177-3AD203B41FA5}">
                      <a16:colId xmlns:a16="http://schemas.microsoft.com/office/drawing/2014/main" val="20004"/>
                    </a:ext>
                  </a:extLst>
                </a:gridCol>
                <a:gridCol w="1188720">
                  <a:extLst>
                    <a:ext uri="{9D8B030D-6E8A-4147-A177-3AD203B41FA5}">
                      <a16:colId xmlns:a16="http://schemas.microsoft.com/office/drawing/2014/main" val="20006"/>
                    </a:ext>
                  </a:extLst>
                </a:gridCol>
                <a:gridCol w="1188720">
                  <a:extLst>
                    <a:ext uri="{9D8B030D-6E8A-4147-A177-3AD203B41FA5}">
                      <a16:colId xmlns:a16="http://schemas.microsoft.com/office/drawing/2014/main" val="20007"/>
                    </a:ext>
                  </a:extLst>
                </a:gridCol>
                <a:gridCol w="1188720">
                  <a:extLst>
                    <a:ext uri="{9D8B030D-6E8A-4147-A177-3AD203B41FA5}">
                      <a16:colId xmlns:a16="http://schemas.microsoft.com/office/drawing/2014/main" val="2534339539"/>
                    </a:ext>
                  </a:extLst>
                </a:gridCol>
              </a:tblGrid>
              <a:tr h="365760">
                <a:tc>
                  <a:txBody>
                    <a:bodyPr/>
                    <a:lstStyle/>
                    <a:p>
                      <a:pPr algn="ctr" rtl="0" fontAlgn="ctr"/>
                      <a:r>
                        <a:rPr lang="en-US" sz="1200" b="1" i="0" u="none" strike="noStrike" dirty="0">
                          <a:solidFill>
                            <a:srgbClr val="FFFFFF"/>
                          </a:solidFill>
                          <a:latin typeface="+mn-lt"/>
                        </a:rPr>
                        <a:t>I (A)</a:t>
                      </a:r>
                    </a:p>
                  </a:txBody>
                  <a:tcPr marL="17995" marR="35991" marT="17995" marB="17995" anchor="ctr"/>
                </a:tc>
                <a:tc>
                  <a:txBody>
                    <a:bodyPr/>
                    <a:lstStyle/>
                    <a:p>
                      <a:pPr algn="ctr" rtl="0" fontAlgn="ctr"/>
                      <a:r>
                        <a:rPr lang="en-US" sz="1200" b="1" i="0" u="none" strike="noStrike" dirty="0">
                          <a:solidFill>
                            <a:srgbClr val="FFFFFF"/>
                          </a:solidFill>
                          <a:latin typeface="+mn-lt"/>
                        </a:rPr>
                        <a:t>VFM (V)</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TO-247-3L Dual</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TO-247-2L </a:t>
                      </a:r>
                      <a:r>
                        <a:rPr lang="en-US" sz="1200" b="0" i="0" u="none" strike="noStrike" dirty="0">
                          <a:solidFill>
                            <a:srgbClr val="000000"/>
                          </a:solidFill>
                          <a:latin typeface="+mn-lt"/>
                          <a:cs typeface="Calibri" panose="020F0502020204030204" pitchFamily="34" charset="0"/>
                        </a:rPr>
                        <a:t> </a:t>
                      </a:r>
                      <a:endParaRPr lang="en-US" sz="1200" b="1" i="0" u="none" strike="noStrike" dirty="0">
                        <a:solidFill>
                          <a:srgbClr val="FFFFFF"/>
                        </a:solidFill>
                        <a:latin typeface="+mn-lt"/>
                        <a:cs typeface="Calibri" panose="020F0502020204030204" pitchFamily="34" charset="0"/>
                      </a:endParaRP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TO-220-2L </a:t>
                      </a:r>
                      <a:r>
                        <a:rPr lang="en-US" sz="1200" b="0" i="0" u="none" strike="noStrike" dirty="0">
                          <a:solidFill>
                            <a:srgbClr val="000000"/>
                          </a:solidFill>
                          <a:latin typeface="+mn-lt"/>
                          <a:cs typeface="Calibri" panose="020F0502020204030204" pitchFamily="34" charset="0"/>
                        </a:rPr>
                        <a:t> </a:t>
                      </a:r>
                      <a:endParaRPr lang="en-US" sz="1200" b="1" i="0" u="none" strike="noStrike" dirty="0">
                        <a:solidFill>
                          <a:srgbClr val="FFFFFF"/>
                        </a:solidFill>
                        <a:latin typeface="+mn-lt"/>
                        <a:cs typeface="Calibri" panose="020F0502020204030204" pitchFamily="34" charset="0"/>
                      </a:endParaRP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D2PAK</a:t>
                      </a:r>
                    </a:p>
                  </a:txBody>
                  <a:tcPr marL="17995" marR="35991" marT="17995" marB="17995" anchor="ctr"/>
                </a:tc>
                <a:tc>
                  <a:txBody>
                    <a:bodyPr/>
                    <a:lstStyle/>
                    <a:p>
                      <a:pPr algn="ctr" rtl="0" fontAlgn="ctr"/>
                      <a:r>
                        <a:rPr lang="en-US" sz="1200" b="1" i="0" u="none" strike="noStrike" dirty="0">
                          <a:solidFill>
                            <a:srgbClr val="FFFFFF"/>
                          </a:solidFill>
                          <a:latin typeface="+mn-lt"/>
                          <a:cs typeface="Calibri" panose="020F0502020204030204" pitchFamily="34" charset="0"/>
                        </a:rPr>
                        <a:t>DPAK</a:t>
                      </a:r>
                    </a:p>
                  </a:txBody>
                  <a:tcPr marL="17995" marR="35991" marT="17995" marB="17995" anchor="ctr"/>
                </a:tc>
                <a:tc>
                  <a:txBody>
                    <a:bodyPr/>
                    <a:lstStyle/>
                    <a:p>
                      <a:pPr algn="ctr" rtl="0" fontAlgn="ctr"/>
                      <a:r>
                        <a:rPr lang="en-US" sz="1200" b="1" i="0" u="none" strike="noStrike" dirty="0">
                          <a:solidFill>
                            <a:srgbClr val="FFFFFF"/>
                          </a:solidFill>
                          <a:latin typeface="+mn-lt"/>
                        </a:rPr>
                        <a:t>Die</a:t>
                      </a:r>
                    </a:p>
                  </a:txBody>
                  <a:tcPr marL="17995" marR="35991" marT="17995" marB="17995" anchor="ctr"/>
                </a:tc>
                <a:extLst>
                  <a:ext uri="{0D108BD9-81ED-4DB2-BD59-A6C34878D82A}">
                    <a16:rowId xmlns:a16="http://schemas.microsoft.com/office/drawing/2014/main" val="10000"/>
                  </a:ext>
                </a:extLst>
              </a:tr>
              <a:tr h="914400">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kumimoji="0" lang="en-US" sz="1200" b="1" i="0" u="none" strike="noStrike" kern="1200" cap="none" spc="0" normalizeH="0" baseline="0" dirty="0">
                        <a:ln>
                          <a:noFill/>
                        </a:ln>
                        <a:solidFill>
                          <a:srgbClr val="FF0000"/>
                        </a:solidFill>
                        <a:effectLst/>
                        <a:uLnTx/>
                        <a:uFillTx/>
                        <a:latin typeface="+mn-lt"/>
                        <a:ea typeface="+mn-ea"/>
                        <a:cs typeface="+mn-cs"/>
                      </a:endParaRPr>
                    </a:p>
                  </a:txBody>
                  <a:tcPr marL="17995" marR="35991" marT="17995" marB="17995">
                    <a:noFill/>
                  </a:tcPr>
                </a:tc>
                <a:tc>
                  <a:txBody>
                    <a:bodyPr/>
                    <a:lstStyle/>
                    <a:p>
                      <a:endParaRPr kumimoji="0" lang="en-US" sz="1200" b="1" i="0" u="none" strike="noStrike" kern="1200" cap="none" spc="0" normalizeH="0" baseline="0" dirty="0">
                        <a:ln>
                          <a:noFill/>
                        </a:ln>
                        <a:solidFill>
                          <a:srgbClr val="FF0000"/>
                        </a:solidFill>
                        <a:effectLst/>
                        <a:uLnTx/>
                        <a:uFillTx/>
                        <a:latin typeface="+mn-lt"/>
                        <a:ea typeface="+mn-ea"/>
                        <a:cs typeface="+mn-cs"/>
                      </a:endParaRPr>
                    </a:p>
                  </a:txBody>
                  <a:tcPr marL="17995" marR="35991" marT="17995" marB="17995">
                    <a:noFill/>
                  </a:tcPr>
                </a:tc>
                <a:tc>
                  <a:txBody>
                    <a:bodyPr/>
                    <a:lstStyle/>
                    <a:p>
                      <a:endParaRPr kumimoji="0" lang="en-US" sz="1200" b="1" i="0" u="none" strike="noStrike" kern="1200" cap="none" spc="0" normalizeH="0" baseline="0" dirty="0">
                        <a:ln>
                          <a:noFill/>
                        </a:ln>
                        <a:solidFill>
                          <a:srgbClr val="FF0000"/>
                        </a:solidFill>
                        <a:effectLst/>
                        <a:uLnTx/>
                        <a:uFillTx/>
                        <a:latin typeface="+mn-lt"/>
                        <a:ea typeface="+mn-ea"/>
                        <a:cs typeface="+mn-cs"/>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lang="en-US" sz="1200" dirty="0">
                        <a:latin typeface="+mn-lt"/>
                      </a:endParaRPr>
                    </a:p>
                  </a:txBody>
                  <a:tcPr marL="17995" marR="35991" marT="17995" marB="17995">
                    <a:noFill/>
                  </a:tcPr>
                </a:tc>
                <a:tc>
                  <a:txBody>
                    <a:bodyPr/>
                    <a:lstStyle/>
                    <a:p>
                      <a:endParaRPr kumimoji="0" lang="en-US" sz="1200" b="1" i="0" u="none" strike="noStrike" kern="1200" cap="none" spc="0" normalizeH="0" baseline="0" dirty="0">
                        <a:ln>
                          <a:noFill/>
                        </a:ln>
                        <a:solidFill>
                          <a:srgbClr val="FF0000"/>
                        </a:solidFill>
                        <a:effectLst/>
                        <a:uLnTx/>
                        <a:uFillTx/>
                        <a:latin typeface="+mn-lt"/>
                        <a:ea typeface="+mn-ea"/>
                        <a:cs typeface="+mn-cs"/>
                      </a:endParaRPr>
                    </a:p>
                  </a:txBody>
                  <a:tcPr marL="17995" marR="35991" marT="17995" marB="17995">
                    <a:noFill/>
                  </a:tcPr>
                </a:tc>
                <a:extLst>
                  <a:ext uri="{0D108BD9-81ED-4DB2-BD59-A6C34878D82A}">
                    <a16:rowId xmlns:a16="http://schemas.microsoft.com/office/drawing/2014/main" val="10001"/>
                  </a:ext>
                </a:extLst>
              </a:tr>
              <a:tr h="365760">
                <a:tc>
                  <a:txBody>
                    <a:bodyPr/>
                    <a:lstStyle/>
                    <a:p>
                      <a:pPr algn="ctr"/>
                      <a:r>
                        <a:rPr lang="en-US" sz="1200" b="1" dirty="0">
                          <a:solidFill>
                            <a:schemeClr val="tx1">
                              <a:lumMod val="75000"/>
                            </a:schemeClr>
                          </a:solidFill>
                          <a:latin typeface="+mn-lt"/>
                        </a:rPr>
                        <a:t>50</a:t>
                      </a:r>
                    </a:p>
                  </a:txBody>
                  <a:tcPr marL="91416" marR="91416" marT="45708" marB="45708" anchor="ctr"/>
                </a:tc>
                <a:tc rowSpan="8">
                  <a:txBody>
                    <a:bodyPr/>
                    <a:lstStyle/>
                    <a:p>
                      <a:pPr algn="ctr"/>
                      <a:r>
                        <a:rPr kumimoji="0" lang="en-US" sz="1200" b="1" i="0" u="none" strike="noStrike" kern="1200" cap="none" spc="0" normalizeH="0" baseline="0" dirty="0">
                          <a:ln>
                            <a:noFill/>
                          </a:ln>
                          <a:solidFill>
                            <a:schemeClr val="tx1">
                              <a:lumMod val="75000"/>
                            </a:schemeClr>
                          </a:solidFill>
                          <a:effectLst/>
                          <a:uLnTx/>
                          <a:uFillTx/>
                          <a:latin typeface="+mn-lt"/>
                          <a:ea typeface="+mn-ea"/>
                          <a:cs typeface="+mn-cs"/>
                        </a:rPr>
                        <a:t>1.75</a:t>
                      </a:r>
                    </a:p>
                  </a:txBody>
                  <a:tcPr marL="91416" marR="91416" marT="45708" marB="45708" anchor="ctr">
                    <a:solidFill>
                      <a:srgbClr val="FBEC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lumMod val="75000"/>
                            </a:schemeClr>
                          </a:solidFill>
                          <a:latin typeface="+mn-lt"/>
                          <a:ea typeface="+mn-ea"/>
                          <a:cs typeface="+mn-cs"/>
                        </a:rPr>
                        <a:t>FFSH50120A</a:t>
                      </a:r>
                      <a:r>
                        <a:rPr lang="en-US" sz="1200" b="1" i="0" u="none" strike="noStrike" kern="1200" dirty="0">
                          <a:solidFill>
                            <a:schemeClr val="tx1">
                              <a:lumMod val="75000"/>
                            </a:schemeClr>
                          </a:solidFill>
                          <a:latin typeface="+mn-lt"/>
                          <a:ea typeface="+mn-ea"/>
                          <a:cs typeface="+mn-cs"/>
                        </a:rPr>
                        <a:t> (</a:t>
                      </a:r>
                      <a:r>
                        <a:rPr lang="en-US" sz="1200" b="1" i="0" u="none" strike="noStrike" kern="1200" dirty="0" err="1">
                          <a:solidFill>
                            <a:schemeClr val="tx1">
                              <a:lumMod val="75000"/>
                            </a:schemeClr>
                          </a:solidFill>
                          <a:latin typeface="+mn-lt"/>
                          <a:ea typeface="+mn-ea"/>
                          <a:cs typeface="+mn-cs"/>
                        </a:rPr>
                        <a:t>16mm</a:t>
                      </a:r>
                      <a:r>
                        <a:rPr lang="en-US" sz="1200" b="1" i="0" u="none" strike="noStrike" kern="1200" dirty="0">
                          <a:solidFill>
                            <a:schemeClr val="tx1">
                              <a:lumMod val="75000"/>
                            </a:schemeClr>
                          </a:solidFill>
                          <a:latin typeface="+mn-lt"/>
                          <a:ea typeface="+mn-ea"/>
                          <a:cs typeface="+mn-cs"/>
                        </a:rPr>
                        <a:t>)</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PCFFS50120AF</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extLst>
                  <a:ext uri="{0D108BD9-81ED-4DB2-BD59-A6C34878D82A}">
                    <a16:rowId xmlns:a16="http://schemas.microsoft.com/office/drawing/2014/main" val="10002"/>
                  </a:ext>
                </a:extLst>
              </a:tr>
              <a:tr h="365760">
                <a:tc>
                  <a:txBody>
                    <a:bodyPr/>
                    <a:lstStyle/>
                    <a:p>
                      <a:pPr algn="ctr"/>
                      <a:r>
                        <a:rPr lang="en-US" sz="1200" b="1" dirty="0">
                          <a:solidFill>
                            <a:schemeClr val="tx1">
                              <a:lumMod val="75000"/>
                            </a:schemeClr>
                          </a:solidFill>
                          <a:latin typeface="+mn-lt"/>
                        </a:rPr>
                        <a:t>40</a:t>
                      </a:r>
                    </a:p>
                  </a:txBody>
                  <a:tcPr marL="91416" marR="91416" marT="45708" marB="45708" anchor="ctr"/>
                </a:tc>
                <a:tc vMerge="1">
                  <a:txBody>
                    <a:bodyPr/>
                    <a:lstStyle/>
                    <a:p>
                      <a:pPr algn="ctr"/>
                      <a:endParaRPr kumimoji="0" lang="en-US" sz="1200" b="0" i="0" u="none" strike="noStrike" kern="1200" cap="none" spc="0" normalizeH="0" baseline="0" dirty="0">
                        <a:ln>
                          <a:noFill/>
                        </a:ln>
                        <a:solidFill>
                          <a:schemeClr val="tx1"/>
                        </a:solidFill>
                        <a:effectLst/>
                        <a:uLnTx/>
                        <a:uFillTx/>
                        <a:latin typeface="Calibri" pitchFamily="34" charset="0"/>
                        <a:ea typeface="+mn-ea"/>
                        <a:cs typeface="+mn-cs"/>
                      </a:endParaRPr>
                    </a:p>
                  </a:txBody>
                  <a:tcPr anchor="ctr">
                    <a:solidFill>
                      <a:srgbClr val="E9F3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lumMod val="75000"/>
                            </a:schemeClr>
                          </a:solidFill>
                          <a:latin typeface="+mn-lt"/>
                          <a:ea typeface="+mn-ea"/>
                          <a:cs typeface="+mn-cs"/>
                        </a:rPr>
                        <a:t>FFSH40120ADN-F155</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lumMod val="75000"/>
                            </a:schemeClr>
                          </a:solidFill>
                          <a:latin typeface="+mn-lt"/>
                          <a:ea typeface="+mn-ea"/>
                          <a:cs typeface="+mn-cs"/>
                        </a:rPr>
                        <a:t>FFSH40120A-F155</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PCFFS40120AF</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extLst>
                  <a:ext uri="{0D108BD9-81ED-4DB2-BD59-A6C34878D82A}">
                    <a16:rowId xmlns:a16="http://schemas.microsoft.com/office/drawing/2014/main" val="10003"/>
                  </a:ext>
                </a:extLst>
              </a:tr>
              <a:tr h="365760">
                <a:tc>
                  <a:txBody>
                    <a:bodyPr/>
                    <a:lstStyle/>
                    <a:p>
                      <a:pPr algn="ctr"/>
                      <a:r>
                        <a:rPr lang="en-US" sz="1200" b="1" dirty="0">
                          <a:solidFill>
                            <a:schemeClr val="tx1">
                              <a:lumMod val="75000"/>
                            </a:schemeClr>
                          </a:solidFill>
                          <a:latin typeface="+mn-lt"/>
                        </a:rPr>
                        <a:t>30</a:t>
                      </a:r>
                    </a:p>
                  </a:txBody>
                  <a:tcPr marL="91416" marR="91416" marT="45708" marB="45708" anchor="ctr"/>
                </a:tc>
                <a:tc vMerge="1">
                  <a:txBody>
                    <a:bodyPr/>
                    <a:lstStyle/>
                    <a:p>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lumMod val="75000"/>
                            </a:schemeClr>
                          </a:solidFill>
                          <a:latin typeface="+mn-lt"/>
                          <a:ea typeface="+mn-ea"/>
                          <a:cs typeface="+mn-cs"/>
                        </a:rPr>
                        <a:t>FFSH30120ADN-F155</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lumMod val="75000"/>
                            </a:schemeClr>
                          </a:solidFill>
                          <a:latin typeface="+mn-lt"/>
                          <a:ea typeface="+mn-ea"/>
                          <a:cs typeface="+mn-cs"/>
                        </a:rPr>
                        <a:t>FFSH30120A-F155</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PCFFS30120AF</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extLst>
                  <a:ext uri="{0D108BD9-81ED-4DB2-BD59-A6C34878D82A}">
                    <a16:rowId xmlns:a16="http://schemas.microsoft.com/office/drawing/2014/main" val="10004"/>
                  </a:ext>
                </a:extLst>
              </a:tr>
              <a:tr h="365760">
                <a:tc>
                  <a:txBody>
                    <a:bodyPr/>
                    <a:lstStyle/>
                    <a:p>
                      <a:pPr algn="ctr"/>
                      <a:r>
                        <a:rPr lang="en-US" sz="1200" b="1" dirty="0">
                          <a:solidFill>
                            <a:schemeClr val="tx1">
                              <a:lumMod val="75000"/>
                            </a:schemeClr>
                          </a:solidFill>
                          <a:latin typeface="+mn-lt"/>
                        </a:rPr>
                        <a:t>20</a:t>
                      </a:r>
                    </a:p>
                  </a:txBody>
                  <a:tcPr marL="91416" marR="91416" marT="45708" marB="45708" anchor="ct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lumMod val="75000"/>
                            </a:schemeClr>
                          </a:solidFill>
                          <a:latin typeface="+mn-lt"/>
                          <a:ea typeface="+mn-ea"/>
                          <a:cs typeface="+mn-cs"/>
                        </a:rPr>
                        <a:t>FFSH20120ADN-F155</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lumMod val="75000"/>
                            </a:schemeClr>
                          </a:solidFill>
                          <a:latin typeface="+mn-lt"/>
                          <a:ea typeface="+mn-ea"/>
                          <a:cs typeface="+mn-cs"/>
                        </a:rPr>
                        <a:t>FFSH20120A-F155</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FFSP20120A</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FFSB20120A</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PCFFS20120AF</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extLst>
                  <a:ext uri="{0D108BD9-81ED-4DB2-BD59-A6C34878D82A}">
                    <a16:rowId xmlns:a16="http://schemas.microsoft.com/office/drawing/2014/main" val="10005"/>
                  </a:ext>
                </a:extLst>
              </a:tr>
              <a:tr h="365760">
                <a:tc>
                  <a:txBody>
                    <a:bodyPr/>
                    <a:lstStyle/>
                    <a:p>
                      <a:pPr algn="ctr"/>
                      <a:r>
                        <a:rPr lang="en-US" sz="1200" b="1" dirty="0">
                          <a:solidFill>
                            <a:schemeClr val="tx1">
                              <a:lumMod val="75000"/>
                            </a:schemeClr>
                          </a:solidFill>
                          <a:latin typeface="+mn-lt"/>
                        </a:rPr>
                        <a:t>15</a:t>
                      </a:r>
                    </a:p>
                  </a:txBody>
                  <a:tcPr marL="91416" marR="91416" marT="45708" marB="45708" anchor="ctr"/>
                </a:tc>
                <a:tc vMerge="1">
                  <a:txBody>
                    <a:bodyPr/>
                    <a:lstStyle/>
                    <a:p>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lumMod val="75000"/>
                            </a:schemeClr>
                          </a:solidFill>
                          <a:latin typeface="+mn-lt"/>
                          <a:ea typeface="+mn-ea"/>
                          <a:cs typeface="+mn-cs"/>
                        </a:rPr>
                        <a:t>FFSH15120ADN-F155</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lumMod val="75000"/>
                            </a:schemeClr>
                          </a:solidFill>
                          <a:latin typeface="+mn-lt"/>
                          <a:ea typeface="+mn-ea"/>
                          <a:cs typeface="+mn-cs"/>
                        </a:rPr>
                        <a:t>FFSH15120A-F155</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FFSP15120A</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PCFFS15120AF</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extLst>
                  <a:ext uri="{0D108BD9-81ED-4DB2-BD59-A6C34878D82A}">
                    <a16:rowId xmlns:a16="http://schemas.microsoft.com/office/drawing/2014/main" val="10006"/>
                  </a:ext>
                </a:extLst>
              </a:tr>
              <a:tr h="365760">
                <a:tc>
                  <a:txBody>
                    <a:bodyPr/>
                    <a:lstStyle/>
                    <a:p>
                      <a:pPr algn="ctr"/>
                      <a:r>
                        <a:rPr lang="en-US" sz="1200" b="1" dirty="0">
                          <a:solidFill>
                            <a:schemeClr val="tx1">
                              <a:lumMod val="75000"/>
                            </a:schemeClr>
                          </a:solidFill>
                          <a:latin typeface="+mn-lt"/>
                        </a:rPr>
                        <a:t>10</a:t>
                      </a:r>
                    </a:p>
                  </a:txBody>
                  <a:tcPr marL="91416" marR="91416" marT="45708" marB="45708"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lumMod val="75000"/>
                            </a:schemeClr>
                          </a:solidFill>
                          <a:latin typeface="+mn-lt"/>
                          <a:ea typeface="+mn-ea"/>
                          <a:cs typeface="+mn-cs"/>
                        </a:rPr>
                        <a:t>FFSH10120ADN-F155</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lumMod val="75000"/>
                            </a:schemeClr>
                          </a:solidFill>
                          <a:latin typeface="+mn-lt"/>
                          <a:ea typeface="+mn-ea"/>
                          <a:cs typeface="+mn-cs"/>
                        </a:rPr>
                        <a:t>FFSH10120A-F155</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FFSP10120A</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FFSB10120A</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FFSD10120A</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PCFFS10120AF</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extLst>
                  <a:ext uri="{0D108BD9-81ED-4DB2-BD59-A6C34878D82A}">
                    <a16:rowId xmlns:a16="http://schemas.microsoft.com/office/drawing/2014/main" val="10007"/>
                  </a:ext>
                </a:extLst>
              </a:tr>
              <a:tr h="365760">
                <a:tc>
                  <a:txBody>
                    <a:bodyPr/>
                    <a:lstStyle/>
                    <a:p>
                      <a:pPr algn="ctr"/>
                      <a:r>
                        <a:rPr lang="en-US" sz="1200" b="1" dirty="0">
                          <a:solidFill>
                            <a:schemeClr val="tx1">
                              <a:lumMod val="75000"/>
                            </a:schemeClr>
                          </a:solidFill>
                          <a:latin typeface="+mn-lt"/>
                        </a:rPr>
                        <a:t>8</a:t>
                      </a:r>
                    </a:p>
                  </a:txBody>
                  <a:tcPr marL="91416" marR="91416" marT="45708" marB="45708"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FFSP08120A</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FFSD08120A</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PCFFS08120AF</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extLst>
                  <a:ext uri="{0D108BD9-81ED-4DB2-BD59-A6C34878D82A}">
                    <a16:rowId xmlns:a16="http://schemas.microsoft.com/office/drawing/2014/main" val="10008"/>
                  </a:ext>
                </a:extLst>
              </a:tr>
              <a:tr h="365760">
                <a:tc>
                  <a:txBody>
                    <a:bodyPr/>
                    <a:lstStyle/>
                    <a:p>
                      <a:pPr algn="ctr"/>
                      <a:r>
                        <a:rPr lang="en-US" sz="1200" b="1" dirty="0">
                          <a:solidFill>
                            <a:schemeClr val="tx1">
                              <a:lumMod val="75000"/>
                            </a:schemeClr>
                          </a:solidFill>
                          <a:latin typeface="+mn-lt"/>
                        </a:rPr>
                        <a:t>5</a:t>
                      </a:r>
                    </a:p>
                  </a:txBody>
                  <a:tcPr marL="91416" marR="91416" marT="45708" marB="45708" anchor="ctr"/>
                </a:tc>
                <a:tc vMerge="1">
                  <a:txBody>
                    <a:bodyPr/>
                    <a:lstStyle/>
                    <a:p>
                      <a:pPr algn="ctr"/>
                      <a:endParaRPr kumimoji="0" lang="en-US" sz="1200" b="0" i="0" u="none" strike="noStrike" kern="1200" cap="none" spc="0" normalizeH="0" baseline="0" dirty="0">
                        <a:ln>
                          <a:noFill/>
                        </a:ln>
                        <a:solidFill>
                          <a:schemeClr val="tx1"/>
                        </a:solidFill>
                        <a:effectLst/>
                        <a:uLnTx/>
                        <a:uFillTx/>
                        <a:latin typeface="Calibri" pitchFamily="34" charset="0"/>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FFSP05120A</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lumMod val="75000"/>
                            </a:schemeClr>
                          </a:solidFill>
                          <a:latin typeface="+mn-lt"/>
                          <a:ea typeface="+mn-ea"/>
                          <a:cs typeface="+mn-cs"/>
                        </a:rPr>
                        <a:t>PCFFS05120AF</a:t>
                      </a:r>
                      <a:endParaRPr lang="en-US" sz="1200" b="1" i="0" u="none" strike="noStrike" kern="1200" noProof="0" dirty="0">
                        <a:solidFill>
                          <a:schemeClr val="tx1">
                            <a:lumMod val="75000"/>
                          </a:schemeClr>
                        </a:solidFill>
                        <a:latin typeface="+mn-lt"/>
                        <a:ea typeface="+mn-ea"/>
                        <a:cs typeface="+mn-cs"/>
                      </a:endParaRPr>
                    </a:p>
                  </a:txBody>
                  <a:tcPr marL="17995" marR="35991" marT="17995" marB="17995" anchor="ctr"/>
                </a:tc>
                <a:extLst>
                  <a:ext uri="{0D108BD9-81ED-4DB2-BD59-A6C34878D82A}">
                    <a16:rowId xmlns:a16="http://schemas.microsoft.com/office/drawing/2014/main" val="10009"/>
                  </a:ext>
                </a:extLst>
              </a:tr>
            </a:tbl>
          </a:graphicData>
        </a:graphic>
      </p:graphicFrame>
      <p:sp>
        <p:nvSpPr>
          <p:cNvPr id="17" name="TextBox 16">
            <a:extLst>
              <a:ext uri="{FF2B5EF4-FFF2-40B4-BE49-F238E27FC236}">
                <a16:creationId xmlns:a16="http://schemas.microsoft.com/office/drawing/2014/main" id="{FE2EA9AE-6193-4688-B91D-21F522DA040A}"/>
              </a:ext>
            </a:extLst>
          </p:cNvPr>
          <p:cNvSpPr txBox="1"/>
          <p:nvPr/>
        </p:nvSpPr>
        <p:spPr>
          <a:xfrm>
            <a:off x="414087" y="698716"/>
            <a:ext cx="7404784" cy="276999"/>
          </a:xfrm>
          <a:prstGeom prst="rect">
            <a:avLst/>
          </a:prstGeom>
          <a:noFill/>
        </p:spPr>
        <p:txBody>
          <a:bodyPr wrap="none" rtlCol="0">
            <a:spAutoFit/>
          </a:bodyPr>
          <a:lstStyle/>
          <a:p>
            <a:pPr algn="l"/>
            <a:r>
              <a:rPr lang="en-US" sz="1200" dirty="0">
                <a:solidFill>
                  <a:schemeClr val="bg2">
                    <a:lumMod val="10000"/>
                  </a:schemeClr>
                </a:solidFill>
              </a:rPr>
              <a:t>Automotive grade includes “–F085” </a:t>
            </a:r>
            <a:r>
              <a:rPr lang="en-US" sz="1200" dirty="0" err="1">
                <a:solidFill>
                  <a:schemeClr val="bg2">
                    <a:lumMod val="10000"/>
                  </a:schemeClr>
                </a:solidFill>
              </a:rPr>
              <a:t>OPN</a:t>
            </a:r>
            <a:r>
              <a:rPr lang="en-US" sz="1200" dirty="0">
                <a:solidFill>
                  <a:schemeClr val="bg2">
                    <a:lumMod val="10000"/>
                  </a:schemeClr>
                </a:solidFill>
              </a:rPr>
              <a:t> suffix. Standard 20mm lead length with “-F155” suffix for TO-247.</a:t>
            </a:r>
          </a:p>
        </p:txBody>
      </p:sp>
      <p:pic>
        <p:nvPicPr>
          <p:cNvPr id="3" name="Picture 2" descr="A picture containing electronics&#10;&#10;Description automatically generated">
            <a:extLst>
              <a:ext uri="{FF2B5EF4-FFF2-40B4-BE49-F238E27FC236}">
                <a16:creationId xmlns:a16="http://schemas.microsoft.com/office/drawing/2014/main" id="{4B435C68-1C33-48AB-923E-C0FA62688CB0}"/>
              </a:ext>
            </a:extLst>
          </p:cNvPr>
          <p:cNvPicPr>
            <a:picLocks noChangeAspect="1"/>
          </p:cNvPicPr>
          <p:nvPr/>
        </p:nvPicPr>
        <p:blipFill>
          <a:blip r:embed="rId2"/>
          <a:stretch>
            <a:fillRect/>
          </a:stretch>
        </p:blipFill>
        <p:spPr>
          <a:xfrm>
            <a:off x="5428622" y="1415878"/>
            <a:ext cx="668359" cy="835450"/>
          </a:xfrm>
          <a:prstGeom prst="rect">
            <a:avLst/>
          </a:prstGeom>
        </p:spPr>
      </p:pic>
      <p:pic>
        <p:nvPicPr>
          <p:cNvPr id="5" name="Picture 4" descr="A picture containing electronics&#10;&#10;Description automatically generated">
            <a:extLst>
              <a:ext uri="{FF2B5EF4-FFF2-40B4-BE49-F238E27FC236}">
                <a16:creationId xmlns:a16="http://schemas.microsoft.com/office/drawing/2014/main" id="{05F7DF5C-7E26-49FB-91FA-1E2B66D54D66}"/>
              </a:ext>
            </a:extLst>
          </p:cNvPr>
          <p:cNvPicPr>
            <a:picLocks noChangeAspect="1"/>
          </p:cNvPicPr>
          <p:nvPr/>
        </p:nvPicPr>
        <p:blipFill>
          <a:blip r:embed="rId3"/>
          <a:stretch>
            <a:fillRect/>
          </a:stretch>
        </p:blipFill>
        <p:spPr>
          <a:xfrm>
            <a:off x="3973176" y="1410846"/>
            <a:ext cx="702309" cy="877887"/>
          </a:xfrm>
          <a:prstGeom prst="rect">
            <a:avLst/>
          </a:prstGeom>
        </p:spPr>
      </p:pic>
      <p:pic>
        <p:nvPicPr>
          <p:cNvPr id="19" name="Picture 44" descr="A picture containing electronics&#10;&#10;Description automatically generated">
            <a:extLst>
              <a:ext uri="{FF2B5EF4-FFF2-40B4-BE49-F238E27FC236}">
                <a16:creationId xmlns:a16="http://schemas.microsoft.com/office/drawing/2014/main" id="{5C5016FD-1547-4F0B-93C8-12EBFE54FE5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2037209" y="1436114"/>
            <a:ext cx="1040557" cy="832444"/>
          </a:xfrm>
          <a:prstGeom prst="rect">
            <a:avLst/>
          </a:prstGeom>
        </p:spPr>
      </p:pic>
      <p:pic>
        <p:nvPicPr>
          <p:cNvPr id="7" name="Picture 6" descr="A picture containing circuit, electronics&#10;&#10;Description automatically generated">
            <a:extLst>
              <a:ext uri="{FF2B5EF4-FFF2-40B4-BE49-F238E27FC236}">
                <a16:creationId xmlns:a16="http://schemas.microsoft.com/office/drawing/2014/main" id="{12E841A5-4E8E-4152-9A9B-205519CDBB9C}"/>
              </a:ext>
            </a:extLst>
          </p:cNvPr>
          <p:cNvPicPr>
            <a:picLocks noChangeAspect="1"/>
          </p:cNvPicPr>
          <p:nvPr/>
        </p:nvPicPr>
        <p:blipFill>
          <a:blip r:embed="rId5"/>
          <a:stretch>
            <a:fillRect/>
          </a:stretch>
        </p:blipFill>
        <p:spPr>
          <a:xfrm>
            <a:off x="6811360" y="1529455"/>
            <a:ext cx="668359" cy="640668"/>
          </a:xfrm>
          <a:prstGeom prst="rect">
            <a:avLst/>
          </a:prstGeom>
        </p:spPr>
      </p:pic>
      <p:pic>
        <p:nvPicPr>
          <p:cNvPr id="10" name="Picture 9" descr="A picture containing text, electronics, circuit&#10;&#10;Description automatically generated">
            <a:extLst>
              <a:ext uri="{FF2B5EF4-FFF2-40B4-BE49-F238E27FC236}">
                <a16:creationId xmlns:a16="http://schemas.microsoft.com/office/drawing/2014/main" id="{0CE17759-6646-4EAB-863C-9CA413E75893}"/>
              </a:ext>
            </a:extLst>
          </p:cNvPr>
          <p:cNvPicPr>
            <a:picLocks noChangeAspect="1"/>
          </p:cNvPicPr>
          <p:nvPr/>
        </p:nvPicPr>
        <p:blipFill>
          <a:blip r:embed="rId6"/>
          <a:stretch>
            <a:fillRect/>
          </a:stretch>
        </p:blipFill>
        <p:spPr>
          <a:xfrm>
            <a:off x="8038768" y="1556382"/>
            <a:ext cx="530713" cy="495133"/>
          </a:xfrm>
          <a:prstGeom prst="rect">
            <a:avLst/>
          </a:prstGeom>
        </p:spPr>
      </p:pic>
      <p:pic>
        <p:nvPicPr>
          <p:cNvPr id="24" name="Picture 23">
            <a:extLst>
              <a:ext uri="{FF2B5EF4-FFF2-40B4-BE49-F238E27FC236}">
                <a16:creationId xmlns:a16="http://schemas.microsoft.com/office/drawing/2014/main" id="{8357CBC2-878F-4530-8F00-185EF385E9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40327" y="1615692"/>
            <a:ext cx="606005" cy="435823"/>
          </a:xfrm>
          <a:prstGeom prst="rect">
            <a:avLst/>
          </a:prstGeom>
        </p:spPr>
      </p:pic>
    </p:spTree>
    <p:extLst>
      <p:ext uri="{BB962C8B-B14F-4D97-AF65-F5344CB8AC3E}">
        <p14:creationId xmlns:p14="http://schemas.microsoft.com/office/powerpoint/2010/main" val="156282600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p:txBody>
          <a:bodyPr/>
          <a:lstStyle/>
          <a:p>
            <a:r>
              <a:rPr lang="en-US" dirty="0"/>
              <a:t>1200V SiC Diodes – D3 </a:t>
            </a:r>
            <a:r>
              <a:rPr lang="en-US" altLang="ko-KR" dirty="0"/>
              <a:t>Family</a:t>
            </a:r>
            <a:endParaRPr lang="en-US" dirty="0"/>
          </a:p>
        </p:txBody>
      </p:sp>
      <p:graphicFrame>
        <p:nvGraphicFramePr>
          <p:cNvPr id="7" name="Table 6"/>
          <p:cNvGraphicFramePr>
            <a:graphicFrameLocks noGrp="1"/>
          </p:cNvGraphicFramePr>
          <p:nvPr/>
        </p:nvGraphicFramePr>
        <p:xfrm>
          <a:off x="416342" y="1022600"/>
          <a:ext cx="5000321" cy="3200304"/>
        </p:xfrm>
        <a:graphic>
          <a:graphicData uri="http://schemas.openxmlformats.org/drawingml/2006/table">
            <a:tbl>
              <a:tblPr firstRow="1" bandRow="1">
                <a:tableStyleId>{5C22544A-7EE6-4342-B048-85BDC9FD1C3A}</a:tableStyleId>
              </a:tblPr>
              <a:tblGrid>
                <a:gridCol w="487373">
                  <a:extLst>
                    <a:ext uri="{9D8B030D-6E8A-4147-A177-3AD203B41FA5}">
                      <a16:colId xmlns:a16="http://schemas.microsoft.com/office/drawing/2014/main" val="20000"/>
                    </a:ext>
                  </a:extLst>
                </a:gridCol>
                <a:gridCol w="752158">
                  <a:extLst>
                    <a:ext uri="{9D8B030D-6E8A-4147-A177-3AD203B41FA5}">
                      <a16:colId xmlns:a16="http://schemas.microsoft.com/office/drawing/2014/main" val="20001"/>
                    </a:ext>
                  </a:extLst>
                </a:gridCol>
                <a:gridCol w="1880395">
                  <a:extLst>
                    <a:ext uri="{9D8B030D-6E8A-4147-A177-3AD203B41FA5}">
                      <a16:colId xmlns:a16="http://schemas.microsoft.com/office/drawing/2014/main" val="20002"/>
                    </a:ext>
                  </a:extLst>
                </a:gridCol>
                <a:gridCol w="1880395">
                  <a:extLst>
                    <a:ext uri="{9D8B030D-6E8A-4147-A177-3AD203B41FA5}">
                      <a16:colId xmlns:a16="http://schemas.microsoft.com/office/drawing/2014/main" val="991803052"/>
                    </a:ext>
                  </a:extLst>
                </a:gridCol>
              </a:tblGrid>
              <a:tr h="447278">
                <a:tc>
                  <a:txBody>
                    <a:bodyPr/>
                    <a:lstStyle/>
                    <a:p>
                      <a:pPr algn="ctr" rtl="0" fontAlgn="ctr"/>
                      <a:r>
                        <a:rPr lang="en-US" sz="1200" b="1" i="0" u="none" strike="noStrike" dirty="0">
                          <a:solidFill>
                            <a:srgbClr val="FFFFFF"/>
                          </a:solidFill>
                          <a:latin typeface="+mn-lt"/>
                        </a:rPr>
                        <a:t>IF (A)</a:t>
                      </a:r>
                    </a:p>
                  </a:txBody>
                  <a:tcPr marL="17995" marR="35991" marT="17995" marB="17995" anchor="ctr"/>
                </a:tc>
                <a:tc>
                  <a:txBody>
                    <a:bodyPr/>
                    <a:lstStyle/>
                    <a:p>
                      <a:pPr algn="ctr" rtl="0" fontAlgn="ctr"/>
                      <a:r>
                        <a:rPr lang="en-US" sz="1200" b="1" i="0" u="none" strike="noStrike" dirty="0">
                          <a:solidFill>
                            <a:srgbClr val="FFFFFF"/>
                          </a:solidFill>
                          <a:latin typeface="+mn-lt"/>
                        </a:rPr>
                        <a:t>VFM (V)</a:t>
                      </a:r>
                      <a:endParaRPr lang="en-US" sz="1200" b="1" i="0" u="none" strike="noStrike" baseline="-25000" dirty="0">
                        <a:solidFill>
                          <a:srgbClr val="FFFFFF"/>
                        </a:solidFill>
                        <a:latin typeface="+mn-lt"/>
                      </a:endParaRPr>
                    </a:p>
                  </a:txBody>
                  <a:tcPr marL="17995" marR="35991" marT="17995" marB="17995" anchor="ctr"/>
                </a:tc>
                <a:tc>
                  <a:txBody>
                    <a:bodyPr/>
                    <a:lstStyle/>
                    <a:p>
                      <a:pPr algn="ctr" rtl="0" fontAlgn="ctr"/>
                      <a:r>
                        <a:rPr lang="en-US" sz="1200" b="1" i="0" u="none" strike="noStrike" dirty="0">
                          <a:solidFill>
                            <a:srgbClr val="FFFFFF"/>
                          </a:solidFill>
                          <a:latin typeface="+mn-lt"/>
                        </a:rPr>
                        <a:t>TO-247-2L</a:t>
                      </a:r>
                    </a:p>
                  </a:txBody>
                  <a:tcPr marL="17995" marR="35991" marT="17995" marB="17995"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FFFFFF"/>
                          </a:solidFill>
                          <a:latin typeface="+mn-lt"/>
                        </a:rPr>
                        <a:t>TO-247-</a:t>
                      </a:r>
                      <a:r>
                        <a:rPr lang="en-US" sz="1200" b="1" i="0" u="none" strike="noStrike" dirty="0" err="1">
                          <a:solidFill>
                            <a:srgbClr val="FFFFFF"/>
                          </a:solidFill>
                          <a:latin typeface="+mn-lt"/>
                        </a:rPr>
                        <a:t>3L</a:t>
                      </a:r>
                      <a:endParaRPr lang="en-US" sz="1200" b="1" i="0" u="none" strike="noStrike" dirty="0">
                        <a:solidFill>
                          <a:srgbClr val="FFFFFF"/>
                        </a:solidFill>
                        <a:latin typeface="+mn-lt"/>
                      </a:endParaRPr>
                    </a:p>
                  </a:txBody>
                  <a:tcPr marL="17995" marR="35991" marT="17995" marB="17995" anchor="ctr"/>
                </a:tc>
                <a:extLst>
                  <a:ext uri="{0D108BD9-81ED-4DB2-BD59-A6C34878D82A}">
                    <a16:rowId xmlns:a16="http://schemas.microsoft.com/office/drawing/2014/main" val="10000"/>
                  </a:ext>
                </a:extLst>
              </a:tr>
              <a:tr h="921064">
                <a:tc>
                  <a:txBody>
                    <a:bodyPr/>
                    <a:lstStyle/>
                    <a:p>
                      <a:endParaRPr lang="en-US" sz="1200" dirty="0">
                        <a:latin typeface="+mn-lt"/>
                      </a:endParaRPr>
                    </a:p>
                  </a:txBody>
                  <a:tcPr marL="17995" marR="35991" marT="17995" marB="17995" anchor="ctr">
                    <a:noFill/>
                  </a:tcPr>
                </a:tc>
                <a:tc>
                  <a:txBody>
                    <a:bodyPr/>
                    <a:lstStyle/>
                    <a:p>
                      <a:endParaRPr lang="en-US" sz="1200" dirty="0">
                        <a:latin typeface="+mn-lt"/>
                      </a:endParaRPr>
                    </a:p>
                  </a:txBody>
                  <a:tcPr marL="17995" marR="35991" marT="17995" marB="17995" anchor="ctr">
                    <a:noFill/>
                  </a:tcPr>
                </a:tc>
                <a:tc>
                  <a:txBody>
                    <a:bodyPr/>
                    <a:lstStyle/>
                    <a:p>
                      <a:endParaRPr lang="en-US" sz="1200" dirty="0">
                        <a:latin typeface="+mn-lt"/>
                      </a:endParaRPr>
                    </a:p>
                  </a:txBody>
                  <a:tcPr marL="17995" marR="35991" marT="17995" marB="17995" anchor="ctr">
                    <a:noFill/>
                  </a:tcPr>
                </a:tc>
                <a:tc>
                  <a:txBody>
                    <a:bodyPr/>
                    <a:lstStyle/>
                    <a:p>
                      <a:endParaRPr lang="en-US" sz="1200" dirty="0">
                        <a:latin typeface="+mn-lt"/>
                      </a:endParaRPr>
                    </a:p>
                  </a:txBody>
                  <a:tcPr marL="17995" marR="35991" marT="17995" marB="17995" anchor="ctr">
                    <a:noFill/>
                  </a:tcPr>
                </a:tc>
                <a:extLst>
                  <a:ext uri="{0D108BD9-81ED-4DB2-BD59-A6C34878D82A}">
                    <a16:rowId xmlns:a16="http://schemas.microsoft.com/office/drawing/2014/main" val="10001"/>
                  </a:ext>
                </a:extLst>
              </a:tr>
              <a:tr h="610654">
                <a:tc>
                  <a:txBody>
                    <a:bodyPr/>
                    <a:lstStyle/>
                    <a:p>
                      <a:pPr algn="ctr"/>
                      <a:r>
                        <a:rPr lang="en-US" sz="1200" b="1" dirty="0">
                          <a:latin typeface="+mn-lt"/>
                        </a:rPr>
                        <a:t>50</a:t>
                      </a:r>
                    </a:p>
                  </a:txBody>
                  <a:tcPr marL="17995" marR="35991" marT="17995" marB="17995" anchor="ctr"/>
                </a:tc>
                <a:tc rowSpan="3">
                  <a:txBody>
                    <a:bodyPr/>
                    <a:lstStyle/>
                    <a:p>
                      <a:pPr algn="ctr"/>
                      <a:r>
                        <a:rPr lang="en-US" sz="1200" b="1" dirty="0">
                          <a:latin typeface="+mn-lt"/>
                        </a:rPr>
                        <a:t>1.75</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solidFill>
                          <a:latin typeface="+mn-lt"/>
                          <a:ea typeface="+mn-ea"/>
                          <a:cs typeface="+mn-cs"/>
                        </a:rPr>
                        <a:t>NDSH50120C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solidFill>
                          <a:latin typeface="+mn-lt"/>
                          <a:ea typeface="+mn-ea"/>
                          <a:cs typeface="+mn-cs"/>
                        </a:rPr>
                        <a:t>NVDSH50120C</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solidFill>
                        <a:latin typeface="+mn-lt"/>
                        <a:ea typeface="+mn-ea"/>
                        <a:cs typeface="+mn-cs"/>
                      </a:endParaRPr>
                    </a:p>
                  </a:txBody>
                  <a:tcPr marL="17995" marR="35991" marT="17995" marB="17995" anchor="ctr"/>
                </a:tc>
                <a:extLst>
                  <a:ext uri="{0D108BD9-81ED-4DB2-BD59-A6C34878D82A}">
                    <a16:rowId xmlns:a16="http://schemas.microsoft.com/office/drawing/2014/main" val="10002"/>
                  </a:ext>
                </a:extLst>
              </a:tr>
              <a:tr h="610654">
                <a:tc>
                  <a:txBody>
                    <a:bodyPr/>
                    <a:lstStyle/>
                    <a:p>
                      <a:pPr algn="ctr"/>
                      <a:r>
                        <a:rPr lang="en-US" sz="1200" b="1" dirty="0">
                          <a:latin typeface="+mn-lt"/>
                        </a:rPr>
                        <a:t>40</a:t>
                      </a:r>
                    </a:p>
                  </a:txBody>
                  <a:tcPr marL="17995" marR="35991" marT="17995" marB="17995"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dirty="0">
                          <a:solidFill>
                            <a:schemeClr val="tx1"/>
                          </a:solidFill>
                          <a:latin typeface="+mn-lt"/>
                          <a:ea typeface="+mn-ea"/>
                          <a:cs typeface="Calibri" panose="020F0502020204030204" pitchFamily="34" charset="0"/>
                        </a:rPr>
                        <a:t>NDSH40120CDN</a:t>
                      </a:r>
                    </a:p>
                  </a:txBody>
                  <a:tcPr marL="17995" marR="35991" marT="17995" marB="17995" anchor="ctr"/>
                </a:tc>
                <a:extLst>
                  <a:ext uri="{0D108BD9-81ED-4DB2-BD59-A6C34878D82A}">
                    <a16:rowId xmlns:a16="http://schemas.microsoft.com/office/drawing/2014/main" val="907251584"/>
                  </a:ext>
                </a:extLst>
              </a:tr>
              <a:tr h="610654">
                <a:tc>
                  <a:txBody>
                    <a:bodyPr/>
                    <a:lstStyle/>
                    <a:p>
                      <a:pPr algn="ctr"/>
                      <a:r>
                        <a:rPr lang="en-US" sz="1200" b="1" dirty="0">
                          <a:latin typeface="+mn-lt"/>
                        </a:rPr>
                        <a:t>20</a:t>
                      </a:r>
                    </a:p>
                  </a:txBody>
                  <a:tcPr marL="17995" marR="35991" marT="17995" marB="17995" anchor="ctr"/>
                </a:tc>
                <a:tc vMerge="1">
                  <a:txBody>
                    <a:bodyPr/>
                    <a:lstStyle/>
                    <a:p>
                      <a:pPr algn="ctr"/>
                      <a:endParaRPr lang="en-US" sz="1050" dirty="0">
                        <a:latin typeface="Calibri" panose="020F0502020204030204" pitchFamily="34" charset="0"/>
                      </a:endParaRPr>
                    </a:p>
                  </a:txBody>
                  <a:tcPr marL="18000" marR="36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solidFill>
                          <a:latin typeface="+mn-lt"/>
                          <a:ea typeface="+mn-ea"/>
                          <a:cs typeface="+mn-cs"/>
                        </a:rPr>
                        <a:t>NDSH20120C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solidFill>
                          <a:latin typeface="+mn-lt"/>
                          <a:ea typeface="+mn-ea"/>
                          <a:cs typeface="+mn-cs"/>
                        </a:rPr>
                        <a:t>NVDSH20120C</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solidFill>
                        <a:latin typeface="+mn-lt"/>
                        <a:ea typeface="+mn-ea"/>
                        <a:cs typeface="+mn-cs"/>
                      </a:endParaRPr>
                    </a:p>
                  </a:txBody>
                  <a:tcPr marL="17995" marR="35991" marT="17995" marB="17995" anchor="ctr"/>
                </a:tc>
                <a:extLst>
                  <a:ext uri="{0D108BD9-81ED-4DB2-BD59-A6C34878D82A}">
                    <a16:rowId xmlns:a16="http://schemas.microsoft.com/office/drawing/2014/main" val="10005"/>
                  </a:ext>
                </a:extLst>
              </a:tr>
            </a:tbl>
          </a:graphicData>
        </a:graphic>
      </p:graphicFrame>
      <p:pic>
        <p:nvPicPr>
          <p:cNvPr id="13" name="Picture 12" descr="A picture containing electronics&#10;&#10;Description automatically generated">
            <a:extLst>
              <a:ext uri="{FF2B5EF4-FFF2-40B4-BE49-F238E27FC236}">
                <a16:creationId xmlns:a16="http://schemas.microsoft.com/office/drawing/2014/main" id="{87E151AC-71E3-4D72-A108-E447291B84C4}"/>
              </a:ext>
            </a:extLst>
          </p:cNvPr>
          <p:cNvPicPr>
            <a:picLocks noChangeAspect="1"/>
          </p:cNvPicPr>
          <p:nvPr/>
        </p:nvPicPr>
        <p:blipFill>
          <a:blip r:embed="rId3"/>
          <a:stretch>
            <a:fillRect/>
          </a:stretch>
        </p:blipFill>
        <p:spPr>
          <a:xfrm>
            <a:off x="2182564" y="1464436"/>
            <a:ext cx="675817" cy="844772"/>
          </a:xfrm>
          <a:prstGeom prst="rect">
            <a:avLst/>
          </a:prstGeom>
        </p:spPr>
      </p:pic>
      <p:sp>
        <p:nvSpPr>
          <p:cNvPr id="6" name="TextBox 5">
            <a:extLst>
              <a:ext uri="{FF2B5EF4-FFF2-40B4-BE49-F238E27FC236}">
                <a16:creationId xmlns:a16="http://schemas.microsoft.com/office/drawing/2014/main" id="{C09ECB28-16C5-45C6-ADF8-4E64071860EF}"/>
              </a:ext>
            </a:extLst>
          </p:cNvPr>
          <p:cNvSpPr txBox="1"/>
          <p:nvPr/>
        </p:nvSpPr>
        <p:spPr>
          <a:xfrm>
            <a:off x="334875" y="698509"/>
            <a:ext cx="6313844" cy="276999"/>
          </a:xfrm>
          <a:prstGeom prst="rect">
            <a:avLst/>
          </a:prstGeom>
          <a:noFill/>
        </p:spPr>
        <p:txBody>
          <a:bodyPr wrap="none" rtlCol="0">
            <a:spAutoFit/>
          </a:bodyPr>
          <a:lstStyle/>
          <a:p>
            <a:pPr algn="l"/>
            <a:r>
              <a:rPr lang="en-US" sz="1200" dirty="0">
                <a:solidFill>
                  <a:schemeClr val="bg2">
                    <a:lumMod val="10000"/>
                  </a:schemeClr>
                </a:solidFill>
              </a:rPr>
              <a:t>Automotive grade uses “NVD” Industrial grade uses “ND”. 16mm lead length for TO-247-2L</a:t>
            </a:r>
          </a:p>
        </p:txBody>
      </p:sp>
      <p:pic>
        <p:nvPicPr>
          <p:cNvPr id="10" name="Picture 44" descr="A picture containing electronics&#10;&#10;Description automatically generated">
            <a:extLst>
              <a:ext uri="{FF2B5EF4-FFF2-40B4-BE49-F238E27FC236}">
                <a16:creationId xmlns:a16="http://schemas.microsoft.com/office/drawing/2014/main" id="{3DB9DDB9-C793-475B-8F56-F0D67CA5066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3933163" y="1514629"/>
            <a:ext cx="930483" cy="744385"/>
          </a:xfrm>
          <a:prstGeom prst="rect">
            <a:avLst/>
          </a:prstGeom>
        </p:spPr>
      </p:pic>
    </p:spTree>
    <p:extLst>
      <p:ext uri="{BB962C8B-B14F-4D97-AF65-F5344CB8AC3E}">
        <p14:creationId xmlns:p14="http://schemas.microsoft.com/office/powerpoint/2010/main" val="41136788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2780DA-FDBE-C853-47B0-5F26BBF2E578}"/>
              </a:ext>
            </a:extLst>
          </p:cNvPr>
          <p:cNvPicPr>
            <a:picLocks noChangeAspect="1"/>
          </p:cNvPicPr>
          <p:nvPr/>
        </p:nvPicPr>
        <p:blipFill>
          <a:blip r:embed="rId3"/>
          <a:stretch>
            <a:fillRect/>
          </a:stretch>
        </p:blipFill>
        <p:spPr>
          <a:xfrm>
            <a:off x="6094411" y="3642432"/>
            <a:ext cx="5436327" cy="2495962"/>
          </a:xfrm>
          <a:prstGeom prst="rect">
            <a:avLst/>
          </a:prstGeom>
        </p:spPr>
      </p:pic>
      <p:sp>
        <p:nvSpPr>
          <p:cNvPr id="9" name="Title 2"/>
          <p:cNvSpPr>
            <a:spLocks noGrp="1"/>
          </p:cNvSpPr>
          <p:nvPr>
            <p:ph type="title"/>
          </p:nvPr>
        </p:nvSpPr>
        <p:spPr/>
        <p:txBody>
          <a:bodyPr/>
          <a:lstStyle/>
          <a:p>
            <a:r>
              <a:rPr lang="en-US" dirty="0"/>
              <a:t>1700V SiC Diodes – D1 </a:t>
            </a:r>
            <a:r>
              <a:rPr lang="en-US" altLang="ko-KR" dirty="0"/>
              <a:t>Family</a:t>
            </a:r>
            <a:endParaRPr lang="en-US" dirty="0"/>
          </a:p>
        </p:txBody>
      </p:sp>
      <p:graphicFrame>
        <p:nvGraphicFramePr>
          <p:cNvPr id="7" name="Table 6"/>
          <p:cNvGraphicFramePr>
            <a:graphicFrameLocks noGrp="1"/>
          </p:cNvGraphicFramePr>
          <p:nvPr/>
        </p:nvGraphicFramePr>
        <p:xfrm>
          <a:off x="416342" y="1022600"/>
          <a:ext cx="4489766" cy="2933935"/>
        </p:xfrm>
        <a:graphic>
          <a:graphicData uri="http://schemas.openxmlformats.org/drawingml/2006/table">
            <a:tbl>
              <a:tblPr firstRow="1" bandRow="1">
                <a:tableStyleId>{5C22544A-7EE6-4342-B048-85BDC9FD1C3A}</a:tableStyleId>
              </a:tblPr>
              <a:tblGrid>
                <a:gridCol w="708910">
                  <a:extLst>
                    <a:ext uri="{9D8B030D-6E8A-4147-A177-3AD203B41FA5}">
                      <a16:colId xmlns:a16="http://schemas.microsoft.com/office/drawing/2014/main" val="20000"/>
                    </a:ext>
                  </a:extLst>
                </a:gridCol>
                <a:gridCol w="708910">
                  <a:extLst>
                    <a:ext uri="{9D8B030D-6E8A-4147-A177-3AD203B41FA5}">
                      <a16:colId xmlns:a16="http://schemas.microsoft.com/office/drawing/2014/main" val="20001"/>
                    </a:ext>
                  </a:extLst>
                </a:gridCol>
                <a:gridCol w="1535973">
                  <a:extLst>
                    <a:ext uri="{9D8B030D-6E8A-4147-A177-3AD203B41FA5}">
                      <a16:colId xmlns:a16="http://schemas.microsoft.com/office/drawing/2014/main" val="20002"/>
                    </a:ext>
                  </a:extLst>
                </a:gridCol>
                <a:gridCol w="1535973">
                  <a:extLst>
                    <a:ext uri="{9D8B030D-6E8A-4147-A177-3AD203B41FA5}">
                      <a16:colId xmlns:a16="http://schemas.microsoft.com/office/drawing/2014/main" val="1217287481"/>
                    </a:ext>
                  </a:extLst>
                </a:gridCol>
              </a:tblGrid>
              <a:tr h="378049">
                <a:tc>
                  <a:txBody>
                    <a:bodyPr/>
                    <a:lstStyle/>
                    <a:p>
                      <a:pPr algn="ctr" rtl="0" fontAlgn="ctr"/>
                      <a:r>
                        <a:rPr lang="en-US" sz="1200" b="1" i="0" u="none" strike="noStrike" dirty="0">
                          <a:solidFill>
                            <a:srgbClr val="FFFFFF"/>
                          </a:solidFill>
                          <a:latin typeface="+mn-lt"/>
                        </a:rPr>
                        <a:t>IF (A)</a:t>
                      </a:r>
                    </a:p>
                  </a:txBody>
                  <a:tcPr marL="17995" marR="35991" marT="17995" marB="17995" anchor="ctr"/>
                </a:tc>
                <a:tc>
                  <a:txBody>
                    <a:bodyPr/>
                    <a:lstStyle/>
                    <a:p>
                      <a:pPr algn="ctr" rtl="0" fontAlgn="ctr"/>
                      <a:r>
                        <a:rPr lang="en-US" sz="1200" b="1" i="0" u="none" strike="noStrike" dirty="0">
                          <a:solidFill>
                            <a:srgbClr val="FFFFFF"/>
                          </a:solidFill>
                          <a:latin typeface="+mn-lt"/>
                        </a:rPr>
                        <a:t>VFM (V)</a:t>
                      </a:r>
                      <a:endParaRPr lang="en-US" sz="1200" b="1" i="0" u="none" strike="noStrike" baseline="-25000" dirty="0">
                        <a:solidFill>
                          <a:srgbClr val="FFFFFF"/>
                        </a:solidFill>
                        <a:latin typeface="+mn-lt"/>
                      </a:endParaRPr>
                    </a:p>
                  </a:txBody>
                  <a:tcPr marL="17995" marR="35991" marT="17995" marB="17995" anchor="ctr"/>
                </a:tc>
                <a:tc>
                  <a:txBody>
                    <a:bodyPr/>
                    <a:lstStyle/>
                    <a:p>
                      <a:pPr algn="ctr" rtl="0" fontAlgn="ctr"/>
                      <a:r>
                        <a:rPr lang="en-US" sz="1200" b="1" i="0" u="none" strike="noStrike" dirty="0">
                          <a:solidFill>
                            <a:srgbClr val="FFFFFF"/>
                          </a:solidFill>
                          <a:latin typeface="+mn-lt"/>
                        </a:rPr>
                        <a:t>TO-247-2L</a:t>
                      </a:r>
                    </a:p>
                  </a:txBody>
                  <a:tcPr marL="17995" marR="35991" marT="17995" marB="17995" anchor="ctr"/>
                </a:tc>
                <a:tc>
                  <a:txBody>
                    <a:bodyPr/>
                    <a:lstStyle/>
                    <a:p>
                      <a:pPr algn="ctr" rtl="0" fontAlgn="ctr"/>
                      <a:r>
                        <a:rPr lang="en-US" sz="1200" b="1" i="0" u="none" strike="noStrike" dirty="0">
                          <a:solidFill>
                            <a:srgbClr val="FFFFFF"/>
                          </a:solidFill>
                          <a:latin typeface="+mn-lt"/>
                        </a:rPr>
                        <a:t>Die</a:t>
                      </a:r>
                    </a:p>
                  </a:txBody>
                  <a:tcPr marL="17995" marR="35991" marT="17995" marB="17995" anchor="ctr"/>
                </a:tc>
                <a:extLst>
                  <a:ext uri="{0D108BD9-81ED-4DB2-BD59-A6C34878D82A}">
                    <a16:rowId xmlns:a16="http://schemas.microsoft.com/office/drawing/2014/main" val="10000"/>
                  </a:ext>
                </a:extLst>
              </a:tr>
              <a:tr h="855108">
                <a:tc>
                  <a:txBody>
                    <a:bodyPr/>
                    <a:lstStyle/>
                    <a:p>
                      <a:endParaRPr lang="en-US" sz="1200" dirty="0">
                        <a:latin typeface="+mn-lt"/>
                      </a:endParaRPr>
                    </a:p>
                  </a:txBody>
                  <a:tcPr marL="17995" marR="35991" marT="17995" marB="17995" anchor="ctr">
                    <a:noFill/>
                  </a:tcPr>
                </a:tc>
                <a:tc>
                  <a:txBody>
                    <a:bodyPr/>
                    <a:lstStyle/>
                    <a:p>
                      <a:endParaRPr lang="en-US" sz="1200" dirty="0">
                        <a:latin typeface="+mn-lt"/>
                      </a:endParaRPr>
                    </a:p>
                  </a:txBody>
                  <a:tcPr marL="17995" marR="35991" marT="17995" marB="17995" anchor="ctr">
                    <a:noFill/>
                  </a:tcPr>
                </a:tc>
                <a:tc>
                  <a:txBody>
                    <a:bodyPr/>
                    <a:lstStyle/>
                    <a:p>
                      <a:endParaRPr lang="en-US" sz="1200" dirty="0">
                        <a:latin typeface="+mn-lt"/>
                      </a:endParaRPr>
                    </a:p>
                  </a:txBody>
                  <a:tcPr marL="17995" marR="35991" marT="17995" marB="17995" anchor="ctr">
                    <a:noFill/>
                  </a:tcPr>
                </a:tc>
                <a:tc>
                  <a:txBody>
                    <a:bodyPr/>
                    <a:lstStyle/>
                    <a:p>
                      <a:endParaRPr lang="en-US" sz="1200" dirty="0">
                        <a:latin typeface="+mn-lt"/>
                      </a:endParaRPr>
                    </a:p>
                  </a:txBody>
                  <a:tcPr marL="17995" marR="35991" marT="17995" marB="17995" anchor="ctr">
                    <a:noFill/>
                  </a:tcPr>
                </a:tc>
                <a:extLst>
                  <a:ext uri="{0D108BD9-81ED-4DB2-BD59-A6C34878D82A}">
                    <a16:rowId xmlns:a16="http://schemas.microsoft.com/office/drawing/2014/main" val="10001"/>
                  </a:ext>
                </a:extLst>
              </a:tr>
              <a:tr h="566926">
                <a:tc>
                  <a:txBody>
                    <a:bodyPr/>
                    <a:lstStyle/>
                    <a:p>
                      <a:pPr algn="ctr"/>
                      <a:r>
                        <a:rPr lang="en-US" sz="1200" b="1" dirty="0">
                          <a:latin typeface="+mn-lt"/>
                        </a:rPr>
                        <a:t>100</a:t>
                      </a:r>
                    </a:p>
                  </a:txBody>
                  <a:tcPr marL="17995" marR="35991" marT="17995" marB="17995" anchor="ctr"/>
                </a:tc>
                <a:tc rowSpan="3">
                  <a:txBody>
                    <a:bodyPr/>
                    <a:lstStyle/>
                    <a:p>
                      <a:pPr algn="ctr"/>
                      <a:r>
                        <a:rPr lang="en-US" sz="1200" b="1" dirty="0">
                          <a:latin typeface="+mn-lt"/>
                        </a:rPr>
                        <a:t>1.75</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noProof="0" dirty="0">
                        <a:solidFill>
                          <a:schemeClr val="tx1"/>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solidFill>
                          <a:latin typeface="+mn-lt"/>
                          <a:ea typeface="+mn-ea"/>
                          <a:cs typeface="+mn-cs"/>
                        </a:rPr>
                        <a:t>NDC100170A</a:t>
                      </a:r>
                    </a:p>
                  </a:txBody>
                  <a:tcPr marL="17995" marR="35991" marT="17995" marB="17995" anchor="ctr"/>
                </a:tc>
                <a:extLst>
                  <a:ext uri="{0D108BD9-81ED-4DB2-BD59-A6C34878D82A}">
                    <a16:rowId xmlns:a16="http://schemas.microsoft.com/office/drawing/2014/main" val="10002"/>
                  </a:ext>
                </a:extLst>
              </a:tr>
              <a:tr h="566926">
                <a:tc>
                  <a:txBody>
                    <a:bodyPr/>
                    <a:lstStyle/>
                    <a:p>
                      <a:pPr algn="ctr"/>
                      <a:r>
                        <a:rPr lang="en-US" sz="1200" b="1" dirty="0">
                          <a:latin typeface="+mn-lt"/>
                        </a:rPr>
                        <a:t>25</a:t>
                      </a:r>
                    </a:p>
                  </a:txBody>
                  <a:tcPr marL="17995" marR="35991" marT="17995" marB="17995" anchor="ctr"/>
                </a:tc>
                <a:tc vMerge="1">
                  <a:txBody>
                    <a:bodyPr/>
                    <a:lstStyle/>
                    <a:p>
                      <a:pPr algn="ctr"/>
                      <a:endParaRPr lang="en-US" sz="1050" dirty="0">
                        <a:latin typeface="Calibri" panose="020F0502020204030204" pitchFamily="34" charset="0"/>
                      </a:endParaRPr>
                    </a:p>
                  </a:txBody>
                  <a:tcPr marL="18000" marR="36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solidFill>
                          <a:latin typeface="+mn-lt"/>
                          <a:ea typeface="+mn-ea"/>
                          <a:cs typeface="+mn-cs"/>
                        </a:rPr>
                        <a:t>NDSH25170A</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solidFill>
                          <a:latin typeface="+mn-lt"/>
                          <a:ea typeface="+mn-ea"/>
                          <a:cs typeface="+mn-cs"/>
                        </a:rPr>
                        <a:t>NDC25170A</a:t>
                      </a:r>
                    </a:p>
                  </a:txBody>
                  <a:tcPr marL="17995" marR="35991" marT="17995" marB="17995" anchor="ctr"/>
                </a:tc>
                <a:extLst>
                  <a:ext uri="{0D108BD9-81ED-4DB2-BD59-A6C34878D82A}">
                    <a16:rowId xmlns:a16="http://schemas.microsoft.com/office/drawing/2014/main" val="10005"/>
                  </a:ext>
                </a:extLst>
              </a:tr>
              <a:tr h="566926">
                <a:tc>
                  <a:txBody>
                    <a:bodyPr/>
                    <a:lstStyle/>
                    <a:p>
                      <a:pPr algn="ctr"/>
                      <a:r>
                        <a:rPr lang="en-US" sz="1200" b="1" dirty="0">
                          <a:latin typeface="+mn-lt"/>
                        </a:rPr>
                        <a:t>10</a:t>
                      </a:r>
                    </a:p>
                  </a:txBody>
                  <a:tcPr marL="17995" marR="35991" marT="17995" marB="17995" anchor="ctr"/>
                </a:tc>
                <a:tc vMerge="1">
                  <a:txBody>
                    <a:bodyPr/>
                    <a:lstStyle/>
                    <a:p>
                      <a:pPr algn="ctr"/>
                      <a:endParaRPr lang="en-US" sz="1050" dirty="0">
                        <a:latin typeface="Calibri" panose="020F0502020204030204" pitchFamily="34" charset="0"/>
                      </a:endParaRPr>
                    </a:p>
                  </a:txBody>
                  <a:tcPr marL="18000" marR="36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solidFill>
                          <a:latin typeface="+mn-lt"/>
                          <a:ea typeface="+mn-ea"/>
                          <a:cs typeface="+mn-cs"/>
                        </a:rPr>
                        <a:t>NDSH10170A</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chemeClr val="tx1"/>
                          </a:solidFill>
                          <a:latin typeface="+mn-lt"/>
                          <a:ea typeface="+mn-ea"/>
                          <a:cs typeface="+mn-cs"/>
                        </a:rPr>
                        <a:t>NDC10170A</a:t>
                      </a:r>
                    </a:p>
                  </a:txBody>
                  <a:tcPr marL="17995" marR="35991" marT="17995" marB="17995" anchor="ctr"/>
                </a:tc>
                <a:extLst>
                  <a:ext uri="{0D108BD9-81ED-4DB2-BD59-A6C34878D82A}">
                    <a16:rowId xmlns:a16="http://schemas.microsoft.com/office/drawing/2014/main" val="10006"/>
                  </a:ext>
                </a:extLst>
              </a:tr>
            </a:tbl>
          </a:graphicData>
        </a:graphic>
      </p:graphicFrame>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3116" y="1583043"/>
            <a:ext cx="625525" cy="449862"/>
          </a:xfrm>
          <a:prstGeom prst="rect">
            <a:avLst/>
          </a:prstGeom>
        </p:spPr>
      </p:pic>
      <p:pic>
        <p:nvPicPr>
          <p:cNvPr id="13" name="Picture 12" descr="A picture containing electronics&#10;&#10;Description automatically generated">
            <a:extLst>
              <a:ext uri="{FF2B5EF4-FFF2-40B4-BE49-F238E27FC236}">
                <a16:creationId xmlns:a16="http://schemas.microsoft.com/office/drawing/2014/main" id="{87E151AC-71E3-4D72-A108-E447291B84C4}"/>
              </a:ext>
            </a:extLst>
          </p:cNvPr>
          <p:cNvPicPr>
            <a:picLocks noChangeAspect="1"/>
          </p:cNvPicPr>
          <p:nvPr/>
        </p:nvPicPr>
        <p:blipFill>
          <a:blip r:embed="rId5"/>
          <a:stretch>
            <a:fillRect/>
          </a:stretch>
        </p:blipFill>
        <p:spPr>
          <a:xfrm>
            <a:off x="2336903" y="1385588"/>
            <a:ext cx="675817" cy="844772"/>
          </a:xfrm>
          <a:prstGeom prst="rect">
            <a:avLst/>
          </a:prstGeom>
        </p:spPr>
      </p:pic>
      <p:sp>
        <p:nvSpPr>
          <p:cNvPr id="6" name="TextBox 5">
            <a:extLst>
              <a:ext uri="{FF2B5EF4-FFF2-40B4-BE49-F238E27FC236}">
                <a16:creationId xmlns:a16="http://schemas.microsoft.com/office/drawing/2014/main" id="{E90E04FB-3FB0-481C-88A1-99255AFC83DE}"/>
              </a:ext>
            </a:extLst>
          </p:cNvPr>
          <p:cNvSpPr txBox="1"/>
          <p:nvPr/>
        </p:nvSpPr>
        <p:spPr>
          <a:xfrm>
            <a:off x="5617818" y="1465277"/>
            <a:ext cx="6095046" cy="323165"/>
          </a:xfrm>
          <a:prstGeom prst="rect">
            <a:avLst/>
          </a:prstGeom>
          <a:noFill/>
        </p:spPr>
        <p:txBody>
          <a:bodyPr wrap="square">
            <a:spAutoFit/>
          </a:bodyPr>
          <a:lstStyle/>
          <a:p>
            <a:pPr marL="342000" indent="-342000">
              <a:spcBef>
                <a:spcPts val="432"/>
              </a:spcBef>
              <a:buFont typeface="Wingdings" panose="05000000000000000000" pitchFamily="2" charset="2"/>
              <a:buChar char="ü"/>
            </a:pPr>
            <a:r>
              <a:rPr lang="en-US" altLang="ko-KR" sz="1500" dirty="0"/>
              <a:t>Higher BV @300uA</a:t>
            </a:r>
            <a:endParaRPr lang="ko-KR" altLang="en-US" sz="1500" dirty="0"/>
          </a:p>
        </p:txBody>
      </p:sp>
      <p:graphicFrame>
        <p:nvGraphicFramePr>
          <p:cNvPr id="8" name="표 7">
            <a:extLst>
              <a:ext uri="{FF2B5EF4-FFF2-40B4-BE49-F238E27FC236}">
                <a16:creationId xmlns:a16="http://schemas.microsoft.com/office/drawing/2014/main" id="{B0C14CFD-9E1D-4256-8C5E-10ED0A7AEB31}"/>
              </a:ext>
            </a:extLst>
          </p:cNvPr>
          <p:cNvGraphicFramePr>
            <a:graphicFrameLocks noGrp="1"/>
          </p:cNvGraphicFramePr>
          <p:nvPr>
            <p:extLst>
              <p:ext uri="{D42A27DB-BD31-4B8C-83A1-F6EECF244321}">
                <p14:modId xmlns:p14="http://schemas.microsoft.com/office/powerpoint/2010/main" val="3258369860"/>
              </p:ext>
            </p:extLst>
          </p:nvPr>
        </p:nvGraphicFramePr>
        <p:xfrm>
          <a:off x="6094411" y="1788442"/>
          <a:ext cx="5436327" cy="1427035"/>
        </p:xfrm>
        <a:graphic>
          <a:graphicData uri="http://schemas.openxmlformats.org/drawingml/2006/table">
            <a:tbl>
              <a:tblPr firstRow="1" bandRow="1">
                <a:tableStyleId>{5C22544A-7EE6-4342-B048-85BDC9FD1C3A}</a:tableStyleId>
              </a:tblPr>
              <a:tblGrid>
                <a:gridCol w="1672716">
                  <a:extLst>
                    <a:ext uri="{9D8B030D-6E8A-4147-A177-3AD203B41FA5}">
                      <a16:colId xmlns:a16="http://schemas.microsoft.com/office/drawing/2014/main" val="702471756"/>
                    </a:ext>
                  </a:extLst>
                </a:gridCol>
                <a:gridCol w="1254537">
                  <a:extLst>
                    <a:ext uri="{9D8B030D-6E8A-4147-A177-3AD203B41FA5}">
                      <a16:colId xmlns:a16="http://schemas.microsoft.com/office/drawing/2014/main" val="1188081236"/>
                    </a:ext>
                  </a:extLst>
                </a:gridCol>
                <a:gridCol w="1254537">
                  <a:extLst>
                    <a:ext uri="{9D8B030D-6E8A-4147-A177-3AD203B41FA5}">
                      <a16:colId xmlns:a16="http://schemas.microsoft.com/office/drawing/2014/main" val="3479406681"/>
                    </a:ext>
                  </a:extLst>
                </a:gridCol>
                <a:gridCol w="1254537">
                  <a:extLst>
                    <a:ext uri="{9D8B030D-6E8A-4147-A177-3AD203B41FA5}">
                      <a16:colId xmlns:a16="http://schemas.microsoft.com/office/drawing/2014/main" val="1069867720"/>
                    </a:ext>
                  </a:extLst>
                </a:gridCol>
              </a:tblGrid>
              <a:tr h="233591">
                <a:tc>
                  <a:txBody>
                    <a:bodyPr/>
                    <a:lstStyle/>
                    <a:p>
                      <a:pPr algn="ctr" latinLnBrk="1"/>
                      <a:r>
                        <a:rPr lang="en-US" altLang="ko-KR" sz="1100" b="1" dirty="0">
                          <a:solidFill>
                            <a:schemeClr val="bg1"/>
                          </a:solidFill>
                          <a:latin typeface="+mn-lt"/>
                        </a:rPr>
                        <a:t>Vin [Vac]</a:t>
                      </a:r>
                      <a:endParaRPr lang="ko-KR" altLang="en-US" sz="1100" b="1" dirty="0">
                        <a:solidFill>
                          <a:schemeClr val="bg1"/>
                        </a:solidFill>
                        <a:latin typeface="+mn-lt"/>
                      </a:endParaRPr>
                    </a:p>
                  </a:txBody>
                  <a:tcPr anchor="ctr"/>
                </a:tc>
                <a:tc>
                  <a:txBody>
                    <a:bodyPr/>
                    <a:lstStyle/>
                    <a:p>
                      <a:pPr algn="ctr" fontAlgn="ctr"/>
                      <a:r>
                        <a:rPr lang="en-US" sz="1100" b="1" i="0" u="none" strike="noStrike" dirty="0">
                          <a:solidFill>
                            <a:schemeClr val="bg1"/>
                          </a:solidFill>
                          <a:effectLst/>
                          <a:latin typeface="+mn-lt"/>
                          <a:ea typeface="맑은 고딕" panose="020B0503020000020004" pitchFamily="50" charset="-127"/>
                        </a:rPr>
                        <a:t>Makers</a:t>
                      </a:r>
                    </a:p>
                  </a:txBody>
                  <a:tcPr marL="9525" marR="9525" marT="9525" marB="0" anchor="ctr"/>
                </a:tc>
                <a:tc>
                  <a:txBody>
                    <a:bodyPr/>
                    <a:lstStyle/>
                    <a:p>
                      <a:pPr algn="ctr" fontAlgn="ctr"/>
                      <a:r>
                        <a:rPr lang="en-US" sz="1100" b="1" i="0" u="none" strike="noStrike" dirty="0">
                          <a:solidFill>
                            <a:schemeClr val="bg1"/>
                          </a:solidFill>
                          <a:effectLst/>
                          <a:latin typeface="+mn-lt"/>
                          <a:ea typeface="맑은 고딕" panose="020B0503020000020004" pitchFamily="50" charset="-127"/>
                        </a:rPr>
                        <a:t>BV @25</a:t>
                      </a:r>
                      <a:r>
                        <a:rPr lang="en-US" sz="1100" b="1" i="0" u="none" strike="noStrike" dirty="0">
                          <a:solidFill>
                            <a:schemeClr val="bg1"/>
                          </a:solidFill>
                          <a:effectLst/>
                          <a:latin typeface="맑은 고딕" panose="020B0503020000020004" pitchFamily="50" charset="-127"/>
                          <a:ea typeface="맑은 고딕" panose="020B0503020000020004" pitchFamily="50" charset="-127"/>
                        </a:rPr>
                        <a:t>ºC</a:t>
                      </a:r>
                      <a:endParaRPr lang="en-US" sz="1100" b="1" i="0" u="none" strike="noStrike" dirty="0">
                        <a:solidFill>
                          <a:schemeClr val="bg1"/>
                        </a:solidFill>
                        <a:effectLst/>
                        <a:latin typeface="+mn-lt"/>
                        <a:ea typeface="맑은 고딕" panose="020B0503020000020004" pitchFamily="50" charset="-127"/>
                      </a:endParaRPr>
                    </a:p>
                  </a:txBody>
                  <a:tcPr marL="9525" marR="9525" marT="9525" marB="0" anchor="ctr"/>
                </a:tc>
                <a:tc>
                  <a:txBody>
                    <a:bodyPr/>
                    <a:lstStyle/>
                    <a:p>
                      <a:pPr algn="ctr" fontAlgn="ctr"/>
                      <a:r>
                        <a:rPr lang="en-US" altLang="ko-KR" sz="1100" b="1" i="0" u="none" strike="noStrike" dirty="0">
                          <a:solidFill>
                            <a:schemeClr val="bg1"/>
                          </a:solidFill>
                          <a:effectLst/>
                          <a:latin typeface="+mn-lt"/>
                          <a:ea typeface="맑은 고딕" panose="020B0503020000020004" pitchFamily="50" charset="-127"/>
                        </a:rPr>
                        <a:t>BV @175</a:t>
                      </a:r>
                      <a:r>
                        <a:rPr lang="en-US" altLang="ko-KR" sz="1100" b="1" i="0" u="none" strike="noStrike" dirty="0">
                          <a:solidFill>
                            <a:schemeClr val="bg1"/>
                          </a:solidFill>
                          <a:effectLst/>
                          <a:latin typeface="맑은 고딕" panose="020B0503020000020004" pitchFamily="50" charset="-127"/>
                          <a:ea typeface="맑은 고딕" panose="020B0503020000020004" pitchFamily="50" charset="-127"/>
                        </a:rPr>
                        <a:t>ºC</a:t>
                      </a:r>
                      <a:endParaRPr lang="en-US" sz="1100" b="1" i="0" u="none" strike="noStrike" dirty="0">
                        <a:solidFill>
                          <a:schemeClr val="bg1"/>
                        </a:solidFill>
                        <a:effectLst/>
                        <a:latin typeface="+mn-lt"/>
                        <a:ea typeface="맑은 고딕" panose="020B0503020000020004" pitchFamily="50" charset="-127"/>
                      </a:endParaRPr>
                    </a:p>
                  </a:txBody>
                  <a:tcPr marL="9525" marR="9525" marT="9525" marB="0" anchor="ctr"/>
                </a:tc>
                <a:extLst>
                  <a:ext uri="{0D108BD9-81ED-4DB2-BD59-A6C34878D82A}">
                    <a16:rowId xmlns:a16="http://schemas.microsoft.com/office/drawing/2014/main" val="3257362481"/>
                  </a:ext>
                </a:extLst>
              </a:tr>
              <a:tr h="233591">
                <a:tc>
                  <a:txBody>
                    <a:bodyPr/>
                    <a:lstStyle/>
                    <a:p>
                      <a:pPr algn="ctr" fontAlgn="ctr"/>
                      <a:r>
                        <a:rPr lang="en-US" altLang="ko-KR" sz="1100" b="1" i="0" u="none" strike="noStrike" dirty="0">
                          <a:solidFill>
                            <a:schemeClr val="accent1"/>
                          </a:solidFill>
                          <a:effectLst/>
                          <a:latin typeface="+mn-lt"/>
                          <a:ea typeface="맑은 고딕" panose="020B0503020000020004" pitchFamily="50" charset="-127"/>
                        </a:rPr>
                        <a:t>NDSH10170A</a:t>
                      </a:r>
                      <a:endParaRPr lang="en-US" sz="1100" b="0" i="0" u="none" strike="noStrike" dirty="0">
                        <a:solidFill>
                          <a:schemeClr val="accent1"/>
                        </a:solidFill>
                        <a:effectLst/>
                        <a:latin typeface="+mn-lt"/>
                        <a:ea typeface="맑은 고딕" panose="020B0503020000020004" pitchFamily="50" charset="-127"/>
                      </a:endParaRPr>
                    </a:p>
                  </a:txBody>
                  <a:tcPr marL="9525" marR="9525" marT="9525" marB="0" anchor="ctr"/>
                </a:tc>
                <a:tc>
                  <a:txBody>
                    <a:bodyPr/>
                    <a:lstStyle/>
                    <a:p>
                      <a:pPr algn="ctr" fontAlgn="ctr"/>
                      <a:r>
                        <a:rPr lang="en-US" sz="1100" b="0" i="0" u="none" strike="noStrike" dirty="0">
                          <a:solidFill>
                            <a:schemeClr val="accent1"/>
                          </a:solidFill>
                          <a:effectLst/>
                          <a:latin typeface="+mn-lt"/>
                          <a:ea typeface="맑은 고딕" panose="020B0503020000020004" pitchFamily="50" charset="-127"/>
                        </a:rPr>
                        <a:t>onsemi</a:t>
                      </a:r>
                    </a:p>
                  </a:txBody>
                  <a:tcPr marL="9525" marR="9525" marT="9525" marB="0" anchor="ctr"/>
                </a:tc>
                <a:tc>
                  <a:txBody>
                    <a:bodyPr/>
                    <a:lstStyle/>
                    <a:p>
                      <a:pPr algn="ctr" fontAlgn="ctr"/>
                      <a:r>
                        <a:rPr lang="en-US" sz="1100" b="1" i="0" u="none" strike="noStrike" dirty="0">
                          <a:solidFill>
                            <a:schemeClr val="tx1"/>
                          </a:solidFill>
                          <a:effectLst/>
                          <a:latin typeface="+mn-lt"/>
                          <a:ea typeface="맑은 고딕" panose="020B0503020000020004" pitchFamily="50" charset="-127"/>
                        </a:rPr>
                        <a:t>2,090</a:t>
                      </a:r>
                      <a:r>
                        <a:rPr lang="en-US" altLang="ko-KR" sz="1100" b="1" i="0" u="none" strike="noStrike" dirty="0">
                          <a:solidFill>
                            <a:srgbClr val="000000"/>
                          </a:solidFill>
                          <a:effectLst/>
                          <a:latin typeface="+mn-lt"/>
                          <a:ea typeface="맑은 고딕" panose="020B0503020000020004" pitchFamily="50" charset="-127"/>
                        </a:rPr>
                        <a:t> V</a:t>
                      </a:r>
                      <a:endParaRPr lang="en-US" sz="1100" b="1" i="0" u="none" strike="noStrike" dirty="0">
                        <a:solidFill>
                          <a:schemeClr val="tx1"/>
                        </a:solidFill>
                        <a:effectLst/>
                        <a:latin typeface="+mn-lt"/>
                        <a:ea typeface="맑은 고딕" panose="020B0503020000020004" pitchFamily="50" charset="-127"/>
                      </a:endParaRPr>
                    </a:p>
                  </a:txBody>
                  <a:tcPr marL="9525" marR="9525" marT="9525" marB="0" anchor="ctr"/>
                </a:tc>
                <a:tc>
                  <a:txBody>
                    <a:bodyPr/>
                    <a:lstStyle/>
                    <a:p>
                      <a:pPr algn="ctr" fontAlgn="ctr"/>
                      <a:r>
                        <a:rPr lang="en-US" sz="1100" b="1" i="0" u="none" strike="noStrike" dirty="0">
                          <a:solidFill>
                            <a:schemeClr val="tx1"/>
                          </a:solidFill>
                          <a:effectLst/>
                          <a:latin typeface="+mn-lt"/>
                          <a:ea typeface="맑은 고딕" panose="020B0503020000020004" pitchFamily="50" charset="-127"/>
                        </a:rPr>
                        <a:t>2,130</a:t>
                      </a:r>
                      <a:r>
                        <a:rPr lang="en-US" altLang="ko-KR" sz="1100" b="1" i="0" u="none" strike="noStrike" dirty="0">
                          <a:solidFill>
                            <a:srgbClr val="000000"/>
                          </a:solidFill>
                          <a:effectLst/>
                          <a:latin typeface="+mn-lt"/>
                          <a:ea typeface="맑은 고딕" panose="020B0503020000020004" pitchFamily="50" charset="-127"/>
                        </a:rPr>
                        <a:t> V</a:t>
                      </a:r>
                      <a:endParaRPr lang="en-US" sz="1100" b="1" i="0" u="none" strike="noStrike" dirty="0">
                        <a:solidFill>
                          <a:schemeClr val="tx1"/>
                        </a:solidFill>
                        <a:effectLst/>
                        <a:latin typeface="+mn-lt"/>
                        <a:ea typeface="맑은 고딕" panose="020B0503020000020004" pitchFamily="50" charset="-127"/>
                      </a:endParaRPr>
                    </a:p>
                  </a:txBody>
                  <a:tcPr marL="9525" marR="9525" marT="9525" marB="0" anchor="ctr"/>
                </a:tc>
                <a:extLst>
                  <a:ext uri="{0D108BD9-81ED-4DB2-BD59-A6C34878D82A}">
                    <a16:rowId xmlns:a16="http://schemas.microsoft.com/office/drawing/2014/main" val="1938341555"/>
                  </a:ext>
                </a:extLst>
              </a:tr>
              <a:tr h="233591">
                <a:tc>
                  <a:txBody>
                    <a:bodyPr/>
                    <a:lstStyle/>
                    <a:p>
                      <a:pPr algn="ctr" fontAlgn="ctr"/>
                      <a:r>
                        <a:rPr lang="en-US" altLang="ko-KR" sz="1100" b="1" i="0" u="none" strike="noStrike" dirty="0">
                          <a:solidFill>
                            <a:srgbClr val="C00000"/>
                          </a:solidFill>
                          <a:effectLst/>
                          <a:latin typeface="+mn-lt"/>
                          <a:ea typeface="맑은 고딕" panose="020B0503020000020004" pitchFamily="50" charset="-127"/>
                        </a:rPr>
                        <a:t>Competitor A</a:t>
                      </a:r>
                      <a:endParaRPr lang="en-US" sz="1100" b="0" i="0" u="none" strike="noStrike" dirty="0">
                        <a:solidFill>
                          <a:srgbClr val="000000"/>
                        </a:solidFill>
                        <a:effectLst/>
                        <a:latin typeface="+mn-lt"/>
                        <a:ea typeface="맑은 고딕" panose="020B0503020000020004" pitchFamily="50" charset="-127"/>
                      </a:endParaRPr>
                    </a:p>
                  </a:txBody>
                  <a:tcPr marL="9525" marR="9525" marT="9525" marB="0" anchor="ctr"/>
                </a:tc>
                <a:tc>
                  <a:txBody>
                    <a:bodyPr/>
                    <a:lstStyle/>
                    <a:p>
                      <a:pPr algn="ctr" fontAlgn="ctr"/>
                      <a:r>
                        <a:rPr lang="en-US" altLang="ko-KR" sz="1100" dirty="0">
                          <a:solidFill>
                            <a:srgbClr val="C00000"/>
                          </a:solidFill>
                        </a:rPr>
                        <a:t>Comp A</a:t>
                      </a:r>
                      <a:endParaRPr lang="en-US" sz="1100" b="0" i="0" u="none" strike="noStrike" dirty="0">
                        <a:solidFill>
                          <a:srgbClr val="C00000"/>
                        </a:solidFill>
                        <a:effectLst/>
                        <a:latin typeface="+mn-lt"/>
                        <a:ea typeface="맑은 고딕" panose="020B0503020000020004" pitchFamily="50" charset="-127"/>
                      </a:endParaRPr>
                    </a:p>
                  </a:txBody>
                  <a:tcPr marL="9525" marR="9525" marT="9525" marB="0" anchor="ctr"/>
                </a:tc>
                <a:tc>
                  <a:txBody>
                    <a:bodyPr/>
                    <a:lstStyle/>
                    <a:p>
                      <a:pPr algn="ctr" fontAlgn="ctr"/>
                      <a:r>
                        <a:rPr lang="en-US" sz="1100" b="0" i="0" u="none" strike="noStrike" dirty="0">
                          <a:solidFill>
                            <a:schemeClr val="tx1"/>
                          </a:solidFill>
                          <a:effectLst/>
                          <a:latin typeface="+mn-lt"/>
                          <a:ea typeface="맑은 고딕" panose="020B0503020000020004" pitchFamily="50" charset="-127"/>
                        </a:rPr>
                        <a:t>1,950 V</a:t>
                      </a:r>
                    </a:p>
                  </a:txBody>
                  <a:tcPr marL="9525" marR="9525" marT="9525" marB="0" anchor="ctr"/>
                </a:tc>
                <a:tc>
                  <a:txBody>
                    <a:bodyPr/>
                    <a:lstStyle/>
                    <a:p>
                      <a:pPr algn="ctr" fontAlgn="ctr"/>
                      <a:r>
                        <a:rPr lang="en-US" sz="1100" b="0" i="0" u="none" strike="noStrike" dirty="0">
                          <a:solidFill>
                            <a:schemeClr val="tx1"/>
                          </a:solidFill>
                          <a:effectLst/>
                          <a:latin typeface="+mn-lt"/>
                          <a:ea typeface="맑은 고딕" panose="020B0503020000020004" pitchFamily="50" charset="-127"/>
                        </a:rPr>
                        <a:t>2,050</a:t>
                      </a:r>
                      <a:r>
                        <a:rPr lang="en-US" altLang="ko-KR" sz="1100" b="0" i="0" u="none" strike="noStrike" dirty="0">
                          <a:solidFill>
                            <a:srgbClr val="000000"/>
                          </a:solidFill>
                          <a:effectLst/>
                          <a:latin typeface="+mn-lt"/>
                          <a:ea typeface="맑은 고딕" panose="020B0503020000020004" pitchFamily="50" charset="-127"/>
                        </a:rPr>
                        <a:t> V</a:t>
                      </a:r>
                      <a:endParaRPr lang="en-US" sz="1100" b="0" i="0" u="none" strike="noStrike" dirty="0">
                        <a:solidFill>
                          <a:schemeClr val="tx1"/>
                        </a:solidFill>
                        <a:effectLst/>
                        <a:latin typeface="+mn-lt"/>
                        <a:ea typeface="맑은 고딕" panose="020B0503020000020004" pitchFamily="50" charset="-127"/>
                      </a:endParaRPr>
                    </a:p>
                  </a:txBody>
                  <a:tcPr marL="9525" marR="9525" marT="9525" marB="0" anchor="ctr"/>
                </a:tc>
                <a:extLst>
                  <a:ext uri="{0D108BD9-81ED-4DB2-BD59-A6C34878D82A}">
                    <a16:rowId xmlns:a16="http://schemas.microsoft.com/office/drawing/2014/main" val="2435791686"/>
                  </a:ext>
                </a:extLst>
              </a:tr>
              <a:tr h="233591">
                <a:tc>
                  <a:txBody>
                    <a:bodyPr/>
                    <a:lstStyle/>
                    <a:p>
                      <a:pPr algn="ctr" fontAlgn="ctr"/>
                      <a:r>
                        <a:rPr lang="en-US" altLang="ko-KR" sz="1100" b="1" i="0" u="none" strike="noStrike" dirty="0">
                          <a:solidFill>
                            <a:srgbClr val="0070C0"/>
                          </a:solidFill>
                          <a:effectLst/>
                          <a:latin typeface="+mn-lt"/>
                          <a:ea typeface="맑은 고딕" panose="020B0503020000020004" pitchFamily="50" charset="-127"/>
                        </a:rPr>
                        <a:t>Competitor B</a:t>
                      </a:r>
                      <a:endParaRPr lang="en-US" sz="1100" b="0" i="0" u="none" strike="noStrike" dirty="0">
                        <a:solidFill>
                          <a:srgbClr val="000000"/>
                        </a:solidFill>
                        <a:effectLst/>
                        <a:latin typeface="+mn-lt"/>
                        <a:ea typeface="맑은 고딕" panose="020B0503020000020004" pitchFamily="50" charset="-127"/>
                      </a:endParaRPr>
                    </a:p>
                  </a:txBody>
                  <a:tcPr marL="9525" marR="9525" marT="9525" marB="0" anchor="ctr"/>
                </a:tc>
                <a:tc>
                  <a:txBody>
                    <a:bodyPr/>
                    <a:lstStyle/>
                    <a:p>
                      <a:pPr algn="ctr" fontAlgn="ctr"/>
                      <a:r>
                        <a:rPr lang="en-US" altLang="ko-KR" sz="1100" dirty="0">
                          <a:solidFill>
                            <a:srgbClr val="0070C0"/>
                          </a:solidFill>
                        </a:rPr>
                        <a:t>Comp B</a:t>
                      </a:r>
                      <a:endParaRPr lang="ko-KR" altLang="en-US" sz="1100" b="0" i="0" u="none" strike="noStrike" dirty="0">
                        <a:solidFill>
                          <a:srgbClr val="0070C0"/>
                        </a:solidFill>
                        <a:effectLst/>
                        <a:latin typeface="+mn-lt"/>
                        <a:ea typeface="맑은 고딕" panose="020B0503020000020004" pitchFamily="50" charset="-127"/>
                      </a:endParaRPr>
                    </a:p>
                  </a:txBody>
                  <a:tcPr marL="9525" marR="9525" marT="9525" marB="0" anchor="ctr"/>
                </a:tc>
                <a:tc>
                  <a:txBody>
                    <a:bodyPr/>
                    <a:lstStyle/>
                    <a:p>
                      <a:pPr algn="ctr" fontAlgn="ctr"/>
                      <a:r>
                        <a:rPr lang="en-US" altLang="ko-KR" sz="1100" b="0" i="0" u="none" strike="noStrike" dirty="0">
                          <a:solidFill>
                            <a:schemeClr val="tx1"/>
                          </a:solidFill>
                          <a:effectLst/>
                          <a:latin typeface="+mn-lt"/>
                          <a:ea typeface="맑은 고딕" panose="020B0503020000020004" pitchFamily="50" charset="-127"/>
                        </a:rPr>
                        <a:t>1,970</a:t>
                      </a:r>
                      <a:r>
                        <a:rPr lang="en-US" altLang="ko-KR" sz="1100" b="0" i="0" u="none" strike="noStrike" dirty="0">
                          <a:solidFill>
                            <a:srgbClr val="000000"/>
                          </a:solidFill>
                          <a:effectLst/>
                          <a:latin typeface="+mn-lt"/>
                          <a:ea typeface="맑은 고딕" panose="020B0503020000020004" pitchFamily="50" charset="-127"/>
                        </a:rPr>
                        <a:t> V</a:t>
                      </a:r>
                      <a:endParaRPr lang="ko-KR" altLang="en-US" sz="1100" b="0" i="0" u="none" strike="noStrike" dirty="0">
                        <a:solidFill>
                          <a:schemeClr val="tx1"/>
                        </a:solidFill>
                        <a:effectLst/>
                        <a:latin typeface="+mn-lt"/>
                        <a:ea typeface="맑은 고딕" panose="020B0503020000020004" pitchFamily="50" charset="-127"/>
                      </a:endParaRPr>
                    </a:p>
                  </a:txBody>
                  <a:tcPr marL="9525" marR="9525" marT="9525" marB="0" anchor="ctr"/>
                </a:tc>
                <a:tc>
                  <a:txBody>
                    <a:bodyPr/>
                    <a:lstStyle/>
                    <a:p>
                      <a:pPr algn="ctr" fontAlgn="ctr"/>
                      <a:r>
                        <a:rPr lang="en-US" altLang="ko-KR" sz="1100" b="0" i="0" u="none" strike="noStrike" dirty="0">
                          <a:solidFill>
                            <a:schemeClr val="tx1"/>
                          </a:solidFill>
                          <a:effectLst/>
                          <a:latin typeface="+mn-lt"/>
                          <a:ea typeface="맑은 고딕" panose="020B0503020000020004" pitchFamily="50" charset="-127"/>
                        </a:rPr>
                        <a:t>2,015</a:t>
                      </a:r>
                      <a:r>
                        <a:rPr lang="en-US" altLang="ko-KR" sz="1100" b="0" i="0" u="none" strike="noStrike" dirty="0">
                          <a:solidFill>
                            <a:srgbClr val="000000"/>
                          </a:solidFill>
                          <a:effectLst/>
                          <a:latin typeface="+mn-lt"/>
                          <a:ea typeface="맑은 고딕" panose="020B0503020000020004" pitchFamily="50" charset="-127"/>
                        </a:rPr>
                        <a:t> V</a:t>
                      </a:r>
                      <a:endParaRPr lang="ko-KR" altLang="en-US" sz="1100" b="0" i="0" u="none" strike="noStrike" dirty="0">
                        <a:solidFill>
                          <a:schemeClr val="tx1"/>
                        </a:solidFill>
                        <a:effectLst/>
                        <a:latin typeface="+mn-lt"/>
                        <a:ea typeface="맑은 고딕" panose="020B0503020000020004" pitchFamily="50" charset="-127"/>
                      </a:endParaRPr>
                    </a:p>
                  </a:txBody>
                  <a:tcPr marL="9525" marR="9525" marT="9525" marB="0" anchor="ctr"/>
                </a:tc>
                <a:extLst>
                  <a:ext uri="{0D108BD9-81ED-4DB2-BD59-A6C34878D82A}">
                    <a16:rowId xmlns:a16="http://schemas.microsoft.com/office/drawing/2014/main" val="429023240"/>
                  </a:ext>
                </a:extLst>
              </a:tr>
              <a:tr h="233591">
                <a:tc>
                  <a:txBody>
                    <a:bodyPr/>
                    <a:lstStyle/>
                    <a:p>
                      <a:pPr algn="ctr" fontAlgn="ctr"/>
                      <a:r>
                        <a:rPr lang="en-US" altLang="ko-KR" sz="1100" b="1" i="0" u="none" strike="noStrike" dirty="0">
                          <a:solidFill>
                            <a:schemeClr val="bg1">
                              <a:lumMod val="50000"/>
                            </a:schemeClr>
                          </a:solidFill>
                          <a:effectLst/>
                          <a:latin typeface="+mn-lt"/>
                          <a:ea typeface="맑은 고딕" panose="020B0503020000020004" pitchFamily="50" charset="-127"/>
                        </a:rPr>
                        <a:t>Competitor C</a:t>
                      </a:r>
                      <a:endParaRPr lang="en-US" sz="1100" b="0" i="0" u="none" strike="noStrike" dirty="0">
                        <a:solidFill>
                          <a:srgbClr val="000000"/>
                        </a:solidFill>
                        <a:effectLst/>
                        <a:latin typeface="+mn-lt"/>
                        <a:ea typeface="맑은 고딕" panose="020B0503020000020004" pitchFamily="50" charset="-127"/>
                      </a:endParaRPr>
                    </a:p>
                  </a:txBody>
                  <a:tcPr marL="9525" marR="9525" marT="9525" marB="0" anchor="ctr"/>
                </a:tc>
                <a:tc>
                  <a:txBody>
                    <a:bodyPr/>
                    <a:lstStyle/>
                    <a:p>
                      <a:pPr algn="ctr" fontAlgn="ctr"/>
                      <a:r>
                        <a:rPr lang="en-US" altLang="ko-KR" sz="1100" dirty="0">
                          <a:solidFill>
                            <a:schemeClr val="tx1">
                              <a:lumMod val="50000"/>
                              <a:lumOff val="50000"/>
                            </a:schemeClr>
                          </a:solidFill>
                        </a:rPr>
                        <a:t>Comp C</a:t>
                      </a:r>
                      <a:endParaRPr lang="en-US" sz="1100" b="0" i="0" u="none" strike="noStrike" dirty="0">
                        <a:solidFill>
                          <a:schemeClr val="tx1">
                            <a:lumMod val="50000"/>
                            <a:lumOff val="50000"/>
                          </a:schemeClr>
                        </a:solidFill>
                        <a:effectLst/>
                        <a:latin typeface="+mn-lt"/>
                        <a:ea typeface="맑은 고딕" panose="020B0503020000020004" pitchFamily="50" charset="-127"/>
                      </a:endParaRPr>
                    </a:p>
                  </a:txBody>
                  <a:tcPr marL="9525" marR="9525" marT="9525" marB="0" anchor="ctr"/>
                </a:tc>
                <a:tc>
                  <a:txBody>
                    <a:bodyPr/>
                    <a:lstStyle/>
                    <a:p>
                      <a:pPr algn="ctr" fontAlgn="ctr"/>
                      <a:r>
                        <a:rPr lang="en-US" sz="1100" b="0" i="0" u="none" strike="noStrike" dirty="0">
                          <a:solidFill>
                            <a:schemeClr val="tx1"/>
                          </a:solidFill>
                          <a:effectLst/>
                          <a:latin typeface="+mn-lt"/>
                          <a:ea typeface="맑은 고딕" panose="020B0503020000020004" pitchFamily="50" charset="-127"/>
                        </a:rPr>
                        <a:t>1,990</a:t>
                      </a:r>
                      <a:r>
                        <a:rPr lang="en-US" altLang="ko-KR" sz="1100" b="0" i="0" u="none" strike="noStrike" dirty="0">
                          <a:solidFill>
                            <a:srgbClr val="000000"/>
                          </a:solidFill>
                          <a:effectLst/>
                          <a:latin typeface="+mn-lt"/>
                          <a:ea typeface="맑은 고딕" panose="020B0503020000020004" pitchFamily="50" charset="-127"/>
                        </a:rPr>
                        <a:t> V</a:t>
                      </a:r>
                      <a:endParaRPr lang="en-US" sz="1100" b="0" i="0" u="none" strike="noStrike" dirty="0">
                        <a:solidFill>
                          <a:schemeClr val="tx1"/>
                        </a:solidFill>
                        <a:effectLst/>
                        <a:latin typeface="+mn-lt"/>
                        <a:ea typeface="맑은 고딕" panose="020B0503020000020004" pitchFamily="50" charset="-127"/>
                      </a:endParaRPr>
                    </a:p>
                  </a:txBody>
                  <a:tcPr marL="9525" marR="9525" marT="9525" marB="0" anchor="ctr"/>
                </a:tc>
                <a:tc>
                  <a:txBody>
                    <a:bodyPr/>
                    <a:lstStyle/>
                    <a:p>
                      <a:pPr algn="ctr" fontAlgn="ctr"/>
                      <a:r>
                        <a:rPr lang="en-US" sz="1100" b="0" i="0" u="none" strike="noStrike" dirty="0">
                          <a:solidFill>
                            <a:schemeClr val="tx1"/>
                          </a:solidFill>
                          <a:effectLst/>
                          <a:latin typeface="+mn-lt"/>
                          <a:ea typeface="맑은 고딕" panose="020B0503020000020004" pitchFamily="50" charset="-127"/>
                        </a:rPr>
                        <a:t>1,965</a:t>
                      </a:r>
                      <a:r>
                        <a:rPr lang="en-US" altLang="ko-KR" sz="1100" b="0" i="0" u="none" strike="noStrike" dirty="0">
                          <a:solidFill>
                            <a:srgbClr val="000000"/>
                          </a:solidFill>
                          <a:effectLst/>
                          <a:latin typeface="+mn-lt"/>
                          <a:ea typeface="맑은 고딕" panose="020B0503020000020004" pitchFamily="50" charset="-127"/>
                        </a:rPr>
                        <a:t> V</a:t>
                      </a:r>
                      <a:endParaRPr lang="en-US" sz="1100" b="0" i="0" u="none" strike="noStrike" dirty="0">
                        <a:solidFill>
                          <a:schemeClr val="tx1"/>
                        </a:solidFill>
                        <a:effectLst/>
                        <a:latin typeface="+mn-lt"/>
                        <a:ea typeface="맑은 고딕" panose="020B0503020000020004" pitchFamily="50" charset="-127"/>
                      </a:endParaRPr>
                    </a:p>
                  </a:txBody>
                  <a:tcPr marL="9525" marR="9525" marT="9525" marB="0" anchor="ctr"/>
                </a:tc>
                <a:extLst>
                  <a:ext uri="{0D108BD9-81ED-4DB2-BD59-A6C34878D82A}">
                    <a16:rowId xmlns:a16="http://schemas.microsoft.com/office/drawing/2014/main" val="462910229"/>
                  </a:ext>
                </a:extLst>
              </a:tr>
              <a:tr h="233591">
                <a:tc>
                  <a:txBody>
                    <a:bodyPr/>
                    <a:lstStyle/>
                    <a:p>
                      <a:pPr algn="ctr" fontAlgn="ctr"/>
                      <a:r>
                        <a:rPr lang="en-US" altLang="ko-KR" sz="1100" b="1" i="0" u="none" strike="noStrike" dirty="0">
                          <a:solidFill>
                            <a:srgbClr val="FFC000"/>
                          </a:solidFill>
                          <a:effectLst/>
                          <a:latin typeface="+mn-lt"/>
                          <a:ea typeface="맑은 고딕" panose="020B0503020000020004" pitchFamily="50" charset="-127"/>
                        </a:rPr>
                        <a:t>Competitor D</a:t>
                      </a:r>
                      <a:endParaRPr lang="en-US" sz="1100" b="0" i="0" u="none" strike="noStrike" dirty="0">
                        <a:solidFill>
                          <a:srgbClr val="FFC000"/>
                        </a:solidFill>
                        <a:effectLst/>
                        <a:latin typeface="+mn-lt"/>
                        <a:ea typeface="맑은 고딕" panose="020B0503020000020004" pitchFamily="50" charset="-127"/>
                      </a:endParaRPr>
                    </a:p>
                  </a:txBody>
                  <a:tcPr marL="9525" marR="9525" marT="9525" marB="0" anchor="ctr"/>
                </a:tc>
                <a:tc>
                  <a:txBody>
                    <a:bodyPr/>
                    <a:lstStyle/>
                    <a:p>
                      <a:pPr algn="ctr" fontAlgn="ctr"/>
                      <a:r>
                        <a:rPr lang="en-US" altLang="ko-KR" sz="1100" dirty="0">
                          <a:solidFill>
                            <a:schemeClr val="bg2"/>
                          </a:solidFill>
                        </a:rPr>
                        <a:t>Comp D</a:t>
                      </a:r>
                      <a:endParaRPr lang="ko-KR" altLang="en-US" sz="1100" b="0" i="0" u="none" strike="noStrike" dirty="0">
                        <a:solidFill>
                          <a:schemeClr val="bg2"/>
                        </a:solidFill>
                        <a:effectLst/>
                        <a:latin typeface="+mn-lt"/>
                        <a:ea typeface="맑은 고딕" panose="020B0503020000020004" pitchFamily="50" charset="-127"/>
                      </a:endParaRPr>
                    </a:p>
                  </a:txBody>
                  <a:tcPr marL="9525" marR="9525" marT="9525" marB="0" anchor="ctr"/>
                </a:tc>
                <a:tc>
                  <a:txBody>
                    <a:bodyPr/>
                    <a:lstStyle/>
                    <a:p>
                      <a:pPr algn="ctr" fontAlgn="ctr"/>
                      <a:r>
                        <a:rPr lang="en-US" altLang="ko-KR" sz="1100" b="0" i="0" u="none" strike="noStrike" dirty="0">
                          <a:solidFill>
                            <a:schemeClr val="tx1"/>
                          </a:solidFill>
                          <a:effectLst/>
                          <a:latin typeface="+mn-lt"/>
                          <a:ea typeface="맑은 고딕" panose="020B0503020000020004" pitchFamily="50" charset="-127"/>
                        </a:rPr>
                        <a:t>2,065</a:t>
                      </a:r>
                      <a:r>
                        <a:rPr lang="en-US" altLang="ko-KR" sz="1100" b="0" i="0" u="none" strike="noStrike" dirty="0">
                          <a:solidFill>
                            <a:srgbClr val="000000"/>
                          </a:solidFill>
                          <a:effectLst/>
                          <a:latin typeface="+mn-lt"/>
                          <a:ea typeface="맑은 고딕" panose="020B0503020000020004" pitchFamily="50" charset="-127"/>
                        </a:rPr>
                        <a:t> V</a:t>
                      </a:r>
                      <a:endParaRPr lang="ko-KR" altLang="en-US" sz="1100" b="0" i="0" u="none" strike="noStrike" dirty="0">
                        <a:solidFill>
                          <a:schemeClr val="tx1"/>
                        </a:solidFill>
                        <a:effectLst/>
                        <a:latin typeface="+mn-lt"/>
                        <a:ea typeface="맑은 고딕" panose="020B0503020000020004" pitchFamily="50" charset="-127"/>
                      </a:endParaRPr>
                    </a:p>
                  </a:txBody>
                  <a:tcPr marL="9525" marR="9525" marT="9525" marB="0" anchor="ctr"/>
                </a:tc>
                <a:tc>
                  <a:txBody>
                    <a:bodyPr/>
                    <a:lstStyle/>
                    <a:p>
                      <a:pPr algn="ctr" fontAlgn="ctr"/>
                      <a:r>
                        <a:rPr lang="en-US" sz="1100" b="0" i="0" u="none" strike="noStrike" dirty="0">
                          <a:solidFill>
                            <a:schemeClr val="tx1"/>
                          </a:solidFill>
                          <a:effectLst/>
                          <a:latin typeface="+mn-lt"/>
                          <a:ea typeface="맑은 고딕" panose="020B0503020000020004" pitchFamily="50" charset="-127"/>
                        </a:rPr>
                        <a:t>2,120</a:t>
                      </a:r>
                      <a:r>
                        <a:rPr lang="en-US" altLang="ko-KR" sz="1100" b="0" i="0" u="none" strike="noStrike" dirty="0">
                          <a:solidFill>
                            <a:srgbClr val="000000"/>
                          </a:solidFill>
                          <a:effectLst/>
                          <a:latin typeface="+mn-lt"/>
                          <a:ea typeface="맑은 고딕" panose="020B0503020000020004" pitchFamily="50" charset="-127"/>
                        </a:rPr>
                        <a:t> V</a:t>
                      </a:r>
                      <a:endParaRPr lang="en-US" sz="1100" b="0" i="0" u="none" strike="noStrike" dirty="0">
                        <a:solidFill>
                          <a:schemeClr val="tx1"/>
                        </a:solidFill>
                        <a:effectLst/>
                        <a:latin typeface="+mn-lt"/>
                        <a:ea typeface="맑은 고딕" panose="020B0503020000020004" pitchFamily="50" charset="-127"/>
                      </a:endParaRPr>
                    </a:p>
                  </a:txBody>
                  <a:tcPr marL="9525" marR="9525" marT="9525" marB="0" anchor="ctr"/>
                </a:tc>
                <a:extLst>
                  <a:ext uri="{0D108BD9-81ED-4DB2-BD59-A6C34878D82A}">
                    <a16:rowId xmlns:a16="http://schemas.microsoft.com/office/drawing/2014/main" val="3760259013"/>
                  </a:ext>
                </a:extLst>
              </a:tr>
            </a:tbl>
          </a:graphicData>
        </a:graphic>
      </p:graphicFrame>
      <p:sp>
        <p:nvSpPr>
          <p:cNvPr id="11" name="TextBox 10">
            <a:extLst>
              <a:ext uri="{FF2B5EF4-FFF2-40B4-BE49-F238E27FC236}">
                <a16:creationId xmlns:a16="http://schemas.microsoft.com/office/drawing/2014/main" id="{1E14C398-21F1-47B1-B502-D85B1D99EF4E}"/>
              </a:ext>
            </a:extLst>
          </p:cNvPr>
          <p:cNvSpPr txBox="1"/>
          <p:nvPr/>
        </p:nvSpPr>
        <p:spPr>
          <a:xfrm>
            <a:off x="5625567" y="3319266"/>
            <a:ext cx="6095046" cy="323165"/>
          </a:xfrm>
          <a:prstGeom prst="rect">
            <a:avLst/>
          </a:prstGeom>
          <a:noFill/>
        </p:spPr>
        <p:txBody>
          <a:bodyPr wrap="square">
            <a:spAutoFit/>
          </a:bodyPr>
          <a:lstStyle/>
          <a:p>
            <a:pPr marL="342000" indent="-342000">
              <a:spcBef>
                <a:spcPts val="432"/>
              </a:spcBef>
              <a:buFont typeface="Wingdings" panose="05000000000000000000" pitchFamily="2" charset="2"/>
              <a:buChar char="ü"/>
            </a:pPr>
            <a:r>
              <a:rPr lang="en-US" altLang="ko-KR" sz="1500" dirty="0"/>
              <a:t>Excellent leakage current @1700V</a:t>
            </a:r>
            <a:endParaRPr lang="ko-KR" altLang="en-US" sz="1500" dirty="0"/>
          </a:p>
        </p:txBody>
      </p:sp>
      <p:sp>
        <p:nvSpPr>
          <p:cNvPr id="14" name="TextBox 13">
            <a:extLst>
              <a:ext uri="{FF2B5EF4-FFF2-40B4-BE49-F238E27FC236}">
                <a16:creationId xmlns:a16="http://schemas.microsoft.com/office/drawing/2014/main" id="{638BBE0E-4606-4006-A390-0B593776FE62}"/>
              </a:ext>
            </a:extLst>
          </p:cNvPr>
          <p:cNvSpPr txBox="1"/>
          <p:nvPr/>
        </p:nvSpPr>
        <p:spPr>
          <a:xfrm>
            <a:off x="5279082" y="941129"/>
            <a:ext cx="6579031" cy="369332"/>
          </a:xfrm>
          <a:prstGeom prst="rect">
            <a:avLst/>
          </a:prstGeom>
          <a:noFill/>
        </p:spPr>
        <p:txBody>
          <a:bodyPr wrap="square">
            <a:spAutoFit/>
          </a:bodyPr>
          <a:lstStyle/>
          <a:p>
            <a:pPr marL="285750" indent="-285750">
              <a:spcBef>
                <a:spcPts val="432"/>
              </a:spcBef>
              <a:buFont typeface="Arial" panose="020B0604020202020204" pitchFamily="34" charset="0"/>
              <a:buChar char="•"/>
            </a:pPr>
            <a:r>
              <a:rPr lang="en-US" altLang="ko-KR" b="1" dirty="0">
                <a:solidFill>
                  <a:schemeClr val="accent1"/>
                </a:solidFill>
              </a:rPr>
              <a:t>More Stable high voltage operation at high temperature</a:t>
            </a:r>
            <a:endParaRPr lang="ko-KR" altLang="en-US" b="1" dirty="0">
              <a:solidFill>
                <a:schemeClr val="accent1"/>
              </a:solidFill>
            </a:endParaRPr>
          </a:p>
        </p:txBody>
      </p:sp>
    </p:spTree>
    <p:extLst>
      <p:ext uri="{BB962C8B-B14F-4D97-AF65-F5344CB8AC3E}">
        <p14:creationId xmlns:p14="http://schemas.microsoft.com/office/powerpoint/2010/main" val="349226265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 name="Table 134"/>
          <p:cNvGraphicFramePr>
            <a:graphicFrameLocks noGrp="1"/>
          </p:cNvGraphicFramePr>
          <p:nvPr>
            <p:extLst>
              <p:ext uri="{D42A27DB-BD31-4B8C-83A1-F6EECF244321}">
                <p14:modId xmlns:p14="http://schemas.microsoft.com/office/powerpoint/2010/main" val="628795669"/>
              </p:ext>
            </p:extLst>
          </p:nvPr>
        </p:nvGraphicFramePr>
        <p:xfrm>
          <a:off x="369888" y="1024921"/>
          <a:ext cx="11437797" cy="5283805"/>
        </p:xfrm>
        <a:graphic>
          <a:graphicData uri="http://schemas.openxmlformats.org/drawingml/2006/table">
            <a:tbl>
              <a:tblPr firstRow="1" bandRow="1">
                <a:tableStyleId>{5C22544A-7EE6-4342-B048-85BDC9FD1C3A}</a:tableStyleId>
              </a:tblPr>
              <a:tblGrid>
                <a:gridCol w="1102624">
                  <a:extLst>
                    <a:ext uri="{9D8B030D-6E8A-4147-A177-3AD203B41FA5}">
                      <a16:colId xmlns:a16="http://schemas.microsoft.com/office/drawing/2014/main" val="996189874"/>
                    </a:ext>
                  </a:extLst>
                </a:gridCol>
                <a:gridCol w="1083539">
                  <a:extLst>
                    <a:ext uri="{9D8B030D-6E8A-4147-A177-3AD203B41FA5}">
                      <a16:colId xmlns:a16="http://schemas.microsoft.com/office/drawing/2014/main" val="20001"/>
                    </a:ext>
                  </a:extLst>
                </a:gridCol>
                <a:gridCol w="1706606">
                  <a:extLst>
                    <a:ext uri="{9D8B030D-6E8A-4147-A177-3AD203B41FA5}">
                      <a16:colId xmlns:a16="http://schemas.microsoft.com/office/drawing/2014/main" val="313357191"/>
                    </a:ext>
                  </a:extLst>
                </a:gridCol>
                <a:gridCol w="1904972">
                  <a:extLst>
                    <a:ext uri="{9D8B030D-6E8A-4147-A177-3AD203B41FA5}">
                      <a16:colId xmlns:a16="http://schemas.microsoft.com/office/drawing/2014/main" val="201843011"/>
                    </a:ext>
                  </a:extLst>
                </a:gridCol>
                <a:gridCol w="1904972">
                  <a:extLst>
                    <a:ext uri="{9D8B030D-6E8A-4147-A177-3AD203B41FA5}">
                      <a16:colId xmlns:a16="http://schemas.microsoft.com/office/drawing/2014/main" val="20005"/>
                    </a:ext>
                  </a:extLst>
                </a:gridCol>
                <a:gridCol w="1830112">
                  <a:extLst>
                    <a:ext uri="{9D8B030D-6E8A-4147-A177-3AD203B41FA5}">
                      <a16:colId xmlns:a16="http://schemas.microsoft.com/office/drawing/2014/main" val="2682940132"/>
                    </a:ext>
                  </a:extLst>
                </a:gridCol>
                <a:gridCol w="1904972">
                  <a:extLst>
                    <a:ext uri="{9D8B030D-6E8A-4147-A177-3AD203B41FA5}">
                      <a16:colId xmlns:a16="http://schemas.microsoft.com/office/drawing/2014/main" val="1345387637"/>
                    </a:ext>
                  </a:extLst>
                </a:gridCol>
              </a:tblGrid>
              <a:tr h="688947">
                <a:tc>
                  <a:txBody>
                    <a:bodyPr/>
                    <a:lstStyle/>
                    <a:p>
                      <a:pPr algn="ctr" rtl="0" fontAlgn="ctr"/>
                      <a:r>
                        <a:rPr lang="en-US" sz="1400" b="1" i="0" u="none" strike="noStrike" baseline="0" dirty="0">
                          <a:solidFill>
                            <a:srgbClr val="FFFFFF"/>
                          </a:solidFill>
                          <a:latin typeface="+mn-lt"/>
                        </a:rPr>
                        <a:t>R</a:t>
                      </a:r>
                      <a:r>
                        <a:rPr lang="en-US" sz="1400" b="1" i="0" u="none" strike="noStrike" baseline="-25000" dirty="0">
                          <a:solidFill>
                            <a:srgbClr val="FFFFFF"/>
                          </a:solidFill>
                          <a:latin typeface="+mn-lt"/>
                        </a:rPr>
                        <a:t>DS(ON)</a:t>
                      </a:r>
                      <a:r>
                        <a:rPr lang="en-US" sz="1400" b="1" i="0" u="none" strike="noStrike" baseline="0" dirty="0">
                          <a:solidFill>
                            <a:srgbClr val="FFFFFF"/>
                          </a:solidFill>
                          <a:latin typeface="+mn-lt"/>
                        </a:rPr>
                        <a:t> (m</a:t>
                      </a:r>
                      <a:r>
                        <a:rPr lang="el-GR" sz="1400" b="1" i="0" u="none" strike="noStrike" baseline="0" dirty="0">
                          <a:solidFill>
                            <a:srgbClr val="FFFFFF"/>
                          </a:solidFill>
                          <a:latin typeface="+mn-lt"/>
                        </a:rPr>
                        <a:t>Ω</a:t>
                      </a:r>
                      <a:r>
                        <a:rPr lang="en-US" sz="1400" b="1" i="0" u="none" strike="noStrike" baseline="0" dirty="0">
                          <a:solidFill>
                            <a:srgbClr val="FFFFFF"/>
                          </a:solidFill>
                          <a:latin typeface="+mn-lt"/>
                        </a:rPr>
                        <a:t>)</a:t>
                      </a:r>
                    </a:p>
                    <a:p>
                      <a:pPr algn="ctr" rtl="0" fontAlgn="ctr"/>
                      <a:r>
                        <a:rPr lang="en-US" sz="1400" b="1" i="0" u="none" strike="noStrike" baseline="0" dirty="0">
                          <a:solidFill>
                            <a:srgbClr val="FFFFFF"/>
                          </a:solidFill>
                          <a:latin typeface="+mn-lt"/>
                        </a:rPr>
                        <a:t>Typical @Vgs:15V</a:t>
                      </a:r>
                    </a:p>
                  </a:txBody>
                  <a:tcPr marL="17995" marR="35991" marT="17995" marB="17995" anchor="ctr"/>
                </a:tc>
                <a:tc>
                  <a:txBody>
                    <a:bodyPr/>
                    <a:lstStyle/>
                    <a:p>
                      <a:pPr algn="ctr" rtl="0" fontAlgn="ctr"/>
                      <a:r>
                        <a:rPr lang="en-US" sz="1400" b="1" i="0" u="none" strike="noStrike" baseline="0" dirty="0">
                          <a:solidFill>
                            <a:srgbClr val="FFFFFF"/>
                          </a:solidFill>
                          <a:latin typeface="+mn-lt"/>
                        </a:rPr>
                        <a:t>R</a:t>
                      </a:r>
                      <a:r>
                        <a:rPr lang="en-US" sz="1400" b="1" i="0" u="none" strike="noStrike" baseline="-25000" dirty="0">
                          <a:solidFill>
                            <a:srgbClr val="FFFFFF"/>
                          </a:solidFill>
                          <a:latin typeface="+mn-lt"/>
                        </a:rPr>
                        <a:t>DS(ON)</a:t>
                      </a:r>
                      <a:r>
                        <a:rPr lang="en-US" sz="1400" b="1" i="0" u="none" strike="noStrike" baseline="0" dirty="0">
                          <a:solidFill>
                            <a:srgbClr val="FFFFFF"/>
                          </a:solidFill>
                          <a:latin typeface="+mn-lt"/>
                        </a:rPr>
                        <a:t> (m</a:t>
                      </a:r>
                      <a:r>
                        <a:rPr lang="el-GR" sz="1400" b="1" i="0" u="none" strike="noStrike" baseline="0" dirty="0">
                          <a:solidFill>
                            <a:srgbClr val="FFFFFF"/>
                          </a:solidFill>
                          <a:latin typeface="+mn-lt"/>
                        </a:rPr>
                        <a:t>Ω</a:t>
                      </a:r>
                      <a:r>
                        <a:rPr lang="en-US" sz="1400" b="1" i="0" u="none" strike="noStrike" baseline="0" dirty="0">
                          <a:solidFill>
                            <a:srgbClr val="FFFFFF"/>
                          </a:solidFill>
                          <a:latin typeface="+mn-lt"/>
                        </a:rPr>
                        <a:t>)</a:t>
                      </a:r>
                    </a:p>
                    <a:p>
                      <a:pPr algn="ctr" rtl="0" fontAlgn="ctr"/>
                      <a:r>
                        <a:rPr lang="en-US" sz="1400" b="1" i="0" u="none" strike="noStrike" baseline="0" dirty="0">
                          <a:solidFill>
                            <a:srgbClr val="FFFFFF"/>
                          </a:solidFill>
                          <a:latin typeface="+mn-lt"/>
                        </a:rPr>
                        <a:t>Typical @Vgs:18V</a:t>
                      </a:r>
                    </a:p>
                  </a:txBody>
                  <a:tcPr marL="17995" marR="35991" marT="17995" marB="17995" anchor="ctr"/>
                </a:tc>
                <a:tc>
                  <a:txBody>
                    <a:bodyPr/>
                    <a:lstStyle/>
                    <a:p>
                      <a:pPr algn="ctr" rtl="0" fontAlgn="ctr"/>
                      <a:r>
                        <a:rPr lang="en-US" sz="1400" b="1" i="0" u="none" strike="noStrike" dirty="0">
                          <a:solidFill>
                            <a:srgbClr val="FFFFFF"/>
                          </a:solidFill>
                          <a:latin typeface="+mn-lt"/>
                          <a:ea typeface="Inter" panose="020B0502030000000004" pitchFamily="34" charset="0"/>
                          <a:cs typeface="Calibri" panose="020F0502020204030204" pitchFamily="34" charset="0"/>
                        </a:rPr>
                        <a:t>TO-247-3L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ea typeface="Inter" panose="020B0502030000000004" pitchFamily="34" charset="0"/>
                          <a:cs typeface="Calibri" panose="020F0502020204030204" pitchFamily="34" charset="0"/>
                        </a:rPr>
                        <a:t>TO-247-4L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ea typeface="Inter" panose="020B0502030000000004" pitchFamily="34" charset="0"/>
                          <a:cs typeface="Calibri" panose="020F0502020204030204" pitchFamily="34" charset="0"/>
                        </a:rPr>
                        <a:t>D2PAK-7L</a:t>
                      </a:r>
                    </a:p>
                  </a:txBody>
                  <a:tcPr marL="17995" marR="35991" marT="17995" marB="17995" anchor="ctr"/>
                </a:tc>
                <a:tc>
                  <a:txBody>
                    <a:bodyPr/>
                    <a:lstStyle/>
                    <a:p>
                      <a:pPr algn="ctr" rtl="0" fontAlgn="ctr"/>
                      <a:r>
                        <a:rPr lang="en-US" sz="1400" b="1" i="0" u="none" strike="noStrike" dirty="0">
                          <a:solidFill>
                            <a:srgbClr val="FFFFFF"/>
                          </a:solidFill>
                          <a:latin typeface="+mn-lt"/>
                          <a:ea typeface="Inter" panose="020B0502030000000004" pitchFamily="34" charset="0"/>
                          <a:cs typeface="Calibri" panose="020F0502020204030204" pitchFamily="34" charset="0"/>
                        </a:rPr>
                        <a:t>TOLL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ea typeface="Inter" panose="020B0502030000000004" pitchFamily="34" charset="0"/>
                          <a:cs typeface="Calibri" panose="020F0502020204030204" pitchFamily="34" charset="0"/>
                        </a:rPr>
                        <a:t>PQFN88</a:t>
                      </a:r>
                    </a:p>
                  </a:txBody>
                  <a:tcPr marL="17995" marR="35991" marT="17995" marB="17995" anchor="ctr"/>
                </a:tc>
                <a:extLst>
                  <a:ext uri="{0D108BD9-81ED-4DB2-BD59-A6C34878D82A}">
                    <a16:rowId xmlns:a16="http://schemas.microsoft.com/office/drawing/2014/main" val="10000"/>
                  </a:ext>
                </a:extLst>
              </a:tr>
              <a:tr h="836214">
                <a:tc>
                  <a:txBody>
                    <a:bodyPr/>
                    <a:lstStyle/>
                    <a:p>
                      <a:pPr algn="ctr"/>
                      <a:endParaRPr lang="en-US" sz="1600" b="1" dirty="0">
                        <a:latin typeface="+mn-lt"/>
                        <a:ea typeface="Inter" panose="020B0502030000000004" pitchFamily="34" charset="0"/>
                        <a:cs typeface="Inter" panose="020B0502030000000004" pitchFamily="34" charset="0"/>
                      </a:endParaRPr>
                    </a:p>
                  </a:txBody>
                  <a:tcPr marL="17995" marR="35991" marT="17995" marB="17995" anchor="ctr">
                    <a:noFill/>
                  </a:tcPr>
                </a:tc>
                <a:tc>
                  <a:txBody>
                    <a:bodyPr/>
                    <a:lstStyle/>
                    <a:p>
                      <a:pPr algn="ctr"/>
                      <a:endParaRPr lang="en-US" sz="1600" b="1" dirty="0">
                        <a:latin typeface="+mn-lt"/>
                        <a:ea typeface="Inter" panose="020B0502030000000004" pitchFamily="34" charset="0"/>
                        <a:cs typeface="Inter" panose="020B0502030000000004" pitchFamily="34" charset="0"/>
                      </a:endParaRPr>
                    </a:p>
                  </a:txBody>
                  <a:tcPr marL="17995" marR="35991" marT="17995" marB="17995" anchor="ctr">
                    <a:noFill/>
                  </a:tcPr>
                </a:tc>
                <a:tc>
                  <a:txBody>
                    <a:bodyPr/>
                    <a:lstStyle/>
                    <a:p>
                      <a:endParaRPr lang="en-US" sz="1600" dirty="0">
                        <a:latin typeface="+mn-lt"/>
                        <a:ea typeface="Inter" panose="020B0502030000000004" pitchFamily="34" charset="0"/>
                        <a:cs typeface="Inter" panose="020B0502030000000004" pitchFamily="34" charset="0"/>
                      </a:endParaRPr>
                    </a:p>
                  </a:txBody>
                  <a:tcPr marL="17995" marR="35991" marT="17995" marB="17995">
                    <a:noFill/>
                  </a:tcPr>
                </a:tc>
                <a:tc>
                  <a:txBody>
                    <a:bodyPr/>
                    <a:lstStyle/>
                    <a:p>
                      <a:endParaRPr lang="en-US" sz="1600" dirty="0">
                        <a:latin typeface="+mn-lt"/>
                        <a:ea typeface="Inter" panose="020B0502030000000004" pitchFamily="34" charset="0"/>
                        <a:cs typeface="Inter" panose="020B0502030000000004" pitchFamily="34" charset="0"/>
                      </a:endParaRPr>
                    </a:p>
                  </a:txBody>
                  <a:tcPr marL="17995" marR="35991" marT="17995" marB="17995">
                    <a:noFill/>
                  </a:tcPr>
                </a:tc>
                <a:tc>
                  <a:txBody>
                    <a:bodyPr/>
                    <a:lstStyle/>
                    <a:p>
                      <a:endParaRPr lang="en-US" sz="1600" dirty="0">
                        <a:latin typeface="+mn-lt"/>
                        <a:ea typeface="Inter" panose="020B0502030000000004" pitchFamily="34" charset="0"/>
                        <a:cs typeface="Inter" panose="020B0502030000000004" pitchFamily="34" charset="0"/>
                      </a:endParaRPr>
                    </a:p>
                  </a:txBody>
                  <a:tcPr marL="17995" marR="35991" marT="17995" marB="17995">
                    <a:noFill/>
                  </a:tcPr>
                </a:tc>
                <a:tc>
                  <a:txBody>
                    <a:bodyPr/>
                    <a:lstStyle/>
                    <a:p>
                      <a:endParaRPr lang="en-US" sz="1600" dirty="0">
                        <a:latin typeface="+mn-lt"/>
                        <a:ea typeface="Inter" panose="020B0502030000000004" pitchFamily="34" charset="0"/>
                        <a:cs typeface="Inter" panose="020B0502030000000004" pitchFamily="34" charset="0"/>
                      </a:endParaRPr>
                    </a:p>
                  </a:txBody>
                  <a:tcPr marL="17995" marR="35991" marT="17995" marB="17995">
                    <a:noFill/>
                  </a:tcPr>
                </a:tc>
                <a:tc>
                  <a:txBody>
                    <a:bodyPr/>
                    <a:lstStyle/>
                    <a:p>
                      <a:endParaRPr lang="en-US" sz="1600" dirty="0">
                        <a:latin typeface="+mn-lt"/>
                        <a:ea typeface="Inter" panose="020B0502030000000004" pitchFamily="34" charset="0"/>
                        <a:cs typeface="Inter" panose="020B0502030000000004" pitchFamily="34" charset="0"/>
                      </a:endParaRPr>
                    </a:p>
                  </a:txBody>
                  <a:tcPr marL="17995" marR="35991" marT="17995" marB="17995">
                    <a:noFill/>
                  </a:tcPr>
                </a:tc>
                <a:extLst>
                  <a:ext uri="{0D108BD9-81ED-4DB2-BD59-A6C34878D82A}">
                    <a16:rowId xmlns:a16="http://schemas.microsoft.com/office/drawing/2014/main" val="10001"/>
                  </a:ext>
                </a:extLst>
              </a:tr>
              <a:tr h="590469">
                <a:tc>
                  <a:txBody>
                    <a:bodyPr/>
                    <a:lstStyle/>
                    <a:p>
                      <a:pPr algn="ctr"/>
                      <a:r>
                        <a:rPr lang="en-US" sz="1400" b="1" dirty="0">
                          <a:solidFill>
                            <a:srgbClr val="000000"/>
                          </a:solidFill>
                          <a:latin typeface="+mn-lt"/>
                          <a:ea typeface="Inter" panose="020B0502030000000004" pitchFamily="34" charset="0"/>
                          <a:cs typeface="Calibri" panose="020F0502020204030204" pitchFamily="34" charset="0"/>
                        </a:rPr>
                        <a:t>15</a:t>
                      </a:r>
                    </a:p>
                  </a:txBody>
                  <a:tcPr marL="17995" marR="35991" marT="17995" marB="17995" anchor="ctr"/>
                </a:tc>
                <a:tc>
                  <a:txBody>
                    <a:bodyPr/>
                    <a:lstStyle/>
                    <a:p>
                      <a:pPr algn="ctr"/>
                      <a:r>
                        <a:rPr lang="en-US" sz="1400" b="1" dirty="0">
                          <a:solidFill>
                            <a:srgbClr val="000000"/>
                          </a:solidFill>
                          <a:latin typeface="+mn-lt"/>
                          <a:ea typeface="Inter" panose="020B0502030000000004" pitchFamily="34" charset="0"/>
                          <a:cs typeface="Calibri" panose="020F0502020204030204" pitchFamily="34" charset="0"/>
                        </a:rPr>
                        <a:t>12</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NVHL015N065SC1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NTHL015N065SC1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NVH4L015N065SC1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NTH4L015N065SC1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NVBG015N065SC1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NTBG015N065SC1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bg1">
                            <a:lumMod val="50000"/>
                          </a:schemeClr>
                        </a:solidFill>
                        <a:latin typeface="+mn-lt"/>
                        <a:ea typeface="+mn-ea"/>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bg1">
                            <a:lumMod val="50000"/>
                          </a:schemeClr>
                        </a:solidFill>
                        <a:latin typeface="+mn-lt"/>
                        <a:ea typeface="+mn-ea"/>
                        <a:cs typeface="Calibri" panose="020F0502020204030204" pitchFamily="34" charset="0"/>
                      </a:endParaRPr>
                    </a:p>
                  </a:txBody>
                  <a:tcPr marL="17995" marR="35991" marT="17995" marB="17995" anchor="ctr"/>
                </a:tc>
                <a:extLst>
                  <a:ext uri="{0D108BD9-81ED-4DB2-BD59-A6C34878D82A}">
                    <a16:rowId xmlns:a16="http://schemas.microsoft.com/office/drawing/2014/main" val="10002"/>
                  </a:ext>
                </a:extLst>
              </a:tr>
              <a:tr h="623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mn-lt"/>
                          <a:ea typeface="Inter" panose="020B0502030000000004" pitchFamily="34" charset="0"/>
                          <a:cs typeface="Calibri" panose="020F0502020204030204" pitchFamily="34" charset="0"/>
                        </a:rPr>
                        <a:t>25</a:t>
                      </a: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mn-lt"/>
                          <a:ea typeface="Inter" panose="020B0502030000000004" pitchFamily="34" charset="0"/>
                          <a:cs typeface="Calibri" panose="020F0502020204030204" pitchFamily="34" charset="0"/>
                        </a:rPr>
                        <a:t>19</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NVHL025N065SC1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NTHL025N065SC1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NVH4L025N065SC1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NTH4L025N065SC1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 NVBG025N065SC1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NTBG025N065SC1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3A4D54"/>
                        </a:solidFill>
                        <a:latin typeface="+mn-lt"/>
                        <a:ea typeface="+mn-ea"/>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3A4D54"/>
                        </a:solidFill>
                        <a:latin typeface="+mn-lt"/>
                        <a:ea typeface="+mn-ea"/>
                        <a:cs typeface="Calibri" panose="020F0502020204030204" pitchFamily="34" charset="0"/>
                      </a:endParaRPr>
                    </a:p>
                  </a:txBody>
                  <a:tcPr marL="17995" marR="35991" marT="17995" marB="17995" anchor="ctr"/>
                </a:tc>
                <a:extLst>
                  <a:ext uri="{0D108BD9-81ED-4DB2-BD59-A6C34878D82A}">
                    <a16:rowId xmlns:a16="http://schemas.microsoft.com/office/drawing/2014/main" val="10003"/>
                  </a:ext>
                </a:extLst>
              </a:tr>
              <a:tr h="599604">
                <a:tc>
                  <a:txBody>
                    <a:bodyPr/>
                    <a:lstStyle/>
                    <a:p>
                      <a:pPr algn="ctr"/>
                      <a:r>
                        <a:rPr lang="en-US" sz="1400" b="1" dirty="0">
                          <a:solidFill>
                            <a:srgbClr val="000000"/>
                          </a:solidFill>
                          <a:latin typeface="+mn-lt"/>
                          <a:ea typeface="Inter" panose="020B0502030000000004" pitchFamily="34" charset="0"/>
                          <a:cs typeface="Calibri" panose="020F0502020204030204" pitchFamily="34" charset="0"/>
                        </a:rPr>
                        <a:t>45</a:t>
                      </a:r>
                    </a:p>
                  </a:txBody>
                  <a:tcPr marL="17995" marR="35991" marT="17995" marB="17995" anchor="ctr"/>
                </a:tc>
                <a:tc>
                  <a:txBody>
                    <a:bodyPr/>
                    <a:lstStyle/>
                    <a:p>
                      <a:pPr algn="ctr"/>
                      <a:r>
                        <a:rPr lang="en-US" sz="1400" b="1" dirty="0">
                          <a:solidFill>
                            <a:srgbClr val="000000"/>
                          </a:solidFill>
                          <a:latin typeface="+mn-lt"/>
                          <a:ea typeface="Inter" panose="020B0502030000000004" pitchFamily="34" charset="0"/>
                          <a:cs typeface="Calibri" panose="020F0502020204030204" pitchFamily="34" charset="0"/>
                        </a:rPr>
                        <a:t>33</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NVHL045N065SC1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NTHL045N065SC1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NVH4L045N065SC1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NTH4L045N065SC1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NVBG045N065SC1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NTBG045N065SC1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NTBL045N065SC1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NTMT045N065SC1</a:t>
                      </a:r>
                    </a:p>
                  </a:txBody>
                  <a:tcPr marL="17995" marR="35991" marT="17995" marB="17995" anchor="ctr"/>
                </a:tc>
                <a:extLst>
                  <a:ext uri="{0D108BD9-81ED-4DB2-BD59-A6C34878D82A}">
                    <a16:rowId xmlns:a16="http://schemas.microsoft.com/office/drawing/2014/main" val="10005"/>
                  </a:ext>
                </a:extLst>
              </a:tr>
              <a:tr h="648220">
                <a:tc>
                  <a:txBody>
                    <a:bodyPr/>
                    <a:lstStyle/>
                    <a:p>
                      <a:pPr algn="ctr"/>
                      <a:r>
                        <a:rPr lang="en-US" sz="1400" b="1" dirty="0">
                          <a:solidFill>
                            <a:srgbClr val="000000"/>
                          </a:solidFill>
                          <a:latin typeface="+mn-lt"/>
                          <a:ea typeface="Inter" panose="020B0502030000000004" pitchFamily="34" charset="0"/>
                          <a:cs typeface="Calibri" panose="020F0502020204030204" pitchFamily="34" charset="0"/>
                        </a:rPr>
                        <a:t>60</a:t>
                      </a:r>
                    </a:p>
                  </a:txBody>
                  <a:tcPr marL="17995" marR="35991" marT="17995" marB="17995" anchor="ctr"/>
                </a:tc>
                <a:tc>
                  <a:txBody>
                    <a:bodyPr/>
                    <a:lstStyle/>
                    <a:p>
                      <a:pPr algn="ctr"/>
                      <a:r>
                        <a:rPr lang="en-US" sz="1400" b="1" dirty="0">
                          <a:solidFill>
                            <a:srgbClr val="000000"/>
                          </a:solidFill>
                          <a:latin typeface="+mn-lt"/>
                          <a:ea typeface="Inter" panose="020B0502030000000004" pitchFamily="34" charset="0"/>
                          <a:cs typeface="Calibri" panose="020F0502020204030204" pitchFamily="34" charset="0"/>
                        </a:rPr>
                        <a:t>44</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NVHL060N065SC1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NTHL060N065SC1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NVH4L060N065SC1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NTH4L060N065SC1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 NVBG060N065SC1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NTBG060N065SC1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400" b="1" i="0" u="none" strike="noStrike" kern="1200" cap="none" spc="0" normalizeH="0" baseline="0" noProof="0" dirty="0">
                        <a:ln>
                          <a:noFill/>
                        </a:ln>
                        <a:solidFill>
                          <a:schemeClr val="bg1">
                            <a:lumMod val="65000"/>
                          </a:schemeClr>
                        </a:solidFill>
                        <a:effectLst/>
                        <a:uLnTx/>
                        <a:uFillTx/>
                        <a:latin typeface="+mn-lt"/>
                        <a:ea typeface="+mn-ea"/>
                        <a:cs typeface="Calibri" panose="020F0502020204030204" pitchFamily="34" charset="0"/>
                      </a:endParaRPr>
                    </a:p>
                  </a:txBody>
                  <a:tcPr marL="17995" marR="35991" marT="17995" marB="17995" anchor="ctr"/>
                </a:tc>
                <a:extLst>
                  <a:ext uri="{0D108BD9-81ED-4DB2-BD59-A6C34878D82A}">
                    <a16:rowId xmlns:a16="http://schemas.microsoft.com/office/drawing/2014/main" val="2552675119"/>
                  </a:ext>
                </a:extLst>
              </a:tr>
              <a:tr h="648220">
                <a:tc>
                  <a:txBody>
                    <a:bodyPr/>
                    <a:lstStyle/>
                    <a:p>
                      <a:pPr algn="ctr"/>
                      <a:r>
                        <a:rPr lang="en-US" sz="1400" b="1" dirty="0">
                          <a:solidFill>
                            <a:srgbClr val="000000"/>
                          </a:solidFill>
                          <a:latin typeface="+mn-lt"/>
                          <a:ea typeface="Inter" panose="020B0502030000000004" pitchFamily="34" charset="0"/>
                          <a:cs typeface="Calibri" panose="020F0502020204030204" pitchFamily="34" charset="0"/>
                        </a:rPr>
                        <a:t>75</a:t>
                      </a:r>
                    </a:p>
                  </a:txBody>
                  <a:tcPr marL="17995" marR="35991" marT="17995" marB="17995" anchor="ctr"/>
                </a:tc>
                <a:tc>
                  <a:txBody>
                    <a:bodyPr/>
                    <a:lstStyle/>
                    <a:p>
                      <a:pPr algn="ctr"/>
                      <a:r>
                        <a:rPr lang="en-US" sz="1400" b="1" dirty="0">
                          <a:solidFill>
                            <a:srgbClr val="000000"/>
                          </a:solidFill>
                          <a:latin typeface="+mn-lt"/>
                          <a:ea typeface="Inter" panose="020B0502030000000004" pitchFamily="34" charset="0"/>
                          <a:cs typeface="Calibri" panose="020F0502020204030204" pitchFamily="34" charset="0"/>
                        </a:rPr>
                        <a:t>57</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NVHL075N065SC1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NTHL075N065SC1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NVH4L075N065SC1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400" b="1" kern="1200" dirty="0">
                          <a:solidFill>
                            <a:schemeClr val="tx1"/>
                          </a:solidFill>
                          <a:latin typeface="+mn-lt"/>
                          <a:ea typeface="+mn-ea"/>
                          <a:cs typeface="Calibri" panose="020F0502020204030204" pitchFamily="34" charset="0"/>
                        </a:rPr>
                        <a:t>NTH4L075N065SC1</a:t>
                      </a:r>
                      <a:endParaRPr lang="en-US" sz="1400" b="1" kern="1200" dirty="0">
                        <a:solidFill>
                          <a:schemeClr val="tx1"/>
                        </a:solidFill>
                        <a:latin typeface="+mn-lt"/>
                        <a:ea typeface="+mn-ea"/>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NVBG075N065SC1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400" b="1" i="0" u="none" strike="noStrike" kern="1200" cap="none" spc="0" normalizeH="0" baseline="0" noProof="0" dirty="0">
                        <a:ln>
                          <a:noFill/>
                        </a:ln>
                        <a:solidFill>
                          <a:schemeClr val="bg1">
                            <a:lumMod val="65000"/>
                          </a:schemeClr>
                        </a:solidFill>
                        <a:effectLst/>
                        <a:uLnTx/>
                        <a:uFillTx/>
                        <a:latin typeface="+mn-lt"/>
                        <a:ea typeface="+mn-ea"/>
                        <a:cs typeface="Calibri" panose="020F0502020204030204" pitchFamily="34" charset="0"/>
                      </a:endParaRPr>
                    </a:p>
                  </a:txBody>
                  <a:tcPr marL="17995" marR="35991" marT="17995" marB="17995" anchor="ctr"/>
                </a:tc>
                <a:extLst>
                  <a:ext uri="{0D108BD9-81ED-4DB2-BD59-A6C34878D82A}">
                    <a16:rowId xmlns:a16="http://schemas.microsoft.com/office/drawing/2014/main" val="860537881"/>
                  </a:ext>
                </a:extLst>
              </a:tr>
              <a:tr h="648220">
                <a:tc>
                  <a:txBody>
                    <a:bodyPr/>
                    <a:lstStyle/>
                    <a:p>
                      <a:pPr algn="ctr"/>
                      <a:r>
                        <a:rPr lang="en-US" sz="1400" b="1" dirty="0">
                          <a:solidFill>
                            <a:srgbClr val="000000"/>
                          </a:solidFill>
                          <a:latin typeface="+mn-lt"/>
                          <a:ea typeface="Inter" panose="020B0502030000000004" pitchFamily="34" charset="0"/>
                          <a:cs typeface="Calibri" panose="020F0502020204030204" pitchFamily="34" charset="0"/>
                        </a:rPr>
                        <a:t>95</a:t>
                      </a:r>
                    </a:p>
                  </a:txBody>
                  <a:tcPr marL="17995" marR="35991" marT="17995" marB="17995" anchor="ctr"/>
                </a:tc>
                <a:tc>
                  <a:txBody>
                    <a:bodyPr/>
                    <a:lstStyle/>
                    <a:p>
                      <a:pPr algn="ctr"/>
                      <a:r>
                        <a:rPr lang="en-US" sz="1400" b="1" dirty="0">
                          <a:solidFill>
                            <a:srgbClr val="000000"/>
                          </a:solidFill>
                          <a:latin typeface="+mn-lt"/>
                          <a:ea typeface="Inter" panose="020B0502030000000004" pitchFamily="34" charset="0"/>
                          <a:cs typeface="Calibri" panose="020F0502020204030204" pitchFamily="34" charset="0"/>
                        </a:rPr>
                        <a:t>78</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latin typeface="+mn-lt"/>
                        <a:ea typeface="+mn-ea"/>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400" b="1" kern="1200" dirty="0">
                          <a:solidFill>
                            <a:schemeClr val="tx1"/>
                          </a:solidFill>
                          <a:latin typeface="+mn-lt"/>
                          <a:ea typeface="+mn-ea"/>
                          <a:cs typeface="Calibri" panose="020F0502020204030204" pitchFamily="34" charset="0"/>
                        </a:rPr>
                        <a:t>NVH4L095N065SC1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NVBG095N065SC1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400" b="1" i="0" u="none" strike="noStrike" kern="1200" cap="none" spc="0" normalizeH="0" baseline="0" noProof="0" dirty="0">
                        <a:ln>
                          <a:noFill/>
                        </a:ln>
                        <a:solidFill>
                          <a:srgbClr val="3A4D54"/>
                        </a:solidFill>
                        <a:effectLst/>
                        <a:uLnTx/>
                        <a:uFillTx/>
                        <a:latin typeface="+mn-lt"/>
                        <a:ea typeface="굴림" panose="020B0600000101010101" pitchFamily="50" charset="-127"/>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400" b="1" i="0" u="none" strike="noStrike" kern="1200" cap="none" spc="0" normalizeH="0" baseline="0" noProof="0" dirty="0">
                        <a:ln>
                          <a:noFill/>
                        </a:ln>
                        <a:solidFill>
                          <a:srgbClr val="3A4D54"/>
                        </a:solidFill>
                        <a:effectLst/>
                        <a:uLnTx/>
                        <a:uFillTx/>
                        <a:latin typeface="+mn-lt"/>
                        <a:ea typeface="굴림" panose="020B0600000101010101" pitchFamily="50" charset="-127"/>
                        <a:cs typeface="Calibri" panose="020F0502020204030204" pitchFamily="34" charset="0"/>
                      </a:endParaRPr>
                    </a:p>
                  </a:txBody>
                  <a:tcPr marL="17995" marR="35991" marT="17995" marB="17995" anchor="ctr"/>
                </a:tc>
                <a:extLst>
                  <a:ext uri="{0D108BD9-81ED-4DB2-BD59-A6C34878D82A}">
                    <a16:rowId xmlns:a16="http://schemas.microsoft.com/office/drawing/2014/main" val="10006"/>
                  </a:ext>
                </a:extLst>
              </a:tr>
            </a:tbl>
          </a:graphicData>
        </a:graphic>
      </p:graphicFrame>
      <p:sp>
        <p:nvSpPr>
          <p:cNvPr id="4" name="Title 2"/>
          <p:cNvSpPr>
            <a:spLocks noGrp="1"/>
          </p:cNvSpPr>
          <p:nvPr>
            <p:ph type="title"/>
          </p:nvPr>
        </p:nvSpPr>
        <p:spPr>
          <a:xfrm>
            <a:off x="338864" y="26203"/>
            <a:ext cx="7400671" cy="761802"/>
          </a:xfrm>
        </p:spPr>
        <p:txBody>
          <a:bodyPr>
            <a:normAutofit/>
          </a:bodyPr>
          <a:lstStyle/>
          <a:p>
            <a:r>
              <a:rPr lang="en-US" b="1" dirty="0"/>
              <a:t>650V SiC MOSFETs</a:t>
            </a:r>
            <a:r>
              <a:rPr lang="en-US" altLang="ko-KR" b="1" dirty="0"/>
              <a:t> – M2 Family</a:t>
            </a:r>
            <a:endParaRPr lang="en-US" b="1" dirty="0"/>
          </a:p>
        </p:txBody>
      </p:sp>
      <p:sp>
        <p:nvSpPr>
          <p:cNvPr id="15" name="TextBox 14"/>
          <p:cNvSpPr txBox="1"/>
          <p:nvPr/>
        </p:nvSpPr>
        <p:spPr>
          <a:xfrm>
            <a:off x="334875" y="698509"/>
            <a:ext cx="3929860" cy="276927"/>
          </a:xfrm>
          <a:prstGeom prst="rect">
            <a:avLst/>
          </a:prstGeom>
          <a:noFill/>
        </p:spPr>
        <p:txBody>
          <a:bodyPr wrap="none" rtlCol="0">
            <a:spAutoFit/>
          </a:bodyPr>
          <a:lstStyle/>
          <a:p>
            <a:pPr algn="l"/>
            <a:r>
              <a:rPr lang="en-US" sz="1200" dirty="0">
                <a:solidFill>
                  <a:schemeClr val="bg2">
                    <a:lumMod val="10000"/>
                  </a:schemeClr>
                </a:solidFill>
              </a:rPr>
              <a:t>Automotive grade uses “NV” Industrial grade uses “NT”</a:t>
            </a:r>
          </a:p>
        </p:txBody>
      </p:sp>
      <p:pic>
        <p:nvPicPr>
          <p:cNvPr id="13" name="Picture 4" descr="A picture containing electronics&#10;&#10;Description automatically generated">
            <a:extLst>
              <a:ext uri="{FF2B5EF4-FFF2-40B4-BE49-F238E27FC236}">
                <a16:creationId xmlns:a16="http://schemas.microsoft.com/office/drawing/2014/main" id="{0A257197-D499-486D-AC23-7D4DA5AEB27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1703" y="1713272"/>
            <a:ext cx="637322" cy="796653"/>
          </a:xfrm>
          <a:prstGeom prst="rect">
            <a:avLst/>
          </a:prstGeom>
        </p:spPr>
      </p:pic>
      <p:pic>
        <p:nvPicPr>
          <p:cNvPr id="19" name="Picture 2" descr="A picture containing text, electronics&#10;&#10;Description automatically generated">
            <a:extLst>
              <a:ext uri="{FF2B5EF4-FFF2-40B4-BE49-F238E27FC236}">
                <a16:creationId xmlns:a16="http://schemas.microsoft.com/office/drawing/2014/main" id="{B8D2E27B-47BF-468A-89BB-9C4AD5FA5912}"/>
              </a:ext>
            </a:extLst>
          </p:cNvPr>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6888556" y="1880358"/>
            <a:ext cx="455495" cy="455495"/>
          </a:xfrm>
          <a:prstGeom prst="rect">
            <a:avLst/>
          </a:prstGeom>
        </p:spPr>
      </p:pic>
      <p:pic>
        <p:nvPicPr>
          <p:cNvPr id="3" name="그림 2" descr="텍스트, 전자기기, 회로이(가) 표시된 사진&#10;&#10;자동 생성된 설명">
            <a:extLst>
              <a:ext uri="{FF2B5EF4-FFF2-40B4-BE49-F238E27FC236}">
                <a16:creationId xmlns:a16="http://schemas.microsoft.com/office/drawing/2014/main" id="{8616BEF3-7C65-496D-9FDA-7BE1A9025F2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643582" y="1752018"/>
            <a:ext cx="802741" cy="642193"/>
          </a:xfrm>
          <a:prstGeom prst="rect">
            <a:avLst/>
          </a:prstGeom>
        </p:spPr>
      </p:pic>
      <p:pic>
        <p:nvPicPr>
          <p:cNvPr id="6" name="그림 5" descr="텍스트, 전자기기이(가) 표시된 사진&#10;&#10;자동 생성된 설명">
            <a:extLst>
              <a:ext uri="{FF2B5EF4-FFF2-40B4-BE49-F238E27FC236}">
                <a16:creationId xmlns:a16="http://schemas.microsoft.com/office/drawing/2014/main" id="{0F12AC20-3C53-4B1A-A878-DA6CC7240E9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18423" y="1845368"/>
            <a:ext cx="656846" cy="525477"/>
          </a:xfrm>
          <a:prstGeom prst="rect">
            <a:avLst/>
          </a:prstGeom>
        </p:spPr>
      </p:pic>
      <p:pic>
        <p:nvPicPr>
          <p:cNvPr id="20" name="Picture 44" descr="A picture containing electronics&#10;&#10;Description automatically generated">
            <a:extLst>
              <a:ext uri="{FF2B5EF4-FFF2-40B4-BE49-F238E27FC236}">
                <a16:creationId xmlns:a16="http://schemas.microsoft.com/office/drawing/2014/main" id="{7D289D7D-12BD-4226-823C-90B22D48A2B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3076582" y="1740021"/>
            <a:ext cx="923606" cy="738884"/>
          </a:xfrm>
          <a:prstGeom prst="rect">
            <a:avLst/>
          </a:prstGeom>
        </p:spPr>
      </p:pic>
    </p:spTree>
    <p:extLst>
      <p:ext uri="{BB962C8B-B14F-4D97-AF65-F5344CB8AC3E}">
        <p14:creationId xmlns:p14="http://schemas.microsoft.com/office/powerpoint/2010/main" val="1678097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다이어그램 26"/>
          <p:cNvGraphicFramePr/>
          <p:nvPr/>
        </p:nvGraphicFramePr>
        <p:xfrm>
          <a:off x="919934" y="996211"/>
          <a:ext cx="9003801" cy="6002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noAutofit/>
          </a:bodyPr>
          <a:lstStyle/>
          <a:p>
            <a:pPr eaLnBrk="0" hangingPunct="0">
              <a:lnSpc>
                <a:spcPts val="3199"/>
              </a:lnSpc>
              <a:defRPr/>
            </a:pPr>
            <a:r>
              <a:rPr lang="en-US" altLang="ko-KR" dirty="0"/>
              <a:t>Si vs. </a:t>
            </a:r>
            <a:r>
              <a:rPr lang="en-US" altLang="ko-KR" dirty="0" err="1"/>
              <a:t>SiC</a:t>
            </a:r>
            <a:r>
              <a:rPr lang="en-US" altLang="ko-KR" dirty="0"/>
              <a:t> – Silicon Carbide Drives Increased </a:t>
            </a:r>
            <a:r>
              <a:rPr lang="en-US" altLang="ko-KR"/>
              <a:t>Power Density!</a:t>
            </a:r>
            <a:endParaRPr lang="en-US" altLang="ko-KR" sz="2999" dirty="0">
              <a:solidFill>
                <a:srgbClr val="54B948"/>
              </a:solidFill>
              <a:cs typeface="Arial" pitchFamily="34" charset="0"/>
            </a:endParaRPr>
          </a:p>
        </p:txBody>
      </p:sp>
      <p:sp>
        <p:nvSpPr>
          <p:cNvPr id="20" name="타원 19"/>
          <p:cNvSpPr/>
          <p:nvPr/>
        </p:nvSpPr>
        <p:spPr bwMode="auto">
          <a:xfrm>
            <a:off x="4259310" y="2546708"/>
            <a:ext cx="2263880" cy="2263880"/>
          </a:xfrm>
          <a:prstGeom prst="ellipse">
            <a:avLst/>
          </a:prstGeom>
          <a:noFill/>
          <a:ln w="28575" cap="flat">
            <a:solidFill>
              <a:schemeClr val="accent1"/>
            </a:solidFill>
            <a:prstDash val="solid"/>
            <a:bevel/>
            <a:headEnd/>
            <a:tailEnd/>
          </a:ln>
        </p:spPr>
        <p:txBody>
          <a:bodyPr vert="horz" wrap="square" lIns="91416" tIns="45708" rIns="91416" bIns="45708" numCol="1" rtlCol="0" anchor="t" anchorCtr="0" compatLnSpc="1">
            <a:prstTxWarp prst="textNoShape">
              <a:avLst/>
            </a:prstTxWarp>
          </a:bodyPr>
          <a:lstStyle/>
          <a:p>
            <a:pPr algn="ctr"/>
            <a:endParaRPr lang="en-US" sz="1799"/>
          </a:p>
        </p:txBody>
      </p:sp>
      <p:sp>
        <p:nvSpPr>
          <p:cNvPr id="21" name="모서리가 둥근 직사각형 20"/>
          <p:cNvSpPr/>
          <p:nvPr/>
        </p:nvSpPr>
        <p:spPr>
          <a:xfrm>
            <a:off x="7054256" y="4141491"/>
            <a:ext cx="1515620" cy="793104"/>
          </a:xfrm>
          <a:prstGeom prst="roundRect">
            <a:avLst/>
          </a:prstGeom>
          <a:gradFill flip="none" rotWithShape="1">
            <a:gsLst>
              <a:gs pos="1000">
                <a:schemeClr val="accent3"/>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9860" latinLnBrk="1">
              <a:lnSpc>
                <a:spcPct val="90000"/>
              </a:lnSpc>
              <a:spcBef>
                <a:spcPct val="0"/>
              </a:spcBef>
              <a:spcAft>
                <a:spcPct val="35000"/>
              </a:spcAft>
            </a:pPr>
            <a:r>
              <a:rPr lang="en-US" altLang="ko-KR" sz="1799" dirty="0">
                <a:solidFill>
                  <a:prstClr val="white"/>
                </a:solidFill>
                <a:latin typeface="Franklin Gothic Medium" panose="020B0603020102020204"/>
              </a:rPr>
              <a:t>Higher Switching Frequency</a:t>
            </a:r>
            <a:endParaRPr lang="ko-KR" altLang="en-US" sz="1799" dirty="0">
              <a:solidFill>
                <a:prstClr val="white"/>
              </a:solidFill>
            </a:endParaRPr>
          </a:p>
        </p:txBody>
      </p:sp>
      <p:sp>
        <p:nvSpPr>
          <p:cNvPr id="36" name="모서리가 둥근 직사각형 35"/>
          <p:cNvSpPr/>
          <p:nvPr/>
        </p:nvSpPr>
        <p:spPr>
          <a:xfrm>
            <a:off x="3037440" y="1158328"/>
            <a:ext cx="1534528" cy="1170128"/>
          </a:xfrm>
          <a:prstGeom prst="roundRect">
            <a:avLst/>
          </a:prstGeom>
          <a:gradFill>
            <a:gsLst>
              <a:gs pos="0">
                <a:schemeClr val="accent6"/>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35991" rIns="35991" rtlCol="0" anchor="ctr"/>
          <a:lstStyle/>
          <a:p>
            <a:pPr algn="ctr"/>
            <a:r>
              <a:rPr lang="en-US" altLang="ko-KR" sz="1600" b="1" dirty="0">
                <a:latin typeface="+mj-lt"/>
              </a:rPr>
              <a:t>System</a:t>
            </a:r>
          </a:p>
          <a:p>
            <a:pPr>
              <a:buFontTx/>
              <a:buChar char="-"/>
            </a:pPr>
            <a:r>
              <a:rPr lang="en-US" altLang="ko-KR" sz="1400" b="1" dirty="0">
                <a:latin typeface="+mj-lt"/>
              </a:rPr>
              <a:t> Small Size </a:t>
            </a:r>
          </a:p>
          <a:p>
            <a:pPr>
              <a:buFontTx/>
              <a:buChar char="-"/>
            </a:pPr>
            <a:r>
              <a:rPr lang="en-US" altLang="ko-KR" sz="1400" b="1" dirty="0">
                <a:latin typeface="+mj-lt"/>
              </a:rPr>
              <a:t> Light Weight</a:t>
            </a:r>
          </a:p>
          <a:p>
            <a:pPr>
              <a:buFontTx/>
              <a:buChar char="-"/>
            </a:pPr>
            <a:r>
              <a:rPr lang="en-US" altLang="ko-KR" sz="1400" b="1" dirty="0">
                <a:latin typeface="+mj-lt"/>
              </a:rPr>
              <a:t> Cost benefits</a:t>
            </a:r>
            <a:endParaRPr lang="ko-KR" altLang="en-US" sz="1400" b="1" dirty="0">
              <a:latin typeface="+mj-lt"/>
            </a:endParaRPr>
          </a:p>
        </p:txBody>
      </p:sp>
      <p:sp>
        <p:nvSpPr>
          <p:cNvPr id="37" name="모서리가 둥근 직사각형 36"/>
          <p:cNvSpPr/>
          <p:nvPr/>
        </p:nvSpPr>
        <p:spPr>
          <a:xfrm>
            <a:off x="6172922" y="1091799"/>
            <a:ext cx="1824776" cy="1355434"/>
          </a:xfrm>
          <a:prstGeom prst="roundRect">
            <a:avLst/>
          </a:prstGeom>
          <a:gradFill>
            <a:gsLst>
              <a:gs pos="0">
                <a:schemeClr val="accent6"/>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latin typeface="+mj-lt"/>
              </a:rPr>
              <a:t>Simpler topology :  higher </a:t>
            </a:r>
            <a:r>
              <a:rPr lang="en-US" altLang="ko-KR" sz="1600" b="1" dirty="0" err="1">
                <a:latin typeface="+mj-lt"/>
              </a:rPr>
              <a:t>BVdss</a:t>
            </a:r>
            <a:r>
              <a:rPr lang="en-US" altLang="ko-KR" sz="1600" b="1" dirty="0">
                <a:latin typeface="+mj-lt"/>
              </a:rPr>
              <a:t> with lower </a:t>
            </a:r>
            <a:r>
              <a:rPr lang="en-US" altLang="ko-KR" sz="1600" b="1" dirty="0" err="1">
                <a:latin typeface="+mj-lt"/>
              </a:rPr>
              <a:t>Rds</a:t>
            </a:r>
            <a:r>
              <a:rPr lang="en-US" altLang="ko-KR" sz="1600" b="1" dirty="0">
                <a:latin typeface="+mj-lt"/>
              </a:rPr>
              <a:t>(on)</a:t>
            </a:r>
            <a:endParaRPr lang="ko-KR" altLang="en-US" sz="1600" b="1" baseline="-25000" dirty="0">
              <a:latin typeface="+mj-lt"/>
            </a:endParaRPr>
          </a:p>
        </p:txBody>
      </p:sp>
      <p:sp>
        <p:nvSpPr>
          <p:cNvPr id="38" name="모서리가 둥근 직사각형 37"/>
          <p:cNvSpPr/>
          <p:nvPr/>
        </p:nvSpPr>
        <p:spPr>
          <a:xfrm>
            <a:off x="112497" y="689889"/>
            <a:ext cx="4459472" cy="390465"/>
          </a:xfrm>
          <a:prstGeom prst="roundRect">
            <a:avLst>
              <a:gd name="adj" fmla="val 4343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13" latinLnBrk="1">
              <a:lnSpc>
                <a:spcPct val="90000"/>
              </a:lnSpc>
              <a:spcBef>
                <a:spcPct val="0"/>
              </a:spcBef>
              <a:spcAft>
                <a:spcPct val="35000"/>
              </a:spcAft>
            </a:pPr>
            <a:r>
              <a:rPr lang="en-US" altLang="ko-KR" sz="1600" dirty="0">
                <a:solidFill>
                  <a:prstClr val="white"/>
                </a:solidFill>
                <a:latin typeface="Franklin Gothic Medium" panose="020B0603020102020204"/>
              </a:rPr>
              <a:t>Higher Efficiency by Lower Power Losses</a:t>
            </a:r>
            <a:endParaRPr lang="ko-KR" altLang="en-US" sz="1600" dirty="0">
              <a:solidFill>
                <a:prstClr val="white"/>
              </a:solidFill>
            </a:endParaRPr>
          </a:p>
        </p:txBody>
      </p:sp>
      <p:sp>
        <p:nvSpPr>
          <p:cNvPr id="39" name="모서리가 둥근 직사각형 38"/>
          <p:cNvSpPr/>
          <p:nvPr/>
        </p:nvSpPr>
        <p:spPr>
          <a:xfrm>
            <a:off x="4682120" y="5729695"/>
            <a:ext cx="1637101" cy="737169"/>
          </a:xfrm>
          <a:prstGeom prst="roundRect">
            <a:avLst/>
          </a:prstGeom>
          <a:gradFill flip="none" rotWithShape="1">
            <a:gsLst>
              <a:gs pos="0">
                <a:schemeClr val="tx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9860" latinLnBrk="1">
              <a:lnSpc>
                <a:spcPct val="90000"/>
              </a:lnSpc>
              <a:spcBef>
                <a:spcPct val="0"/>
              </a:spcBef>
              <a:spcAft>
                <a:spcPct val="35000"/>
              </a:spcAft>
            </a:pPr>
            <a:r>
              <a:rPr lang="en-US" altLang="ko-KR" sz="1799" dirty="0">
                <a:solidFill>
                  <a:prstClr val="white"/>
                </a:solidFill>
                <a:latin typeface="Franklin Gothic Medium" panose="020B0603020102020204"/>
              </a:rPr>
              <a:t>Smaller passives </a:t>
            </a:r>
            <a:endParaRPr lang="ko-KR" altLang="en-US" sz="1799" dirty="0">
              <a:solidFill>
                <a:prstClr val="white"/>
              </a:solidFill>
            </a:endParaRPr>
          </a:p>
        </p:txBody>
      </p:sp>
      <p:sp>
        <p:nvSpPr>
          <p:cNvPr id="40" name="모서리가 둥근 직사각형 39"/>
          <p:cNvSpPr/>
          <p:nvPr/>
        </p:nvSpPr>
        <p:spPr>
          <a:xfrm>
            <a:off x="2224629" y="3915989"/>
            <a:ext cx="1934865" cy="622054"/>
          </a:xfrm>
          <a:prstGeom prst="roundRect">
            <a:avLst/>
          </a:prstGeom>
          <a:gradFill>
            <a:gsLst>
              <a:gs pos="0">
                <a:schemeClr val="accent5"/>
              </a:gs>
              <a:gs pos="99000">
                <a:srgbClr val="1B65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9860" latinLnBrk="1">
              <a:lnSpc>
                <a:spcPct val="90000"/>
              </a:lnSpc>
              <a:spcBef>
                <a:spcPct val="0"/>
              </a:spcBef>
              <a:spcAft>
                <a:spcPct val="35000"/>
              </a:spcAft>
            </a:pPr>
            <a:r>
              <a:rPr lang="en-US" altLang="ko-KR" sz="1799" dirty="0">
                <a:solidFill>
                  <a:prstClr val="white"/>
                </a:solidFill>
                <a:latin typeface="Franklin Gothic Medium" panose="020B0603020102020204"/>
              </a:rPr>
              <a:t>Smaller heatsink and packaging</a:t>
            </a:r>
            <a:endParaRPr lang="ko-KR" altLang="en-US" sz="1799" dirty="0">
              <a:solidFill>
                <a:prstClr val="white"/>
              </a:solidFill>
            </a:endParaRPr>
          </a:p>
        </p:txBody>
      </p:sp>
      <p:sp>
        <p:nvSpPr>
          <p:cNvPr id="41" name="모서리가 둥근 직사각형 40"/>
          <p:cNvSpPr/>
          <p:nvPr/>
        </p:nvSpPr>
        <p:spPr>
          <a:xfrm>
            <a:off x="2226825" y="4617492"/>
            <a:ext cx="1934865" cy="431407"/>
          </a:xfrm>
          <a:prstGeom prst="roundRect">
            <a:avLst/>
          </a:prstGeom>
          <a:gradFill>
            <a:gsLst>
              <a:gs pos="0">
                <a:srgbClr val="1B6566"/>
              </a:gs>
              <a:gs pos="99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9860" latinLnBrk="1">
              <a:lnSpc>
                <a:spcPct val="90000"/>
              </a:lnSpc>
              <a:spcBef>
                <a:spcPct val="0"/>
              </a:spcBef>
              <a:spcAft>
                <a:spcPct val="35000"/>
              </a:spcAft>
            </a:pPr>
            <a:r>
              <a:rPr lang="en-US" altLang="ko-KR" sz="1799">
                <a:solidFill>
                  <a:prstClr val="white"/>
                </a:solidFill>
                <a:latin typeface="Franklin Gothic Medium" panose="020B0603020102020204"/>
              </a:rPr>
              <a:t>Fewer Cooling</a:t>
            </a:r>
            <a:endParaRPr lang="ko-KR" altLang="en-US" sz="1799" dirty="0">
              <a:solidFill>
                <a:prstClr val="white"/>
              </a:solidFill>
            </a:endParaRPr>
          </a:p>
        </p:txBody>
      </p:sp>
      <p:grpSp>
        <p:nvGrpSpPr>
          <p:cNvPr id="2" name="Groupe 1">
            <a:extLst>
              <a:ext uri="{FF2B5EF4-FFF2-40B4-BE49-F238E27FC236}">
                <a16:creationId xmlns:a16="http://schemas.microsoft.com/office/drawing/2014/main" id="{8F36087D-9799-F781-2630-5FB4D1DC0D8E}"/>
              </a:ext>
            </a:extLst>
          </p:cNvPr>
          <p:cNvGrpSpPr/>
          <p:nvPr/>
        </p:nvGrpSpPr>
        <p:grpSpPr>
          <a:xfrm flipH="1">
            <a:off x="1106845" y="5608710"/>
            <a:ext cx="2376360" cy="1152225"/>
            <a:chOff x="6439805" y="691011"/>
            <a:chExt cx="2376360" cy="1152225"/>
          </a:xfrm>
        </p:grpSpPr>
        <p:pic>
          <p:nvPicPr>
            <p:cNvPr id="9" name="그림 8"/>
            <p:cNvPicPr>
              <a:picLocks noChangeAspect="1"/>
            </p:cNvPicPr>
            <p:nvPr/>
          </p:nvPicPr>
          <p:blipFill>
            <a:blip r:embed="rId8"/>
            <a:stretch>
              <a:fillRect/>
            </a:stretch>
          </p:blipFill>
          <p:spPr>
            <a:xfrm>
              <a:off x="8194725" y="911059"/>
              <a:ext cx="621440" cy="631884"/>
            </a:xfrm>
            <a:prstGeom prst="rect">
              <a:avLst/>
            </a:prstGeom>
          </p:spPr>
        </p:pic>
        <p:pic>
          <p:nvPicPr>
            <p:cNvPr id="44" name="그림 43"/>
            <p:cNvPicPr>
              <a:picLocks noChangeAspect="1"/>
            </p:cNvPicPr>
            <p:nvPr/>
          </p:nvPicPr>
          <p:blipFill>
            <a:blip r:embed="rId8">
              <a:clrChange>
                <a:clrFrom>
                  <a:srgbClr val="FEFEFE"/>
                </a:clrFrom>
                <a:clrTo>
                  <a:srgbClr val="FEFEFE">
                    <a:alpha val="0"/>
                  </a:srgbClr>
                </a:clrTo>
              </a:clrChange>
            </a:blip>
            <a:stretch>
              <a:fillRect/>
            </a:stretch>
          </p:blipFill>
          <p:spPr>
            <a:xfrm>
              <a:off x="6439805" y="691011"/>
              <a:ext cx="1133180" cy="1152225"/>
            </a:xfrm>
            <a:prstGeom prst="rect">
              <a:avLst/>
            </a:prstGeom>
          </p:spPr>
        </p:pic>
      </p:grpSp>
      <p:grpSp>
        <p:nvGrpSpPr>
          <p:cNvPr id="4" name="Groupe 3">
            <a:extLst>
              <a:ext uri="{FF2B5EF4-FFF2-40B4-BE49-F238E27FC236}">
                <a16:creationId xmlns:a16="http://schemas.microsoft.com/office/drawing/2014/main" id="{9B2DF69A-752D-E97F-C8F9-A0939BFB063A}"/>
              </a:ext>
            </a:extLst>
          </p:cNvPr>
          <p:cNvGrpSpPr/>
          <p:nvPr/>
        </p:nvGrpSpPr>
        <p:grpSpPr>
          <a:xfrm>
            <a:off x="747982" y="3468933"/>
            <a:ext cx="1233489" cy="1662978"/>
            <a:chOff x="9224502" y="3756794"/>
            <a:chExt cx="1233489" cy="1662978"/>
          </a:xfrm>
        </p:grpSpPr>
        <p:pic>
          <p:nvPicPr>
            <p:cNvPr id="42" name="Picture 3"/>
            <p:cNvPicPr>
              <a:picLocks noChangeAspect="1" noChangeArrowheads="1"/>
            </p:cNvPicPr>
            <p:nvPr/>
          </p:nvPicPr>
          <p:blipFill>
            <a:blip r:embed="rId9" cstate="print">
              <a:clrChange>
                <a:clrFrom>
                  <a:srgbClr val="F5FFF2"/>
                </a:clrFrom>
                <a:clrTo>
                  <a:srgbClr val="F5FFF2">
                    <a:alpha val="0"/>
                  </a:srgbClr>
                </a:clrTo>
              </a:clrChange>
            </a:blip>
            <a:srcRect l="46020" t="34994" r="24192" b="28086"/>
            <a:stretch>
              <a:fillRect/>
            </a:stretch>
          </p:blipFill>
          <p:spPr bwMode="auto">
            <a:xfrm>
              <a:off x="9281895" y="5025139"/>
              <a:ext cx="879092" cy="394633"/>
            </a:xfrm>
            <a:prstGeom prst="rect">
              <a:avLst/>
            </a:prstGeom>
            <a:noFill/>
            <a:ln w="9525">
              <a:noFill/>
              <a:miter lim="800000"/>
              <a:headEnd/>
              <a:tailEnd/>
            </a:ln>
          </p:spPr>
        </p:pic>
        <p:pic>
          <p:nvPicPr>
            <p:cNvPr id="43" name="Picture 4"/>
            <p:cNvPicPr>
              <a:picLocks noChangeAspect="1" noChangeArrowheads="1"/>
            </p:cNvPicPr>
            <p:nvPr/>
          </p:nvPicPr>
          <p:blipFill>
            <a:blip r:embed="rId10" cstate="print">
              <a:clrChange>
                <a:clrFrom>
                  <a:srgbClr val="F5FFF2"/>
                </a:clrFrom>
                <a:clrTo>
                  <a:srgbClr val="F5FFF2">
                    <a:alpha val="0"/>
                  </a:srgbClr>
                </a:clrTo>
              </a:clrChange>
            </a:blip>
            <a:srcRect l="45820" t="35109" r="10730" b="18868"/>
            <a:stretch>
              <a:fillRect/>
            </a:stretch>
          </p:blipFill>
          <p:spPr bwMode="auto">
            <a:xfrm>
              <a:off x="9224502" y="3756794"/>
              <a:ext cx="1233489" cy="733206"/>
            </a:xfrm>
            <a:prstGeom prst="rect">
              <a:avLst/>
            </a:prstGeom>
            <a:noFill/>
            <a:ln w="9525">
              <a:noFill/>
              <a:miter lim="800000"/>
              <a:headEnd/>
              <a:tailEnd/>
            </a:ln>
          </p:spPr>
        </p:pic>
      </p:grpSp>
      <p:pic>
        <p:nvPicPr>
          <p:cNvPr id="8" name="Picture 7">
            <a:extLst>
              <a:ext uri="{FF2B5EF4-FFF2-40B4-BE49-F238E27FC236}">
                <a16:creationId xmlns:a16="http://schemas.microsoft.com/office/drawing/2014/main" id="{0D235E9C-66D2-48C7-A27B-2533A4C180C3}"/>
              </a:ext>
            </a:extLst>
          </p:cNvPr>
          <p:cNvPicPr>
            <a:picLocks noChangeAspect="1"/>
          </p:cNvPicPr>
          <p:nvPr/>
        </p:nvPicPr>
        <p:blipFill>
          <a:blip r:embed="rId11"/>
          <a:stretch>
            <a:fillRect/>
          </a:stretch>
        </p:blipFill>
        <p:spPr>
          <a:xfrm>
            <a:off x="4664024" y="3804738"/>
            <a:ext cx="1515620" cy="399789"/>
          </a:xfrm>
          <a:prstGeom prst="rect">
            <a:avLst/>
          </a:prstGeom>
        </p:spPr>
      </p:pic>
      <p:grpSp>
        <p:nvGrpSpPr>
          <p:cNvPr id="11" name="Groupe 10">
            <a:extLst>
              <a:ext uri="{FF2B5EF4-FFF2-40B4-BE49-F238E27FC236}">
                <a16:creationId xmlns:a16="http://schemas.microsoft.com/office/drawing/2014/main" id="{B7CCB340-BF25-CC95-538B-DCD2126EDC3C}"/>
              </a:ext>
            </a:extLst>
          </p:cNvPr>
          <p:cNvGrpSpPr/>
          <p:nvPr/>
        </p:nvGrpSpPr>
        <p:grpSpPr>
          <a:xfrm>
            <a:off x="112496" y="1154143"/>
            <a:ext cx="2313684" cy="1170128"/>
            <a:chOff x="7708279" y="5233851"/>
            <a:chExt cx="2485074" cy="1246020"/>
          </a:xfrm>
        </p:grpSpPr>
        <p:grpSp>
          <p:nvGrpSpPr>
            <p:cNvPr id="6" name="Groupe 5">
              <a:extLst>
                <a:ext uri="{FF2B5EF4-FFF2-40B4-BE49-F238E27FC236}">
                  <a16:creationId xmlns:a16="http://schemas.microsoft.com/office/drawing/2014/main" id="{0040DB23-A3E6-C93C-8CAD-83A08E155D60}"/>
                </a:ext>
              </a:extLst>
            </p:cNvPr>
            <p:cNvGrpSpPr/>
            <p:nvPr/>
          </p:nvGrpSpPr>
          <p:grpSpPr>
            <a:xfrm>
              <a:off x="7711774" y="5236222"/>
              <a:ext cx="2481579" cy="1243649"/>
              <a:chOff x="7711774" y="5256562"/>
              <a:chExt cx="2481579" cy="1243649"/>
            </a:xfrm>
          </p:grpSpPr>
          <p:pic>
            <p:nvPicPr>
              <p:cNvPr id="24" name="Picture 1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11774" y="5256562"/>
                <a:ext cx="2481579" cy="1243649"/>
              </a:xfrm>
              <a:prstGeom prst="roundRect">
                <a:avLst>
                  <a:gd name="adj" fmla="val 8594"/>
                </a:avLst>
              </a:prstGeom>
              <a:solidFill>
                <a:srgbClr val="FFFFFF">
                  <a:shade val="85000"/>
                </a:srgbClr>
              </a:solidFill>
              <a:ln>
                <a:noFill/>
              </a:ln>
              <a:effectLst/>
            </p:spPr>
          </p:pic>
          <p:sp>
            <p:nvSpPr>
              <p:cNvPr id="25" name="Rectangle 14"/>
              <p:cNvSpPr/>
              <p:nvPr/>
            </p:nvSpPr>
            <p:spPr>
              <a:xfrm>
                <a:off x="9351030" y="5495118"/>
                <a:ext cx="558021" cy="338466"/>
              </a:xfrm>
              <a:prstGeom prst="rect">
                <a:avLst/>
              </a:prstGeom>
            </p:spPr>
            <p:txBody>
              <a:bodyPr wrap="none">
                <a:spAutoFit/>
              </a:bodyPr>
              <a:lstStyle/>
              <a:p>
                <a:pPr algn="ctr"/>
                <a:r>
                  <a:rPr lang="en-US" sz="800" i="1" dirty="0" err="1">
                    <a:solidFill>
                      <a:schemeClr val="bg1"/>
                    </a:solidFill>
                    <a:latin typeface="+mj-lt"/>
                  </a:rPr>
                  <a:t>SiC</a:t>
                </a:r>
                <a:endParaRPr lang="en-US" sz="800" i="1" dirty="0">
                  <a:solidFill>
                    <a:schemeClr val="bg1"/>
                  </a:solidFill>
                  <a:latin typeface="+mj-lt"/>
                </a:endParaRPr>
              </a:p>
              <a:p>
                <a:pPr algn="ctr"/>
                <a:r>
                  <a:rPr lang="en-US" sz="800" i="1" dirty="0">
                    <a:solidFill>
                      <a:schemeClr val="bg1"/>
                    </a:solidFill>
                    <a:latin typeface="+mj-lt"/>
                  </a:rPr>
                  <a:t>Solution</a:t>
                </a:r>
              </a:p>
            </p:txBody>
          </p:sp>
          <p:sp>
            <p:nvSpPr>
              <p:cNvPr id="26" name="Rectangle 15"/>
              <p:cNvSpPr/>
              <p:nvPr/>
            </p:nvSpPr>
            <p:spPr>
              <a:xfrm>
                <a:off x="8460866" y="5338289"/>
                <a:ext cx="644560" cy="400006"/>
              </a:xfrm>
              <a:prstGeom prst="rect">
                <a:avLst/>
              </a:prstGeom>
            </p:spPr>
            <p:txBody>
              <a:bodyPr wrap="none">
                <a:spAutoFit/>
              </a:bodyPr>
              <a:lstStyle/>
              <a:p>
                <a:pPr algn="ctr"/>
                <a:r>
                  <a:rPr lang="en-US" sz="1000" i="1" dirty="0">
                    <a:solidFill>
                      <a:schemeClr val="bg1"/>
                    </a:solidFill>
                    <a:latin typeface="+mj-lt"/>
                  </a:rPr>
                  <a:t>Si</a:t>
                </a:r>
              </a:p>
              <a:p>
                <a:pPr algn="ctr"/>
                <a:r>
                  <a:rPr lang="en-US" sz="1000" i="1" dirty="0">
                    <a:solidFill>
                      <a:schemeClr val="bg1"/>
                    </a:solidFill>
                    <a:latin typeface="+mj-lt"/>
                  </a:rPr>
                  <a:t>Solution</a:t>
                </a:r>
              </a:p>
            </p:txBody>
          </p:sp>
        </p:grpSp>
        <p:sp>
          <p:nvSpPr>
            <p:cNvPr id="23" name="Rounded Rectangle 4"/>
            <p:cNvSpPr/>
            <p:nvPr/>
          </p:nvSpPr>
          <p:spPr>
            <a:xfrm>
              <a:off x="7708279" y="5233851"/>
              <a:ext cx="2481579" cy="1243649"/>
            </a:xfrm>
            <a:prstGeom prst="roundRect">
              <a:avLst>
                <a:gd name="adj" fmla="val 8791"/>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solidFill>
                  <a:prstClr val="black"/>
                </a:solidFill>
              </a:endParaRPr>
            </a:p>
          </p:txBody>
        </p:sp>
      </p:grpSp>
      <p:pic>
        <p:nvPicPr>
          <p:cNvPr id="13" name="Image 12">
            <a:extLst>
              <a:ext uri="{FF2B5EF4-FFF2-40B4-BE49-F238E27FC236}">
                <a16:creationId xmlns:a16="http://schemas.microsoft.com/office/drawing/2014/main" id="{CA15E1F1-6DC6-E579-7A84-5DFA65F1A060}"/>
              </a:ext>
            </a:extLst>
          </p:cNvPr>
          <p:cNvPicPr>
            <a:picLocks noChangeAspect="1"/>
          </p:cNvPicPr>
          <p:nvPr/>
        </p:nvPicPr>
        <p:blipFill>
          <a:blip r:embed="rId13"/>
          <a:stretch>
            <a:fillRect/>
          </a:stretch>
        </p:blipFill>
        <p:spPr>
          <a:xfrm>
            <a:off x="8850197" y="1221557"/>
            <a:ext cx="2914043" cy="2061746"/>
          </a:xfrm>
          <a:prstGeom prst="rect">
            <a:avLst/>
          </a:prstGeom>
        </p:spPr>
      </p:pic>
      <p:sp>
        <p:nvSpPr>
          <p:cNvPr id="14" name="Rectangle 13">
            <a:extLst>
              <a:ext uri="{FF2B5EF4-FFF2-40B4-BE49-F238E27FC236}">
                <a16:creationId xmlns:a16="http://schemas.microsoft.com/office/drawing/2014/main" id="{22D9477F-0ADB-87C0-2E16-5A391128BCE6}"/>
              </a:ext>
            </a:extLst>
          </p:cNvPr>
          <p:cNvSpPr/>
          <p:nvPr/>
        </p:nvSpPr>
        <p:spPr>
          <a:xfrm>
            <a:off x="11664092" y="2355451"/>
            <a:ext cx="200297" cy="919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CFCCB41A-76F7-D26E-44C1-19538CD54A06}"/>
              </a:ext>
            </a:extLst>
          </p:cNvPr>
          <p:cNvPicPr>
            <a:picLocks noChangeAspect="1"/>
          </p:cNvPicPr>
          <p:nvPr/>
        </p:nvPicPr>
        <p:blipFill>
          <a:blip r:embed="rId14"/>
          <a:stretch>
            <a:fillRect/>
          </a:stretch>
        </p:blipFill>
        <p:spPr>
          <a:xfrm>
            <a:off x="8988856" y="4057135"/>
            <a:ext cx="3043319" cy="2161689"/>
          </a:xfrm>
          <a:prstGeom prst="rect">
            <a:avLst/>
          </a:prstGeom>
        </p:spPr>
      </p:pic>
      <p:pic>
        <p:nvPicPr>
          <p:cNvPr id="29" name="Image 28">
            <a:extLst>
              <a:ext uri="{FF2B5EF4-FFF2-40B4-BE49-F238E27FC236}">
                <a16:creationId xmlns:a16="http://schemas.microsoft.com/office/drawing/2014/main" id="{798E2C99-25D1-A7FF-A5CF-B56307CDF168}"/>
              </a:ext>
            </a:extLst>
          </p:cNvPr>
          <p:cNvPicPr>
            <a:picLocks noChangeAspect="1"/>
          </p:cNvPicPr>
          <p:nvPr/>
        </p:nvPicPr>
        <p:blipFill>
          <a:blip r:embed="rId15"/>
          <a:stretch>
            <a:fillRect/>
          </a:stretch>
        </p:blipFill>
        <p:spPr>
          <a:xfrm>
            <a:off x="4648300" y="2783011"/>
            <a:ext cx="1485900" cy="1168400"/>
          </a:xfrm>
          <a:prstGeom prst="rect">
            <a:avLst/>
          </a:prstGeom>
        </p:spPr>
      </p:pic>
      <p:sp>
        <p:nvSpPr>
          <p:cNvPr id="35" name="오른쪽 화살표 46">
            <a:extLst>
              <a:ext uri="{FF2B5EF4-FFF2-40B4-BE49-F238E27FC236}">
                <a16:creationId xmlns:a16="http://schemas.microsoft.com/office/drawing/2014/main" id="{F19F09A9-1899-44AC-9967-F4A4BD2ABED0}"/>
              </a:ext>
            </a:extLst>
          </p:cNvPr>
          <p:cNvSpPr/>
          <p:nvPr/>
        </p:nvSpPr>
        <p:spPr bwMode="auto">
          <a:xfrm rot="10800000">
            <a:off x="2490663" y="1510879"/>
            <a:ext cx="475786" cy="373339"/>
          </a:xfrm>
          <a:prstGeom prst="rightArrow">
            <a:avLst/>
          </a:prstGeom>
          <a:solidFill>
            <a:srgbClr val="737373"/>
          </a:solidFill>
          <a:ln w="3175" cap="flat">
            <a:solidFill>
              <a:srgbClr val="737373"/>
            </a:solidFill>
            <a:prstDash val="solid"/>
            <a:bevel/>
            <a:headEnd/>
            <a:tailEnd/>
          </a:ln>
        </p:spPr>
        <p:txBody>
          <a:bodyPr vert="horz" wrap="square" lIns="91416" tIns="45708" rIns="91416" bIns="45708" numCol="1" rtlCol="0" anchor="t" anchorCtr="0" compatLnSpc="1">
            <a:prstTxWarp prst="textNoShape">
              <a:avLst/>
            </a:prstTxWarp>
          </a:bodyPr>
          <a:lstStyle/>
          <a:p>
            <a:pPr algn="ctr"/>
            <a:endParaRPr lang="en-US" sz="1799"/>
          </a:p>
        </p:txBody>
      </p:sp>
      <p:sp>
        <p:nvSpPr>
          <p:cNvPr id="5" name="오른쪽 화살표 46">
            <a:extLst>
              <a:ext uri="{FF2B5EF4-FFF2-40B4-BE49-F238E27FC236}">
                <a16:creationId xmlns:a16="http://schemas.microsoft.com/office/drawing/2014/main" id="{18977F2A-8202-6905-5569-107763C523B4}"/>
              </a:ext>
            </a:extLst>
          </p:cNvPr>
          <p:cNvSpPr/>
          <p:nvPr/>
        </p:nvSpPr>
        <p:spPr bwMode="auto">
          <a:xfrm rot="5400000">
            <a:off x="1057626" y="4289658"/>
            <a:ext cx="475786" cy="373339"/>
          </a:xfrm>
          <a:prstGeom prst="rightArrow">
            <a:avLst/>
          </a:prstGeom>
          <a:solidFill>
            <a:srgbClr val="737373"/>
          </a:solidFill>
          <a:ln w="3175" cap="flat">
            <a:solidFill>
              <a:srgbClr val="737373"/>
            </a:solidFill>
            <a:prstDash val="solid"/>
            <a:bevel/>
            <a:headEnd/>
            <a:tailEnd/>
          </a:ln>
        </p:spPr>
        <p:txBody>
          <a:bodyPr vert="horz" wrap="square" lIns="91416" tIns="45708" rIns="91416" bIns="45708" numCol="1" rtlCol="0" anchor="t" anchorCtr="0" compatLnSpc="1">
            <a:prstTxWarp prst="textNoShape">
              <a:avLst/>
            </a:prstTxWarp>
          </a:bodyPr>
          <a:lstStyle/>
          <a:p>
            <a:pPr algn="ctr"/>
            <a:endParaRPr lang="en-US" sz="1799"/>
          </a:p>
        </p:txBody>
      </p:sp>
      <p:sp>
        <p:nvSpPr>
          <p:cNvPr id="7" name="오른쪽 화살표 46">
            <a:extLst>
              <a:ext uri="{FF2B5EF4-FFF2-40B4-BE49-F238E27FC236}">
                <a16:creationId xmlns:a16="http://schemas.microsoft.com/office/drawing/2014/main" id="{3C4696BF-C582-C81E-B928-690F7F4B6DD8}"/>
              </a:ext>
            </a:extLst>
          </p:cNvPr>
          <p:cNvSpPr/>
          <p:nvPr/>
        </p:nvSpPr>
        <p:spPr bwMode="auto">
          <a:xfrm rot="5400000">
            <a:off x="10358827" y="3418435"/>
            <a:ext cx="475786" cy="373339"/>
          </a:xfrm>
          <a:prstGeom prst="rightArrow">
            <a:avLst/>
          </a:prstGeom>
          <a:solidFill>
            <a:srgbClr val="737373"/>
          </a:solidFill>
          <a:ln w="3175" cap="flat">
            <a:solidFill>
              <a:srgbClr val="737373"/>
            </a:solidFill>
            <a:prstDash val="solid"/>
            <a:bevel/>
            <a:headEnd/>
            <a:tailEnd/>
          </a:ln>
        </p:spPr>
        <p:txBody>
          <a:bodyPr vert="horz" wrap="square" lIns="91416" tIns="45708" rIns="91416" bIns="45708" numCol="1" rtlCol="0" anchor="t" anchorCtr="0" compatLnSpc="1">
            <a:prstTxWarp prst="textNoShape">
              <a:avLst/>
            </a:prstTxWarp>
          </a:bodyPr>
          <a:lstStyle/>
          <a:p>
            <a:pPr algn="ctr"/>
            <a:endParaRPr lang="en-US" sz="1799"/>
          </a:p>
        </p:txBody>
      </p:sp>
      <p:sp>
        <p:nvSpPr>
          <p:cNvPr id="12" name="오른쪽 화살표 46">
            <a:extLst>
              <a:ext uri="{FF2B5EF4-FFF2-40B4-BE49-F238E27FC236}">
                <a16:creationId xmlns:a16="http://schemas.microsoft.com/office/drawing/2014/main" id="{71B4D22D-033B-2497-C384-FF3E489FD14E}"/>
              </a:ext>
            </a:extLst>
          </p:cNvPr>
          <p:cNvSpPr/>
          <p:nvPr/>
        </p:nvSpPr>
        <p:spPr bwMode="auto">
          <a:xfrm rot="10800000">
            <a:off x="1820862" y="5957586"/>
            <a:ext cx="475786" cy="373339"/>
          </a:xfrm>
          <a:prstGeom prst="rightArrow">
            <a:avLst/>
          </a:prstGeom>
          <a:solidFill>
            <a:srgbClr val="737373"/>
          </a:solidFill>
          <a:ln w="3175" cap="flat">
            <a:solidFill>
              <a:srgbClr val="737373"/>
            </a:solidFill>
            <a:prstDash val="solid"/>
            <a:bevel/>
            <a:headEnd/>
            <a:tailEnd/>
          </a:ln>
        </p:spPr>
        <p:txBody>
          <a:bodyPr vert="horz" wrap="square" lIns="91416" tIns="45708" rIns="91416" bIns="45708" numCol="1" rtlCol="0" anchor="t" anchorCtr="0" compatLnSpc="1">
            <a:prstTxWarp prst="textNoShape">
              <a:avLst/>
            </a:prstTxWarp>
          </a:bodyPr>
          <a:lstStyle/>
          <a:p>
            <a:pPr algn="ctr"/>
            <a:endParaRPr lang="en-US" sz="1799"/>
          </a:p>
        </p:txBody>
      </p:sp>
      <p:sp>
        <p:nvSpPr>
          <p:cNvPr id="15" name="오른쪽 화살표 46">
            <a:extLst>
              <a:ext uri="{FF2B5EF4-FFF2-40B4-BE49-F238E27FC236}">
                <a16:creationId xmlns:a16="http://schemas.microsoft.com/office/drawing/2014/main" id="{C001339E-C6AD-D725-233E-BC7E5558609C}"/>
              </a:ext>
            </a:extLst>
          </p:cNvPr>
          <p:cNvSpPr/>
          <p:nvPr/>
        </p:nvSpPr>
        <p:spPr bwMode="auto">
          <a:xfrm rot="10800000" flipH="1">
            <a:off x="8484930" y="1539321"/>
            <a:ext cx="475786" cy="373339"/>
          </a:xfrm>
          <a:prstGeom prst="rightArrow">
            <a:avLst/>
          </a:prstGeom>
          <a:solidFill>
            <a:srgbClr val="737373"/>
          </a:solidFill>
          <a:ln w="3175" cap="flat">
            <a:solidFill>
              <a:srgbClr val="737373"/>
            </a:solidFill>
            <a:prstDash val="solid"/>
            <a:bevel/>
            <a:headEnd/>
            <a:tailEnd/>
          </a:ln>
        </p:spPr>
        <p:txBody>
          <a:bodyPr vert="horz" wrap="square" lIns="91416" tIns="45708" rIns="91416" bIns="45708" numCol="1" rtlCol="0" anchor="t" anchorCtr="0" compatLnSpc="1">
            <a:prstTxWarp prst="textNoShape">
              <a:avLst/>
            </a:prstTxWarp>
          </a:bodyPr>
          <a:lstStyle/>
          <a:p>
            <a:pPr algn="ctr"/>
            <a:endParaRPr lang="en-US" sz="1799"/>
          </a:p>
        </p:txBody>
      </p:sp>
    </p:spTree>
    <p:extLst>
      <p:ext uri="{BB962C8B-B14F-4D97-AF65-F5344CB8AC3E}">
        <p14:creationId xmlns:p14="http://schemas.microsoft.com/office/powerpoint/2010/main" val="222104634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900V SiC MOSFETs – M2 Family</a:t>
            </a:r>
          </a:p>
        </p:txBody>
      </p:sp>
      <p:graphicFrame>
        <p:nvGraphicFramePr>
          <p:cNvPr id="17" name="Table 16"/>
          <p:cNvGraphicFramePr>
            <a:graphicFrameLocks noGrp="1"/>
          </p:cNvGraphicFramePr>
          <p:nvPr/>
        </p:nvGraphicFramePr>
        <p:xfrm>
          <a:off x="438149" y="1036527"/>
          <a:ext cx="8380531" cy="2687750"/>
        </p:xfrm>
        <a:graphic>
          <a:graphicData uri="http://schemas.openxmlformats.org/drawingml/2006/table">
            <a:tbl>
              <a:tblPr firstRow="1" bandRow="1">
                <a:tableStyleId>{5C22544A-7EE6-4342-B048-85BDC9FD1C3A}</a:tableStyleId>
              </a:tblPr>
              <a:tblGrid>
                <a:gridCol w="1081358">
                  <a:extLst>
                    <a:ext uri="{9D8B030D-6E8A-4147-A177-3AD203B41FA5}">
                      <a16:colId xmlns:a16="http://schemas.microsoft.com/office/drawing/2014/main" val="940764092"/>
                    </a:ext>
                  </a:extLst>
                </a:gridCol>
                <a:gridCol w="1081358">
                  <a:extLst>
                    <a:ext uri="{9D8B030D-6E8A-4147-A177-3AD203B41FA5}">
                      <a16:colId xmlns:a16="http://schemas.microsoft.com/office/drawing/2014/main" val="20002"/>
                    </a:ext>
                  </a:extLst>
                </a:gridCol>
                <a:gridCol w="2072605">
                  <a:extLst>
                    <a:ext uri="{9D8B030D-6E8A-4147-A177-3AD203B41FA5}">
                      <a16:colId xmlns:a16="http://schemas.microsoft.com/office/drawing/2014/main" val="20005"/>
                    </a:ext>
                  </a:extLst>
                </a:gridCol>
                <a:gridCol w="2072605">
                  <a:extLst>
                    <a:ext uri="{9D8B030D-6E8A-4147-A177-3AD203B41FA5}">
                      <a16:colId xmlns:a16="http://schemas.microsoft.com/office/drawing/2014/main" val="20006"/>
                    </a:ext>
                  </a:extLst>
                </a:gridCol>
                <a:gridCol w="2072605">
                  <a:extLst>
                    <a:ext uri="{9D8B030D-6E8A-4147-A177-3AD203B41FA5}">
                      <a16:colId xmlns:a16="http://schemas.microsoft.com/office/drawing/2014/main" val="20007"/>
                    </a:ext>
                  </a:extLst>
                </a:gridCol>
              </a:tblGrid>
              <a:tr h="640080">
                <a:tc>
                  <a:txBody>
                    <a:bodyPr/>
                    <a:lstStyle/>
                    <a:p>
                      <a:pPr algn="ctr" rtl="0" fontAlgn="ctr"/>
                      <a:r>
                        <a:rPr lang="en-US" altLang="ko-KR" sz="1400" b="1" i="0" u="none" strike="noStrike" baseline="0" dirty="0">
                          <a:solidFill>
                            <a:srgbClr val="FFFFFF"/>
                          </a:solidFill>
                          <a:latin typeface="+mn-lt"/>
                        </a:rPr>
                        <a:t>R</a:t>
                      </a:r>
                      <a:r>
                        <a:rPr lang="en-US" altLang="ko-KR" sz="1400" b="1" i="0" u="none" strike="noStrike" baseline="-25000" dirty="0">
                          <a:solidFill>
                            <a:srgbClr val="FFFFFF"/>
                          </a:solidFill>
                          <a:latin typeface="+mn-lt"/>
                        </a:rPr>
                        <a:t>DS(ON)</a:t>
                      </a:r>
                      <a:r>
                        <a:rPr lang="en-US" altLang="ko-KR" sz="1400" b="1" i="0" u="none" strike="noStrike" baseline="0" dirty="0">
                          <a:solidFill>
                            <a:srgbClr val="FFFFFF"/>
                          </a:solidFill>
                          <a:latin typeface="+mn-lt"/>
                        </a:rPr>
                        <a:t> (m</a:t>
                      </a:r>
                      <a:r>
                        <a:rPr lang="el-GR" altLang="ko-KR" sz="1400" b="1" i="0" u="none" strike="noStrike" baseline="0" dirty="0">
                          <a:solidFill>
                            <a:srgbClr val="FFFFFF"/>
                          </a:solidFill>
                          <a:latin typeface="+mn-lt"/>
                        </a:rPr>
                        <a:t>Ω</a:t>
                      </a:r>
                      <a:r>
                        <a:rPr lang="en-US" altLang="ko-KR" sz="1400" b="1" i="0" u="none" strike="noStrike" baseline="0" dirty="0">
                          <a:solidFill>
                            <a:srgbClr val="FFFFFF"/>
                          </a:solidFill>
                          <a:latin typeface="+mn-lt"/>
                        </a:rPr>
                        <a:t>)</a:t>
                      </a:r>
                    </a:p>
                    <a:p>
                      <a:pPr algn="ctr" rtl="0" fontAlgn="ctr"/>
                      <a:r>
                        <a:rPr lang="en-US" altLang="ko-KR" sz="1400" b="1" i="0" u="none" strike="noStrike" baseline="0" dirty="0">
                          <a:solidFill>
                            <a:srgbClr val="FFFFFF"/>
                          </a:solidFill>
                          <a:latin typeface="+mn-lt"/>
                        </a:rPr>
                        <a:t>Typical</a:t>
                      </a:r>
                    </a:p>
                    <a:p>
                      <a:pPr algn="ctr" rtl="0" fontAlgn="ctr"/>
                      <a:r>
                        <a:rPr lang="en-US" altLang="ko-KR" sz="1400" b="1" i="0" u="none" strike="noStrike" baseline="0" dirty="0">
                          <a:solidFill>
                            <a:srgbClr val="FFFFFF"/>
                          </a:solidFill>
                          <a:latin typeface="+mn-lt"/>
                        </a:rPr>
                        <a:t>@Vgs:15V</a:t>
                      </a:r>
                    </a:p>
                  </a:txBody>
                  <a:tcPr marL="17995" marR="35991" marT="17995" marB="17995" anchor="ctr"/>
                </a:tc>
                <a:tc>
                  <a:txBody>
                    <a:bodyPr/>
                    <a:lstStyle/>
                    <a:p>
                      <a:pPr algn="ctr" rtl="0" fontAlgn="ctr"/>
                      <a:r>
                        <a:rPr lang="en-US" sz="1400" b="1" i="0" u="none" strike="noStrike" baseline="0" dirty="0">
                          <a:solidFill>
                            <a:srgbClr val="FFFFFF"/>
                          </a:solidFill>
                          <a:latin typeface="+mn-lt"/>
                        </a:rPr>
                        <a:t>R</a:t>
                      </a:r>
                      <a:r>
                        <a:rPr lang="en-US" sz="1400" b="1" i="0" u="none" strike="noStrike" baseline="-25000" dirty="0">
                          <a:solidFill>
                            <a:srgbClr val="FFFFFF"/>
                          </a:solidFill>
                          <a:latin typeface="+mn-lt"/>
                        </a:rPr>
                        <a:t>DS(ON)</a:t>
                      </a:r>
                      <a:r>
                        <a:rPr lang="en-US" sz="1400" b="1" i="0" u="none" strike="noStrike" baseline="0" dirty="0">
                          <a:solidFill>
                            <a:srgbClr val="FFFFFF"/>
                          </a:solidFill>
                          <a:latin typeface="+mn-lt"/>
                        </a:rPr>
                        <a:t> (m</a:t>
                      </a:r>
                      <a:r>
                        <a:rPr lang="el-GR" sz="1400" b="1" i="0" u="none" strike="noStrike" baseline="0" dirty="0">
                          <a:solidFill>
                            <a:srgbClr val="FFFFFF"/>
                          </a:solidFill>
                          <a:latin typeface="+mn-lt"/>
                        </a:rPr>
                        <a:t>Ω</a:t>
                      </a:r>
                      <a:r>
                        <a:rPr lang="en-US" sz="1400" b="1" i="0" u="none" strike="noStrike" baseline="0" dirty="0">
                          <a:solidFill>
                            <a:srgbClr val="FFFFFF"/>
                          </a:solidFill>
                          <a:latin typeface="+mn-lt"/>
                        </a:rPr>
                        <a:t>)</a:t>
                      </a:r>
                    </a:p>
                    <a:p>
                      <a:pPr algn="ctr" rtl="0" fontAlgn="ctr"/>
                      <a:r>
                        <a:rPr lang="en-US" sz="1400" b="1" i="0" u="none" strike="noStrike" baseline="0" dirty="0">
                          <a:solidFill>
                            <a:srgbClr val="FFFFFF"/>
                          </a:solidFill>
                          <a:latin typeface="+mn-lt"/>
                        </a:rPr>
                        <a:t>Typical</a:t>
                      </a:r>
                    </a:p>
                    <a:p>
                      <a:pPr algn="ctr" rtl="0" fontAlgn="ctr"/>
                      <a:r>
                        <a:rPr lang="en-US" altLang="ko-KR" sz="1400" b="1" i="0" u="none" strike="noStrike" baseline="0" dirty="0">
                          <a:solidFill>
                            <a:srgbClr val="FFFFFF"/>
                          </a:solidFill>
                          <a:latin typeface="+mn-lt"/>
                        </a:rPr>
                        <a:t>@Vgs:18V</a:t>
                      </a:r>
                      <a:endParaRPr lang="en-US" sz="1400" b="1" i="0" u="none" strike="noStrike" baseline="0" dirty="0">
                        <a:solidFill>
                          <a:srgbClr val="FFFFFF"/>
                        </a:solidFill>
                        <a:latin typeface="+mn-lt"/>
                      </a:endParaRPr>
                    </a:p>
                  </a:txBody>
                  <a:tcPr marL="17995" marR="35991" marT="17995" marB="17995" anchor="ctr"/>
                </a:tc>
                <a:tc>
                  <a:txBody>
                    <a:bodyPr/>
                    <a:lstStyle/>
                    <a:p>
                      <a:pPr algn="ctr" rtl="0" fontAlgn="ctr"/>
                      <a:r>
                        <a:rPr lang="en-US" sz="1400" b="1" i="0" u="none" strike="noStrike" dirty="0">
                          <a:solidFill>
                            <a:srgbClr val="FFFFFF"/>
                          </a:solidFill>
                          <a:latin typeface="+mn-lt"/>
                        </a:rPr>
                        <a:t>TO-247-3L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rPr>
                        <a:t>TO-247-4L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rPr>
                        <a:t>D2PAK-7L</a:t>
                      </a:r>
                    </a:p>
                  </a:txBody>
                  <a:tcPr marL="17995" marR="35991" marT="17995" marB="17995" anchor="ctr"/>
                </a:tc>
                <a:extLst>
                  <a:ext uri="{0D108BD9-81ED-4DB2-BD59-A6C34878D82A}">
                    <a16:rowId xmlns:a16="http://schemas.microsoft.com/office/drawing/2014/main" val="10000"/>
                  </a:ext>
                </a:extLst>
              </a:tr>
              <a:tr h="914400">
                <a:tc>
                  <a:txBody>
                    <a:bodyPr/>
                    <a:lstStyle/>
                    <a:p>
                      <a:pPr algn="ctr"/>
                      <a:endParaRPr lang="en-US" sz="1600" b="1" dirty="0">
                        <a:latin typeface="+mn-lt"/>
                        <a:ea typeface="Inter" panose="020B0502030000000004" pitchFamily="34" charset="0"/>
                        <a:cs typeface="Inter" panose="020B0502030000000004" pitchFamily="34" charset="0"/>
                      </a:endParaRPr>
                    </a:p>
                  </a:txBody>
                  <a:tcPr marL="17995" marR="35991" marT="17995" marB="17995" anchor="ctr">
                    <a:noFill/>
                  </a:tcPr>
                </a:tc>
                <a:tc>
                  <a:txBody>
                    <a:bodyPr/>
                    <a:lstStyle/>
                    <a:p>
                      <a:pPr algn="ctr"/>
                      <a:endParaRPr lang="en-US" sz="1600" b="1" dirty="0">
                        <a:latin typeface="+mn-lt"/>
                        <a:ea typeface="Inter" panose="020B0502030000000004" pitchFamily="34" charset="0"/>
                        <a:cs typeface="Inter" panose="020B0502030000000004" pitchFamily="34" charset="0"/>
                      </a:endParaRPr>
                    </a:p>
                  </a:txBody>
                  <a:tcPr marL="17995" marR="35991" marT="17995" marB="17995" anchor="ctr">
                    <a:noFill/>
                  </a:tcPr>
                </a:tc>
                <a:tc>
                  <a:txBody>
                    <a:bodyPr/>
                    <a:lstStyle/>
                    <a:p>
                      <a:endParaRPr lang="en-US" sz="1400" b="1" kern="1200" dirty="0">
                        <a:solidFill>
                          <a:srgbClr val="3A4D54"/>
                        </a:solidFill>
                        <a:latin typeface="+mn-lt"/>
                        <a:ea typeface="+mn-ea"/>
                        <a:cs typeface="+mn-cs"/>
                      </a:endParaRPr>
                    </a:p>
                  </a:txBody>
                  <a:tcPr marL="17995" marR="35991" marT="17995" marB="17995">
                    <a:noFill/>
                  </a:tcPr>
                </a:tc>
                <a:tc>
                  <a:txBody>
                    <a:bodyPr/>
                    <a:lstStyle/>
                    <a:p>
                      <a:endParaRPr lang="en-US" sz="1400" b="1" kern="1200" dirty="0">
                        <a:solidFill>
                          <a:srgbClr val="3A4D54"/>
                        </a:solidFill>
                        <a:latin typeface="+mn-lt"/>
                        <a:ea typeface="+mn-ea"/>
                        <a:cs typeface="+mn-cs"/>
                      </a:endParaRPr>
                    </a:p>
                  </a:txBody>
                  <a:tcPr marL="17995" marR="35991" marT="17995" marB="17995">
                    <a:noFill/>
                  </a:tcPr>
                </a:tc>
                <a:tc>
                  <a:txBody>
                    <a:bodyPr/>
                    <a:lstStyle/>
                    <a:p>
                      <a:endParaRPr lang="en-US" sz="1400" b="1" kern="1200" dirty="0">
                        <a:solidFill>
                          <a:srgbClr val="3A4D54"/>
                        </a:solidFill>
                        <a:latin typeface="+mn-lt"/>
                        <a:ea typeface="+mn-ea"/>
                        <a:cs typeface="+mn-cs"/>
                      </a:endParaRPr>
                    </a:p>
                  </a:txBody>
                  <a:tcPr marL="17995" marR="35991" marT="17995" marB="17995">
                    <a:noFill/>
                  </a:tcPr>
                </a:tc>
                <a:extLst>
                  <a:ext uri="{0D108BD9-81ED-4DB2-BD59-A6C34878D82A}">
                    <a16:rowId xmlns:a16="http://schemas.microsoft.com/office/drawing/2014/main" val="10001"/>
                  </a:ext>
                </a:extLst>
              </a:tr>
              <a:tr h="548640">
                <a:tc>
                  <a:txBody>
                    <a:bodyPr/>
                    <a:lstStyle/>
                    <a:p>
                      <a:pPr algn="ctr"/>
                      <a:r>
                        <a:rPr lang="en-US" sz="1400" b="1" dirty="0">
                          <a:solidFill>
                            <a:schemeClr val="tx1"/>
                          </a:solidFill>
                          <a:latin typeface="+mn-lt"/>
                          <a:ea typeface="Inter" panose="020B0502030000000004" pitchFamily="34" charset="0"/>
                          <a:cs typeface="Calibri" panose="020F0502020204030204" pitchFamily="34" charset="0"/>
                        </a:rPr>
                        <a:t>20</a:t>
                      </a:r>
                    </a:p>
                  </a:txBody>
                  <a:tcPr marL="17995" marR="35991" marT="17995" marB="17995" anchor="ctr"/>
                </a:tc>
                <a:tc>
                  <a:txBody>
                    <a:bodyPr/>
                    <a:lstStyle/>
                    <a:p>
                      <a:pPr algn="ctr"/>
                      <a:r>
                        <a:rPr lang="en-US" sz="1400" b="1" dirty="0">
                          <a:solidFill>
                            <a:schemeClr val="tx1"/>
                          </a:solidFill>
                          <a:latin typeface="+mn-lt"/>
                          <a:ea typeface="Inter" panose="020B0502030000000004" pitchFamily="34" charset="0"/>
                          <a:cs typeface="Calibri" panose="020F0502020204030204" pitchFamily="34" charset="0"/>
                        </a:rPr>
                        <a:t>16</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NVHL020N090SC1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NTHL020N090SC1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NVH4L020N090SC1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NTH4L020N090SC1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NVBG020N090SC1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NTBG020N090SC1</a:t>
                      </a:r>
                    </a:p>
                  </a:txBody>
                  <a:tcPr marL="17995" marR="35991" marT="17995" marB="17995" anchor="ctr"/>
                </a:tc>
                <a:extLst>
                  <a:ext uri="{0D108BD9-81ED-4DB2-BD59-A6C34878D82A}">
                    <a16:rowId xmlns:a16="http://schemas.microsoft.com/office/drawing/2014/main" val="10002"/>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n-lt"/>
                          <a:ea typeface="Inter" panose="020B0502030000000004" pitchFamily="34" charset="0"/>
                          <a:cs typeface="Calibri" panose="020F0502020204030204" pitchFamily="34" charset="0"/>
                        </a:rPr>
                        <a:t>60</a:t>
                      </a: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n-lt"/>
                          <a:ea typeface="Inter" panose="020B0502030000000004" pitchFamily="34" charset="0"/>
                          <a:cs typeface="Calibri" panose="020F0502020204030204" pitchFamily="34" charset="0"/>
                        </a:rPr>
                        <a:t>43</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NVHL060N090SC1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NTHL060N090SC1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NVH4L060N090SC1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NTH4L060N090SC1</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NVBG060N090SC1</a:t>
                      </a:r>
                    </a:p>
                    <a:p>
                      <a:pPr marL="0" marR="0" indent="0" algn="ctr" defTabSz="914400" rtl="0" eaLnBrk="1" fontAlgn="ctr"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NTBG060N090SC1</a:t>
                      </a:r>
                    </a:p>
                  </a:txBody>
                  <a:tcPr marL="17995" marR="35991" marT="17995" marB="17995" anchor="ctr"/>
                </a:tc>
                <a:extLst>
                  <a:ext uri="{0D108BD9-81ED-4DB2-BD59-A6C34878D82A}">
                    <a16:rowId xmlns:a16="http://schemas.microsoft.com/office/drawing/2014/main" val="10004"/>
                  </a:ext>
                </a:extLst>
              </a:tr>
            </a:tbl>
          </a:graphicData>
        </a:graphic>
      </p:graphicFrame>
      <p:pic>
        <p:nvPicPr>
          <p:cNvPr id="19" name="Picture 4" descr="A picture containing electronics&#10;&#10;Description automatically generated">
            <a:extLst>
              <a:ext uri="{FF2B5EF4-FFF2-40B4-BE49-F238E27FC236}">
                <a16:creationId xmlns:a16="http://schemas.microsoft.com/office/drawing/2014/main" id="{178CD220-9DC5-409C-A80B-715007F9065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77669" y="1753052"/>
            <a:ext cx="637322" cy="796653"/>
          </a:xfrm>
          <a:prstGeom prst="rect">
            <a:avLst/>
          </a:prstGeom>
        </p:spPr>
      </p:pic>
      <p:pic>
        <p:nvPicPr>
          <p:cNvPr id="22" name="Picture 44" descr="A picture containing electronics&#10;&#10;Description automatically generated">
            <a:extLst>
              <a:ext uri="{FF2B5EF4-FFF2-40B4-BE49-F238E27FC236}">
                <a16:creationId xmlns:a16="http://schemas.microsoft.com/office/drawing/2014/main" id="{7ADAF500-7FDA-4EAC-8829-E8C543C3E4F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3263412" y="1778984"/>
            <a:ext cx="930989" cy="744791"/>
          </a:xfrm>
          <a:prstGeom prst="rect">
            <a:avLst/>
          </a:prstGeom>
        </p:spPr>
      </p:pic>
      <p:sp>
        <p:nvSpPr>
          <p:cNvPr id="23" name="TextBox 22">
            <a:extLst>
              <a:ext uri="{FF2B5EF4-FFF2-40B4-BE49-F238E27FC236}">
                <a16:creationId xmlns:a16="http://schemas.microsoft.com/office/drawing/2014/main" id="{7832F546-9FCA-46F1-A483-927EA246B95D}"/>
              </a:ext>
            </a:extLst>
          </p:cNvPr>
          <p:cNvSpPr txBox="1"/>
          <p:nvPr/>
        </p:nvSpPr>
        <p:spPr>
          <a:xfrm>
            <a:off x="334875" y="698509"/>
            <a:ext cx="3929860" cy="276927"/>
          </a:xfrm>
          <a:prstGeom prst="rect">
            <a:avLst/>
          </a:prstGeom>
          <a:noFill/>
        </p:spPr>
        <p:txBody>
          <a:bodyPr wrap="none" rtlCol="0">
            <a:spAutoFit/>
          </a:bodyPr>
          <a:lstStyle/>
          <a:p>
            <a:pPr algn="l"/>
            <a:r>
              <a:rPr lang="en-US" sz="1200" dirty="0">
                <a:solidFill>
                  <a:schemeClr val="bg2">
                    <a:lumMod val="10000"/>
                  </a:schemeClr>
                </a:solidFill>
              </a:rPr>
              <a:t>Automotive grade uses “NV” Industrial grade uses “NT”</a:t>
            </a:r>
          </a:p>
        </p:txBody>
      </p:sp>
      <p:pic>
        <p:nvPicPr>
          <p:cNvPr id="8" name="Picture 2" descr="A picture containing text, electronics&#10;&#10;Description automatically generated">
            <a:extLst>
              <a:ext uri="{FF2B5EF4-FFF2-40B4-BE49-F238E27FC236}">
                <a16:creationId xmlns:a16="http://schemas.microsoft.com/office/drawing/2014/main" id="{7E07AB0B-5C75-4D62-8259-2BC6B056AE42}"/>
              </a:ext>
            </a:extLst>
          </p:cNvPr>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7604783" y="1919167"/>
            <a:ext cx="405047" cy="449653"/>
          </a:xfrm>
          <a:prstGeom prst="rect">
            <a:avLst/>
          </a:prstGeom>
        </p:spPr>
      </p:pic>
    </p:spTree>
    <p:extLst>
      <p:ext uri="{BB962C8B-B14F-4D97-AF65-F5344CB8AC3E}">
        <p14:creationId xmlns:p14="http://schemas.microsoft.com/office/powerpoint/2010/main" val="64843296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1200V SiC MOSFETs – M1 Family</a:t>
            </a:r>
          </a:p>
        </p:txBody>
      </p:sp>
      <p:graphicFrame>
        <p:nvGraphicFramePr>
          <p:cNvPr id="11" name="Table 10"/>
          <p:cNvGraphicFramePr>
            <a:graphicFrameLocks noGrp="1"/>
          </p:cNvGraphicFramePr>
          <p:nvPr/>
        </p:nvGraphicFramePr>
        <p:xfrm>
          <a:off x="413797" y="1025743"/>
          <a:ext cx="9509760" cy="378503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0001"/>
                    </a:ext>
                  </a:extLst>
                </a:gridCol>
                <a:gridCol w="2103120">
                  <a:extLst>
                    <a:ext uri="{9D8B030D-6E8A-4147-A177-3AD203B41FA5}">
                      <a16:colId xmlns:a16="http://schemas.microsoft.com/office/drawing/2014/main" val="20005"/>
                    </a:ext>
                  </a:extLst>
                </a:gridCol>
                <a:gridCol w="2103120">
                  <a:extLst>
                    <a:ext uri="{9D8B030D-6E8A-4147-A177-3AD203B41FA5}">
                      <a16:colId xmlns:a16="http://schemas.microsoft.com/office/drawing/2014/main" val="20006"/>
                    </a:ext>
                  </a:extLst>
                </a:gridCol>
                <a:gridCol w="2103120">
                  <a:extLst>
                    <a:ext uri="{9D8B030D-6E8A-4147-A177-3AD203B41FA5}">
                      <a16:colId xmlns:a16="http://schemas.microsoft.com/office/drawing/2014/main" val="20007"/>
                    </a:ext>
                  </a:extLst>
                </a:gridCol>
                <a:gridCol w="2103120">
                  <a:extLst>
                    <a:ext uri="{9D8B030D-6E8A-4147-A177-3AD203B41FA5}">
                      <a16:colId xmlns:a16="http://schemas.microsoft.com/office/drawing/2014/main" val="2022268048"/>
                    </a:ext>
                  </a:extLst>
                </a:gridCol>
              </a:tblGrid>
              <a:tr h="640080">
                <a:tc>
                  <a:txBody>
                    <a:bodyPr/>
                    <a:lstStyle/>
                    <a:p>
                      <a:pPr algn="ctr" rtl="0" fontAlgn="ctr"/>
                      <a:r>
                        <a:rPr lang="en-US" sz="1400" b="1" i="0" u="none" strike="noStrike" baseline="0" dirty="0">
                          <a:solidFill>
                            <a:srgbClr val="FFFFFF"/>
                          </a:solidFill>
                          <a:latin typeface="+mn-lt"/>
                        </a:rPr>
                        <a:t>R</a:t>
                      </a:r>
                      <a:r>
                        <a:rPr lang="en-US" sz="1400" b="1" i="0" u="none" strike="noStrike" baseline="-25000" dirty="0">
                          <a:solidFill>
                            <a:srgbClr val="FFFFFF"/>
                          </a:solidFill>
                          <a:latin typeface="+mn-lt"/>
                        </a:rPr>
                        <a:t>DS(ON)</a:t>
                      </a:r>
                      <a:r>
                        <a:rPr lang="en-US" sz="1400" b="1" i="0" u="none" strike="noStrike" baseline="0" dirty="0">
                          <a:solidFill>
                            <a:srgbClr val="FFFFFF"/>
                          </a:solidFill>
                          <a:latin typeface="+mn-lt"/>
                        </a:rPr>
                        <a:t> (m</a:t>
                      </a:r>
                      <a:r>
                        <a:rPr lang="el-GR" sz="1400" b="1" i="0" u="none" strike="noStrike" baseline="0" dirty="0">
                          <a:solidFill>
                            <a:srgbClr val="FFFFFF"/>
                          </a:solidFill>
                          <a:latin typeface="+mn-lt"/>
                        </a:rPr>
                        <a:t>Ω</a:t>
                      </a:r>
                      <a:r>
                        <a:rPr lang="en-US" sz="1400" b="1" i="0" u="none" strike="noStrike" baseline="0" dirty="0">
                          <a:solidFill>
                            <a:srgbClr val="FFFFFF"/>
                          </a:solidFill>
                          <a:latin typeface="+mn-lt"/>
                        </a:rPr>
                        <a:t>)</a:t>
                      </a:r>
                    </a:p>
                    <a:p>
                      <a:pPr algn="ctr" rtl="0" fontAlgn="ctr"/>
                      <a:r>
                        <a:rPr lang="en-US" sz="1400" b="1" i="0" u="none" strike="noStrike" baseline="0" dirty="0">
                          <a:solidFill>
                            <a:srgbClr val="FFFFFF"/>
                          </a:solidFill>
                          <a:latin typeface="+mn-lt"/>
                        </a:rPr>
                        <a:t>Typical</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ko-KR" sz="1400" b="1" i="0" u="none" strike="noStrike" baseline="0" dirty="0">
                          <a:solidFill>
                            <a:srgbClr val="FFFFFF"/>
                          </a:solidFill>
                          <a:latin typeface="+mn-lt"/>
                        </a:rPr>
                        <a:t>@Vgs:20V</a:t>
                      </a:r>
                    </a:p>
                  </a:txBody>
                  <a:tcPr marL="17995" marR="35991" marT="17995" marB="17995" anchor="ctr"/>
                </a:tc>
                <a:tc>
                  <a:txBody>
                    <a:bodyPr/>
                    <a:lstStyle/>
                    <a:p>
                      <a:pPr algn="ctr" rtl="0" fontAlgn="ctr"/>
                      <a:r>
                        <a:rPr lang="en-US" sz="1400" b="1" i="0" u="none" strike="noStrike" dirty="0">
                          <a:solidFill>
                            <a:srgbClr val="FFFFFF"/>
                          </a:solidFill>
                          <a:latin typeface="+mn-lt"/>
                        </a:rPr>
                        <a:t>TO-247-3L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rPr>
                        <a:t>TO-247-4L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rPr>
                        <a:t>D2PAK-7L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rPr>
                        <a:t>Die</a:t>
                      </a:r>
                      <a:r>
                        <a:rPr lang="en-US" sz="1400" b="1" i="0" u="none" strike="noStrike" baseline="0" dirty="0">
                          <a:solidFill>
                            <a:srgbClr val="FFFFFF"/>
                          </a:solidFill>
                          <a:latin typeface="+mn-lt"/>
                        </a:rPr>
                        <a:t> – Wafer and T&amp;R</a:t>
                      </a:r>
                      <a:endParaRPr lang="en-US" sz="1400" b="1" i="0" u="none" strike="noStrike" dirty="0">
                        <a:solidFill>
                          <a:srgbClr val="FFFFFF"/>
                        </a:solidFill>
                        <a:latin typeface="+mn-lt"/>
                      </a:endParaRPr>
                    </a:p>
                  </a:txBody>
                  <a:tcPr marL="17995" marR="35991" marT="17995" marB="17995" anchor="ctr"/>
                </a:tc>
                <a:extLst>
                  <a:ext uri="{0D108BD9-81ED-4DB2-BD59-A6C34878D82A}">
                    <a16:rowId xmlns:a16="http://schemas.microsoft.com/office/drawing/2014/main" val="10000"/>
                  </a:ext>
                </a:extLst>
              </a:tr>
              <a:tr h="914400">
                <a:tc>
                  <a:txBody>
                    <a:bodyPr/>
                    <a:lstStyle/>
                    <a:p>
                      <a:endParaRPr lang="en-US" sz="1400" dirty="0">
                        <a:latin typeface="+mn-lt"/>
                      </a:endParaRPr>
                    </a:p>
                  </a:txBody>
                  <a:tcPr marL="18000" marR="36000" marT="18000" marB="18000">
                    <a:noFill/>
                  </a:tcPr>
                </a:tc>
                <a:tc>
                  <a:txBody>
                    <a:bodyPr/>
                    <a:lstStyle/>
                    <a:p>
                      <a:endParaRPr lang="en-US" sz="1400" dirty="0">
                        <a:latin typeface="+mn-lt"/>
                      </a:endParaRPr>
                    </a:p>
                  </a:txBody>
                  <a:tcPr marL="17995" marR="35991" marT="17995" marB="17995">
                    <a:noFill/>
                  </a:tcPr>
                </a:tc>
                <a:tc>
                  <a:txBody>
                    <a:bodyPr/>
                    <a:lstStyle/>
                    <a:p>
                      <a:endParaRPr lang="en-US" sz="1400" dirty="0">
                        <a:latin typeface="+mn-lt"/>
                      </a:endParaRPr>
                    </a:p>
                  </a:txBody>
                  <a:tcPr marL="17995" marR="35991" marT="17995" marB="17995">
                    <a:noFill/>
                  </a:tcPr>
                </a:tc>
                <a:tc>
                  <a:txBody>
                    <a:bodyPr/>
                    <a:lstStyle/>
                    <a:p>
                      <a:endParaRPr lang="en-US" sz="1400" dirty="0">
                        <a:latin typeface="+mn-lt"/>
                      </a:endParaRPr>
                    </a:p>
                  </a:txBody>
                  <a:tcPr marL="17995" marR="35991" marT="17995" marB="17995">
                    <a:noFill/>
                  </a:tcPr>
                </a:tc>
                <a:tc>
                  <a:txBody>
                    <a:bodyPr/>
                    <a:lstStyle/>
                    <a:p>
                      <a:endParaRPr lang="en-US" sz="1400" dirty="0">
                        <a:latin typeface="+mn-lt"/>
                      </a:endParaRPr>
                    </a:p>
                  </a:txBody>
                  <a:tcPr marL="17995" marR="35991" marT="17995" marB="17995">
                    <a:noFill/>
                  </a:tcPr>
                </a:tc>
                <a:extLst>
                  <a:ext uri="{0D108BD9-81ED-4DB2-BD59-A6C34878D82A}">
                    <a16:rowId xmlns:a16="http://schemas.microsoft.com/office/drawing/2014/main" val="10001"/>
                  </a:ext>
                </a:extLst>
              </a:tr>
              <a:tr h="548640">
                <a:tc>
                  <a:txBody>
                    <a:bodyPr/>
                    <a:lstStyle/>
                    <a:p>
                      <a:pPr algn="ctr"/>
                      <a:r>
                        <a:rPr lang="en-US" sz="1400" b="1" dirty="0">
                          <a:solidFill>
                            <a:schemeClr val="tx1"/>
                          </a:solidFill>
                          <a:latin typeface="+mn-lt"/>
                        </a:rPr>
                        <a:t>20</a:t>
                      </a:r>
                    </a:p>
                  </a:txBody>
                  <a:tcPr marL="17995" marR="35991" marT="17995" marB="17995" anchor="ctr">
                    <a:solidFill>
                      <a:srgbClr val="FBECE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NVHL020N120SC1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NTHL020N120SC1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NVH4L020N120SC1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NTH4L020N120SC1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NVBG020N120SC1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NTBG020N120SC1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NVC020N120SC1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NTC020N120SC1</a:t>
                      </a: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L="17995" marR="35991" marT="17995" marB="17995" anchor="ctr"/>
                </a:tc>
                <a:extLst>
                  <a:ext uri="{0D108BD9-81ED-4DB2-BD59-A6C34878D82A}">
                    <a16:rowId xmlns:a16="http://schemas.microsoft.com/office/drawing/2014/main" val="10002"/>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n-lt"/>
                        </a:rPr>
                        <a:t>40</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NVHL040N120SC1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NTHL040N120SC1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NVH4L040N120SC1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NTH4L040N120SC1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NVBG040N120SC1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NTBG040N120SC1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NVC040N120SC1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NTC040N120SC1</a:t>
                      </a:r>
                      <a:endParaRPr lang="en-US" sz="1400" b="1" i="0" u="none" strike="noStrike" kern="1200" dirty="0">
                        <a:solidFill>
                          <a:schemeClr val="tx1"/>
                        </a:solidFill>
                        <a:latin typeface="+mn-lt"/>
                        <a:ea typeface="+mn-ea"/>
                        <a:cs typeface="+mn-cs"/>
                      </a:endParaRPr>
                    </a:p>
                  </a:txBody>
                  <a:tcPr marL="17995" marR="35991" marT="17995" marB="17995" anchor="ctr"/>
                </a:tc>
                <a:extLst>
                  <a:ext uri="{0D108BD9-81ED-4DB2-BD59-A6C34878D82A}">
                    <a16:rowId xmlns:a16="http://schemas.microsoft.com/office/drawing/2014/main" val="10003"/>
                  </a:ext>
                </a:extLst>
              </a:tr>
              <a:tr h="548640">
                <a:tc>
                  <a:txBody>
                    <a:bodyPr/>
                    <a:lstStyle/>
                    <a:p>
                      <a:pPr algn="ctr"/>
                      <a:r>
                        <a:rPr lang="en-US" sz="1400" b="1" dirty="0">
                          <a:solidFill>
                            <a:schemeClr val="tx1"/>
                          </a:solidFill>
                          <a:latin typeface="+mn-lt"/>
                        </a:rPr>
                        <a:t>80</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NVHL080N120SC1A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NTHL080N120SC1A</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NVH4L080N120SC1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NTH4L080N120SC1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NVBG080N120SC1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NTBG080N120SC1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NVC080N120SC1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NTC080N120SC1</a:t>
                      </a: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L="17995" marR="35991" marT="17995" marB="17995" anchor="ctr"/>
                </a:tc>
                <a:extLst>
                  <a:ext uri="{0D108BD9-81ED-4DB2-BD59-A6C34878D82A}">
                    <a16:rowId xmlns:a16="http://schemas.microsoft.com/office/drawing/2014/main" val="10004"/>
                  </a:ext>
                </a:extLst>
              </a:tr>
              <a:tr h="548640">
                <a:tc>
                  <a:txBody>
                    <a:bodyPr/>
                    <a:lstStyle/>
                    <a:p>
                      <a:pPr algn="ctr"/>
                      <a:r>
                        <a:rPr lang="en-US" sz="1400" b="1" dirty="0">
                          <a:solidFill>
                            <a:schemeClr val="tx1"/>
                          </a:solidFill>
                          <a:latin typeface="+mn-lt"/>
                        </a:rPr>
                        <a:t>160</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NVHL160N120SC1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NTHL160N120SC1</a:t>
                      </a: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tx1"/>
                          </a:solidFill>
                          <a:latin typeface="+mn-lt"/>
                          <a:ea typeface="+mn-ea"/>
                          <a:cs typeface="+mn-cs"/>
                        </a:rPr>
                        <a:t>NVH4L160N120SC1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tx1"/>
                          </a:solidFill>
                          <a:latin typeface="+mn-lt"/>
                          <a:ea typeface="+mn-ea"/>
                          <a:cs typeface="+mn-cs"/>
                        </a:rPr>
                        <a:t>NTH4L160N120SC1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tx1"/>
                          </a:solidFill>
                          <a:latin typeface="+mn-lt"/>
                          <a:ea typeface="+mn-ea"/>
                          <a:cs typeface="+mn-cs"/>
                        </a:rPr>
                        <a:t>NVBG160N120SC1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tx1"/>
                          </a:solidFill>
                          <a:latin typeface="+mn-lt"/>
                          <a:ea typeface="+mn-ea"/>
                          <a:cs typeface="+mn-cs"/>
                        </a:rPr>
                        <a:t>NTBG160N120SC1</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L="17995" marR="35991" marT="17995" marB="17995" anchor="ctr"/>
                </a:tc>
                <a:extLst>
                  <a:ext uri="{0D108BD9-81ED-4DB2-BD59-A6C34878D82A}">
                    <a16:rowId xmlns:a16="http://schemas.microsoft.com/office/drawing/2014/main" val="10005"/>
                  </a:ext>
                </a:extLst>
              </a:tr>
            </a:tbl>
          </a:graphicData>
        </a:graphic>
      </p:graphicFrame>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00773" y="1946021"/>
            <a:ext cx="606005" cy="435823"/>
          </a:xfrm>
          <a:prstGeom prst="rect">
            <a:avLst/>
          </a:prstGeom>
        </p:spPr>
      </p:pic>
      <p:pic>
        <p:nvPicPr>
          <p:cNvPr id="19" name="Picture 4" descr="A picture containing electronics&#10;&#10;Description automatically generated">
            <a:extLst>
              <a:ext uri="{FF2B5EF4-FFF2-40B4-BE49-F238E27FC236}">
                <a16:creationId xmlns:a16="http://schemas.microsoft.com/office/drawing/2014/main" id="{6FB165CF-441C-4F7A-BBBB-BAB0C4F8490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70955" y="1762887"/>
            <a:ext cx="637322" cy="796653"/>
          </a:xfrm>
          <a:prstGeom prst="rect">
            <a:avLst/>
          </a:prstGeom>
        </p:spPr>
      </p:pic>
      <p:sp>
        <p:nvSpPr>
          <p:cNvPr id="22" name="TextBox 21">
            <a:extLst>
              <a:ext uri="{FF2B5EF4-FFF2-40B4-BE49-F238E27FC236}">
                <a16:creationId xmlns:a16="http://schemas.microsoft.com/office/drawing/2014/main" id="{3B3B3BAC-270B-4FB9-AECA-2413BED3A4AF}"/>
              </a:ext>
            </a:extLst>
          </p:cNvPr>
          <p:cNvSpPr txBox="1"/>
          <p:nvPr/>
        </p:nvSpPr>
        <p:spPr>
          <a:xfrm>
            <a:off x="334875" y="698509"/>
            <a:ext cx="3929860" cy="276927"/>
          </a:xfrm>
          <a:prstGeom prst="rect">
            <a:avLst/>
          </a:prstGeom>
          <a:noFill/>
        </p:spPr>
        <p:txBody>
          <a:bodyPr wrap="none" rtlCol="0">
            <a:spAutoFit/>
          </a:bodyPr>
          <a:lstStyle/>
          <a:p>
            <a:pPr algn="l"/>
            <a:r>
              <a:rPr lang="en-US" sz="1200" dirty="0">
                <a:solidFill>
                  <a:schemeClr val="bg2">
                    <a:lumMod val="10000"/>
                  </a:schemeClr>
                </a:solidFill>
              </a:rPr>
              <a:t>Automotive grade uses “NV” Industrial grade uses “NT”</a:t>
            </a:r>
          </a:p>
        </p:txBody>
      </p:sp>
      <p:pic>
        <p:nvPicPr>
          <p:cNvPr id="10" name="Picture 2" descr="A picture containing text, electronics&#10;&#10;Description automatically generated">
            <a:extLst>
              <a:ext uri="{FF2B5EF4-FFF2-40B4-BE49-F238E27FC236}">
                <a16:creationId xmlns:a16="http://schemas.microsoft.com/office/drawing/2014/main" id="{F3646B29-A77C-4A83-A4E8-E925AF090B6E}"/>
              </a:ext>
            </a:extLst>
          </p:cNvPr>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6545943" y="1929000"/>
            <a:ext cx="392589" cy="435823"/>
          </a:xfrm>
          <a:prstGeom prst="rect">
            <a:avLst/>
          </a:prstGeom>
        </p:spPr>
      </p:pic>
      <p:pic>
        <p:nvPicPr>
          <p:cNvPr id="12" name="Picture 44" descr="A picture containing electronics&#10;&#10;Description automatically generated">
            <a:extLst>
              <a:ext uri="{FF2B5EF4-FFF2-40B4-BE49-F238E27FC236}">
                <a16:creationId xmlns:a16="http://schemas.microsoft.com/office/drawing/2014/main" id="{FDDBFE86-1EDD-4897-8641-F787965F295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2179876" y="1788817"/>
            <a:ext cx="930989" cy="744791"/>
          </a:xfrm>
          <a:prstGeom prst="rect">
            <a:avLst/>
          </a:prstGeom>
        </p:spPr>
      </p:pic>
    </p:spTree>
    <p:extLst>
      <p:ext uri="{BB962C8B-B14F-4D97-AF65-F5344CB8AC3E}">
        <p14:creationId xmlns:p14="http://schemas.microsoft.com/office/powerpoint/2010/main" val="34577734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1200V SiC MOSFETs – M3 Family</a:t>
            </a:r>
          </a:p>
        </p:txBody>
      </p:sp>
      <p:graphicFrame>
        <p:nvGraphicFramePr>
          <p:cNvPr id="10" name="Table 32">
            <a:extLst>
              <a:ext uri="{FF2B5EF4-FFF2-40B4-BE49-F238E27FC236}">
                <a16:creationId xmlns:a16="http://schemas.microsoft.com/office/drawing/2014/main" id="{54D8B348-8EFE-4875-BD89-FE8FE1354825}"/>
              </a:ext>
            </a:extLst>
          </p:cNvPr>
          <p:cNvGraphicFramePr>
            <a:graphicFrameLocks noGrp="1"/>
          </p:cNvGraphicFramePr>
          <p:nvPr>
            <p:extLst>
              <p:ext uri="{D42A27DB-BD31-4B8C-83A1-F6EECF244321}">
                <p14:modId xmlns:p14="http://schemas.microsoft.com/office/powerpoint/2010/main" val="1571703539"/>
              </p:ext>
            </p:extLst>
          </p:nvPr>
        </p:nvGraphicFramePr>
        <p:xfrm>
          <a:off x="398522" y="1023150"/>
          <a:ext cx="11360091" cy="5248399"/>
        </p:xfrm>
        <a:graphic>
          <a:graphicData uri="http://schemas.openxmlformats.org/drawingml/2006/table">
            <a:tbl>
              <a:tblPr firstRow="1" bandRow="1">
                <a:tableStyleId>{5C22544A-7EE6-4342-B048-85BDC9FD1C3A}</a:tableStyleId>
              </a:tblPr>
              <a:tblGrid>
                <a:gridCol w="1310779">
                  <a:extLst>
                    <a:ext uri="{9D8B030D-6E8A-4147-A177-3AD203B41FA5}">
                      <a16:colId xmlns:a16="http://schemas.microsoft.com/office/drawing/2014/main" val="20001"/>
                    </a:ext>
                  </a:extLst>
                </a:gridCol>
                <a:gridCol w="2512328">
                  <a:extLst>
                    <a:ext uri="{9D8B030D-6E8A-4147-A177-3AD203B41FA5}">
                      <a16:colId xmlns:a16="http://schemas.microsoft.com/office/drawing/2014/main" val="313357191"/>
                    </a:ext>
                  </a:extLst>
                </a:gridCol>
                <a:gridCol w="2512328">
                  <a:extLst>
                    <a:ext uri="{9D8B030D-6E8A-4147-A177-3AD203B41FA5}">
                      <a16:colId xmlns:a16="http://schemas.microsoft.com/office/drawing/2014/main" val="201843011"/>
                    </a:ext>
                  </a:extLst>
                </a:gridCol>
                <a:gridCol w="2512328">
                  <a:extLst>
                    <a:ext uri="{9D8B030D-6E8A-4147-A177-3AD203B41FA5}">
                      <a16:colId xmlns:a16="http://schemas.microsoft.com/office/drawing/2014/main" val="20005"/>
                    </a:ext>
                  </a:extLst>
                </a:gridCol>
                <a:gridCol w="2512328">
                  <a:extLst>
                    <a:ext uri="{9D8B030D-6E8A-4147-A177-3AD203B41FA5}">
                      <a16:colId xmlns:a16="http://schemas.microsoft.com/office/drawing/2014/main" val="2390298526"/>
                    </a:ext>
                  </a:extLst>
                </a:gridCol>
              </a:tblGrid>
              <a:tr h="645744">
                <a:tc>
                  <a:txBody>
                    <a:bodyPr/>
                    <a:lstStyle/>
                    <a:p>
                      <a:pPr algn="ctr" rtl="0" fontAlgn="ctr"/>
                      <a:r>
                        <a:rPr lang="en-US" sz="1400" b="1" i="0" u="none" strike="noStrike" baseline="0" dirty="0">
                          <a:solidFill>
                            <a:srgbClr val="FFFFFF"/>
                          </a:solidFill>
                          <a:latin typeface="+mn-lt"/>
                        </a:rPr>
                        <a:t>R</a:t>
                      </a:r>
                      <a:r>
                        <a:rPr lang="en-US" sz="1400" b="1" i="0" u="none" strike="noStrike" baseline="-25000" dirty="0">
                          <a:solidFill>
                            <a:srgbClr val="FFFFFF"/>
                          </a:solidFill>
                          <a:latin typeface="+mn-lt"/>
                        </a:rPr>
                        <a:t>DS(ON)</a:t>
                      </a:r>
                      <a:r>
                        <a:rPr lang="en-US" sz="1400" b="1" i="0" u="none" strike="noStrike" baseline="0" dirty="0">
                          <a:solidFill>
                            <a:srgbClr val="FFFFFF"/>
                          </a:solidFill>
                          <a:latin typeface="+mn-lt"/>
                        </a:rPr>
                        <a:t> (m</a:t>
                      </a:r>
                      <a:r>
                        <a:rPr lang="el-GR" sz="1400" b="1" i="0" u="none" strike="noStrike" baseline="0" dirty="0">
                          <a:solidFill>
                            <a:srgbClr val="FFFFFF"/>
                          </a:solidFill>
                          <a:latin typeface="+mn-lt"/>
                        </a:rPr>
                        <a:t>Ω</a:t>
                      </a:r>
                      <a:r>
                        <a:rPr lang="en-US" sz="1400" b="1" i="0" u="none" strike="noStrike" baseline="0" dirty="0">
                          <a:solidFill>
                            <a:srgbClr val="FFFFFF"/>
                          </a:solidFill>
                          <a:latin typeface="+mn-lt"/>
                        </a:rPr>
                        <a:t>)</a:t>
                      </a:r>
                    </a:p>
                    <a:p>
                      <a:pPr algn="ctr" rtl="0" fontAlgn="ctr"/>
                      <a:r>
                        <a:rPr lang="en-US" sz="1400" b="1" i="0" u="none" strike="noStrike" baseline="0" dirty="0">
                          <a:solidFill>
                            <a:srgbClr val="FFFFFF"/>
                          </a:solidFill>
                          <a:latin typeface="+mn-lt"/>
                        </a:rPr>
                        <a:t>Typical</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ko-KR" sz="1400" b="1" i="0" u="none" strike="noStrike" baseline="0" dirty="0">
                          <a:solidFill>
                            <a:srgbClr val="FFFFFF"/>
                          </a:solidFill>
                          <a:latin typeface="+mn-lt"/>
                        </a:rPr>
                        <a:t>@Vgs:18V</a:t>
                      </a:r>
                    </a:p>
                  </a:txBody>
                  <a:tcPr marL="17995" marR="35991" marT="17995" marB="17995" anchor="ctr"/>
                </a:tc>
                <a:tc>
                  <a:txBody>
                    <a:bodyPr/>
                    <a:lstStyle/>
                    <a:p>
                      <a:pPr algn="ctr" rtl="0" fontAlgn="ctr"/>
                      <a:r>
                        <a:rPr lang="en-US" sz="1400" b="1" i="0" u="none" strike="noStrike" dirty="0">
                          <a:solidFill>
                            <a:srgbClr val="FFFFFF"/>
                          </a:solidFill>
                          <a:latin typeface="+mn-lt"/>
                        </a:rPr>
                        <a:t>TO-247-3L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rPr>
                        <a:t>TO-247-4L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rPr>
                        <a:t>D2PAK-7L</a:t>
                      </a:r>
                    </a:p>
                  </a:txBody>
                  <a:tcPr marL="17995" marR="35991" marT="17995" marB="17995"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ko-KR" sz="1400" b="1" i="0" u="none" strike="noStrike" dirty="0">
                          <a:solidFill>
                            <a:srgbClr val="FFFFFF"/>
                          </a:solidFill>
                          <a:latin typeface="+mn-lt"/>
                        </a:rPr>
                        <a:t>Die</a:t>
                      </a:r>
                    </a:p>
                  </a:txBody>
                  <a:tcPr marL="17995" marR="35991" marT="17995" marB="17995" anchor="ctr"/>
                </a:tc>
                <a:extLst>
                  <a:ext uri="{0D108BD9-81ED-4DB2-BD59-A6C34878D82A}">
                    <a16:rowId xmlns:a16="http://schemas.microsoft.com/office/drawing/2014/main" val="10000"/>
                  </a:ext>
                </a:extLst>
              </a:tr>
              <a:tr h="856201">
                <a:tc>
                  <a:txBody>
                    <a:bodyPr/>
                    <a:lstStyle/>
                    <a:p>
                      <a:pPr algn="ctr"/>
                      <a:endParaRPr lang="en-US" sz="1400" b="1" dirty="0">
                        <a:latin typeface="+mn-lt"/>
                      </a:endParaRPr>
                    </a:p>
                  </a:txBody>
                  <a:tcPr marL="17995" marR="35991" marT="17995" marB="17995" anchor="ctr">
                    <a:noFill/>
                  </a:tcPr>
                </a:tc>
                <a:tc>
                  <a:txBody>
                    <a:bodyPr/>
                    <a:lstStyle/>
                    <a:p>
                      <a:endParaRPr lang="en-US" sz="1400" dirty="0">
                        <a:latin typeface="+mn-lt"/>
                      </a:endParaRPr>
                    </a:p>
                  </a:txBody>
                  <a:tcPr marL="17995" marR="35991" marT="17995" marB="17995">
                    <a:noFill/>
                  </a:tcPr>
                </a:tc>
                <a:tc>
                  <a:txBody>
                    <a:bodyPr/>
                    <a:lstStyle/>
                    <a:p>
                      <a:endParaRPr lang="en-US" sz="1400" dirty="0">
                        <a:latin typeface="+mn-lt"/>
                      </a:endParaRPr>
                    </a:p>
                  </a:txBody>
                  <a:tcPr marL="17995" marR="35991" marT="17995" marB="17995">
                    <a:noFill/>
                  </a:tcPr>
                </a:tc>
                <a:tc>
                  <a:txBody>
                    <a:bodyPr/>
                    <a:lstStyle/>
                    <a:p>
                      <a:endParaRPr lang="en-US" sz="1400" dirty="0">
                        <a:latin typeface="+mn-lt"/>
                      </a:endParaRPr>
                    </a:p>
                  </a:txBody>
                  <a:tcPr marL="17995" marR="35991" marT="17995" marB="17995">
                    <a:noFill/>
                  </a:tcPr>
                </a:tc>
                <a:tc>
                  <a:txBody>
                    <a:bodyPr/>
                    <a:lstStyle/>
                    <a:p>
                      <a:endParaRPr lang="en-US" sz="1400" dirty="0">
                        <a:latin typeface="+mn-lt"/>
                      </a:endParaRPr>
                    </a:p>
                  </a:txBody>
                  <a:tcPr marL="17995" marR="35991" marT="17995" marB="17995">
                    <a:noFill/>
                  </a:tcPr>
                </a:tc>
                <a:extLst>
                  <a:ext uri="{0D108BD9-81ED-4DB2-BD59-A6C34878D82A}">
                    <a16:rowId xmlns:a16="http://schemas.microsoft.com/office/drawing/2014/main" val="10001"/>
                  </a:ext>
                </a:extLst>
              </a:tr>
              <a:tr h="464681">
                <a:tc>
                  <a:txBody>
                    <a:bodyPr/>
                    <a:lstStyle/>
                    <a:p>
                      <a:pPr algn="ctr"/>
                      <a:r>
                        <a:rPr lang="en-US" sz="1400" b="1" dirty="0">
                          <a:solidFill>
                            <a:srgbClr val="000000"/>
                          </a:solidFill>
                          <a:latin typeface="+mn-lt"/>
                        </a:rPr>
                        <a:t>13</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i="0" u="none" strike="noStrike" kern="1200" dirty="0">
                        <a:solidFill>
                          <a:srgbClr val="000000"/>
                        </a:solidFill>
                        <a:latin typeface="+mn-lt"/>
                        <a:ea typeface="+mn-ea"/>
                        <a:cs typeface="+mn-cs"/>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extLst>
                  <a:ext uri="{0D108BD9-81ED-4DB2-BD59-A6C34878D82A}">
                    <a16:rowId xmlns:a16="http://schemas.microsoft.com/office/drawing/2014/main" val="1864579841"/>
                  </a:ext>
                </a:extLst>
              </a:tr>
              <a:tr h="849534">
                <a:tc>
                  <a:txBody>
                    <a:bodyPr/>
                    <a:lstStyle/>
                    <a:p>
                      <a:pPr algn="ctr"/>
                      <a:r>
                        <a:rPr lang="en-US" sz="1400" b="1" dirty="0">
                          <a:solidFill>
                            <a:srgbClr val="000000"/>
                          </a:solidFill>
                          <a:latin typeface="+mn-lt"/>
                        </a:rPr>
                        <a:t>14</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i="0" u="none" strike="noStrike" kern="1200" dirty="0">
                        <a:solidFill>
                          <a:srgbClr val="000000"/>
                        </a:solidFill>
                        <a:latin typeface="+mn-lt"/>
                        <a:ea typeface="+mn-ea"/>
                        <a:cs typeface="+mn-cs"/>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latin typeface="+mn-lt"/>
                          <a:ea typeface="+mn-ea"/>
                          <a:cs typeface="+mn-cs"/>
                        </a:rPr>
                        <a:t>NTH4L014N120M3P</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latin typeface="+mn-lt"/>
                          <a:ea typeface="+mn-ea"/>
                          <a:cs typeface="+mn-cs"/>
                        </a:rPr>
                        <a:t>NTBG014N120M3P</a:t>
                      </a: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extLst>
                  <a:ext uri="{0D108BD9-81ED-4DB2-BD59-A6C34878D82A}">
                    <a16:rowId xmlns:a16="http://schemas.microsoft.com/office/drawing/2014/main" val="10002"/>
                  </a:ext>
                </a:extLst>
              </a:tr>
              <a:tr h="4646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mn-lt"/>
                        </a:rPr>
                        <a:t>22</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latin typeface="+mn-lt"/>
                          <a:ea typeface="+mn-ea"/>
                          <a:cs typeface="+mn-cs"/>
                        </a:rPr>
                        <a:t>NTHL022N120M3S</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latin typeface="+mn-lt"/>
                          <a:ea typeface="+mn-ea"/>
                          <a:cs typeface="+mn-cs"/>
                        </a:rPr>
                        <a:t>NTH4L022N120M3S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latin typeface="+mn-lt"/>
                          <a:ea typeface="+mn-ea"/>
                          <a:cs typeface="+mn-cs"/>
                        </a:rPr>
                        <a:t>NVH4L022N120M3S</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rgbClr val="000000"/>
                          </a:solidFill>
                          <a:latin typeface="+mn-lt"/>
                          <a:ea typeface="+mn-ea"/>
                          <a:cs typeface="+mn-cs"/>
                        </a:rPr>
                        <a:t>NTBG022N120M3S</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400" b="1" i="0" u="none" strike="noStrike" kern="1200" dirty="0">
                          <a:solidFill>
                            <a:srgbClr val="000000"/>
                          </a:solidFill>
                          <a:latin typeface="+mn-lt"/>
                          <a:ea typeface="+mn-ea"/>
                          <a:cs typeface="+mn-cs"/>
                        </a:rPr>
                        <a:t>NVBG022N120M3S</a:t>
                      </a: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i="0" u="none" strike="noStrike" kern="1200" dirty="0">
                        <a:solidFill>
                          <a:srgbClr val="000000"/>
                        </a:solidFill>
                        <a:latin typeface="+mn-lt"/>
                        <a:ea typeface="+mn-ea"/>
                        <a:cs typeface="+mn-cs"/>
                      </a:endParaRPr>
                    </a:p>
                  </a:txBody>
                  <a:tcPr marL="17995" marR="35991" marT="17995" marB="17995" anchor="ctr"/>
                </a:tc>
                <a:extLst>
                  <a:ext uri="{0D108BD9-81ED-4DB2-BD59-A6C34878D82A}">
                    <a16:rowId xmlns:a16="http://schemas.microsoft.com/office/drawing/2014/main" val="10003"/>
                  </a:ext>
                </a:extLst>
              </a:tr>
              <a:tr h="645744">
                <a:tc>
                  <a:txBody>
                    <a:bodyPr/>
                    <a:lstStyle/>
                    <a:p>
                      <a:pPr algn="ctr"/>
                      <a:r>
                        <a:rPr lang="en-US" sz="1400" b="1" dirty="0">
                          <a:solidFill>
                            <a:srgbClr val="000000"/>
                          </a:solidFill>
                          <a:latin typeface="+mn-lt"/>
                        </a:rPr>
                        <a:t>30</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rgbClr val="276990"/>
                        </a:solidFill>
                        <a:latin typeface="+mn-lt"/>
                        <a:ea typeface="+mn-ea"/>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rgbClr val="276990"/>
                        </a:solidFill>
                        <a:latin typeface="+mn-lt"/>
                        <a:ea typeface="+mn-ea"/>
                        <a:cs typeface="Calibri" panose="020F0502020204030204" pitchFamily="34" charset="0"/>
                      </a:endParaRP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rgbClr val="276990"/>
                        </a:solidFill>
                        <a:latin typeface="+mn-lt"/>
                        <a:ea typeface="+mn-ea"/>
                        <a:cs typeface="Calibri" panose="020F0502020204030204" pitchFamily="34" charset="0"/>
                      </a:endParaRPr>
                    </a:p>
                  </a:txBody>
                  <a:tcPr marL="17995" marR="35991" marT="17995" marB="17995" anchor="ctr"/>
                </a:tc>
                <a:extLst>
                  <a:ext uri="{0D108BD9-81ED-4DB2-BD59-A6C34878D82A}">
                    <a16:rowId xmlns:a16="http://schemas.microsoft.com/office/drawing/2014/main" val="10005"/>
                  </a:ext>
                </a:extLst>
              </a:tr>
              <a:tr h="645744">
                <a:tc>
                  <a:txBody>
                    <a:bodyPr/>
                    <a:lstStyle/>
                    <a:p>
                      <a:pPr algn="ctr"/>
                      <a:r>
                        <a:rPr lang="en-US" sz="1400" b="1" dirty="0">
                          <a:solidFill>
                            <a:srgbClr val="000000"/>
                          </a:solidFill>
                          <a:latin typeface="+mn-lt"/>
                        </a:rPr>
                        <a:t>40</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NTH4L040N120M3S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Calibri" panose="020F0502020204030204" pitchFamily="34" charset="0"/>
                        </a:rPr>
                        <a:t>NVH4L040N120M3S</a:t>
                      </a:r>
                      <a:endParaRPr lang="en-US" altLang="ko-KR" sz="1400" b="1" kern="1200" dirty="0">
                        <a:solidFill>
                          <a:schemeClr val="tx1"/>
                        </a:solidFill>
                        <a:latin typeface="+mn-lt"/>
                        <a:ea typeface="+mn-ea"/>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extLst>
                  <a:ext uri="{0D108BD9-81ED-4DB2-BD59-A6C34878D82A}">
                    <a16:rowId xmlns:a16="http://schemas.microsoft.com/office/drawing/2014/main" val="10006"/>
                  </a:ext>
                </a:extLst>
              </a:tr>
              <a:tr h="645744">
                <a:tc>
                  <a:txBody>
                    <a:bodyPr/>
                    <a:lstStyle/>
                    <a:p>
                      <a:pPr algn="ctr"/>
                      <a:r>
                        <a:rPr lang="en-US" sz="1400" b="1" dirty="0">
                          <a:solidFill>
                            <a:srgbClr val="000000"/>
                          </a:solidFill>
                          <a:latin typeface="+mn-lt"/>
                        </a:rPr>
                        <a:t>70</a:t>
                      </a: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ko-KR" sz="1400" b="1" kern="1200" dirty="0">
                        <a:solidFill>
                          <a:srgbClr val="276990"/>
                        </a:solidFill>
                        <a:latin typeface="+mn-lt"/>
                        <a:ea typeface="+mn-ea"/>
                        <a:cs typeface="Calibri" panose="020F0502020204030204" pitchFamily="34" charset="0"/>
                      </a:endParaRPr>
                    </a:p>
                  </a:txBody>
                  <a:tcPr marL="17995" marR="35991" marT="17995" marB="17995" anchor="ctr"/>
                </a:tc>
                <a:extLst>
                  <a:ext uri="{0D108BD9-81ED-4DB2-BD59-A6C34878D82A}">
                    <a16:rowId xmlns:a16="http://schemas.microsoft.com/office/drawing/2014/main" val="10008"/>
                  </a:ext>
                </a:extLst>
              </a:tr>
            </a:tbl>
          </a:graphicData>
        </a:graphic>
      </p:graphicFrame>
      <p:pic>
        <p:nvPicPr>
          <p:cNvPr id="13" name="Picture 4" descr="A picture containing electronics&#10;&#10;Description automatically generated">
            <a:extLst>
              <a:ext uri="{FF2B5EF4-FFF2-40B4-BE49-F238E27FC236}">
                <a16:creationId xmlns:a16="http://schemas.microsoft.com/office/drawing/2014/main" id="{61FC88EC-054C-456C-B9C7-8CAA7E5C6B5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97222" y="1701128"/>
            <a:ext cx="637322" cy="796653"/>
          </a:xfrm>
          <a:prstGeom prst="rect">
            <a:avLst/>
          </a:prstGeom>
        </p:spPr>
      </p:pic>
      <p:sp>
        <p:nvSpPr>
          <p:cNvPr id="14" name="TextBox 13">
            <a:extLst>
              <a:ext uri="{FF2B5EF4-FFF2-40B4-BE49-F238E27FC236}">
                <a16:creationId xmlns:a16="http://schemas.microsoft.com/office/drawing/2014/main" id="{951ED543-A4CF-4459-B36E-D4DFD1CAD13C}"/>
              </a:ext>
            </a:extLst>
          </p:cNvPr>
          <p:cNvSpPr txBox="1"/>
          <p:nvPr/>
        </p:nvSpPr>
        <p:spPr>
          <a:xfrm>
            <a:off x="324242" y="698509"/>
            <a:ext cx="3929860" cy="276927"/>
          </a:xfrm>
          <a:prstGeom prst="rect">
            <a:avLst/>
          </a:prstGeom>
          <a:noFill/>
        </p:spPr>
        <p:txBody>
          <a:bodyPr wrap="none" rtlCol="0">
            <a:spAutoFit/>
          </a:bodyPr>
          <a:lstStyle/>
          <a:p>
            <a:pPr algn="l"/>
            <a:r>
              <a:rPr lang="en-US" sz="1200" dirty="0">
                <a:solidFill>
                  <a:schemeClr val="bg2">
                    <a:lumMod val="10000"/>
                  </a:schemeClr>
                </a:solidFill>
              </a:rPr>
              <a:t>Automotive grade uses “NV” Industrial grade uses “NT”</a:t>
            </a:r>
          </a:p>
        </p:txBody>
      </p:sp>
      <p:pic>
        <p:nvPicPr>
          <p:cNvPr id="15" name="Picture 44" descr="A picture containing electronics&#10;&#10;Description automatically generated">
            <a:extLst>
              <a:ext uri="{FF2B5EF4-FFF2-40B4-BE49-F238E27FC236}">
                <a16:creationId xmlns:a16="http://schemas.microsoft.com/office/drawing/2014/main" id="{B5B70FC5-E32B-4127-8492-AD32DE5FE6E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2491708" y="1727060"/>
            <a:ext cx="930989" cy="744791"/>
          </a:xfrm>
          <a:prstGeom prst="rect">
            <a:avLst/>
          </a:prstGeom>
        </p:spPr>
      </p:pic>
      <p:pic>
        <p:nvPicPr>
          <p:cNvPr id="17" name="Picture 2" descr="A picture containing text, electronics&#10;&#10;Description automatically generated">
            <a:extLst>
              <a:ext uri="{FF2B5EF4-FFF2-40B4-BE49-F238E27FC236}">
                <a16:creationId xmlns:a16="http://schemas.microsoft.com/office/drawing/2014/main" id="{56FB6256-C237-473D-844D-133C869318F8}"/>
              </a:ext>
            </a:extLst>
          </p:cNvPr>
          <p:cNvPicPr>
            <a:picLocks noChangeAspect="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7784747" y="1870585"/>
            <a:ext cx="412330" cy="457738"/>
          </a:xfrm>
          <a:prstGeom prst="rect">
            <a:avLst/>
          </a:prstGeom>
        </p:spPr>
      </p:pic>
      <p:pic>
        <p:nvPicPr>
          <p:cNvPr id="9" name="Picture 12">
            <a:extLst>
              <a:ext uri="{FF2B5EF4-FFF2-40B4-BE49-F238E27FC236}">
                <a16:creationId xmlns:a16="http://schemas.microsoft.com/office/drawing/2014/main" id="{99A077DC-F1E1-4027-A630-81D022C32B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12596" y="1929000"/>
            <a:ext cx="606005" cy="435823"/>
          </a:xfrm>
          <a:prstGeom prst="rect">
            <a:avLst/>
          </a:prstGeom>
        </p:spPr>
      </p:pic>
    </p:spTree>
    <p:extLst>
      <p:ext uri="{BB962C8B-B14F-4D97-AF65-F5344CB8AC3E}">
        <p14:creationId xmlns:p14="http://schemas.microsoft.com/office/powerpoint/2010/main" val="406578167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1700V SiC MOSFETs </a:t>
            </a:r>
            <a:r>
              <a:rPr lang="en-US" altLang="ko-KR" dirty="0"/>
              <a:t>– M1 Family</a:t>
            </a:r>
            <a:endParaRPr lang="en-US" dirty="0"/>
          </a:p>
        </p:txBody>
      </p:sp>
      <p:graphicFrame>
        <p:nvGraphicFramePr>
          <p:cNvPr id="5" name="Table 4">
            <a:extLst>
              <a:ext uri="{FF2B5EF4-FFF2-40B4-BE49-F238E27FC236}">
                <a16:creationId xmlns:a16="http://schemas.microsoft.com/office/drawing/2014/main" id="{F1AB3222-71ED-421A-8778-859697AF3289}"/>
              </a:ext>
            </a:extLst>
          </p:cNvPr>
          <p:cNvGraphicFramePr>
            <a:graphicFrameLocks noGrp="1"/>
          </p:cNvGraphicFramePr>
          <p:nvPr>
            <p:extLst>
              <p:ext uri="{D42A27DB-BD31-4B8C-83A1-F6EECF244321}">
                <p14:modId xmlns:p14="http://schemas.microsoft.com/office/powerpoint/2010/main" val="2495100973"/>
              </p:ext>
            </p:extLst>
          </p:nvPr>
        </p:nvGraphicFramePr>
        <p:xfrm>
          <a:off x="413795" y="1025741"/>
          <a:ext cx="11317761" cy="3186335"/>
        </p:xfrm>
        <a:graphic>
          <a:graphicData uri="http://schemas.openxmlformats.org/drawingml/2006/table">
            <a:tbl>
              <a:tblPr firstRow="1" bandRow="1">
                <a:tableStyleId>{5C22544A-7EE6-4342-B048-85BDC9FD1C3A}</a:tableStyleId>
              </a:tblPr>
              <a:tblGrid>
                <a:gridCol w="1676706">
                  <a:extLst>
                    <a:ext uri="{9D8B030D-6E8A-4147-A177-3AD203B41FA5}">
                      <a16:colId xmlns:a16="http://schemas.microsoft.com/office/drawing/2014/main" val="20001"/>
                    </a:ext>
                  </a:extLst>
                </a:gridCol>
                <a:gridCol w="3213685">
                  <a:extLst>
                    <a:ext uri="{9D8B030D-6E8A-4147-A177-3AD203B41FA5}">
                      <a16:colId xmlns:a16="http://schemas.microsoft.com/office/drawing/2014/main" val="20005"/>
                    </a:ext>
                  </a:extLst>
                </a:gridCol>
                <a:gridCol w="3213685">
                  <a:extLst>
                    <a:ext uri="{9D8B030D-6E8A-4147-A177-3AD203B41FA5}">
                      <a16:colId xmlns:a16="http://schemas.microsoft.com/office/drawing/2014/main" val="20006"/>
                    </a:ext>
                  </a:extLst>
                </a:gridCol>
                <a:gridCol w="3213685">
                  <a:extLst>
                    <a:ext uri="{9D8B030D-6E8A-4147-A177-3AD203B41FA5}">
                      <a16:colId xmlns:a16="http://schemas.microsoft.com/office/drawing/2014/main" val="20007"/>
                    </a:ext>
                  </a:extLst>
                </a:gridCol>
              </a:tblGrid>
              <a:tr h="801483">
                <a:tc>
                  <a:txBody>
                    <a:bodyPr/>
                    <a:lstStyle/>
                    <a:p>
                      <a:pPr algn="ctr" rtl="0" fontAlgn="ctr"/>
                      <a:r>
                        <a:rPr lang="en-US" sz="1400" b="1" i="0" u="none" strike="noStrike" baseline="0" dirty="0">
                          <a:solidFill>
                            <a:srgbClr val="FFFFFF"/>
                          </a:solidFill>
                          <a:latin typeface="+mn-lt"/>
                        </a:rPr>
                        <a:t>R</a:t>
                      </a:r>
                      <a:r>
                        <a:rPr lang="en-US" sz="1400" b="1" i="0" u="none" strike="noStrike" baseline="-25000" dirty="0">
                          <a:solidFill>
                            <a:srgbClr val="FFFFFF"/>
                          </a:solidFill>
                          <a:latin typeface="+mn-lt"/>
                        </a:rPr>
                        <a:t>DS(ON)</a:t>
                      </a:r>
                      <a:r>
                        <a:rPr lang="en-US" sz="1400" b="1" i="0" u="none" strike="noStrike" baseline="0" dirty="0">
                          <a:solidFill>
                            <a:srgbClr val="FFFFFF"/>
                          </a:solidFill>
                          <a:latin typeface="+mn-lt"/>
                        </a:rPr>
                        <a:t> (m</a:t>
                      </a:r>
                      <a:r>
                        <a:rPr lang="el-GR" sz="1400" b="1" i="0" u="none" strike="noStrike" baseline="0" dirty="0">
                          <a:solidFill>
                            <a:srgbClr val="FFFFFF"/>
                          </a:solidFill>
                          <a:latin typeface="+mn-lt"/>
                        </a:rPr>
                        <a:t>Ω</a:t>
                      </a:r>
                      <a:r>
                        <a:rPr lang="en-US" sz="1400" b="1" i="0" u="none" strike="noStrike" baseline="0" dirty="0">
                          <a:solidFill>
                            <a:srgbClr val="FFFFFF"/>
                          </a:solidFill>
                          <a:latin typeface="+mn-lt"/>
                        </a:rPr>
                        <a:t>)</a:t>
                      </a:r>
                    </a:p>
                    <a:p>
                      <a:pPr algn="ctr" rtl="0" fontAlgn="ctr"/>
                      <a:r>
                        <a:rPr lang="en-US" sz="1400" b="1" i="0" u="none" strike="noStrike" baseline="0" dirty="0">
                          <a:solidFill>
                            <a:srgbClr val="FFFFFF"/>
                          </a:solidFill>
                          <a:latin typeface="+mn-lt"/>
                        </a:rPr>
                        <a:t>Typical</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ko-KR" sz="1400" b="1" i="0" u="none" strike="noStrike" baseline="0" dirty="0">
                          <a:solidFill>
                            <a:srgbClr val="FFFFFF"/>
                          </a:solidFill>
                          <a:latin typeface="+mn-lt"/>
                        </a:rPr>
                        <a:t>@Vgs:20V</a:t>
                      </a:r>
                    </a:p>
                  </a:txBody>
                  <a:tcPr marL="17995" marR="35991" marT="17995" marB="17995" anchor="ctr"/>
                </a:tc>
                <a:tc>
                  <a:txBody>
                    <a:bodyPr/>
                    <a:lstStyle/>
                    <a:p>
                      <a:pPr algn="ctr" rtl="0" fontAlgn="ctr"/>
                      <a:r>
                        <a:rPr lang="en-US" sz="1400" b="1" i="0" u="none" strike="noStrike" dirty="0">
                          <a:solidFill>
                            <a:srgbClr val="FFFFFF"/>
                          </a:solidFill>
                          <a:latin typeface="+mn-lt"/>
                        </a:rPr>
                        <a:t>TO-247-3L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rPr>
                        <a:t>TO-247-4L</a:t>
                      </a:r>
                    </a:p>
                  </a:txBody>
                  <a:tcPr marL="17995" marR="35991" marT="17995" marB="17995"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FFFF"/>
                          </a:solidFill>
                          <a:latin typeface="+mn-lt"/>
                        </a:rPr>
                        <a:t>D2PAK-7L</a:t>
                      </a:r>
                    </a:p>
                  </a:txBody>
                  <a:tcPr marL="17995" marR="35991" marT="17995" marB="17995" anchor="ctr"/>
                </a:tc>
                <a:extLst>
                  <a:ext uri="{0D108BD9-81ED-4DB2-BD59-A6C34878D82A}">
                    <a16:rowId xmlns:a16="http://schemas.microsoft.com/office/drawing/2014/main" val="10000"/>
                  </a:ext>
                </a:extLst>
              </a:tr>
              <a:tr h="1084024">
                <a:tc>
                  <a:txBody>
                    <a:bodyPr/>
                    <a:lstStyle/>
                    <a:p>
                      <a:endParaRPr lang="en-US" sz="1400" dirty="0">
                        <a:latin typeface="+mn-lt"/>
                      </a:endParaRPr>
                    </a:p>
                  </a:txBody>
                  <a:tcPr marL="18000" marR="36000" marT="18000" marB="18000">
                    <a:noFill/>
                  </a:tcPr>
                </a:tc>
                <a:tc>
                  <a:txBody>
                    <a:bodyPr/>
                    <a:lstStyle/>
                    <a:p>
                      <a:endParaRPr lang="en-US" sz="1400" dirty="0">
                        <a:latin typeface="+mn-lt"/>
                      </a:endParaRPr>
                    </a:p>
                  </a:txBody>
                  <a:tcPr marL="17995" marR="35991" marT="17995" marB="17995">
                    <a:noFill/>
                  </a:tcPr>
                </a:tc>
                <a:tc>
                  <a:txBody>
                    <a:bodyPr/>
                    <a:lstStyle/>
                    <a:p>
                      <a:endParaRPr lang="en-US" sz="1400" dirty="0">
                        <a:latin typeface="+mn-lt"/>
                      </a:endParaRPr>
                    </a:p>
                  </a:txBody>
                  <a:tcPr marL="17995" marR="35991" marT="17995" marB="17995">
                    <a:noFill/>
                  </a:tcPr>
                </a:tc>
                <a:tc>
                  <a:txBody>
                    <a:bodyPr/>
                    <a:lstStyle/>
                    <a:p>
                      <a:endParaRPr lang="en-US" sz="1400" dirty="0">
                        <a:latin typeface="+mn-lt"/>
                      </a:endParaRPr>
                    </a:p>
                  </a:txBody>
                  <a:tcPr marL="17995" marR="35991" marT="17995" marB="17995">
                    <a:noFill/>
                  </a:tcPr>
                </a:tc>
                <a:extLst>
                  <a:ext uri="{0D108BD9-81ED-4DB2-BD59-A6C34878D82A}">
                    <a16:rowId xmlns:a16="http://schemas.microsoft.com/office/drawing/2014/main" val="10001"/>
                  </a:ext>
                </a:extLst>
              </a:tr>
              <a:tr h="650414">
                <a:tc>
                  <a:txBody>
                    <a:bodyPr/>
                    <a:lstStyle/>
                    <a:p>
                      <a:pPr algn="ctr"/>
                      <a:r>
                        <a:rPr lang="en-US" sz="1400" b="1" dirty="0">
                          <a:solidFill>
                            <a:srgbClr val="3A4D54"/>
                          </a:solidFill>
                          <a:latin typeface="+mn-lt"/>
                        </a:rPr>
                        <a:t>28</a:t>
                      </a: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rgbClr val="276990"/>
                        </a:solidFill>
                        <a:latin typeface="+mn-lt"/>
                        <a:ea typeface="+mn-ea"/>
                        <a:cs typeface="+mn-cs"/>
                      </a:endParaRPr>
                    </a:p>
                  </a:txBody>
                  <a:tcPr marL="17995" marR="35991" marT="17995" marB="17995" anchor="ctr">
                    <a:solidFill>
                      <a:srgbClr val="FBECE8"/>
                    </a:solidFill>
                  </a:tcPr>
                </a:tc>
                <a:tc>
                  <a:txBody>
                    <a:bodyPr/>
                    <a:lstStyle/>
                    <a:p>
                      <a:pPr algn="ctr" fontAlgn="b"/>
                      <a:r>
                        <a:rPr lang="en-US" sz="1400" b="1" kern="1200" dirty="0">
                          <a:solidFill>
                            <a:schemeClr val="tx1"/>
                          </a:solidFill>
                          <a:latin typeface="+mn-lt"/>
                          <a:ea typeface="+mn-ea"/>
                          <a:cs typeface="+mn-cs"/>
                        </a:rPr>
                        <a:t>NTH4L028N170M1</a:t>
                      </a:r>
                    </a:p>
                  </a:txBody>
                  <a:tcPr marL="17995" marR="35991" marT="17995" marB="17995"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NTBG028N170M1</a:t>
                      </a:r>
                    </a:p>
                  </a:txBody>
                  <a:tcPr marL="17995" marR="35991" marT="17995" marB="17995" anchor="ctr"/>
                </a:tc>
                <a:extLst>
                  <a:ext uri="{0D108BD9-81ED-4DB2-BD59-A6C34878D82A}">
                    <a16:rowId xmlns:a16="http://schemas.microsoft.com/office/drawing/2014/main" val="3771580709"/>
                  </a:ext>
                </a:extLst>
              </a:tr>
              <a:tr h="650414">
                <a:tc>
                  <a:txBody>
                    <a:bodyPr/>
                    <a:lstStyle/>
                    <a:p>
                      <a:pPr algn="ctr"/>
                      <a:r>
                        <a:rPr lang="en-US" sz="1400" b="1" dirty="0">
                          <a:solidFill>
                            <a:srgbClr val="3A4D54"/>
                          </a:solidFill>
                          <a:latin typeface="+mn-lt"/>
                        </a:rPr>
                        <a:t>1000</a:t>
                      </a:r>
                    </a:p>
                  </a:txBody>
                  <a:tcPr marL="17995" marR="35991" marT="17995" marB="17995" anchor="ctr"/>
                </a:tc>
                <a:tc>
                  <a:txBody>
                    <a:bodyPr/>
                    <a:lstStyle/>
                    <a:p>
                      <a:pPr algn="ctr" fontAlgn="b"/>
                      <a:endParaRPr lang="en-US" sz="1400" b="1" kern="1200" dirty="0">
                        <a:solidFill>
                          <a:srgbClr val="276990"/>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rgbClr val="276990"/>
                        </a:solidFill>
                        <a:latin typeface="+mn-lt"/>
                        <a:ea typeface="+mn-ea"/>
                        <a:cs typeface="+mn-cs"/>
                      </a:endParaRPr>
                    </a:p>
                  </a:txBody>
                  <a:tcPr marL="17995" marR="35991" marT="17995" marB="17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276990"/>
                          </a:solidFill>
                          <a:latin typeface="+mn-lt"/>
                          <a:ea typeface="+mn-ea"/>
                          <a:cs typeface="+mn-cs"/>
                        </a:rPr>
                        <a:t>NTBG1000N170M1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400" b="1" kern="1200" dirty="0">
                          <a:solidFill>
                            <a:srgbClr val="276990"/>
                          </a:solidFill>
                          <a:latin typeface="+mn-lt"/>
                          <a:ea typeface="+mn-ea"/>
                          <a:cs typeface="+mn-cs"/>
                        </a:rPr>
                        <a:t>( Sep ’22 / Apr ’23 )</a:t>
                      </a:r>
                    </a:p>
                  </a:txBody>
                  <a:tcPr marL="17995" marR="35991" marT="17995" marB="17995" anchor="ctr"/>
                </a:tc>
                <a:extLst>
                  <a:ext uri="{0D108BD9-81ED-4DB2-BD59-A6C34878D82A}">
                    <a16:rowId xmlns:a16="http://schemas.microsoft.com/office/drawing/2014/main" val="10002"/>
                  </a:ext>
                </a:extLst>
              </a:tr>
            </a:tbl>
          </a:graphicData>
        </a:graphic>
      </p:graphicFrame>
      <p:pic>
        <p:nvPicPr>
          <p:cNvPr id="13" name="Picture 4" descr="A picture containing electronics&#10;&#10;Description automatically generated">
            <a:extLst>
              <a:ext uri="{FF2B5EF4-FFF2-40B4-BE49-F238E27FC236}">
                <a16:creationId xmlns:a16="http://schemas.microsoft.com/office/drawing/2014/main" id="{204C6B0F-F89D-43F4-AE19-FA702BD69EB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78459" y="1980567"/>
            <a:ext cx="637322" cy="796653"/>
          </a:xfrm>
          <a:prstGeom prst="rect">
            <a:avLst/>
          </a:prstGeom>
        </p:spPr>
      </p:pic>
      <p:pic>
        <p:nvPicPr>
          <p:cNvPr id="9" name="Picture 44" descr="A picture containing electronics&#10;&#10;Description automatically generated">
            <a:extLst>
              <a:ext uri="{FF2B5EF4-FFF2-40B4-BE49-F238E27FC236}">
                <a16:creationId xmlns:a16="http://schemas.microsoft.com/office/drawing/2014/main" id="{478B5D1A-8B9E-430F-B7D2-17DB4DF11C9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3279567" y="2006498"/>
            <a:ext cx="930989" cy="744791"/>
          </a:xfrm>
          <a:prstGeom prst="rect">
            <a:avLst/>
          </a:prstGeom>
        </p:spPr>
      </p:pic>
      <p:pic>
        <p:nvPicPr>
          <p:cNvPr id="10" name="Picture 2" descr="A picture containing text, electronics&#10;&#10;Description automatically generated">
            <a:extLst>
              <a:ext uri="{FF2B5EF4-FFF2-40B4-BE49-F238E27FC236}">
                <a16:creationId xmlns:a16="http://schemas.microsoft.com/office/drawing/2014/main" id="{4DB3EBCB-C52A-4998-BE14-7AEABBEF5CC8}"/>
              </a:ext>
            </a:extLst>
          </p:cNvPr>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10001388" y="2155750"/>
            <a:ext cx="402016" cy="446288"/>
          </a:xfrm>
          <a:prstGeom prst="rect">
            <a:avLst/>
          </a:prstGeom>
        </p:spPr>
      </p:pic>
    </p:spTree>
    <p:extLst>
      <p:ext uri="{BB962C8B-B14F-4D97-AF65-F5344CB8AC3E}">
        <p14:creationId xmlns:p14="http://schemas.microsoft.com/office/powerpoint/2010/main" val="185230189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7BDBDD-B8D5-DD77-5206-24C8E3697B82}"/>
              </a:ext>
            </a:extLst>
          </p:cNvPr>
          <p:cNvSpPr>
            <a:spLocks noGrp="1"/>
          </p:cNvSpPr>
          <p:nvPr>
            <p:ph type="title"/>
          </p:nvPr>
        </p:nvSpPr>
        <p:spPr/>
        <p:txBody>
          <a:bodyPr/>
          <a:lstStyle/>
          <a:p>
            <a:r>
              <a:rPr lang="en-US" dirty="0"/>
              <a:t>Isolated </a:t>
            </a:r>
            <a:r>
              <a:rPr lang="en-US" dirty="0" err="1"/>
              <a:t>SiC</a:t>
            </a:r>
            <a:r>
              <a:rPr lang="en-US" dirty="0"/>
              <a:t> Gate Drivers Single and Dual</a:t>
            </a:r>
          </a:p>
        </p:txBody>
      </p:sp>
      <p:graphicFrame>
        <p:nvGraphicFramePr>
          <p:cNvPr id="7" name="Tableau 7">
            <a:extLst>
              <a:ext uri="{FF2B5EF4-FFF2-40B4-BE49-F238E27FC236}">
                <a16:creationId xmlns:a16="http://schemas.microsoft.com/office/drawing/2014/main" id="{7908DB6A-2B1B-4CA3-D8C4-421AEFF0AD78}"/>
              </a:ext>
            </a:extLst>
          </p:cNvPr>
          <p:cNvGraphicFramePr>
            <a:graphicFrameLocks noGrp="1"/>
          </p:cNvGraphicFramePr>
          <p:nvPr>
            <p:ph sz="quarter" idx="10"/>
          </p:nvPr>
        </p:nvGraphicFramePr>
        <p:xfrm>
          <a:off x="331788" y="1025525"/>
          <a:ext cx="11526835" cy="5011360"/>
        </p:xfrm>
        <a:graphic>
          <a:graphicData uri="http://schemas.openxmlformats.org/drawingml/2006/table">
            <a:tbl>
              <a:tblPr firstRow="1" bandRow="1">
                <a:tableStyleId>{5C22544A-7EE6-4342-B048-85BDC9FD1C3A}</a:tableStyleId>
              </a:tblPr>
              <a:tblGrid>
                <a:gridCol w="2305367">
                  <a:extLst>
                    <a:ext uri="{9D8B030D-6E8A-4147-A177-3AD203B41FA5}">
                      <a16:colId xmlns:a16="http://schemas.microsoft.com/office/drawing/2014/main" val="1191170206"/>
                    </a:ext>
                  </a:extLst>
                </a:gridCol>
                <a:gridCol w="4359480">
                  <a:extLst>
                    <a:ext uri="{9D8B030D-6E8A-4147-A177-3AD203B41FA5}">
                      <a16:colId xmlns:a16="http://schemas.microsoft.com/office/drawing/2014/main" val="1709216969"/>
                    </a:ext>
                  </a:extLst>
                </a:gridCol>
                <a:gridCol w="1958586">
                  <a:extLst>
                    <a:ext uri="{9D8B030D-6E8A-4147-A177-3AD203B41FA5}">
                      <a16:colId xmlns:a16="http://schemas.microsoft.com/office/drawing/2014/main" val="774860508"/>
                    </a:ext>
                  </a:extLst>
                </a:gridCol>
                <a:gridCol w="1480738">
                  <a:extLst>
                    <a:ext uri="{9D8B030D-6E8A-4147-A177-3AD203B41FA5}">
                      <a16:colId xmlns:a16="http://schemas.microsoft.com/office/drawing/2014/main" val="633728004"/>
                    </a:ext>
                  </a:extLst>
                </a:gridCol>
                <a:gridCol w="1422664">
                  <a:extLst>
                    <a:ext uri="{9D8B030D-6E8A-4147-A177-3AD203B41FA5}">
                      <a16:colId xmlns:a16="http://schemas.microsoft.com/office/drawing/2014/main" val="2085970945"/>
                    </a:ext>
                  </a:extLst>
                </a:gridCol>
              </a:tblGrid>
              <a:tr h="370840">
                <a:tc>
                  <a:txBody>
                    <a:bodyPr/>
                    <a:lstStyle/>
                    <a:p>
                      <a:pPr algn="ctr" rtl="0" fontAlgn="ctr"/>
                      <a:r>
                        <a:rPr lang="fr-FR" sz="1200" b="1" i="0" u="none" strike="noStrike" dirty="0">
                          <a:solidFill>
                            <a:srgbClr val="133455"/>
                          </a:solidFill>
                          <a:effectLst/>
                          <a:latin typeface="Inter Black" panose="020B0502030000000004" pitchFamily="34" charset="0"/>
                          <a:ea typeface="Inter Black" panose="020B0502030000000004" pitchFamily="34" charset="0"/>
                          <a:cs typeface="Inter Black" panose="020B0502030000000004" pitchFamily="34" charset="0"/>
                        </a:rPr>
                        <a:t>OPN</a:t>
                      </a:r>
                    </a:p>
                  </a:txBody>
                  <a:tcPr marL="9525" marR="9525" marT="9525" marB="0" anchor="ctr"/>
                </a:tc>
                <a:tc>
                  <a:txBody>
                    <a:bodyPr/>
                    <a:lstStyle/>
                    <a:p>
                      <a:pPr algn="ctr" rtl="0" fontAlgn="ctr"/>
                      <a:r>
                        <a:rPr lang="fr-FR" sz="1200" b="1" i="0" u="none" strike="noStrike" dirty="0">
                          <a:solidFill>
                            <a:srgbClr val="133455"/>
                          </a:solidFill>
                          <a:effectLst/>
                          <a:latin typeface="Inter Black" panose="020B0502030000000004" pitchFamily="34" charset="0"/>
                          <a:ea typeface="Inter Black" panose="020B0502030000000004" pitchFamily="34" charset="0"/>
                          <a:cs typeface="Inter Black" panose="020B0502030000000004" pitchFamily="34" charset="0"/>
                        </a:rPr>
                        <a:t>Key </a:t>
                      </a:r>
                      <a:r>
                        <a:rPr lang="fr-FR" sz="1200" b="1" i="0" u="none" strike="noStrike" dirty="0" err="1">
                          <a:solidFill>
                            <a:srgbClr val="133455"/>
                          </a:solidFill>
                          <a:effectLst/>
                          <a:latin typeface="Inter Black" panose="020B0502030000000004" pitchFamily="34" charset="0"/>
                          <a:ea typeface="Inter Black" panose="020B0502030000000004" pitchFamily="34" charset="0"/>
                          <a:cs typeface="Inter Black" panose="020B0502030000000004" pitchFamily="34" charset="0"/>
                        </a:rPr>
                        <a:t>Feature</a:t>
                      </a:r>
                      <a:r>
                        <a:rPr lang="fr-FR" sz="1200" b="1" i="0" u="none" strike="noStrike" dirty="0">
                          <a:solidFill>
                            <a:srgbClr val="133455"/>
                          </a:solidFill>
                          <a:effectLst/>
                          <a:latin typeface="Inter Black" panose="020B0502030000000004" pitchFamily="34" charset="0"/>
                          <a:ea typeface="Inter Black" panose="020B0502030000000004" pitchFamily="34" charset="0"/>
                          <a:cs typeface="Inter Black" panose="020B0502030000000004" pitchFamily="34" charset="0"/>
                        </a:rPr>
                        <a:t>(s)</a:t>
                      </a:r>
                    </a:p>
                  </a:txBody>
                  <a:tcPr marL="9525" marR="9525" marT="9525" marB="0" anchor="ctr"/>
                </a:tc>
                <a:tc>
                  <a:txBody>
                    <a:bodyPr/>
                    <a:lstStyle/>
                    <a:p>
                      <a:pPr algn="ctr" rtl="0" fontAlgn="ctr"/>
                      <a:r>
                        <a:rPr lang="fr-FR" sz="1200" b="1" i="0" u="none" strike="noStrike" dirty="0">
                          <a:solidFill>
                            <a:srgbClr val="133455"/>
                          </a:solidFill>
                          <a:effectLst/>
                          <a:latin typeface="Inter Black" panose="020B0502030000000004" pitchFamily="34" charset="0"/>
                          <a:ea typeface="Inter Black" panose="020B0502030000000004" pitchFamily="34" charset="0"/>
                          <a:cs typeface="Inter Black" panose="020B0502030000000004" pitchFamily="34" charset="0"/>
                        </a:rPr>
                        <a:t>Package Type</a:t>
                      </a:r>
                    </a:p>
                  </a:txBody>
                  <a:tcPr marL="9525" marR="9525" marT="9525" marB="0" anchor="ctr"/>
                </a:tc>
                <a:tc>
                  <a:txBody>
                    <a:bodyPr/>
                    <a:lstStyle/>
                    <a:p>
                      <a:pPr algn="ctr" rtl="0" fontAlgn="ctr"/>
                      <a:r>
                        <a:rPr lang="fr-FR" sz="1200" b="1" i="0" u="none" strike="noStrike" dirty="0">
                          <a:solidFill>
                            <a:srgbClr val="133455"/>
                          </a:solidFill>
                          <a:effectLst/>
                          <a:latin typeface="Inter Black" panose="020B0502030000000004" pitchFamily="34" charset="0"/>
                          <a:ea typeface="Inter Black" panose="020B0502030000000004" pitchFamily="34" charset="0"/>
                          <a:cs typeface="Inter Black" panose="020B0502030000000004" pitchFamily="34" charset="0"/>
                        </a:rPr>
                        <a:t>UVLO (V)</a:t>
                      </a:r>
                    </a:p>
                  </a:txBody>
                  <a:tcPr marL="9525" marR="9525" marT="9525" marB="0" anchor="ctr"/>
                </a:tc>
                <a:tc>
                  <a:txBody>
                    <a:bodyPr/>
                    <a:lstStyle/>
                    <a:p>
                      <a:pPr algn="ctr" rtl="0" fontAlgn="ctr"/>
                      <a:r>
                        <a:rPr lang="fr-FR" sz="1200" b="1" i="0" u="none" strike="noStrike" dirty="0">
                          <a:solidFill>
                            <a:srgbClr val="133455"/>
                          </a:solidFill>
                          <a:effectLst/>
                          <a:latin typeface="Inter Black" panose="020B0502030000000004" pitchFamily="34" charset="0"/>
                          <a:ea typeface="Inter Black" panose="020B0502030000000004" pitchFamily="34" charset="0"/>
                          <a:cs typeface="Inter Black" panose="020B0502030000000004" pitchFamily="34" charset="0"/>
                        </a:rPr>
                        <a:t>T</a:t>
                      </a:r>
                      <a:r>
                        <a:rPr lang="fr-FR" sz="1200" b="1" i="0" u="none" strike="noStrike" baseline="-25000" dirty="0">
                          <a:solidFill>
                            <a:srgbClr val="133455"/>
                          </a:solidFill>
                          <a:effectLst/>
                          <a:latin typeface="Inter Black" panose="020B0502030000000004" pitchFamily="34" charset="0"/>
                          <a:ea typeface="Inter Black" panose="020B0502030000000004" pitchFamily="34" charset="0"/>
                          <a:cs typeface="Inter Black" panose="020B0502030000000004" pitchFamily="34" charset="0"/>
                        </a:rPr>
                        <a:t>PD </a:t>
                      </a:r>
                      <a:r>
                        <a:rPr lang="fr-FR" sz="1200" b="1" i="0" u="none" strike="noStrike" dirty="0">
                          <a:solidFill>
                            <a:srgbClr val="133455"/>
                          </a:solidFill>
                          <a:effectLst/>
                          <a:latin typeface="Inter Black" panose="020B0502030000000004" pitchFamily="34" charset="0"/>
                          <a:ea typeface="Inter Black" panose="020B0502030000000004" pitchFamily="34" charset="0"/>
                          <a:cs typeface="Inter Black" panose="020B0502030000000004" pitchFamily="34" charset="0"/>
                        </a:rPr>
                        <a:t>(ns)</a:t>
                      </a:r>
                    </a:p>
                  </a:txBody>
                  <a:tcPr marL="9525" marR="9525" marT="9525" marB="0" anchor="ctr"/>
                </a:tc>
                <a:extLst>
                  <a:ext uri="{0D108BD9-81ED-4DB2-BD59-A6C34878D82A}">
                    <a16:rowId xmlns:a16="http://schemas.microsoft.com/office/drawing/2014/main" val="2993820402"/>
                  </a:ext>
                </a:extLst>
              </a:tr>
              <a:tr h="370840">
                <a:tc gridSpan="5">
                  <a:txBody>
                    <a:bodyPr/>
                    <a:lstStyle/>
                    <a:p>
                      <a:pPr algn="ctr" rtl="0" fontAlgn="ctr"/>
                      <a:r>
                        <a:rPr lang="en-US" sz="1800" b="1" i="0" u="none" strike="noStrike" noProof="0">
                          <a:solidFill>
                            <a:srgbClr val="133455"/>
                          </a:solidFill>
                          <a:effectLst/>
                          <a:latin typeface="Inter Extra Bold" panose="020B0502030000000004" pitchFamily="34" charset="0"/>
                          <a:ea typeface="Inter Extra Bold" panose="020B0502030000000004" pitchFamily="34" charset="0"/>
                          <a:cs typeface="Inter Extra Bold" panose="020B0502030000000004" pitchFamily="34" charset="0"/>
                        </a:rPr>
                        <a:t>Single High Speed SiC Gate Drivers for Discretes </a:t>
                      </a:r>
                    </a:p>
                  </a:txBody>
                  <a:tcPr marL="9525" marR="9525" marT="9525" marB="0" anchor="ctr"/>
                </a:tc>
                <a:tc hMerge="1">
                  <a:txBody>
                    <a:bodyPr/>
                    <a:lstStyle/>
                    <a:p>
                      <a:pPr algn="l" rtl="0" fontAlgn="ctr"/>
                      <a:r>
                        <a:rPr lang="fr-FR" sz="1800" b="1" i="0" u="none" strike="noStrike" dirty="0">
                          <a:solidFill>
                            <a:srgbClr val="133455"/>
                          </a:solidFill>
                          <a:effectLst/>
                          <a:latin typeface="Calibri" panose="020F0502020204030204" pitchFamily="34" charset="0"/>
                        </a:rPr>
                        <a:t> </a:t>
                      </a:r>
                    </a:p>
                  </a:txBody>
                  <a:tcPr marL="9525" marR="9525" marT="9525" marB="0" anchor="ctr"/>
                </a:tc>
                <a:tc hMerge="1">
                  <a:txBody>
                    <a:bodyPr/>
                    <a:lstStyle/>
                    <a:p>
                      <a:pPr algn="ctr" rtl="0" fontAlgn="ctr"/>
                      <a:r>
                        <a:rPr lang="fr-FR" sz="1800" b="1" i="0" u="none" strike="noStrike" dirty="0">
                          <a:solidFill>
                            <a:srgbClr val="133455"/>
                          </a:solidFill>
                          <a:effectLst/>
                          <a:latin typeface="Calibri" panose="020F0502020204030204" pitchFamily="34" charset="0"/>
                        </a:rPr>
                        <a:t> </a:t>
                      </a:r>
                    </a:p>
                  </a:txBody>
                  <a:tcPr marL="9525" marR="9525" marT="9525" marB="0" anchor="ctr"/>
                </a:tc>
                <a:tc hMerge="1">
                  <a:txBody>
                    <a:bodyPr/>
                    <a:lstStyle/>
                    <a:p>
                      <a:pPr algn="l" rtl="0" fontAlgn="ctr"/>
                      <a:r>
                        <a:rPr lang="fr-FR" sz="1800" b="1" i="0" u="none" strike="noStrike" dirty="0">
                          <a:solidFill>
                            <a:srgbClr val="133455"/>
                          </a:solidFill>
                          <a:effectLst/>
                          <a:latin typeface="Calibri" panose="020F0502020204030204" pitchFamily="34" charset="0"/>
                        </a:rPr>
                        <a:t> </a:t>
                      </a:r>
                    </a:p>
                  </a:txBody>
                  <a:tcPr marL="9525" marR="9525" marT="9525" marB="0" anchor="ctr"/>
                </a:tc>
                <a:tc hMerge="1">
                  <a:txBody>
                    <a:bodyPr/>
                    <a:lstStyle/>
                    <a:p>
                      <a:pPr algn="l" rtl="0" fontAlgn="ctr"/>
                      <a:r>
                        <a:rPr lang="fr-FR" sz="1800" b="1" i="0" u="none" strike="noStrike" dirty="0">
                          <a:solidFill>
                            <a:srgbClr val="133455"/>
                          </a:solidFill>
                          <a:effectLst/>
                          <a:latin typeface="Calibri" panose="020F0502020204030204" pitchFamily="34" charset="0"/>
                        </a:rPr>
                        <a:t> </a:t>
                      </a:r>
                    </a:p>
                  </a:txBody>
                  <a:tcPr marL="9525" marR="9525" marT="9525" marB="0" anchor="ctr"/>
                </a:tc>
                <a:extLst>
                  <a:ext uri="{0D108BD9-81ED-4DB2-BD59-A6C34878D82A}">
                    <a16:rowId xmlns:a16="http://schemas.microsoft.com/office/drawing/2014/main" val="3733567260"/>
                  </a:ext>
                </a:extLst>
              </a:tr>
              <a:tr h="252000">
                <a:tc>
                  <a:txBody>
                    <a:bodyPr/>
                    <a:lstStyle/>
                    <a:p>
                      <a:pPr algn="ctr" rtl="0" fontAlgn="ctr"/>
                      <a:r>
                        <a:rPr lang="fr-FR" sz="1200" b="1" i="0" u="none" strike="noStrike" dirty="0">
                          <a:solidFill>
                            <a:srgbClr val="44546A"/>
                          </a:solidFill>
                          <a:effectLst/>
                          <a:latin typeface="Inter" panose="020B0502030000000004" pitchFamily="34" charset="0"/>
                          <a:ea typeface="Inter" panose="020B0502030000000004" pitchFamily="34" charset="0"/>
                          <a:cs typeface="Inter" panose="020B0502030000000004" pitchFamily="34" charset="0"/>
                        </a:rPr>
                        <a:t>NCP(V)51152CA/DA</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Single-Channel Driver, Split Output</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SOIC-8 Narrow</a:t>
                      </a:r>
                    </a:p>
                  </a:txBody>
                  <a:tcPr marL="57150"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12 or 17</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45 ns</a:t>
                      </a:r>
                    </a:p>
                  </a:txBody>
                  <a:tcPr marL="9525" marR="9525" marT="9525" marB="0" anchor="ctr"/>
                </a:tc>
                <a:extLst>
                  <a:ext uri="{0D108BD9-81ED-4DB2-BD59-A6C34878D82A}">
                    <a16:rowId xmlns:a16="http://schemas.microsoft.com/office/drawing/2014/main" val="2632047384"/>
                  </a:ext>
                </a:extLst>
              </a:tr>
              <a:tr h="252000">
                <a:tc>
                  <a:txBody>
                    <a:bodyPr/>
                    <a:lstStyle/>
                    <a:p>
                      <a:pPr algn="ctr" rtl="0" fontAlgn="ctr"/>
                      <a:r>
                        <a:rPr lang="fr-FR" sz="1200" b="1" i="0" u="none" strike="noStrike" dirty="0">
                          <a:solidFill>
                            <a:srgbClr val="44546A"/>
                          </a:solidFill>
                          <a:effectLst/>
                          <a:latin typeface="Inter" panose="020B0502030000000004" pitchFamily="34" charset="0"/>
                          <a:ea typeface="Inter" panose="020B0502030000000004" pitchFamily="34" charset="0"/>
                          <a:cs typeface="Inter" panose="020B0502030000000004" pitchFamily="34" charset="0"/>
                        </a:rPr>
                        <a:t>NCP(V)51152CB/DB</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Single-Channel Driver, True Vcc UVLO</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SOIC-8 Narrow</a:t>
                      </a:r>
                    </a:p>
                  </a:txBody>
                  <a:tcPr marL="57150"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12 or 17</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45 ns</a:t>
                      </a:r>
                    </a:p>
                  </a:txBody>
                  <a:tcPr marL="9525" marR="9525" marT="9525" marB="0" anchor="ctr"/>
                </a:tc>
                <a:extLst>
                  <a:ext uri="{0D108BD9-81ED-4DB2-BD59-A6C34878D82A}">
                    <a16:rowId xmlns:a16="http://schemas.microsoft.com/office/drawing/2014/main" val="3384771527"/>
                  </a:ext>
                </a:extLst>
              </a:tr>
              <a:tr h="252000">
                <a:tc>
                  <a:txBody>
                    <a:bodyPr/>
                    <a:lstStyle/>
                    <a:p>
                      <a:pPr algn="ctr" rtl="0" fontAlgn="ctr"/>
                      <a:r>
                        <a:rPr lang="fr-FR" sz="1200" b="1" i="0" u="none" strike="noStrike" dirty="0">
                          <a:solidFill>
                            <a:srgbClr val="44546A"/>
                          </a:solidFill>
                          <a:effectLst/>
                          <a:latin typeface="Inter" panose="020B0502030000000004" pitchFamily="34" charset="0"/>
                          <a:ea typeface="Inter" panose="020B0502030000000004" pitchFamily="34" charset="0"/>
                          <a:cs typeface="Inter" panose="020B0502030000000004" pitchFamily="34" charset="0"/>
                        </a:rPr>
                        <a:t>NCP(V)51153DA</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Single-Channel Driver, Split Output</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SOIC-8 Wide</a:t>
                      </a:r>
                    </a:p>
                  </a:txBody>
                  <a:tcPr marL="57150"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17</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45 ns</a:t>
                      </a:r>
                    </a:p>
                  </a:txBody>
                  <a:tcPr marL="9525" marR="9525" marT="9525" marB="0" anchor="ctr"/>
                </a:tc>
                <a:extLst>
                  <a:ext uri="{0D108BD9-81ED-4DB2-BD59-A6C34878D82A}">
                    <a16:rowId xmlns:a16="http://schemas.microsoft.com/office/drawing/2014/main" val="562570529"/>
                  </a:ext>
                </a:extLst>
              </a:tr>
              <a:tr h="252000">
                <a:tc>
                  <a:txBody>
                    <a:bodyPr/>
                    <a:lstStyle/>
                    <a:p>
                      <a:pPr algn="ctr" rtl="0" fontAlgn="ctr"/>
                      <a:r>
                        <a:rPr lang="fr-FR" sz="1200" b="1" i="0" u="none" strike="noStrike" dirty="0">
                          <a:solidFill>
                            <a:srgbClr val="44546A"/>
                          </a:solidFill>
                          <a:effectLst/>
                          <a:latin typeface="Inter" panose="020B0502030000000004" pitchFamily="34" charset="0"/>
                          <a:ea typeface="Inter" panose="020B0502030000000004" pitchFamily="34" charset="0"/>
                          <a:cs typeface="Inter" panose="020B0502030000000004" pitchFamily="34" charset="0"/>
                        </a:rPr>
                        <a:t>NCP(V)51752Cx/</a:t>
                      </a:r>
                      <a:r>
                        <a:rPr lang="fr-FR" sz="1200" b="1" i="0" u="none" strike="noStrike" dirty="0" err="1">
                          <a:solidFill>
                            <a:srgbClr val="44546A"/>
                          </a:solidFill>
                          <a:effectLst/>
                          <a:latin typeface="Inter" panose="020B0502030000000004" pitchFamily="34" charset="0"/>
                          <a:ea typeface="Inter" panose="020B0502030000000004" pitchFamily="34" charset="0"/>
                          <a:cs typeface="Inter" panose="020B0502030000000004" pitchFamily="34" charset="0"/>
                        </a:rPr>
                        <a:t>Dx</a:t>
                      </a:r>
                      <a:endParaRPr lang="fr-FR" sz="1200" b="1" i="0" u="none" strike="noStrike" dirty="0">
                        <a:solidFill>
                          <a:srgbClr val="44546A"/>
                        </a:solidFill>
                        <a:effectLst/>
                        <a:latin typeface="Inter" panose="020B0502030000000004" pitchFamily="34" charset="0"/>
                        <a:ea typeface="Inter" panose="020B0502030000000004" pitchFamily="34" charset="0"/>
                        <a:cs typeface="Inter" panose="020B0502030000000004" pitchFamily="34" charset="0"/>
                      </a:endParaRP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Single-Channel Driver, Negative Bias</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SOIC-8 Narrow</a:t>
                      </a:r>
                    </a:p>
                  </a:txBody>
                  <a:tcPr marL="57150"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12 or 17</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45 ns</a:t>
                      </a:r>
                    </a:p>
                  </a:txBody>
                  <a:tcPr marL="9525" marR="9525" marT="9525" marB="0" anchor="ctr"/>
                </a:tc>
                <a:extLst>
                  <a:ext uri="{0D108BD9-81ED-4DB2-BD59-A6C34878D82A}">
                    <a16:rowId xmlns:a16="http://schemas.microsoft.com/office/drawing/2014/main" val="4007338265"/>
                  </a:ext>
                </a:extLst>
              </a:tr>
              <a:tr h="370840">
                <a:tc gridSpan="5">
                  <a:txBody>
                    <a:bodyPr/>
                    <a:lstStyle/>
                    <a:p>
                      <a:pPr algn="ctr" rtl="0" fontAlgn="ctr"/>
                      <a:r>
                        <a:rPr lang="en-US" sz="1600" b="1" i="0" u="none" strike="noStrike" noProof="0" dirty="0">
                          <a:solidFill>
                            <a:srgbClr val="133455"/>
                          </a:solidFill>
                          <a:effectLst/>
                          <a:latin typeface="Inter Extra Bold" panose="020B0502030000000004" pitchFamily="34" charset="0"/>
                          <a:ea typeface="Inter Extra Bold" panose="020B0502030000000004" pitchFamily="34" charset="0"/>
                          <a:cs typeface="Inter Extra Bold" panose="020B0502030000000004" pitchFamily="34" charset="0"/>
                        </a:rPr>
                        <a:t>Single High Current </a:t>
                      </a:r>
                      <a:r>
                        <a:rPr lang="en-US" sz="1600" b="1" i="0" u="none" strike="noStrike" noProof="0" dirty="0" err="1">
                          <a:solidFill>
                            <a:srgbClr val="133455"/>
                          </a:solidFill>
                          <a:effectLst/>
                          <a:latin typeface="Inter Extra Bold" panose="020B0502030000000004" pitchFamily="34" charset="0"/>
                          <a:ea typeface="Inter Extra Bold" panose="020B0502030000000004" pitchFamily="34" charset="0"/>
                          <a:cs typeface="Inter Extra Bold" panose="020B0502030000000004" pitchFamily="34" charset="0"/>
                        </a:rPr>
                        <a:t>SiC</a:t>
                      </a:r>
                      <a:r>
                        <a:rPr lang="en-US" sz="1600" b="1" i="0" u="none" strike="noStrike" noProof="0" dirty="0">
                          <a:solidFill>
                            <a:srgbClr val="133455"/>
                          </a:solidFill>
                          <a:effectLst/>
                          <a:latin typeface="Inter Extra Bold" panose="020B0502030000000004" pitchFamily="34" charset="0"/>
                          <a:ea typeface="Inter Extra Bold" panose="020B0502030000000004" pitchFamily="34" charset="0"/>
                          <a:cs typeface="Inter Extra Bold" panose="020B0502030000000004" pitchFamily="34" charset="0"/>
                        </a:rPr>
                        <a:t> Gate Drivers for Modules </a:t>
                      </a:r>
                    </a:p>
                  </a:txBody>
                  <a:tcPr marL="9525" marR="9525" marT="9525" marB="0" anchor="ctr"/>
                </a:tc>
                <a:tc hMerge="1">
                  <a:txBody>
                    <a:bodyPr/>
                    <a:lstStyle/>
                    <a:p>
                      <a:pPr algn="l" rtl="0" fontAlgn="ctr"/>
                      <a:r>
                        <a:rPr lang="fr-FR" sz="1600" b="1" i="0" u="none" strike="noStrike" dirty="0">
                          <a:solidFill>
                            <a:srgbClr val="133455"/>
                          </a:solidFill>
                          <a:effectLst/>
                          <a:latin typeface="Calibri" panose="020F0502020204030204" pitchFamily="34" charset="0"/>
                        </a:rPr>
                        <a:t> </a:t>
                      </a:r>
                    </a:p>
                  </a:txBody>
                  <a:tcPr marL="9525" marR="9525" marT="9525" marB="0" anchor="ctr"/>
                </a:tc>
                <a:tc hMerge="1">
                  <a:txBody>
                    <a:bodyPr/>
                    <a:lstStyle/>
                    <a:p>
                      <a:pPr algn="ctr" rtl="0" fontAlgn="ctr"/>
                      <a:r>
                        <a:rPr lang="fr-FR" sz="1600" b="1" i="0" u="none" strike="noStrike" dirty="0">
                          <a:solidFill>
                            <a:srgbClr val="133455"/>
                          </a:solidFill>
                          <a:effectLst/>
                          <a:latin typeface="Calibri" panose="020F0502020204030204" pitchFamily="34" charset="0"/>
                        </a:rPr>
                        <a:t> </a:t>
                      </a:r>
                    </a:p>
                  </a:txBody>
                  <a:tcPr marL="9525" marR="9525" marT="9525" marB="0" anchor="ctr"/>
                </a:tc>
                <a:tc hMerge="1">
                  <a:txBody>
                    <a:bodyPr/>
                    <a:lstStyle/>
                    <a:p>
                      <a:pPr algn="l" rtl="0" fontAlgn="ctr"/>
                      <a:r>
                        <a:rPr lang="fr-FR" sz="1600" b="1" i="0" u="none" strike="noStrike" dirty="0">
                          <a:solidFill>
                            <a:srgbClr val="133455"/>
                          </a:solidFill>
                          <a:effectLst/>
                          <a:latin typeface="Calibri" panose="020F0502020204030204" pitchFamily="34" charset="0"/>
                        </a:rPr>
                        <a:t> </a:t>
                      </a:r>
                    </a:p>
                  </a:txBody>
                  <a:tcPr marL="9525" marR="9525" marT="9525" marB="0" anchor="ctr"/>
                </a:tc>
                <a:tc hMerge="1">
                  <a:txBody>
                    <a:bodyPr/>
                    <a:lstStyle/>
                    <a:p>
                      <a:pPr algn="l" rtl="0" fontAlgn="ctr"/>
                      <a:r>
                        <a:rPr lang="fr-FR" sz="1600" b="1" i="0" u="none" strike="noStrike" dirty="0">
                          <a:solidFill>
                            <a:srgbClr val="133455"/>
                          </a:solidFill>
                          <a:effectLst/>
                          <a:latin typeface="Calibri" panose="020F0502020204030204" pitchFamily="34" charset="0"/>
                        </a:rPr>
                        <a:t> </a:t>
                      </a:r>
                    </a:p>
                  </a:txBody>
                  <a:tcPr marL="9525" marR="9525" marT="9525" marB="0" anchor="ctr"/>
                </a:tc>
                <a:extLst>
                  <a:ext uri="{0D108BD9-81ED-4DB2-BD59-A6C34878D82A}">
                    <a16:rowId xmlns:a16="http://schemas.microsoft.com/office/drawing/2014/main" val="3997611576"/>
                  </a:ext>
                </a:extLst>
              </a:tr>
              <a:tr h="252000">
                <a:tc>
                  <a:txBody>
                    <a:bodyPr/>
                    <a:lstStyle/>
                    <a:p>
                      <a:pPr algn="ctr" rtl="0" fontAlgn="ctr"/>
                      <a:r>
                        <a:rPr lang="fr-FR" sz="1200" b="1" i="0" u="none" strike="noStrike" dirty="0">
                          <a:solidFill>
                            <a:srgbClr val="133455"/>
                          </a:solidFill>
                          <a:effectLst/>
                          <a:latin typeface="Inter" panose="020B0502030000000004" pitchFamily="34" charset="0"/>
                          <a:ea typeface="Inter" panose="020B0502030000000004" pitchFamily="34" charset="0"/>
                          <a:cs typeface="Inter" panose="020B0502030000000004" pitchFamily="34" charset="0"/>
                        </a:rPr>
                        <a:t>NCD(V)57100</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Full Featured Single-Channel IGBT Driver</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SOIC-16 Wide</a:t>
                      </a:r>
                    </a:p>
                  </a:txBody>
                  <a:tcPr marL="57150"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12.2 to 12.8</a:t>
                      </a:r>
                    </a:p>
                  </a:txBody>
                  <a:tcPr marL="9525" marR="9525" marT="9525" marB="0" anchor="ctr"/>
                </a:tc>
                <a:tc>
                  <a:txBody>
                    <a:bodyPr/>
                    <a:lstStyle/>
                    <a:p>
                      <a:pPr algn="ctr" rtl="0" fontAlgn="ctr"/>
                      <a:r>
                        <a:rPr lang="en-US" sz="1200" b="0" i="0" u="none" strike="noStrike" noProof="0" dirty="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60 ns</a:t>
                      </a:r>
                    </a:p>
                  </a:txBody>
                  <a:tcPr marL="9525" marR="9525" marT="9525" marB="0" anchor="ctr"/>
                </a:tc>
                <a:extLst>
                  <a:ext uri="{0D108BD9-81ED-4DB2-BD59-A6C34878D82A}">
                    <a16:rowId xmlns:a16="http://schemas.microsoft.com/office/drawing/2014/main" val="1131313354"/>
                  </a:ext>
                </a:extLst>
              </a:tr>
              <a:tr h="252000">
                <a:tc>
                  <a:txBody>
                    <a:bodyPr/>
                    <a:lstStyle/>
                    <a:p>
                      <a:pPr algn="ctr" rtl="0" fontAlgn="ctr"/>
                      <a:r>
                        <a:rPr lang="fr-FR" sz="1200" b="1" i="0" u="none" strike="noStrike" dirty="0">
                          <a:solidFill>
                            <a:srgbClr val="133455"/>
                          </a:solidFill>
                          <a:effectLst/>
                          <a:latin typeface="Inter" panose="020B0502030000000004" pitchFamily="34" charset="0"/>
                          <a:ea typeface="Inter" panose="020B0502030000000004" pitchFamily="34" charset="0"/>
                          <a:cs typeface="Inter" panose="020B0502030000000004" pitchFamily="34" charset="0"/>
                        </a:rPr>
                        <a:t>NCD(V)57101</a:t>
                      </a:r>
                    </a:p>
                  </a:txBody>
                  <a:tcPr marL="9525" marR="9525" marT="9525" marB="0" anchor="ctr"/>
                </a:tc>
                <a:tc>
                  <a:txBody>
                    <a:bodyPr/>
                    <a:lstStyle/>
                    <a:p>
                      <a:pPr marL="360000" algn="l" rtl="0" fontAlgn="ctr"/>
                      <a:r>
                        <a:rPr lang="en-US" sz="1200" b="0" i="0" u="none" strike="noStrike" noProof="0" dirty="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NCD57000 with Single Output</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SOIC-16 Wide</a:t>
                      </a:r>
                    </a:p>
                  </a:txBody>
                  <a:tcPr marL="57150"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12.2 to 12.8</a:t>
                      </a:r>
                    </a:p>
                  </a:txBody>
                  <a:tcPr marL="9525" marR="9525" marT="9525" marB="0" anchor="ctr"/>
                </a:tc>
                <a:tc>
                  <a:txBody>
                    <a:bodyPr/>
                    <a:lstStyle/>
                    <a:p>
                      <a:pPr algn="ctr" rtl="0" fontAlgn="ctr"/>
                      <a:r>
                        <a:rPr lang="en-US" sz="1200" b="0" i="0" u="none" strike="noStrike" noProof="0" dirty="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60 ns</a:t>
                      </a:r>
                    </a:p>
                  </a:txBody>
                  <a:tcPr marL="9525" marR="9525" marT="9525" marB="0" anchor="ctr"/>
                </a:tc>
                <a:extLst>
                  <a:ext uri="{0D108BD9-81ED-4DB2-BD59-A6C34878D82A}">
                    <a16:rowId xmlns:a16="http://schemas.microsoft.com/office/drawing/2014/main" val="834674082"/>
                  </a:ext>
                </a:extLst>
              </a:tr>
              <a:tr h="252000">
                <a:tc>
                  <a:txBody>
                    <a:bodyPr/>
                    <a:lstStyle/>
                    <a:p>
                      <a:pPr algn="ctr" rtl="0" fontAlgn="ctr"/>
                      <a:r>
                        <a:rPr lang="fr-FR" sz="1200" b="1" i="0" u="none" strike="noStrike" dirty="0">
                          <a:solidFill>
                            <a:srgbClr val="133455"/>
                          </a:solidFill>
                          <a:effectLst/>
                          <a:latin typeface="Inter" panose="020B0502030000000004" pitchFamily="34" charset="0"/>
                          <a:ea typeface="Inter" panose="020B0502030000000004" pitchFamily="34" charset="0"/>
                          <a:cs typeface="Inter" panose="020B0502030000000004" pitchFamily="34" charset="0"/>
                        </a:rPr>
                        <a:t>NCD(V)57080 A/B/C</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Single Channel Driver (Wide Body)</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SOIC-8 Wide</a:t>
                      </a:r>
                    </a:p>
                  </a:txBody>
                  <a:tcPr marL="57150"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11.5 to 12.5</a:t>
                      </a:r>
                    </a:p>
                  </a:txBody>
                  <a:tcPr marL="9525" marR="9525" marT="9525" marB="0" anchor="ctr"/>
                </a:tc>
                <a:tc>
                  <a:txBody>
                    <a:bodyPr/>
                    <a:lstStyle/>
                    <a:p>
                      <a:pPr algn="ctr" rtl="0" fontAlgn="ctr"/>
                      <a:r>
                        <a:rPr lang="en-US" sz="1200" b="0" i="0" u="none" strike="noStrike" noProof="0" dirty="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60 ns</a:t>
                      </a:r>
                    </a:p>
                  </a:txBody>
                  <a:tcPr marL="9525" marR="9525" marT="9525" marB="0" anchor="ctr"/>
                </a:tc>
                <a:extLst>
                  <a:ext uri="{0D108BD9-81ED-4DB2-BD59-A6C34878D82A}">
                    <a16:rowId xmlns:a16="http://schemas.microsoft.com/office/drawing/2014/main" val="2950675504"/>
                  </a:ext>
                </a:extLst>
              </a:tr>
              <a:tr h="252000">
                <a:tc>
                  <a:txBody>
                    <a:bodyPr/>
                    <a:lstStyle/>
                    <a:p>
                      <a:pPr algn="ctr" rtl="0" fontAlgn="ctr"/>
                      <a:r>
                        <a:rPr lang="fr-FR" sz="1200" b="1" i="0" u="none" strike="noStrike" dirty="0">
                          <a:solidFill>
                            <a:srgbClr val="133455"/>
                          </a:solidFill>
                          <a:effectLst/>
                          <a:latin typeface="Inter" panose="020B0502030000000004" pitchFamily="34" charset="0"/>
                          <a:ea typeface="Inter" panose="020B0502030000000004" pitchFamily="34" charset="0"/>
                          <a:cs typeface="Inter" panose="020B0502030000000004" pitchFamily="34" charset="0"/>
                        </a:rPr>
                        <a:t>NCD(V)57090 A/B/C</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Single Channel Driver (Narrow Body)</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SOIC-8 Narrow</a:t>
                      </a:r>
                    </a:p>
                  </a:txBody>
                  <a:tcPr marL="57150"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11.5 to 12.5</a:t>
                      </a:r>
                    </a:p>
                  </a:txBody>
                  <a:tcPr marL="9525" marR="9525" marT="9525" marB="0" anchor="ctr"/>
                </a:tc>
                <a:tc>
                  <a:txBody>
                    <a:bodyPr/>
                    <a:lstStyle/>
                    <a:p>
                      <a:pPr algn="ctr" rtl="0" fontAlgn="ctr"/>
                      <a:r>
                        <a:rPr lang="en-US" sz="1200" b="0" i="0" u="none" strike="noStrike" noProof="0" dirty="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60 ns</a:t>
                      </a:r>
                    </a:p>
                  </a:txBody>
                  <a:tcPr marL="9525" marR="9525" marT="9525" marB="0" anchor="ctr"/>
                </a:tc>
                <a:extLst>
                  <a:ext uri="{0D108BD9-81ED-4DB2-BD59-A6C34878D82A}">
                    <a16:rowId xmlns:a16="http://schemas.microsoft.com/office/drawing/2014/main" val="2517852419"/>
                  </a:ext>
                </a:extLst>
              </a:tr>
              <a:tr h="252000">
                <a:tc>
                  <a:txBody>
                    <a:bodyPr/>
                    <a:lstStyle/>
                    <a:p>
                      <a:pPr algn="ctr" rtl="0" fontAlgn="ctr"/>
                      <a:r>
                        <a:rPr lang="fr-FR" sz="1200" b="1" i="0" u="none" strike="noStrike" dirty="0">
                          <a:solidFill>
                            <a:srgbClr val="133455"/>
                          </a:solidFill>
                          <a:effectLst/>
                          <a:latin typeface="Inter" panose="020B0502030000000004" pitchFamily="34" charset="0"/>
                          <a:ea typeface="Inter" panose="020B0502030000000004" pitchFamily="34" charset="0"/>
                          <a:cs typeface="Inter" panose="020B0502030000000004" pitchFamily="34" charset="0"/>
                        </a:rPr>
                        <a:t>NCD(V)57084</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Single Channel Driver (Narrow Body)</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 8 Narrow</a:t>
                      </a:r>
                    </a:p>
                  </a:txBody>
                  <a:tcPr marL="57150"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11.5 to 12.5</a:t>
                      </a:r>
                    </a:p>
                  </a:txBody>
                  <a:tcPr marL="9525" marR="9525" marT="9525" marB="0" anchor="ctr"/>
                </a:tc>
                <a:tc>
                  <a:txBody>
                    <a:bodyPr/>
                    <a:lstStyle/>
                    <a:p>
                      <a:pPr algn="ctr" rtl="0" fontAlgn="ctr"/>
                      <a:r>
                        <a:rPr lang="en-US" sz="1200" b="0" i="0" u="none" strike="noStrike" noProof="0" dirty="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60 ns</a:t>
                      </a:r>
                    </a:p>
                  </a:txBody>
                  <a:tcPr marL="9525" marR="9525" marT="9525" marB="0" anchor="ctr"/>
                </a:tc>
                <a:extLst>
                  <a:ext uri="{0D108BD9-81ED-4DB2-BD59-A6C34878D82A}">
                    <a16:rowId xmlns:a16="http://schemas.microsoft.com/office/drawing/2014/main" val="2118058433"/>
                  </a:ext>
                </a:extLst>
              </a:tr>
              <a:tr h="252000">
                <a:tc>
                  <a:txBody>
                    <a:bodyPr/>
                    <a:lstStyle/>
                    <a:p>
                      <a:pPr algn="ctr" rtl="0" fontAlgn="ctr"/>
                      <a:r>
                        <a:rPr lang="fr-FR" sz="1200" b="1" i="0" u="none" strike="noStrike" dirty="0">
                          <a:solidFill>
                            <a:srgbClr val="133455"/>
                          </a:solidFill>
                          <a:effectLst/>
                          <a:latin typeface="Inter" panose="020B0502030000000004" pitchFamily="34" charset="0"/>
                          <a:ea typeface="Inter" panose="020B0502030000000004" pitchFamily="34" charset="0"/>
                          <a:cs typeface="Inter" panose="020B0502030000000004" pitchFamily="34" charset="0"/>
                        </a:rPr>
                        <a:t>NCD(V)57085</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Single Channel Driver (Narrow Body)</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 8 Narrow</a:t>
                      </a:r>
                    </a:p>
                  </a:txBody>
                  <a:tcPr marL="57150"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11.5 to 12.5</a:t>
                      </a:r>
                    </a:p>
                  </a:txBody>
                  <a:tcPr marL="9525" marR="9525" marT="9525" marB="0" anchor="ctr"/>
                </a:tc>
                <a:tc>
                  <a:txBody>
                    <a:bodyPr/>
                    <a:lstStyle/>
                    <a:p>
                      <a:pPr algn="ctr" rtl="0" fontAlgn="ctr"/>
                      <a:r>
                        <a:rPr lang="en-US" sz="1200" b="0" i="0" u="none" strike="noStrike" noProof="0" dirty="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60 ns</a:t>
                      </a:r>
                    </a:p>
                  </a:txBody>
                  <a:tcPr marL="9525" marR="9525" marT="9525" marB="0" anchor="ctr"/>
                </a:tc>
                <a:extLst>
                  <a:ext uri="{0D108BD9-81ED-4DB2-BD59-A6C34878D82A}">
                    <a16:rowId xmlns:a16="http://schemas.microsoft.com/office/drawing/2014/main" val="3158563268"/>
                  </a:ext>
                </a:extLst>
              </a:tr>
              <a:tr h="370840">
                <a:tc gridSpan="5">
                  <a:txBody>
                    <a:bodyPr/>
                    <a:lstStyle/>
                    <a:p>
                      <a:pPr algn="ctr" rtl="0" fontAlgn="ctr"/>
                      <a:r>
                        <a:rPr lang="en-US" sz="1800" b="1" i="0" u="none" strike="noStrike" noProof="0">
                          <a:solidFill>
                            <a:srgbClr val="133455"/>
                          </a:solidFill>
                          <a:effectLst/>
                          <a:latin typeface="Inter Extra Bold" panose="020B0502030000000004" pitchFamily="34" charset="0"/>
                          <a:ea typeface="Inter Extra Bold" panose="020B0502030000000004" pitchFamily="34" charset="0"/>
                          <a:cs typeface="Inter Extra Bold" panose="020B0502030000000004" pitchFamily="34" charset="0"/>
                        </a:rPr>
                        <a:t>Dual High Speed SiC Gate Drivers for Discretes </a:t>
                      </a:r>
                    </a:p>
                  </a:txBody>
                  <a:tcPr marL="9525" marR="9525" marT="9525" marB="0" anchor="ctr"/>
                </a:tc>
                <a:tc hMerge="1">
                  <a:txBody>
                    <a:bodyPr/>
                    <a:lstStyle/>
                    <a:p>
                      <a:pPr algn="l" rtl="0" fontAlgn="ctr"/>
                      <a:r>
                        <a:rPr lang="fr-FR" sz="1800" b="1" i="0" u="none" strike="noStrike" dirty="0">
                          <a:solidFill>
                            <a:srgbClr val="133455"/>
                          </a:solidFill>
                          <a:effectLst/>
                          <a:latin typeface="Calibri" panose="020F0502020204030204" pitchFamily="34" charset="0"/>
                        </a:rPr>
                        <a:t> </a:t>
                      </a:r>
                    </a:p>
                  </a:txBody>
                  <a:tcPr marL="9525" marR="9525" marT="9525" marB="0" anchor="ctr"/>
                </a:tc>
                <a:tc hMerge="1">
                  <a:txBody>
                    <a:bodyPr/>
                    <a:lstStyle/>
                    <a:p>
                      <a:pPr algn="ctr" rtl="0" fontAlgn="ctr"/>
                      <a:r>
                        <a:rPr lang="fr-FR" sz="1800" b="1" i="0" u="none" strike="noStrike" dirty="0">
                          <a:solidFill>
                            <a:srgbClr val="133455"/>
                          </a:solidFill>
                          <a:effectLst/>
                          <a:latin typeface="Calibri" panose="020F0502020204030204" pitchFamily="34" charset="0"/>
                        </a:rPr>
                        <a:t> </a:t>
                      </a:r>
                    </a:p>
                  </a:txBody>
                  <a:tcPr marL="9525" marR="9525" marT="9525" marB="0" anchor="ctr"/>
                </a:tc>
                <a:tc hMerge="1">
                  <a:txBody>
                    <a:bodyPr/>
                    <a:lstStyle/>
                    <a:p>
                      <a:pPr algn="l" rtl="0" fontAlgn="ctr"/>
                      <a:r>
                        <a:rPr lang="fr-FR" sz="1800" b="1" i="0" u="none" strike="noStrike" dirty="0">
                          <a:solidFill>
                            <a:srgbClr val="133455"/>
                          </a:solidFill>
                          <a:effectLst/>
                          <a:latin typeface="Calibri" panose="020F0502020204030204" pitchFamily="34" charset="0"/>
                        </a:rPr>
                        <a:t> </a:t>
                      </a:r>
                    </a:p>
                  </a:txBody>
                  <a:tcPr marL="9525" marR="9525" marT="9525" marB="0" anchor="ctr"/>
                </a:tc>
                <a:tc hMerge="1">
                  <a:txBody>
                    <a:bodyPr/>
                    <a:lstStyle/>
                    <a:p>
                      <a:pPr algn="l" rtl="0" fontAlgn="ctr"/>
                      <a:r>
                        <a:rPr lang="fr-FR" sz="1800" b="1" i="0" u="none" strike="noStrike" dirty="0">
                          <a:solidFill>
                            <a:srgbClr val="133455"/>
                          </a:solidFill>
                          <a:effectLst/>
                          <a:latin typeface="Calibri" panose="020F0502020204030204" pitchFamily="34" charset="0"/>
                        </a:rPr>
                        <a:t> </a:t>
                      </a:r>
                    </a:p>
                  </a:txBody>
                  <a:tcPr marL="9525" marR="9525" marT="9525" marB="0" anchor="ctr"/>
                </a:tc>
                <a:extLst>
                  <a:ext uri="{0D108BD9-81ED-4DB2-BD59-A6C34878D82A}">
                    <a16:rowId xmlns:a16="http://schemas.microsoft.com/office/drawing/2014/main" val="1787662581"/>
                  </a:ext>
                </a:extLst>
              </a:tr>
              <a:tr h="252000">
                <a:tc>
                  <a:txBody>
                    <a:bodyPr/>
                    <a:lstStyle/>
                    <a:p>
                      <a:pPr algn="ctr" rtl="0" fontAlgn="ctr"/>
                      <a:r>
                        <a:rPr lang="fr-FR" sz="1200" b="1" i="0" u="none" strike="noStrike" dirty="0">
                          <a:solidFill>
                            <a:srgbClr val="133455"/>
                          </a:solidFill>
                          <a:effectLst/>
                          <a:latin typeface="Inter" panose="020B0502030000000004" pitchFamily="34" charset="0"/>
                          <a:ea typeface="Inter" panose="020B0502030000000004" pitchFamily="34" charset="0"/>
                          <a:cs typeface="Inter" panose="020B0502030000000004" pitchFamily="34" charset="0"/>
                        </a:rPr>
                        <a:t>NCP51561C/D</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Two-Channel Output  Driver</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SOIC-16 Wide</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13 or 17</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36 ns</a:t>
                      </a:r>
                    </a:p>
                  </a:txBody>
                  <a:tcPr marL="9525" marR="9525" marT="9525" marB="0" anchor="ctr"/>
                </a:tc>
                <a:extLst>
                  <a:ext uri="{0D108BD9-81ED-4DB2-BD59-A6C34878D82A}">
                    <a16:rowId xmlns:a16="http://schemas.microsoft.com/office/drawing/2014/main" val="2815108292"/>
                  </a:ext>
                </a:extLst>
              </a:tr>
              <a:tr h="252000">
                <a:tc>
                  <a:txBody>
                    <a:bodyPr/>
                    <a:lstStyle/>
                    <a:p>
                      <a:pPr algn="ctr" rtl="0" fontAlgn="ctr"/>
                      <a:r>
                        <a:rPr lang="fr-FR" sz="1200" b="1" i="0" u="none" strike="noStrike" dirty="0">
                          <a:solidFill>
                            <a:srgbClr val="133455"/>
                          </a:solidFill>
                          <a:effectLst/>
                          <a:latin typeface="Inter" panose="020B0502030000000004" pitchFamily="34" charset="0"/>
                          <a:ea typeface="Inter" panose="020B0502030000000004" pitchFamily="34" charset="0"/>
                          <a:cs typeface="Inter" panose="020B0502030000000004" pitchFamily="34" charset="0"/>
                        </a:rPr>
                        <a:t>NCV51561C/D</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Two-Channel Output Driver</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SOIC-16 Wide</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13 or 17</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36 ns</a:t>
                      </a:r>
                    </a:p>
                  </a:txBody>
                  <a:tcPr marL="9525" marR="9525" marT="9525" marB="0" anchor="ctr"/>
                </a:tc>
                <a:extLst>
                  <a:ext uri="{0D108BD9-81ED-4DB2-BD59-A6C34878D82A}">
                    <a16:rowId xmlns:a16="http://schemas.microsoft.com/office/drawing/2014/main" val="4194567471"/>
                  </a:ext>
                </a:extLst>
              </a:tr>
              <a:tr h="252000">
                <a:tc>
                  <a:txBody>
                    <a:bodyPr/>
                    <a:lstStyle/>
                    <a:p>
                      <a:pPr algn="ctr" rtl="0" fontAlgn="ctr"/>
                      <a:r>
                        <a:rPr lang="fr-FR" sz="1200" b="1" i="0" u="none" strike="noStrike" dirty="0">
                          <a:solidFill>
                            <a:srgbClr val="44546A"/>
                          </a:solidFill>
                          <a:effectLst/>
                          <a:latin typeface="Inter" panose="020B0502030000000004" pitchFamily="34" charset="0"/>
                          <a:ea typeface="Inter" panose="020B0502030000000004" pitchFamily="34" charset="0"/>
                          <a:cs typeface="Inter" panose="020B0502030000000004" pitchFamily="34" charset="0"/>
                        </a:rPr>
                        <a:t>NCP(V)51563C/D</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Two-Channel Driver with high creepage</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SOIC-14 Wide</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13 or 17</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36 ns</a:t>
                      </a:r>
                    </a:p>
                  </a:txBody>
                  <a:tcPr marL="9525" marR="9525" marT="9525" marB="0" anchor="ctr"/>
                </a:tc>
                <a:extLst>
                  <a:ext uri="{0D108BD9-81ED-4DB2-BD59-A6C34878D82A}">
                    <a16:rowId xmlns:a16="http://schemas.microsoft.com/office/drawing/2014/main" val="2555464671"/>
                  </a:ext>
                </a:extLst>
              </a:tr>
              <a:tr h="252000">
                <a:tc>
                  <a:txBody>
                    <a:bodyPr/>
                    <a:lstStyle/>
                    <a:p>
                      <a:pPr algn="ctr" rtl="0" fontAlgn="ctr"/>
                      <a:r>
                        <a:rPr lang="fr-FR" sz="1200" b="1" i="0" u="none" strike="noStrike" dirty="0">
                          <a:solidFill>
                            <a:srgbClr val="44546A"/>
                          </a:solidFill>
                          <a:effectLst/>
                          <a:latin typeface="Inter" panose="020B0502030000000004" pitchFamily="34" charset="0"/>
                          <a:ea typeface="Inter" panose="020B0502030000000004" pitchFamily="34" charset="0"/>
                          <a:cs typeface="Inter" panose="020B0502030000000004" pitchFamily="34" charset="0"/>
                        </a:rPr>
                        <a:t>NCP51560CB/DB</a:t>
                      </a:r>
                    </a:p>
                  </a:txBody>
                  <a:tcPr marL="9525" marR="9525" marT="9525" marB="0" anchor="ctr"/>
                </a:tc>
                <a:tc>
                  <a:txBody>
                    <a:bodyPr/>
                    <a:lstStyle/>
                    <a:p>
                      <a:pPr marL="360000" algn="l"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Two-Channel Output Driver pin#7 NC</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SOIC-16 Wide</a:t>
                      </a:r>
                    </a:p>
                  </a:txBody>
                  <a:tcPr marL="9525" marR="9525" marT="9525" marB="0" anchor="ctr"/>
                </a:tc>
                <a:tc>
                  <a:txBody>
                    <a:bodyPr/>
                    <a:lstStyle/>
                    <a:p>
                      <a:pPr algn="ctr" rtl="0" fontAlgn="ctr"/>
                      <a:r>
                        <a:rPr lang="en-US" sz="1200" b="0" i="0" u="none" strike="noStrike" noProof="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13 or 17</a:t>
                      </a:r>
                    </a:p>
                  </a:txBody>
                  <a:tcPr marL="9525" marR="9525" marT="9525" marB="0" anchor="ctr"/>
                </a:tc>
                <a:tc>
                  <a:txBody>
                    <a:bodyPr/>
                    <a:lstStyle/>
                    <a:p>
                      <a:pPr algn="ctr" rtl="0" fontAlgn="ctr"/>
                      <a:r>
                        <a:rPr lang="en-US" sz="1200" b="0" i="0" u="none" strike="noStrike" noProof="0" dirty="0">
                          <a:solidFill>
                            <a:srgbClr val="44546A"/>
                          </a:solidFill>
                          <a:effectLst/>
                          <a:latin typeface="Inter Medium" panose="020B0502030000000004" pitchFamily="34" charset="0"/>
                          <a:ea typeface="Inter Medium" panose="020B0502030000000004" pitchFamily="34" charset="0"/>
                          <a:cs typeface="Inter Medium" panose="020B0502030000000004" pitchFamily="34" charset="0"/>
                        </a:rPr>
                        <a:t>36 ns</a:t>
                      </a:r>
                    </a:p>
                  </a:txBody>
                  <a:tcPr marL="9525" marR="9525" marT="9525" marB="0" anchor="ctr"/>
                </a:tc>
                <a:extLst>
                  <a:ext uri="{0D108BD9-81ED-4DB2-BD59-A6C34878D82A}">
                    <a16:rowId xmlns:a16="http://schemas.microsoft.com/office/drawing/2014/main" val="3132668279"/>
                  </a:ext>
                </a:extLst>
              </a:tr>
            </a:tbl>
          </a:graphicData>
        </a:graphic>
      </p:graphicFrame>
      <p:sp>
        <p:nvSpPr>
          <p:cNvPr id="4" name="Espace réservé de la date 3">
            <a:extLst>
              <a:ext uri="{FF2B5EF4-FFF2-40B4-BE49-F238E27FC236}">
                <a16:creationId xmlns:a16="http://schemas.microsoft.com/office/drawing/2014/main" id="{E4397926-D638-45B0-545F-3670A3BB321E}"/>
              </a:ext>
            </a:extLst>
          </p:cNvPr>
          <p:cNvSpPr>
            <a:spLocks noGrp="1"/>
          </p:cNvSpPr>
          <p:nvPr>
            <p:ph type="dt" sz="half" idx="11"/>
          </p:nvPr>
        </p:nvSpPr>
        <p:spPr/>
        <p:txBody>
          <a:bodyPr/>
          <a:lstStyle/>
          <a:p>
            <a:endParaRPr lang="en-US"/>
          </a:p>
        </p:txBody>
      </p:sp>
    </p:spTree>
    <p:extLst>
      <p:ext uri="{BB962C8B-B14F-4D97-AF65-F5344CB8AC3E}">
        <p14:creationId xmlns:p14="http://schemas.microsoft.com/office/powerpoint/2010/main" val="13938669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a:t>
            </a:r>
          </a:p>
        </p:txBody>
      </p:sp>
      <p:sp>
        <p:nvSpPr>
          <p:cNvPr id="8" name="Text Placeholder 7">
            <a:extLst>
              <a:ext uri="{FF2B5EF4-FFF2-40B4-BE49-F238E27FC236}">
                <a16:creationId xmlns:a16="http://schemas.microsoft.com/office/drawing/2014/main" id="{83DCC9E7-FA25-4B26-A49C-A2CF4D9828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3221445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90631" y="2179903"/>
            <a:ext cx="1807566" cy="442968"/>
          </a:xfrm>
          <a:prstGeom prst="rect">
            <a:avLst/>
          </a:prstGeom>
          <a:noFill/>
        </p:spPr>
        <p:txBody>
          <a:bodyPr wrap="none" rtlCol="0">
            <a:spAutoFit/>
          </a:bodyPr>
          <a:lstStyle/>
          <a:p>
            <a:pPr algn="ctr">
              <a:lnSpc>
                <a:spcPct val="95000"/>
              </a:lnSpc>
            </a:pPr>
            <a:r>
              <a:rPr lang="en-US" sz="2398" b="1" dirty="0" err="1">
                <a:solidFill>
                  <a:schemeClr val="accent1"/>
                </a:solidFill>
              </a:rPr>
              <a:t>SiC</a:t>
            </a:r>
            <a:r>
              <a:rPr lang="en-US" sz="2398" b="1" dirty="0">
                <a:solidFill>
                  <a:schemeClr val="accent1"/>
                </a:solidFill>
              </a:rPr>
              <a:t> Diodes</a:t>
            </a:r>
          </a:p>
        </p:txBody>
      </p:sp>
      <p:grpSp>
        <p:nvGrpSpPr>
          <p:cNvPr id="5" name="Group 62">
            <a:extLst>
              <a:ext uri="{FF2B5EF4-FFF2-40B4-BE49-F238E27FC236}">
                <a16:creationId xmlns:a16="http://schemas.microsoft.com/office/drawing/2014/main" id="{7CD95D97-12AB-46E8-B9A5-77409180A820}"/>
              </a:ext>
            </a:extLst>
          </p:cNvPr>
          <p:cNvGrpSpPr/>
          <p:nvPr/>
        </p:nvGrpSpPr>
        <p:grpSpPr>
          <a:xfrm>
            <a:off x="3679613" y="3759023"/>
            <a:ext cx="4706862" cy="2571042"/>
            <a:chOff x="7460267" y="334590"/>
            <a:chExt cx="4268135" cy="2572382"/>
          </a:xfrm>
        </p:grpSpPr>
        <p:grpSp>
          <p:nvGrpSpPr>
            <p:cNvPr id="6" name="Group 30">
              <a:extLst>
                <a:ext uri="{FF2B5EF4-FFF2-40B4-BE49-F238E27FC236}">
                  <a16:creationId xmlns:a16="http://schemas.microsoft.com/office/drawing/2014/main" id="{6999D9D0-00A5-49B2-848F-B56EEADF90A1}"/>
                </a:ext>
              </a:extLst>
            </p:cNvPr>
            <p:cNvGrpSpPr/>
            <p:nvPr/>
          </p:nvGrpSpPr>
          <p:grpSpPr>
            <a:xfrm>
              <a:off x="7460267" y="334590"/>
              <a:ext cx="4268135" cy="2572382"/>
              <a:chOff x="7211753" y="1055542"/>
              <a:chExt cx="4268135" cy="2572382"/>
            </a:xfrm>
          </p:grpSpPr>
          <p:graphicFrame>
            <p:nvGraphicFramePr>
              <p:cNvPr id="24" name="Chart 23">
                <a:extLst>
                  <a:ext uri="{FF2B5EF4-FFF2-40B4-BE49-F238E27FC236}">
                    <a16:creationId xmlns:a16="http://schemas.microsoft.com/office/drawing/2014/main" id="{593E89E3-6E89-44B4-98EC-4538A5A8210D}"/>
                  </a:ext>
                </a:extLst>
              </p:cNvPr>
              <p:cNvGraphicFramePr>
                <a:graphicFrameLocks/>
              </p:cNvGraphicFramePr>
              <p:nvPr/>
            </p:nvGraphicFramePr>
            <p:xfrm>
              <a:off x="7211753" y="1055542"/>
              <a:ext cx="4268135" cy="2572382"/>
            </p:xfrm>
            <a:graphic>
              <a:graphicData uri="http://schemas.openxmlformats.org/drawingml/2006/chart">
                <c:chart xmlns:c="http://schemas.openxmlformats.org/drawingml/2006/chart" xmlns:r="http://schemas.openxmlformats.org/officeDocument/2006/relationships" r:id="rId3"/>
              </a:graphicData>
            </a:graphic>
          </p:graphicFrame>
          <p:sp>
            <p:nvSpPr>
              <p:cNvPr id="26" name="Down Arrow 30">
                <a:extLst>
                  <a:ext uri="{FF2B5EF4-FFF2-40B4-BE49-F238E27FC236}">
                    <a16:creationId xmlns:a16="http://schemas.microsoft.com/office/drawing/2014/main" id="{3262A7C8-8A20-4BA3-88BE-C9397B395A0D}"/>
                  </a:ext>
                </a:extLst>
              </p:cNvPr>
              <p:cNvSpPr/>
              <p:nvPr/>
            </p:nvSpPr>
            <p:spPr>
              <a:xfrm rot="4438700">
                <a:off x="9776298" y="1410795"/>
                <a:ext cx="326543" cy="1900691"/>
              </a:xfrm>
              <a:prstGeom prst="downArrow">
                <a:avLst/>
              </a:prstGeom>
              <a:solidFill>
                <a:srgbClr val="B6BABF"/>
              </a:solidFill>
              <a:ln>
                <a:solidFill>
                  <a:srgbClr val="B6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7" name="TextBox 26">
                <a:extLst>
                  <a:ext uri="{FF2B5EF4-FFF2-40B4-BE49-F238E27FC236}">
                    <a16:creationId xmlns:a16="http://schemas.microsoft.com/office/drawing/2014/main" id="{9AC0803C-90BC-4D19-A8CE-144BBDC3E55B}"/>
                  </a:ext>
                </a:extLst>
              </p:cNvPr>
              <p:cNvSpPr txBox="1"/>
              <p:nvPr/>
            </p:nvSpPr>
            <p:spPr>
              <a:xfrm>
                <a:off x="9470530" y="1707469"/>
                <a:ext cx="825499" cy="461665"/>
              </a:xfrm>
              <a:prstGeom prst="rect">
                <a:avLst/>
              </a:prstGeom>
              <a:noFill/>
            </p:spPr>
            <p:txBody>
              <a:bodyPr wrap="none" rtlCol="0">
                <a:spAutoFit/>
              </a:bodyPr>
              <a:lstStyle/>
              <a:p>
                <a:pPr algn="ctr"/>
                <a:r>
                  <a:rPr lang="en-US" sz="1200" b="1" dirty="0">
                    <a:solidFill>
                      <a:schemeClr val="accent1"/>
                    </a:solidFill>
                  </a:rPr>
                  <a:t>Higher</a:t>
                </a:r>
              </a:p>
              <a:p>
                <a:pPr algn="ctr"/>
                <a:r>
                  <a:rPr lang="en-US" sz="1200" b="1" dirty="0">
                    <a:solidFill>
                      <a:schemeClr val="accent1"/>
                    </a:solidFill>
                  </a:rPr>
                  <a:t>Efficiency</a:t>
                </a:r>
              </a:p>
            </p:txBody>
          </p:sp>
        </p:grpSp>
        <p:pic>
          <p:nvPicPr>
            <p:cNvPr id="60" name="Picture 59" descr="Logo&#10;&#10;Description automatically generated">
              <a:extLst>
                <a:ext uri="{FF2B5EF4-FFF2-40B4-BE49-F238E27FC236}">
                  <a16:creationId xmlns:a16="http://schemas.microsoft.com/office/drawing/2014/main" id="{6FBF00C5-5D2B-4E90-B3D7-7445F87622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47591" y="2066707"/>
              <a:ext cx="664085" cy="235964"/>
            </a:xfrm>
            <a:prstGeom prst="rect">
              <a:avLst/>
            </a:prstGeom>
          </p:spPr>
        </p:pic>
      </p:grpSp>
      <p:sp>
        <p:nvSpPr>
          <p:cNvPr id="11" name="TextBox 10"/>
          <p:cNvSpPr txBox="1"/>
          <p:nvPr/>
        </p:nvSpPr>
        <p:spPr>
          <a:xfrm>
            <a:off x="8528906" y="329059"/>
            <a:ext cx="3087698" cy="793650"/>
          </a:xfrm>
          <a:prstGeom prst="rect">
            <a:avLst/>
          </a:prstGeom>
          <a:noFill/>
        </p:spPr>
        <p:txBody>
          <a:bodyPr wrap="none" rtlCol="0">
            <a:spAutoFit/>
          </a:bodyPr>
          <a:lstStyle/>
          <a:p>
            <a:pPr algn="ctr">
              <a:lnSpc>
                <a:spcPct val="95000"/>
              </a:lnSpc>
            </a:pPr>
            <a:r>
              <a:rPr lang="en-US" sz="2398" b="1" dirty="0">
                <a:solidFill>
                  <a:schemeClr val="accent1"/>
                </a:solidFill>
              </a:rPr>
              <a:t>Full </a:t>
            </a:r>
            <a:r>
              <a:rPr lang="en-US" sz="2398" b="1" dirty="0" err="1">
                <a:solidFill>
                  <a:schemeClr val="accent1"/>
                </a:solidFill>
              </a:rPr>
              <a:t>SiC</a:t>
            </a:r>
            <a:r>
              <a:rPr lang="en-US" sz="2398" b="1" dirty="0">
                <a:solidFill>
                  <a:schemeClr val="accent1"/>
                </a:solidFill>
              </a:rPr>
              <a:t> </a:t>
            </a:r>
            <a:r>
              <a:rPr lang="en-US" sz="2398" b="1">
                <a:solidFill>
                  <a:schemeClr val="accent1"/>
                </a:solidFill>
              </a:rPr>
              <a:t>&amp; </a:t>
            </a:r>
            <a:br>
              <a:rPr lang="en-US" sz="2398" b="1">
                <a:solidFill>
                  <a:schemeClr val="accent1"/>
                </a:solidFill>
              </a:rPr>
            </a:br>
            <a:r>
              <a:rPr lang="en-US" sz="2398" b="1">
                <a:solidFill>
                  <a:schemeClr val="accent1"/>
                </a:solidFill>
              </a:rPr>
              <a:t>Hybrid </a:t>
            </a:r>
            <a:r>
              <a:rPr lang="en-US" sz="2398" b="1" dirty="0" err="1">
                <a:solidFill>
                  <a:schemeClr val="accent1"/>
                </a:solidFill>
              </a:rPr>
              <a:t>SiC</a:t>
            </a:r>
            <a:r>
              <a:rPr lang="en-US" sz="2398" b="1" dirty="0">
                <a:solidFill>
                  <a:schemeClr val="accent1"/>
                </a:solidFill>
              </a:rPr>
              <a:t> Modules</a:t>
            </a:r>
          </a:p>
        </p:txBody>
      </p:sp>
      <p:sp>
        <p:nvSpPr>
          <p:cNvPr id="62" name="TextBox 61">
            <a:extLst>
              <a:ext uri="{FF2B5EF4-FFF2-40B4-BE49-F238E27FC236}">
                <a16:creationId xmlns:a16="http://schemas.microsoft.com/office/drawing/2014/main" id="{45AB8A75-D12D-47B9-93FB-64BDA42A6F4E}"/>
              </a:ext>
            </a:extLst>
          </p:cNvPr>
          <p:cNvSpPr txBox="1"/>
          <p:nvPr/>
        </p:nvSpPr>
        <p:spPr>
          <a:xfrm>
            <a:off x="8617226" y="1145631"/>
            <a:ext cx="3065452" cy="2061798"/>
          </a:xfrm>
          <a:prstGeom prst="rect">
            <a:avLst/>
          </a:prstGeom>
          <a:noFill/>
        </p:spPr>
        <p:txBody>
          <a:bodyPr wrap="square" rtlCol="0">
            <a:spAutoFit/>
          </a:bodyPr>
          <a:lstStyle/>
          <a:p>
            <a:pPr marL="171348" indent="-171348">
              <a:lnSpc>
                <a:spcPct val="95000"/>
              </a:lnSpc>
              <a:spcBef>
                <a:spcPts val="900"/>
              </a:spcBef>
              <a:buClr>
                <a:schemeClr val="bg1">
                  <a:lumMod val="75000"/>
                </a:schemeClr>
              </a:buClr>
              <a:buFont typeface="Arial" panose="020B0604020202020204" pitchFamily="34" charset="0"/>
              <a:buChar char="•"/>
            </a:pPr>
            <a:r>
              <a:rPr lang="en-US" sz="1698" b="1" dirty="0">
                <a:solidFill>
                  <a:schemeClr val="tx2"/>
                </a:solidFill>
              </a:rPr>
              <a:t>Optimized for superior performance</a:t>
            </a:r>
          </a:p>
          <a:p>
            <a:pPr marL="171348" indent="-171348">
              <a:lnSpc>
                <a:spcPct val="95000"/>
              </a:lnSpc>
              <a:spcBef>
                <a:spcPts val="900"/>
              </a:spcBef>
              <a:buClr>
                <a:schemeClr val="bg1">
                  <a:lumMod val="75000"/>
                </a:schemeClr>
              </a:buClr>
              <a:buFont typeface="Arial" panose="020B0604020202020204" pitchFamily="34" charset="0"/>
              <a:buChar char="•"/>
            </a:pPr>
            <a:r>
              <a:rPr lang="en-US" sz="1698" b="1" dirty="0">
                <a:solidFill>
                  <a:schemeClr val="tx2"/>
                </a:solidFill>
              </a:rPr>
              <a:t>Lower thermal resistance than discrete devices</a:t>
            </a:r>
          </a:p>
          <a:p>
            <a:pPr marL="171348" indent="-171348">
              <a:lnSpc>
                <a:spcPct val="95000"/>
              </a:lnSpc>
              <a:spcBef>
                <a:spcPts val="900"/>
              </a:spcBef>
              <a:buClr>
                <a:schemeClr val="bg1">
                  <a:lumMod val="75000"/>
                </a:schemeClr>
              </a:buClr>
              <a:buFont typeface="Arial" panose="020B0604020202020204" pitchFamily="34" charset="0"/>
              <a:buChar char="•"/>
            </a:pPr>
            <a:r>
              <a:rPr lang="en-US" sz="1698" b="1" dirty="0">
                <a:solidFill>
                  <a:schemeClr val="tx2"/>
                </a:solidFill>
              </a:rPr>
              <a:t>Easy to mount packages to fit industry standard pinouts</a:t>
            </a:r>
          </a:p>
        </p:txBody>
      </p:sp>
      <p:sp>
        <p:nvSpPr>
          <p:cNvPr id="38" name="TextBox 37">
            <a:extLst>
              <a:ext uri="{FF2B5EF4-FFF2-40B4-BE49-F238E27FC236}">
                <a16:creationId xmlns:a16="http://schemas.microsoft.com/office/drawing/2014/main" id="{2C450E85-CC69-46CB-881D-016A04ABAE43}"/>
              </a:ext>
            </a:extLst>
          </p:cNvPr>
          <p:cNvSpPr txBox="1"/>
          <p:nvPr/>
        </p:nvSpPr>
        <p:spPr>
          <a:xfrm>
            <a:off x="995971" y="329058"/>
            <a:ext cx="2210928" cy="442968"/>
          </a:xfrm>
          <a:prstGeom prst="rect">
            <a:avLst/>
          </a:prstGeom>
          <a:noFill/>
        </p:spPr>
        <p:txBody>
          <a:bodyPr wrap="none" rtlCol="0">
            <a:spAutoFit/>
          </a:bodyPr>
          <a:lstStyle/>
          <a:p>
            <a:pPr algn="ctr">
              <a:lnSpc>
                <a:spcPct val="95000"/>
              </a:lnSpc>
            </a:pPr>
            <a:r>
              <a:rPr lang="en-US" sz="2398" b="1" dirty="0" err="1">
                <a:solidFill>
                  <a:schemeClr val="accent1"/>
                </a:solidFill>
              </a:rPr>
              <a:t>SiC</a:t>
            </a:r>
            <a:r>
              <a:rPr lang="en-US" sz="2398" b="1" dirty="0">
                <a:solidFill>
                  <a:schemeClr val="accent1"/>
                </a:solidFill>
              </a:rPr>
              <a:t> MOSFETs</a:t>
            </a:r>
          </a:p>
        </p:txBody>
      </p:sp>
      <p:grpSp>
        <p:nvGrpSpPr>
          <p:cNvPr id="3" name="Group 100"/>
          <p:cNvGrpSpPr/>
          <p:nvPr/>
        </p:nvGrpSpPr>
        <p:grpSpPr>
          <a:xfrm>
            <a:off x="468243" y="919848"/>
            <a:ext cx="3486709" cy="1197709"/>
            <a:chOff x="4092829" y="2730728"/>
            <a:chExt cx="3488525" cy="1198333"/>
          </a:xfrm>
        </p:grpSpPr>
        <p:pic>
          <p:nvPicPr>
            <p:cNvPr id="14" name="Picture 13">
              <a:extLst>
                <a:ext uri="{FF2B5EF4-FFF2-40B4-BE49-F238E27FC236}">
                  <a16:creationId xmlns:a16="http://schemas.microsoft.com/office/drawing/2014/main" id="{6EF3051F-6191-44C1-BFC8-20AE0728140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9422227">
              <a:off x="4231093" y="2730728"/>
              <a:ext cx="1097060" cy="877877"/>
            </a:xfrm>
            <a:prstGeom prst="rect">
              <a:avLst/>
            </a:prstGeom>
          </p:spPr>
        </p:pic>
        <p:sp>
          <p:nvSpPr>
            <p:cNvPr id="41" name="TextBox 40">
              <a:extLst>
                <a:ext uri="{FF2B5EF4-FFF2-40B4-BE49-F238E27FC236}">
                  <a16:creationId xmlns:a16="http://schemas.microsoft.com/office/drawing/2014/main" id="{6E8CC561-FFBE-4E8F-A1DD-78731B4E2644}"/>
                </a:ext>
              </a:extLst>
            </p:cNvPr>
            <p:cNvSpPr txBox="1"/>
            <p:nvPr/>
          </p:nvSpPr>
          <p:spPr>
            <a:xfrm>
              <a:off x="4092829" y="3652062"/>
              <a:ext cx="993029" cy="276999"/>
            </a:xfrm>
            <a:prstGeom prst="rect">
              <a:avLst/>
            </a:prstGeom>
            <a:noFill/>
          </p:spPr>
          <p:txBody>
            <a:bodyPr wrap="none" rtlCol="0">
              <a:spAutoFit/>
            </a:bodyPr>
            <a:lstStyle/>
            <a:p>
              <a:pPr algn="l"/>
              <a:r>
                <a:rPr lang="en-US" sz="1200" b="1" dirty="0">
                  <a:solidFill>
                    <a:schemeClr val="tx2">
                      <a:lumMod val="75000"/>
                    </a:schemeClr>
                  </a:solidFill>
                </a:rPr>
                <a:t>TO247-3LD</a:t>
              </a:r>
            </a:p>
          </p:txBody>
        </p:sp>
        <p:pic>
          <p:nvPicPr>
            <p:cNvPr id="57" name="Picture 56" descr="A picture containing electronics&#10;&#10;Description automatically generated">
              <a:extLst>
                <a:ext uri="{FF2B5EF4-FFF2-40B4-BE49-F238E27FC236}">
                  <a16:creationId xmlns:a16="http://schemas.microsoft.com/office/drawing/2014/main" id="{8EBA8629-A04E-4FC3-BBE1-5B13909F5AD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743226">
              <a:off x="5541977" y="2803679"/>
              <a:ext cx="680098" cy="849901"/>
            </a:xfrm>
            <a:prstGeom prst="rect">
              <a:avLst/>
            </a:prstGeom>
          </p:spPr>
        </p:pic>
        <p:sp>
          <p:nvSpPr>
            <p:cNvPr id="56" name="TextBox 55">
              <a:extLst>
                <a:ext uri="{FF2B5EF4-FFF2-40B4-BE49-F238E27FC236}">
                  <a16:creationId xmlns:a16="http://schemas.microsoft.com/office/drawing/2014/main" id="{D76311C8-45B9-4062-B95F-F127B97CE6E1}"/>
                </a:ext>
              </a:extLst>
            </p:cNvPr>
            <p:cNvSpPr txBox="1"/>
            <p:nvPr/>
          </p:nvSpPr>
          <p:spPr>
            <a:xfrm>
              <a:off x="5339243" y="3652062"/>
              <a:ext cx="993029" cy="276999"/>
            </a:xfrm>
            <a:prstGeom prst="rect">
              <a:avLst/>
            </a:prstGeom>
            <a:noFill/>
          </p:spPr>
          <p:txBody>
            <a:bodyPr wrap="none" rtlCol="0">
              <a:spAutoFit/>
            </a:bodyPr>
            <a:lstStyle/>
            <a:p>
              <a:pPr algn="l"/>
              <a:r>
                <a:rPr lang="en-US" sz="1200" b="1" dirty="0">
                  <a:solidFill>
                    <a:schemeClr val="tx2">
                      <a:lumMod val="75000"/>
                    </a:schemeClr>
                  </a:solidFill>
                </a:rPr>
                <a:t>TO247-4LD</a:t>
              </a:r>
            </a:p>
          </p:txBody>
        </p:sp>
        <p:pic>
          <p:nvPicPr>
            <p:cNvPr id="19" name="Picture 18" descr="A picture containing text, electronics&#10;&#10;Description automatically generated">
              <a:extLst>
                <a:ext uri="{FF2B5EF4-FFF2-40B4-BE49-F238E27FC236}">
                  <a16:creationId xmlns:a16="http://schemas.microsoft.com/office/drawing/2014/main" id="{DD66F44D-EB6E-4011-A855-A007A84A4E1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929878">
              <a:off x="6761450" y="3091703"/>
              <a:ext cx="519556" cy="519691"/>
            </a:xfrm>
            <a:prstGeom prst="rect">
              <a:avLst/>
            </a:prstGeom>
          </p:spPr>
        </p:pic>
        <p:sp>
          <p:nvSpPr>
            <p:cNvPr id="58" name="TextBox 57">
              <a:extLst>
                <a:ext uri="{FF2B5EF4-FFF2-40B4-BE49-F238E27FC236}">
                  <a16:creationId xmlns:a16="http://schemas.microsoft.com/office/drawing/2014/main" id="{F516CA65-52B0-4AC8-A7C5-8DBB91E551BE}"/>
                </a:ext>
              </a:extLst>
            </p:cNvPr>
            <p:cNvSpPr txBox="1"/>
            <p:nvPr/>
          </p:nvSpPr>
          <p:spPr>
            <a:xfrm>
              <a:off x="6547557" y="3652062"/>
              <a:ext cx="1033797" cy="276999"/>
            </a:xfrm>
            <a:prstGeom prst="rect">
              <a:avLst/>
            </a:prstGeom>
            <a:noFill/>
          </p:spPr>
          <p:txBody>
            <a:bodyPr wrap="none" rtlCol="0">
              <a:spAutoFit/>
            </a:bodyPr>
            <a:lstStyle/>
            <a:p>
              <a:r>
                <a:rPr lang="en-US" sz="1200" b="1" dirty="0">
                  <a:solidFill>
                    <a:schemeClr val="tx2">
                      <a:lumMod val="75000"/>
                    </a:schemeClr>
                  </a:solidFill>
                </a:rPr>
                <a:t>D2PAK-7LD</a:t>
              </a:r>
            </a:p>
          </p:txBody>
        </p:sp>
      </p:grpSp>
      <p:pic>
        <p:nvPicPr>
          <p:cNvPr id="64" name="Picture 63">
            <a:extLst>
              <a:ext uri="{FF2B5EF4-FFF2-40B4-BE49-F238E27FC236}">
                <a16:creationId xmlns:a16="http://schemas.microsoft.com/office/drawing/2014/main" id="{1476FE41-3780-44AB-8614-15CE9AB52F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2779" y="2902326"/>
            <a:ext cx="3107386" cy="708196"/>
          </a:xfrm>
          <a:prstGeom prst="rect">
            <a:avLst/>
          </a:prstGeom>
        </p:spPr>
      </p:pic>
      <p:sp>
        <p:nvSpPr>
          <p:cNvPr id="66" name="TextBox 65">
            <a:extLst>
              <a:ext uri="{FF2B5EF4-FFF2-40B4-BE49-F238E27FC236}">
                <a16:creationId xmlns:a16="http://schemas.microsoft.com/office/drawing/2014/main" id="{35CDC5C5-3FBE-4A1E-8B0A-6014CB6D12B1}"/>
              </a:ext>
            </a:extLst>
          </p:cNvPr>
          <p:cNvSpPr txBox="1"/>
          <p:nvPr/>
        </p:nvSpPr>
        <p:spPr>
          <a:xfrm>
            <a:off x="492779" y="3700624"/>
            <a:ext cx="2869158" cy="1629597"/>
          </a:xfrm>
          <a:prstGeom prst="rect">
            <a:avLst/>
          </a:prstGeom>
          <a:noFill/>
        </p:spPr>
        <p:txBody>
          <a:bodyPr wrap="square" rIns="0" rtlCol="0">
            <a:spAutoFit/>
          </a:bodyPr>
          <a:lstStyle/>
          <a:p>
            <a:pPr>
              <a:lnSpc>
                <a:spcPct val="98000"/>
              </a:lnSpc>
            </a:pPr>
            <a:r>
              <a:rPr lang="en-US" sz="1698" b="1" dirty="0">
                <a:solidFill>
                  <a:schemeClr val="tx2"/>
                </a:solidFill>
              </a:rPr>
              <a:t>1200V M3S </a:t>
            </a:r>
            <a:r>
              <a:rPr lang="en-US" sz="1698" b="1" dirty="0" err="1">
                <a:solidFill>
                  <a:schemeClr val="tx2"/>
                </a:solidFill>
              </a:rPr>
              <a:t>SiC</a:t>
            </a:r>
            <a:r>
              <a:rPr lang="en-US" sz="1698" b="1" dirty="0">
                <a:solidFill>
                  <a:schemeClr val="tx2"/>
                </a:solidFill>
              </a:rPr>
              <a:t> MOSFETs provide up to </a:t>
            </a:r>
            <a:r>
              <a:rPr lang="en-US" sz="1698" b="1" dirty="0">
                <a:solidFill>
                  <a:srgbClr val="DD772B"/>
                </a:solidFill>
              </a:rPr>
              <a:t>20% power loss reduction </a:t>
            </a:r>
            <a:r>
              <a:rPr lang="en-US" sz="1698" b="1" dirty="0">
                <a:solidFill>
                  <a:schemeClr val="tx2"/>
                </a:solidFill>
              </a:rPr>
              <a:t>in hard switching applications </a:t>
            </a:r>
            <a:r>
              <a:rPr lang="en-US" sz="1698" b="1">
                <a:solidFill>
                  <a:schemeClr val="tx2"/>
                </a:solidFill>
              </a:rPr>
              <a:t>compared to </a:t>
            </a:r>
            <a:r>
              <a:rPr lang="en-US" sz="1698" b="1" dirty="0">
                <a:solidFill>
                  <a:schemeClr val="tx2"/>
                </a:solidFill>
              </a:rPr>
              <a:t>industry </a:t>
            </a:r>
            <a:r>
              <a:rPr lang="en-US" sz="1698" b="1">
                <a:solidFill>
                  <a:schemeClr val="tx2"/>
                </a:solidFill>
              </a:rPr>
              <a:t>leading competition</a:t>
            </a:r>
            <a:endParaRPr lang="en-US" sz="1698" b="1" dirty="0">
              <a:solidFill>
                <a:schemeClr val="tx2"/>
              </a:solidFill>
            </a:endParaRPr>
          </a:p>
        </p:txBody>
      </p:sp>
      <p:sp>
        <p:nvSpPr>
          <p:cNvPr id="67" name="TextBox 66">
            <a:extLst>
              <a:ext uri="{FF2B5EF4-FFF2-40B4-BE49-F238E27FC236}">
                <a16:creationId xmlns:a16="http://schemas.microsoft.com/office/drawing/2014/main" id="{94E5C47A-54F7-4E12-A14A-23080D9D5866}"/>
              </a:ext>
            </a:extLst>
          </p:cNvPr>
          <p:cNvSpPr txBox="1"/>
          <p:nvPr/>
        </p:nvSpPr>
        <p:spPr>
          <a:xfrm>
            <a:off x="4223373" y="2648360"/>
            <a:ext cx="3742082" cy="1138180"/>
          </a:xfrm>
          <a:prstGeom prst="rect">
            <a:avLst/>
          </a:prstGeom>
          <a:noFill/>
        </p:spPr>
        <p:txBody>
          <a:bodyPr wrap="square" rtlCol="0">
            <a:spAutoFit/>
          </a:bodyPr>
          <a:lstStyle/>
          <a:p>
            <a:pPr algn="ctr"/>
            <a:r>
              <a:rPr lang="en-US" sz="1698" b="1" dirty="0">
                <a:solidFill>
                  <a:schemeClr val="tx2"/>
                </a:solidFill>
              </a:rPr>
              <a:t>New D3 1200V SiC diode </a:t>
            </a:r>
            <a:br>
              <a:rPr lang="en-US" sz="1698" b="1" dirty="0">
                <a:solidFill>
                  <a:schemeClr val="tx2"/>
                </a:solidFill>
              </a:rPr>
            </a:br>
            <a:r>
              <a:rPr lang="en-US" sz="1698" b="1" dirty="0">
                <a:solidFill>
                  <a:schemeClr val="tx2"/>
                </a:solidFill>
              </a:rPr>
              <a:t>family </a:t>
            </a:r>
            <a:r>
              <a:rPr lang="en-US" sz="1698" b="1" dirty="0">
                <a:solidFill>
                  <a:srgbClr val="DD772B"/>
                </a:solidFill>
              </a:rPr>
              <a:t>minimizes conduction </a:t>
            </a:r>
            <a:br>
              <a:rPr lang="en-US" sz="1698" b="1" dirty="0">
                <a:solidFill>
                  <a:srgbClr val="DD772B"/>
                </a:solidFill>
              </a:rPr>
            </a:br>
            <a:r>
              <a:rPr lang="en-US" sz="1698" b="1" dirty="0">
                <a:solidFill>
                  <a:srgbClr val="DD772B"/>
                </a:solidFill>
              </a:rPr>
              <a:t>and switching losses</a:t>
            </a:r>
            <a:r>
              <a:rPr lang="en-US" sz="1698" b="1" dirty="0"/>
              <a:t> </a:t>
            </a:r>
            <a:r>
              <a:rPr lang="en-US" sz="1698" b="1" dirty="0">
                <a:solidFill>
                  <a:schemeClr val="tx2"/>
                </a:solidFill>
              </a:rPr>
              <a:t>to promote higher end application efficiency</a:t>
            </a:r>
          </a:p>
        </p:txBody>
      </p:sp>
      <p:grpSp>
        <p:nvGrpSpPr>
          <p:cNvPr id="42" name="Group 41"/>
          <p:cNvGrpSpPr/>
          <p:nvPr/>
        </p:nvGrpSpPr>
        <p:grpSpPr>
          <a:xfrm>
            <a:off x="2162123" y="1325074"/>
            <a:ext cx="7864582" cy="5531143"/>
            <a:chOff x="2167058" y="1323975"/>
            <a:chExt cx="7868680" cy="5534025"/>
          </a:xfrm>
        </p:grpSpPr>
        <p:cxnSp>
          <p:nvCxnSpPr>
            <p:cNvPr id="104" name="Straight Connector 103"/>
            <p:cNvCxnSpPr>
              <a:cxnSpLocks/>
            </p:cNvCxnSpPr>
            <p:nvPr/>
          </p:nvCxnSpPr>
          <p:spPr>
            <a:xfrm>
              <a:off x="7267575" y="1323975"/>
              <a:ext cx="2768163" cy="5534025"/>
            </a:xfrm>
            <a:prstGeom prst="line">
              <a:avLst/>
            </a:prstGeom>
            <a:ln w="317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flipH="1">
              <a:off x="2167058" y="1323975"/>
              <a:ext cx="2768163" cy="5534025"/>
            </a:xfrm>
            <a:prstGeom prst="line">
              <a:avLst/>
            </a:prstGeom>
            <a:ln w="317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3802351" y="-5330"/>
            <a:ext cx="4584124" cy="1994410"/>
            <a:chOff x="3801157" y="-7120"/>
            <a:chExt cx="4586512" cy="1995450"/>
          </a:xfrm>
        </p:grpSpPr>
        <p:sp>
          <p:nvSpPr>
            <p:cNvPr id="36" name="Rectangle: Rounded Corners 31">
              <a:extLst>
                <a:ext uri="{FF2B5EF4-FFF2-40B4-BE49-F238E27FC236}">
                  <a16:creationId xmlns:a16="http://schemas.microsoft.com/office/drawing/2014/main" id="{41BD4D13-967B-4B65-8C3A-2FFEFB4F7C71}"/>
                </a:ext>
              </a:extLst>
            </p:cNvPr>
            <p:cNvSpPr/>
            <p:nvPr/>
          </p:nvSpPr>
          <p:spPr>
            <a:xfrm rot="10800000">
              <a:off x="3801157" y="0"/>
              <a:ext cx="4586512" cy="1988330"/>
            </a:xfrm>
            <a:prstGeom prst="trapezoid">
              <a:avLst>
                <a:gd name="adj" fmla="val 39221"/>
              </a:avLst>
            </a:prstGeom>
            <a:gradFill>
              <a:gsLst>
                <a:gs pos="0">
                  <a:srgbClr val="F47A20"/>
                </a:gs>
                <a:gs pos="50000">
                  <a:schemeClr val="accent1">
                    <a:shade val="67500"/>
                    <a:satMod val="115000"/>
                  </a:schemeClr>
                </a:gs>
                <a:gs pos="100000">
                  <a:schemeClr val="accent1">
                    <a:shade val="100000"/>
                    <a:satMod val="115000"/>
                  </a:schemeClr>
                </a:gs>
              </a:gsLst>
              <a:lin ang="3000000" scaled="0"/>
            </a:gradFill>
            <a:ln>
              <a:noFill/>
            </a:ln>
            <a:effectLst>
              <a:outerShdw blurRad="38100" dist="25400" dir="540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5696" tIns="0" rIns="45696" bIns="63974" rtlCol="0" anchor="ctr">
              <a:noAutofit/>
            </a:bodyPr>
            <a:lstStyle/>
            <a:p>
              <a:pPr algn="ctr">
                <a:lnSpc>
                  <a:spcPct val="97000"/>
                </a:lnSpc>
              </a:pPr>
              <a:endParaRPr lang="en-US" sz="1798" b="1" dirty="0">
                <a:solidFill>
                  <a:schemeClr val="bg1"/>
                </a:solidFill>
              </a:endParaRPr>
            </a:p>
          </p:txBody>
        </p:sp>
        <p:sp>
          <p:nvSpPr>
            <p:cNvPr id="32" name="Rectangle: Rounded Corners 31">
              <a:extLst>
                <a:ext uri="{FF2B5EF4-FFF2-40B4-BE49-F238E27FC236}">
                  <a16:creationId xmlns:a16="http://schemas.microsoft.com/office/drawing/2014/main" id="{41BD4D13-967B-4B65-8C3A-2FFEFB4F7C71}"/>
                </a:ext>
              </a:extLst>
            </p:cNvPr>
            <p:cNvSpPr/>
            <p:nvPr/>
          </p:nvSpPr>
          <p:spPr>
            <a:xfrm>
              <a:off x="4222397" y="-7120"/>
              <a:ext cx="3744031" cy="195408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696" tIns="0" rIns="45696" bIns="63974" rtlCol="0" anchor="ctr">
              <a:spAutoFit/>
            </a:bodyPr>
            <a:lstStyle/>
            <a:p>
              <a:pPr algn="ctr">
                <a:lnSpc>
                  <a:spcPct val="97000"/>
                </a:lnSpc>
              </a:pPr>
              <a:r>
                <a:rPr lang="en-US" sz="2398" b="1" dirty="0">
                  <a:solidFill>
                    <a:schemeClr val="bg1"/>
                  </a:solidFill>
                </a:rPr>
                <a:t>onsemi’s</a:t>
              </a:r>
              <a:r>
                <a:rPr lang="en-US" sz="1998" b="1" dirty="0">
                  <a:solidFill>
                    <a:schemeClr val="bg1"/>
                  </a:solidFill>
                </a:rPr>
                <a:t> </a:t>
              </a:r>
              <a:r>
                <a:rPr lang="en-US" sz="1798" b="1" dirty="0">
                  <a:solidFill>
                    <a:schemeClr val="bg1"/>
                  </a:solidFill>
                </a:rPr>
                <a:t>wide range of</a:t>
              </a:r>
              <a:br>
                <a:rPr lang="en-US" sz="1798" b="1" dirty="0">
                  <a:solidFill>
                    <a:schemeClr val="bg1"/>
                  </a:solidFill>
                </a:rPr>
              </a:br>
              <a:r>
                <a:rPr lang="en-US" sz="1798" b="1" dirty="0" err="1">
                  <a:solidFill>
                    <a:schemeClr val="bg1"/>
                  </a:solidFill>
                </a:rPr>
                <a:t>SiC</a:t>
              </a:r>
              <a:r>
                <a:rPr lang="en-US" sz="1798" b="1" dirty="0">
                  <a:solidFill>
                    <a:schemeClr val="bg1"/>
                  </a:solidFill>
                </a:rPr>
                <a:t> Products allows you to choose the power topology best fitting the size, cost</a:t>
              </a:r>
              <a:br>
                <a:rPr lang="en-US" sz="1798" b="1" dirty="0">
                  <a:solidFill>
                    <a:schemeClr val="bg1"/>
                  </a:solidFill>
                </a:rPr>
              </a:br>
              <a:r>
                <a:rPr lang="en-US" sz="1798" b="1" dirty="0">
                  <a:solidFill>
                    <a:schemeClr val="bg1"/>
                  </a:solidFill>
                </a:rPr>
                <a:t>and efficiency constraints </a:t>
              </a:r>
              <a:br>
                <a:rPr lang="en-US" sz="1798" b="1" dirty="0">
                  <a:solidFill>
                    <a:schemeClr val="bg1"/>
                  </a:solidFill>
                </a:rPr>
              </a:br>
              <a:r>
                <a:rPr lang="en-US" sz="1798" b="1" dirty="0">
                  <a:solidFill>
                    <a:schemeClr val="bg1"/>
                  </a:solidFill>
                </a:rPr>
                <a:t>of your design</a:t>
              </a:r>
            </a:p>
          </p:txBody>
        </p:sp>
      </p:grpSp>
      <p:grpSp>
        <p:nvGrpSpPr>
          <p:cNvPr id="46" name="Group 45"/>
          <p:cNvGrpSpPr/>
          <p:nvPr/>
        </p:nvGrpSpPr>
        <p:grpSpPr>
          <a:xfrm>
            <a:off x="471374" y="2181882"/>
            <a:ext cx="3431172" cy="591269"/>
            <a:chOff x="531815" y="2181228"/>
            <a:chExt cx="3432960" cy="591577"/>
          </a:xfrm>
        </p:grpSpPr>
        <p:sp>
          <p:nvSpPr>
            <p:cNvPr id="48" name="TextBox 47">
              <a:extLst>
                <a:ext uri="{FF2B5EF4-FFF2-40B4-BE49-F238E27FC236}">
                  <a16:creationId xmlns:a16="http://schemas.microsoft.com/office/drawing/2014/main" id="{5A3B7807-0CA1-4968-BE34-A621FE77EEF8}"/>
                </a:ext>
              </a:extLst>
            </p:cNvPr>
            <p:cNvSpPr txBox="1"/>
            <p:nvPr/>
          </p:nvSpPr>
          <p:spPr>
            <a:xfrm>
              <a:off x="705565" y="2188030"/>
              <a:ext cx="3085461" cy="584775"/>
            </a:xfrm>
            <a:prstGeom prst="rect">
              <a:avLst/>
            </a:prstGeom>
            <a:noFill/>
          </p:spPr>
          <p:txBody>
            <a:bodyPr wrap="none" rtlCol="0">
              <a:spAutoFit/>
            </a:bodyPr>
            <a:lstStyle/>
            <a:p>
              <a:pPr marL="171348" indent="-171348" algn="ctr"/>
              <a:r>
                <a:rPr lang="en-US" sz="1600" b="1" dirty="0">
                  <a:solidFill>
                    <a:schemeClr val="tx2"/>
                  </a:solidFill>
                </a:rPr>
                <a:t>Faster switching</a:t>
              </a:r>
              <a:br>
                <a:rPr lang="en-US" sz="1600" b="1" dirty="0">
                  <a:solidFill>
                    <a:schemeClr val="tx2"/>
                  </a:solidFill>
                </a:rPr>
              </a:br>
              <a:r>
                <a:rPr lang="en-US" sz="1600" b="1" dirty="0">
                  <a:solidFill>
                    <a:schemeClr val="tx2"/>
                  </a:solidFill>
                </a:rPr>
                <a:t>More compact end-product</a:t>
              </a:r>
            </a:p>
          </p:txBody>
        </p:sp>
        <p:cxnSp>
          <p:nvCxnSpPr>
            <p:cNvPr id="45" name="Straight Arrow Connector 44">
              <a:extLst>
                <a:ext uri="{FF2B5EF4-FFF2-40B4-BE49-F238E27FC236}">
                  <a16:creationId xmlns:a16="http://schemas.microsoft.com/office/drawing/2014/main" id="{0C3AAD53-3A90-41CD-8EAC-7F3B2A852ADC}"/>
                </a:ext>
              </a:extLst>
            </p:cNvPr>
            <p:cNvCxnSpPr>
              <a:cxnSpLocks/>
            </p:cNvCxnSpPr>
            <p:nvPr/>
          </p:nvCxnSpPr>
          <p:spPr>
            <a:xfrm>
              <a:off x="531815" y="2181228"/>
              <a:ext cx="3432960" cy="0"/>
            </a:xfrm>
            <a:prstGeom prst="straightConnector1">
              <a:avLst/>
            </a:prstGeom>
            <a:ln w="2540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grpSp>
      <p:pic>
        <p:nvPicPr>
          <p:cNvPr id="4" name="Image 3">
            <a:extLst>
              <a:ext uri="{FF2B5EF4-FFF2-40B4-BE49-F238E27FC236}">
                <a16:creationId xmlns:a16="http://schemas.microsoft.com/office/drawing/2014/main" id="{5F214395-2C23-547E-D271-F1DBA2A47DBB}"/>
              </a:ext>
            </a:extLst>
          </p:cNvPr>
          <p:cNvPicPr>
            <a:picLocks noChangeAspect="1"/>
          </p:cNvPicPr>
          <p:nvPr/>
        </p:nvPicPr>
        <p:blipFill>
          <a:blip r:embed="rId9"/>
          <a:stretch>
            <a:fillRect/>
          </a:stretch>
        </p:blipFill>
        <p:spPr>
          <a:xfrm>
            <a:off x="9585566" y="3514718"/>
            <a:ext cx="2184400" cy="2032000"/>
          </a:xfrm>
          <a:prstGeom prst="rect">
            <a:avLst/>
          </a:prstGeom>
        </p:spPr>
      </p:pic>
    </p:spTree>
    <p:extLst>
      <p:ext uri="{BB962C8B-B14F-4D97-AF65-F5344CB8AC3E}">
        <p14:creationId xmlns:p14="http://schemas.microsoft.com/office/powerpoint/2010/main" val="175503556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onsemi                MOSFET and Diode Families</a:t>
            </a:r>
          </a:p>
        </p:txBody>
      </p:sp>
      <p:sp>
        <p:nvSpPr>
          <p:cNvPr id="6" name="TextBox 5"/>
          <p:cNvSpPr txBox="1"/>
          <p:nvPr/>
        </p:nvSpPr>
        <p:spPr>
          <a:xfrm>
            <a:off x="1980684" y="4170933"/>
            <a:ext cx="914162" cy="914162"/>
          </a:xfrm>
          <a:prstGeom prst="rect">
            <a:avLst/>
          </a:prstGeom>
        </p:spPr>
        <p:txBody>
          <a:bodyPr vert="horz" wrap="none" lIns="91416" tIns="45708" rIns="91416" bIns="45708" rtlCol="0">
            <a:noAutofit/>
          </a:bodyPr>
          <a:lstStyle/>
          <a:p>
            <a:pPr algn="l"/>
            <a:endParaRPr lang="en-US" sz="1799" dirty="0"/>
          </a:p>
        </p:txBody>
      </p:sp>
      <p:sp>
        <p:nvSpPr>
          <p:cNvPr id="7" name="TextBox 6"/>
          <p:cNvSpPr txBox="1"/>
          <p:nvPr/>
        </p:nvSpPr>
        <p:spPr>
          <a:xfrm>
            <a:off x="331524" y="470617"/>
            <a:ext cx="914162" cy="914162"/>
          </a:xfrm>
          <a:prstGeom prst="rect">
            <a:avLst/>
          </a:prstGeom>
        </p:spPr>
        <p:txBody>
          <a:bodyPr vert="horz" wrap="none" lIns="91416" tIns="45708" rIns="91416" bIns="45708" rtlCol="0">
            <a:noAutofit/>
          </a:bodyPr>
          <a:lstStyle/>
          <a:p>
            <a:pPr algn="l"/>
            <a:endParaRPr lang="en-US" sz="1799" dirty="0"/>
          </a:p>
        </p:txBody>
      </p:sp>
      <p:sp>
        <p:nvSpPr>
          <p:cNvPr id="8" name="TextBox 7"/>
          <p:cNvSpPr txBox="1"/>
          <p:nvPr/>
        </p:nvSpPr>
        <p:spPr>
          <a:xfrm>
            <a:off x="3471638" y="3156928"/>
            <a:ext cx="914162" cy="914162"/>
          </a:xfrm>
          <a:prstGeom prst="rect">
            <a:avLst/>
          </a:prstGeom>
        </p:spPr>
        <p:txBody>
          <a:bodyPr vert="horz" wrap="none" lIns="91416" tIns="45708" rIns="91416" bIns="45708" rtlCol="0">
            <a:noAutofit/>
          </a:bodyPr>
          <a:lstStyle/>
          <a:p>
            <a:pPr algn="l"/>
            <a:endParaRPr lang="en-US" sz="1799" dirty="0"/>
          </a:p>
        </p:txBody>
      </p:sp>
      <p:sp>
        <p:nvSpPr>
          <p:cNvPr id="9" name="TextBox 8"/>
          <p:cNvSpPr txBox="1"/>
          <p:nvPr/>
        </p:nvSpPr>
        <p:spPr>
          <a:xfrm>
            <a:off x="2230989" y="2264532"/>
            <a:ext cx="914162" cy="914162"/>
          </a:xfrm>
          <a:prstGeom prst="rect">
            <a:avLst/>
          </a:prstGeom>
        </p:spPr>
        <p:txBody>
          <a:bodyPr vert="horz" wrap="none" lIns="91416" tIns="45708" rIns="91416" bIns="45708" rtlCol="0">
            <a:noAutofit/>
          </a:bodyPr>
          <a:lstStyle/>
          <a:p>
            <a:pPr algn="l"/>
            <a:endParaRPr lang="en-US" sz="1799" dirty="0"/>
          </a:p>
        </p:txBody>
      </p:sp>
      <p:graphicFrame>
        <p:nvGraphicFramePr>
          <p:cNvPr id="10" name="Table 9"/>
          <p:cNvGraphicFramePr>
            <a:graphicFrameLocks noGrp="1"/>
          </p:cNvGraphicFramePr>
          <p:nvPr/>
        </p:nvGraphicFramePr>
        <p:xfrm>
          <a:off x="424969" y="1035251"/>
          <a:ext cx="11333645" cy="2653044"/>
        </p:xfrm>
        <a:graphic>
          <a:graphicData uri="http://schemas.openxmlformats.org/drawingml/2006/table">
            <a:tbl>
              <a:tblPr firstRow="1" bandRow="1">
                <a:tableStyleId>{5C22544A-7EE6-4342-B048-85BDC9FD1C3A}</a:tableStyleId>
              </a:tblPr>
              <a:tblGrid>
                <a:gridCol w="928987">
                  <a:extLst>
                    <a:ext uri="{9D8B030D-6E8A-4147-A177-3AD203B41FA5}">
                      <a16:colId xmlns:a16="http://schemas.microsoft.com/office/drawing/2014/main" val="3888467843"/>
                    </a:ext>
                  </a:extLst>
                </a:gridCol>
                <a:gridCol w="928987">
                  <a:extLst>
                    <a:ext uri="{9D8B030D-6E8A-4147-A177-3AD203B41FA5}">
                      <a16:colId xmlns:a16="http://schemas.microsoft.com/office/drawing/2014/main" val="4009579358"/>
                    </a:ext>
                  </a:extLst>
                </a:gridCol>
                <a:gridCol w="1393481">
                  <a:extLst>
                    <a:ext uri="{9D8B030D-6E8A-4147-A177-3AD203B41FA5}">
                      <a16:colId xmlns:a16="http://schemas.microsoft.com/office/drawing/2014/main" val="1412284819"/>
                    </a:ext>
                  </a:extLst>
                </a:gridCol>
                <a:gridCol w="1114785">
                  <a:extLst>
                    <a:ext uri="{9D8B030D-6E8A-4147-A177-3AD203B41FA5}">
                      <a16:colId xmlns:a16="http://schemas.microsoft.com/office/drawing/2014/main" val="3389563211"/>
                    </a:ext>
                  </a:extLst>
                </a:gridCol>
                <a:gridCol w="1114785">
                  <a:extLst>
                    <a:ext uri="{9D8B030D-6E8A-4147-A177-3AD203B41FA5}">
                      <a16:colId xmlns:a16="http://schemas.microsoft.com/office/drawing/2014/main" val="3384511167"/>
                    </a:ext>
                  </a:extLst>
                </a:gridCol>
                <a:gridCol w="1114785">
                  <a:extLst>
                    <a:ext uri="{9D8B030D-6E8A-4147-A177-3AD203B41FA5}">
                      <a16:colId xmlns:a16="http://schemas.microsoft.com/office/drawing/2014/main" val="2463487069"/>
                    </a:ext>
                  </a:extLst>
                </a:gridCol>
                <a:gridCol w="1114785">
                  <a:extLst>
                    <a:ext uri="{9D8B030D-6E8A-4147-A177-3AD203B41FA5}">
                      <a16:colId xmlns:a16="http://schemas.microsoft.com/office/drawing/2014/main" val="4357142"/>
                    </a:ext>
                  </a:extLst>
                </a:gridCol>
                <a:gridCol w="3623050">
                  <a:extLst>
                    <a:ext uri="{9D8B030D-6E8A-4147-A177-3AD203B41FA5}">
                      <a16:colId xmlns:a16="http://schemas.microsoft.com/office/drawing/2014/main" val="3327075497"/>
                    </a:ext>
                  </a:extLst>
                </a:gridCol>
              </a:tblGrid>
              <a:tr h="394917">
                <a:tc>
                  <a:txBody>
                    <a:bodyPr/>
                    <a:lstStyle/>
                    <a:p>
                      <a:pPr algn="ctr"/>
                      <a:r>
                        <a:rPr lang="en-US" sz="1400" dirty="0"/>
                        <a:t>Family</a:t>
                      </a:r>
                    </a:p>
                  </a:txBody>
                  <a:tcPr marL="91416" marR="91416" marT="45708" marB="45708"/>
                </a:tc>
                <a:tc>
                  <a:txBody>
                    <a:bodyPr/>
                    <a:lstStyle/>
                    <a:p>
                      <a:pPr algn="ctr"/>
                      <a:r>
                        <a:rPr lang="en-US" sz="1400" dirty="0"/>
                        <a:t>Series</a:t>
                      </a:r>
                    </a:p>
                  </a:txBody>
                  <a:tcPr marL="91416" marR="91416" marT="45708" marB="45708"/>
                </a:tc>
                <a:tc>
                  <a:txBody>
                    <a:bodyPr/>
                    <a:lstStyle/>
                    <a:p>
                      <a:pPr algn="ctr"/>
                      <a:r>
                        <a:rPr lang="en-US" sz="1400" dirty="0"/>
                        <a:t>Optimization</a:t>
                      </a:r>
                    </a:p>
                  </a:txBody>
                  <a:tcPr marL="91416" marR="91416" marT="45708" marB="45708"/>
                </a:tc>
                <a:tc>
                  <a:txBody>
                    <a:bodyPr/>
                    <a:lstStyle/>
                    <a:p>
                      <a:pPr algn="ctr"/>
                      <a:r>
                        <a:rPr lang="en-US" sz="1400" dirty="0"/>
                        <a:t>650V</a:t>
                      </a:r>
                    </a:p>
                  </a:txBody>
                  <a:tcPr marL="91416" marR="91416" marT="45708" marB="45708"/>
                </a:tc>
                <a:tc>
                  <a:txBody>
                    <a:bodyPr/>
                    <a:lstStyle/>
                    <a:p>
                      <a:pPr algn="ctr"/>
                      <a:r>
                        <a:rPr lang="en-US" sz="1400" dirty="0"/>
                        <a:t>900V</a:t>
                      </a:r>
                    </a:p>
                  </a:txBody>
                  <a:tcPr marL="91416" marR="91416" marT="45708" marB="45708"/>
                </a:tc>
                <a:tc>
                  <a:txBody>
                    <a:bodyPr/>
                    <a:lstStyle/>
                    <a:p>
                      <a:pPr algn="ctr"/>
                      <a:r>
                        <a:rPr lang="en-US" sz="1400" dirty="0"/>
                        <a:t>1200V</a:t>
                      </a:r>
                    </a:p>
                  </a:txBody>
                  <a:tcPr marL="91416" marR="91416" marT="45708" marB="45708"/>
                </a:tc>
                <a:tc>
                  <a:txBody>
                    <a:bodyPr/>
                    <a:lstStyle/>
                    <a:p>
                      <a:pPr algn="ctr"/>
                      <a:r>
                        <a:rPr lang="en-US" sz="1400" dirty="0"/>
                        <a:t>1700V</a:t>
                      </a:r>
                    </a:p>
                  </a:txBody>
                  <a:tcPr marL="91416" marR="91416" marT="45708" marB="45708"/>
                </a:tc>
                <a:tc>
                  <a:txBody>
                    <a:bodyPr/>
                    <a:lstStyle/>
                    <a:p>
                      <a:pPr algn="ctr"/>
                      <a:r>
                        <a:rPr lang="en-US" sz="1400" dirty="0"/>
                        <a:t>Primary</a:t>
                      </a:r>
                      <a:r>
                        <a:rPr lang="en-US" sz="1400" baseline="0" dirty="0"/>
                        <a:t> </a:t>
                      </a:r>
                      <a:r>
                        <a:rPr lang="en-US" sz="1400" dirty="0"/>
                        <a:t>Applications</a:t>
                      </a:r>
                    </a:p>
                  </a:txBody>
                  <a:tcPr marL="91416" marR="91416" marT="45708" marB="45708"/>
                </a:tc>
                <a:extLst>
                  <a:ext uri="{0D108BD9-81ED-4DB2-BD59-A6C34878D82A}">
                    <a16:rowId xmlns:a16="http://schemas.microsoft.com/office/drawing/2014/main" val="1913292577"/>
                  </a:ext>
                </a:extLst>
              </a:tr>
              <a:tr h="549517">
                <a:tc>
                  <a:txBody>
                    <a:bodyPr/>
                    <a:lstStyle/>
                    <a:p>
                      <a:pPr algn="ctr"/>
                      <a:r>
                        <a:rPr lang="en-US" sz="1400" dirty="0"/>
                        <a:t>M1</a:t>
                      </a:r>
                    </a:p>
                  </a:txBody>
                  <a:tcPr marL="91416" marR="91416" marT="45708" marB="45708"/>
                </a:tc>
                <a:tc>
                  <a:txBody>
                    <a:bodyPr/>
                    <a:lstStyle/>
                    <a:p>
                      <a:pPr algn="ctr"/>
                      <a:r>
                        <a:rPr lang="en-US" sz="1400" dirty="0"/>
                        <a:t>M1</a:t>
                      </a:r>
                    </a:p>
                  </a:txBody>
                  <a:tcPr marL="91416" marR="91416" marT="45708" marB="45708"/>
                </a:tc>
                <a:tc>
                  <a:txBody>
                    <a:bodyPr/>
                    <a:lstStyle/>
                    <a:p>
                      <a:r>
                        <a:rPr lang="en-US" sz="1400" dirty="0"/>
                        <a:t>Low RDS(ON)</a:t>
                      </a:r>
                    </a:p>
                    <a:p>
                      <a:r>
                        <a:rPr lang="en-US" sz="1400" dirty="0"/>
                        <a:t>High</a:t>
                      </a:r>
                      <a:r>
                        <a:rPr lang="en-US" sz="1400" baseline="0" dirty="0"/>
                        <a:t> SCWT</a:t>
                      </a:r>
                      <a:endParaRPr lang="en-US" sz="1400" dirty="0"/>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tc>
                  <a:txBody>
                    <a:bodyPr/>
                    <a:lstStyle/>
                    <a:p>
                      <a:r>
                        <a:rPr lang="en-US" sz="1400" dirty="0"/>
                        <a:t>..120SC1</a:t>
                      </a:r>
                    </a:p>
                  </a:txBody>
                  <a:tcPr marL="91416" marR="91416" marT="45708" marB="45708"/>
                </a:tc>
                <a:tc>
                  <a:txBody>
                    <a:bodyPr/>
                    <a:lstStyle/>
                    <a:p>
                      <a:r>
                        <a:rPr lang="en-US" sz="1400" dirty="0">
                          <a:solidFill>
                            <a:schemeClr val="tx1"/>
                          </a:solidFill>
                        </a:rPr>
                        <a:t>..170M1</a:t>
                      </a:r>
                    </a:p>
                  </a:txBody>
                  <a:tcPr marL="91416" marR="91416" marT="45708" marB="45708"/>
                </a:tc>
                <a:tc>
                  <a:txBody>
                    <a:bodyPr/>
                    <a:lstStyle/>
                    <a:p>
                      <a:endParaRPr lang="en-US" sz="1400" dirty="0">
                        <a:solidFill>
                          <a:srgbClr val="276990"/>
                        </a:solidFill>
                      </a:endParaRPr>
                    </a:p>
                  </a:txBody>
                  <a:tcPr marL="91416" marR="91416" marT="45708" marB="45708"/>
                </a:tc>
                <a:extLst>
                  <a:ext uri="{0D108BD9-81ED-4DB2-BD59-A6C34878D82A}">
                    <a16:rowId xmlns:a16="http://schemas.microsoft.com/office/drawing/2014/main" val="38504157"/>
                  </a:ext>
                </a:extLst>
              </a:tr>
              <a:tr h="549517">
                <a:tc>
                  <a:txBody>
                    <a:bodyPr/>
                    <a:lstStyle/>
                    <a:p>
                      <a:pPr algn="ctr"/>
                      <a:r>
                        <a:rPr lang="en-US" sz="1400" dirty="0"/>
                        <a:t>M2</a:t>
                      </a:r>
                    </a:p>
                  </a:txBody>
                  <a:tcPr marL="91416" marR="91416" marT="45708" marB="45708"/>
                </a:tc>
                <a:tc>
                  <a:txBody>
                    <a:bodyPr/>
                    <a:lstStyle/>
                    <a:p>
                      <a:pPr algn="ctr"/>
                      <a:r>
                        <a:rPr lang="en-US" sz="1400" dirty="0"/>
                        <a:t>M2</a:t>
                      </a:r>
                    </a:p>
                  </a:txBody>
                  <a:tcPr marL="91416" marR="91416" marT="45708" marB="45708"/>
                </a:tc>
                <a:tc>
                  <a:txBody>
                    <a:bodyPr/>
                    <a:lstStyle/>
                    <a:p>
                      <a:r>
                        <a:rPr lang="en-US" sz="1400" dirty="0"/>
                        <a:t>Low RDS(ON)</a:t>
                      </a:r>
                    </a:p>
                    <a:p>
                      <a:r>
                        <a:rPr lang="en-US" sz="1400" dirty="0"/>
                        <a:t>High</a:t>
                      </a:r>
                      <a:r>
                        <a:rPr lang="en-US" sz="1400" baseline="0" dirty="0"/>
                        <a:t> SCWT</a:t>
                      </a:r>
                      <a:endParaRPr lang="en-US" sz="1400" dirty="0"/>
                    </a:p>
                  </a:txBody>
                  <a:tcPr marL="91416" marR="91416" marT="45708" marB="45708"/>
                </a:tc>
                <a:tc>
                  <a:txBody>
                    <a:bodyPr/>
                    <a:lstStyle/>
                    <a:p>
                      <a:r>
                        <a:rPr lang="en-US" sz="1400" dirty="0"/>
                        <a:t>..065SC1</a:t>
                      </a:r>
                    </a:p>
                  </a:txBody>
                  <a:tcPr marL="91416" marR="91416" marT="45708" marB="45708"/>
                </a:tc>
                <a:tc>
                  <a:txBody>
                    <a:bodyPr/>
                    <a:lstStyle/>
                    <a:p>
                      <a:r>
                        <a:rPr lang="en-US" sz="1400" dirty="0"/>
                        <a:t>..090SC1</a:t>
                      </a:r>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extLst>
                  <a:ext uri="{0D108BD9-81ED-4DB2-BD59-A6C34878D82A}">
                    <a16:rowId xmlns:a16="http://schemas.microsoft.com/office/drawing/2014/main" val="2143946182"/>
                  </a:ext>
                </a:extLst>
              </a:tr>
              <a:tr h="549517">
                <a:tc rowSpan="2">
                  <a:txBody>
                    <a:bodyPr/>
                    <a:lstStyle/>
                    <a:p>
                      <a:pPr algn="ctr"/>
                      <a:r>
                        <a:rPr lang="en-US" sz="1400" dirty="0"/>
                        <a:t>M3</a:t>
                      </a:r>
                    </a:p>
                  </a:txBody>
                  <a:tcPr marL="91416" marR="91416" marT="45708" marB="45708" anchor="ctr"/>
                </a:tc>
                <a:tc>
                  <a:txBody>
                    <a:bodyPr/>
                    <a:lstStyle/>
                    <a:p>
                      <a:pPr algn="ctr"/>
                      <a:r>
                        <a:rPr lang="en-US" sz="1400" dirty="0"/>
                        <a:t>M3S</a:t>
                      </a:r>
                    </a:p>
                  </a:txBody>
                  <a:tcPr marL="91416" marR="91416" marT="45708" marB="45708"/>
                </a:tc>
                <a:tc>
                  <a:txBody>
                    <a:bodyPr/>
                    <a:lstStyle/>
                    <a:p>
                      <a:r>
                        <a:rPr lang="en-US" sz="1400" dirty="0"/>
                        <a:t>High</a:t>
                      </a:r>
                      <a:r>
                        <a:rPr lang="en-US" sz="1400" baseline="0" dirty="0"/>
                        <a:t> speed</a:t>
                      </a:r>
                      <a:endParaRPr lang="en-US" sz="1400" dirty="0"/>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tc>
                  <a:txBody>
                    <a:bodyPr/>
                    <a:lstStyle/>
                    <a:p>
                      <a:r>
                        <a:rPr lang="en-US" sz="1400" dirty="0"/>
                        <a:t>..120M3S</a:t>
                      </a:r>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extLst>
                  <a:ext uri="{0D108BD9-81ED-4DB2-BD59-A6C34878D82A}">
                    <a16:rowId xmlns:a16="http://schemas.microsoft.com/office/drawing/2014/main" val="3060748260"/>
                  </a:ext>
                </a:extLst>
              </a:tr>
              <a:tr h="607487">
                <a:tc vMerge="1">
                  <a:txBody>
                    <a:bodyPr/>
                    <a:lstStyle/>
                    <a:p>
                      <a:endParaRPr lang="en-US" dirty="0"/>
                    </a:p>
                  </a:txBody>
                  <a:tcPr/>
                </a:tc>
                <a:tc>
                  <a:txBody>
                    <a:bodyPr/>
                    <a:lstStyle/>
                    <a:p>
                      <a:pPr algn="ctr"/>
                      <a:r>
                        <a:rPr lang="en-US" sz="1400" dirty="0"/>
                        <a:t>M3T</a:t>
                      </a:r>
                    </a:p>
                  </a:txBody>
                  <a:tcPr marL="91416" marR="91416" marT="45708" marB="45708"/>
                </a:tc>
                <a:tc>
                  <a:txBody>
                    <a:bodyPr/>
                    <a:lstStyle/>
                    <a:p>
                      <a:r>
                        <a:rPr lang="en-US" sz="1400" dirty="0"/>
                        <a:t>Low RDS(ON)</a:t>
                      </a:r>
                    </a:p>
                    <a:p>
                      <a:r>
                        <a:rPr lang="en-US" sz="1400" dirty="0"/>
                        <a:t>High</a:t>
                      </a:r>
                      <a:r>
                        <a:rPr lang="en-US" sz="1400" baseline="0" dirty="0"/>
                        <a:t> SCWT</a:t>
                      </a:r>
                      <a:endParaRPr lang="en-US" sz="1400" dirty="0"/>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tc>
                  <a:txBody>
                    <a:bodyPr/>
                    <a:lstStyle/>
                    <a:p>
                      <a:r>
                        <a:rPr lang="en-US" sz="1400" dirty="0"/>
                        <a:t>..120M3</a:t>
                      </a:r>
                      <a:r>
                        <a:rPr lang="en-US" sz="1400" dirty="0">
                          <a:solidFill>
                            <a:srgbClr val="E97D2E"/>
                          </a:solidFill>
                        </a:rPr>
                        <a:t>x</a:t>
                      </a:r>
                    </a:p>
                    <a:p>
                      <a:r>
                        <a:rPr lang="en-US" sz="1000" dirty="0">
                          <a:solidFill>
                            <a:srgbClr val="E97D2E"/>
                          </a:solidFill>
                        </a:rPr>
                        <a:t>SCWT</a:t>
                      </a:r>
                      <a:r>
                        <a:rPr lang="en-US" sz="1000" baseline="0" dirty="0">
                          <a:solidFill>
                            <a:srgbClr val="E97D2E"/>
                          </a:solidFill>
                        </a:rPr>
                        <a:t> dependent</a:t>
                      </a:r>
                      <a:endParaRPr lang="en-US" sz="1000" dirty="0">
                        <a:solidFill>
                          <a:srgbClr val="E97D2E"/>
                        </a:solidFill>
                      </a:endParaRPr>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extLst>
                  <a:ext uri="{0D108BD9-81ED-4DB2-BD59-A6C34878D82A}">
                    <a16:rowId xmlns:a16="http://schemas.microsoft.com/office/drawing/2014/main" val="1230388631"/>
                  </a:ext>
                </a:extLst>
              </a:tr>
            </a:tbl>
          </a:graphicData>
        </a:graphic>
      </p:graphicFrame>
      <p:graphicFrame>
        <p:nvGraphicFramePr>
          <p:cNvPr id="11" name="Table 10"/>
          <p:cNvGraphicFramePr>
            <a:graphicFrameLocks noGrp="1"/>
          </p:cNvGraphicFramePr>
          <p:nvPr/>
        </p:nvGraphicFramePr>
        <p:xfrm>
          <a:off x="424970" y="3997073"/>
          <a:ext cx="11333645" cy="1809345"/>
        </p:xfrm>
        <a:graphic>
          <a:graphicData uri="http://schemas.openxmlformats.org/drawingml/2006/table">
            <a:tbl>
              <a:tblPr firstRow="1" bandRow="1">
                <a:tableStyleId>{5C22544A-7EE6-4342-B048-85BDC9FD1C3A}</a:tableStyleId>
              </a:tblPr>
              <a:tblGrid>
                <a:gridCol w="1857974">
                  <a:extLst>
                    <a:ext uri="{9D8B030D-6E8A-4147-A177-3AD203B41FA5}">
                      <a16:colId xmlns:a16="http://schemas.microsoft.com/office/drawing/2014/main" val="3888467843"/>
                    </a:ext>
                  </a:extLst>
                </a:gridCol>
                <a:gridCol w="1393481">
                  <a:extLst>
                    <a:ext uri="{9D8B030D-6E8A-4147-A177-3AD203B41FA5}">
                      <a16:colId xmlns:a16="http://schemas.microsoft.com/office/drawing/2014/main" val="1412284819"/>
                    </a:ext>
                  </a:extLst>
                </a:gridCol>
                <a:gridCol w="1114785">
                  <a:extLst>
                    <a:ext uri="{9D8B030D-6E8A-4147-A177-3AD203B41FA5}">
                      <a16:colId xmlns:a16="http://schemas.microsoft.com/office/drawing/2014/main" val="3389563211"/>
                    </a:ext>
                  </a:extLst>
                </a:gridCol>
                <a:gridCol w="1114785">
                  <a:extLst>
                    <a:ext uri="{9D8B030D-6E8A-4147-A177-3AD203B41FA5}">
                      <a16:colId xmlns:a16="http://schemas.microsoft.com/office/drawing/2014/main" val="3384511167"/>
                    </a:ext>
                  </a:extLst>
                </a:gridCol>
                <a:gridCol w="1114785">
                  <a:extLst>
                    <a:ext uri="{9D8B030D-6E8A-4147-A177-3AD203B41FA5}">
                      <a16:colId xmlns:a16="http://schemas.microsoft.com/office/drawing/2014/main" val="2463487069"/>
                    </a:ext>
                  </a:extLst>
                </a:gridCol>
                <a:gridCol w="1114785">
                  <a:extLst>
                    <a:ext uri="{9D8B030D-6E8A-4147-A177-3AD203B41FA5}">
                      <a16:colId xmlns:a16="http://schemas.microsoft.com/office/drawing/2014/main" val="4357142"/>
                    </a:ext>
                  </a:extLst>
                </a:gridCol>
                <a:gridCol w="3623050">
                  <a:extLst>
                    <a:ext uri="{9D8B030D-6E8A-4147-A177-3AD203B41FA5}">
                      <a16:colId xmlns:a16="http://schemas.microsoft.com/office/drawing/2014/main" val="3023554510"/>
                    </a:ext>
                  </a:extLst>
                </a:gridCol>
              </a:tblGrid>
              <a:tr h="369540">
                <a:tc>
                  <a:txBody>
                    <a:bodyPr/>
                    <a:lstStyle/>
                    <a:p>
                      <a:pPr algn="ctr"/>
                      <a:r>
                        <a:rPr lang="en-US" sz="1400" dirty="0"/>
                        <a:t>Family</a:t>
                      </a:r>
                    </a:p>
                  </a:txBody>
                  <a:tcPr marL="91416" marR="91416" marT="45708" marB="45708"/>
                </a:tc>
                <a:tc>
                  <a:txBody>
                    <a:bodyPr/>
                    <a:lstStyle/>
                    <a:p>
                      <a:pPr algn="ctr"/>
                      <a:r>
                        <a:rPr lang="en-US" sz="1400" dirty="0"/>
                        <a:t>Optimization</a:t>
                      </a:r>
                    </a:p>
                  </a:txBody>
                  <a:tcPr marL="91416" marR="91416" marT="45708" marB="45708"/>
                </a:tc>
                <a:tc>
                  <a:txBody>
                    <a:bodyPr/>
                    <a:lstStyle/>
                    <a:p>
                      <a:pPr algn="ctr"/>
                      <a:r>
                        <a:rPr lang="en-US" sz="1400" dirty="0"/>
                        <a:t>650V</a:t>
                      </a:r>
                    </a:p>
                  </a:txBody>
                  <a:tcPr marL="91416" marR="91416" marT="45708" marB="45708"/>
                </a:tc>
                <a:tc>
                  <a:txBody>
                    <a:bodyPr/>
                    <a:lstStyle/>
                    <a:p>
                      <a:pPr algn="ctr"/>
                      <a:endParaRPr lang="en-US" sz="1400" dirty="0"/>
                    </a:p>
                  </a:txBody>
                  <a:tcPr marL="91416" marR="91416" marT="45708" marB="45708"/>
                </a:tc>
                <a:tc>
                  <a:txBody>
                    <a:bodyPr/>
                    <a:lstStyle/>
                    <a:p>
                      <a:pPr algn="ctr"/>
                      <a:r>
                        <a:rPr lang="en-US" sz="1400" dirty="0"/>
                        <a:t>1200V</a:t>
                      </a:r>
                    </a:p>
                  </a:txBody>
                  <a:tcPr marL="91416" marR="91416" marT="45708" marB="45708"/>
                </a:tc>
                <a:tc>
                  <a:txBody>
                    <a:bodyPr/>
                    <a:lstStyle/>
                    <a:p>
                      <a:pPr algn="ctr"/>
                      <a:r>
                        <a:rPr lang="en-US" sz="1400" dirty="0"/>
                        <a:t>1700V</a:t>
                      </a:r>
                    </a:p>
                  </a:txBody>
                  <a:tcPr marL="91416" marR="91416" marT="45708" marB="4570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Primary</a:t>
                      </a:r>
                      <a:r>
                        <a:rPr lang="en-US" sz="1400" baseline="0" dirty="0"/>
                        <a:t> </a:t>
                      </a:r>
                      <a:r>
                        <a:rPr lang="en-US" sz="1400" dirty="0"/>
                        <a:t>Applications</a:t>
                      </a:r>
                    </a:p>
                  </a:txBody>
                  <a:tcPr marL="91416" marR="91416" marT="45708" marB="45708"/>
                </a:tc>
                <a:extLst>
                  <a:ext uri="{0D108BD9-81ED-4DB2-BD59-A6C34878D82A}">
                    <a16:rowId xmlns:a16="http://schemas.microsoft.com/office/drawing/2014/main" val="1913292577"/>
                  </a:ext>
                </a:extLst>
              </a:tr>
              <a:tr h="479935">
                <a:tc>
                  <a:txBody>
                    <a:bodyPr/>
                    <a:lstStyle/>
                    <a:p>
                      <a:pPr algn="ctr"/>
                      <a:r>
                        <a:rPr lang="en-US" sz="1400" dirty="0"/>
                        <a:t>D1</a:t>
                      </a:r>
                    </a:p>
                  </a:txBody>
                  <a:tcPr marL="91416" marR="91416" marT="45708" marB="45708"/>
                </a:tc>
                <a:tc>
                  <a:txBody>
                    <a:bodyPr/>
                    <a:lstStyle/>
                    <a:p>
                      <a:r>
                        <a:rPr lang="en-US" sz="1400" dirty="0"/>
                        <a:t>High</a:t>
                      </a:r>
                      <a:r>
                        <a:rPr lang="en-US" sz="1400" baseline="0" dirty="0"/>
                        <a:t> IFSM</a:t>
                      </a:r>
                      <a:endParaRPr lang="en-US" sz="1400" dirty="0"/>
                    </a:p>
                  </a:txBody>
                  <a:tcPr marL="91416" marR="91416" marT="45708" marB="45708"/>
                </a:tc>
                <a:tc>
                  <a:txBody>
                    <a:bodyPr/>
                    <a:lstStyle/>
                    <a:p>
                      <a:r>
                        <a:rPr lang="en-US" sz="1400" dirty="0"/>
                        <a:t>..65A</a:t>
                      </a:r>
                    </a:p>
                  </a:txBody>
                  <a:tcPr marL="91416" marR="91416" marT="45708" marB="45708"/>
                </a:tc>
                <a:tc>
                  <a:txBody>
                    <a:bodyPr/>
                    <a:lstStyle/>
                    <a:p>
                      <a:endParaRPr lang="en-US" sz="1400" dirty="0"/>
                    </a:p>
                  </a:txBody>
                  <a:tcPr marL="91416" marR="91416" marT="45708" marB="45708"/>
                </a:tc>
                <a:tc>
                  <a:txBody>
                    <a:bodyPr/>
                    <a:lstStyle/>
                    <a:p>
                      <a:r>
                        <a:rPr lang="en-US" sz="1400" dirty="0"/>
                        <a:t>..120A</a:t>
                      </a:r>
                    </a:p>
                  </a:txBody>
                  <a:tcPr marL="91416" marR="91416" marT="45708" marB="45708"/>
                </a:tc>
                <a:tc>
                  <a:txBody>
                    <a:bodyPr/>
                    <a:lstStyle/>
                    <a:p>
                      <a:r>
                        <a:rPr lang="en-US" sz="1400" dirty="0"/>
                        <a:t>..170A</a:t>
                      </a:r>
                    </a:p>
                  </a:txBody>
                  <a:tcPr marL="91416" marR="91416" marT="45708" marB="45708"/>
                </a:tc>
                <a:tc>
                  <a:txBody>
                    <a:bodyPr/>
                    <a:lstStyle/>
                    <a:p>
                      <a:endParaRPr lang="en-US" sz="1400" dirty="0"/>
                    </a:p>
                  </a:txBody>
                  <a:tcPr marL="91416" marR="91416" marT="45708" marB="45708"/>
                </a:tc>
                <a:extLst>
                  <a:ext uri="{0D108BD9-81ED-4DB2-BD59-A6C34878D82A}">
                    <a16:rowId xmlns:a16="http://schemas.microsoft.com/office/drawing/2014/main" val="38504157"/>
                  </a:ext>
                </a:extLst>
              </a:tr>
              <a:tr h="479935">
                <a:tc>
                  <a:txBody>
                    <a:bodyPr/>
                    <a:lstStyle/>
                    <a:p>
                      <a:pPr algn="ctr"/>
                      <a:r>
                        <a:rPr lang="en-US" sz="1400" dirty="0"/>
                        <a:t>D2</a:t>
                      </a:r>
                    </a:p>
                  </a:txBody>
                  <a:tcPr marL="91416" marR="91416" marT="45708" marB="45708"/>
                </a:tc>
                <a:tc>
                  <a:txBody>
                    <a:bodyPr/>
                    <a:lstStyle/>
                    <a:p>
                      <a:r>
                        <a:rPr lang="en-US" sz="1400" dirty="0"/>
                        <a:t>Low QC</a:t>
                      </a:r>
                    </a:p>
                  </a:txBody>
                  <a:tcPr marL="91416" marR="91416" marT="45708" marB="45708"/>
                </a:tc>
                <a:tc>
                  <a:txBody>
                    <a:bodyPr/>
                    <a:lstStyle/>
                    <a:p>
                      <a:r>
                        <a:rPr lang="en-US" sz="1400" dirty="0"/>
                        <a:t>..65B</a:t>
                      </a:r>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extLst>
                  <a:ext uri="{0D108BD9-81ED-4DB2-BD59-A6C34878D82A}">
                    <a16:rowId xmlns:a16="http://schemas.microsoft.com/office/drawing/2014/main" val="2143946182"/>
                  </a:ext>
                </a:extLst>
              </a:tr>
              <a:tr h="479935">
                <a:tc>
                  <a:txBody>
                    <a:bodyPr/>
                    <a:lstStyle/>
                    <a:p>
                      <a:pPr algn="ctr"/>
                      <a:r>
                        <a:rPr lang="en-US" sz="1400" dirty="0"/>
                        <a:t>D3</a:t>
                      </a:r>
                    </a:p>
                  </a:txBody>
                  <a:tcPr marL="91416" marR="91416" marT="45708" marB="45708" anchor="ctr"/>
                </a:tc>
                <a:tc>
                  <a:txBody>
                    <a:bodyPr/>
                    <a:lstStyle/>
                    <a:p>
                      <a:r>
                        <a:rPr lang="en-US" sz="1400" dirty="0"/>
                        <a:t>Low</a:t>
                      </a:r>
                      <a:r>
                        <a:rPr lang="en-US" sz="1400" baseline="0" dirty="0"/>
                        <a:t> QC x VF</a:t>
                      </a:r>
                      <a:endParaRPr lang="en-US" sz="1400" dirty="0"/>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tc>
                  <a:txBody>
                    <a:bodyPr/>
                    <a:lstStyle/>
                    <a:p>
                      <a:r>
                        <a:rPr lang="en-US" sz="1400" dirty="0"/>
                        <a:t>..120C</a:t>
                      </a:r>
                    </a:p>
                  </a:txBody>
                  <a:tcPr marL="91416" marR="91416" marT="45708" marB="45708"/>
                </a:tc>
                <a:tc>
                  <a:txBody>
                    <a:bodyPr/>
                    <a:lstStyle/>
                    <a:p>
                      <a:endParaRPr lang="en-US" sz="1400" dirty="0"/>
                    </a:p>
                  </a:txBody>
                  <a:tcPr marL="91416" marR="91416" marT="45708" marB="45708"/>
                </a:tc>
                <a:tc>
                  <a:txBody>
                    <a:bodyPr/>
                    <a:lstStyle/>
                    <a:p>
                      <a:endParaRPr lang="en-US" sz="1400" dirty="0"/>
                    </a:p>
                  </a:txBody>
                  <a:tcPr marL="91416" marR="91416" marT="45708" marB="45708"/>
                </a:tc>
                <a:extLst>
                  <a:ext uri="{0D108BD9-81ED-4DB2-BD59-A6C34878D82A}">
                    <a16:rowId xmlns:a16="http://schemas.microsoft.com/office/drawing/2014/main" val="3060748260"/>
                  </a:ext>
                </a:extLst>
              </a:tr>
            </a:tbl>
          </a:graphicData>
        </a:graphic>
      </p:graphicFrame>
      <p:pic>
        <p:nvPicPr>
          <p:cNvPr id="49" name="Picture 48">
            <a:extLst>
              <a:ext uri="{FF2B5EF4-FFF2-40B4-BE49-F238E27FC236}">
                <a16:creationId xmlns:a16="http://schemas.microsoft.com/office/drawing/2014/main" id="{0A650986-8F6D-704A-811F-3677DBD3DA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74564" y="5947349"/>
            <a:ext cx="323207" cy="328686"/>
          </a:xfrm>
          <a:prstGeom prst="rect">
            <a:avLst/>
          </a:prstGeom>
        </p:spPr>
      </p:pic>
      <p:pic>
        <p:nvPicPr>
          <p:cNvPr id="50" name="Picture 49">
            <a:extLst>
              <a:ext uri="{FF2B5EF4-FFF2-40B4-BE49-F238E27FC236}">
                <a16:creationId xmlns:a16="http://schemas.microsoft.com/office/drawing/2014/main" id="{0C1320A7-7633-424B-98D2-31B31C3831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7356" y="5947349"/>
            <a:ext cx="323207" cy="328686"/>
          </a:xfrm>
          <a:prstGeom prst="rect">
            <a:avLst/>
          </a:prstGeom>
        </p:spPr>
      </p:pic>
      <p:pic>
        <p:nvPicPr>
          <p:cNvPr id="51" name="Picture 50">
            <a:extLst>
              <a:ext uri="{FF2B5EF4-FFF2-40B4-BE49-F238E27FC236}">
                <a16:creationId xmlns:a16="http://schemas.microsoft.com/office/drawing/2014/main" id="{1FF424C6-2881-9247-BBA9-87328E3455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1287" y="5947349"/>
            <a:ext cx="328686" cy="328686"/>
          </a:xfrm>
          <a:prstGeom prst="rect">
            <a:avLst/>
          </a:prstGeom>
        </p:spPr>
      </p:pic>
      <p:sp>
        <p:nvSpPr>
          <p:cNvPr id="16" name="TextBox 15"/>
          <p:cNvSpPr txBox="1"/>
          <p:nvPr/>
        </p:nvSpPr>
        <p:spPr>
          <a:xfrm>
            <a:off x="1098671" y="6117287"/>
            <a:ext cx="914162" cy="227142"/>
          </a:xfrm>
          <a:prstGeom prst="rect">
            <a:avLst/>
          </a:prstGeom>
        </p:spPr>
        <p:txBody>
          <a:bodyPr vert="horz" wrap="none" lIns="91416" tIns="45708" rIns="91416" bIns="45708" rtlCol="0">
            <a:noAutofit/>
          </a:bodyPr>
          <a:lstStyle/>
          <a:p>
            <a:pPr algn="l"/>
            <a:endParaRPr lang="en-US" sz="1000" dirty="0"/>
          </a:p>
        </p:txBody>
      </p:sp>
      <p:sp>
        <p:nvSpPr>
          <p:cNvPr id="18" name="TextBox 17"/>
          <p:cNvSpPr txBox="1"/>
          <p:nvPr/>
        </p:nvSpPr>
        <p:spPr>
          <a:xfrm>
            <a:off x="853548" y="5969580"/>
            <a:ext cx="671447" cy="284224"/>
          </a:xfrm>
          <a:prstGeom prst="rect">
            <a:avLst/>
          </a:prstGeom>
        </p:spPr>
        <p:txBody>
          <a:bodyPr vert="horz" wrap="none" lIns="91416" tIns="45708" rIns="91416" bIns="45708" rtlCol="0" anchor="ctr">
            <a:noAutofit/>
          </a:bodyPr>
          <a:lstStyle/>
          <a:p>
            <a:pPr algn="l"/>
            <a:r>
              <a:rPr lang="en-US" sz="1000" dirty="0"/>
              <a:t>Traction</a:t>
            </a:r>
          </a:p>
        </p:txBody>
      </p:sp>
      <p:sp>
        <p:nvSpPr>
          <p:cNvPr id="55" name="TextBox 54"/>
          <p:cNvSpPr txBox="1"/>
          <p:nvPr/>
        </p:nvSpPr>
        <p:spPr>
          <a:xfrm>
            <a:off x="1887220" y="5969580"/>
            <a:ext cx="671447" cy="284224"/>
          </a:xfrm>
          <a:prstGeom prst="rect">
            <a:avLst/>
          </a:prstGeom>
        </p:spPr>
        <p:txBody>
          <a:bodyPr vert="horz" wrap="none" lIns="91416" tIns="45708" rIns="91416" bIns="45708" rtlCol="0" anchor="ctr">
            <a:noAutofit/>
          </a:bodyPr>
          <a:lstStyle/>
          <a:p>
            <a:pPr algn="l"/>
            <a:r>
              <a:rPr lang="en-US" sz="1000" dirty="0"/>
              <a:t>On-board Charger</a:t>
            </a:r>
          </a:p>
        </p:txBody>
      </p:sp>
      <p:sp>
        <p:nvSpPr>
          <p:cNvPr id="64" name="TextBox 63"/>
          <p:cNvSpPr txBox="1"/>
          <p:nvPr/>
        </p:nvSpPr>
        <p:spPr>
          <a:xfrm>
            <a:off x="3563921" y="5969580"/>
            <a:ext cx="671447" cy="284224"/>
          </a:xfrm>
          <a:prstGeom prst="rect">
            <a:avLst/>
          </a:prstGeom>
        </p:spPr>
        <p:txBody>
          <a:bodyPr vert="horz" wrap="none" lIns="91416" tIns="45708" rIns="91416" bIns="45708" rtlCol="0" anchor="ctr">
            <a:noAutofit/>
          </a:bodyPr>
          <a:lstStyle/>
          <a:p>
            <a:pPr algn="l"/>
            <a:r>
              <a:rPr lang="en-US" sz="1000" dirty="0"/>
              <a:t>EV Charging Station</a:t>
            </a:r>
          </a:p>
        </p:txBody>
      </p:sp>
      <p:sp>
        <p:nvSpPr>
          <p:cNvPr id="65" name="TextBox 64"/>
          <p:cNvSpPr txBox="1"/>
          <p:nvPr/>
        </p:nvSpPr>
        <p:spPr>
          <a:xfrm>
            <a:off x="5269182" y="5969580"/>
            <a:ext cx="671447" cy="284224"/>
          </a:xfrm>
          <a:prstGeom prst="rect">
            <a:avLst/>
          </a:prstGeom>
        </p:spPr>
        <p:txBody>
          <a:bodyPr vert="horz" wrap="none" lIns="91416" tIns="45708" rIns="91416" bIns="45708" rtlCol="0" anchor="ctr">
            <a:noAutofit/>
          </a:bodyPr>
          <a:lstStyle/>
          <a:p>
            <a:pPr algn="l"/>
            <a:r>
              <a:rPr lang="en-US" sz="1000" dirty="0"/>
              <a:t>UPS/Energy Storage</a:t>
            </a:r>
          </a:p>
        </p:txBody>
      </p:sp>
      <p:sp>
        <p:nvSpPr>
          <p:cNvPr id="69" name="TextBox 68"/>
          <p:cNvSpPr txBox="1"/>
          <p:nvPr/>
        </p:nvSpPr>
        <p:spPr>
          <a:xfrm>
            <a:off x="7039973" y="5969580"/>
            <a:ext cx="671447" cy="284224"/>
          </a:xfrm>
          <a:prstGeom prst="rect">
            <a:avLst/>
          </a:prstGeom>
        </p:spPr>
        <p:txBody>
          <a:bodyPr vert="horz" wrap="none" lIns="91416" tIns="45708" rIns="91416" bIns="45708" rtlCol="0" anchor="ctr">
            <a:noAutofit/>
          </a:bodyPr>
          <a:lstStyle/>
          <a:p>
            <a:pPr algn="l"/>
            <a:r>
              <a:rPr lang="en-US" sz="1000" dirty="0"/>
              <a:t>Solar</a:t>
            </a:r>
          </a:p>
        </p:txBody>
      </p:sp>
      <p:sp>
        <p:nvSpPr>
          <p:cNvPr id="70" name="TextBox 69"/>
          <p:cNvSpPr txBox="1"/>
          <p:nvPr/>
        </p:nvSpPr>
        <p:spPr>
          <a:xfrm>
            <a:off x="8012824" y="5969580"/>
            <a:ext cx="671447" cy="284224"/>
          </a:xfrm>
          <a:prstGeom prst="rect">
            <a:avLst/>
          </a:prstGeom>
        </p:spPr>
        <p:txBody>
          <a:bodyPr vert="horz" wrap="none" lIns="91416" tIns="45708" rIns="91416" bIns="45708" rtlCol="0" anchor="ctr">
            <a:noAutofit/>
          </a:bodyPr>
          <a:lstStyle/>
          <a:p>
            <a:pPr algn="l"/>
            <a:r>
              <a:rPr lang="en-US" sz="1000" dirty="0"/>
              <a:t>High Power Industrial</a:t>
            </a:r>
          </a:p>
        </p:txBody>
      </p:sp>
      <p:pic>
        <p:nvPicPr>
          <p:cNvPr id="53" name="Picture 52">
            <a:extLst>
              <a:ext uri="{FF2B5EF4-FFF2-40B4-BE49-F238E27FC236}">
                <a16:creationId xmlns:a16="http://schemas.microsoft.com/office/drawing/2014/main" id="{601B50D3-E80A-42CC-9DC9-9F1D8A0196F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2578" y="5947349"/>
            <a:ext cx="306456" cy="306456"/>
          </a:xfrm>
          <a:prstGeom prst="rect">
            <a:avLst/>
          </a:prstGeom>
        </p:spPr>
      </p:pic>
      <p:pic>
        <p:nvPicPr>
          <p:cNvPr id="54" name="Picture 53">
            <a:extLst>
              <a:ext uri="{FF2B5EF4-FFF2-40B4-BE49-F238E27FC236}">
                <a16:creationId xmlns:a16="http://schemas.microsoft.com/office/drawing/2014/main" id="{148992CE-D178-4A88-A73C-17BDE621EC1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52086" y="5947349"/>
            <a:ext cx="328686" cy="328686"/>
          </a:xfrm>
          <a:prstGeom prst="rect">
            <a:avLst/>
          </a:prstGeom>
        </p:spPr>
      </p:pic>
      <p:pic>
        <p:nvPicPr>
          <p:cNvPr id="56" name="Picture 55">
            <a:extLst>
              <a:ext uri="{FF2B5EF4-FFF2-40B4-BE49-F238E27FC236}">
                <a16:creationId xmlns:a16="http://schemas.microsoft.com/office/drawing/2014/main" id="{79EDE115-31DF-43A7-A2B2-26093FDB0DA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34096" y="5947349"/>
            <a:ext cx="286948" cy="328686"/>
          </a:xfrm>
          <a:prstGeom prst="rect">
            <a:avLst/>
          </a:prstGeom>
        </p:spPr>
      </p:pic>
      <p:pic>
        <p:nvPicPr>
          <p:cNvPr id="14" name="Picture 13">
            <a:extLst>
              <a:ext uri="{FF2B5EF4-FFF2-40B4-BE49-F238E27FC236}">
                <a16:creationId xmlns:a16="http://schemas.microsoft.com/office/drawing/2014/main" id="{0A650986-8F6D-704A-811F-3677DBD3DA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99107" y="1522298"/>
            <a:ext cx="323207" cy="328686"/>
          </a:xfrm>
          <a:prstGeom prst="rect">
            <a:avLst/>
          </a:prstGeom>
        </p:spPr>
      </p:pic>
      <p:pic>
        <p:nvPicPr>
          <p:cNvPr id="15" name="Picture 14">
            <a:extLst>
              <a:ext uri="{FF2B5EF4-FFF2-40B4-BE49-F238E27FC236}">
                <a16:creationId xmlns:a16="http://schemas.microsoft.com/office/drawing/2014/main" id="{0C1320A7-7633-424B-98D2-31B31C3831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6807" y="1522298"/>
            <a:ext cx="323207" cy="328686"/>
          </a:xfrm>
          <a:prstGeom prst="rect">
            <a:avLst/>
          </a:prstGeom>
        </p:spPr>
      </p:pic>
      <p:pic>
        <p:nvPicPr>
          <p:cNvPr id="17" name="Picture 16">
            <a:extLst>
              <a:ext uri="{FF2B5EF4-FFF2-40B4-BE49-F238E27FC236}">
                <a16:creationId xmlns:a16="http://schemas.microsoft.com/office/drawing/2014/main" id="{1FF424C6-2881-9247-BBA9-87328E3455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9029" y="1522298"/>
            <a:ext cx="328686" cy="328686"/>
          </a:xfrm>
          <a:prstGeom prst="rect">
            <a:avLst/>
          </a:prstGeom>
        </p:spPr>
      </p:pic>
      <p:pic>
        <p:nvPicPr>
          <p:cNvPr id="52" name="Picture 51">
            <a:extLst>
              <a:ext uri="{FF2B5EF4-FFF2-40B4-BE49-F238E27FC236}">
                <a16:creationId xmlns:a16="http://schemas.microsoft.com/office/drawing/2014/main" id="{D62A50AE-2D35-4E65-87B3-53DBB42D3C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79663" y="1522298"/>
            <a:ext cx="306456" cy="306456"/>
          </a:xfrm>
          <a:prstGeom prst="rect">
            <a:avLst/>
          </a:prstGeom>
        </p:spPr>
      </p:pic>
      <p:pic>
        <p:nvPicPr>
          <p:cNvPr id="57" name="Picture 56">
            <a:extLst>
              <a:ext uri="{FF2B5EF4-FFF2-40B4-BE49-F238E27FC236}">
                <a16:creationId xmlns:a16="http://schemas.microsoft.com/office/drawing/2014/main" id="{38C9E870-41FE-48FB-8656-740C56F7D4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55211" y="1500068"/>
            <a:ext cx="328686" cy="328686"/>
          </a:xfrm>
          <a:prstGeom prst="rect">
            <a:avLst/>
          </a:prstGeom>
        </p:spPr>
      </p:pic>
      <p:pic>
        <p:nvPicPr>
          <p:cNvPr id="58" name="Picture 57">
            <a:extLst>
              <a:ext uri="{FF2B5EF4-FFF2-40B4-BE49-F238E27FC236}">
                <a16:creationId xmlns:a16="http://schemas.microsoft.com/office/drawing/2014/main" id="{2E1A5F56-B4CD-41B7-A676-CF00081A131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52989" y="1537466"/>
            <a:ext cx="286948" cy="328686"/>
          </a:xfrm>
          <a:prstGeom prst="rect">
            <a:avLst/>
          </a:prstGeom>
        </p:spPr>
      </p:pic>
      <p:pic>
        <p:nvPicPr>
          <p:cNvPr id="61" name="Picture 60">
            <a:extLst>
              <a:ext uri="{FF2B5EF4-FFF2-40B4-BE49-F238E27FC236}">
                <a16:creationId xmlns:a16="http://schemas.microsoft.com/office/drawing/2014/main" id="{EDDEA1FA-202F-445F-A5D8-41DC79E2D3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9029" y="2083769"/>
            <a:ext cx="328686" cy="328686"/>
          </a:xfrm>
          <a:prstGeom prst="rect">
            <a:avLst/>
          </a:prstGeom>
        </p:spPr>
      </p:pic>
      <p:pic>
        <p:nvPicPr>
          <p:cNvPr id="71" name="Picture 70">
            <a:extLst>
              <a:ext uri="{FF2B5EF4-FFF2-40B4-BE49-F238E27FC236}">
                <a16:creationId xmlns:a16="http://schemas.microsoft.com/office/drawing/2014/main" id="{0C72390D-1345-4E70-9979-E7CFB643ED1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79663" y="2083769"/>
            <a:ext cx="306456" cy="306456"/>
          </a:xfrm>
          <a:prstGeom prst="rect">
            <a:avLst/>
          </a:prstGeom>
        </p:spPr>
      </p:pic>
      <p:pic>
        <p:nvPicPr>
          <p:cNvPr id="74" name="Picture 73">
            <a:extLst>
              <a:ext uri="{FF2B5EF4-FFF2-40B4-BE49-F238E27FC236}">
                <a16:creationId xmlns:a16="http://schemas.microsoft.com/office/drawing/2014/main" id="{026B7958-00E2-47FE-AEDC-A20F2C2A3A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55211" y="2061539"/>
            <a:ext cx="328686" cy="328686"/>
          </a:xfrm>
          <a:prstGeom prst="rect">
            <a:avLst/>
          </a:prstGeom>
        </p:spPr>
      </p:pic>
      <p:pic>
        <p:nvPicPr>
          <p:cNvPr id="78" name="Picture 77">
            <a:extLst>
              <a:ext uri="{FF2B5EF4-FFF2-40B4-BE49-F238E27FC236}">
                <a16:creationId xmlns:a16="http://schemas.microsoft.com/office/drawing/2014/main" id="{9A643595-B02A-48A4-96D1-AEBE7D234D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52989" y="2098937"/>
            <a:ext cx="286948" cy="328686"/>
          </a:xfrm>
          <a:prstGeom prst="rect">
            <a:avLst/>
          </a:prstGeom>
        </p:spPr>
      </p:pic>
      <p:pic>
        <p:nvPicPr>
          <p:cNvPr id="82" name="Picture 81">
            <a:extLst>
              <a:ext uri="{FF2B5EF4-FFF2-40B4-BE49-F238E27FC236}">
                <a16:creationId xmlns:a16="http://schemas.microsoft.com/office/drawing/2014/main" id="{EA3BE2F1-7863-4D76-8ABB-0FAEC7B7E2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9029" y="2635678"/>
            <a:ext cx="328686" cy="328686"/>
          </a:xfrm>
          <a:prstGeom prst="rect">
            <a:avLst/>
          </a:prstGeom>
        </p:spPr>
      </p:pic>
      <p:pic>
        <p:nvPicPr>
          <p:cNvPr id="84" name="Picture 83">
            <a:extLst>
              <a:ext uri="{FF2B5EF4-FFF2-40B4-BE49-F238E27FC236}">
                <a16:creationId xmlns:a16="http://schemas.microsoft.com/office/drawing/2014/main" id="{65070035-E8FC-4D76-AD1F-561C66AC23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55211" y="2613448"/>
            <a:ext cx="328686" cy="328686"/>
          </a:xfrm>
          <a:prstGeom prst="rect">
            <a:avLst/>
          </a:prstGeom>
        </p:spPr>
      </p:pic>
      <p:pic>
        <p:nvPicPr>
          <p:cNvPr id="85" name="Picture 84">
            <a:extLst>
              <a:ext uri="{FF2B5EF4-FFF2-40B4-BE49-F238E27FC236}">
                <a16:creationId xmlns:a16="http://schemas.microsoft.com/office/drawing/2014/main" id="{8EBC7526-7C2D-4EEE-B601-2CBA3C0C084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52989" y="2650846"/>
            <a:ext cx="286948" cy="328686"/>
          </a:xfrm>
          <a:prstGeom prst="rect">
            <a:avLst/>
          </a:prstGeom>
        </p:spPr>
      </p:pic>
      <p:pic>
        <p:nvPicPr>
          <p:cNvPr id="92" name="Picture 91">
            <a:extLst>
              <a:ext uri="{FF2B5EF4-FFF2-40B4-BE49-F238E27FC236}">
                <a16:creationId xmlns:a16="http://schemas.microsoft.com/office/drawing/2014/main" id="{B03272ED-9A27-41FD-A067-2A2FBA6762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99107" y="3173086"/>
            <a:ext cx="323207" cy="328686"/>
          </a:xfrm>
          <a:prstGeom prst="rect">
            <a:avLst/>
          </a:prstGeom>
        </p:spPr>
      </p:pic>
      <p:pic>
        <p:nvPicPr>
          <p:cNvPr id="93" name="Picture 92">
            <a:extLst>
              <a:ext uri="{FF2B5EF4-FFF2-40B4-BE49-F238E27FC236}">
                <a16:creationId xmlns:a16="http://schemas.microsoft.com/office/drawing/2014/main" id="{BCF3F1A9-5752-46DA-A9D7-93A0EE029C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06807" y="3173086"/>
            <a:ext cx="323207" cy="328686"/>
          </a:xfrm>
          <a:prstGeom prst="rect">
            <a:avLst/>
          </a:prstGeom>
        </p:spPr>
      </p:pic>
      <p:pic>
        <p:nvPicPr>
          <p:cNvPr id="95" name="Picture 94">
            <a:extLst>
              <a:ext uri="{FF2B5EF4-FFF2-40B4-BE49-F238E27FC236}">
                <a16:creationId xmlns:a16="http://schemas.microsoft.com/office/drawing/2014/main" id="{1C2B9C4E-3FED-4141-A2F2-C8855500385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79663" y="3173086"/>
            <a:ext cx="306456" cy="306456"/>
          </a:xfrm>
          <a:prstGeom prst="rect">
            <a:avLst/>
          </a:prstGeom>
        </p:spPr>
      </p:pic>
      <p:pic>
        <p:nvPicPr>
          <p:cNvPr id="108" name="Picture 107">
            <a:extLst>
              <a:ext uri="{FF2B5EF4-FFF2-40B4-BE49-F238E27FC236}">
                <a16:creationId xmlns:a16="http://schemas.microsoft.com/office/drawing/2014/main" id="{CCAF0551-6E8E-4007-A73E-38E2937AAE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03525" y="4924840"/>
            <a:ext cx="328686" cy="328686"/>
          </a:xfrm>
          <a:prstGeom prst="rect">
            <a:avLst/>
          </a:prstGeom>
        </p:spPr>
      </p:pic>
      <p:pic>
        <p:nvPicPr>
          <p:cNvPr id="110" name="Picture 109">
            <a:extLst>
              <a:ext uri="{FF2B5EF4-FFF2-40B4-BE49-F238E27FC236}">
                <a16:creationId xmlns:a16="http://schemas.microsoft.com/office/drawing/2014/main" id="{F03EF76F-66AC-4718-A9D6-BE3909D837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49707" y="4902610"/>
            <a:ext cx="328686" cy="328686"/>
          </a:xfrm>
          <a:prstGeom prst="rect">
            <a:avLst/>
          </a:prstGeom>
        </p:spPr>
      </p:pic>
      <p:pic>
        <p:nvPicPr>
          <p:cNvPr id="111" name="Picture 110">
            <a:extLst>
              <a:ext uri="{FF2B5EF4-FFF2-40B4-BE49-F238E27FC236}">
                <a16:creationId xmlns:a16="http://schemas.microsoft.com/office/drawing/2014/main" id="{0F14A42C-43AB-473B-9392-C439BB6583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47485" y="4940008"/>
            <a:ext cx="286948" cy="328686"/>
          </a:xfrm>
          <a:prstGeom prst="rect">
            <a:avLst/>
          </a:prstGeom>
        </p:spPr>
      </p:pic>
      <p:pic>
        <p:nvPicPr>
          <p:cNvPr id="113" name="Picture 112">
            <a:extLst>
              <a:ext uri="{FF2B5EF4-FFF2-40B4-BE49-F238E27FC236}">
                <a16:creationId xmlns:a16="http://schemas.microsoft.com/office/drawing/2014/main" id="{5425F693-354D-4CE2-AA79-B9FD00ADA2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93603" y="4432781"/>
            <a:ext cx="323207" cy="328686"/>
          </a:xfrm>
          <a:prstGeom prst="rect">
            <a:avLst/>
          </a:prstGeom>
        </p:spPr>
      </p:pic>
      <p:pic>
        <p:nvPicPr>
          <p:cNvPr id="114" name="Picture 113">
            <a:extLst>
              <a:ext uri="{FF2B5EF4-FFF2-40B4-BE49-F238E27FC236}">
                <a16:creationId xmlns:a16="http://schemas.microsoft.com/office/drawing/2014/main" id="{0843714A-E454-4DE2-8431-84FBC115D5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01303" y="4432781"/>
            <a:ext cx="323207" cy="328686"/>
          </a:xfrm>
          <a:prstGeom prst="rect">
            <a:avLst/>
          </a:prstGeom>
        </p:spPr>
      </p:pic>
      <p:pic>
        <p:nvPicPr>
          <p:cNvPr id="115" name="Picture 114">
            <a:extLst>
              <a:ext uri="{FF2B5EF4-FFF2-40B4-BE49-F238E27FC236}">
                <a16:creationId xmlns:a16="http://schemas.microsoft.com/office/drawing/2014/main" id="{B244E238-3F89-4AF2-8BED-29441F178C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03525" y="4432781"/>
            <a:ext cx="328686" cy="328686"/>
          </a:xfrm>
          <a:prstGeom prst="rect">
            <a:avLst/>
          </a:prstGeom>
        </p:spPr>
      </p:pic>
      <p:pic>
        <p:nvPicPr>
          <p:cNvPr id="117" name="Picture 116">
            <a:extLst>
              <a:ext uri="{FF2B5EF4-FFF2-40B4-BE49-F238E27FC236}">
                <a16:creationId xmlns:a16="http://schemas.microsoft.com/office/drawing/2014/main" id="{136A3D9E-74C2-467B-A8F0-98FB48B279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49707" y="4410551"/>
            <a:ext cx="328686" cy="328686"/>
          </a:xfrm>
          <a:prstGeom prst="rect">
            <a:avLst/>
          </a:prstGeom>
        </p:spPr>
      </p:pic>
      <p:pic>
        <p:nvPicPr>
          <p:cNvPr id="118" name="Picture 117">
            <a:extLst>
              <a:ext uri="{FF2B5EF4-FFF2-40B4-BE49-F238E27FC236}">
                <a16:creationId xmlns:a16="http://schemas.microsoft.com/office/drawing/2014/main" id="{5AE10231-0517-4FF9-B076-FE96D99582A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47485" y="4447949"/>
            <a:ext cx="286948" cy="328686"/>
          </a:xfrm>
          <a:prstGeom prst="rect">
            <a:avLst/>
          </a:prstGeom>
        </p:spPr>
      </p:pic>
      <p:pic>
        <p:nvPicPr>
          <p:cNvPr id="120" name="Picture 119">
            <a:extLst>
              <a:ext uri="{FF2B5EF4-FFF2-40B4-BE49-F238E27FC236}">
                <a16:creationId xmlns:a16="http://schemas.microsoft.com/office/drawing/2014/main" id="{780CA9F7-6DA7-44D2-8392-762E3BEB77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93603" y="5394872"/>
            <a:ext cx="323207" cy="328686"/>
          </a:xfrm>
          <a:prstGeom prst="rect">
            <a:avLst/>
          </a:prstGeom>
        </p:spPr>
      </p:pic>
      <p:pic>
        <p:nvPicPr>
          <p:cNvPr id="121" name="Picture 120">
            <a:extLst>
              <a:ext uri="{FF2B5EF4-FFF2-40B4-BE49-F238E27FC236}">
                <a16:creationId xmlns:a16="http://schemas.microsoft.com/office/drawing/2014/main" id="{1EF1D6D2-17F8-42A6-B2ED-7738406B16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01303" y="5394872"/>
            <a:ext cx="323207" cy="328686"/>
          </a:xfrm>
          <a:prstGeom prst="rect">
            <a:avLst/>
          </a:prstGeom>
        </p:spPr>
      </p:pic>
      <p:pic>
        <p:nvPicPr>
          <p:cNvPr id="122" name="Picture 121">
            <a:extLst>
              <a:ext uri="{FF2B5EF4-FFF2-40B4-BE49-F238E27FC236}">
                <a16:creationId xmlns:a16="http://schemas.microsoft.com/office/drawing/2014/main" id="{4A8F1BE2-B3A3-4D49-9220-44C0775F6B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03525" y="5394872"/>
            <a:ext cx="328686" cy="328686"/>
          </a:xfrm>
          <a:prstGeom prst="rect">
            <a:avLst/>
          </a:prstGeom>
        </p:spPr>
      </p:pic>
      <p:pic>
        <p:nvPicPr>
          <p:cNvPr id="124" name="Picture 123">
            <a:extLst>
              <a:ext uri="{FF2B5EF4-FFF2-40B4-BE49-F238E27FC236}">
                <a16:creationId xmlns:a16="http://schemas.microsoft.com/office/drawing/2014/main" id="{74E6C047-84E7-4DF2-82BE-4034D91228D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49707" y="5372642"/>
            <a:ext cx="328686" cy="328686"/>
          </a:xfrm>
          <a:prstGeom prst="rect">
            <a:avLst/>
          </a:prstGeom>
        </p:spPr>
      </p:pic>
      <p:pic>
        <p:nvPicPr>
          <p:cNvPr id="125" name="Picture 124">
            <a:extLst>
              <a:ext uri="{FF2B5EF4-FFF2-40B4-BE49-F238E27FC236}">
                <a16:creationId xmlns:a16="http://schemas.microsoft.com/office/drawing/2014/main" id="{D1C8D021-3B03-4EA3-AC8B-DF241EBC6CB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47485" y="5410040"/>
            <a:ext cx="286948" cy="328686"/>
          </a:xfrm>
          <a:prstGeom prst="rect">
            <a:avLst/>
          </a:prstGeom>
        </p:spPr>
      </p:pic>
      <p:pic>
        <p:nvPicPr>
          <p:cNvPr id="3" name="Image 2">
            <a:extLst>
              <a:ext uri="{FF2B5EF4-FFF2-40B4-BE49-F238E27FC236}">
                <a16:creationId xmlns:a16="http://schemas.microsoft.com/office/drawing/2014/main" id="{C068743B-FE71-11A5-3529-D0119E24EA3A}"/>
              </a:ext>
            </a:extLst>
          </p:cNvPr>
          <p:cNvPicPr>
            <a:picLocks noChangeAspect="1"/>
          </p:cNvPicPr>
          <p:nvPr/>
        </p:nvPicPr>
        <p:blipFill>
          <a:blip r:embed="rId8"/>
          <a:stretch>
            <a:fillRect/>
          </a:stretch>
        </p:blipFill>
        <p:spPr>
          <a:xfrm>
            <a:off x="1850430" y="232226"/>
            <a:ext cx="1485901" cy="326898"/>
          </a:xfrm>
          <a:prstGeom prst="rect">
            <a:avLst/>
          </a:prstGeom>
        </p:spPr>
      </p:pic>
    </p:spTree>
    <p:extLst>
      <p:ext uri="{BB962C8B-B14F-4D97-AF65-F5344CB8AC3E}">
        <p14:creationId xmlns:p14="http://schemas.microsoft.com/office/powerpoint/2010/main" val="402164731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0130BED8-6FCC-4EF5-A213-1C99F010EE89}"/>
              </a:ext>
            </a:extLst>
          </p:cNvPr>
          <p:cNvGrpSpPr/>
          <p:nvPr/>
        </p:nvGrpSpPr>
        <p:grpSpPr>
          <a:xfrm>
            <a:off x="2855207" y="1777401"/>
            <a:ext cx="6239874" cy="3009585"/>
            <a:chOff x="2425048" y="1912278"/>
            <a:chExt cx="6671701" cy="3217862"/>
          </a:xfrm>
        </p:grpSpPr>
        <p:pic>
          <p:nvPicPr>
            <p:cNvPr id="6" name="Picture 5">
              <a:extLst>
                <a:ext uri="{FF2B5EF4-FFF2-40B4-BE49-F238E27FC236}">
                  <a16:creationId xmlns:a16="http://schemas.microsoft.com/office/drawing/2014/main" id="{0869E18E-6846-4AA7-8071-98CC7E2C59A8}"/>
                </a:ext>
              </a:extLst>
            </p:cNvPr>
            <p:cNvPicPr>
              <a:picLocks noChangeAspect="1"/>
            </p:cNvPicPr>
            <p:nvPr/>
          </p:nvPicPr>
          <p:blipFill>
            <a:blip r:embed="rId2"/>
            <a:stretch>
              <a:fillRect/>
            </a:stretch>
          </p:blipFill>
          <p:spPr>
            <a:xfrm>
              <a:off x="2425048" y="1912278"/>
              <a:ext cx="6671701" cy="3217862"/>
            </a:xfrm>
            <a:prstGeom prst="rect">
              <a:avLst/>
            </a:prstGeom>
          </p:spPr>
        </p:pic>
        <p:sp>
          <p:nvSpPr>
            <p:cNvPr id="8" name="Rectangle: Rounded Corners 7">
              <a:extLst>
                <a:ext uri="{FF2B5EF4-FFF2-40B4-BE49-F238E27FC236}">
                  <a16:creationId xmlns:a16="http://schemas.microsoft.com/office/drawing/2014/main" id="{DD74C994-4A4A-4C51-AB2C-0B423D4704FA}"/>
                </a:ext>
              </a:extLst>
            </p:cNvPr>
            <p:cNvSpPr/>
            <p:nvPr/>
          </p:nvSpPr>
          <p:spPr>
            <a:xfrm>
              <a:off x="5644929" y="3505915"/>
              <a:ext cx="1000125" cy="245230"/>
            </a:xfrm>
            <a:prstGeom prst="roundRect">
              <a:avLst>
                <a:gd name="adj" fmla="val 50000"/>
              </a:avLst>
            </a:prstGeom>
            <a:solidFill>
              <a:srgbClr val="688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 name="TextBox 8">
              <a:extLst>
                <a:ext uri="{FF2B5EF4-FFF2-40B4-BE49-F238E27FC236}">
                  <a16:creationId xmlns:a16="http://schemas.microsoft.com/office/drawing/2014/main" id="{80E4CAB2-81B9-4A48-AB38-BC29D07FE482}"/>
                </a:ext>
              </a:extLst>
            </p:cNvPr>
            <p:cNvSpPr txBox="1"/>
            <p:nvPr/>
          </p:nvSpPr>
          <p:spPr>
            <a:xfrm>
              <a:off x="5924332" y="3521209"/>
              <a:ext cx="524933" cy="206956"/>
            </a:xfrm>
            <a:prstGeom prst="rect">
              <a:avLst/>
            </a:prstGeom>
          </p:spPr>
          <p:txBody>
            <a:bodyPr wrap="none" rtlCol="0">
              <a:noAutofit/>
            </a:bodyPr>
            <a:lstStyle/>
            <a:p>
              <a:pPr algn="l"/>
              <a:r>
                <a:rPr lang="en-US" sz="900" dirty="0">
                  <a:solidFill>
                    <a:schemeClr val="bg1"/>
                  </a:solidFill>
                </a:rPr>
                <a:t>UPS</a:t>
              </a:r>
            </a:p>
          </p:txBody>
        </p:sp>
        <p:sp>
          <p:nvSpPr>
            <p:cNvPr id="10" name="Rectangle: Rounded Corners 9">
              <a:extLst>
                <a:ext uri="{FF2B5EF4-FFF2-40B4-BE49-F238E27FC236}">
                  <a16:creationId xmlns:a16="http://schemas.microsoft.com/office/drawing/2014/main" id="{5D7B744D-ECB3-4021-8DBF-60278E6FA9BB}"/>
                </a:ext>
              </a:extLst>
            </p:cNvPr>
            <p:cNvSpPr/>
            <p:nvPr/>
          </p:nvSpPr>
          <p:spPr>
            <a:xfrm>
              <a:off x="8043331" y="2713800"/>
              <a:ext cx="1000125" cy="245230"/>
            </a:xfrm>
            <a:prstGeom prst="roundRect">
              <a:avLst>
                <a:gd name="adj" fmla="val 50000"/>
              </a:avLst>
            </a:prstGeom>
            <a:solidFill>
              <a:srgbClr val="688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2EF50AF7-E47C-444A-8026-284931BA1CEB}"/>
                </a:ext>
              </a:extLst>
            </p:cNvPr>
            <p:cNvSpPr txBox="1"/>
            <p:nvPr/>
          </p:nvSpPr>
          <p:spPr>
            <a:xfrm>
              <a:off x="8280399" y="2729094"/>
              <a:ext cx="524933" cy="206956"/>
            </a:xfrm>
            <a:prstGeom prst="rect">
              <a:avLst/>
            </a:prstGeom>
          </p:spPr>
          <p:txBody>
            <a:bodyPr wrap="none" rtlCol="0">
              <a:noAutofit/>
            </a:bodyPr>
            <a:lstStyle/>
            <a:p>
              <a:pPr algn="l"/>
              <a:r>
                <a:rPr lang="en-US" sz="800" dirty="0">
                  <a:solidFill>
                    <a:schemeClr val="bg1"/>
                  </a:solidFill>
                </a:rPr>
                <a:t>Servo </a:t>
              </a:r>
            </a:p>
          </p:txBody>
        </p:sp>
        <p:sp>
          <p:nvSpPr>
            <p:cNvPr id="12" name="Rectangle: Rounded Corners 11">
              <a:extLst>
                <a:ext uri="{FF2B5EF4-FFF2-40B4-BE49-F238E27FC236}">
                  <a16:creationId xmlns:a16="http://schemas.microsoft.com/office/drawing/2014/main" id="{C8BD863F-CD48-40DC-8003-8D761E16E274}"/>
                </a:ext>
              </a:extLst>
            </p:cNvPr>
            <p:cNvSpPr/>
            <p:nvPr/>
          </p:nvSpPr>
          <p:spPr>
            <a:xfrm>
              <a:off x="6246062" y="2836415"/>
              <a:ext cx="1000125" cy="245230"/>
            </a:xfrm>
            <a:prstGeom prst="roundRect">
              <a:avLst>
                <a:gd name="adj" fmla="val 50000"/>
              </a:avLst>
            </a:prstGeom>
            <a:solidFill>
              <a:srgbClr val="688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TextBox 12">
              <a:extLst>
                <a:ext uri="{FF2B5EF4-FFF2-40B4-BE49-F238E27FC236}">
                  <a16:creationId xmlns:a16="http://schemas.microsoft.com/office/drawing/2014/main" id="{934DB6D5-7DC6-4CBA-AB2F-52C59BD406E7}"/>
                </a:ext>
              </a:extLst>
            </p:cNvPr>
            <p:cNvSpPr txBox="1"/>
            <p:nvPr/>
          </p:nvSpPr>
          <p:spPr>
            <a:xfrm>
              <a:off x="6483130" y="2851709"/>
              <a:ext cx="524933" cy="206956"/>
            </a:xfrm>
            <a:prstGeom prst="rect">
              <a:avLst/>
            </a:prstGeom>
          </p:spPr>
          <p:txBody>
            <a:bodyPr wrap="none" rtlCol="0">
              <a:noAutofit/>
            </a:bodyPr>
            <a:lstStyle/>
            <a:p>
              <a:pPr algn="l"/>
              <a:r>
                <a:rPr lang="en-US" sz="800" dirty="0">
                  <a:solidFill>
                    <a:schemeClr val="bg1"/>
                  </a:solidFill>
                </a:rPr>
                <a:t>HVAC </a:t>
              </a:r>
            </a:p>
          </p:txBody>
        </p:sp>
      </p:grpSp>
      <p:sp>
        <p:nvSpPr>
          <p:cNvPr id="3" name="Title 2">
            <a:extLst>
              <a:ext uri="{FF2B5EF4-FFF2-40B4-BE49-F238E27FC236}">
                <a16:creationId xmlns:a16="http://schemas.microsoft.com/office/drawing/2014/main" id="{699D1BD7-3F28-4EEE-B231-555495C27A7A}"/>
              </a:ext>
            </a:extLst>
          </p:cNvPr>
          <p:cNvSpPr>
            <a:spLocks noGrp="1"/>
          </p:cNvSpPr>
          <p:nvPr>
            <p:ph type="title"/>
          </p:nvPr>
        </p:nvSpPr>
        <p:spPr/>
        <p:txBody>
          <a:bodyPr/>
          <a:lstStyle/>
          <a:p>
            <a:r>
              <a:rPr lang="en-US" dirty="0">
                <a:solidFill>
                  <a:schemeClr val="accent1"/>
                </a:solidFill>
              </a:rPr>
              <a:t>Industrial power solutions target market &amp; products </a:t>
            </a:r>
            <a:r>
              <a:rPr lang="en-US" sz="3200" dirty="0"/>
              <a:t>Discrete</a:t>
            </a:r>
            <a:endParaRPr lang="en-US" dirty="0">
              <a:solidFill>
                <a:schemeClr val="accent1"/>
              </a:solidFill>
            </a:endParaRPr>
          </a:p>
        </p:txBody>
      </p:sp>
      <p:sp>
        <p:nvSpPr>
          <p:cNvPr id="7" name="TextBox 6">
            <a:extLst>
              <a:ext uri="{FF2B5EF4-FFF2-40B4-BE49-F238E27FC236}">
                <a16:creationId xmlns:a16="http://schemas.microsoft.com/office/drawing/2014/main" id="{7F140906-5026-499D-B013-981E3D8F004D}"/>
              </a:ext>
            </a:extLst>
          </p:cNvPr>
          <p:cNvSpPr txBox="1"/>
          <p:nvPr/>
        </p:nvSpPr>
        <p:spPr>
          <a:xfrm>
            <a:off x="3704179" y="1266968"/>
            <a:ext cx="4327592" cy="671296"/>
          </a:xfrm>
          <a:prstGeom prst="rect">
            <a:avLst/>
          </a:prstGeom>
        </p:spPr>
        <p:txBody>
          <a:bodyPr vert="horz" wrap="none" lIns="91368" tIns="45684" rIns="91368" bIns="45684" rtlCol="0">
            <a:noAutofit/>
          </a:bodyPr>
          <a:lstStyle/>
          <a:p>
            <a:pPr algn="ctr"/>
            <a:r>
              <a:rPr lang="en-US" sz="2398" b="1" dirty="0">
                <a:solidFill>
                  <a:schemeClr val="accent1"/>
                </a:solidFill>
              </a:rPr>
              <a:t>Industrial Power solution </a:t>
            </a:r>
          </a:p>
        </p:txBody>
      </p:sp>
      <p:sp>
        <p:nvSpPr>
          <p:cNvPr id="14" name="TextBox 13">
            <a:extLst>
              <a:ext uri="{FF2B5EF4-FFF2-40B4-BE49-F238E27FC236}">
                <a16:creationId xmlns:a16="http://schemas.microsoft.com/office/drawing/2014/main" id="{02CA63EA-213D-421A-99E2-4F58030F174A}"/>
              </a:ext>
            </a:extLst>
          </p:cNvPr>
          <p:cNvSpPr txBox="1"/>
          <p:nvPr/>
        </p:nvSpPr>
        <p:spPr>
          <a:xfrm>
            <a:off x="2778157" y="4948827"/>
            <a:ext cx="4233010" cy="645995"/>
          </a:xfrm>
          <a:prstGeom prst="rect">
            <a:avLst/>
          </a:prstGeom>
          <a:solidFill>
            <a:schemeClr val="accent1">
              <a:lumMod val="75000"/>
            </a:schemeClr>
          </a:solidFill>
        </p:spPr>
        <p:txBody>
          <a:bodyPr wrap="square" rtlCol="0">
            <a:spAutoFit/>
          </a:bodyPr>
          <a:lstStyle/>
          <a:p>
            <a:pPr marL="285578" indent="-285578">
              <a:buFont typeface="Arial" panose="020B0604020202020204" pitchFamily="34" charset="0"/>
              <a:buChar char="•"/>
            </a:pPr>
            <a:r>
              <a:rPr lang="en-US" sz="1200" dirty="0">
                <a:solidFill>
                  <a:schemeClr val="bg1"/>
                </a:solidFill>
              </a:rPr>
              <a:t>Increasing sustainability </a:t>
            </a:r>
          </a:p>
          <a:p>
            <a:pPr marL="285578" indent="-285578">
              <a:buFont typeface="Arial" panose="020B0604020202020204" pitchFamily="34" charset="0"/>
              <a:buChar char="•"/>
            </a:pPr>
            <a:r>
              <a:rPr lang="en-US" sz="1200" dirty="0">
                <a:solidFill>
                  <a:schemeClr val="bg1"/>
                </a:solidFill>
              </a:rPr>
              <a:t>Carbon free communities/countries</a:t>
            </a:r>
          </a:p>
          <a:p>
            <a:pPr marL="285578" indent="-285578">
              <a:buFont typeface="Arial" panose="020B0604020202020204" pitchFamily="34" charset="0"/>
              <a:buChar char="•"/>
            </a:pPr>
            <a:r>
              <a:rPr lang="en-US" sz="1200" dirty="0">
                <a:solidFill>
                  <a:schemeClr val="bg1"/>
                </a:solidFill>
              </a:rPr>
              <a:t>Vehicle electrification</a:t>
            </a:r>
          </a:p>
        </p:txBody>
      </p:sp>
      <p:sp>
        <p:nvSpPr>
          <p:cNvPr id="15" name="TextBox 14">
            <a:extLst>
              <a:ext uri="{FF2B5EF4-FFF2-40B4-BE49-F238E27FC236}">
                <a16:creationId xmlns:a16="http://schemas.microsoft.com/office/drawing/2014/main" id="{072FCBC4-6FDA-4C55-B1AE-DE5A38C2EA74}"/>
              </a:ext>
            </a:extLst>
          </p:cNvPr>
          <p:cNvSpPr txBox="1"/>
          <p:nvPr/>
        </p:nvSpPr>
        <p:spPr>
          <a:xfrm>
            <a:off x="6031880" y="4948821"/>
            <a:ext cx="3063198" cy="645995"/>
          </a:xfrm>
          <a:prstGeom prst="rect">
            <a:avLst/>
          </a:prstGeom>
          <a:solidFill>
            <a:schemeClr val="accent1">
              <a:lumMod val="75000"/>
            </a:schemeClr>
          </a:solidFill>
        </p:spPr>
        <p:txBody>
          <a:bodyPr wrap="square" rtlCol="0">
            <a:spAutoFit/>
          </a:bodyPr>
          <a:lstStyle/>
          <a:p>
            <a:pPr marL="285578" indent="-285578">
              <a:buFont typeface="Arial" panose="020B0604020202020204" pitchFamily="34" charset="0"/>
              <a:buChar char="•"/>
            </a:pPr>
            <a:r>
              <a:rPr lang="en-US" sz="1200" dirty="0">
                <a:solidFill>
                  <a:schemeClr val="bg1"/>
                </a:solidFill>
              </a:rPr>
              <a:t>Industry Automation</a:t>
            </a:r>
          </a:p>
          <a:p>
            <a:pPr marL="285578" indent="-285578">
              <a:buFont typeface="Arial" panose="020B0604020202020204" pitchFamily="34" charset="0"/>
              <a:buChar char="•"/>
            </a:pPr>
            <a:r>
              <a:rPr lang="en-US" sz="1200" dirty="0">
                <a:solidFill>
                  <a:schemeClr val="bg1"/>
                </a:solidFill>
              </a:rPr>
              <a:t>Urbanization </a:t>
            </a:r>
          </a:p>
          <a:p>
            <a:pPr marL="285578" indent="-285578">
              <a:buFont typeface="Arial" panose="020B0604020202020204" pitchFamily="34" charset="0"/>
              <a:buChar char="•"/>
            </a:pPr>
            <a:r>
              <a:rPr lang="en-US" sz="1200" dirty="0">
                <a:solidFill>
                  <a:schemeClr val="bg1"/>
                </a:solidFill>
              </a:rPr>
              <a:t>Increased Efficiencies  </a:t>
            </a:r>
          </a:p>
        </p:txBody>
      </p:sp>
      <p:pic>
        <p:nvPicPr>
          <p:cNvPr id="16" name="Picture 4" descr="Picture">
            <a:extLst>
              <a:ext uri="{FF2B5EF4-FFF2-40B4-BE49-F238E27FC236}">
                <a16:creationId xmlns:a16="http://schemas.microsoft.com/office/drawing/2014/main" id="{B3BBD76A-C6FE-4799-A6C7-F6E93B53C472}"/>
              </a:ext>
            </a:extLst>
          </p:cNvPr>
          <p:cNvPicPr>
            <a:picLocks noChangeAspect="1" noChangeArrowheads="1"/>
          </p:cNvPicPr>
          <p:nvPr/>
        </p:nvPicPr>
        <p:blipFill>
          <a:blip r:embed="rId3" cstate="hqprint">
            <a:lum bright="-5000"/>
            <a:extLst>
              <a:ext uri="{28A0092B-C50C-407E-A947-70E740481C1C}">
                <a14:useLocalDpi xmlns:a14="http://schemas.microsoft.com/office/drawing/2010/main"/>
              </a:ext>
            </a:extLst>
          </a:blip>
          <a:stretch>
            <a:fillRect/>
          </a:stretch>
        </p:blipFill>
        <p:spPr bwMode="auto">
          <a:xfrm>
            <a:off x="1236355" y="2870969"/>
            <a:ext cx="864409" cy="734329"/>
          </a:xfrm>
          <a:prstGeom prst="rect">
            <a:avLst/>
          </a:prstGeom>
          <a:noFill/>
          <a:effectLst>
            <a:outerShdw blurRad="381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6" descr="Picture">
            <a:extLst>
              <a:ext uri="{FF2B5EF4-FFF2-40B4-BE49-F238E27FC236}">
                <a16:creationId xmlns:a16="http://schemas.microsoft.com/office/drawing/2014/main" id="{E03847CD-E498-4609-8ECE-897A10CCDDD6}"/>
              </a:ext>
            </a:extLst>
          </p:cNvPr>
          <p:cNvPicPr>
            <a:picLocks noChangeAspect="1" noChangeArrowheads="1"/>
          </p:cNvPicPr>
          <p:nvPr/>
        </p:nvPicPr>
        <p:blipFill>
          <a:blip r:embed="rId4" cstate="hqprint">
            <a:lum bright="-5000"/>
            <a:extLst>
              <a:ext uri="{28A0092B-C50C-407E-A947-70E740481C1C}">
                <a14:useLocalDpi xmlns:a14="http://schemas.microsoft.com/office/drawing/2010/main"/>
              </a:ext>
            </a:extLst>
          </a:blip>
          <a:stretch>
            <a:fillRect/>
          </a:stretch>
        </p:blipFill>
        <p:spPr bwMode="auto">
          <a:xfrm>
            <a:off x="232318" y="2856461"/>
            <a:ext cx="864410" cy="684926"/>
          </a:xfrm>
          <a:prstGeom prst="rect">
            <a:avLst/>
          </a:prstGeom>
          <a:noFill/>
          <a:effectLst>
            <a:outerShdw blurRad="381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4" descr="A picture containing electronics&#10;&#10;Description automatically generated">
            <a:extLst>
              <a:ext uri="{FF2B5EF4-FFF2-40B4-BE49-F238E27FC236}">
                <a16:creationId xmlns:a16="http://schemas.microsoft.com/office/drawing/2014/main" id="{D4322CBE-A9F6-4650-BECE-5CDD311666F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6635" y="1380438"/>
            <a:ext cx="561160" cy="701449"/>
          </a:xfrm>
          <a:prstGeom prst="rect">
            <a:avLst/>
          </a:prstGeom>
        </p:spPr>
      </p:pic>
      <p:pic>
        <p:nvPicPr>
          <p:cNvPr id="20" name="Picture 44" descr="A picture containing electronics&#10;&#10;Description automatically generated">
            <a:extLst>
              <a:ext uri="{FF2B5EF4-FFF2-40B4-BE49-F238E27FC236}">
                <a16:creationId xmlns:a16="http://schemas.microsoft.com/office/drawing/2014/main" id="{4BCC8785-1FF1-4DBE-BCD0-C8E7235F263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1722914" y="1410524"/>
            <a:ext cx="719440" cy="575551"/>
          </a:xfrm>
          <a:prstGeom prst="rect">
            <a:avLst/>
          </a:prstGeom>
        </p:spPr>
      </p:pic>
      <p:sp>
        <p:nvSpPr>
          <p:cNvPr id="21" name="TextBox 20">
            <a:extLst>
              <a:ext uri="{FF2B5EF4-FFF2-40B4-BE49-F238E27FC236}">
                <a16:creationId xmlns:a16="http://schemas.microsoft.com/office/drawing/2014/main" id="{DA3C8CDA-2216-4B33-A41C-FE69B8EB84D6}"/>
              </a:ext>
            </a:extLst>
          </p:cNvPr>
          <p:cNvSpPr txBox="1"/>
          <p:nvPr/>
        </p:nvSpPr>
        <p:spPr>
          <a:xfrm>
            <a:off x="640076" y="2079155"/>
            <a:ext cx="913924" cy="913924"/>
          </a:xfrm>
          <a:prstGeom prst="rect">
            <a:avLst/>
          </a:prstGeom>
        </p:spPr>
        <p:txBody>
          <a:bodyPr wrap="none" rtlCol="0">
            <a:noAutofit/>
          </a:bodyPr>
          <a:lstStyle/>
          <a:p>
            <a:pPr marL="171348" indent="-171348">
              <a:buFont typeface="Arial" panose="020B0604020202020204" pitchFamily="34" charset="0"/>
              <a:buChar char="•"/>
            </a:pPr>
            <a:r>
              <a:rPr lang="en-US" sz="1200" b="1" dirty="0"/>
              <a:t>Si IGBT / Diode Discrete</a:t>
            </a:r>
          </a:p>
          <a:p>
            <a:pPr marL="628272" lvl="1" indent="-171348">
              <a:buFont typeface="Wingdings" panose="05000000000000000000" pitchFamily="2" charset="2"/>
              <a:buChar char="ü"/>
            </a:pPr>
            <a:r>
              <a:rPr lang="en-US" sz="1050" dirty="0">
                <a:solidFill>
                  <a:srgbClr val="0070C0"/>
                </a:solidFill>
              </a:rPr>
              <a:t>1200V FS7 IGBT </a:t>
            </a:r>
          </a:p>
          <a:p>
            <a:pPr marL="628272" lvl="1" indent="-171348">
              <a:buFont typeface="Wingdings" panose="05000000000000000000" pitchFamily="2" charset="2"/>
              <a:buChar char="ü"/>
            </a:pPr>
            <a:r>
              <a:rPr lang="en-US" sz="1050" dirty="0">
                <a:solidFill>
                  <a:srgbClr val="0070C0"/>
                </a:solidFill>
              </a:rPr>
              <a:t>650V FS4 IGBT    </a:t>
            </a:r>
          </a:p>
        </p:txBody>
      </p:sp>
      <p:sp>
        <p:nvSpPr>
          <p:cNvPr id="22" name="TextBox 21">
            <a:extLst>
              <a:ext uri="{FF2B5EF4-FFF2-40B4-BE49-F238E27FC236}">
                <a16:creationId xmlns:a16="http://schemas.microsoft.com/office/drawing/2014/main" id="{7DD46873-DFC4-4562-BE4E-3AEF40FD9A92}"/>
              </a:ext>
            </a:extLst>
          </p:cNvPr>
          <p:cNvSpPr txBox="1"/>
          <p:nvPr/>
        </p:nvSpPr>
        <p:spPr>
          <a:xfrm>
            <a:off x="1588" y="3639558"/>
            <a:ext cx="825834" cy="919877"/>
          </a:xfrm>
          <a:prstGeom prst="rect">
            <a:avLst/>
          </a:prstGeom>
        </p:spPr>
        <p:txBody>
          <a:bodyPr wrap="none" rtlCol="0">
            <a:noAutofit/>
          </a:bodyPr>
          <a:lstStyle/>
          <a:p>
            <a:pPr marL="171348" indent="-171348">
              <a:buFont typeface="Arial" panose="020B0604020202020204" pitchFamily="34" charset="0"/>
              <a:buChar char="•"/>
            </a:pPr>
            <a:r>
              <a:rPr lang="en-US" sz="1200" b="1" dirty="0"/>
              <a:t>IGBT / Hybrid PIM </a:t>
            </a:r>
            <a:br>
              <a:rPr lang="en-US" sz="1200" b="1" dirty="0"/>
            </a:br>
            <a:r>
              <a:rPr lang="en-US" sz="1050" dirty="0"/>
              <a:t>(Power Integrated Module)</a:t>
            </a:r>
          </a:p>
          <a:p>
            <a:pPr marL="628272" lvl="1" indent="-171348">
              <a:buFont typeface="Wingdings" panose="05000000000000000000" pitchFamily="2" charset="2"/>
              <a:buChar char="ü"/>
            </a:pPr>
            <a:r>
              <a:rPr lang="en-US" sz="1050" dirty="0">
                <a:solidFill>
                  <a:srgbClr val="0070C0"/>
                </a:solidFill>
              </a:rPr>
              <a:t>Q0/Q1/Q2</a:t>
            </a:r>
          </a:p>
          <a:p>
            <a:pPr marL="628272" lvl="1" indent="-171348">
              <a:buFont typeface="Wingdings" panose="05000000000000000000" pitchFamily="2" charset="2"/>
              <a:buChar char="ü"/>
            </a:pPr>
            <a:r>
              <a:rPr lang="en-US" sz="1050" dirty="0">
                <a:solidFill>
                  <a:srgbClr val="0070C0"/>
                </a:solidFill>
              </a:rPr>
              <a:t>F1/F2/F5 </a:t>
            </a:r>
          </a:p>
          <a:p>
            <a:pPr marL="628272" lvl="1" indent="-171348">
              <a:buFont typeface="Wingdings" panose="05000000000000000000" pitchFamily="2" charset="2"/>
              <a:buChar char="ü"/>
            </a:pPr>
            <a:r>
              <a:rPr lang="en-US" sz="1050" dirty="0">
                <a:solidFill>
                  <a:srgbClr val="0070C0"/>
                </a:solidFill>
              </a:rPr>
              <a:t>Boost / inverter / </a:t>
            </a:r>
            <a:r>
              <a:rPr lang="en-US" sz="1050" dirty="0" err="1">
                <a:solidFill>
                  <a:srgbClr val="0070C0"/>
                </a:solidFill>
              </a:rPr>
              <a:t>xNPC</a:t>
            </a:r>
            <a:r>
              <a:rPr lang="en-US" sz="1050" dirty="0">
                <a:solidFill>
                  <a:srgbClr val="0070C0"/>
                </a:solidFill>
              </a:rPr>
              <a:t> </a:t>
            </a:r>
            <a:br>
              <a:rPr lang="en-US" sz="1050" dirty="0"/>
            </a:br>
            <a:endParaRPr lang="en-US" sz="1050" dirty="0"/>
          </a:p>
          <a:p>
            <a:pPr algn="l"/>
            <a:r>
              <a:rPr lang="en-US" sz="1050" dirty="0"/>
              <a:t>  </a:t>
            </a:r>
            <a:br>
              <a:rPr lang="en-US" sz="1050" dirty="0"/>
            </a:br>
            <a:r>
              <a:rPr lang="en-US" sz="1200" b="1" dirty="0"/>
              <a:t> </a:t>
            </a:r>
          </a:p>
        </p:txBody>
      </p:sp>
      <p:pic>
        <p:nvPicPr>
          <p:cNvPr id="25" name="Picture 4" descr="A picture containing electronics&#10;&#10;Description automatically generated">
            <a:extLst>
              <a:ext uri="{FF2B5EF4-FFF2-40B4-BE49-F238E27FC236}">
                <a16:creationId xmlns:a16="http://schemas.microsoft.com/office/drawing/2014/main" id="{6F558029-FFD4-4EFE-9FC0-4562E0D5360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89888" y="1107084"/>
            <a:ext cx="537037" cy="671296"/>
          </a:xfrm>
          <a:prstGeom prst="rect">
            <a:avLst/>
          </a:prstGeom>
        </p:spPr>
      </p:pic>
      <p:sp>
        <p:nvSpPr>
          <p:cNvPr id="27" name="TextBox 26">
            <a:extLst>
              <a:ext uri="{FF2B5EF4-FFF2-40B4-BE49-F238E27FC236}">
                <a16:creationId xmlns:a16="http://schemas.microsoft.com/office/drawing/2014/main" id="{7C4C3727-C7C5-4963-80EC-6A8A676538DE}"/>
              </a:ext>
            </a:extLst>
          </p:cNvPr>
          <p:cNvSpPr txBox="1"/>
          <p:nvPr/>
        </p:nvSpPr>
        <p:spPr>
          <a:xfrm>
            <a:off x="8876657" y="1716477"/>
            <a:ext cx="913924" cy="913924"/>
          </a:xfrm>
          <a:prstGeom prst="rect">
            <a:avLst/>
          </a:prstGeom>
        </p:spPr>
        <p:txBody>
          <a:bodyPr wrap="none" rtlCol="0">
            <a:noAutofit/>
          </a:bodyPr>
          <a:lstStyle/>
          <a:p>
            <a:pPr marL="171348" indent="-171348">
              <a:buFont typeface="Arial" panose="020B0604020202020204" pitchFamily="34" charset="0"/>
              <a:buChar char="•"/>
            </a:pPr>
            <a:r>
              <a:rPr lang="en-US" sz="1200" b="1" dirty="0" err="1"/>
              <a:t>SiC</a:t>
            </a:r>
            <a:r>
              <a:rPr lang="en-US" sz="1200" b="1" dirty="0"/>
              <a:t> MOSFET / Diode</a:t>
            </a:r>
            <a:br>
              <a:rPr lang="en-US" sz="1200" b="1" dirty="0"/>
            </a:br>
            <a:r>
              <a:rPr lang="en-US" sz="1200" i="1" dirty="0"/>
              <a:t>*IPS BU support &gt;650V</a:t>
            </a:r>
          </a:p>
          <a:p>
            <a:pPr marL="628272" lvl="1" indent="-171348">
              <a:buFont typeface="Wingdings" panose="05000000000000000000" pitchFamily="2" charset="2"/>
              <a:buChar char="ü"/>
            </a:pPr>
            <a:r>
              <a:rPr lang="en-US" sz="1050" i="1" dirty="0">
                <a:solidFill>
                  <a:srgbClr val="0070C0"/>
                </a:solidFill>
              </a:rPr>
              <a:t>1200V 900V M1 FET</a:t>
            </a:r>
          </a:p>
          <a:p>
            <a:pPr marL="628272" lvl="1" indent="-171348">
              <a:buFont typeface="Wingdings" panose="05000000000000000000" pitchFamily="2" charset="2"/>
              <a:buChar char="ü"/>
            </a:pPr>
            <a:r>
              <a:rPr lang="en-US" sz="1050" i="1" dirty="0">
                <a:solidFill>
                  <a:srgbClr val="0070C0"/>
                </a:solidFill>
              </a:rPr>
              <a:t>1200V D1/D2 Diode  </a:t>
            </a:r>
          </a:p>
          <a:p>
            <a:pPr marL="628272" lvl="1" indent="-171348">
              <a:buFont typeface="Wingdings" panose="05000000000000000000" pitchFamily="2" charset="2"/>
              <a:buChar char="ü"/>
            </a:pPr>
            <a:r>
              <a:rPr lang="en-US" sz="1050" i="1" dirty="0">
                <a:solidFill>
                  <a:srgbClr val="0070C0"/>
                </a:solidFill>
              </a:rPr>
              <a:t>1200V M3 FET </a:t>
            </a:r>
          </a:p>
          <a:p>
            <a:pPr marL="628272" lvl="1" indent="-171348">
              <a:buFont typeface="Wingdings" panose="05000000000000000000" pitchFamily="2" charset="2"/>
              <a:buChar char="ü"/>
            </a:pPr>
            <a:r>
              <a:rPr lang="en-US" sz="1050" i="1" dirty="0">
                <a:solidFill>
                  <a:srgbClr val="0070C0"/>
                </a:solidFill>
              </a:rPr>
              <a:t>1700V/2300V M1 FET </a:t>
            </a:r>
          </a:p>
          <a:p>
            <a:pPr algn="l"/>
            <a:r>
              <a:rPr lang="en-US" sz="1200" b="1" dirty="0"/>
              <a:t>  </a:t>
            </a:r>
          </a:p>
        </p:txBody>
      </p:sp>
      <p:sp>
        <p:nvSpPr>
          <p:cNvPr id="29" name="TextBox 28">
            <a:extLst>
              <a:ext uri="{FF2B5EF4-FFF2-40B4-BE49-F238E27FC236}">
                <a16:creationId xmlns:a16="http://schemas.microsoft.com/office/drawing/2014/main" id="{1F0728A6-3874-41FB-8C76-E269A7EC43FE}"/>
              </a:ext>
            </a:extLst>
          </p:cNvPr>
          <p:cNvSpPr txBox="1"/>
          <p:nvPr/>
        </p:nvSpPr>
        <p:spPr>
          <a:xfrm>
            <a:off x="9209985" y="3497244"/>
            <a:ext cx="913924" cy="913924"/>
          </a:xfrm>
          <a:prstGeom prst="rect">
            <a:avLst/>
          </a:prstGeom>
        </p:spPr>
        <p:txBody>
          <a:bodyPr wrap="none" rtlCol="0">
            <a:noAutofit/>
          </a:bodyPr>
          <a:lstStyle/>
          <a:p>
            <a:pPr marL="171348" indent="-171348">
              <a:buFont typeface="Arial" panose="020B0604020202020204" pitchFamily="34" charset="0"/>
              <a:buChar char="•"/>
            </a:pPr>
            <a:r>
              <a:rPr lang="en-US" sz="1200" b="1" dirty="0"/>
              <a:t>Full </a:t>
            </a:r>
            <a:r>
              <a:rPr lang="en-US" sz="1200" b="1" dirty="0" err="1"/>
              <a:t>SiC</a:t>
            </a:r>
            <a:r>
              <a:rPr lang="en-US" sz="1200" b="1" dirty="0"/>
              <a:t> PIM</a:t>
            </a:r>
          </a:p>
          <a:p>
            <a:pPr marL="628272" lvl="1" indent="-171348">
              <a:buFont typeface="Wingdings" panose="05000000000000000000" pitchFamily="2" charset="2"/>
              <a:buChar char="ü"/>
            </a:pPr>
            <a:r>
              <a:rPr lang="en-US" sz="1050" dirty="0">
                <a:solidFill>
                  <a:srgbClr val="0070C0"/>
                </a:solidFill>
              </a:rPr>
              <a:t>F1/F2 2,4,6-PACK </a:t>
            </a:r>
          </a:p>
          <a:p>
            <a:pPr marL="628272" lvl="1" indent="-171348">
              <a:buFont typeface="Wingdings" panose="05000000000000000000" pitchFamily="2" charset="2"/>
              <a:buChar char="ü"/>
            </a:pPr>
            <a:r>
              <a:rPr lang="en-US" sz="1050" dirty="0">
                <a:solidFill>
                  <a:srgbClr val="0070C0"/>
                </a:solidFill>
              </a:rPr>
              <a:t>Pin-compatible w/ IFX, </a:t>
            </a:r>
            <a:r>
              <a:rPr lang="en-US" sz="1050" dirty="0" err="1">
                <a:solidFill>
                  <a:srgbClr val="0070C0"/>
                </a:solidFill>
              </a:rPr>
              <a:t>Wolfspeed</a:t>
            </a:r>
            <a:r>
              <a:rPr lang="en-US" sz="1050" dirty="0">
                <a:solidFill>
                  <a:srgbClr val="0070C0"/>
                </a:solidFill>
              </a:rPr>
              <a:t> </a:t>
            </a:r>
          </a:p>
        </p:txBody>
      </p:sp>
      <p:pic>
        <p:nvPicPr>
          <p:cNvPr id="34" name="Picture 33">
            <a:extLst>
              <a:ext uri="{FF2B5EF4-FFF2-40B4-BE49-F238E27FC236}">
                <a16:creationId xmlns:a16="http://schemas.microsoft.com/office/drawing/2014/main" id="{9037C83F-C013-44B0-B5E3-96F6DF4304A9}"/>
              </a:ext>
            </a:extLst>
          </p:cNvPr>
          <p:cNvPicPr>
            <a:picLocks noChangeAspect="1"/>
          </p:cNvPicPr>
          <p:nvPr/>
        </p:nvPicPr>
        <p:blipFill>
          <a:blip r:embed="rId7"/>
          <a:stretch>
            <a:fillRect/>
          </a:stretch>
        </p:blipFill>
        <p:spPr>
          <a:xfrm>
            <a:off x="11122865" y="4476109"/>
            <a:ext cx="958645" cy="766253"/>
          </a:xfrm>
          <a:prstGeom prst="rect">
            <a:avLst/>
          </a:prstGeom>
        </p:spPr>
      </p:pic>
      <p:pic>
        <p:nvPicPr>
          <p:cNvPr id="35" name="Picture 4">
            <a:extLst>
              <a:ext uri="{FF2B5EF4-FFF2-40B4-BE49-F238E27FC236}">
                <a16:creationId xmlns:a16="http://schemas.microsoft.com/office/drawing/2014/main" id="{AFED93A4-650E-4A75-86BF-F853A8555F1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270986">
            <a:off x="389960" y="4751990"/>
            <a:ext cx="840465" cy="689346"/>
          </a:xfrm>
          <a:prstGeom prst="rect">
            <a:avLst/>
          </a:prstGeom>
          <a:noFill/>
          <a:ln w="9525">
            <a:noFill/>
            <a:miter lim="800000"/>
            <a:headEnd/>
            <a:tailEnd/>
          </a:ln>
        </p:spPr>
      </p:pic>
      <p:pic>
        <p:nvPicPr>
          <p:cNvPr id="36" name="그림 29" descr="SPM5 Normal Dip Top.jpg">
            <a:extLst>
              <a:ext uri="{FF2B5EF4-FFF2-40B4-BE49-F238E27FC236}">
                <a16:creationId xmlns:a16="http://schemas.microsoft.com/office/drawing/2014/main" id="{563B6422-7DF1-444C-92FA-01EE2887B161}"/>
              </a:ext>
            </a:extLst>
          </p:cNvPr>
          <p:cNvPicPr>
            <a:picLocks noChangeAspect="1"/>
          </p:cNvPicPr>
          <p:nvPr/>
        </p:nvPicPr>
        <p:blipFill>
          <a:blip r:embed="rId9" cstate="print"/>
          <a:stretch>
            <a:fillRect/>
          </a:stretch>
        </p:blipFill>
        <p:spPr>
          <a:xfrm rot="911759">
            <a:off x="1274242" y="4812047"/>
            <a:ext cx="766605" cy="480141"/>
          </a:xfrm>
          <a:prstGeom prst="rect">
            <a:avLst/>
          </a:prstGeom>
        </p:spPr>
      </p:pic>
      <p:sp>
        <p:nvSpPr>
          <p:cNvPr id="37" name="TextBox 36">
            <a:extLst>
              <a:ext uri="{FF2B5EF4-FFF2-40B4-BE49-F238E27FC236}">
                <a16:creationId xmlns:a16="http://schemas.microsoft.com/office/drawing/2014/main" id="{5C0AE9FD-6E8B-462E-BF2A-20B568A1AE7C}"/>
              </a:ext>
            </a:extLst>
          </p:cNvPr>
          <p:cNvSpPr txBox="1"/>
          <p:nvPr/>
        </p:nvSpPr>
        <p:spPr>
          <a:xfrm>
            <a:off x="1586" y="5455140"/>
            <a:ext cx="913924" cy="913924"/>
          </a:xfrm>
          <a:prstGeom prst="rect">
            <a:avLst/>
          </a:prstGeom>
        </p:spPr>
        <p:txBody>
          <a:bodyPr wrap="none" rtlCol="0">
            <a:noAutofit/>
          </a:bodyPr>
          <a:lstStyle/>
          <a:p>
            <a:pPr marL="171348" indent="-171348">
              <a:buFont typeface="Arial" panose="020B0604020202020204" pitchFamily="34" charset="0"/>
              <a:buChar char="•"/>
            </a:pPr>
            <a:r>
              <a:rPr lang="en-US" sz="1200" b="1" dirty="0"/>
              <a:t>IPM </a:t>
            </a:r>
            <a:r>
              <a:rPr lang="en-US" sz="1050" dirty="0"/>
              <a:t>(Intelligent Power module)</a:t>
            </a:r>
          </a:p>
          <a:p>
            <a:pPr marL="628272" lvl="1" indent="-171348">
              <a:buFont typeface="Wingdings" panose="05000000000000000000" pitchFamily="2" charset="2"/>
              <a:buChar char="ü"/>
            </a:pPr>
            <a:r>
              <a:rPr lang="en-US" sz="1050" dirty="0">
                <a:solidFill>
                  <a:srgbClr val="0070C0"/>
                </a:solidFill>
              </a:rPr>
              <a:t>1200V/650V DIP solution </a:t>
            </a:r>
          </a:p>
          <a:p>
            <a:pPr marL="628272" lvl="1" indent="-171348">
              <a:buFont typeface="Wingdings" panose="05000000000000000000" pitchFamily="2" charset="2"/>
              <a:buChar char="ü"/>
            </a:pPr>
            <a:r>
              <a:rPr lang="en-US" sz="1050" dirty="0">
                <a:solidFill>
                  <a:srgbClr val="0070C0"/>
                </a:solidFill>
              </a:rPr>
              <a:t>650V SIP Solution </a:t>
            </a:r>
          </a:p>
        </p:txBody>
      </p:sp>
      <p:pic>
        <p:nvPicPr>
          <p:cNvPr id="39" name="Picture 38" descr="A picture containing text, electronics&#10;&#10;Description automatically generated">
            <a:extLst>
              <a:ext uri="{FF2B5EF4-FFF2-40B4-BE49-F238E27FC236}">
                <a16:creationId xmlns:a16="http://schemas.microsoft.com/office/drawing/2014/main" id="{A8A43E7B-8591-442B-976E-2A65C8084F1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929878">
            <a:off x="10536256" y="1175146"/>
            <a:ext cx="359316" cy="359409"/>
          </a:xfrm>
          <a:prstGeom prst="rect">
            <a:avLst/>
          </a:prstGeom>
        </p:spPr>
      </p:pic>
      <p:pic>
        <p:nvPicPr>
          <p:cNvPr id="40" name="Picture 44" descr="A picture containing electronics&#10;&#10;Description automatically generated">
            <a:extLst>
              <a:ext uri="{FF2B5EF4-FFF2-40B4-BE49-F238E27FC236}">
                <a16:creationId xmlns:a16="http://schemas.microsoft.com/office/drawing/2014/main" id="{911AA500-71CF-42E8-A8C2-C67667B4D8E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9942123" y="1129968"/>
            <a:ext cx="719440" cy="575551"/>
          </a:xfrm>
          <a:prstGeom prst="rect">
            <a:avLst/>
          </a:prstGeom>
        </p:spPr>
      </p:pic>
      <p:sp>
        <p:nvSpPr>
          <p:cNvPr id="41" name="TextBox 40">
            <a:extLst>
              <a:ext uri="{FF2B5EF4-FFF2-40B4-BE49-F238E27FC236}">
                <a16:creationId xmlns:a16="http://schemas.microsoft.com/office/drawing/2014/main" id="{B5639279-E1EC-4C41-AAF7-C4F60085E918}"/>
              </a:ext>
            </a:extLst>
          </p:cNvPr>
          <p:cNvSpPr txBox="1"/>
          <p:nvPr/>
        </p:nvSpPr>
        <p:spPr>
          <a:xfrm>
            <a:off x="9209985" y="4476106"/>
            <a:ext cx="913924" cy="913924"/>
          </a:xfrm>
          <a:prstGeom prst="rect">
            <a:avLst/>
          </a:prstGeom>
        </p:spPr>
        <p:txBody>
          <a:bodyPr wrap="none" rtlCol="0">
            <a:noAutofit/>
          </a:bodyPr>
          <a:lstStyle/>
          <a:p>
            <a:pPr marL="171348" indent="-171348">
              <a:buFont typeface="Arial" panose="020B0604020202020204" pitchFamily="34" charset="0"/>
              <a:buChar char="•"/>
            </a:pPr>
            <a:r>
              <a:rPr lang="en-US" sz="1200" b="1" dirty="0"/>
              <a:t>TMPIM </a:t>
            </a:r>
            <a:r>
              <a:rPr lang="en-US" sz="1050" dirty="0"/>
              <a:t>(Transfer Mold PIM)</a:t>
            </a:r>
          </a:p>
          <a:p>
            <a:pPr marL="628272" lvl="1" indent="-171348">
              <a:buFont typeface="Wingdings" panose="05000000000000000000" pitchFamily="2" charset="2"/>
              <a:buChar char="ü"/>
            </a:pPr>
            <a:r>
              <a:rPr lang="en-US" sz="1050" dirty="0">
                <a:solidFill>
                  <a:srgbClr val="0070C0"/>
                </a:solidFill>
              </a:rPr>
              <a:t>FS7 1200V IGBT</a:t>
            </a:r>
          </a:p>
          <a:p>
            <a:pPr marL="628272" lvl="1" indent="-171348">
              <a:buFont typeface="Wingdings" panose="05000000000000000000" pitchFamily="2" charset="2"/>
              <a:buChar char="ü"/>
            </a:pPr>
            <a:r>
              <a:rPr lang="en-US" sz="1050" dirty="0">
                <a:solidFill>
                  <a:srgbClr val="0070C0"/>
                </a:solidFill>
              </a:rPr>
              <a:t>CI/CIB/6pack </a:t>
            </a:r>
          </a:p>
        </p:txBody>
      </p:sp>
      <p:sp>
        <p:nvSpPr>
          <p:cNvPr id="42" name="TextBox 41">
            <a:extLst>
              <a:ext uri="{FF2B5EF4-FFF2-40B4-BE49-F238E27FC236}">
                <a16:creationId xmlns:a16="http://schemas.microsoft.com/office/drawing/2014/main" id="{8D41B0FA-A80C-424A-9D45-FE4537F39AC7}"/>
              </a:ext>
            </a:extLst>
          </p:cNvPr>
          <p:cNvSpPr txBox="1"/>
          <p:nvPr/>
        </p:nvSpPr>
        <p:spPr>
          <a:xfrm>
            <a:off x="9183988" y="5569628"/>
            <a:ext cx="913924" cy="913924"/>
          </a:xfrm>
          <a:prstGeom prst="rect">
            <a:avLst/>
          </a:prstGeom>
        </p:spPr>
        <p:txBody>
          <a:bodyPr wrap="none" rtlCol="0">
            <a:noAutofit/>
          </a:bodyPr>
          <a:lstStyle/>
          <a:p>
            <a:pPr marL="171348" indent="-171348">
              <a:buFont typeface="Arial" panose="020B0604020202020204" pitchFamily="34" charset="0"/>
              <a:buChar char="•"/>
            </a:pPr>
            <a:r>
              <a:rPr lang="en-US" sz="1200" b="1" dirty="0"/>
              <a:t>Wafer sales </a:t>
            </a:r>
          </a:p>
          <a:p>
            <a:pPr marL="171348" indent="-171348">
              <a:buFont typeface="Wingdings" panose="05000000000000000000" pitchFamily="2" charset="2"/>
              <a:buChar char="ü"/>
            </a:pPr>
            <a:r>
              <a:rPr lang="en-US" sz="1200" b="1" dirty="0">
                <a:solidFill>
                  <a:srgbClr val="0070C0"/>
                </a:solidFill>
              </a:rPr>
              <a:t>Si IGBT / Diode</a:t>
            </a:r>
          </a:p>
          <a:p>
            <a:pPr marL="171348" indent="-171348">
              <a:buFont typeface="Wingdings" panose="05000000000000000000" pitchFamily="2" charset="2"/>
              <a:buChar char="ü"/>
            </a:pPr>
            <a:r>
              <a:rPr lang="en-US" sz="1200" b="1" dirty="0" err="1">
                <a:solidFill>
                  <a:srgbClr val="0070C0"/>
                </a:solidFill>
              </a:rPr>
              <a:t>SiC</a:t>
            </a:r>
            <a:r>
              <a:rPr lang="en-US" sz="1200" b="1" dirty="0">
                <a:solidFill>
                  <a:srgbClr val="0070C0"/>
                </a:solidFill>
              </a:rPr>
              <a:t> FET / Diode </a:t>
            </a:r>
            <a:endParaRPr lang="en-US" sz="1050" dirty="0">
              <a:solidFill>
                <a:srgbClr val="0070C0"/>
              </a:solidFill>
            </a:endParaRPr>
          </a:p>
        </p:txBody>
      </p:sp>
      <p:pic>
        <p:nvPicPr>
          <p:cNvPr id="3074" name="Picture 2">
            <a:extLst>
              <a:ext uri="{FF2B5EF4-FFF2-40B4-BE49-F238E27FC236}">
                <a16:creationId xmlns:a16="http://schemas.microsoft.com/office/drawing/2014/main" id="{8B45641F-19D6-4FFA-8687-D227E766DE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8596" y="5533700"/>
            <a:ext cx="728534" cy="726181"/>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a:extLst>
              <a:ext uri="{FF2B5EF4-FFF2-40B4-BE49-F238E27FC236}">
                <a16:creationId xmlns:a16="http://schemas.microsoft.com/office/drawing/2014/main" id="{DA9974B1-2037-20A9-A265-BD516D7DDC71}"/>
              </a:ext>
            </a:extLst>
          </p:cNvPr>
          <p:cNvPicPr>
            <a:picLocks noChangeAspect="1"/>
          </p:cNvPicPr>
          <p:nvPr/>
        </p:nvPicPr>
        <p:blipFill>
          <a:blip r:embed="rId12"/>
          <a:stretch>
            <a:fillRect/>
          </a:stretch>
        </p:blipFill>
        <p:spPr>
          <a:xfrm>
            <a:off x="10765913" y="2849588"/>
            <a:ext cx="1092200" cy="1016000"/>
          </a:xfrm>
          <a:prstGeom prst="rect">
            <a:avLst/>
          </a:prstGeom>
        </p:spPr>
      </p:pic>
    </p:spTree>
    <p:extLst>
      <p:ext uri="{BB962C8B-B14F-4D97-AF65-F5344CB8AC3E}">
        <p14:creationId xmlns:p14="http://schemas.microsoft.com/office/powerpoint/2010/main" val="323209627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32356494-4CED-46F9-FA0C-74CAA8315150}"/>
              </a:ext>
            </a:extLst>
          </p:cNvPr>
          <p:cNvSpPr>
            <a:spLocks noGrp="1"/>
          </p:cNvSpPr>
          <p:nvPr>
            <p:ph sz="half" idx="2"/>
          </p:nvPr>
        </p:nvSpPr>
        <p:spPr/>
        <p:txBody>
          <a:bodyPr>
            <a:normAutofit/>
          </a:bodyPr>
          <a:lstStyle/>
          <a:p>
            <a:r>
              <a:rPr lang="en-US" dirty="0">
                <a:solidFill>
                  <a:schemeClr val="accent1"/>
                </a:solidFill>
              </a:rPr>
              <a:t>Proven Quality / Robust Planar Design</a:t>
            </a:r>
          </a:p>
          <a:p>
            <a:pPr lvl="1"/>
            <a:r>
              <a:rPr lang="en-US" dirty="0"/>
              <a:t>In-process Control and Burn-in</a:t>
            </a:r>
          </a:p>
          <a:p>
            <a:pPr lvl="1"/>
            <a:r>
              <a:rPr lang="en-US" dirty="0"/>
              <a:t>Defect Scanning during Manufacturing</a:t>
            </a:r>
          </a:p>
          <a:p>
            <a:pPr lvl="1"/>
            <a:r>
              <a:rPr lang="en-US" dirty="0"/>
              <a:t>100% Avalanche testing of All Dies</a:t>
            </a:r>
          </a:p>
          <a:p>
            <a:pPr lvl="1"/>
            <a:r>
              <a:rPr lang="en-US" dirty="0"/>
              <a:t>No Drift in Threshold or Parameters</a:t>
            </a:r>
          </a:p>
          <a:p>
            <a:pPr lvl="1"/>
            <a:r>
              <a:rPr lang="en-US" dirty="0"/>
              <a:t>High Reliability Gate Oxide</a:t>
            </a:r>
          </a:p>
          <a:p>
            <a:pPr lvl="1"/>
            <a:r>
              <a:rPr lang="en-US" dirty="0"/>
              <a:t>Automotive Qualification AECQ-100</a:t>
            </a:r>
          </a:p>
          <a:p>
            <a:pPr>
              <a:spcBef>
                <a:spcPts val="2400"/>
              </a:spcBef>
            </a:pPr>
            <a:r>
              <a:rPr lang="en-US" dirty="0">
                <a:solidFill>
                  <a:schemeClr val="accent1"/>
                </a:solidFill>
              </a:rPr>
              <a:t>Best in class design tools</a:t>
            </a:r>
          </a:p>
          <a:p>
            <a:pPr lvl="1"/>
            <a:r>
              <a:rPr lang="en-US" dirty="0"/>
              <a:t>Physical &amp; Scalable accurate </a:t>
            </a:r>
            <a:br>
              <a:rPr lang="en-US" dirty="0"/>
            </a:br>
            <a:r>
              <a:rPr lang="en-US" dirty="0"/>
              <a:t>Simulation Models</a:t>
            </a:r>
          </a:p>
          <a:p>
            <a:pPr lvl="1"/>
            <a:r>
              <a:rPr lang="en-US" dirty="0"/>
              <a:t>Application notes and Design guides</a:t>
            </a:r>
          </a:p>
        </p:txBody>
      </p:sp>
      <p:sp>
        <p:nvSpPr>
          <p:cNvPr id="5" name="Espace réservé du contenu 4">
            <a:extLst>
              <a:ext uri="{FF2B5EF4-FFF2-40B4-BE49-F238E27FC236}">
                <a16:creationId xmlns:a16="http://schemas.microsoft.com/office/drawing/2014/main" id="{D79FB0A1-56B7-E34C-A24A-FD3938F2A94C}"/>
              </a:ext>
            </a:extLst>
          </p:cNvPr>
          <p:cNvSpPr>
            <a:spLocks noGrp="1"/>
          </p:cNvSpPr>
          <p:nvPr>
            <p:ph sz="quarter" idx="4"/>
          </p:nvPr>
        </p:nvSpPr>
        <p:spPr/>
        <p:txBody>
          <a:bodyPr>
            <a:normAutofit fontScale="92500" lnSpcReduction="10000"/>
          </a:bodyPr>
          <a:lstStyle/>
          <a:p>
            <a:r>
              <a:rPr lang="en-US" dirty="0">
                <a:solidFill>
                  <a:schemeClr val="accent1"/>
                </a:solidFill>
              </a:rPr>
              <a:t>Fully Integrated Manufacturing</a:t>
            </a:r>
          </a:p>
          <a:p>
            <a:pPr lvl="1"/>
            <a:r>
              <a:rPr lang="en-US" dirty="0"/>
              <a:t>Form Powder to Products</a:t>
            </a:r>
          </a:p>
          <a:p>
            <a:r>
              <a:rPr lang="en-US" sz="2000" dirty="0">
                <a:solidFill>
                  <a:schemeClr val="accent1"/>
                </a:solidFill>
              </a:rPr>
              <a:t>New 3</a:t>
            </a:r>
            <a:r>
              <a:rPr lang="en-US" sz="2000" baseline="30000" dirty="0">
                <a:solidFill>
                  <a:schemeClr val="accent1"/>
                </a:solidFill>
              </a:rPr>
              <a:t>rd</a:t>
            </a:r>
            <a:r>
              <a:rPr lang="en-US" sz="2000" dirty="0">
                <a:solidFill>
                  <a:schemeClr val="accent1"/>
                </a:solidFill>
              </a:rPr>
              <a:t> generation </a:t>
            </a:r>
            <a:r>
              <a:rPr lang="en-US" sz="2000" dirty="0" err="1">
                <a:solidFill>
                  <a:schemeClr val="accent1"/>
                </a:solidFill>
              </a:rPr>
              <a:t>SiC</a:t>
            </a:r>
            <a:r>
              <a:rPr lang="en-US" sz="2000" dirty="0">
                <a:solidFill>
                  <a:schemeClr val="accent1"/>
                </a:solidFill>
              </a:rPr>
              <a:t> offering</a:t>
            </a:r>
          </a:p>
          <a:p>
            <a:pPr lvl="1"/>
            <a:r>
              <a:rPr lang="en-US" sz="1800" dirty="0"/>
              <a:t>Optimized for High temperature operation</a:t>
            </a:r>
          </a:p>
          <a:p>
            <a:pPr lvl="2"/>
            <a:r>
              <a:rPr lang="en-US" sz="1400" dirty="0">
                <a:solidFill>
                  <a:schemeClr val="accent5"/>
                </a:solidFill>
              </a:rPr>
              <a:t>Diodes : Low series-resistance temperature dependency</a:t>
            </a:r>
          </a:p>
          <a:p>
            <a:pPr lvl="2"/>
            <a:r>
              <a:rPr lang="en-US" sz="1400" dirty="0">
                <a:solidFill>
                  <a:schemeClr val="accent5"/>
                </a:solidFill>
              </a:rPr>
              <a:t>MOSFETs : Stable reverse recovery over temperature </a:t>
            </a:r>
          </a:p>
          <a:p>
            <a:pPr lvl="1"/>
            <a:r>
              <a:rPr lang="en-US" sz="1800" dirty="0"/>
              <a:t>Improved parasitic capacitances for </a:t>
            </a:r>
            <a:br>
              <a:rPr lang="en-US" sz="1800" dirty="0"/>
            </a:br>
            <a:r>
              <a:rPr lang="en-US" sz="1800" spc="-100" dirty="0"/>
              <a:t>High Frequency High Efficiency application</a:t>
            </a:r>
          </a:p>
          <a:p>
            <a:pPr lvl="1"/>
            <a:r>
              <a:rPr lang="en-US" sz="1800" dirty="0"/>
              <a:t>Large die with low R</a:t>
            </a:r>
            <a:r>
              <a:rPr lang="en-US" sz="1800" baseline="-25000" dirty="0"/>
              <a:t>DS(on)</a:t>
            </a:r>
            <a:r>
              <a:rPr lang="en-US" sz="1800" dirty="0"/>
              <a:t> available</a:t>
            </a:r>
          </a:p>
          <a:p>
            <a:r>
              <a:rPr lang="en-US" sz="2000" dirty="0">
                <a:solidFill>
                  <a:schemeClr val="tx2"/>
                </a:solidFill>
              </a:rPr>
              <a:t>Automotive or Industrial grade </a:t>
            </a:r>
            <a:br>
              <a:rPr lang="en-US" sz="2000" dirty="0">
                <a:solidFill>
                  <a:schemeClr val="tx2"/>
                </a:solidFill>
              </a:rPr>
            </a:br>
            <a:r>
              <a:rPr lang="en-US" sz="2000" dirty="0">
                <a:solidFill>
                  <a:schemeClr val="tx2"/>
                </a:solidFill>
              </a:rPr>
              <a:t>for All Values and Packages</a:t>
            </a:r>
          </a:p>
          <a:p>
            <a:r>
              <a:rPr lang="en-US" sz="2000" dirty="0">
                <a:solidFill>
                  <a:schemeClr val="tx2"/>
                </a:solidFill>
              </a:rPr>
              <a:t>Wide offering in Standard and Custom Power Integrated Modules (PIM)</a:t>
            </a:r>
          </a:p>
          <a:p>
            <a:r>
              <a:rPr lang="en-US" sz="2000" dirty="0">
                <a:solidFill>
                  <a:schemeClr val="tx2"/>
                </a:solidFill>
              </a:rPr>
              <a:t>Large portfolio of Voltages and R</a:t>
            </a:r>
            <a:r>
              <a:rPr lang="en-US" sz="2000" baseline="-25000" dirty="0">
                <a:solidFill>
                  <a:schemeClr val="tx2"/>
                </a:solidFill>
              </a:rPr>
              <a:t>SD(on)</a:t>
            </a:r>
            <a:br>
              <a:rPr lang="en-US" sz="2000" dirty="0">
                <a:solidFill>
                  <a:schemeClr val="tx2"/>
                </a:solidFill>
              </a:rPr>
            </a:br>
            <a:r>
              <a:rPr lang="en-US" sz="2000" dirty="0">
                <a:solidFill>
                  <a:schemeClr val="tx2"/>
                </a:solidFill>
              </a:rPr>
              <a:t>available in 3- and 4-Leads packages</a:t>
            </a:r>
          </a:p>
        </p:txBody>
      </p:sp>
      <p:sp>
        <p:nvSpPr>
          <p:cNvPr id="2" name="Titre 1">
            <a:extLst>
              <a:ext uri="{FF2B5EF4-FFF2-40B4-BE49-F238E27FC236}">
                <a16:creationId xmlns:a16="http://schemas.microsoft.com/office/drawing/2014/main" id="{64F829A0-EE4B-1C66-2391-2DD0E8F618CE}"/>
              </a:ext>
            </a:extLst>
          </p:cNvPr>
          <p:cNvSpPr>
            <a:spLocks noGrp="1"/>
          </p:cNvSpPr>
          <p:nvPr>
            <p:ph type="title"/>
          </p:nvPr>
        </p:nvSpPr>
        <p:spPr/>
        <p:txBody>
          <a:bodyPr/>
          <a:lstStyle/>
          <a:p>
            <a:r>
              <a:rPr lang="en-US" dirty="0"/>
              <a:t>Advantages of </a:t>
            </a:r>
            <a:r>
              <a:rPr lang="en-US" dirty="0">
                <a:solidFill>
                  <a:schemeClr val="accent1"/>
                </a:solidFill>
              </a:rPr>
              <a:t>onsemi</a:t>
            </a:r>
            <a:r>
              <a:rPr lang="en-US" dirty="0"/>
              <a:t> EliteSiC technology</a:t>
            </a:r>
          </a:p>
        </p:txBody>
      </p:sp>
    </p:spTree>
    <p:extLst>
      <p:ext uri="{BB962C8B-B14F-4D97-AF65-F5344CB8AC3E}">
        <p14:creationId xmlns:p14="http://schemas.microsoft.com/office/powerpoint/2010/main" val="219465953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onsemi</a:t>
            </a:r>
            <a:r>
              <a:rPr lang="en-US" sz="3199" dirty="0">
                <a:solidFill>
                  <a:schemeClr val="accent1"/>
                </a:solidFill>
              </a:rPr>
              <a:t> </a:t>
            </a:r>
            <a:r>
              <a:rPr lang="en-US" dirty="0">
                <a:solidFill>
                  <a:schemeClr val="accent1"/>
                </a:solidFill>
              </a:rPr>
              <a:t>EliteSiC</a:t>
            </a:r>
            <a:r>
              <a:rPr lang="en-US" sz="3200" dirty="0"/>
              <a:t> </a:t>
            </a:r>
            <a:r>
              <a:rPr lang="en-US" dirty="0">
                <a:solidFill>
                  <a:schemeClr val="accent1"/>
                </a:solidFill>
              </a:rPr>
              <a:t>Leadership: From Substrate to Systems</a:t>
            </a:r>
          </a:p>
        </p:txBody>
      </p:sp>
      <p:grpSp>
        <p:nvGrpSpPr>
          <p:cNvPr id="5" name="Group 145"/>
          <p:cNvGrpSpPr/>
          <p:nvPr/>
        </p:nvGrpSpPr>
        <p:grpSpPr>
          <a:xfrm>
            <a:off x="241650" y="900802"/>
            <a:ext cx="11752263" cy="5816806"/>
            <a:chOff x="222477" y="1005828"/>
            <a:chExt cx="11758386" cy="5818321"/>
          </a:xfrm>
        </p:grpSpPr>
        <p:grpSp>
          <p:nvGrpSpPr>
            <p:cNvPr id="7" name="Group 64"/>
            <p:cNvGrpSpPr/>
            <p:nvPr/>
          </p:nvGrpSpPr>
          <p:grpSpPr>
            <a:xfrm>
              <a:off x="222477" y="1005829"/>
              <a:ext cx="2167128" cy="5818320"/>
              <a:chOff x="124503" y="1005829"/>
              <a:chExt cx="2167128" cy="5818320"/>
            </a:xfrm>
          </p:grpSpPr>
          <p:sp>
            <p:nvSpPr>
              <p:cNvPr id="171" name="Rectangle: Rounded Corners 157">
                <a:extLst>
                  <a:ext uri="{FF2B5EF4-FFF2-40B4-BE49-F238E27FC236}">
                    <a16:creationId xmlns:a16="http://schemas.microsoft.com/office/drawing/2014/main" id="{33C04491-5E0D-4F9F-81A2-B6F04CA1025B}"/>
                  </a:ext>
                </a:extLst>
              </p:cNvPr>
              <p:cNvSpPr/>
              <p:nvPr/>
            </p:nvSpPr>
            <p:spPr>
              <a:xfrm>
                <a:off x="124503" y="1023995"/>
                <a:ext cx="2167128" cy="5800154"/>
              </a:xfrm>
              <a:prstGeom prst="roundRect">
                <a:avLst/>
              </a:prstGeom>
              <a:gradFill>
                <a:gsLst>
                  <a:gs pos="0">
                    <a:srgbClr val="DEDEDE"/>
                  </a:gs>
                  <a:gs pos="40000">
                    <a:srgbClr val="DEDEDE">
                      <a:alpha val="83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799">
                  <a:solidFill>
                    <a:srgbClr val="FFFFFF"/>
                  </a:solidFill>
                  <a:latin typeface="Arial"/>
                </a:endParaRPr>
              </a:p>
            </p:txBody>
          </p:sp>
          <p:sp>
            <p:nvSpPr>
              <p:cNvPr id="172" name="Rounded Rectangle 6">
                <a:extLst>
                  <a:ext uri="{FF2B5EF4-FFF2-40B4-BE49-F238E27FC236}">
                    <a16:creationId xmlns:a16="http://schemas.microsoft.com/office/drawing/2014/main" id="{7D0C838F-98DE-4B89-961C-0F64F948B725}"/>
                  </a:ext>
                </a:extLst>
              </p:cNvPr>
              <p:cNvSpPr/>
              <p:nvPr/>
            </p:nvSpPr>
            <p:spPr>
              <a:xfrm>
                <a:off x="124503" y="1005829"/>
                <a:ext cx="2167128" cy="405009"/>
              </a:xfrm>
              <a:prstGeom prst="round2SameRect">
                <a:avLst/>
              </a:prstGeom>
              <a:gradFill rotWithShape="1">
                <a:gsLst>
                  <a:gs pos="10000">
                    <a:schemeClr val="tx2"/>
                  </a:gs>
                  <a:gs pos="50000">
                    <a:srgbClr val="5D7B85"/>
                  </a:gs>
                  <a:gs pos="90000">
                    <a:schemeClr val="tx2"/>
                  </a:gs>
                </a:gsLst>
                <a:lin ang="3000000" scaled="0"/>
              </a:gradFill>
              <a:ln w="12700">
                <a:noFill/>
                <a:round/>
                <a:headEnd/>
                <a:tailEnd/>
              </a:ln>
            </p:spPr>
            <p:txBody>
              <a:bodyPr wrap="none" tIns="0" bIns="63991" anchor="ctr"/>
              <a:lstStyle/>
              <a:p>
                <a:pPr algn="ctr" eaLnBrk="0" fontAlgn="base" hangingPunct="0">
                  <a:spcBef>
                    <a:spcPct val="0"/>
                  </a:spcBef>
                  <a:spcAft>
                    <a:spcPct val="0"/>
                  </a:spcAft>
                  <a:buClr>
                    <a:srgbClr val="4D4D4D"/>
                  </a:buClr>
                  <a:defRPr/>
                </a:pPr>
                <a:r>
                  <a:rPr lang="en-US" sz="1799" b="1" kern="0">
                    <a:solidFill>
                      <a:srgbClr val="FFFFFF"/>
                    </a:solidFill>
                    <a:latin typeface="Arial"/>
                    <a:cs typeface="Arial" pitchFamily="34" charset="0"/>
                  </a:rPr>
                  <a:t>Substrates </a:t>
                </a:r>
                <a:r>
                  <a:rPr lang="en-US" sz="1799" b="1" i="1" kern="0">
                    <a:solidFill>
                      <a:srgbClr val="FFFFFF"/>
                    </a:solidFill>
                    <a:latin typeface="Arial"/>
                    <a:cs typeface="Arial" pitchFamily="34" charset="0"/>
                  </a:rPr>
                  <a:t>/</a:t>
                </a:r>
                <a:r>
                  <a:rPr lang="en-US" sz="1799" b="1" kern="0">
                    <a:solidFill>
                      <a:srgbClr val="FFFFFF"/>
                    </a:solidFill>
                    <a:latin typeface="Arial"/>
                    <a:cs typeface="Arial" pitchFamily="34" charset="0"/>
                  </a:rPr>
                  <a:t> Epi</a:t>
                </a:r>
              </a:p>
            </p:txBody>
          </p:sp>
        </p:grpSp>
        <p:grpSp>
          <p:nvGrpSpPr>
            <p:cNvPr id="9" name="Group 65"/>
            <p:cNvGrpSpPr/>
            <p:nvPr/>
          </p:nvGrpSpPr>
          <p:grpSpPr>
            <a:xfrm>
              <a:off x="2620292" y="1005829"/>
              <a:ext cx="2167128" cy="5818320"/>
              <a:chOff x="2559154" y="1005829"/>
              <a:chExt cx="2167128" cy="5818320"/>
            </a:xfrm>
          </p:grpSpPr>
          <p:sp>
            <p:nvSpPr>
              <p:cNvPr id="169" name="Rectangle: Rounded Corners 158">
                <a:extLst>
                  <a:ext uri="{FF2B5EF4-FFF2-40B4-BE49-F238E27FC236}">
                    <a16:creationId xmlns:a16="http://schemas.microsoft.com/office/drawing/2014/main" id="{7ADABD15-9476-450E-8783-605DD6D64679}"/>
                  </a:ext>
                </a:extLst>
              </p:cNvPr>
              <p:cNvSpPr/>
              <p:nvPr/>
            </p:nvSpPr>
            <p:spPr>
              <a:xfrm>
                <a:off x="2559154" y="1023995"/>
                <a:ext cx="2167128" cy="5800154"/>
              </a:xfrm>
              <a:prstGeom prst="roundRect">
                <a:avLst/>
              </a:prstGeom>
              <a:gradFill>
                <a:gsLst>
                  <a:gs pos="0">
                    <a:srgbClr val="DEDEDE"/>
                  </a:gs>
                  <a:gs pos="40000">
                    <a:srgbClr val="DEDEDE">
                      <a:alpha val="83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799">
                  <a:solidFill>
                    <a:srgbClr val="FFFFFF"/>
                  </a:solidFill>
                  <a:latin typeface="Arial"/>
                </a:endParaRPr>
              </a:p>
            </p:txBody>
          </p:sp>
          <p:sp>
            <p:nvSpPr>
              <p:cNvPr id="170" name="Rounded Rectangle 7">
                <a:extLst>
                  <a:ext uri="{FF2B5EF4-FFF2-40B4-BE49-F238E27FC236}">
                    <a16:creationId xmlns:a16="http://schemas.microsoft.com/office/drawing/2014/main" id="{79BAA34E-2AB3-4B92-AD9D-0BA471D2D646}"/>
                  </a:ext>
                </a:extLst>
              </p:cNvPr>
              <p:cNvSpPr/>
              <p:nvPr/>
            </p:nvSpPr>
            <p:spPr>
              <a:xfrm>
                <a:off x="2559154" y="1005829"/>
                <a:ext cx="2167128" cy="405009"/>
              </a:xfrm>
              <a:prstGeom prst="round2SameRect">
                <a:avLst/>
              </a:prstGeom>
              <a:gradFill rotWithShape="1">
                <a:gsLst>
                  <a:gs pos="10000">
                    <a:schemeClr val="tx2"/>
                  </a:gs>
                  <a:gs pos="50000">
                    <a:srgbClr val="5D7B85"/>
                  </a:gs>
                  <a:gs pos="90000">
                    <a:schemeClr val="tx2"/>
                  </a:gs>
                </a:gsLst>
                <a:lin ang="3000000" scaled="0"/>
              </a:gradFill>
              <a:ln w="12700">
                <a:noFill/>
                <a:round/>
                <a:headEnd/>
                <a:tailEnd/>
              </a:ln>
            </p:spPr>
            <p:txBody>
              <a:bodyPr wrap="none" tIns="0" bIns="63991" anchor="ctr"/>
              <a:lstStyle/>
              <a:p>
                <a:pPr algn="ctr" eaLnBrk="0" fontAlgn="base" hangingPunct="0">
                  <a:spcBef>
                    <a:spcPct val="0"/>
                  </a:spcBef>
                  <a:spcAft>
                    <a:spcPct val="0"/>
                  </a:spcAft>
                  <a:buClr>
                    <a:srgbClr val="4D4D4D"/>
                  </a:buClr>
                  <a:defRPr/>
                </a:pPr>
                <a:r>
                  <a:rPr lang="en-US" sz="1799" b="1" kern="0">
                    <a:solidFill>
                      <a:srgbClr val="FFFFFF"/>
                    </a:solidFill>
                    <a:latin typeface="Arial"/>
                    <a:cs typeface="Arial" pitchFamily="34" charset="0"/>
                  </a:rPr>
                  <a:t>Fab</a:t>
                </a:r>
              </a:p>
            </p:txBody>
          </p:sp>
        </p:grpSp>
        <p:grpSp>
          <p:nvGrpSpPr>
            <p:cNvPr id="10" name="Group 66"/>
            <p:cNvGrpSpPr/>
            <p:nvPr/>
          </p:nvGrpSpPr>
          <p:grpSpPr>
            <a:xfrm>
              <a:off x="5018107" y="1005829"/>
              <a:ext cx="2167128" cy="5818320"/>
              <a:chOff x="5005528" y="1005829"/>
              <a:chExt cx="2167128" cy="5818320"/>
            </a:xfrm>
          </p:grpSpPr>
          <p:sp>
            <p:nvSpPr>
              <p:cNvPr id="167" name="Rectangle: Rounded Corners 159">
                <a:extLst>
                  <a:ext uri="{FF2B5EF4-FFF2-40B4-BE49-F238E27FC236}">
                    <a16:creationId xmlns:a16="http://schemas.microsoft.com/office/drawing/2014/main" id="{2D8518D7-DA19-4533-BC6D-D0A92EF37363}"/>
                  </a:ext>
                </a:extLst>
              </p:cNvPr>
              <p:cNvSpPr/>
              <p:nvPr/>
            </p:nvSpPr>
            <p:spPr>
              <a:xfrm>
                <a:off x="5005528" y="1023995"/>
                <a:ext cx="2167128" cy="5800154"/>
              </a:xfrm>
              <a:prstGeom prst="roundRect">
                <a:avLst/>
              </a:prstGeom>
              <a:gradFill>
                <a:gsLst>
                  <a:gs pos="0">
                    <a:srgbClr val="DEDEDE"/>
                  </a:gs>
                  <a:gs pos="40000">
                    <a:srgbClr val="DEDEDE">
                      <a:alpha val="83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799">
                  <a:solidFill>
                    <a:srgbClr val="FFFFFF"/>
                  </a:solidFill>
                  <a:latin typeface="Arial"/>
                </a:endParaRPr>
              </a:p>
            </p:txBody>
          </p:sp>
          <p:sp>
            <p:nvSpPr>
              <p:cNvPr id="168" name="Rounded Rectangle 8">
                <a:extLst>
                  <a:ext uri="{FF2B5EF4-FFF2-40B4-BE49-F238E27FC236}">
                    <a16:creationId xmlns:a16="http://schemas.microsoft.com/office/drawing/2014/main" id="{2A2CFFB2-350F-477E-A7A7-DFD9DB5DE2C5}"/>
                  </a:ext>
                </a:extLst>
              </p:cNvPr>
              <p:cNvSpPr/>
              <p:nvPr/>
            </p:nvSpPr>
            <p:spPr>
              <a:xfrm>
                <a:off x="5005528" y="1005829"/>
                <a:ext cx="2167128" cy="405009"/>
              </a:xfrm>
              <a:prstGeom prst="round2SameRect">
                <a:avLst/>
              </a:prstGeom>
              <a:gradFill rotWithShape="1">
                <a:gsLst>
                  <a:gs pos="10000">
                    <a:schemeClr val="tx2"/>
                  </a:gs>
                  <a:gs pos="50000">
                    <a:srgbClr val="5D7B85"/>
                  </a:gs>
                  <a:gs pos="90000">
                    <a:schemeClr val="tx2"/>
                  </a:gs>
                </a:gsLst>
                <a:lin ang="3000000" scaled="0"/>
              </a:gradFill>
              <a:ln w="12700">
                <a:noFill/>
                <a:round/>
                <a:headEnd/>
                <a:tailEnd/>
              </a:ln>
            </p:spPr>
            <p:txBody>
              <a:bodyPr wrap="none" tIns="0" bIns="63991" anchor="ctr"/>
              <a:lstStyle/>
              <a:p>
                <a:pPr algn="ctr" eaLnBrk="0" fontAlgn="base" hangingPunct="0">
                  <a:spcBef>
                    <a:spcPct val="0"/>
                  </a:spcBef>
                  <a:spcAft>
                    <a:spcPct val="0"/>
                  </a:spcAft>
                  <a:buClr>
                    <a:srgbClr val="4D4D4D"/>
                  </a:buClr>
                  <a:defRPr/>
                </a:pPr>
                <a:r>
                  <a:rPr lang="en-US" sz="1799" b="1" kern="0">
                    <a:solidFill>
                      <a:srgbClr val="FFFFFF"/>
                    </a:solidFill>
                    <a:latin typeface="Arial"/>
                    <a:cs typeface="Arial" pitchFamily="34" charset="0"/>
                  </a:rPr>
                  <a:t>Devices</a:t>
                </a:r>
                <a:r>
                  <a:rPr lang="en-US" sz="1050" b="1" kern="0">
                    <a:solidFill>
                      <a:srgbClr val="FFFFFF"/>
                    </a:solidFill>
                    <a:latin typeface="Arial"/>
                    <a:cs typeface="Arial" pitchFamily="34" charset="0"/>
                  </a:rPr>
                  <a:t> </a:t>
                </a:r>
                <a:r>
                  <a:rPr lang="en-US" sz="1799" b="1" i="1" kern="0">
                    <a:solidFill>
                      <a:srgbClr val="FFFFFF"/>
                    </a:solidFill>
                    <a:latin typeface="Arial"/>
                    <a:cs typeface="Arial" pitchFamily="34" charset="0"/>
                  </a:rPr>
                  <a:t>/</a:t>
                </a:r>
                <a:r>
                  <a:rPr lang="en-US" sz="1200" b="1" kern="0">
                    <a:solidFill>
                      <a:srgbClr val="FFFFFF"/>
                    </a:solidFill>
                    <a:latin typeface="Arial"/>
                    <a:cs typeface="Arial" pitchFamily="34" charset="0"/>
                  </a:rPr>
                  <a:t> </a:t>
                </a:r>
                <a:r>
                  <a:rPr lang="en-US" sz="1050" b="1" kern="0">
                    <a:solidFill>
                      <a:srgbClr val="FFFFFF"/>
                    </a:solidFill>
                    <a:latin typeface="Arial"/>
                    <a:cs typeface="Arial" pitchFamily="34" charset="0"/>
                  </a:rPr>
                  <a:t> </a:t>
                </a:r>
                <a:r>
                  <a:rPr lang="en-US" sz="1799" b="1" kern="0">
                    <a:solidFill>
                      <a:srgbClr val="FFFFFF"/>
                    </a:solidFill>
                    <a:latin typeface="Arial"/>
                    <a:cs typeface="Arial" pitchFamily="34" charset="0"/>
                  </a:rPr>
                  <a:t>Die</a:t>
                </a:r>
              </a:p>
            </p:txBody>
          </p:sp>
        </p:grpSp>
        <p:grpSp>
          <p:nvGrpSpPr>
            <p:cNvPr id="12" name="Group 67"/>
            <p:cNvGrpSpPr/>
            <p:nvPr/>
          </p:nvGrpSpPr>
          <p:grpSpPr>
            <a:xfrm>
              <a:off x="7415921" y="1005828"/>
              <a:ext cx="2167128" cy="5818321"/>
              <a:chOff x="7465456" y="1005828"/>
              <a:chExt cx="2167128" cy="5818321"/>
            </a:xfrm>
          </p:grpSpPr>
          <p:sp>
            <p:nvSpPr>
              <p:cNvPr id="165" name="Rectangle: Rounded Corners 160">
                <a:extLst>
                  <a:ext uri="{FF2B5EF4-FFF2-40B4-BE49-F238E27FC236}">
                    <a16:creationId xmlns:a16="http://schemas.microsoft.com/office/drawing/2014/main" id="{3F759CDE-477E-440B-A75E-4CFDEF9975AD}"/>
                  </a:ext>
                </a:extLst>
              </p:cNvPr>
              <p:cNvSpPr/>
              <p:nvPr/>
            </p:nvSpPr>
            <p:spPr>
              <a:xfrm>
                <a:off x="7465456" y="1023995"/>
                <a:ext cx="2167128" cy="5800154"/>
              </a:xfrm>
              <a:prstGeom prst="roundRect">
                <a:avLst/>
              </a:prstGeom>
              <a:gradFill>
                <a:gsLst>
                  <a:gs pos="0">
                    <a:srgbClr val="DEDEDE"/>
                  </a:gs>
                  <a:gs pos="40000">
                    <a:srgbClr val="DEDEDE">
                      <a:alpha val="83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799">
                  <a:solidFill>
                    <a:srgbClr val="FFFFFF"/>
                  </a:solidFill>
                  <a:latin typeface="Arial"/>
                </a:endParaRPr>
              </a:p>
            </p:txBody>
          </p:sp>
          <p:sp>
            <p:nvSpPr>
              <p:cNvPr id="166" name="Rounded Rectangle 9">
                <a:extLst>
                  <a:ext uri="{FF2B5EF4-FFF2-40B4-BE49-F238E27FC236}">
                    <a16:creationId xmlns:a16="http://schemas.microsoft.com/office/drawing/2014/main" id="{71F13F26-35D8-4DFD-82C7-5936DEBD62A3}"/>
                  </a:ext>
                </a:extLst>
              </p:cNvPr>
              <p:cNvSpPr/>
              <p:nvPr/>
            </p:nvSpPr>
            <p:spPr>
              <a:xfrm>
                <a:off x="7465456" y="1005828"/>
                <a:ext cx="2167128" cy="402231"/>
              </a:xfrm>
              <a:prstGeom prst="round2SameRect">
                <a:avLst/>
              </a:prstGeom>
              <a:gradFill rotWithShape="1">
                <a:gsLst>
                  <a:gs pos="10000">
                    <a:schemeClr val="tx2"/>
                  </a:gs>
                  <a:gs pos="50000">
                    <a:srgbClr val="5D7B85"/>
                  </a:gs>
                  <a:gs pos="90000">
                    <a:schemeClr val="tx2"/>
                  </a:gs>
                </a:gsLst>
                <a:lin ang="3000000" scaled="0"/>
              </a:gradFill>
              <a:ln w="12700">
                <a:noFill/>
                <a:round/>
                <a:headEnd/>
                <a:tailEnd/>
              </a:ln>
            </p:spPr>
            <p:txBody>
              <a:bodyPr wrap="none" tIns="0" bIns="63991" anchor="ctr"/>
              <a:lstStyle/>
              <a:p>
                <a:pPr algn="ctr" eaLnBrk="0" fontAlgn="base" hangingPunct="0">
                  <a:spcBef>
                    <a:spcPct val="0"/>
                  </a:spcBef>
                  <a:spcAft>
                    <a:spcPct val="0"/>
                  </a:spcAft>
                  <a:buClr>
                    <a:srgbClr val="4D4D4D"/>
                  </a:buClr>
                  <a:defRPr/>
                </a:pPr>
                <a:r>
                  <a:rPr lang="en-US" sz="1799" b="1" kern="0">
                    <a:solidFill>
                      <a:srgbClr val="FFFFFF"/>
                    </a:solidFill>
                    <a:latin typeface="Arial"/>
                    <a:cs typeface="Arial" pitchFamily="34" charset="0"/>
                  </a:rPr>
                  <a:t>Modules</a:t>
                </a:r>
              </a:p>
            </p:txBody>
          </p:sp>
        </p:grpSp>
        <p:grpSp>
          <p:nvGrpSpPr>
            <p:cNvPr id="13" name="Group 68"/>
            <p:cNvGrpSpPr/>
            <p:nvPr/>
          </p:nvGrpSpPr>
          <p:grpSpPr>
            <a:xfrm>
              <a:off x="9813735" y="1005829"/>
              <a:ext cx="2167128" cy="5818320"/>
              <a:chOff x="9873330" y="1005829"/>
              <a:chExt cx="2167128" cy="5818320"/>
            </a:xfrm>
          </p:grpSpPr>
          <p:sp>
            <p:nvSpPr>
              <p:cNvPr id="163" name="Rectangle: Rounded Corners 161">
                <a:extLst>
                  <a:ext uri="{FF2B5EF4-FFF2-40B4-BE49-F238E27FC236}">
                    <a16:creationId xmlns:a16="http://schemas.microsoft.com/office/drawing/2014/main" id="{D289104A-5B81-4A8C-BA73-85806CF7142E}"/>
                  </a:ext>
                </a:extLst>
              </p:cNvPr>
              <p:cNvSpPr/>
              <p:nvPr/>
            </p:nvSpPr>
            <p:spPr>
              <a:xfrm>
                <a:off x="9873330" y="1023995"/>
                <a:ext cx="2167128" cy="5800154"/>
              </a:xfrm>
              <a:prstGeom prst="roundRect">
                <a:avLst/>
              </a:prstGeom>
              <a:gradFill>
                <a:gsLst>
                  <a:gs pos="0">
                    <a:srgbClr val="DEDEDE"/>
                  </a:gs>
                  <a:gs pos="40000">
                    <a:srgbClr val="DEDEDE">
                      <a:alpha val="83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799">
                  <a:solidFill>
                    <a:srgbClr val="FFFFFF"/>
                  </a:solidFill>
                  <a:latin typeface="Arial"/>
                </a:endParaRPr>
              </a:p>
            </p:txBody>
          </p:sp>
          <p:sp>
            <p:nvSpPr>
              <p:cNvPr id="164" name="Rounded Rectangle 10">
                <a:extLst>
                  <a:ext uri="{FF2B5EF4-FFF2-40B4-BE49-F238E27FC236}">
                    <a16:creationId xmlns:a16="http://schemas.microsoft.com/office/drawing/2014/main" id="{2FD962A4-C660-43AD-A5C5-537FC3E9C31E}"/>
                  </a:ext>
                </a:extLst>
              </p:cNvPr>
              <p:cNvSpPr/>
              <p:nvPr/>
            </p:nvSpPr>
            <p:spPr>
              <a:xfrm>
                <a:off x="9873330" y="1005829"/>
                <a:ext cx="2167128" cy="405009"/>
              </a:xfrm>
              <a:prstGeom prst="round2SameRect">
                <a:avLst/>
              </a:prstGeom>
              <a:gradFill rotWithShape="1">
                <a:gsLst>
                  <a:gs pos="10000">
                    <a:schemeClr val="tx2"/>
                  </a:gs>
                  <a:gs pos="50000">
                    <a:srgbClr val="5D7B85"/>
                  </a:gs>
                  <a:gs pos="90000">
                    <a:schemeClr val="tx2"/>
                  </a:gs>
                </a:gsLst>
                <a:lin ang="3000000" scaled="0"/>
              </a:gradFill>
              <a:ln w="12700">
                <a:noFill/>
                <a:round/>
                <a:headEnd/>
                <a:tailEnd/>
              </a:ln>
            </p:spPr>
            <p:txBody>
              <a:bodyPr wrap="none" tIns="0" bIns="63991" anchor="ctr"/>
              <a:lstStyle/>
              <a:p>
                <a:pPr algn="ctr" eaLnBrk="0" fontAlgn="base" hangingPunct="0">
                  <a:spcBef>
                    <a:spcPct val="0"/>
                  </a:spcBef>
                  <a:spcAft>
                    <a:spcPct val="0"/>
                  </a:spcAft>
                  <a:buClr>
                    <a:srgbClr val="4D4D4D"/>
                  </a:buClr>
                  <a:defRPr/>
                </a:pPr>
                <a:r>
                  <a:rPr lang="en-US" sz="1799" b="1" kern="0">
                    <a:solidFill>
                      <a:srgbClr val="FFFFFF"/>
                    </a:solidFill>
                    <a:latin typeface="Arial"/>
                    <a:cs typeface="Arial" pitchFamily="34" charset="0"/>
                  </a:rPr>
                  <a:t>Systems</a:t>
                </a:r>
              </a:p>
            </p:txBody>
          </p:sp>
        </p:grpSp>
      </p:grpSp>
      <p:grpSp>
        <p:nvGrpSpPr>
          <p:cNvPr id="14" name="Group 161"/>
          <p:cNvGrpSpPr/>
          <p:nvPr/>
        </p:nvGrpSpPr>
        <p:grpSpPr>
          <a:xfrm>
            <a:off x="2723165" y="1335485"/>
            <a:ext cx="1947610" cy="1069654"/>
            <a:chOff x="2721406" y="1292985"/>
            <a:chExt cx="1948624" cy="1069933"/>
          </a:xfrm>
        </p:grpSpPr>
        <p:pic>
          <p:nvPicPr>
            <p:cNvPr id="61" name="Picture 60">
              <a:extLst>
                <a:ext uri="{FF2B5EF4-FFF2-40B4-BE49-F238E27FC236}">
                  <a16:creationId xmlns:a16="http://schemas.microsoft.com/office/drawing/2014/main" id="{404E7510-E298-4677-AC1C-22BA8BB8E0F2}"/>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721406" y="1292985"/>
              <a:ext cx="1041751" cy="1069933"/>
            </a:xfrm>
            <a:prstGeom prst="rect">
              <a:avLst/>
            </a:prstGeom>
          </p:spPr>
        </p:pic>
        <p:sp>
          <p:nvSpPr>
            <p:cNvPr id="71" name="TextBox 70">
              <a:extLst>
                <a:ext uri="{FF2B5EF4-FFF2-40B4-BE49-F238E27FC236}">
                  <a16:creationId xmlns:a16="http://schemas.microsoft.com/office/drawing/2014/main" id="{66265692-3294-4F3C-A9E3-7E01CB99B04C}"/>
                </a:ext>
              </a:extLst>
            </p:cNvPr>
            <p:cNvSpPr txBox="1"/>
            <p:nvPr/>
          </p:nvSpPr>
          <p:spPr>
            <a:xfrm>
              <a:off x="3726544" y="1503866"/>
              <a:ext cx="943486" cy="646331"/>
            </a:xfrm>
            <a:prstGeom prst="rect">
              <a:avLst/>
            </a:prstGeom>
            <a:noFill/>
          </p:spPr>
          <p:txBody>
            <a:bodyPr wrap="square" rtlCol="0">
              <a:spAutoFit/>
            </a:bodyPr>
            <a:lstStyle/>
            <a:p>
              <a:pPr>
                <a:defRPr/>
              </a:pPr>
              <a:r>
                <a:rPr lang="en-US" sz="1200" err="1">
                  <a:solidFill>
                    <a:srgbClr val="000000"/>
                  </a:solidFill>
                  <a:latin typeface="Arial"/>
                </a:rPr>
                <a:t>SiC</a:t>
              </a:r>
              <a:r>
                <a:rPr lang="en-US" sz="1200">
                  <a:solidFill>
                    <a:srgbClr val="000000"/>
                  </a:solidFill>
                  <a:latin typeface="Arial"/>
                </a:rPr>
                <a:t> Planar available </a:t>
              </a:r>
              <a:br>
                <a:rPr lang="en-US" sz="1200">
                  <a:solidFill>
                    <a:srgbClr val="000000"/>
                  </a:solidFill>
                  <a:latin typeface="Arial"/>
                </a:rPr>
              </a:br>
              <a:r>
                <a:rPr lang="en-US" sz="1200">
                  <a:solidFill>
                    <a:srgbClr val="000000"/>
                  </a:solidFill>
                  <a:latin typeface="Arial"/>
                </a:rPr>
                <a:t>today</a:t>
              </a:r>
            </a:p>
          </p:txBody>
        </p:sp>
      </p:grpSp>
      <p:grpSp>
        <p:nvGrpSpPr>
          <p:cNvPr id="15" name="Group 159"/>
          <p:cNvGrpSpPr/>
          <p:nvPr/>
        </p:nvGrpSpPr>
        <p:grpSpPr>
          <a:xfrm>
            <a:off x="2770213" y="3641576"/>
            <a:ext cx="1855273" cy="871828"/>
            <a:chOff x="2748643" y="3523479"/>
            <a:chExt cx="1856239" cy="872055"/>
          </a:xfrm>
        </p:grpSpPr>
        <p:pic>
          <p:nvPicPr>
            <p:cNvPr id="79" name="Picture 78">
              <a:extLst>
                <a:ext uri="{FF2B5EF4-FFF2-40B4-BE49-F238E27FC236}">
                  <a16:creationId xmlns:a16="http://schemas.microsoft.com/office/drawing/2014/main" id="{780A359D-AE1B-4217-A1C6-B058AD977C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48643" y="3523479"/>
              <a:ext cx="1132827" cy="872055"/>
            </a:xfrm>
            <a:prstGeom prst="rect">
              <a:avLst/>
            </a:prstGeom>
          </p:spPr>
        </p:pic>
        <p:sp>
          <p:nvSpPr>
            <p:cNvPr id="80" name="TextBox 79">
              <a:extLst>
                <a:ext uri="{FF2B5EF4-FFF2-40B4-BE49-F238E27FC236}">
                  <a16:creationId xmlns:a16="http://schemas.microsoft.com/office/drawing/2014/main" id="{F79FB562-F6FE-4E56-8F06-B13765AFAAE1}"/>
                </a:ext>
              </a:extLst>
            </p:cNvPr>
            <p:cNvSpPr txBox="1"/>
            <p:nvPr/>
          </p:nvSpPr>
          <p:spPr>
            <a:xfrm>
              <a:off x="3882568" y="3594606"/>
              <a:ext cx="722314" cy="646331"/>
            </a:xfrm>
            <a:prstGeom prst="rect">
              <a:avLst/>
            </a:prstGeom>
            <a:noFill/>
          </p:spPr>
          <p:txBody>
            <a:bodyPr wrap="none" rIns="0" rtlCol="0">
              <a:spAutoFit/>
            </a:bodyPr>
            <a:lstStyle/>
            <a:p>
              <a:pPr>
                <a:defRPr/>
              </a:pPr>
              <a:r>
                <a:rPr lang="en-US" sz="1200">
                  <a:solidFill>
                    <a:srgbClr val="000000"/>
                  </a:solidFill>
                  <a:latin typeface="Arial"/>
                </a:rPr>
                <a:t>200mm</a:t>
              </a:r>
              <a:br>
                <a:rPr lang="en-US" sz="1200">
                  <a:solidFill>
                    <a:srgbClr val="000000"/>
                  </a:solidFill>
                  <a:latin typeface="Arial"/>
                </a:rPr>
              </a:br>
              <a:r>
                <a:rPr lang="en-US" sz="1200">
                  <a:solidFill>
                    <a:srgbClr val="000000"/>
                  </a:solidFill>
                  <a:latin typeface="Arial"/>
                </a:rPr>
                <a:t>migration</a:t>
              </a:r>
              <a:br>
                <a:rPr lang="en-US" sz="1200">
                  <a:solidFill>
                    <a:srgbClr val="000000"/>
                  </a:solidFill>
                  <a:latin typeface="Arial"/>
                </a:rPr>
              </a:br>
              <a:r>
                <a:rPr lang="en-US" sz="1200">
                  <a:solidFill>
                    <a:srgbClr val="000000"/>
                  </a:solidFill>
                  <a:latin typeface="Arial"/>
                </a:rPr>
                <a:t>ready</a:t>
              </a:r>
            </a:p>
          </p:txBody>
        </p:sp>
      </p:grpSp>
      <p:grpSp>
        <p:nvGrpSpPr>
          <p:cNvPr id="16" name="Group 137"/>
          <p:cNvGrpSpPr/>
          <p:nvPr/>
        </p:nvGrpSpPr>
        <p:grpSpPr>
          <a:xfrm>
            <a:off x="218281" y="4745604"/>
            <a:ext cx="11781761" cy="1468491"/>
            <a:chOff x="215219" y="4704005"/>
            <a:chExt cx="11787899" cy="1468877"/>
          </a:xfrm>
        </p:grpSpPr>
        <p:grpSp>
          <p:nvGrpSpPr>
            <p:cNvPr id="17" name="Group 18"/>
            <p:cNvGrpSpPr/>
            <p:nvPr/>
          </p:nvGrpSpPr>
          <p:grpSpPr>
            <a:xfrm>
              <a:off x="244502" y="4704005"/>
              <a:ext cx="11758616" cy="0"/>
              <a:chOff x="244502" y="4761803"/>
              <a:chExt cx="11758616" cy="0"/>
            </a:xfrm>
          </p:grpSpPr>
          <p:cxnSp>
            <p:nvCxnSpPr>
              <p:cNvPr id="148" name="Straight Connector 147">
                <a:extLst>
                  <a:ext uri="{FF2B5EF4-FFF2-40B4-BE49-F238E27FC236}">
                    <a16:creationId xmlns:a16="http://schemas.microsoft.com/office/drawing/2014/main" id="{A3AABF34-7EDD-4892-88BD-8E0F446C0F17}"/>
                  </a:ext>
                </a:extLst>
              </p:cNvPr>
              <p:cNvCxnSpPr>
                <a:cxnSpLocks/>
              </p:cNvCxnSpPr>
              <p:nvPr/>
            </p:nvCxnSpPr>
            <p:spPr>
              <a:xfrm>
                <a:off x="244502" y="4761803"/>
                <a:ext cx="2167129" cy="0"/>
              </a:xfrm>
              <a:prstGeom prst="line">
                <a:avLst/>
              </a:prstGeom>
              <a:ln w="222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3C10678-C19E-4F03-8D21-04EE3CA086BA}"/>
                  </a:ext>
                </a:extLst>
              </p:cNvPr>
              <p:cNvCxnSpPr/>
              <p:nvPr/>
            </p:nvCxnSpPr>
            <p:spPr>
              <a:xfrm>
                <a:off x="2642544" y="4761803"/>
                <a:ext cx="2167128" cy="0"/>
              </a:xfrm>
              <a:prstGeom prst="line">
                <a:avLst/>
              </a:prstGeom>
              <a:ln w="222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D3F2B76-E6B3-4959-97F7-65AA84BD951E}"/>
                  </a:ext>
                </a:extLst>
              </p:cNvPr>
              <p:cNvCxnSpPr/>
              <p:nvPr/>
            </p:nvCxnSpPr>
            <p:spPr>
              <a:xfrm>
                <a:off x="5040357" y="4761803"/>
                <a:ext cx="2167128" cy="0"/>
              </a:xfrm>
              <a:prstGeom prst="line">
                <a:avLst/>
              </a:prstGeom>
              <a:ln w="222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4587B7A-0CDD-43A9-B6D6-240DA722CD37}"/>
                  </a:ext>
                </a:extLst>
              </p:cNvPr>
              <p:cNvCxnSpPr/>
              <p:nvPr/>
            </p:nvCxnSpPr>
            <p:spPr>
              <a:xfrm>
                <a:off x="7438171" y="4761803"/>
                <a:ext cx="2167128" cy="0"/>
              </a:xfrm>
              <a:prstGeom prst="line">
                <a:avLst/>
              </a:prstGeom>
              <a:ln w="222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BE2BEC2-73AB-407D-8C71-DE577B555FDC}"/>
                  </a:ext>
                </a:extLst>
              </p:cNvPr>
              <p:cNvCxnSpPr/>
              <p:nvPr/>
            </p:nvCxnSpPr>
            <p:spPr>
              <a:xfrm>
                <a:off x="9835990" y="4761803"/>
                <a:ext cx="2167128" cy="0"/>
              </a:xfrm>
              <a:prstGeom prst="line">
                <a:avLst/>
              </a:prstGeom>
              <a:ln w="222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36"/>
            <p:cNvGrpSpPr/>
            <p:nvPr/>
          </p:nvGrpSpPr>
          <p:grpSpPr>
            <a:xfrm>
              <a:off x="215219" y="4745312"/>
              <a:ext cx="11758386" cy="1427570"/>
              <a:chOff x="215219" y="4845204"/>
              <a:chExt cx="11758386" cy="1427570"/>
            </a:xfrm>
          </p:grpSpPr>
          <p:sp>
            <p:nvSpPr>
              <p:cNvPr id="60" name="TextBox 59">
                <a:extLst>
                  <a:ext uri="{FF2B5EF4-FFF2-40B4-BE49-F238E27FC236}">
                    <a16:creationId xmlns:a16="http://schemas.microsoft.com/office/drawing/2014/main" id="{40F6B790-2F7E-4F89-A33F-6099BAE1F5FD}"/>
                  </a:ext>
                </a:extLst>
              </p:cNvPr>
              <p:cNvSpPr txBox="1"/>
              <p:nvPr/>
            </p:nvSpPr>
            <p:spPr>
              <a:xfrm>
                <a:off x="215219" y="4845204"/>
                <a:ext cx="2167128" cy="1237518"/>
              </a:xfrm>
              <a:prstGeom prst="rect">
                <a:avLst/>
              </a:prstGeom>
              <a:noFill/>
            </p:spPr>
            <p:txBody>
              <a:bodyPr wrap="square" lIns="91416" tIns="91416" rIns="91416" bIns="91416" rtlCol="0" anchor="t" anchorCtr="0">
                <a:spAutoFit/>
              </a:bodyPr>
              <a:lstStyle/>
              <a:p>
                <a:pPr marL="126962" indent="-126962">
                  <a:lnSpc>
                    <a:spcPct val="95000"/>
                  </a:lnSpc>
                  <a:spcBef>
                    <a:spcPts val="400"/>
                  </a:spcBef>
                  <a:buClr>
                    <a:srgbClr val="FFFFFF">
                      <a:lumMod val="75000"/>
                    </a:srgbClr>
                  </a:buClr>
                  <a:buFont typeface="Arial" panose="020B0604020202020204" pitchFamily="34" charset="0"/>
                  <a:buChar char="•"/>
                  <a:defRPr/>
                </a:pPr>
                <a:r>
                  <a:rPr lang="en-US" sz="1300" dirty="0">
                    <a:solidFill>
                      <a:srgbClr val="465E66">
                        <a:lumMod val="75000"/>
                      </a:srgbClr>
                    </a:solidFill>
                    <a:latin typeface="Arial"/>
                  </a:rPr>
                  <a:t>150/200mm </a:t>
                </a:r>
                <a:r>
                  <a:rPr lang="en-US" sz="1300" dirty="0" err="1">
                    <a:solidFill>
                      <a:srgbClr val="465E66">
                        <a:lumMod val="75000"/>
                      </a:srgbClr>
                    </a:solidFill>
                    <a:latin typeface="Arial"/>
                  </a:rPr>
                  <a:t>SiC</a:t>
                </a:r>
                <a:r>
                  <a:rPr lang="en-US" sz="1300" dirty="0">
                    <a:solidFill>
                      <a:srgbClr val="465E66">
                        <a:lumMod val="75000"/>
                      </a:srgbClr>
                    </a:solidFill>
                    <a:latin typeface="Arial"/>
                  </a:rPr>
                  <a:t> </a:t>
                </a:r>
                <a:br>
                  <a:rPr lang="en-US" sz="1300" dirty="0">
                    <a:solidFill>
                      <a:srgbClr val="465E66">
                        <a:lumMod val="75000"/>
                      </a:srgbClr>
                    </a:solidFill>
                    <a:latin typeface="Arial"/>
                  </a:rPr>
                </a:br>
                <a:r>
                  <a:rPr lang="en-US" sz="1300" dirty="0">
                    <a:solidFill>
                      <a:srgbClr val="465E66">
                        <a:lumMod val="75000"/>
                      </a:srgbClr>
                    </a:solidFill>
                    <a:latin typeface="Arial"/>
                  </a:rPr>
                  <a:t>wafering &amp; epi fully </a:t>
                </a:r>
                <a:br>
                  <a:rPr lang="en-US" sz="1300" dirty="0">
                    <a:solidFill>
                      <a:srgbClr val="465E66">
                        <a:lumMod val="75000"/>
                      </a:srgbClr>
                    </a:solidFill>
                    <a:latin typeface="Arial"/>
                  </a:rPr>
                </a:br>
                <a:r>
                  <a:rPr lang="en-US" sz="1300" dirty="0">
                    <a:solidFill>
                      <a:srgbClr val="465E66">
                        <a:lumMod val="75000"/>
                      </a:srgbClr>
                    </a:solidFill>
                    <a:latin typeface="Arial"/>
                  </a:rPr>
                  <a:t>internal in </a:t>
                </a:r>
                <a:r>
                  <a:rPr lang="en-US" sz="1300" b="1" dirty="0">
                    <a:solidFill>
                      <a:srgbClr val="E97D2E"/>
                    </a:solidFill>
                    <a:latin typeface="Arial"/>
                  </a:rPr>
                  <a:t>onsemi</a:t>
                </a:r>
                <a:r>
                  <a:rPr lang="en-US" sz="1300" dirty="0">
                    <a:solidFill>
                      <a:srgbClr val="465E66">
                        <a:lumMod val="75000"/>
                      </a:srgbClr>
                    </a:solidFill>
                    <a:latin typeface="Arial"/>
                  </a:rPr>
                  <a:t> today</a:t>
                </a:r>
              </a:p>
              <a:p>
                <a:pPr marL="126962" indent="-126962">
                  <a:lnSpc>
                    <a:spcPct val="95000"/>
                  </a:lnSpc>
                  <a:spcBef>
                    <a:spcPts val="400"/>
                  </a:spcBef>
                  <a:buClr>
                    <a:srgbClr val="FFFFFF">
                      <a:lumMod val="75000"/>
                    </a:srgbClr>
                  </a:buClr>
                  <a:buFont typeface="Arial" panose="020B0604020202020204" pitchFamily="34" charset="0"/>
                  <a:buChar char="•"/>
                  <a:defRPr/>
                </a:pPr>
                <a:endParaRPr lang="en-US" sz="1300" dirty="0">
                  <a:solidFill>
                    <a:srgbClr val="465E66">
                      <a:lumMod val="75000"/>
                    </a:srgbClr>
                  </a:solidFill>
                  <a:latin typeface="Arial"/>
                </a:endParaRPr>
              </a:p>
              <a:p>
                <a:pPr marL="126962" indent="-126962">
                  <a:lnSpc>
                    <a:spcPct val="95000"/>
                  </a:lnSpc>
                  <a:spcBef>
                    <a:spcPts val="400"/>
                  </a:spcBef>
                  <a:buClr>
                    <a:srgbClr val="FFFFFF">
                      <a:lumMod val="75000"/>
                    </a:srgbClr>
                  </a:buClr>
                  <a:buFont typeface="Arial" panose="020B0604020202020204" pitchFamily="34" charset="0"/>
                  <a:buChar char="•"/>
                  <a:defRPr/>
                </a:pPr>
                <a:endParaRPr lang="en-US" sz="1300" dirty="0">
                  <a:solidFill>
                    <a:srgbClr val="465E66">
                      <a:lumMod val="75000"/>
                    </a:srgbClr>
                  </a:solidFill>
                  <a:latin typeface="Arial"/>
                </a:endParaRPr>
              </a:p>
            </p:txBody>
          </p:sp>
          <p:sp>
            <p:nvSpPr>
              <p:cNvPr id="78" name="TextBox 77">
                <a:extLst>
                  <a:ext uri="{FF2B5EF4-FFF2-40B4-BE49-F238E27FC236}">
                    <a16:creationId xmlns:a16="http://schemas.microsoft.com/office/drawing/2014/main" id="{543512F7-6502-437D-A08A-81358786C223}"/>
                  </a:ext>
                </a:extLst>
              </p:cNvPr>
              <p:cNvSpPr txBox="1"/>
              <p:nvPr/>
            </p:nvSpPr>
            <p:spPr>
              <a:xfrm>
                <a:off x="2613034" y="4845204"/>
                <a:ext cx="2167128" cy="754822"/>
              </a:xfrm>
              <a:prstGeom prst="rect">
                <a:avLst/>
              </a:prstGeom>
              <a:noFill/>
            </p:spPr>
            <p:txBody>
              <a:bodyPr wrap="square" lIns="91416" tIns="91416" rIns="91416" bIns="91416" rtlCol="0" anchor="t" anchorCtr="0">
                <a:spAutoFit/>
              </a:bodyPr>
              <a:lstStyle/>
              <a:p>
                <a:pPr marL="126962" indent="-126962">
                  <a:lnSpc>
                    <a:spcPct val="95000"/>
                  </a:lnSpc>
                  <a:spcBef>
                    <a:spcPts val="400"/>
                  </a:spcBef>
                  <a:buClr>
                    <a:srgbClr val="FFFFFF">
                      <a:lumMod val="75000"/>
                    </a:srgbClr>
                  </a:buClr>
                  <a:buFont typeface="Arial" panose="020B0604020202020204" pitchFamily="34" charset="0"/>
                  <a:buChar char="•"/>
                  <a:defRPr/>
                </a:pPr>
                <a:r>
                  <a:rPr lang="en-US" sz="1300" dirty="0">
                    <a:solidFill>
                      <a:srgbClr val="465E66">
                        <a:lumMod val="75000"/>
                      </a:srgbClr>
                    </a:solidFill>
                    <a:latin typeface="Arial"/>
                  </a:rPr>
                  <a:t>Fabs ready today for 150mm→200mm migration</a:t>
                </a:r>
              </a:p>
            </p:txBody>
          </p:sp>
          <p:sp>
            <p:nvSpPr>
              <p:cNvPr id="108" name="TextBox 107">
                <a:extLst>
                  <a:ext uri="{FF2B5EF4-FFF2-40B4-BE49-F238E27FC236}">
                    <a16:creationId xmlns:a16="http://schemas.microsoft.com/office/drawing/2014/main" id="{06CDB90C-C6A3-4A0D-AFD3-C7B4A33841DC}"/>
                  </a:ext>
                </a:extLst>
              </p:cNvPr>
              <p:cNvSpPr txBox="1"/>
              <p:nvPr/>
            </p:nvSpPr>
            <p:spPr>
              <a:xfrm>
                <a:off x="5010849" y="4845204"/>
                <a:ext cx="2167128" cy="1288814"/>
              </a:xfrm>
              <a:prstGeom prst="rect">
                <a:avLst/>
              </a:prstGeom>
              <a:noFill/>
            </p:spPr>
            <p:txBody>
              <a:bodyPr wrap="square" lIns="91416" tIns="91416" rIns="91416" bIns="91416" rtlCol="0" anchor="t" anchorCtr="0">
                <a:spAutoFit/>
              </a:bodyPr>
              <a:lstStyle/>
              <a:p>
                <a:pPr marL="126962" indent="-126962">
                  <a:lnSpc>
                    <a:spcPct val="95000"/>
                  </a:lnSpc>
                  <a:spcBef>
                    <a:spcPts val="400"/>
                  </a:spcBef>
                  <a:buClr>
                    <a:srgbClr val="FFFFFF">
                      <a:lumMod val="75000"/>
                    </a:srgbClr>
                  </a:buClr>
                  <a:buFont typeface="Arial" panose="020B0604020202020204" pitchFamily="34" charset="0"/>
                  <a:buChar char="•"/>
                  <a:defRPr/>
                </a:pPr>
                <a:r>
                  <a:rPr lang="en-US" sz="1300">
                    <a:solidFill>
                      <a:srgbClr val="465E66">
                        <a:lumMod val="75000"/>
                      </a:srgbClr>
                    </a:solidFill>
                    <a:latin typeface="Arial"/>
                  </a:rPr>
                  <a:t>Full portfolio of diodes </a:t>
                </a:r>
                <a:br>
                  <a:rPr lang="en-US" sz="1300">
                    <a:solidFill>
                      <a:srgbClr val="465E66">
                        <a:lumMod val="75000"/>
                      </a:srgbClr>
                    </a:solidFill>
                    <a:latin typeface="Arial"/>
                  </a:rPr>
                </a:br>
                <a:r>
                  <a:rPr lang="en-US" sz="1300">
                    <a:solidFill>
                      <a:srgbClr val="465E66">
                        <a:lumMod val="75000"/>
                      </a:srgbClr>
                    </a:solidFill>
                    <a:latin typeface="Arial"/>
                  </a:rPr>
                  <a:t>&amp; MOSFETs</a:t>
                </a:r>
              </a:p>
              <a:p>
                <a:pPr marL="126962" indent="-126962">
                  <a:lnSpc>
                    <a:spcPct val="95000"/>
                  </a:lnSpc>
                  <a:spcBef>
                    <a:spcPts val="400"/>
                  </a:spcBef>
                  <a:buClr>
                    <a:srgbClr val="FFFFFF">
                      <a:lumMod val="75000"/>
                    </a:srgbClr>
                  </a:buClr>
                  <a:buFont typeface="Arial" panose="020B0604020202020204" pitchFamily="34" charset="0"/>
                  <a:buChar char="•"/>
                  <a:defRPr/>
                </a:pPr>
                <a:r>
                  <a:rPr lang="en-US" sz="1300">
                    <a:solidFill>
                      <a:srgbClr val="465E66">
                        <a:lumMod val="75000"/>
                      </a:srgbClr>
                    </a:solidFill>
                    <a:latin typeface="Arial"/>
                  </a:rPr>
                  <a:t>Broad base of packages</a:t>
                </a:r>
              </a:p>
              <a:p>
                <a:pPr marL="126962" indent="-126962">
                  <a:lnSpc>
                    <a:spcPct val="95000"/>
                  </a:lnSpc>
                  <a:spcBef>
                    <a:spcPts val="400"/>
                  </a:spcBef>
                  <a:buClr>
                    <a:srgbClr val="FFFFFF">
                      <a:lumMod val="75000"/>
                    </a:srgbClr>
                  </a:buClr>
                  <a:buFont typeface="Arial" panose="020B0604020202020204" pitchFamily="34" charset="0"/>
                  <a:buChar char="•"/>
                  <a:defRPr/>
                </a:pPr>
                <a:r>
                  <a:rPr lang="en-US" sz="1300">
                    <a:solidFill>
                      <a:srgbClr val="465E66">
                        <a:lumMod val="75000"/>
                      </a:srgbClr>
                    </a:solidFill>
                    <a:latin typeface="Arial"/>
                  </a:rPr>
                  <a:t>Die only &amp; metal options</a:t>
                </a:r>
              </a:p>
              <a:p>
                <a:pPr marL="126962" indent="-126962">
                  <a:lnSpc>
                    <a:spcPct val="95000"/>
                  </a:lnSpc>
                  <a:spcBef>
                    <a:spcPts val="400"/>
                  </a:spcBef>
                  <a:buClr>
                    <a:srgbClr val="FFFFFF">
                      <a:lumMod val="75000"/>
                    </a:srgbClr>
                  </a:buClr>
                  <a:buFont typeface="Arial" panose="020B0604020202020204" pitchFamily="34" charset="0"/>
                  <a:buChar char="•"/>
                  <a:defRPr/>
                </a:pPr>
                <a:r>
                  <a:rPr lang="en-US" sz="1300">
                    <a:solidFill>
                      <a:srgbClr val="465E66">
                        <a:lumMod val="75000"/>
                      </a:srgbClr>
                    </a:solidFill>
                    <a:latin typeface="Arial"/>
                  </a:rPr>
                  <a:t>Auto &amp; Industrial devices</a:t>
                </a:r>
              </a:p>
            </p:txBody>
          </p:sp>
          <p:sp>
            <p:nvSpPr>
              <p:cNvPr id="119" name="TextBox 118">
                <a:extLst>
                  <a:ext uri="{FF2B5EF4-FFF2-40B4-BE49-F238E27FC236}">
                    <a16:creationId xmlns:a16="http://schemas.microsoft.com/office/drawing/2014/main" id="{E3C10788-2649-4B69-82F0-4CD46EA4B6A6}"/>
                  </a:ext>
                </a:extLst>
              </p:cNvPr>
              <p:cNvSpPr txBox="1"/>
              <p:nvPr/>
            </p:nvSpPr>
            <p:spPr>
              <a:xfrm>
                <a:off x="7408663" y="4845204"/>
                <a:ext cx="2167128" cy="1427570"/>
              </a:xfrm>
              <a:prstGeom prst="rect">
                <a:avLst/>
              </a:prstGeom>
              <a:noFill/>
            </p:spPr>
            <p:txBody>
              <a:bodyPr wrap="square" lIns="91416" tIns="91416" rIns="91416" bIns="91416" rtlCol="0" anchor="t" anchorCtr="0">
                <a:spAutoFit/>
              </a:bodyPr>
              <a:lstStyle/>
              <a:p>
                <a:pPr marL="126962" indent="-126962">
                  <a:lnSpc>
                    <a:spcPct val="95000"/>
                  </a:lnSpc>
                  <a:spcBef>
                    <a:spcPts val="400"/>
                  </a:spcBef>
                  <a:buClr>
                    <a:srgbClr val="FFFFFF">
                      <a:lumMod val="75000"/>
                    </a:srgbClr>
                  </a:buClr>
                  <a:buFont typeface="Arial" panose="020B0604020202020204" pitchFamily="34" charset="0"/>
                  <a:buChar char="•"/>
                  <a:defRPr/>
                </a:pPr>
                <a:r>
                  <a:rPr lang="en-US" sz="1300">
                    <a:solidFill>
                      <a:srgbClr val="465E66">
                        <a:lumMod val="75000"/>
                      </a:srgbClr>
                    </a:solidFill>
                    <a:latin typeface="Arial"/>
                  </a:rPr>
                  <a:t>Case &amp; transfer molded options</a:t>
                </a:r>
              </a:p>
              <a:p>
                <a:pPr marL="126962" indent="-126962">
                  <a:lnSpc>
                    <a:spcPct val="95000"/>
                  </a:lnSpc>
                  <a:spcBef>
                    <a:spcPts val="400"/>
                  </a:spcBef>
                  <a:buClr>
                    <a:srgbClr val="FFFFFF">
                      <a:lumMod val="75000"/>
                    </a:srgbClr>
                  </a:buClr>
                  <a:buFont typeface="Arial" panose="020B0604020202020204" pitchFamily="34" charset="0"/>
                  <a:buChar char="•"/>
                  <a:defRPr/>
                </a:pPr>
                <a:r>
                  <a:rPr lang="en-US" sz="1300">
                    <a:solidFill>
                      <a:srgbClr val="465E66">
                        <a:lumMod val="75000"/>
                      </a:srgbClr>
                    </a:solidFill>
                    <a:latin typeface="Arial"/>
                  </a:rPr>
                  <a:t>Full portfolio of hybrid &amp; full </a:t>
                </a:r>
                <a:r>
                  <a:rPr lang="en-US" sz="1300" err="1">
                    <a:solidFill>
                      <a:srgbClr val="465E66">
                        <a:lumMod val="75000"/>
                      </a:srgbClr>
                    </a:solidFill>
                    <a:latin typeface="Arial"/>
                  </a:rPr>
                  <a:t>SiC</a:t>
                </a:r>
                <a:r>
                  <a:rPr lang="en-US" sz="1300">
                    <a:solidFill>
                      <a:srgbClr val="465E66">
                        <a:lumMod val="75000"/>
                      </a:srgbClr>
                    </a:solidFill>
                    <a:latin typeface="Arial"/>
                  </a:rPr>
                  <a:t> modules</a:t>
                </a:r>
              </a:p>
              <a:p>
                <a:pPr marL="126962" indent="-126962">
                  <a:lnSpc>
                    <a:spcPct val="95000"/>
                  </a:lnSpc>
                  <a:spcBef>
                    <a:spcPts val="400"/>
                  </a:spcBef>
                  <a:buClr>
                    <a:srgbClr val="FFFFFF">
                      <a:lumMod val="75000"/>
                    </a:srgbClr>
                  </a:buClr>
                  <a:buFont typeface="Arial" panose="020B0604020202020204" pitchFamily="34" charset="0"/>
                  <a:buChar char="•"/>
                  <a:defRPr/>
                </a:pPr>
                <a:r>
                  <a:rPr lang="en-US" sz="1300">
                    <a:solidFill>
                      <a:srgbClr val="465E66">
                        <a:lumMod val="75000"/>
                      </a:srgbClr>
                    </a:solidFill>
                    <a:latin typeface="Arial"/>
                  </a:rPr>
                  <a:t>Single &amp; dual cooling, direct &amp; indirect</a:t>
                </a:r>
              </a:p>
            </p:txBody>
          </p:sp>
          <p:sp>
            <p:nvSpPr>
              <p:cNvPr id="125" name="TextBox 124">
                <a:extLst>
                  <a:ext uri="{FF2B5EF4-FFF2-40B4-BE49-F238E27FC236}">
                    <a16:creationId xmlns:a16="http://schemas.microsoft.com/office/drawing/2014/main" id="{F196D4B5-4F03-4B3A-B9D4-13DF730A2897}"/>
                  </a:ext>
                </a:extLst>
              </p:cNvPr>
              <p:cNvSpPr txBox="1"/>
              <p:nvPr/>
            </p:nvSpPr>
            <p:spPr>
              <a:xfrm>
                <a:off x="9806477" y="4845213"/>
                <a:ext cx="2167128" cy="1186222"/>
              </a:xfrm>
              <a:prstGeom prst="rect">
                <a:avLst/>
              </a:prstGeom>
              <a:noFill/>
            </p:spPr>
            <p:txBody>
              <a:bodyPr wrap="square" lIns="91416" tIns="91416" rIns="91416" bIns="91416" rtlCol="0" anchor="t" anchorCtr="0">
                <a:spAutoFit/>
              </a:bodyPr>
              <a:lstStyle/>
              <a:p>
                <a:pPr marL="126962" indent="-126962">
                  <a:lnSpc>
                    <a:spcPct val="95000"/>
                  </a:lnSpc>
                  <a:spcBef>
                    <a:spcPts val="400"/>
                  </a:spcBef>
                  <a:buClr>
                    <a:srgbClr val="FFFFFF">
                      <a:lumMod val="75000"/>
                    </a:srgbClr>
                  </a:buClr>
                  <a:buFont typeface="Arial" panose="020B0604020202020204" pitchFamily="34" charset="0"/>
                  <a:buChar char="•"/>
                  <a:defRPr/>
                </a:pPr>
                <a:r>
                  <a:rPr lang="en-US" sz="1300">
                    <a:solidFill>
                      <a:srgbClr val="465E66">
                        <a:lumMod val="75000"/>
                      </a:srgbClr>
                    </a:solidFill>
                    <a:latin typeface="Arial"/>
                  </a:rPr>
                  <a:t>Deep application &amp; system know-how for automotive &amp; industrial</a:t>
                </a:r>
              </a:p>
              <a:p>
                <a:pPr marL="126962" indent="-126962">
                  <a:lnSpc>
                    <a:spcPct val="95000"/>
                  </a:lnSpc>
                  <a:spcBef>
                    <a:spcPts val="400"/>
                  </a:spcBef>
                  <a:buClr>
                    <a:srgbClr val="FFFFFF">
                      <a:lumMod val="75000"/>
                    </a:srgbClr>
                  </a:buClr>
                  <a:buFont typeface="Arial" panose="020B0604020202020204" pitchFamily="34" charset="0"/>
                  <a:buChar char="•"/>
                  <a:defRPr/>
                </a:pPr>
                <a:r>
                  <a:rPr lang="en-US" sz="1300">
                    <a:solidFill>
                      <a:srgbClr val="465E66">
                        <a:lumMod val="75000"/>
                      </a:srgbClr>
                    </a:solidFill>
                    <a:latin typeface="Arial"/>
                  </a:rPr>
                  <a:t>EMEA, US, Asia based apps support</a:t>
                </a:r>
              </a:p>
            </p:txBody>
          </p:sp>
        </p:grpSp>
      </p:grpSp>
      <p:grpSp>
        <p:nvGrpSpPr>
          <p:cNvPr id="19" name="Group 160"/>
          <p:cNvGrpSpPr/>
          <p:nvPr/>
        </p:nvGrpSpPr>
        <p:grpSpPr>
          <a:xfrm>
            <a:off x="2879584" y="2466057"/>
            <a:ext cx="1740359" cy="1069654"/>
            <a:chOff x="2856136" y="2347651"/>
            <a:chExt cx="1741265" cy="1069933"/>
          </a:xfrm>
        </p:grpSpPr>
        <p:pic>
          <p:nvPicPr>
            <p:cNvPr id="74" name="Picture 73">
              <a:extLst>
                <a:ext uri="{FF2B5EF4-FFF2-40B4-BE49-F238E27FC236}">
                  <a16:creationId xmlns:a16="http://schemas.microsoft.com/office/drawing/2014/main" id="{069A1CB1-C62C-4701-AF23-42F676298830}"/>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856136" y="2347651"/>
              <a:ext cx="783276" cy="1069933"/>
            </a:xfrm>
            <a:prstGeom prst="rect">
              <a:avLst/>
            </a:prstGeom>
          </p:spPr>
        </p:pic>
        <p:sp>
          <p:nvSpPr>
            <p:cNvPr id="126" name="TextBox 125">
              <a:extLst>
                <a:ext uri="{FF2B5EF4-FFF2-40B4-BE49-F238E27FC236}">
                  <a16:creationId xmlns:a16="http://schemas.microsoft.com/office/drawing/2014/main" id="{377B1AA6-AED1-4F0C-8C69-99DE4D1B80D7}"/>
                </a:ext>
              </a:extLst>
            </p:cNvPr>
            <p:cNvSpPr txBox="1"/>
            <p:nvPr/>
          </p:nvSpPr>
          <p:spPr>
            <a:xfrm>
              <a:off x="3617686" y="2504030"/>
              <a:ext cx="979715" cy="646331"/>
            </a:xfrm>
            <a:prstGeom prst="rect">
              <a:avLst/>
            </a:prstGeom>
            <a:noFill/>
          </p:spPr>
          <p:txBody>
            <a:bodyPr wrap="square" rtlCol="0">
              <a:spAutoFit/>
            </a:bodyPr>
            <a:lstStyle/>
            <a:p>
              <a:pPr>
                <a:defRPr/>
              </a:pPr>
              <a:r>
                <a:rPr lang="en-US" sz="1200">
                  <a:solidFill>
                    <a:srgbClr val="000000"/>
                  </a:solidFill>
                  <a:latin typeface="Arial"/>
                </a:rPr>
                <a:t>Working on trench for the future</a:t>
              </a:r>
            </a:p>
          </p:txBody>
        </p:sp>
      </p:grpSp>
      <p:pic>
        <p:nvPicPr>
          <p:cNvPr id="133" name="Picture 3">
            <a:extLst>
              <a:ext uri="{FF2B5EF4-FFF2-40B4-BE49-F238E27FC236}">
                <a16:creationId xmlns:a16="http://schemas.microsoft.com/office/drawing/2014/main" id="{9A0E7BF1-D2D5-4B1D-98BD-5BAFEFDB660E}"/>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06854" y="1519280"/>
            <a:ext cx="1788861" cy="111676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 name="Picture 133">
            <a:extLst>
              <a:ext uri="{FF2B5EF4-FFF2-40B4-BE49-F238E27FC236}">
                <a16:creationId xmlns:a16="http://schemas.microsoft.com/office/drawing/2014/main" id="{66CC134B-DC0D-4DAB-AE84-0F522E504DC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6227" y="2861552"/>
            <a:ext cx="1770109" cy="1573640"/>
          </a:xfrm>
          <a:prstGeom prst="ellipse">
            <a:avLst/>
          </a:prstGeom>
        </p:spPr>
      </p:pic>
      <p:grpSp>
        <p:nvGrpSpPr>
          <p:cNvPr id="25" name="Group 220"/>
          <p:cNvGrpSpPr/>
          <p:nvPr/>
        </p:nvGrpSpPr>
        <p:grpSpPr>
          <a:xfrm>
            <a:off x="10001562" y="1473254"/>
            <a:ext cx="1771966" cy="2669708"/>
            <a:chOff x="10003597" y="1430790"/>
            <a:chExt cx="1772890" cy="2670403"/>
          </a:xfrm>
        </p:grpSpPr>
        <p:grpSp>
          <p:nvGrpSpPr>
            <p:cNvPr id="26" name="Group 85"/>
            <p:cNvGrpSpPr/>
            <p:nvPr/>
          </p:nvGrpSpPr>
          <p:grpSpPr>
            <a:xfrm>
              <a:off x="10003597" y="1430790"/>
              <a:ext cx="770844" cy="770846"/>
              <a:chOff x="10049283" y="1708776"/>
              <a:chExt cx="749808" cy="749808"/>
            </a:xfrm>
          </p:grpSpPr>
          <p:sp>
            <p:nvSpPr>
              <p:cNvPr id="81" name="Content Placeholder 3"/>
              <p:cNvSpPr txBox="1">
                <a:spLocks noChangeAspect="1"/>
              </p:cNvSpPr>
              <p:nvPr/>
            </p:nvSpPr>
            <p:spPr bwMode="auto">
              <a:xfrm>
                <a:off x="10049283" y="1708776"/>
                <a:ext cx="749808" cy="749808"/>
              </a:xfrm>
              <a:prstGeom prst="ellipse">
                <a:avLst/>
              </a:prstGeom>
              <a:solidFill>
                <a:srgbClr val="DA7F3A"/>
              </a:solidFill>
              <a:ln w="9525">
                <a:noFill/>
                <a:miter lim="800000"/>
                <a:headEnd/>
                <a:tailEnd/>
              </a:ln>
            </p:spPr>
            <p:txBody>
              <a:bodyPr wrap="none" lIns="0" tIns="0" rIns="0" bIns="0" anchor="ctr" anchorCtr="0">
                <a:prstTxWarp prst="textNoShape">
                  <a:avLst/>
                </a:prstTxWarp>
                <a:noAutofit/>
              </a:bodyPr>
              <a:lstStyle/>
              <a:p>
                <a:pPr algn="ctr">
                  <a:defRPr/>
                </a:pPr>
                <a:endParaRPr lang="en-GB" sz="1400" dirty="0">
                  <a:solidFill>
                    <a:srgbClr val="FFFFFF"/>
                  </a:solidFill>
                  <a:latin typeface="Arial"/>
                </a:endParaRPr>
              </a:p>
            </p:txBody>
          </p:sp>
          <p:pic>
            <p:nvPicPr>
              <p:cNvPr id="128" name="Picture 127">
                <a:extLst>
                  <a:ext uri="{FF2B5EF4-FFF2-40B4-BE49-F238E27FC236}">
                    <a16:creationId xmlns:a16="http://schemas.microsoft.com/office/drawing/2014/main" id="{4F0273E3-77B4-4A93-9DA9-C67B63175D65}"/>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10159772" y="1884161"/>
                <a:ext cx="523386" cy="375054"/>
              </a:xfrm>
              <a:prstGeom prst="rect">
                <a:avLst/>
              </a:prstGeom>
            </p:spPr>
          </p:pic>
        </p:grpSp>
        <p:grpSp>
          <p:nvGrpSpPr>
            <p:cNvPr id="27" name="Group 86"/>
            <p:cNvGrpSpPr/>
            <p:nvPr/>
          </p:nvGrpSpPr>
          <p:grpSpPr>
            <a:xfrm>
              <a:off x="11005643" y="1430790"/>
              <a:ext cx="770844" cy="770846"/>
              <a:chOff x="11082065" y="1708776"/>
              <a:chExt cx="749808" cy="749808"/>
            </a:xfrm>
          </p:grpSpPr>
          <p:sp>
            <p:nvSpPr>
              <p:cNvPr id="76" name="Content Placeholder 3"/>
              <p:cNvSpPr txBox="1">
                <a:spLocks noChangeAspect="1"/>
              </p:cNvSpPr>
              <p:nvPr/>
            </p:nvSpPr>
            <p:spPr bwMode="auto">
              <a:xfrm>
                <a:off x="11082065" y="1708776"/>
                <a:ext cx="749808" cy="749808"/>
              </a:xfrm>
              <a:prstGeom prst="ellipse">
                <a:avLst/>
              </a:prstGeom>
              <a:solidFill>
                <a:srgbClr val="DA7F3A"/>
              </a:solidFill>
              <a:ln w="9525">
                <a:noFill/>
                <a:miter lim="800000"/>
                <a:headEnd/>
                <a:tailEnd/>
              </a:ln>
            </p:spPr>
            <p:txBody>
              <a:bodyPr wrap="none" lIns="0" tIns="0" rIns="0" bIns="0" anchor="ctr" anchorCtr="0">
                <a:prstTxWarp prst="textNoShape">
                  <a:avLst/>
                </a:prstTxWarp>
                <a:noAutofit/>
              </a:bodyPr>
              <a:lstStyle/>
              <a:p>
                <a:pPr algn="ctr">
                  <a:defRPr/>
                </a:pPr>
                <a:endParaRPr lang="en-GB" sz="1400" dirty="0">
                  <a:solidFill>
                    <a:srgbClr val="FFFFFF"/>
                  </a:solidFill>
                  <a:latin typeface="Arial"/>
                </a:endParaRPr>
              </a:p>
            </p:txBody>
          </p:sp>
          <p:pic>
            <p:nvPicPr>
              <p:cNvPr id="131" name="Picture 130">
                <a:extLst>
                  <a:ext uri="{FF2B5EF4-FFF2-40B4-BE49-F238E27FC236}">
                    <a16:creationId xmlns:a16="http://schemas.microsoft.com/office/drawing/2014/main" id="{AA4EE0DB-6B3E-4BD1-B943-24E128E92DC6}"/>
                  </a:ext>
                </a:extLst>
              </p:cNvPr>
              <p:cNvPicPr>
                <a:picLocks noChangeAspect="1"/>
              </p:cNvPicPr>
              <p:nvPr/>
            </p:nvPicPr>
            <p:blipFill>
              <a:blip r:embed="rId9" cstate="print">
                <a:lum bright="100000"/>
                <a:extLst>
                  <a:ext uri="{28A0092B-C50C-407E-A947-70E740481C1C}">
                    <a14:useLocalDpi xmlns:a14="http://schemas.microsoft.com/office/drawing/2010/main"/>
                  </a:ext>
                </a:extLst>
              </a:blip>
              <a:stretch>
                <a:fillRect/>
              </a:stretch>
            </p:blipFill>
            <p:spPr>
              <a:xfrm>
                <a:off x="11236645" y="1793923"/>
                <a:ext cx="440650" cy="440764"/>
              </a:xfrm>
              <a:prstGeom prst="rect">
                <a:avLst/>
              </a:prstGeom>
            </p:spPr>
          </p:pic>
        </p:grpSp>
        <p:grpSp>
          <p:nvGrpSpPr>
            <p:cNvPr id="28" name="Group 123"/>
            <p:cNvGrpSpPr/>
            <p:nvPr/>
          </p:nvGrpSpPr>
          <p:grpSpPr>
            <a:xfrm>
              <a:off x="10003597" y="2380569"/>
              <a:ext cx="770844" cy="770846"/>
              <a:chOff x="9998746" y="2495269"/>
              <a:chExt cx="749808" cy="749808"/>
            </a:xfrm>
          </p:grpSpPr>
          <p:sp>
            <p:nvSpPr>
              <p:cNvPr id="91" name="Content Placeholder 3"/>
              <p:cNvSpPr txBox="1">
                <a:spLocks noChangeAspect="1"/>
              </p:cNvSpPr>
              <p:nvPr/>
            </p:nvSpPr>
            <p:spPr bwMode="auto">
              <a:xfrm>
                <a:off x="9998746" y="2495269"/>
                <a:ext cx="749808" cy="749808"/>
              </a:xfrm>
              <a:prstGeom prst="ellipse">
                <a:avLst/>
              </a:prstGeom>
              <a:solidFill>
                <a:srgbClr val="DA7F3A"/>
              </a:solidFill>
              <a:ln w="9525">
                <a:noFill/>
                <a:miter lim="800000"/>
                <a:headEnd/>
                <a:tailEnd/>
              </a:ln>
            </p:spPr>
            <p:txBody>
              <a:bodyPr wrap="none" lIns="0" tIns="0" rIns="0" bIns="0" anchor="ctr" anchorCtr="0">
                <a:prstTxWarp prst="textNoShape">
                  <a:avLst/>
                </a:prstTxWarp>
                <a:noAutofit/>
              </a:bodyPr>
              <a:lstStyle/>
              <a:p>
                <a:pPr algn="ctr">
                  <a:defRPr/>
                </a:pPr>
                <a:endParaRPr lang="en-GB" sz="1400" dirty="0">
                  <a:solidFill>
                    <a:srgbClr val="FFFFFF"/>
                  </a:solidFill>
                  <a:latin typeface="Arial"/>
                </a:endParaRPr>
              </a:p>
            </p:txBody>
          </p:sp>
          <p:pic>
            <p:nvPicPr>
              <p:cNvPr id="103" name="Picture 102">
                <a:extLst>
                  <a:ext uri="{FF2B5EF4-FFF2-40B4-BE49-F238E27FC236}">
                    <a16:creationId xmlns:a16="http://schemas.microsoft.com/office/drawing/2014/main" id="{CEDFBF3C-B3E4-4FC3-8399-12D62E04D1A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073437" y="2548108"/>
                <a:ext cx="600426" cy="600582"/>
              </a:xfrm>
              <a:prstGeom prst="rect">
                <a:avLst/>
              </a:prstGeom>
            </p:spPr>
          </p:pic>
        </p:grpSp>
        <p:grpSp>
          <p:nvGrpSpPr>
            <p:cNvPr id="29" name="Group 121"/>
            <p:cNvGrpSpPr/>
            <p:nvPr/>
          </p:nvGrpSpPr>
          <p:grpSpPr>
            <a:xfrm>
              <a:off x="11005643" y="2380569"/>
              <a:ext cx="770844" cy="770846"/>
              <a:chOff x="11031528" y="2495269"/>
              <a:chExt cx="749808" cy="749808"/>
            </a:xfrm>
          </p:grpSpPr>
          <p:sp>
            <p:nvSpPr>
              <p:cNvPr id="96" name="Content Placeholder 3"/>
              <p:cNvSpPr txBox="1">
                <a:spLocks noChangeAspect="1"/>
              </p:cNvSpPr>
              <p:nvPr/>
            </p:nvSpPr>
            <p:spPr bwMode="auto">
              <a:xfrm>
                <a:off x="11031528" y="2495269"/>
                <a:ext cx="749808" cy="749808"/>
              </a:xfrm>
              <a:prstGeom prst="ellipse">
                <a:avLst/>
              </a:prstGeom>
              <a:solidFill>
                <a:srgbClr val="DA7F3A"/>
              </a:solidFill>
              <a:ln w="9525">
                <a:noFill/>
                <a:miter lim="800000"/>
                <a:headEnd/>
                <a:tailEnd/>
              </a:ln>
            </p:spPr>
            <p:txBody>
              <a:bodyPr wrap="none" lIns="0" tIns="0" rIns="0" bIns="0" anchor="ctr" anchorCtr="0">
                <a:prstTxWarp prst="textNoShape">
                  <a:avLst/>
                </a:prstTxWarp>
                <a:noAutofit/>
              </a:bodyPr>
              <a:lstStyle/>
              <a:p>
                <a:pPr algn="ctr">
                  <a:defRPr/>
                </a:pPr>
                <a:endParaRPr lang="en-GB" sz="1400" dirty="0">
                  <a:solidFill>
                    <a:srgbClr val="FFFFFF"/>
                  </a:solidFill>
                  <a:latin typeface="Arial"/>
                </a:endParaRPr>
              </a:p>
            </p:txBody>
          </p:sp>
          <p:pic>
            <p:nvPicPr>
              <p:cNvPr id="109" name="Picture 108">
                <a:extLst>
                  <a:ext uri="{FF2B5EF4-FFF2-40B4-BE49-F238E27FC236}">
                    <a16:creationId xmlns:a16="http://schemas.microsoft.com/office/drawing/2014/main" id="{70DC0CA7-1E74-4232-843F-EB65747A618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111223" y="2551737"/>
                <a:ext cx="590418" cy="600582"/>
              </a:xfrm>
              <a:prstGeom prst="rect">
                <a:avLst/>
              </a:prstGeom>
            </p:spPr>
          </p:pic>
        </p:grpSp>
        <p:grpSp>
          <p:nvGrpSpPr>
            <p:cNvPr id="30" name="Group 122"/>
            <p:cNvGrpSpPr/>
            <p:nvPr/>
          </p:nvGrpSpPr>
          <p:grpSpPr>
            <a:xfrm>
              <a:off x="11005643" y="3330347"/>
              <a:ext cx="770844" cy="770846"/>
              <a:chOff x="11031528" y="3445047"/>
              <a:chExt cx="749808" cy="749808"/>
            </a:xfrm>
          </p:grpSpPr>
          <p:sp>
            <p:nvSpPr>
              <p:cNvPr id="98" name="Content Placeholder 3"/>
              <p:cNvSpPr txBox="1">
                <a:spLocks noChangeAspect="1"/>
              </p:cNvSpPr>
              <p:nvPr/>
            </p:nvSpPr>
            <p:spPr bwMode="auto">
              <a:xfrm>
                <a:off x="11031528" y="3445047"/>
                <a:ext cx="749808" cy="749808"/>
              </a:xfrm>
              <a:prstGeom prst="ellipse">
                <a:avLst/>
              </a:prstGeom>
              <a:solidFill>
                <a:srgbClr val="DA7F3A"/>
              </a:solidFill>
              <a:ln w="9525">
                <a:noFill/>
                <a:miter lim="800000"/>
                <a:headEnd/>
                <a:tailEnd/>
              </a:ln>
            </p:spPr>
            <p:txBody>
              <a:bodyPr wrap="none" lIns="0" tIns="0" rIns="0" bIns="0" anchor="ctr" anchorCtr="0">
                <a:prstTxWarp prst="textNoShape">
                  <a:avLst/>
                </a:prstTxWarp>
                <a:noAutofit/>
              </a:bodyPr>
              <a:lstStyle/>
              <a:p>
                <a:pPr algn="ctr">
                  <a:defRPr/>
                </a:pPr>
                <a:endParaRPr lang="en-GB" sz="1400" dirty="0">
                  <a:solidFill>
                    <a:srgbClr val="FFFFFF"/>
                  </a:solidFill>
                  <a:latin typeface="Arial"/>
                </a:endParaRPr>
              </a:p>
            </p:txBody>
          </p:sp>
          <p:pic>
            <p:nvPicPr>
              <p:cNvPr id="120" name="Picture 119">
                <a:extLst>
                  <a:ext uri="{FF2B5EF4-FFF2-40B4-BE49-F238E27FC236}">
                    <a16:creationId xmlns:a16="http://schemas.microsoft.com/office/drawing/2014/main" id="{532C0733-29E3-451A-8E1C-3B072A78709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111223" y="3505144"/>
                <a:ext cx="590418" cy="600582"/>
              </a:xfrm>
              <a:prstGeom prst="rect">
                <a:avLst/>
              </a:prstGeom>
            </p:spPr>
          </p:pic>
        </p:grpSp>
        <p:grpSp>
          <p:nvGrpSpPr>
            <p:cNvPr id="31" name="Group 134"/>
            <p:cNvGrpSpPr/>
            <p:nvPr/>
          </p:nvGrpSpPr>
          <p:grpSpPr>
            <a:xfrm>
              <a:off x="10003597" y="3330347"/>
              <a:ext cx="770844" cy="770846"/>
              <a:chOff x="9998746" y="3445047"/>
              <a:chExt cx="749808" cy="749808"/>
            </a:xfrm>
          </p:grpSpPr>
          <p:sp>
            <p:nvSpPr>
              <p:cNvPr id="97" name="Content Placeholder 3"/>
              <p:cNvSpPr txBox="1">
                <a:spLocks noChangeAspect="1"/>
              </p:cNvSpPr>
              <p:nvPr/>
            </p:nvSpPr>
            <p:spPr bwMode="auto">
              <a:xfrm>
                <a:off x="9998746" y="3445047"/>
                <a:ext cx="749808" cy="749808"/>
              </a:xfrm>
              <a:prstGeom prst="ellipse">
                <a:avLst/>
              </a:prstGeom>
              <a:solidFill>
                <a:srgbClr val="DA7F3A"/>
              </a:solidFill>
              <a:ln w="9525">
                <a:noFill/>
                <a:miter lim="800000"/>
                <a:headEnd/>
                <a:tailEnd/>
              </a:ln>
            </p:spPr>
            <p:txBody>
              <a:bodyPr wrap="none" lIns="0" tIns="0" rIns="0" bIns="0" anchor="ctr" anchorCtr="0">
                <a:prstTxWarp prst="textNoShape">
                  <a:avLst/>
                </a:prstTxWarp>
                <a:noAutofit/>
              </a:bodyPr>
              <a:lstStyle/>
              <a:p>
                <a:pPr algn="ctr">
                  <a:defRPr/>
                </a:pPr>
                <a:endParaRPr lang="en-GB" sz="1400" dirty="0">
                  <a:solidFill>
                    <a:srgbClr val="FFFFFF"/>
                  </a:solidFill>
                  <a:latin typeface="Arial"/>
                </a:endParaRPr>
              </a:p>
            </p:txBody>
          </p:sp>
          <p:pic>
            <p:nvPicPr>
              <p:cNvPr id="121" name="Picture 120">
                <a:extLst>
                  <a:ext uri="{FF2B5EF4-FFF2-40B4-BE49-F238E27FC236}">
                    <a16:creationId xmlns:a16="http://schemas.microsoft.com/office/drawing/2014/main" id="{375E85CC-6E5D-4A52-9CC7-87C1D453970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73437" y="3494257"/>
                <a:ext cx="600426" cy="600582"/>
              </a:xfrm>
              <a:prstGeom prst="rect">
                <a:avLst/>
              </a:prstGeom>
            </p:spPr>
          </p:pic>
        </p:grpSp>
      </p:grpSp>
      <p:pic>
        <p:nvPicPr>
          <p:cNvPr id="4" name="Picture 3">
            <a:extLst>
              <a:ext uri="{FF2B5EF4-FFF2-40B4-BE49-F238E27FC236}">
                <a16:creationId xmlns:a16="http://schemas.microsoft.com/office/drawing/2014/main" id="{CA33F746-79A2-42A3-9680-64A2AC305195}"/>
              </a:ext>
            </a:extLst>
          </p:cNvPr>
          <p:cNvPicPr>
            <a:picLocks noChangeAspect="1"/>
          </p:cNvPicPr>
          <p:nvPr/>
        </p:nvPicPr>
        <p:blipFill>
          <a:blip r:embed="rId1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48808" y="2772497"/>
            <a:ext cx="646889" cy="808822"/>
          </a:xfrm>
          <a:prstGeom prst="rect">
            <a:avLst/>
          </a:prstGeom>
          <a:effectLst>
            <a:outerShdw blurRad="38100" dist="12700" dir="5400000" algn="t" rotWithShape="0">
              <a:prstClr val="black">
                <a:alpha val="40000"/>
              </a:prstClr>
            </a:outerShdw>
          </a:effectLst>
        </p:spPr>
      </p:pic>
      <p:pic>
        <p:nvPicPr>
          <p:cNvPr id="6" name="Picture 5">
            <a:extLst>
              <a:ext uri="{FF2B5EF4-FFF2-40B4-BE49-F238E27FC236}">
                <a16:creationId xmlns:a16="http://schemas.microsoft.com/office/drawing/2014/main" id="{2D712C5B-139A-4405-A7FF-4CD4B64C90EE}"/>
              </a:ext>
            </a:extLst>
          </p:cNvPr>
          <p:cNvPicPr>
            <a:picLocks noChangeAspect="1"/>
          </p:cNvPicPr>
          <p:nvPr/>
        </p:nvPicPr>
        <p:blipFill>
          <a:blip r:embed="rId1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3315" y="3511153"/>
            <a:ext cx="771996" cy="965247"/>
          </a:xfrm>
          <a:prstGeom prst="rect">
            <a:avLst/>
          </a:prstGeom>
          <a:effectLst>
            <a:outerShdw blurRad="38100" dist="12700" dir="5400000" algn="t" rotWithShape="0">
              <a:prstClr val="black">
                <a:alpha val="40000"/>
              </a:prstClr>
            </a:outerShdw>
          </a:effectLst>
        </p:spPr>
      </p:pic>
      <p:pic>
        <p:nvPicPr>
          <p:cNvPr id="8" name="Picture 7" descr="A picture containing text, electronics&#10;&#10;Description automatically generated">
            <a:extLst>
              <a:ext uri="{FF2B5EF4-FFF2-40B4-BE49-F238E27FC236}">
                <a16:creationId xmlns:a16="http://schemas.microsoft.com/office/drawing/2014/main" id="{255D4309-79ED-4248-93A5-9837A62655F0}"/>
              </a:ext>
            </a:extLst>
          </p:cNvPr>
          <p:cNvPicPr>
            <a:picLocks noChangeAspect="1"/>
          </p:cNvPicPr>
          <p:nvPr/>
        </p:nvPicPr>
        <p:blipFill>
          <a:blip r:embed="rId16"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62042" y="2267061"/>
            <a:ext cx="675946" cy="531957"/>
          </a:xfrm>
          <a:prstGeom prst="rect">
            <a:avLst/>
          </a:prstGeom>
          <a:effectLst>
            <a:outerShdw blurRad="38100" dist="12700" dir="5400000" algn="t" rotWithShape="0">
              <a:prstClr val="black">
                <a:alpha val="40000"/>
              </a:prstClr>
            </a:outerShdw>
          </a:effectLst>
        </p:spPr>
      </p:pic>
      <p:pic>
        <p:nvPicPr>
          <p:cNvPr id="5124" name="Picture 4" descr="Picture">
            <a:extLst>
              <a:ext uri="{FF2B5EF4-FFF2-40B4-BE49-F238E27FC236}">
                <a16:creationId xmlns:a16="http://schemas.microsoft.com/office/drawing/2014/main" id="{EA442F82-AD42-476D-BD83-FFFDE4B5C7D0}"/>
              </a:ext>
            </a:extLst>
          </p:cNvPr>
          <p:cNvPicPr>
            <a:picLocks noChangeAspect="1" noChangeArrowheads="1"/>
          </p:cNvPicPr>
          <p:nvPr/>
        </p:nvPicPr>
        <p:blipFill>
          <a:blip r:embed="rId17" cstate="hqprint">
            <a:lum bright="-5000"/>
            <a:extLst>
              <a:ext uri="{28A0092B-C50C-407E-A947-70E740481C1C}">
                <a14:useLocalDpi xmlns:a14="http://schemas.microsoft.com/office/drawing/2010/main"/>
              </a:ext>
            </a:extLst>
          </a:blip>
          <a:stretch>
            <a:fillRect/>
          </a:stretch>
        </p:blipFill>
        <p:spPr bwMode="auto">
          <a:xfrm>
            <a:off x="8510534" y="1863939"/>
            <a:ext cx="1096994" cy="931913"/>
          </a:xfrm>
          <a:prstGeom prst="rect">
            <a:avLst/>
          </a:prstGeom>
          <a:noFill/>
          <a:effectLst>
            <a:outerShdw blurRad="381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descr="Picture">
            <a:extLst>
              <a:ext uri="{FF2B5EF4-FFF2-40B4-BE49-F238E27FC236}">
                <a16:creationId xmlns:a16="http://schemas.microsoft.com/office/drawing/2014/main" id="{F4DF59C6-C766-4565-BD5D-53DDA07023BF}"/>
              </a:ext>
            </a:extLst>
          </p:cNvPr>
          <p:cNvPicPr>
            <a:picLocks noChangeAspect="1" noChangeArrowheads="1"/>
          </p:cNvPicPr>
          <p:nvPr/>
        </p:nvPicPr>
        <p:blipFill>
          <a:blip r:embed="rId18" cstate="hqprint">
            <a:lum bright="-5000"/>
            <a:extLst>
              <a:ext uri="{28A0092B-C50C-407E-A947-70E740481C1C}">
                <a14:useLocalDpi xmlns:a14="http://schemas.microsoft.com/office/drawing/2010/main"/>
              </a:ext>
            </a:extLst>
          </a:blip>
          <a:stretch>
            <a:fillRect/>
          </a:stretch>
        </p:blipFill>
        <p:spPr bwMode="auto">
          <a:xfrm>
            <a:off x="7437404" y="2359392"/>
            <a:ext cx="1096994" cy="869217"/>
          </a:xfrm>
          <a:prstGeom prst="rect">
            <a:avLst/>
          </a:prstGeom>
          <a:noFill/>
          <a:effectLst>
            <a:outerShdw blurRad="381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8" name="Picture 8" descr="Picture">
            <a:extLst>
              <a:ext uri="{FF2B5EF4-FFF2-40B4-BE49-F238E27FC236}">
                <a16:creationId xmlns:a16="http://schemas.microsoft.com/office/drawing/2014/main" id="{DED75659-60CA-4679-9C2B-7F8FC147D0E8}"/>
              </a:ext>
            </a:extLst>
          </p:cNvPr>
          <p:cNvPicPr>
            <a:picLocks noChangeAspect="1" noChangeArrowheads="1"/>
          </p:cNvPicPr>
          <p:nvPr/>
        </p:nvPicPr>
        <p:blipFill>
          <a:blip r:embed="rId19">
            <a:lum bright="-5000"/>
          </a:blip>
          <a:stretch>
            <a:fillRect/>
          </a:stretch>
        </p:blipFill>
        <p:spPr bwMode="auto">
          <a:xfrm>
            <a:off x="7564039" y="1395258"/>
            <a:ext cx="1096994" cy="871804"/>
          </a:xfrm>
          <a:prstGeom prst="rect">
            <a:avLst/>
          </a:prstGeom>
          <a:noFill/>
          <a:effectLst>
            <a:outerShdw blurRad="381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3" name="Picture 4" descr="A picture containing electronics&#10;&#10;Description automatically generated">
            <a:extLst>
              <a:ext uri="{FF2B5EF4-FFF2-40B4-BE49-F238E27FC236}">
                <a16:creationId xmlns:a16="http://schemas.microsoft.com/office/drawing/2014/main" id="{9A8F87CD-1AE5-4B47-9BC6-5AA5DED5AE56}"/>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22738" y="3570052"/>
            <a:ext cx="776331" cy="970413"/>
          </a:xfrm>
          <a:prstGeom prst="rect">
            <a:avLst/>
          </a:prstGeom>
        </p:spPr>
      </p:pic>
      <p:pic>
        <p:nvPicPr>
          <p:cNvPr id="75" name="그림 74" descr="텍스트, 전자기기, 회로이(가) 표시된 사진&#10;&#10;자동 생성된 설명">
            <a:extLst>
              <a:ext uri="{FF2B5EF4-FFF2-40B4-BE49-F238E27FC236}">
                <a16:creationId xmlns:a16="http://schemas.microsoft.com/office/drawing/2014/main" id="{2BC67120-E518-4332-9248-A22AC9B1E628}"/>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092862" y="1372903"/>
            <a:ext cx="1008466" cy="748685"/>
          </a:xfrm>
          <a:prstGeom prst="rect">
            <a:avLst/>
          </a:prstGeom>
        </p:spPr>
      </p:pic>
      <p:pic>
        <p:nvPicPr>
          <p:cNvPr id="77" name="그림 76" descr="텍스트, 전자기기이(가) 표시된 사진&#10;&#10;자동 생성된 설명">
            <a:extLst>
              <a:ext uri="{FF2B5EF4-FFF2-40B4-BE49-F238E27FC236}">
                <a16:creationId xmlns:a16="http://schemas.microsoft.com/office/drawing/2014/main" id="{B7196644-D85A-48CC-B8C7-431A927EF98C}"/>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6301953" y="1406044"/>
            <a:ext cx="802532" cy="642026"/>
          </a:xfrm>
          <a:prstGeom prst="rect">
            <a:avLst/>
          </a:prstGeom>
        </p:spPr>
      </p:pic>
      <p:pic>
        <p:nvPicPr>
          <p:cNvPr id="83" name="Picture 2" descr="A picture containing text, electronics&#10;&#10;Description automatically generated">
            <a:extLst>
              <a:ext uri="{FF2B5EF4-FFF2-40B4-BE49-F238E27FC236}">
                <a16:creationId xmlns:a16="http://schemas.microsoft.com/office/drawing/2014/main" id="{89588488-C6D6-4063-9E80-EC28F6E05B19}"/>
              </a:ext>
            </a:extLst>
          </p:cNvPr>
          <p:cNvPicPr>
            <a:picLocks noChangeAspect="1"/>
          </p:cNvPicPr>
          <p:nvPr/>
        </p:nvPicPr>
        <p:blipFill>
          <a:blip r:embed="rId23"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5375042" y="2171644"/>
            <a:ext cx="588824" cy="588824"/>
          </a:xfrm>
          <a:prstGeom prst="rect">
            <a:avLst/>
          </a:prstGeom>
        </p:spPr>
      </p:pic>
      <p:pic>
        <p:nvPicPr>
          <p:cNvPr id="84" name="Picture 44" descr="A picture containing electronics&#10;&#10;Description automatically generated">
            <a:extLst>
              <a:ext uri="{FF2B5EF4-FFF2-40B4-BE49-F238E27FC236}">
                <a16:creationId xmlns:a16="http://schemas.microsoft.com/office/drawing/2014/main" id="{6F352C56-B5BA-49A2-85FC-A48CB5439B78}"/>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60069">
            <a:off x="5701638" y="3627689"/>
            <a:ext cx="995302" cy="796241"/>
          </a:xfrm>
          <a:prstGeom prst="rect">
            <a:avLst/>
          </a:prstGeom>
        </p:spPr>
      </p:pic>
      <p:pic>
        <p:nvPicPr>
          <p:cNvPr id="85" name="Picture 84">
            <a:extLst>
              <a:ext uri="{FF2B5EF4-FFF2-40B4-BE49-F238E27FC236}">
                <a16:creationId xmlns:a16="http://schemas.microsoft.com/office/drawing/2014/main" id="{80B011CF-B688-4241-8FA1-2EBAB4F031B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594100" y="3558417"/>
            <a:ext cx="1203760" cy="1125134"/>
          </a:xfrm>
          <a:prstGeom prst="rect">
            <a:avLst/>
          </a:prstGeom>
        </p:spPr>
      </p:pic>
      <p:pic>
        <p:nvPicPr>
          <p:cNvPr id="20" name="Image 19">
            <a:extLst>
              <a:ext uri="{FF2B5EF4-FFF2-40B4-BE49-F238E27FC236}">
                <a16:creationId xmlns:a16="http://schemas.microsoft.com/office/drawing/2014/main" id="{1AE06BD2-73FA-6289-961E-86954EE65534}"/>
              </a:ext>
            </a:extLst>
          </p:cNvPr>
          <p:cNvPicPr>
            <a:picLocks noChangeAspect="1"/>
          </p:cNvPicPr>
          <p:nvPr/>
        </p:nvPicPr>
        <p:blipFill>
          <a:blip r:embed="rId26"/>
          <a:stretch>
            <a:fillRect/>
          </a:stretch>
        </p:blipFill>
        <p:spPr>
          <a:xfrm>
            <a:off x="8425694" y="2988364"/>
            <a:ext cx="1092200" cy="1016000"/>
          </a:xfrm>
          <a:prstGeom prst="rect">
            <a:avLst/>
          </a:prstGeom>
        </p:spPr>
      </p:pic>
    </p:spTree>
    <p:extLst>
      <p:ext uri="{BB962C8B-B14F-4D97-AF65-F5344CB8AC3E}">
        <p14:creationId xmlns:p14="http://schemas.microsoft.com/office/powerpoint/2010/main" val="14026865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D780CB-A6E3-DEE7-2314-98467F4B922A}"/>
              </a:ext>
            </a:extLst>
          </p:cNvPr>
          <p:cNvSpPr>
            <a:spLocks noGrp="1"/>
          </p:cNvSpPr>
          <p:nvPr>
            <p:ph type="title"/>
          </p:nvPr>
        </p:nvSpPr>
        <p:spPr/>
        <p:txBody>
          <a:bodyPr/>
          <a:lstStyle/>
          <a:p>
            <a:r>
              <a:rPr lang="en-US" dirty="0">
                <a:solidFill>
                  <a:schemeClr val="accent1"/>
                </a:solidFill>
              </a:rPr>
              <a:t>onsemi EliteSiC </a:t>
            </a:r>
            <a:r>
              <a:rPr lang="en-US" sz="2800" dirty="0">
                <a:latin typeface="Arial" panose="020B0604020202020204" pitchFamily="34" charset="0"/>
                <a:ea typeface="Arial" panose="020B0604020202020204" pitchFamily="34" charset="0"/>
              </a:rPr>
              <a:t>vertical integration – Unique for the industry</a:t>
            </a:r>
            <a:endParaRPr lang="fr-FR" dirty="0"/>
          </a:p>
        </p:txBody>
      </p:sp>
      <p:pic>
        <p:nvPicPr>
          <p:cNvPr id="5" name="Content Placeholder 4" descr="A picture containing diagram&#10;&#10;Description automatically generated">
            <a:extLst>
              <a:ext uri="{FF2B5EF4-FFF2-40B4-BE49-F238E27FC236}">
                <a16:creationId xmlns:a16="http://schemas.microsoft.com/office/drawing/2014/main" id="{61B8E00B-2361-C549-87F7-FC6343583B6E}"/>
              </a:ext>
            </a:extLst>
          </p:cNvPr>
          <p:cNvPicPr>
            <a:picLocks noGrp="1" noChangeAspect="1"/>
          </p:cNvPicPr>
          <p:nvPr>
            <p:ph sz="quarter" idx="4294967295"/>
          </p:nvPr>
        </p:nvPicPr>
        <p:blipFill rotWithShape="1">
          <a:blip r:embed="rId3"/>
          <a:srcRect l="5250" t="1992" r="4914" b="3793"/>
          <a:stretch/>
        </p:blipFill>
        <p:spPr>
          <a:xfrm>
            <a:off x="914400" y="661076"/>
            <a:ext cx="9195848" cy="5759777"/>
          </a:xfrm>
        </p:spPr>
      </p:pic>
      <p:sp>
        <p:nvSpPr>
          <p:cNvPr id="3" name="Title 5">
            <a:extLst>
              <a:ext uri="{FF2B5EF4-FFF2-40B4-BE49-F238E27FC236}">
                <a16:creationId xmlns:a16="http://schemas.microsoft.com/office/drawing/2014/main" id="{26373F46-4FBE-445F-A891-268656284ED8}"/>
              </a:ext>
            </a:extLst>
          </p:cNvPr>
          <p:cNvSpPr txBox="1">
            <a:spLocks/>
          </p:cNvSpPr>
          <p:nvPr/>
        </p:nvSpPr>
        <p:spPr>
          <a:xfrm>
            <a:off x="330713" y="149866"/>
            <a:ext cx="11527400" cy="511931"/>
          </a:xfrm>
          <a:prstGeom prst="rect">
            <a:avLst/>
          </a:prstGeom>
        </p:spPr>
        <p:txBody>
          <a:bodyPr/>
          <a:lstStyle>
            <a:lvl1pPr algn="l" defTabSz="914400" rtl="0" eaLnBrk="1" latinLnBrk="0" hangingPunct="1">
              <a:lnSpc>
                <a:spcPct val="92000"/>
              </a:lnSpc>
              <a:spcBef>
                <a:spcPct val="0"/>
              </a:spcBef>
              <a:buNone/>
              <a:defRPr sz="3000" b="1" i="0" kern="1100" baseline="0">
                <a:solidFill>
                  <a:schemeClr val="tx2"/>
                </a:solidFill>
                <a:latin typeface="+mj-lt"/>
                <a:ea typeface="+mj-ea"/>
                <a:cs typeface="+mj-cs"/>
              </a:defRPr>
            </a:lvl1pPr>
          </a:lstStyle>
          <a:p>
            <a:endParaRPr lang="en-US" sz="2999" dirty="0"/>
          </a:p>
        </p:txBody>
      </p:sp>
    </p:spTree>
    <p:extLst>
      <p:ext uri="{BB962C8B-B14F-4D97-AF65-F5344CB8AC3E}">
        <p14:creationId xmlns:p14="http://schemas.microsoft.com/office/powerpoint/2010/main" val="348742481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F829A0-EE4B-1C66-2391-2DD0E8F618CE}"/>
              </a:ext>
            </a:extLst>
          </p:cNvPr>
          <p:cNvSpPr>
            <a:spLocks noGrp="1"/>
          </p:cNvSpPr>
          <p:nvPr>
            <p:ph type="title"/>
          </p:nvPr>
        </p:nvSpPr>
        <p:spPr/>
        <p:txBody>
          <a:bodyPr/>
          <a:lstStyle/>
          <a:p>
            <a:r>
              <a:rPr lang="en-US" dirty="0">
                <a:solidFill>
                  <a:schemeClr val="accent1"/>
                </a:solidFill>
              </a:rPr>
              <a:t>onsemi EliteSiC </a:t>
            </a:r>
            <a:r>
              <a:rPr lang="en-US" dirty="0"/>
              <a:t>&gt;&gt;&gt; Proven Quality &amp; Robust Planar Design</a:t>
            </a:r>
            <a:br>
              <a:rPr lang="en-US" dirty="0">
                <a:solidFill>
                  <a:schemeClr val="accent1"/>
                </a:solidFill>
              </a:rPr>
            </a:br>
            <a:endParaRPr lang="en-US" dirty="0"/>
          </a:p>
        </p:txBody>
      </p:sp>
      <p:sp>
        <p:nvSpPr>
          <p:cNvPr id="6" name="Espace réservé du contenu 5">
            <a:extLst>
              <a:ext uri="{FF2B5EF4-FFF2-40B4-BE49-F238E27FC236}">
                <a16:creationId xmlns:a16="http://schemas.microsoft.com/office/drawing/2014/main" id="{32356494-4CED-46F9-FA0C-74CAA8315150}"/>
              </a:ext>
            </a:extLst>
          </p:cNvPr>
          <p:cNvSpPr>
            <a:spLocks noGrp="1"/>
          </p:cNvSpPr>
          <p:nvPr>
            <p:ph sz="half" idx="2"/>
          </p:nvPr>
        </p:nvSpPr>
        <p:spPr>
          <a:xfrm>
            <a:off x="330713" y="865211"/>
            <a:ext cx="5564673" cy="2742647"/>
          </a:xfrm>
        </p:spPr>
        <p:txBody>
          <a:bodyPr/>
          <a:lstStyle/>
          <a:p>
            <a:pPr lvl="1"/>
            <a:r>
              <a:rPr lang="en-US" dirty="0"/>
              <a:t>In-process Control and Burn-in</a:t>
            </a:r>
          </a:p>
          <a:p>
            <a:pPr lvl="1"/>
            <a:r>
              <a:rPr lang="en-US" dirty="0"/>
              <a:t>Defect Scanning during Manufacturing</a:t>
            </a:r>
          </a:p>
          <a:p>
            <a:pPr lvl="1"/>
            <a:r>
              <a:rPr lang="en-US" dirty="0"/>
              <a:t>100% Avalanche testing of All Dies</a:t>
            </a:r>
          </a:p>
          <a:p>
            <a:pPr lvl="1"/>
            <a:r>
              <a:rPr lang="en-US" dirty="0"/>
              <a:t>No Drift in Threshold or Parameters</a:t>
            </a:r>
          </a:p>
          <a:p>
            <a:pPr lvl="1"/>
            <a:r>
              <a:rPr lang="en-US" dirty="0"/>
              <a:t>High Reliability Gate Oxide</a:t>
            </a:r>
          </a:p>
          <a:p>
            <a:pPr lvl="1"/>
            <a:r>
              <a:rPr lang="en-US" dirty="0"/>
              <a:t>Automotive Qualification AECQ-100</a:t>
            </a:r>
          </a:p>
        </p:txBody>
      </p:sp>
      <p:pic>
        <p:nvPicPr>
          <p:cNvPr id="7" name="Picture 5">
            <a:extLst>
              <a:ext uri="{FF2B5EF4-FFF2-40B4-BE49-F238E27FC236}">
                <a16:creationId xmlns:a16="http://schemas.microsoft.com/office/drawing/2014/main" id="{9B838964-D1B4-11F9-0D44-6D242DD6E01E}"/>
              </a:ext>
            </a:extLst>
          </p:cNvPr>
          <p:cNvPicPr>
            <a:picLocks noChangeAspect="1"/>
          </p:cNvPicPr>
          <p:nvPr/>
        </p:nvPicPr>
        <p:blipFill>
          <a:blip r:embed="rId3"/>
          <a:stretch>
            <a:fillRect/>
          </a:stretch>
        </p:blipFill>
        <p:spPr>
          <a:xfrm>
            <a:off x="4808660" y="3891638"/>
            <a:ext cx="3339284" cy="2395476"/>
          </a:xfrm>
          <a:prstGeom prst="rect">
            <a:avLst/>
          </a:prstGeom>
        </p:spPr>
      </p:pic>
      <p:pic>
        <p:nvPicPr>
          <p:cNvPr id="8" name="Picture 39">
            <a:extLst>
              <a:ext uri="{FF2B5EF4-FFF2-40B4-BE49-F238E27FC236}">
                <a16:creationId xmlns:a16="http://schemas.microsoft.com/office/drawing/2014/main" id="{50139E31-6C9A-0A8D-A4D0-BAC65D7E4A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9523" t="14844" r="11474"/>
          <a:stretch/>
        </p:blipFill>
        <p:spPr>
          <a:xfrm>
            <a:off x="9543734" y="3973648"/>
            <a:ext cx="2069056" cy="2240722"/>
          </a:xfrm>
          <a:prstGeom prst="rect">
            <a:avLst/>
          </a:prstGeom>
        </p:spPr>
      </p:pic>
      <p:graphicFrame>
        <p:nvGraphicFramePr>
          <p:cNvPr id="9" name="Object 3">
            <a:extLst>
              <a:ext uri="{FF2B5EF4-FFF2-40B4-BE49-F238E27FC236}">
                <a16:creationId xmlns:a16="http://schemas.microsoft.com/office/drawing/2014/main" id="{8F05E49D-A462-C908-831F-1387FE148398}"/>
              </a:ext>
            </a:extLst>
          </p:cNvPr>
          <p:cNvGraphicFramePr>
            <a:graphicFrameLocks noChangeAspect="1"/>
          </p:cNvGraphicFramePr>
          <p:nvPr/>
        </p:nvGraphicFramePr>
        <p:xfrm>
          <a:off x="166447" y="3757612"/>
          <a:ext cx="3778605" cy="2919696"/>
        </p:xfrm>
        <a:graphic>
          <a:graphicData uri="http://schemas.openxmlformats.org/presentationml/2006/ole">
            <mc:AlternateContent xmlns:mc="http://schemas.openxmlformats.org/markup-compatibility/2006">
              <mc:Choice xmlns:v="urn:schemas-microsoft-com:vml" Requires="v">
                <p:oleObj name="Graph" r:id="rId5" imgW="4023360" imgH="3108960" progId="Origin50.Graph">
                  <p:embed/>
                </p:oleObj>
              </mc:Choice>
              <mc:Fallback>
                <p:oleObj name="Graph" r:id="rId5" imgW="4023360" imgH="3108960" progId="Origin50.Graph">
                  <p:embed/>
                  <p:pic>
                    <p:nvPicPr>
                      <p:cNvPr id="9" name="Object 3">
                        <a:extLst>
                          <a:ext uri="{FF2B5EF4-FFF2-40B4-BE49-F238E27FC236}">
                            <a16:creationId xmlns:a16="http://schemas.microsoft.com/office/drawing/2014/main" id="{8F05E49D-A462-C908-831F-1387FE148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447" y="3757612"/>
                        <a:ext cx="3778605" cy="2919696"/>
                      </a:xfrm>
                      <a:prstGeom prst="rect">
                        <a:avLst/>
                      </a:prstGeom>
                      <a:noFill/>
                      <a:ln>
                        <a:noFill/>
                      </a:ln>
                      <a:effectLst/>
                    </p:spPr>
                  </p:pic>
                </p:oleObj>
              </mc:Fallback>
            </mc:AlternateContent>
          </a:graphicData>
        </a:graphic>
      </p:graphicFrame>
      <p:sp>
        <p:nvSpPr>
          <p:cNvPr id="10" name="TextBox 27">
            <a:extLst>
              <a:ext uri="{FF2B5EF4-FFF2-40B4-BE49-F238E27FC236}">
                <a16:creationId xmlns:a16="http://schemas.microsoft.com/office/drawing/2014/main" id="{EE9EACDC-3188-2695-B6C0-A837929B8884}"/>
              </a:ext>
            </a:extLst>
          </p:cNvPr>
          <p:cNvSpPr txBox="1"/>
          <p:nvPr/>
        </p:nvSpPr>
        <p:spPr>
          <a:xfrm rot="16200000">
            <a:off x="5338880" y="1816689"/>
            <a:ext cx="2052680" cy="402666"/>
          </a:xfrm>
          <a:prstGeom prst="rect">
            <a:avLst/>
          </a:prstGeom>
        </p:spPr>
        <p:txBody>
          <a:bodyPr vert="horz" wrap="none" lIns="91416" tIns="45708" rIns="91416" bIns="45708" rtlCol="0">
            <a:noAutofit/>
          </a:bodyPr>
          <a:lstStyle/>
          <a:p>
            <a:pPr algn="ctr"/>
            <a:r>
              <a:rPr lang="en-US" sz="1799" b="1" dirty="0">
                <a:solidFill>
                  <a:srgbClr val="3A4D54"/>
                </a:solidFill>
              </a:rPr>
              <a:t>Real SiC crystals </a:t>
            </a:r>
            <a:br>
              <a:rPr lang="en-US" sz="1799" b="1" dirty="0">
                <a:solidFill>
                  <a:srgbClr val="3A4D54"/>
                </a:solidFill>
              </a:rPr>
            </a:br>
            <a:r>
              <a:rPr lang="en-US" sz="1799" b="1" dirty="0">
                <a:solidFill>
                  <a:srgbClr val="3A4D54"/>
                </a:solidFill>
              </a:rPr>
              <a:t>have defects</a:t>
            </a:r>
          </a:p>
        </p:txBody>
      </p:sp>
      <p:pic>
        <p:nvPicPr>
          <p:cNvPr id="11" name="Picture 2">
            <a:extLst>
              <a:ext uri="{FF2B5EF4-FFF2-40B4-BE49-F238E27FC236}">
                <a16:creationId xmlns:a16="http://schemas.microsoft.com/office/drawing/2014/main" id="{5AF3CF6E-1C46-32A6-BA29-29AE14DF4E8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516566" y="1751112"/>
            <a:ext cx="1927381" cy="132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30">
            <a:extLst>
              <a:ext uri="{FF2B5EF4-FFF2-40B4-BE49-F238E27FC236}">
                <a16:creationId xmlns:a16="http://schemas.microsoft.com/office/drawing/2014/main" id="{91E7FA2B-98AF-8EF5-1D70-1EF6109A84E8}"/>
              </a:ext>
            </a:extLst>
          </p:cNvPr>
          <p:cNvSpPr txBox="1"/>
          <p:nvPr/>
        </p:nvSpPr>
        <p:spPr>
          <a:xfrm>
            <a:off x="8917440" y="1258974"/>
            <a:ext cx="3177272" cy="402666"/>
          </a:xfrm>
          <a:prstGeom prst="rect">
            <a:avLst/>
          </a:prstGeom>
        </p:spPr>
        <p:txBody>
          <a:bodyPr vert="horz" wrap="none" lIns="91416" tIns="45708" rIns="91416" bIns="45708" rtlCol="0">
            <a:noAutofit/>
          </a:bodyPr>
          <a:lstStyle/>
          <a:p>
            <a:pPr algn="l"/>
            <a:r>
              <a:rPr lang="en-US" sz="1799" b="1" dirty="0">
                <a:solidFill>
                  <a:srgbClr val="3A4D54"/>
                </a:solidFill>
              </a:rPr>
              <a:t>Contaminants in gate oxide</a:t>
            </a:r>
          </a:p>
        </p:txBody>
      </p:sp>
      <p:grpSp>
        <p:nvGrpSpPr>
          <p:cNvPr id="13" name="Group 31">
            <a:extLst>
              <a:ext uri="{FF2B5EF4-FFF2-40B4-BE49-F238E27FC236}">
                <a16:creationId xmlns:a16="http://schemas.microsoft.com/office/drawing/2014/main" id="{6715C931-D6B7-65E5-38C0-4B3808E93EC0}"/>
              </a:ext>
            </a:extLst>
          </p:cNvPr>
          <p:cNvGrpSpPr/>
          <p:nvPr/>
        </p:nvGrpSpPr>
        <p:grpSpPr>
          <a:xfrm>
            <a:off x="7040604" y="1028701"/>
            <a:ext cx="1402785" cy="2015661"/>
            <a:chOff x="8770343" y="1536317"/>
            <a:chExt cx="3028282" cy="4351338"/>
          </a:xfrm>
        </p:grpSpPr>
        <p:pic>
          <p:nvPicPr>
            <p:cNvPr id="14" name="図 51">
              <a:extLst>
                <a:ext uri="{FF2B5EF4-FFF2-40B4-BE49-F238E27FC236}">
                  <a16:creationId xmlns:a16="http://schemas.microsoft.com/office/drawing/2014/main" id="{5973C791-82AD-657B-B5C5-A7BC3A90AD0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770343" y="1536317"/>
              <a:ext cx="3028282" cy="4351338"/>
            </a:xfrm>
            <a:prstGeom prst="rect">
              <a:avLst/>
            </a:prstGeom>
          </p:spPr>
        </p:pic>
        <p:sp>
          <p:nvSpPr>
            <p:cNvPr id="15" name="Flowchart: Connector 33">
              <a:extLst>
                <a:ext uri="{FF2B5EF4-FFF2-40B4-BE49-F238E27FC236}">
                  <a16:creationId xmlns:a16="http://schemas.microsoft.com/office/drawing/2014/main" id="{8E4594F9-4872-CC87-A646-B64C4CED8E05}"/>
                </a:ext>
              </a:extLst>
            </p:cNvPr>
            <p:cNvSpPr/>
            <p:nvPr/>
          </p:nvSpPr>
          <p:spPr>
            <a:xfrm>
              <a:off x="9286240" y="5080000"/>
              <a:ext cx="619760" cy="5588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16" name="Straight Arrow Connector 34">
              <a:extLst>
                <a:ext uri="{FF2B5EF4-FFF2-40B4-BE49-F238E27FC236}">
                  <a16:creationId xmlns:a16="http://schemas.microsoft.com/office/drawing/2014/main" id="{67A408CC-DE1C-25B7-D51B-EC7A18139FEF}"/>
                </a:ext>
              </a:extLst>
            </p:cNvPr>
            <p:cNvCxnSpPr/>
            <p:nvPr/>
          </p:nvCxnSpPr>
          <p:spPr>
            <a:xfrm flipV="1">
              <a:off x="9367520" y="2194560"/>
              <a:ext cx="670560" cy="416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35">
              <a:extLst>
                <a:ext uri="{FF2B5EF4-FFF2-40B4-BE49-F238E27FC236}">
                  <a16:creationId xmlns:a16="http://schemas.microsoft.com/office/drawing/2014/main" id="{9081F889-0511-A22D-D754-063DC83AB87E}"/>
                </a:ext>
              </a:extLst>
            </p:cNvPr>
            <p:cNvCxnSpPr/>
            <p:nvPr/>
          </p:nvCxnSpPr>
          <p:spPr>
            <a:xfrm>
              <a:off x="10561320" y="4528963"/>
              <a:ext cx="361111" cy="6323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30">
            <a:extLst>
              <a:ext uri="{FF2B5EF4-FFF2-40B4-BE49-F238E27FC236}">
                <a16:creationId xmlns:a16="http://schemas.microsoft.com/office/drawing/2014/main" id="{E1A07D4B-9529-7BF4-506E-61DF4956B25F}"/>
              </a:ext>
            </a:extLst>
          </p:cNvPr>
          <p:cNvSpPr txBox="1"/>
          <p:nvPr/>
        </p:nvSpPr>
        <p:spPr>
          <a:xfrm>
            <a:off x="437353" y="3517914"/>
            <a:ext cx="3177272" cy="402666"/>
          </a:xfrm>
          <a:prstGeom prst="rect">
            <a:avLst/>
          </a:prstGeom>
        </p:spPr>
        <p:txBody>
          <a:bodyPr vert="horz" wrap="none" lIns="91416" tIns="45708" rIns="91416" bIns="45708" rtlCol="0">
            <a:noAutofit/>
          </a:bodyPr>
          <a:lstStyle/>
          <a:p>
            <a:pPr algn="l"/>
            <a:r>
              <a:rPr lang="en-US" sz="1799" b="1" dirty="0">
                <a:solidFill>
                  <a:srgbClr val="3A4D54"/>
                </a:solidFill>
              </a:rPr>
              <a:t>No drift in Threshold and Gain</a:t>
            </a:r>
          </a:p>
        </p:txBody>
      </p:sp>
      <p:sp>
        <p:nvSpPr>
          <p:cNvPr id="19" name="TextBox 30">
            <a:extLst>
              <a:ext uri="{FF2B5EF4-FFF2-40B4-BE49-F238E27FC236}">
                <a16:creationId xmlns:a16="http://schemas.microsoft.com/office/drawing/2014/main" id="{B4B2F858-8E8B-503A-D228-20F32DF11210}"/>
              </a:ext>
            </a:extLst>
          </p:cNvPr>
          <p:cNvSpPr txBox="1"/>
          <p:nvPr/>
        </p:nvSpPr>
        <p:spPr>
          <a:xfrm>
            <a:off x="5455767" y="3571689"/>
            <a:ext cx="3177272" cy="402666"/>
          </a:xfrm>
          <a:prstGeom prst="rect">
            <a:avLst/>
          </a:prstGeom>
        </p:spPr>
        <p:txBody>
          <a:bodyPr vert="horz" wrap="none" lIns="91416" tIns="45708" rIns="91416" bIns="45708" rtlCol="0">
            <a:noAutofit/>
          </a:bodyPr>
          <a:lstStyle/>
          <a:p>
            <a:pPr algn="l"/>
            <a:r>
              <a:rPr lang="en-US" sz="1799" b="1" dirty="0">
                <a:solidFill>
                  <a:srgbClr val="3A4D54"/>
                </a:solidFill>
              </a:rPr>
              <a:t>Avalanche Capability</a:t>
            </a:r>
          </a:p>
        </p:txBody>
      </p:sp>
      <p:sp>
        <p:nvSpPr>
          <p:cNvPr id="20" name="TextBox 30">
            <a:extLst>
              <a:ext uri="{FF2B5EF4-FFF2-40B4-BE49-F238E27FC236}">
                <a16:creationId xmlns:a16="http://schemas.microsoft.com/office/drawing/2014/main" id="{DA50142F-AB98-465B-187A-37FCE2DFFF5B}"/>
              </a:ext>
            </a:extLst>
          </p:cNvPr>
          <p:cNvSpPr txBox="1"/>
          <p:nvPr/>
        </p:nvSpPr>
        <p:spPr>
          <a:xfrm>
            <a:off x="9011553" y="3570981"/>
            <a:ext cx="3177272" cy="402666"/>
          </a:xfrm>
          <a:prstGeom prst="rect">
            <a:avLst/>
          </a:prstGeom>
        </p:spPr>
        <p:txBody>
          <a:bodyPr vert="horz" wrap="none" lIns="91416" tIns="45708" rIns="91416" bIns="45708" rtlCol="0">
            <a:noAutofit/>
          </a:bodyPr>
          <a:lstStyle/>
          <a:p>
            <a:pPr algn="l"/>
            <a:r>
              <a:rPr lang="en-US" sz="1799" b="1" dirty="0">
                <a:solidFill>
                  <a:srgbClr val="3A4D54"/>
                </a:solidFill>
              </a:rPr>
              <a:t>Burin-In Climatic chamber</a:t>
            </a:r>
          </a:p>
        </p:txBody>
      </p:sp>
    </p:spTree>
    <p:extLst>
      <p:ext uri="{BB962C8B-B14F-4D97-AF65-F5344CB8AC3E}">
        <p14:creationId xmlns:p14="http://schemas.microsoft.com/office/powerpoint/2010/main" val="245339836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F829A0-EE4B-1C66-2391-2DD0E8F618CE}"/>
              </a:ext>
            </a:extLst>
          </p:cNvPr>
          <p:cNvSpPr>
            <a:spLocks noGrp="1"/>
          </p:cNvSpPr>
          <p:nvPr>
            <p:ph type="title"/>
          </p:nvPr>
        </p:nvSpPr>
        <p:spPr/>
        <p:txBody>
          <a:bodyPr/>
          <a:lstStyle/>
          <a:p>
            <a:r>
              <a:rPr lang="en-US" dirty="0">
                <a:solidFill>
                  <a:schemeClr val="accent1"/>
                </a:solidFill>
              </a:rPr>
              <a:t>onsemi EliteSiC </a:t>
            </a:r>
            <a:r>
              <a:rPr lang="en-US" dirty="0"/>
              <a:t>&gt;&gt;&gt; Best in Class </a:t>
            </a:r>
            <a:r>
              <a:rPr lang="en-US" dirty="0" err="1"/>
              <a:t>SiC</a:t>
            </a:r>
            <a:r>
              <a:rPr lang="en-US" dirty="0"/>
              <a:t> design tools</a:t>
            </a:r>
          </a:p>
        </p:txBody>
      </p:sp>
      <p:sp>
        <p:nvSpPr>
          <p:cNvPr id="6" name="Espace réservé du contenu 5">
            <a:extLst>
              <a:ext uri="{FF2B5EF4-FFF2-40B4-BE49-F238E27FC236}">
                <a16:creationId xmlns:a16="http://schemas.microsoft.com/office/drawing/2014/main" id="{32356494-4CED-46F9-FA0C-74CAA8315150}"/>
              </a:ext>
            </a:extLst>
          </p:cNvPr>
          <p:cNvSpPr>
            <a:spLocks noGrp="1"/>
          </p:cNvSpPr>
          <p:nvPr>
            <p:ph sz="half" idx="2"/>
          </p:nvPr>
        </p:nvSpPr>
        <p:spPr/>
        <p:txBody>
          <a:bodyPr/>
          <a:lstStyle/>
          <a:p>
            <a:pPr>
              <a:spcBef>
                <a:spcPts val="2400"/>
              </a:spcBef>
            </a:pPr>
            <a:r>
              <a:rPr lang="en-US" dirty="0">
                <a:solidFill>
                  <a:schemeClr val="accent1"/>
                </a:solidFill>
              </a:rPr>
              <a:t>Best in class design tools</a:t>
            </a:r>
          </a:p>
          <a:p>
            <a:pPr lvl="1"/>
            <a:r>
              <a:rPr lang="en-US" dirty="0"/>
              <a:t>Physical &amp; Scalable accurate </a:t>
            </a:r>
            <a:br>
              <a:rPr lang="en-US" dirty="0"/>
            </a:br>
            <a:r>
              <a:rPr lang="en-US" dirty="0"/>
              <a:t>Simulation Models</a:t>
            </a:r>
          </a:p>
          <a:p>
            <a:pPr lvl="1"/>
            <a:r>
              <a:rPr lang="en-US" dirty="0"/>
              <a:t>Application notes and Design guides</a:t>
            </a:r>
          </a:p>
          <a:p>
            <a:pPr lvl="1"/>
            <a:r>
              <a:rPr lang="en-US" dirty="0"/>
              <a:t>New online System design tool</a:t>
            </a:r>
          </a:p>
          <a:p>
            <a:pPr lvl="2"/>
            <a:r>
              <a:rPr lang="en-US" dirty="0">
                <a:solidFill>
                  <a:schemeClr val="accent5"/>
                </a:solidFill>
              </a:rPr>
              <a:t>Available soon – will be dynamic and include </a:t>
            </a:r>
            <a:r>
              <a:rPr lang="en-US" dirty="0" err="1">
                <a:solidFill>
                  <a:schemeClr val="accent5"/>
                </a:solidFill>
              </a:rPr>
              <a:t>parasitics</a:t>
            </a:r>
            <a:r>
              <a:rPr lang="en-US" dirty="0">
                <a:solidFill>
                  <a:schemeClr val="accent5"/>
                </a:solidFill>
              </a:rPr>
              <a:t> and peak currents impacts in loss projections !  </a:t>
            </a:r>
          </a:p>
        </p:txBody>
      </p:sp>
      <p:pic>
        <p:nvPicPr>
          <p:cNvPr id="5" name="Espace réservé du contenu 8">
            <a:extLst>
              <a:ext uri="{FF2B5EF4-FFF2-40B4-BE49-F238E27FC236}">
                <a16:creationId xmlns:a16="http://schemas.microsoft.com/office/drawing/2014/main" id="{9A62EC4D-60E3-50BE-C721-8DA0610EB89A}"/>
              </a:ext>
            </a:extLst>
          </p:cNvPr>
          <p:cNvPicPr>
            <a:picLocks noGrp="1" noChangeAspect="1"/>
          </p:cNvPicPr>
          <p:nvPr>
            <p:ph sz="quarter" idx="4"/>
          </p:nvPr>
        </p:nvPicPr>
        <p:blipFill>
          <a:blip r:embed="rId3"/>
          <a:stretch>
            <a:fillRect/>
          </a:stretch>
        </p:blipFill>
        <p:spPr>
          <a:xfrm>
            <a:off x="7756210" y="987706"/>
            <a:ext cx="3754628" cy="2326132"/>
          </a:xfrm>
          <a:prstGeom prst="rect">
            <a:avLst/>
          </a:prstGeom>
        </p:spPr>
      </p:pic>
      <p:sp>
        <p:nvSpPr>
          <p:cNvPr id="7" name="TextBox 11">
            <a:extLst>
              <a:ext uri="{FF2B5EF4-FFF2-40B4-BE49-F238E27FC236}">
                <a16:creationId xmlns:a16="http://schemas.microsoft.com/office/drawing/2014/main" id="{F0463737-2C22-B3DA-1807-F891A5D5B302}"/>
              </a:ext>
            </a:extLst>
          </p:cNvPr>
          <p:cNvSpPr txBox="1"/>
          <p:nvPr/>
        </p:nvSpPr>
        <p:spPr>
          <a:xfrm>
            <a:off x="899317" y="5830068"/>
            <a:ext cx="2612534" cy="420327"/>
          </a:xfrm>
          <a:prstGeom prst="rect">
            <a:avLst/>
          </a:prstGeom>
          <a:noFill/>
        </p:spPr>
        <p:txBody>
          <a:bodyPr wrap="none" rtlCol="0">
            <a:spAutoFit/>
          </a:bodyPr>
          <a:lstStyle/>
          <a:p>
            <a:pPr algn="ctr"/>
            <a:r>
              <a:rPr lang="en-GB" sz="2132" dirty="0"/>
              <a:t>Physical Structure   </a:t>
            </a:r>
            <a:endParaRPr lang="en-US" sz="2132" dirty="0"/>
          </a:p>
        </p:txBody>
      </p:sp>
      <p:sp>
        <p:nvSpPr>
          <p:cNvPr id="8" name="TextBox 12">
            <a:extLst>
              <a:ext uri="{FF2B5EF4-FFF2-40B4-BE49-F238E27FC236}">
                <a16:creationId xmlns:a16="http://schemas.microsoft.com/office/drawing/2014/main" id="{B0E71D7E-EFF7-8BB0-3E3E-99B025C3E912}"/>
              </a:ext>
            </a:extLst>
          </p:cNvPr>
          <p:cNvSpPr txBox="1"/>
          <p:nvPr/>
        </p:nvSpPr>
        <p:spPr>
          <a:xfrm>
            <a:off x="4983646" y="5654382"/>
            <a:ext cx="2980971" cy="748600"/>
          </a:xfrm>
          <a:prstGeom prst="rect">
            <a:avLst/>
          </a:prstGeom>
          <a:noFill/>
        </p:spPr>
        <p:txBody>
          <a:bodyPr wrap="square" rtlCol="0">
            <a:spAutoFit/>
          </a:bodyPr>
          <a:lstStyle/>
          <a:p>
            <a:pPr algn="ctr"/>
            <a:r>
              <a:rPr lang="en-GB" sz="2132" dirty="0"/>
              <a:t>Physical &amp; Scalable Model</a:t>
            </a:r>
            <a:endParaRPr lang="en-US" sz="2132" dirty="0"/>
          </a:p>
        </p:txBody>
      </p:sp>
      <p:cxnSp>
        <p:nvCxnSpPr>
          <p:cNvPr id="9" name="Straight Arrow Connector 13">
            <a:extLst>
              <a:ext uri="{FF2B5EF4-FFF2-40B4-BE49-F238E27FC236}">
                <a16:creationId xmlns:a16="http://schemas.microsoft.com/office/drawing/2014/main" id="{51BB3687-93B0-D67D-6443-4C46A94B9794}"/>
              </a:ext>
            </a:extLst>
          </p:cNvPr>
          <p:cNvCxnSpPr>
            <a:cxnSpLocks/>
          </p:cNvCxnSpPr>
          <p:nvPr/>
        </p:nvCxnSpPr>
        <p:spPr>
          <a:xfrm>
            <a:off x="3520624" y="6028682"/>
            <a:ext cx="1203744" cy="115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0B77D032-C8FC-CBD8-1017-308187F86BDD}"/>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24368" y="2599541"/>
            <a:ext cx="3208574" cy="3054841"/>
          </a:xfrm>
          <a:prstGeom prst="rect">
            <a:avLst/>
          </a:prstGeom>
          <a:noFill/>
          <a:ln w="9525">
            <a:noFill/>
            <a:miter lim="800000"/>
            <a:headEnd/>
            <a:tailEnd/>
          </a:ln>
        </p:spPr>
      </p:pic>
      <p:pic>
        <p:nvPicPr>
          <p:cNvPr id="11" name="Picture 3">
            <a:extLst>
              <a:ext uri="{FF2B5EF4-FFF2-40B4-BE49-F238E27FC236}">
                <a16:creationId xmlns:a16="http://schemas.microsoft.com/office/drawing/2014/main" id="{E4B5D9BC-FC3D-25B9-AE16-7024C8AF57C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8920" y="3904287"/>
            <a:ext cx="3497368" cy="1893071"/>
          </a:xfrm>
          <a:prstGeom prst="rect">
            <a:avLst/>
          </a:prstGeom>
          <a:noFill/>
          <a:ln w="9525">
            <a:noFill/>
            <a:miter lim="800000"/>
            <a:headEnd/>
            <a:tailEnd/>
          </a:ln>
        </p:spPr>
      </p:pic>
      <p:pic>
        <p:nvPicPr>
          <p:cNvPr id="13" name="Image 12" descr="Une image contenant texte&#10;&#10;Description générée automatiquement">
            <a:extLst>
              <a:ext uri="{FF2B5EF4-FFF2-40B4-BE49-F238E27FC236}">
                <a16:creationId xmlns:a16="http://schemas.microsoft.com/office/drawing/2014/main" id="{A7A2B349-07CB-988F-F687-FFE99B2224DA}"/>
              </a:ext>
            </a:extLst>
          </p:cNvPr>
          <p:cNvPicPr>
            <a:picLocks noChangeAspect="1"/>
          </p:cNvPicPr>
          <p:nvPr/>
        </p:nvPicPr>
        <p:blipFill rotWithShape="1">
          <a:blip r:embed="rId6"/>
          <a:srcRect l="7607" t="4035" r="8368"/>
          <a:stretch/>
        </p:blipFill>
        <p:spPr>
          <a:xfrm>
            <a:off x="8024037" y="3742660"/>
            <a:ext cx="3486802" cy="2430505"/>
          </a:xfrm>
          <a:prstGeom prst="rect">
            <a:avLst/>
          </a:prstGeom>
        </p:spPr>
      </p:pic>
    </p:spTree>
    <p:extLst>
      <p:ext uri="{BB962C8B-B14F-4D97-AF65-F5344CB8AC3E}">
        <p14:creationId xmlns:p14="http://schemas.microsoft.com/office/powerpoint/2010/main" val="222966850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e 34">
            <a:extLst>
              <a:ext uri="{FF2B5EF4-FFF2-40B4-BE49-F238E27FC236}">
                <a16:creationId xmlns:a16="http://schemas.microsoft.com/office/drawing/2014/main" id="{6974F8B5-7312-1374-5B69-984764EF0689}"/>
              </a:ext>
            </a:extLst>
          </p:cNvPr>
          <p:cNvGrpSpPr/>
          <p:nvPr/>
        </p:nvGrpSpPr>
        <p:grpSpPr>
          <a:xfrm>
            <a:off x="6458673" y="2807403"/>
            <a:ext cx="5497975" cy="848321"/>
            <a:chOff x="6458673" y="2899458"/>
            <a:chExt cx="5497975" cy="848321"/>
          </a:xfrm>
        </p:grpSpPr>
        <p:sp>
          <p:nvSpPr>
            <p:cNvPr id="29" name="Rectangle : coins arrondis 28">
              <a:extLst>
                <a:ext uri="{FF2B5EF4-FFF2-40B4-BE49-F238E27FC236}">
                  <a16:creationId xmlns:a16="http://schemas.microsoft.com/office/drawing/2014/main" id="{F025C89A-5ED0-CD29-D4EC-578B08940209}"/>
                </a:ext>
              </a:extLst>
            </p:cNvPr>
            <p:cNvSpPr/>
            <p:nvPr/>
          </p:nvSpPr>
          <p:spPr>
            <a:xfrm>
              <a:off x="6458673" y="2899458"/>
              <a:ext cx="5497975" cy="848321"/>
            </a:xfrm>
            <a:prstGeom prst="roundRect">
              <a:avLst>
                <a:gd name="adj" fmla="val 19561"/>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5">
              <a:extLst>
                <a:ext uri="{FF2B5EF4-FFF2-40B4-BE49-F238E27FC236}">
                  <a16:creationId xmlns:a16="http://schemas.microsoft.com/office/drawing/2014/main" id="{15FA4BB9-9F11-C3FC-FF3C-B952F9FE6F22}"/>
                </a:ext>
              </a:extLst>
            </p:cNvPr>
            <p:cNvPicPr>
              <a:picLocks noChangeAspect="1"/>
            </p:cNvPicPr>
            <p:nvPr/>
          </p:nvPicPr>
          <p:blipFill rotWithShape="1">
            <a:blip r:embed="rId3">
              <a:clrChange>
                <a:clrFrom>
                  <a:srgbClr val="FFFFFF"/>
                </a:clrFrom>
                <a:clrTo>
                  <a:srgbClr val="FFFFFF">
                    <a:alpha val="0"/>
                  </a:srgbClr>
                </a:clrTo>
              </a:clrChange>
            </a:blip>
            <a:srcRect t="3" r="-6" b="1788"/>
            <a:stretch/>
          </p:blipFill>
          <p:spPr>
            <a:xfrm>
              <a:off x="6575118" y="2931017"/>
              <a:ext cx="5245200" cy="781200"/>
            </a:xfrm>
            <a:prstGeom prst="rect">
              <a:avLst/>
            </a:prstGeom>
          </p:spPr>
        </p:pic>
      </p:grpSp>
      <p:sp>
        <p:nvSpPr>
          <p:cNvPr id="5" name="Espace réservé du contenu 4">
            <a:extLst>
              <a:ext uri="{FF2B5EF4-FFF2-40B4-BE49-F238E27FC236}">
                <a16:creationId xmlns:a16="http://schemas.microsoft.com/office/drawing/2014/main" id="{D79FB0A1-56B7-E34C-A24A-FD3938F2A94C}"/>
              </a:ext>
            </a:extLst>
          </p:cNvPr>
          <p:cNvSpPr>
            <a:spLocks noGrp="1"/>
          </p:cNvSpPr>
          <p:nvPr>
            <p:ph sz="half" idx="2"/>
          </p:nvPr>
        </p:nvSpPr>
        <p:spPr/>
        <p:txBody>
          <a:bodyPr/>
          <a:lstStyle/>
          <a:p>
            <a:r>
              <a:rPr lang="en-US" sz="2000" dirty="0">
                <a:solidFill>
                  <a:schemeClr val="accent1"/>
                </a:solidFill>
              </a:rPr>
              <a:t>New 3</a:t>
            </a:r>
            <a:r>
              <a:rPr lang="en-US" sz="2000" baseline="30000" dirty="0">
                <a:solidFill>
                  <a:schemeClr val="accent1"/>
                </a:solidFill>
              </a:rPr>
              <a:t>rd</a:t>
            </a:r>
            <a:r>
              <a:rPr lang="en-US" sz="2000" dirty="0">
                <a:solidFill>
                  <a:schemeClr val="accent1"/>
                </a:solidFill>
              </a:rPr>
              <a:t> generation </a:t>
            </a:r>
            <a:r>
              <a:rPr lang="en-US" sz="2000" dirty="0" err="1">
                <a:solidFill>
                  <a:schemeClr val="accent1"/>
                </a:solidFill>
              </a:rPr>
              <a:t>SiC</a:t>
            </a:r>
            <a:r>
              <a:rPr lang="en-US" sz="2000" dirty="0">
                <a:solidFill>
                  <a:schemeClr val="accent1"/>
                </a:solidFill>
              </a:rPr>
              <a:t> offering</a:t>
            </a:r>
          </a:p>
          <a:p>
            <a:pPr lvl="1"/>
            <a:r>
              <a:rPr lang="en-US" sz="1800" dirty="0">
                <a:solidFill>
                  <a:schemeClr val="tx1"/>
                </a:solidFill>
              </a:rPr>
              <a:t>Optimized for High temperature operation</a:t>
            </a:r>
          </a:p>
          <a:p>
            <a:pPr lvl="2"/>
            <a:r>
              <a:rPr lang="en-US" sz="1400" dirty="0">
                <a:solidFill>
                  <a:schemeClr val="accent5"/>
                </a:solidFill>
              </a:rPr>
              <a:t>Diodes : Low series-resistance temperature dependency</a:t>
            </a:r>
          </a:p>
          <a:p>
            <a:pPr lvl="2"/>
            <a:r>
              <a:rPr lang="en-US" sz="1400" dirty="0">
                <a:solidFill>
                  <a:schemeClr val="accent3"/>
                </a:solidFill>
              </a:rPr>
              <a:t>MOSFETs : Stable reverse recovery over temperature </a:t>
            </a:r>
          </a:p>
          <a:p>
            <a:pPr lvl="1"/>
            <a:r>
              <a:rPr lang="en-US" sz="1800" dirty="0">
                <a:solidFill>
                  <a:schemeClr val="accent6"/>
                </a:solidFill>
              </a:rPr>
              <a:t>Improved parasitic capacitances for </a:t>
            </a:r>
            <a:br>
              <a:rPr lang="en-US" sz="1800" dirty="0">
                <a:solidFill>
                  <a:schemeClr val="accent6"/>
                </a:solidFill>
              </a:rPr>
            </a:br>
            <a:r>
              <a:rPr lang="en-US" sz="1800" spc="-100" dirty="0">
                <a:solidFill>
                  <a:schemeClr val="accent6"/>
                </a:solidFill>
              </a:rPr>
              <a:t>High Frequency High Efficiency application</a:t>
            </a:r>
          </a:p>
          <a:p>
            <a:pPr lvl="1"/>
            <a:r>
              <a:rPr lang="en-US" sz="1800" dirty="0">
                <a:solidFill>
                  <a:schemeClr val="accent2"/>
                </a:solidFill>
              </a:rPr>
              <a:t>Large die with low R</a:t>
            </a:r>
            <a:r>
              <a:rPr lang="en-US" sz="1800" baseline="-25000" dirty="0">
                <a:solidFill>
                  <a:schemeClr val="accent2"/>
                </a:solidFill>
              </a:rPr>
              <a:t>DS(on)</a:t>
            </a:r>
            <a:r>
              <a:rPr lang="en-US" sz="1800" dirty="0">
                <a:solidFill>
                  <a:schemeClr val="accent2"/>
                </a:solidFill>
              </a:rPr>
              <a:t> available</a:t>
            </a:r>
          </a:p>
        </p:txBody>
      </p:sp>
      <p:sp>
        <p:nvSpPr>
          <p:cNvPr id="2" name="Titre 1">
            <a:extLst>
              <a:ext uri="{FF2B5EF4-FFF2-40B4-BE49-F238E27FC236}">
                <a16:creationId xmlns:a16="http://schemas.microsoft.com/office/drawing/2014/main" id="{64F829A0-EE4B-1C66-2391-2DD0E8F618CE}"/>
              </a:ext>
            </a:extLst>
          </p:cNvPr>
          <p:cNvSpPr>
            <a:spLocks noGrp="1"/>
          </p:cNvSpPr>
          <p:nvPr>
            <p:ph type="title"/>
          </p:nvPr>
        </p:nvSpPr>
        <p:spPr>
          <a:xfrm>
            <a:off x="330712" y="149012"/>
            <a:ext cx="11754195" cy="512064"/>
          </a:xfrm>
        </p:spPr>
        <p:txBody>
          <a:bodyPr/>
          <a:lstStyle/>
          <a:p>
            <a:r>
              <a:rPr lang="en-US" dirty="0">
                <a:solidFill>
                  <a:schemeClr val="accent1"/>
                </a:solidFill>
              </a:rPr>
              <a:t>onsemi</a:t>
            </a:r>
            <a:r>
              <a:rPr lang="en-US" sz="3200" dirty="0"/>
              <a:t> </a:t>
            </a:r>
            <a:r>
              <a:rPr lang="en-US" dirty="0">
                <a:solidFill>
                  <a:schemeClr val="accent1"/>
                </a:solidFill>
              </a:rPr>
              <a:t>EliteSiC </a:t>
            </a:r>
            <a:r>
              <a:rPr lang="en-US" dirty="0"/>
              <a:t>&gt;&gt;&gt; Benefits of 3</a:t>
            </a:r>
            <a:r>
              <a:rPr lang="en-US" baseline="30000" dirty="0"/>
              <a:t>rd</a:t>
            </a:r>
            <a:r>
              <a:rPr lang="en-US" dirty="0"/>
              <a:t> Generation </a:t>
            </a:r>
            <a:r>
              <a:rPr lang="en-US" dirty="0" err="1"/>
              <a:t>SiC</a:t>
            </a:r>
            <a:r>
              <a:rPr lang="en-US" dirty="0"/>
              <a:t> technology</a:t>
            </a:r>
          </a:p>
        </p:txBody>
      </p:sp>
      <p:grpSp>
        <p:nvGrpSpPr>
          <p:cNvPr id="23" name="Groupe 22">
            <a:extLst>
              <a:ext uri="{FF2B5EF4-FFF2-40B4-BE49-F238E27FC236}">
                <a16:creationId xmlns:a16="http://schemas.microsoft.com/office/drawing/2014/main" id="{E602D41E-5D7F-10FA-71EE-BA950075D7BA}"/>
              </a:ext>
            </a:extLst>
          </p:cNvPr>
          <p:cNvGrpSpPr/>
          <p:nvPr/>
        </p:nvGrpSpPr>
        <p:grpSpPr>
          <a:xfrm>
            <a:off x="2699477" y="3727945"/>
            <a:ext cx="3032488" cy="2497452"/>
            <a:chOff x="430166" y="3678292"/>
            <a:chExt cx="3246952" cy="2497452"/>
          </a:xfrm>
        </p:grpSpPr>
        <p:graphicFrame>
          <p:nvGraphicFramePr>
            <p:cNvPr id="10" name="차트 12">
              <a:extLst>
                <a:ext uri="{FF2B5EF4-FFF2-40B4-BE49-F238E27FC236}">
                  <a16:creationId xmlns:a16="http://schemas.microsoft.com/office/drawing/2014/main" id="{82DF6816-08D6-345B-047D-829A876B9F34}"/>
                </a:ext>
              </a:extLst>
            </p:cNvPr>
            <p:cNvGraphicFramePr>
              <a:graphicFrameLocks/>
            </p:cNvGraphicFramePr>
            <p:nvPr/>
          </p:nvGraphicFramePr>
          <p:xfrm>
            <a:off x="430166" y="3678292"/>
            <a:ext cx="3246952" cy="2497452"/>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8">
              <a:extLst>
                <a:ext uri="{FF2B5EF4-FFF2-40B4-BE49-F238E27FC236}">
                  <a16:creationId xmlns:a16="http://schemas.microsoft.com/office/drawing/2014/main" id="{C7330780-59B4-CB5E-2C3C-B806A31E4F48}"/>
                </a:ext>
              </a:extLst>
            </p:cNvPr>
            <p:cNvSpPr txBox="1"/>
            <p:nvPr/>
          </p:nvSpPr>
          <p:spPr>
            <a:xfrm>
              <a:off x="2527116" y="4267052"/>
              <a:ext cx="433132"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rgbClr val="92D050"/>
                  </a:solidFill>
                </a:rPr>
                <a:t>M1</a:t>
              </a:r>
            </a:p>
          </p:txBody>
        </p:sp>
        <p:sp>
          <p:nvSpPr>
            <p:cNvPr id="12" name="TextBox 9">
              <a:extLst>
                <a:ext uri="{FF2B5EF4-FFF2-40B4-BE49-F238E27FC236}">
                  <a16:creationId xmlns:a16="http://schemas.microsoft.com/office/drawing/2014/main" id="{871470B6-12E7-AF8E-B662-601BFE6D53B8}"/>
                </a:ext>
              </a:extLst>
            </p:cNvPr>
            <p:cNvSpPr txBox="1"/>
            <p:nvPr/>
          </p:nvSpPr>
          <p:spPr>
            <a:xfrm>
              <a:off x="2212039" y="4967578"/>
              <a:ext cx="553357"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accent1"/>
                  </a:solidFill>
                </a:rPr>
                <a:t>M3S</a:t>
              </a:r>
            </a:p>
          </p:txBody>
        </p:sp>
      </p:grpSp>
      <p:grpSp>
        <p:nvGrpSpPr>
          <p:cNvPr id="21" name="Groupe 20">
            <a:extLst>
              <a:ext uri="{FF2B5EF4-FFF2-40B4-BE49-F238E27FC236}">
                <a16:creationId xmlns:a16="http://schemas.microsoft.com/office/drawing/2014/main" id="{7E143D93-E16E-3A6C-39CE-95A1E9F410BA}"/>
              </a:ext>
            </a:extLst>
          </p:cNvPr>
          <p:cNvGrpSpPr/>
          <p:nvPr/>
        </p:nvGrpSpPr>
        <p:grpSpPr>
          <a:xfrm>
            <a:off x="5700532" y="3747779"/>
            <a:ext cx="3265463" cy="2591696"/>
            <a:chOff x="4424537" y="3718028"/>
            <a:chExt cx="3478862" cy="2591696"/>
          </a:xfrm>
        </p:grpSpPr>
        <p:graphicFrame>
          <p:nvGraphicFramePr>
            <p:cNvPr id="13" name="차트 7">
              <a:extLst>
                <a:ext uri="{FF2B5EF4-FFF2-40B4-BE49-F238E27FC236}">
                  <a16:creationId xmlns:a16="http://schemas.microsoft.com/office/drawing/2014/main" id="{C9C5EE91-83C6-0F05-E9BE-5FE76ADA2FC0}"/>
                </a:ext>
              </a:extLst>
            </p:cNvPr>
            <p:cNvGraphicFramePr>
              <a:graphicFrameLocks/>
            </p:cNvGraphicFramePr>
            <p:nvPr/>
          </p:nvGraphicFramePr>
          <p:xfrm>
            <a:off x="4424537" y="3718028"/>
            <a:ext cx="3478862" cy="2591696"/>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8">
              <a:extLst>
                <a:ext uri="{FF2B5EF4-FFF2-40B4-BE49-F238E27FC236}">
                  <a16:creationId xmlns:a16="http://schemas.microsoft.com/office/drawing/2014/main" id="{5CCFC9C5-81DC-B389-5E19-E80960ECC86C}"/>
                </a:ext>
              </a:extLst>
            </p:cNvPr>
            <p:cNvSpPr txBox="1"/>
            <p:nvPr/>
          </p:nvSpPr>
          <p:spPr>
            <a:xfrm>
              <a:off x="6304920" y="4470806"/>
              <a:ext cx="433132"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rgbClr val="92D050"/>
                  </a:solidFill>
                </a:rPr>
                <a:t>M1</a:t>
              </a:r>
            </a:p>
          </p:txBody>
        </p:sp>
        <p:sp>
          <p:nvSpPr>
            <p:cNvPr id="15" name="TextBox 9">
              <a:extLst>
                <a:ext uri="{FF2B5EF4-FFF2-40B4-BE49-F238E27FC236}">
                  <a16:creationId xmlns:a16="http://schemas.microsoft.com/office/drawing/2014/main" id="{1002B068-06E6-B2AD-7FF1-A9268D17E600}"/>
                </a:ext>
              </a:extLst>
            </p:cNvPr>
            <p:cNvSpPr txBox="1"/>
            <p:nvPr/>
          </p:nvSpPr>
          <p:spPr>
            <a:xfrm>
              <a:off x="6155685" y="4927018"/>
              <a:ext cx="553357"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accent1"/>
                  </a:solidFill>
                </a:rPr>
                <a:t>M3S</a:t>
              </a:r>
            </a:p>
          </p:txBody>
        </p:sp>
      </p:grpSp>
      <p:grpSp>
        <p:nvGrpSpPr>
          <p:cNvPr id="22" name="Groupe 21">
            <a:extLst>
              <a:ext uri="{FF2B5EF4-FFF2-40B4-BE49-F238E27FC236}">
                <a16:creationId xmlns:a16="http://schemas.microsoft.com/office/drawing/2014/main" id="{AF1F546F-BE29-7D56-4632-459F5BD0F8AA}"/>
              </a:ext>
            </a:extLst>
          </p:cNvPr>
          <p:cNvGrpSpPr/>
          <p:nvPr/>
        </p:nvGrpSpPr>
        <p:grpSpPr>
          <a:xfrm>
            <a:off x="8788022" y="3698525"/>
            <a:ext cx="3081391" cy="2650702"/>
            <a:chOff x="8476094" y="3685497"/>
            <a:chExt cx="3081391" cy="2650702"/>
          </a:xfrm>
        </p:grpSpPr>
        <p:graphicFrame>
          <p:nvGraphicFramePr>
            <p:cNvPr id="16" name="차트 17">
              <a:extLst>
                <a:ext uri="{FF2B5EF4-FFF2-40B4-BE49-F238E27FC236}">
                  <a16:creationId xmlns:a16="http://schemas.microsoft.com/office/drawing/2014/main" id="{426EEFCB-7B82-628D-C6DD-052FE6C36425}"/>
                </a:ext>
              </a:extLst>
            </p:cNvPr>
            <p:cNvGraphicFramePr>
              <a:graphicFrameLocks/>
            </p:cNvGraphicFramePr>
            <p:nvPr/>
          </p:nvGraphicFramePr>
          <p:xfrm>
            <a:off x="8476094" y="3685497"/>
            <a:ext cx="3081391" cy="2650702"/>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Box 8">
              <a:extLst>
                <a:ext uri="{FF2B5EF4-FFF2-40B4-BE49-F238E27FC236}">
                  <a16:creationId xmlns:a16="http://schemas.microsoft.com/office/drawing/2014/main" id="{5187BEB1-77B4-BE7E-DB36-226229FB4DE2}"/>
                </a:ext>
              </a:extLst>
            </p:cNvPr>
            <p:cNvSpPr txBox="1"/>
            <p:nvPr/>
          </p:nvSpPr>
          <p:spPr>
            <a:xfrm>
              <a:off x="10080521" y="4452875"/>
              <a:ext cx="433132"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rgbClr val="92D050"/>
                  </a:solidFill>
                </a:rPr>
                <a:t>M1</a:t>
              </a:r>
            </a:p>
          </p:txBody>
        </p:sp>
        <p:sp>
          <p:nvSpPr>
            <p:cNvPr id="18" name="TextBox 9">
              <a:extLst>
                <a:ext uri="{FF2B5EF4-FFF2-40B4-BE49-F238E27FC236}">
                  <a16:creationId xmlns:a16="http://schemas.microsoft.com/office/drawing/2014/main" id="{42FF7D2A-5E03-1B98-9E52-AF5D229A1826}"/>
                </a:ext>
              </a:extLst>
            </p:cNvPr>
            <p:cNvSpPr txBox="1"/>
            <p:nvPr/>
          </p:nvSpPr>
          <p:spPr>
            <a:xfrm>
              <a:off x="9803842" y="5115190"/>
              <a:ext cx="553357"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accent1"/>
                  </a:solidFill>
                </a:rPr>
                <a:t>M3S</a:t>
              </a:r>
            </a:p>
          </p:txBody>
        </p:sp>
      </p:grpSp>
      <p:grpSp>
        <p:nvGrpSpPr>
          <p:cNvPr id="34" name="Groupe 33">
            <a:extLst>
              <a:ext uri="{FF2B5EF4-FFF2-40B4-BE49-F238E27FC236}">
                <a16:creationId xmlns:a16="http://schemas.microsoft.com/office/drawing/2014/main" id="{4A29E4FA-865E-F71D-C3EF-3F65EB7CA373}"/>
              </a:ext>
            </a:extLst>
          </p:cNvPr>
          <p:cNvGrpSpPr/>
          <p:nvPr/>
        </p:nvGrpSpPr>
        <p:grpSpPr>
          <a:xfrm>
            <a:off x="6458673" y="749993"/>
            <a:ext cx="5497975" cy="1983494"/>
            <a:chOff x="6458673" y="799089"/>
            <a:chExt cx="5497975" cy="1983494"/>
          </a:xfrm>
        </p:grpSpPr>
        <p:pic>
          <p:nvPicPr>
            <p:cNvPr id="3" name="Image 2">
              <a:extLst>
                <a:ext uri="{FF2B5EF4-FFF2-40B4-BE49-F238E27FC236}">
                  <a16:creationId xmlns:a16="http://schemas.microsoft.com/office/drawing/2014/main" id="{77025427-D25D-160D-E9E8-5E8AE8B74E8E}"/>
                </a:ext>
              </a:extLst>
            </p:cNvPr>
            <p:cNvPicPr>
              <a:picLocks noChangeAspect="1"/>
            </p:cNvPicPr>
            <p:nvPr/>
          </p:nvPicPr>
          <p:blipFill rotWithShape="1">
            <a:blip r:embed="rId7"/>
            <a:srcRect l="3262" t="3615" r="1763" b="1855"/>
            <a:stretch/>
          </p:blipFill>
          <p:spPr>
            <a:xfrm>
              <a:off x="6513748" y="879676"/>
              <a:ext cx="2369822" cy="1840376"/>
            </a:xfrm>
            <a:prstGeom prst="rect">
              <a:avLst/>
            </a:prstGeom>
          </p:spPr>
        </p:pic>
        <p:grpSp>
          <p:nvGrpSpPr>
            <p:cNvPr id="7" name="Groupe 6">
              <a:extLst>
                <a:ext uri="{FF2B5EF4-FFF2-40B4-BE49-F238E27FC236}">
                  <a16:creationId xmlns:a16="http://schemas.microsoft.com/office/drawing/2014/main" id="{F50F990B-77AD-399F-3A6B-721AB3E94B48}"/>
                </a:ext>
              </a:extLst>
            </p:cNvPr>
            <p:cNvGrpSpPr/>
            <p:nvPr/>
          </p:nvGrpSpPr>
          <p:grpSpPr>
            <a:xfrm>
              <a:off x="9316550" y="814568"/>
              <a:ext cx="2541563" cy="1946877"/>
              <a:chOff x="6803088" y="3362534"/>
              <a:chExt cx="4990473" cy="3089754"/>
            </a:xfrm>
          </p:grpSpPr>
          <p:pic>
            <p:nvPicPr>
              <p:cNvPr id="8" name="Image 7">
                <a:extLst>
                  <a:ext uri="{FF2B5EF4-FFF2-40B4-BE49-F238E27FC236}">
                    <a16:creationId xmlns:a16="http://schemas.microsoft.com/office/drawing/2014/main" id="{E09CDC2D-773F-C1FD-F7B4-7AA8C645BF1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803088" y="3362534"/>
                <a:ext cx="4990473" cy="3089754"/>
              </a:xfrm>
              <a:prstGeom prst="rect">
                <a:avLst/>
              </a:prstGeom>
            </p:spPr>
          </p:pic>
          <p:sp>
            <p:nvSpPr>
              <p:cNvPr id="9" name="Rectangle 8">
                <a:extLst>
                  <a:ext uri="{FF2B5EF4-FFF2-40B4-BE49-F238E27FC236}">
                    <a16:creationId xmlns:a16="http://schemas.microsoft.com/office/drawing/2014/main" id="{2BA112CA-5735-EAC4-9191-F85840ED2755}"/>
                  </a:ext>
                </a:extLst>
              </p:cNvPr>
              <p:cNvSpPr/>
              <p:nvPr/>
            </p:nvSpPr>
            <p:spPr>
              <a:xfrm>
                <a:off x="6902450" y="4746625"/>
                <a:ext cx="47625"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 coins arrondis 3">
              <a:extLst>
                <a:ext uri="{FF2B5EF4-FFF2-40B4-BE49-F238E27FC236}">
                  <a16:creationId xmlns:a16="http://schemas.microsoft.com/office/drawing/2014/main" id="{3A3E4182-1B95-D112-F0AC-9CC56E42F607}"/>
                </a:ext>
              </a:extLst>
            </p:cNvPr>
            <p:cNvSpPr/>
            <p:nvPr/>
          </p:nvSpPr>
          <p:spPr>
            <a:xfrm>
              <a:off x="6458673" y="799089"/>
              <a:ext cx="5497975" cy="1983494"/>
            </a:xfrm>
            <a:prstGeom prst="roundRect">
              <a:avLst>
                <a:gd name="adj" fmla="val 8623"/>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 name="Groupe 35">
            <a:extLst>
              <a:ext uri="{FF2B5EF4-FFF2-40B4-BE49-F238E27FC236}">
                <a16:creationId xmlns:a16="http://schemas.microsoft.com/office/drawing/2014/main" id="{D219EA97-4081-D5A1-FDBB-40F96036B35A}"/>
              </a:ext>
            </a:extLst>
          </p:cNvPr>
          <p:cNvGrpSpPr/>
          <p:nvPr/>
        </p:nvGrpSpPr>
        <p:grpSpPr>
          <a:xfrm>
            <a:off x="209953" y="3779580"/>
            <a:ext cx="2401747" cy="2320512"/>
            <a:chOff x="81023" y="3779580"/>
            <a:chExt cx="2401747" cy="2320512"/>
          </a:xfrm>
        </p:grpSpPr>
        <p:grpSp>
          <p:nvGrpSpPr>
            <p:cNvPr id="31" name="Groupe 30">
              <a:extLst>
                <a:ext uri="{FF2B5EF4-FFF2-40B4-BE49-F238E27FC236}">
                  <a16:creationId xmlns:a16="http://schemas.microsoft.com/office/drawing/2014/main" id="{3AC635F1-B40E-50D9-7347-4081E1E62952}"/>
                </a:ext>
              </a:extLst>
            </p:cNvPr>
            <p:cNvGrpSpPr/>
            <p:nvPr/>
          </p:nvGrpSpPr>
          <p:grpSpPr>
            <a:xfrm>
              <a:off x="141438" y="3782856"/>
              <a:ext cx="2255716" cy="2226202"/>
              <a:chOff x="150025" y="3675902"/>
              <a:chExt cx="2255716" cy="2226202"/>
            </a:xfrm>
          </p:grpSpPr>
          <p:grpSp>
            <p:nvGrpSpPr>
              <p:cNvPr id="24" name="Groupe 23">
                <a:extLst>
                  <a:ext uri="{FF2B5EF4-FFF2-40B4-BE49-F238E27FC236}">
                    <a16:creationId xmlns:a16="http://schemas.microsoft.com/office/drawing/2014/main" id="{6809A6DD-68D8-48D1-8E2B-6FF72337C223}"/>
                  </a:ext>
                </a:extLst>
              </p:cNvPr>
              <p:cNvGrpSpPr/>
              <p:nvPr/>
            </p:nvGrpSpPr>
            <p:grpSpPr>
              <a:xfrm>
                <a:off x="150025" y="3837330"/>
                <a:ext cx="2255716" cy="2064774"/>
                <a:chOff x="6271599" y="741376"/>
                <a:chExt cx="5448300" cy="4419600"/>
              </a:xfrm>
            </p:grpSpPr>
            <p:pic>
              <p:nvPicPr>
                <p:cNvPr id="25" name="Image 24">
                  <a:extLst>
                    <a:ext uri="{FF2B5EF4-FFF2-40B4-BE49-F238E27FC236}">
                      <a16:creationId xmlns:a16="http://schemas.microsoft.com/office/drawing/2014/main" id="{8A9535AB-445A-2934-0080-F5EC781B1B0F}"/>
                    </a:ext>
                  </a:extLst>
                </p:cNvPr>
                <p:cNvPicPr>
                  <a:picLocks noChangeAspect="1"/>
                </p:cNvPicPr>
                <p:nvPr/>
              </p:nvPicPr>
              <p:blipFill>
                <a:blip r:embed="rId9"/>
                <a:stretch>
                  <a:fillRect/>
                </a:stretch>
              </p:blipFill>
              <p:spPr>
                <a:xfrm>
                  <a:off x="6271599" y="741376"/>
                  <a:ext cx="5448300" cy="4419600"/>
                </a:xfrm>
                <a:prstGeom prst="rect">
                  <a:avLst/>
                </a:prstGeom>
              </p:spPr>
            </p:pic>
            <p:sp>
              <p:nvSpPr>
                <p:cNvPr id="26" name="TextBox 8">
                  <a:extLst>
                    <a:ext uri="{FF2B5EF4-FFF2-40B4-BE49-F238E27FC236}">
                      <a16:creationId xmlns:a16="http://schemas.microsoft.com/office/drawing/2014/main" id="{4EE4D91E-A836-43B9-2361-28DDF85EAF21}"/>
                    </a:ext>
                  </a:extLst>
                </p:cNvPr>
                <p:cNvSpPr txBox="1"/>
                <p:nvPr/>
              </p:nvSpPr>
              <p:spPr>
                <a:xfrm>
                  <a:off x="7100730" y="2287570"/>
                  <a:ext cx="900137" cy="453436"/>
                </a:xfrm>
                <a:prstGeom prst="rect">
                  <a:avLst/>
                </a:prstGeom>
                <a:solidFill>
                  <a:schemeClr val="accent1"/>
                </a:solidFill>
              </p:spPr>
              <p:txBody>
                <a:bodyPr wrap="square" rtlCol="0">
                  <a:spAutoFit/>
                </a:bodyPr>
                <a:lstStyle/>
                <a:p>
                  <a:pPr algn="ctr"/>
                  <a:r>
                    <a:rPr lang="en-US" sz="800" dirty="0"/>
                    <a:t>M3</a:t>
                  </a:r>
                </a:p>
              </p:txBody>
            </p:sp>
            <p:sp>
              <p:nvSpPr>
                <p:cNvPr id="27" name="TextBox 13">
                  <a:extLst>
                    <a:ext uri="{FF2B5EF4-FFF2-40B4-BE49-F238E27FC236}">
                      <a16:creationId xmlns:a16="http://schemas.microsoft.com/office/drawing/2014/main" id="{EEC6BEAF-617A-7B7C-E954-1EF8C3C87D9F}"/>
                    </a:ext>
                  </a:extLst>
                </p:cNvPr>
                <p:cNvSpPr txBox="1"/>
                <p:nvPr/>
              </p:nvSpPr>
              <p:spPr>
                <a:xfrm>
                  <a:off x="9022273" y="1670625"/>
                  <a:ext cx="2154821" cy="712541"/>
                </a:xfrm>
                <a:prstGeom prst="rect">
                  <a:avLst/>
                </a:prstGeom>
                <a:noFill/>
              </p:spPr>
              <p:txBody>
                <a:bodyPr wrap="none" rtlCol="0">
                  <a:spAutoFit/>
                </a:bodyPr>
                <a:lstStyle/>
                <a:p>
                  <a:pPr algn="l"/>
                  <a:r>
                    <a:rPr lang="sv-SE" sz="800" dirty="0">
                      <a:solidFill>
                        <a:schemeClr val="bg2">
                          <a:lumMod val="10000"/>
                        </a:schemeClr>
                      </a:solidFill>
                    </a:rPr>
                    <a:t>Almost </a:t>
                  </a:r>
                  <a:br>
                    <a:rPr lang="sv-SE" sz="800" dirty="0">
                      <a:solidFill>
                        <a:schemeClr val="bg2">
                          <a:lumMod val="10000"/>
                        </a:schemeClr>
                      </a:solidFill>
                    </a:rPr>
                  </a:br>
                  <a:r>
                    <a:rPr lang="sv-SE" sz="800" dirty="0">
                      <a:solidFill>
                        <a:schemeClr val="bg2">
                          <a:lumMod val="10000"/>
                        </a:schemeClr>
                      </a:solidFill>
                    </a:rPr>
                    <a:t>T-independent</a:t>
                  </a:r>
                  <a:endParaRPr lang="en-US" sz="800" dirty="0">
                    <a:solidFill>
                      <a:schemeClr val="bg2">
                        <a:lumMod val="10000"/>
                      </a:schemeClr>
                    </a:solidFill>
                  </a:endParaRPr>
                </a:p>
              </p:txBody>
            </p:sp>
            <p:cxnSp>
              <p:nvCxnSpPr>
                <p:cNvPr id="28" name="Straight Arrow Connector 15">
                  <a:extLst>
                    <a:ext uri="{FF2B5EF4-FFF2-40B4-BE49-F238E27FC236}">
                      <a16:creationId xmlns:a16="http://schemas.microsoft.com/office/drawing/2014/main" id="{12D18965-3AE3-E9EF-22F7-EABEA2D6F55C}"/>
                    </a:ext>
                  </a:extLst>
                </p:cNvPr>
                <p:cNvCxnSpPr/>
                <p:nvPr/>
              </p:nvCxnSpPr>
              <p:spPr>
                <a:xfrm flipH="1">
                  <a:off x="8854472" y="1987118"/>
                  <a:ext cx="282558" cy="18283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ZoneTexte 29">
                <a:extLst>
                  <a:ext uri="{FF2B5EF4-FFF2-40B4-BE49-F238E27FC236}">
                    <a16:creationId xmlns:a16="http://schemas.microsoft.com/office/drawing/2014/main" id="{95BFF65E-C7CE-5D46-1141-7B9996D75D0F}"/>
                  </a:ext>
                </a:extLst>
              </p:cNvPr>
              <p:cNvSpPr txBox="1"/>
              <p:nvPr/>
            </p:nvSpPr>
            <p:spPr>
              <a:xfrm>
                <a:off x="448970" y="3675902"/>
                <a:ext cx="1657826" cy="307777"/>
              </a:xfrm>
              <a:prstGeom prst="rect">
                <a:avLst/>
              </a:prstGeom>
              <a:noFill/>
            </p:spPr>
            <p:txBody>
              <a:bodyPr wrap="none" rtlCol="0">
                <a:spAutoFit/>
              </a:bodyPr>
              <a:lstStyle/>
              <a:p>
                <a:r>
                  <a:rPr lang="en-US" sz="1400" dirty="0">
                    <a:solidFill>
                      <a:schemeClr val="tx2"/>
                    </a:solidFill>
                  </a:rPr>
                  <a:t>Reverse Recovery</a:t>
                </a:r>
                <a:endParaRPr lang="fr-FR" sz="1400" dirty="0">
                  <a:solidFill>
                    <a:schemeClr val="tx2"/>
                  </a:solidFill>
                </a:endParaRPr>
              </a:p>
            </p:txBody>
          </p:sp>
        </p:grpSp>
        <p:sp>
          <p:nvSpPr>
            <p:cNvPr id="6" name="Rectangle : coins arrondis 5">
              <a:extLst>
                <a:ext uri="{FF2B5EF4-FFF2-40B4-BE49-F238E27FC236}">
                  <a16:creationId xmlns:a16="http://schemas.microsoft.com/office/drawing/2014/main" id="{F22B10FF-8C9B-BDF0-2983-F2FAF0127E54}"/>
                </a:ext>
              </a:extLst>
            </p:cNvPr>
            <p:cNvSpPr/>
            <p:nvPr/>
          </p:nvSpPr>
          <p:spPr>
            <a:xfrm>
              <a:off x="81023" y="3779580"/>
              <a:ext cx="2401747" cy="2320512"/>
            </a:xfrm>
            <a:prstGeom prst="roundRect">
              <a:avLst>
                <a:gd name="adj" fmla="val 9527"/>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Rectangle : coins arrondis 31">
            <a:extLst>
              <a:ext uri="{FF2B5EF4-FFF2-40B4-BE49-F238E27FC236}">
                <a16:creationId xmlns:a16="http://schemas.microsoft.com/office/drawing/2014/main" id="{3C1BA5EE-1345-3B54-1F39-CAFBDBD074C7}"/>
              </a:ext>
            </a:extLst>
          </p:cNvPr>
          <p:cNvSpPr/>
          <p:nvPr/>
        </p:nvSpPr>
        <p:spPr>
          <a:xfrm>
            <a:off x="2798139" y="3779338"/>
            <a:ext cx="9158509" cy="2320754"/>
          </a:xfrm>
          <a:prstGeom prst="roundRect">
            <a:avLst>
              <a:gd name="adj" fmla="val 7676"/>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703731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5B4161-3BC9-2F71-B17A-6C27D756FD03}"/>
              </a:ext>
            </a:extLst>
          </p:cNvPr>
          <p:cNvSpPr>
            <a:spLocks noGrp="1"/>
          </p:cNvSpPr>
          <p:nvPr>
            <p:ph sz="quarter" idx="4"/>
          </p:nvPr>
        </p:nvSpPr>
        <p:spPr/>
        <p:txBody>
          <a:bodyPr/>
          <a:lstStyle/>
          <a:p>
            <a:r>
              <a:rPr lang="en-US" dirty="0"/>
              <a:t>Eon losses (</a:t>
            </a:r>
            <a:r>
              <a:rPr lang="en-US" dirty="0" err="1"/>
              <a:t>mJ</a:t>
            </a:r>
            <a:r>
              <a:rPr lang="en-US" dirty="0"/>
              <a:t>) vs Drain Current :</a:t>
            </a:r>
          </a:p>
          <a:p>
            <a:endParaRPr lang="en-US" dirty="0"/>
          </a:p>
          <a:p>
            <a:endParaRPr lang="en-US" dirty="0"/>
          </a:p>
          <a:p>
            <a:endParaRPr lang="en-US" dirty="0"/>
          </a:p>
          <a:p>
            <a:endParaRPr lang="en-US" dirty="0"/>
          </a:p>
          <a:p>
            <a:r>
              <a:rPr lang="en-US" dirty="0" err="1"/>
              <a:t>Eoff</a:t>
            </a:r>
            <a:r>
              <a:rPr lang="en-US" dirty="0"/>
              <a:t> losses (</a:t>
            </a:r>
            <a:r>
              <a:rPr lang="en-US" dirty="0" err="1"/>
              <a:t>mJ</a:t>
            </a:r>
            <a:r>
              <a:rPr lang="en-US" dirty="0"/>
              <a:t>) </a:t>
            </a:r>
            <a:r>
              <a:rPr lang="en-US" dirty="0" err="1"/>
              <a:t>ve</a:t>
            </a:r>
            <a:r>
              <a:rPr lang="en-US" dirty="0"/>
              <a:t> Drain Current</a:t>
            </a:r>
          </a:p>
        </p:txBody>
      </p:sp>
      <p:graphicFrame>
        <p:nvGraphicFramePr>
          <p:cNvPr id="6" name="Chart 7">
            <a:extLst>
              <a:ext uri="{FF2B5EF4-FFF2-40B4-BE49-F238E27FC236}">
                <a16:creationId xmlns:a16="http://schemas.microsoft.com/office/drawing/2014/main" id="{3877C4C7-5152-0DB3-27A5-E4F806F0F1CF}"/>
              </a:ext>
            </a:extLst>
          </p:cNvPr>
          <p:cNvGraphicFramePr>
            <a:graphicFrameLocks/>
          </p:cNvGraphicFramePr>
          <p:nvPr>
            <p:extLst>
              <p:ext uri="{D42A27DB-BD31-4B8C-83A1-F6EECF244321}">
                <p14:modId xmlns:p14="http://schemas.microsoft.com/office/powerpoint/2010/main" val="2284688975"/>
              </p:ext>
            </p:extLst>
          </p:nvPr>
        </p:nvGraphicFramePr>
        <p:xfrm>
          <a:off x="6762433" y="1198604"/>
          <a:ext cx="4643071" cy="2607275"/>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contenu 1">
            <a:extLst>
              <a:ext uri="{FF2B5EF4-FFF2-40B4-BE49-F238E27FC236}">
                <a16:creationId xmlns:a16="http://schemas.microsoft.com/office/drawing/2014/main" id="{067798C7-7823-5756-14BC-26F1A306E9D7}"/>
              </a:ext>
            </a:extLst>
          </p:cNvPr>
          <p:cNvSpPr>
            <a:spLocks noGrp="1"/>
          </p:cNvSpPr>
          <p:nvPr>
            <p:ph sz="half" idx="2"/>
          </p:nvPr>
        </p:nvSpPr>
        <p:spPr/>
        <p:txBody>
          <a:bodyPr/>
          <a:lstStyle/>
          <a:p>
            <a:r>
              <a:rPr lang="en-US" dirty="0"/>
              <a:t>Test setup : </a:t>
            </a:r>
            <a:r>
              <a:rPr lang="en-US" dirty="0">
                <a:cs typeface="Arial" panose="020B0604020202020204" pitchFamily="34" charset="0"/>
              </a:rPr>
              <a:t>Standard double pulse test</a:t>
            </a:r>
          </a:p>
          <a:p>
            <a:pPr lvl="1">
              <a:spcAft>
                <a:spcPts val="600"/>
              </a:spcAft>
            </a:pPr>
            <a:r>
              <a:rPr lang="en-US" sz="1700" dirty="0">
                <a:latin typeface="Arial" panose="020B0604020202020204" pitchFamily="34" charset="0"/>
                <a:cs typeface="Arial" panose="020B0604020202020204" pitchFamily="34" charset="0"/>
              </a:rPr>
              <a:t>Inductive load</a:t>
            </a:r>
          </a:p>
          <a:p>
            <a:pPr lvl="1">
              <a:spcAft>
                <a:spcPts val="600"/>
              </a:spcAft>
            </a:pPr>
            <a:r>
              <a:rPr lang="en-US" sz="1700" dirty="0">
                <a:latin typeface="Arial" panose="020B0604020202020204" pitchFamily="34" charset="0"/>
                <a:cs typeface="Arial" panose="020B0604020202020204" pitchFamily="34" charset="0"/>
              </a:rPr>
              <a:t>Free welling diode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50A onsemi D3 1200V </a:t>
            </a:r>
            <a:r>
              <a:rPr lang="en-US" sz="1700" dirty="0" err="1">
                <a:latin typeface="Arial" panose="020B0604020202020204" pitchFamily="34" charset="0"/>
                <a:cs typeface="Arial" panose="020B0604020202020204" pitchFamily="34" charset="0"/>
              </a:rPr>
              <a:t>SiC</a:t>
            </a:r>
            <a:r>
              <a:rPr lang="en-US" sz="1700" dirty="0">
                <a:latin typeface="Arial" panose="020B0604020202020204" pitchFamily="34" charset="0"/>
                <a:cs typeface="Arial" panose="020B0604020202020204" pitchFamily="34" charset="0"/>
              </a:rPr>
              <a:t> Diode in TO247</a:t>
            </a:r>
          </a:p>
          <a:p>
            <a:pPr lvl="1">
              <a:spcAft>
                <a:spcPts val="600"/>
              </a:spcAft>
            </a:pPr>
            <a:r>
              <a:rPr lang="en-US" sz="1700" dirty="0" err="1">
                <a:latin typeface="Arial" panose="020B0604020202020204" pitchFamily="34" charset="0"/>
                <a:cs typeface="Arial" panose="020B0604020202020204" pitchFamily="34" charset="0"/>
              </a:rPr>
              <a:t>SiC</a:t>
            </a:r>
            <a:r>
              <a:rPr lang="en-US" sz="1700" dirty="0">
                <a:latin typeface="Arial" panose="020B0604020202020204" pitchFamily="34" charset="0"/>
                <a:cs typeface="Arial" panose="020B0604020202020204" pitchFamily="34" charset="0"/>
              </a:rPr>
              <a:t> </a:t>
            </a:r>
            <a:r>
              <a:rPr lang="en-US" sz="1700" dirty="0" err="1">
                <a:latin typeface="Arial" panose="020B0604020202020204" pitchFamily="34" charset="0"/>
                <a:cs typeface="Arial" panose="020B0604020202020204" pitchFamily="34" charset="0"/>
              </a:rPr>
              <a:t>Mosfet</a:t>
            </a:r>
            <a:r>
              <a:rPr lang="en-US" sz="1700" dirty="0">
                <a:latin typeface="Arial" panose="020B0604020202020204" pitchFamily="34" charset="0"/>
                <a:cs typeface="Arial" panose="020B0604020202020204" pitchFamily="34" charset="0"/>
              </a:rPr>
              <a:t> 1200V </a:t>
            </a:r>
          </a:p>
          <a:p>
            <a:pPr lvl="1">
              <a:spcAft>
                <a:spcPts val="600"/>
              </a:spcAft>
            </a:pPr>
            <a:r>
              <a:rPr lang="en-US" sz="1700" dirty="0">
                <a:latin typeface="Arial" panose="020B0604020202020204" pitchFamily="34" charset="0"/>
                <a:cs typeface="Arial" panose="020B0604020202020204" pitchFamily="34" charset="0"/>
              </a:rPr>
              <a:t>Driver – NCD57000 with Bipolar Buffer </a:t>
            </a:r>
          </a:p>
          <a:p>
            <a:pPr lvl="1">
              <a:spcAft>
                <a:spcPts val="600"/>
              </a:spcAft>
            </a:pPr>
            <a:r>
              <a:rPr lang="en-US" sz="1700" dirty="0" err="1">
                <a:latin typeface="Arial" panose="020B0604020202020204" pitchFamily="34" charset="0"/>
                <a:cs typeface="Arial" panose="020B0604020202020204" pitchFamily="34" charset="0"/>
              </a:rPr>
              <a:t>Rg</a:t>
            </a:r>
            <a:r>
              <a:rPr lang="en-US" sz="1700" dirty="0">
                <a:latin typeface="Arial" panose="020B0604020202020204" pitchFamily="34" charset="0"/>
                <a:cs typeface="Arial" panose="020B0604020202020204" pitchFamily="34" charset="0"/>
              </a:rPr>
              <a:t> = 8.2/8.2Ω</a:t>
            </a:r>
          </a:p>
          <a:p>
            <a:pPr lvl="1">
              <a:spcAft>
                <a:spcPts val="600"/>
              </a:spcAft>
            </a:pPr>
            <a:r>
              <a:rPr lang="en-US" sz="1700" dirty="0">
                <a:latin typeface="Arial" panose="020B0604020202020204" pitchFamily="34" charset="0"/>
                <a:cs typeface="Arial" panose="020B0604020202020204" pitchFamily="34" charset="0"/>
              </a:rPr>
              <a:t>Vdc = 600V</a:t>
            </a:r>
          </a:p>
          <a:p>
            <a:pPr lvl="1">
              <a:spcAft>
                <a:spcPts val="600"/>
              </a:spcAft>
            </a:pPr>
            <a:r>
              <a:rPr lang="en-US" sz="1700" dirty="0" err="1">
                <a:latin typeface="Arial" panose="020B0604020202020204" pitchFamily="34" charset="0"/>
                <a:cs typeface="Arial" panose="020B0604020202020204" pitchFamily="34" charset="0"/>
              </a:rPr>
              <a:t>Vgs</a:t>
            </a:r>
            <a:r>
              <a:rPr lang="en-US" sz="1700" dirty="0">
                <a:latin typeface="Arial" panose="020B0604020202020204" pitchFamily="34" charset="0"/>
                <a:cs typeface="Arial" panose="020B0604020202020204" pitchFamily="34" charset="0"/>
              </a:rPr>
              <a:t> = (+15 / -5V)</a:t>
            </a:r>
          </a:p>
          <a:p>
            <a:pPr lvl="1">
              <a:spcAft>
                <a:spcPts val="600"/>
              </a:spcAft>
            </a:pPr>
            <a:r>
              <a:rPr lang="en-US" sz="1700" dirty="0">
                <a:latin typeface="Arial" panose="020B0604020202020204" pitchFamily="34" charset="0"/>
                <a:cs typeface="Arial" panose="020B0604020202020204" pitchFamily="34" charset="0"/>
              </a:rPr>
              <a:t>Temp = 125°C</a:t>
            </a:r>
          </a:p>
          <a:p>
            <a:pPr lvl="1">
              <a:spcAft>
                <a:spcPts val="600"/>
              </a:spcAft>
            </a:pPr>
            <a:r>
              <a:rPr lang="en-US" sz="1700" dirty="0">
                <a:latin typeface="Arial" panose="020B0604020202020204" pitchFamily="34" charset="0"/>
                <a:cs typeface="Arial" panose="020B0604020202020204" pitchFamily="34" charset="0"/>
              </a:rPr>
              <a:t>Current transformer ID measurement</a:t>
            </a:r>
          </a:p>
          <a:p>
            <a:pPr lvl="1">
              <a:spcAft>
                <a:spcPts val="600"/>
              </a:spcAft>
            </a:pPr>
            <a:r>
              <a:rPr lang="en-US" sz="1700" dirty="0">
                <a:latin typeface="Arial" panose="020B0604020202020204" pitchFamily="34" charset="0"/>
                <a:cs typeface="Arial" panose="020B0604020202020204" pitchFamily="34" charset="0"/>
              </a:rPr>
              <a:t>Ls ~ 30nH</a:t>
            </a:r>
          </a:p>
        </p:txBody>
      </p:sp>
      <p:sp>
        <p:nvSpPr>
          <p:cNvPr id="4" name="Titre 3">
            <a:extLst>
              <a:ext uri="{FF2B5EF4-FFF2-40B4-BE49-F238E27FC236}">
                <a16:creationId xmlns:a16="http://schemas.microsoft.com/office/drawing/2014/main" id="{52E28874-5446-BB5E-AFDD-157F67633003}"/>
              </a:ext>
            </a:extLst>
          </p:cNvPr>
          <p:cNvSpPr>
            <a:spLocks noGrp="1"/>
          </p:cNvSpPr>
          <p:nvPr>
            <p:ph type="title"/>
          </p:nvPr>
        </p:nvSpPr>
        <p:spPr/>
        <p:txBody>
          <a:bodyPr/>
          <a:lstStyle/>
          <a:p>
            <a:r>
              <a:rPr lang="en-US" dirty="0"/>
              <a:t>Competitive analysis (January 2023)</a:t>
            </a:r>
          </a:p>
        </p:txBody>
      </p:sp>
      <p:sp>
        <p:nvSpPr>
          <p:cNvPr id="5" name="Espace réservé de la date 4">
            <a:extLst>
              <a:ext uri="{FF2B5EF4-FFF2-40B4-BE49-F238E27FC236}">
                <a16:creationId xmlns:a16="http://schemas.microsoft.com/office/drawing/2014/main" id="{6AB8AB09-EB69-A437-83DB-E23F801C4ECC}"/>
              </a:ext>
            </a:extLst>
          </p:cNvPr>
          <p:cNvSpPr>
            <a:spLocks noGrp="1"/>
          </p:cNvSpPr>
          <p:nvPr>
            <p:ph type="dt" sz="half" idx="10"/>
          </p:nvPr>
        </p:nvSpPr>
        <p:spPr/>
        <p:txBody>
          <a:bodyPr/>
          <a:lstStyle/>
          <a:p>
            <a:endParaRPr lang="fr-FR" dirty="0"/>
          </a:p>
        </p:txBody>
      </p:sp>
      <p:graphicFrame>
        <p:nvGraphicFramePr>
          <p:cNvPr id="7" name="Chart 8">
            <a:extLst>
              <a:ext uri="{FF2B5EF4-FFF2-40B4-BE49-F238E27FC236}">
                <a16:creationId xmlns:a16="http://schemas.microsoft.com/office/drawing/2014/main" id="{C06047AD-D8C2-A5BC-CB40-043807D60EB7}"/>
              </a:ext>
            </a:extLst>
          </p:cNvPr>
          <p:cNvGraphicFramePr>
            <a:graphicFrameLocks/>
          </p:cNvGraphicFramePr>
          <p:nvPr>
            <p:extLst>
              <p:ext uri="{D42A27DB-BD31-4B8C-83A1-F6EECF244321}">
                <p14:modId xmlns:p14="http://schemas.microsoft.com/office/powerpoint/2010/main" val="308247578"/>
              </p:ext>
            </p:extLst>
          </p:nvPr>
        </p:nvGraphicFramePr>
        <p:xfrm>
          <a:off x="7030995" y="3959767"/>
          <a:ext cx="4390153" cy="2444437"/>
        </p:xfrm>
        <a:graphic>
          <a:graphicData uri="http://schemas.openxmlformats.org/drawingml/2006/chart">
            <c:chart xmlns:c="http://schemas.openxmlformats.org/drawingml/2006/chart" xmlns:r="http://schemas.openxmlformats.org/officeDocument/2006/relationships" r:id="rId4"/>
          </a:graphicData>
        </a:graphic>
      </p:graphicFrame>
      <p:sp>
        <p:nvSpPr>
          <p:cNvPr id="8" name="ZoneTexte 7">
            <a:extLst>
              <a:ext uri="{FF2B5EF4-FFF2-40B4-BE49-F238E27FC236}">
                <a16:creationId xmlns:a16="http://schemas.microsoft.com/office/drawing/2014/main" id="{98240C10-3402-7222-BA12-FC5C66AA0B85}"/>
              </a:ext>
            </a:extLst>
          </p:cNvPr>
          <p:cNvSpPr txBox="1"/>
          <p:nvPr/>
        </p:nvSpPr>
        <p:spPr>
          <a:xfrm>
            <a:off x="7246077" y="149012"/>
            <a:ext cx="4643071" cy="830997"/>
          </a:xfrm>
          <a:prstGeom prst="rect">
            <a:avLst/>
          </a:prstGeom>
          <a:noFill/>
        </p:spPr>
        <p:txBody>
          <a:bodyPr wrap="square" rtlCol="0">
            <a:spAutoFit/>
          </a:bodyPr>
          <a:lstStyle/>
          <a:p>
            <a:pPr algn="r"/>
            <a:r>
              <a:rPr lang="en-US" sz="1600" dirty="0">
                <a:solidFill>
                  <a:schemeClr val="accent1"/>
                </a:solidFill>
                <a:effectLst/>
                <a:latin typeface="Arial" panose="020B0604020202020204" pitchFamily="34" charset="0"/>
              </a:rPr>
              <a:t>NTH4L022N120M3S – onsemi 22m</a:t>
            </a:r>
            <a:r>
              <a:rPr lang="en-US" sz="1600" dirty="0">
                <a:solidFill>
                  <a:schemeClr val="accent1"/>
                </a:solidFill>
                <a:effectLst/>
                <a:latin typeface="Symbol" pitchFamily="2" charset="2"/>
              </a:rPr>
              <a:t>W</a:t>
            </a:r>
            <a:r>
              <a:rPr lang="en-US" sz="1600" dirty="0">
                <a:solidFill>
                  <a:schemeClr val="accent1"/>
                </a:solidFill>
                <a:effectLst/>
                <a:latin typeface="Arial" panose="020B0604020202020204" pitchFamily="34" charset="0"/>
              </a:rPr>
              <a:t> M3S</a:t>
            </a:r>
          </a:p>
          <a:p>
            <a:pPr algn="r"/>
            <a:r>
              <a:rPr lang="en-US" sz="1600" dirty="0">
                <a:solidFill>
                  <a:srgbClr val="7030A0"/>
                </a:solidFill>
              </a:rPr>
              <a:t>Competitor A – 1200V  21m</a:t>
            </a:r>
            <a:r>
              <a:rPr lang="en-US" sz="1600" dirty="0">
                <a:solidFill>
                  <a:srgbClr val="7030A0"/>
                </a:solidFill>
                <a:latin typeface="Symbol" pitchFamily="2" charset="2"/>
              </a:rPr>
              <a:t>W</a:t>
            </a:r>
            <a:r>
              <a:rPr lang="en-US" sz="1600" dirty="0">
                <a:solidFill>
                  <a:srgbClr val="7030A0"/>
                </a:solidFill>
                <a:latin typeface="Arial" panose="020B0604020202020204" pitchFamily="34" charset="0"/>
                <a:cs typeface="Arial" panose="020B0604020202020204" pitchFamily="34" charset="0"/>
              </a:rPr>
              <a:t> (Last generation)</a:t>
            </a:r>
          </a:p>
          <a:p>
            <a:pPr algn="r"/>
            <a:r>
              <a:rPr lang="en-US" sz="1600" dirty="0">
                <a:solidFill>
                  <a:srgbClr val="0070C0"/>
                </a:solidFill>
                <a:latin typeface="Arial" panose="020B0604020202020204" pitchFamily="34" charset="0"/>
              </a:rPr>
              <a:t>Competitor B </a:t>
            </a:r>
            <a:r>
              <a:rPr lang="en-US" sz="1600" dirty="0">
                <a:solidFill>
                  <a:srgbClr val="0070C0"/>
                </a:solidFill>
              </a:rPr>
              <a:t>– </a:t>
            </a:r>
            <a:r>
              <a:rPr lang="en-US" sz="1600" dirty="0">
                <a:solidFill>
                  <a:srgbClr val="0070C0"/>
                </a:solidFill>
                <a:latin typeface="Arial" panose="020B0604020202020204" pitchFamily="34" charset="0"/>
              </a:rPr>
              <a:t>1200V</a:t>
            </a:r>
            <a:r>
              <a:rPr lang="en-US" sz="1600" dirty="0">
                <a:solidFill>
                  <a:srgbClr val="0070C0"/>
                </a:solidFill>
              </a:rPr>
              <a:t>  20m</a:t>
            </a:r>
            <a:r>
              <a:rPr lang="en-US" sz="1600" dirty="0">
                <a:solidFill>
                  <a:srgbClr val="0070C0"/>
                </a:solidFill>
                <a:latin typeface="Symbol" pitchFamily="2" charset="2"/>
              </a:rPr>
              <a:t>W</a:t>
            </a:r>
            <a:r>
              <a:rPr lang="en-US" sz="1600" dirty="0">
                <a:solidFill>
                  <a:srgbClr val="0070C0"/>
                </a:solidFill>
                <a:latin typeface="Arial" panose="020B0604020202020204" pitchFamily="34" charset="0"/>
                <a:cs typeface="Arial" panose="020B0604020202020204" pitchFamily="34" charset="0"/>
              </a:rPr>
              <a:t> (Last generation)</a:t>
            </a:r>
            <a:endParaRPr lang="en-US" sz="1600" dirty="0">
              <a:solidFill>
                <a:srgbClr val="0070C0"/>
              </a:solidFill>
            </a:endParaRPr>
          </a:p>
        </p:txBody>
      </p:sp>
    </p:spTree>
    <p:extLst>
      <p:ext uri="{BB962C8B-B14F-4D97-AF65-F5344CB8AC3E}">
        <p14:creationId xmlns:p14="http://schemas.microsoft.com/office/powerpoint/2010/main" val="1809206553"/>
      </p:ext>
    </p:extLst>
  </p:cSld>
  <p:clrMapOvr>
    <a:masterClrMapping/>
  </p:clrMapOvr>
  <p:transition>
    <p:fade/>
  </p:transition>
</p:sld>
</file>

<file path=ppt/theme/theme1.xml><?xml version="1.0" encoding="utf-8"?>
<a:theme xmlns:a="http://schemas.openxmlformats.org/drawingml/2006/main" name="onsemi White Public Information">
  <a:themeElements>
    <a:clrScheme name="Custom 35">
      <a:dk1>
        <a:srgbClr val="000000"/>
      </a:dk1>
      <a:lt1>
        <a:srgbClr val="FFFFFF"/>
      </a:lt1>
      <a:dk2>
        <a:srgbClr val="465E66"/>
      </a:dk2>
      <a:lt2>
        <a:srgbClr val="DBAC17"/>
      </a:lt2>
      <a:accent1>
        <a:srgbClr val="E97D2E"/>
      </a:accent1>
      <a:accent2>
        <a:srgbClr val="A64626"/>
      </a:accent2>
      <a:accent3>
        <a:srgbClr val="3880F6"/>
      </a:accent3>
      <a:accent4>
        <a:srgbClr val="276990"/>
      </a:accent4>
      <a:accent5>
        <a:srgbClr val="009691"/>
      </a:accent5>
      <a:accent6>
        <a:srgbClr val="34A6CA"/>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22 New onsemi White - only - Public Information.potx" id="{0F73FC80-2A49-A345-89E0-5624CBBEE414}" vid="{E911E6A6-8F51-B746-B6A1-ECB60768DA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e4678c56-0b70-41a7-9cf0-17b28b6c32bd">F4YVM2C5QEYC-631468080-79</_dlc_DocId>
    <_dlc_DocIdUrl xmlns="e4678c56-0b70-41a7-9cf0-17b28b6c32bd">
      <Url>http://theconnection.onsemi.com/sm/mc/_layouts/15/DocIdRedir.aspx?ID=F4YVM2C5QEYC-631468080-79</Url>
      <Description>F4YVM2C5QEYC-631468080-79</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82A9054086F0942B3853AFC0E787513" ma:contentTypeVersion="3" ma:contentTypeDescription="Create a new document." ma:contentTypeScope="" ma:versionID="4c7a760a323f5a68a6512d89a72e4fe4">
  <xsd:schema xmlns:xsd="http://www.w3.org/2001/XMLSchema" xmlns:xs="http://www.w3.org/2001/XMLSchema" xmlns:p="http://schemas.microsoft.com/office/2006/metadata/properties" xmlns:ns2="e4678c56-0b70-41a7-9cf0-17b28b6c32bd" targetNamespace="http://schemas.microsoft.com/office/2006/metadata/properties" ma:root="true" ma:fieldsID="08cc4399a8feb847a802c6ab2e823d6b" ns2:_="">
    <xsd:import namespace="e4678c56-0b70-41a7-9cf0-17b28b6c32b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678c56-0b70-41a7-9cf0-17b28b6c32b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D0D00D-00A5-4F6B-85E6-517F5EA0E38B}">
  <ds:schemaRefs>
    <ds:schemaRef ds:uri="http://schemas.microsoft.com/sharepoint/events"/>
  </ds:schemaRefs>
</ds:datastoreItem>
</file>

<file path=customXml/itemProps2.xml><?xml version="1.0" encoding="utf-8"?>
<ds:datastoreItem xmlns:ds="http://schemas.openxmlformats.org/officeDocument/2006/customXml" ds:itemID="{E79A984E-4C95-4F23-84A7-0BC876B8046A}">
  <ds:schemaRefs>
    <ds:schemaRef ds:uri="http://schemas.microsoft.com/sharepoint/v3/contenttype/forms"/>
  </ds:schemaRefs>
</ds:datastoreItem>
</file>

<file path=customXml/itemProps3.xml><?xml version="1.0" encoding="utf-8"?>
<ds:datastoreItem xmlns:ds="http://schemas.openxmlformats.org/officeDocument/2006/customXml" ds:itemID="{C360605C-C432-430B-B872-08204C2155CA}">
  <ds:schemaRefs>
    <ds:schemaRef ds:uri="http://schemas.microsoft.com/office/2006/metadata/properties"/>
    <ds:schemaRef ds:uri="http://schemas.microsoft.com/office/infopath/2007/PartnerControls"/>
    <ds:schemaRef ds:uri="e4678c56-0b70-41a7-9cf0-17b28b6c32bd"/>
  </ds:schemaRefs>
</ds:datastoreItem>
</file>

<file path=customXml/itemProps4.xml><?xml version="1.0" encoding="utf-8"?>
<ds:datastoreItem xmlns:ds="http://schemas.openxmlformats.org/officeDocument/2006/customXml" ds:itemID="{3AFD767D-AE08-4A15-98A0-D34625FA8C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678c56-0b70-41a7-9cf0-17b28b6c3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onsemi White Public Information</Template>
  <TotalTime>91</TotalTime>
  <Words>4114</Words>
  <Application>Microsoft Macintosh PowerPoint</Application>
  <PresentationFormat>Personnalisé</PresentationFormat>
  <Paragraphs>863</Paragraphs>
  <Slides>29</Slides>
  <Notes>18</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29</vt:i4>
      </vt:variant>
    </vt:vector>
  </HeadingPairs>
  <TitlesOfParts>
    <vt:vector size="42" baseType="lpstr">
      <vt:lpstr>맑은 고딕</vt:lpstr>
      <vt:lpstr>Arial</vt:lpstr>
      <vt:lpstr>Calibri</vt:lpstr>
      <vt:lpstr>Franklin Gothic Book</vt:lpstr>
      <vt:lpstr>Franklin Gothic Medium</vt:lpstr>
      <vt:lpstr>Inter</vt:lpstr>
      <vt:lpstr>Inter Black</vt:lpstr>
      <vt:lpstr>Inter Extra Bold</vt:lpstr>
      <vt:lpstr>Inter Medium</vt:lpstr>
      <vt:lpstr>Symbol</vt:lpstr>
      <vt:lpstr>Wingdings</vt:lpstr>
      <vt:lpstr>onsemi White Public Information</vt:lpstr>
      <vt:lpstr>Graph</vt:lpstr>
      <vt:lpstr>SiC Fighting Guide</vt:lpstr>
      <vt:lpstr>Si vs. SiC – Silicon Carbide Drives Increased Power Density!</vt:lpstr>
      <vt:lpstr>Advantages of onsemi EliteSiC technology</vt:lpstr>
      <vt:lpstr>onsemi EliteSiC Leadership: From Substrate to Systems</vt:lpstr>
      <vt:lpstr>onsemi EliteSiC vertical integration – Unique for the industry</vt:lpstr>
      <vt:lpstr>onsemi EliteSiC &gt;&gt;&gt; Proven Quality &amp; Robust Planar Design </vt:lpstr>
      <vt:lpstr>onsemi EliteSiC &gt;&gt;&gt; Best in Class SiC design tools</vt:lpstr>
      <vt:lpstr>onsemi EliteSiC &gt;&gt;&gt; Benefits of 3rd Generation SiC technology</vt:lpstr>
      <vt:lpstr>Competitive analysis (January 2023)</vt:lpstr>
      <vt:lpstr>Losses vs Gate Drive Voltages with 1200V M3S SiC MOSFETs</vt:lpstr>
      <vt:lpstr>onsemi EliteSiC Driver requirements</vt:lpstr>
      <vt:lpstr>Portofolio</vt:lpstr>
      <vt:lpstr>Power Integrated Modules (PIM)</vt:lpstr>
      <vt:lpstr>650V SiC Diodes – D1 Family</vt:lpstr>
      <vt:lpstr>650V SiC Diodes – D2 Family</vt:lpstr>
      <vt:lpstr>1200V SiC Diodes – D1 Family</vt:lpstr>
      <vt:lpstr>1200V SiC Diodes – D3 Family</vt:lpstr>
      <vt:lpstr>1700V SiC Diodes – D1 Family</vt:lpstr>
      <vt:lpstr>650V SiC MOSFETs – M2 Family</vt:lpstr>
      <vt:lpstr>900V SiC MOSFETs – M2 Family</vt:lpstr>
      <vt:lpstr>1200V SiC MOSFETs – M1 Family</vt:lpstr>
      <vt:lpstr>1200V SiC MOSFETs – M3 Family</vt:lpstr>
      <vt:lpstr>1700V SiC MOSFETs – M1 Family</vt:lpstr>
      <vt:lpstr>Isolated SiC Gate Drivers Single and Dual</vt:lpstr>
      <vt:lpstr>Back Up</vt:lpstr>
      <vt:lpstr>Présentation PowerPoint</vt:lpstr>
      <vt:lpstr>onsemi                MOSFET and Diode Families</vt:lpstr>
      <vt:lpstr>Industrial power solutions target market &amp; products Discrete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SiC Fighting Guide</dc:title>
  <dc:creator>Didier Balocco</dc:creator>
  <cp:lastModifiedBy>Didier Balocco</cp:lastModifiedBy>
  <cp:revision>1</cp:revision>
  <dcterms:created xsi:type="dcterms:W3CDTF">2023-02-07T09:29:30Z</dcterms:created>
  <dcterms:modified xsi:type="dcterms:W3CDTF">2023-02-07T11:01:02Z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7e294d13-f396-4b71-aec6-447430aa7941</vt:lpwstr>
  </property>
  <property fmtid="{D5CDD505-2E9C-101B-9397-08002B2CF9AE}" pid="3" name="ContentTypeId">
    <vt:lpwstr>0x010100E82A9054086F0942B3853AFC0E787513</vt:lpwstr>
  </property>
</Properties>
</file>