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69" r:id="rId5"/>
    <p:sldId id="268" r:id="rId6"/>
    <p:sldId id="269" r:id="rId7"/>
    <p:sldId id="270" r:id="rId8"/>
    <p:sldId id="369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1" autoAdjust="0"/>
    <p:restoredTop sz="99759" autoAdjust="0"/>
  </p:normalViewPr>
  <p:slideViewPr>
    <p:cSldViewPr snapToGrid="0" showGuides="1">
      <p:cViewPr varScale="1">
        <p:scale>
          <a:sx n="116" d="100"/>
          <a:sy n="116" d="100"/>
        </p:scale>
        <p:origin x="114" y="330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Sandyck" userId="b6bdd2c0-d983-4d94-add8-8ae84342c759" providerId="ADAL" clId="{A489F061-ABC6-4181-8C2A-68756F219623}"/>
    <pc:docChg chg="custSel addSld delSld modSld">
      <pc:chgData name="Mike Sandyck" userId="b6bdd2c0-d983-4d94-add8-8ae84342c759" providerId="ADAL" clId="{A489F061-ABC6-4181-8C2A-68756F219623}" dt="2022-07-13T14:03:04.010" v="48" actId="47"/>
      <pc:docMkLst>
        <pc:docMk/>
      </pc:docMkLst>
      <pc:sldChg chg="add">
        <pc:chgData name="Mike Sandyck" userId="b6bdd2c0-d983-4d94-add8-8ae84342c759" providerId="ADAL" clId="{A489F061-ABC6-4181-8C2A-68756F219623}" dt="2022-07-13T14:01:28.438" v="16"/>
        <pc:sldMkLst>
          <pc:docMk/>
          <pc:sldMk cId="3342912053" sldId="268"/>
        </pc:sldMkLst>
      </pc:sldChg>
      <pc:sldChg chg="add">
        <pc:chgData name="Mike Sandyck" userId="b6bdd2c0-d983-4d94-add8-8ae84342c759" providerId="ADAL" clId="{A489F061-ABC6-4181-8C2A-68756F219623}" dt="2022-07-13T14:01:28.438" v="16"/>
        <pc:sldMkLst>
          <pc:docMk/>
          <pc:sldMk cId="1521498974" sldId="269"/>
        </pc:sldMkLst>
      </pc:sldChg>
      <pc:sldChg chg="delSp modSp add mod">
        <pc:chgData name="Mike Sandyck" userId="b6bdd2c0-d983-4d94-add8-8ae84342c759" providerId="ADAL" clId="{A489F061-ABC6-4181-8C2A-68756F219623}" dt="2022-07-13T14:02:53.096" v="47" actId="1036"/>
        <pc:sldMkLst>
          <pc:docMk/>
          <pc:sldMk cId="3408896532" sldId="270"/>
        </pc:sldMkLst>
        <pc:spChg chg="del">
          <ac:chgData name="Mike Sandyck" userId="b6bdd2c0-d983-4d94-add8-8ae84342c759" providerId="ADAL" clId="{A489F061-ABC6-4181-8C2A-68756F219623}" dt="2022-07-13T14:02:41.818" v="27" actId="478"/>
          <ac:spMkLst>
            <pc:docMk/>
            <pc:sldMk cId="3408896532" sldId="270"/>
            <ac:spMk id="18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19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20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21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52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75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2:53.096" v="47" actId="1036"/>
          <ac:spMkLst>
            <pc:docMk/>
            <pc:sldMk cId="3408896532" sldId="270"/>
            <ac:spMk id="97" creationId="{00000000-0000-0000-0000-000000000000}"/>
          </ac:spMkLst>
        </pc:spChg>
        <pc:grpChg chg="mod">
          <ac:chgData name="Mike Sandyck" userId="b6bdd2c0-d983-4d94-add8-8ae84342c759" providerId="ADAL" clId="{A489F061-ABC6-4181-8C2A-68756F219623}" dt="2022-07-13T14:02:53.096" v="47" actId="1036"/>
          <ac:grpSpMkLst>
            <pc:docMk/>
            <pc:sldMk cId="3408896532" sldId="270"/>
            <ac:grpSpMk id="26" creationId="{00000000-0000-0000-0000-000000000000}"/>
          </ac:grpSpMkLst>
        </pc:grpChg>
        <pc:grpChg chg="mod">
          <ac:chgData name="Mike Sandyck" userId="b6bdd2c0-d983-4d94-add8-8ae84342c759" providerId="ADAL" clId="{A489F061-ABC6-4181-8C2A-68756F219623}" dt="2022-07-13T14:02:53.096" v="47" actId="1036"/>
          <ac:grpSpMkLst>
            <pc:docMk/>
            <pc:sldMk cId="3408896532" sldId="270"/>
            <ac:grpSpMk id="29" creationId="{00000000-0000-0000-0000-000000000000}"/>
          </ac:grpSpMkLst>
        </pc:grpChg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2312742484" sldId="376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3729744058" sldId="462"/>
        </pc:sldMkLst>
      </pc:sldChg>
      <pc:sldChg chg="modSp mod">
        <pc:chgData name="Mike Sandyck" userId="b6bdd2c0-d983-4d94-add8-8ae84342c759" providerId="ADAL" clId="{A489F061-ABC6-4181-8C2A-68756F219623}" dt="2022-07-13T14:01:16.801" v="15" actId="20577"/>
        <pc:sldMkLst>
          <pc:docMk/>
          <pc:sldMk cId="190953810" sldId="469"/>
        </pc:sldMkLst>
        <pc:spChg chg="mod">
          <ac:chgData name="Mike Sandyck" userId="b6bdd2c0-d983-4d94-add8-8ae84342c759" providerId="ADAL" clId="{A489F061-ABC6-4181-8C2A-68756F219623}" dt="2022-07-13T14:00:52.113" v="0"/>
          <ac:spMkLst>
            <pc:docMk/>
            <pc:sldMk cId="190953810" sldId="469"/>
            <ac:spMk id="12" creationId="{00000000-0000-0000-0000-000000000000}"/>
          </ac:spMkLst>
        </pc:spChg>
        <pc:spChg chg="mod">
          <ac:chgData name="Mike Sandyck" userId="b6bdd2c0-d983-4d94-add8-8ae84342c759" providerId="ADAL" clId="{A489F061-ABC6-4181-8C2A-68756F219623}" dt="2022-07-13T14:01:16.801" v="15" actId="20577"/>
          <ac:spMkLst>
            <pc:docMk/>
            <pc:sldMk cId="190953810" sldId="469"/>
            <ac:spMk id="13" creationId="{00000000-0000-0000-0000-000000000000}"/>
          </ac:spMkLst>
        </pc:spChg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72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758153225" sldId="473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74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75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76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77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218089964" sldId="478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553623928" sldId="479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80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758153225" sldId="481"/>
        </pc:sldMkLst>
      </pc:sldChg>
      <pc:sldChg chg="del">
        <pc:chgData name="Mike Sandyck" userId="b6bdd2c0-d983-4d94-add8-8ae84342c759" providerId="ADAL" clId="{A489F061-ABC6-4181-8C2A-68756F219623}" dt="2022-07-13T14:03:04.010" v="48" actId="47"/>
        <pc:sldMkLst>
          <pc:docMk/>
          <pc:sldMk cId="0" sldId="4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D45C0-9617-4703-9974-7A13316135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26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7EA6-3292-4DAA-AFBB-79FC3865824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kumimoji="0" lang="en-US" sz="1000" b="1" i="0" u="none" strike="noStrike" kern="700" cap="none" spc="10" normalizeH="0" baseline="0" noProof="0" dirty="0" err="1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kumimoji="0" lang="en-US" sz="1000" b="1" i="0" u="none" strike="noStrike" kern="700" cap="none" spc="1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027453" y="6190684"/>
            <a:ext cx="213391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4BBF7-0956-4FF9-8EC5-B7283519F6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24003" y="2677666"/>
            <a:ext cx="4940818" cy="150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0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75283" y="-30893"/>
            <a:ext cx="12274877" cy="6894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6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-64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9721"/>
            <a:ext cx="10699454" cy="1071974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9618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74143" y="6601688"/>
            <a:ext cx="2240678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Public Information     © </a:t>
            </a:r>
            <a:r>
              <a:rPr lang="en-US" sz="1000" b="1" kern="700" spc="10" baseline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onsemi</a:t>
            </a: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9" r:id="rId3"/>
    <p:sldLayoutId id="2147483650" r:id="rId4"/>
    <p:sldLayoutId id="2147483654" r:id="rId5"/>
    <p:sldLayoutId id="2147483660" r:id="rId6"/>
    <p:sldLayoutId id="2147483687" r:id="rId7"/>
    <p:sldLayoutId id="2147483688" r:id="rId8"/>
    <p:sldLayoutId id="2147483725" r:id="rId9"/>
    <p:sldLayoutId id="2147483666" r:id="rId10"/>
    <p:sldLayoutId id="2147483722" r:id="rId11"/>
    <p:sldLayoutId id="2147483653" r:id="rId12"/>
    <p:sldLayoutId id="2147483685" r:id="rId13"/>
    <p:sldLayoutId id="2147483686" r:id="rId14"/>
    <p:sldLayoutId id="2147483655" r:id="rId15"/>
    <p:sldLayoutId id="2147483661" r:id="rId16"/>
    <p:sldLayoutId id="2147483668" r:id="rId17"/>
    <p:sldLayoutId id="2147483730" r:id="rId18"/>
    <p:sldLayoutId id="2147483731" r:id="rId19"/>
    <p:sldLayoutId id="2147483732" r:id="rId20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emi.com/NCN5192" TargetMode="External"/><Relationship Id="rId2" Type="http://schemas.openxmlformats.org/officeDocument/2006/relationships/hyperlink" Target="http://www.onsemi.com/A5191HRT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HART Protocol Modems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  <a:p>
            <a:r>
              <a:rPr lang="en-US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909538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237841" y="121466"/>
            <a:ext cx="11228955" cy="698303"/>
          </a:xfrm>
        </p:spPr>
        <p:txBody>
          <a:bodyPr/>
          <a:lstStyle/>
          <a:p>
            <a:r>
              <a:rPr lang="en-US" dirty="0"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HART protocol and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FFE-F1DE-414B-8B3E-79206CDE8AD6}" type="datetime1">
              <a:rPr lang="en-US" smtClean="0">
                <a:solidFill>
                  <a:prstClr val="white"/>
                </a:solidFill>
              </a:rPr>
              <a:pPr/>
              <a:t>7/13/2022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8" name="Rounded Rectangle 6"/>
          <p:cNvSpPr/>
          <p:nvPr/>
        </p:nvSpPr>
        <p:spPr>
          <a:xfrm>
            <a:off x="6146669" y="4639542"/>
            <a:ext cx="4479353" cy="5555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5322" tIns="85322" rIns="85322" bIns="85322" numCol="1" spcCol="1270" anchor="ctr" anchorCtr="0">
            <a:noAutofit/>
          </a:bodyPr>
          <a:lstStyle/>
          <a:p>
            <a:pPr defTabSz="53324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solidFill>
                  <a:prstClr val="white"/>
                </a:solidFill>
              </a:rPr>
              <a:t>Smart metering, streetlight control, in-home displays, building automation, solar power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479366" y="2101318"/>
            <a:ext cx="4066189" cy="2632988"/>
            <a:chOff x="281800" y="2399129"/>
            <a:chExt cx="3294285" cy="2105983"/>
          </a:xfrm>
        </p:grpSpPr>
        <p:sp>
          <p:nvSpPr>
            <p:cNvPr id="162" name="Rounded Rectangle 161"/>
            <p:cNvSpPr/>
            <p:nvPr/>
          </p:nvSpPr>
          <p:spPr>
            <a:xfrm>
              <a:off x="281800" y="2399129"/>
              <a:ext cx="3294285" cy="2105983"/>
            </a:xfrm>
            <a:prstGeom prst="roundRect">
              <a:avLst>
                <a:gd name="adj" fmla="val 22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888" y="2435127"/>
              <a:ext cx="3207152" cy="2004470"/>
            </a:xfrm>
            <a:prstGeom prst="rect">
              <a:avLst/>
            </a:prstGeom>
          </p:spPr>
        </p:pic>
      </p:grpSp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600" y="66354"/>
            <a:ext cx="2171134" cy="590396"/>
          </a:xfrm>
          <a:prstGeom prst="rect">
            <a:avLst/>
          </a:prstGeom>
        </p:spPr>
      </p:pic>
      <p:sp>
        <p:nvSpPr>
          <p:cNvPr id="198" name="Block Arc 197"/>
          <p:cNvSpPr/>
          <p:nvPr/>
        </p:nvSpPr>
        <p:spPr>
          <a:xfrm>
            <a:off x="14575" y="477210"/>
            <a:ext cx="6047588" cy="6047588"/>
          </a:xfrm>
          <a:prstGeom prst="blockArc">
            <a:avLst>
              <a:gd name="adj1" fmla="val 18900000"/>
              <a:gd name="adj2" fmla="val 2700000"/>
              <a:gd name="adj3" fmla="val 441"/>
            </a:avLst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defTabSz="914126">
              <a:defRPr/>
            </a:pPr>
            <a:endParaRPr lang="en-US" sz="1799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Franklin Gothic Book"/>
            </a:endParaRPr>
          </a:p>
        </p:txBody>
      </p:sp>
      <p:sp>
        <p:nvSpPr>
          <p:cNvPr id="199" name="Donut 198"/>
          <p:cNvSpPr/>
          <p:nvPr/>
        </p:nvSpPr>
        <p:spPr>
          <a:xfrm>
            <a:off x="4947138" y="1202076"/>
            <a:ext cx="228540" cy="228540"/>
          </a:xfrm>
          <a:prstGeom prst="donut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00" name="Donut 199"/>
          <p:cNvSpPr/>
          <p:nvPr/>
        </p:nvSpPr>
        <p:spPr>
          <a:xfrm>
            <a:off x="4947138" y="5581280"/>
            <a:ext cx="228540" cy="228540"/>
          </a:xfrm>
          <a:prstGeom prst="donut">
            <a:avLst/>
          </a:prstGeom>
          <a:solidFill>
            <a:schemeClr val="accent1"/>
          </a:solidFill>
          <a:ln w="1587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en-US" sz="1799" kern="0">
              <a:solidFill>
                <a:prstClr val="black"/>
              </a:solidFill>
              <a:latin typeface="Franklin Gothic Book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5141051" y="1192187"/>
            <a:ext cx="6694105" cy="1006879"/>
            <a:chOff x="3657600" y="1759087"/>
            <a:chExt cx="5486400" cy="1007141"/>
          </a:xfrm>
        </p:grpSpPr>
        <p:sp>
          <p:nvSpPr>
            <p:cNvPr id="202" name="Rounded Rectangle 6"/>
            <p:cNvSpPr/>
            <p:nvPr/>
          </p:nvSpPr>
          <p:spPr>
            <a:xfrm>
              <a:off x="5073084" y="2267459"/>
              <a:ext cx="3505200" cy="4987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2" spcCol="1270" anchor="ctr" anchorCtr="0">
              <a:noAutofit/>
            </a:bodyPr>
            <a:lstStyle/>
            <a:p>
              <a:pPr marL="171399" indent="-171399" defTabSz="533240">
                <a:lnSpc>
                  <a:spcPts val="8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altLang="zh-CN" sz="1000" kern="0" dirty="0">
                <a:solidFill>
                  <a:srgbClr val="A7A9A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3980121" y="1759087"/>
              <a:ext cx="3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 kern="0" dirty="0">
                  <a:solidFill>
                    <a:srgbClr val="F7964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 protocol</a:t>
              </a:r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931920" y="2029968"/>
              <a:ext cx="5212080" cy="548640"/>
            </a:xfrm>
            <a:prstGeom prst="rect">
              <a:avLst/>
            </a:prstGeom>
            <a:solidFill>
              <a:srgbClr val="F79646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3657600" y="2029968"/>
              <a:ext cx="478040" cy="548640"/>
            </a:xfrm>
            <a:prstGeom prst="ellipse">
              <a:avLst/>
            </a:prstGeom>
            <a:solidFill>
              <a:srgbClr val="F79646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06" name="Rounded Rectangle 6"/>
            <p:cNvSpPr/>
            <p:nvPr/>
          </p:nvSpPr>
          <p:spPr>
            <a:xfrm>
              <a:off x="4225678" y="2037306"/>
              <a:ext cx="4774422" cy="555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1" spcCol="1270" anchor="ctr" anchorCtr="0">
              <a:noAutofit/>
            </a:bodyPr>
            <a:lstStyle/>
            <a:p>
              <a:pPr defTabSz="533240">
                <a:lnSpc>
                  <a:spcPts val="14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HART (highway addressable remote transducer) is a hybrid protocol, combining analog and digital communication over a single pair of wires</a:t>
              </a: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605813" y="2030169"/>
            <a:ext cx="6242854" cy="1006879"/>
            <a:chOff x="3663794" y="1759087"/>
            <a:chExt cx="5033902" cy="1007141"/>
          </a:xfrm>
        </p:grpSpPr>
        <p:sp>
          <p:nvSpPr>
            <p:cNvPr id="208" name="Rounded Rectangle 6"/>
            <p:cNvSpPr/>
            <p:nvPr/>
          </p:nvSpPr>
          <p:spPr>
            <a:xfrm>
              <a:off x="5073084" y="2267459"/>
              <a:ext cx="3505200" cy="4987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2" spcCol="1270" anchor="ctr" anchorCtr="0">
              <a:noAutofit/>
            </a:bodyPr>
            <a:lstStyle/>
            <a:p>
              <a:pPr marL="171399" indent="-171399" defTabSz="533240">
                <a:lnSpc>
                  <a:spcPts val="8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altLang="zh-CN" sz="1000" kern="0" dirty="0">
                <a:solidFill>
                  <a:srgbClr val="A7A9A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980121" y="1759087"/>
              <a:ext cx="3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 kern="0" dirty="0">
                  <a:solidFill>
                    <a:srgbClr val="5B8FC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 technology</a:t>
              </a: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3931920" y="2029968"/>
              <a:ext cx="4754880" cy="548640"/>
            </a:xfrm>
            <a:prstGeom prst="rect">
              <a:avLst/>
            </a:prstGeom>
            <a:solidFill>
              <a:srgbClr val="5B8FCB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3663794" y="2029968"/>
              <a:ext cx="473531" cy="548640"/>
            </a:xfrm>
            <a:prstGeom prst="ellipse">
              <a:avLst/>
            </a:prstGeom>
            <a:solidFill>
              <a:srgbClr val="5B8FCB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12" name="Rounded Rectangle 6"/>
            <p:cNvSpPr/>
            <p:nvPr/>
          </p:nvSpPr>
          <p:spPr>
            <a:xfrm>
              <a:off x="4225678" y="2037306"/>
              <a:ext cx="4472018" cy="555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1" spcCol="1270" anchor="ctr" anchorCtr="0">
              <a:noAutofit/>
            </a:bodyPr>
            <a:lstStyle/>
            <a:p>
              <a:pPr defTabSz="533240">
                <a:lnSpc>
                  <a:spcPts val="14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HART communicates a single control variable to devices, using a 4-20mA analog signal at Bell 202 shift frequencies of 1200Hz &amp; 2200Hz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758174" y="2944331"/>
            <a:ext cx="6172023" cy="1006879"/>
            <a:chOff x="3663876" y="1759087"/>
            <a:chExt cx="5042322" cy="1007141"/>
          </a:xfrm>
        </p:grpSpPr>
        <p:sp>
          <p:nvSpPr>
            <p:cNvPr id="214" name="Rounded Rectangle 6"/>
            <p:cNvSpPr/>
            <p:nvPr/>
          </p:nvSpPr>
          <p:spPr>
            <a:xfrm>
              <a:off x="5073084" y="2267459"/>
              <a:ext cx="3505200" cy="4987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2" spcCol="1270" anchor="ctr" anchorCtr="0">
              <a:noAutofit/>
            </a:bodyPr>
            <a:lstStyle/>
            <a:p>
              <a:pPr marL="171399" indent="-171399" defTabSz="533240">
                <a:lnSpc>
                  <a:spcPts val="8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altLang="zh-CN" sz="1000" kern="0" dirty="0">
                <a:solidFill>
                  <a:srgbClr val="A7A9A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980121" y="1759087"/>
              <a:ext cx="3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 kern="0" dirty="0">
                  <a:solidFill>
                    <a:srgbClr val="C0504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 technology</a:t>
              </a:r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3931920" y="2029968"/>
              <a:ext cx="4707674" cy="548640"/>
            </a:xfrm>
            <a:prstGeom prst="rect">
              <a:avLst/>
            </a:prstGeom>
            <a:solidFill>
              <a:srgbClr val="C0504D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3663876" y="2029968"/>
              <a:ext cx="451087" cy="548640"/>
            </a:xfrm>
            <a:prstGeom prst="ellipse">
              <a:avLst/>
            </a:prstGeom>
            <a:solidFill>
              <a:srgbClr val="C0504D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18" name="Rounded Rectangle 6"/>
            <p:cNvSpPr/>
            <p:nvPr/>
          </p:nvSpPr>
          <p:spPr>
            <a:xfrm>
              <a:off x="4225678" y="2037306"/>
              <a:ext cx="4480520" cy="555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1" spcCol="1270" anchor="ctr" anchorCtr="0">
              <a:noAutofit/>
            </a:bodyPr>
            <a:lstStyle/>
            <a:p>
              <a:pPr defTabSz="533240">
                <a:lnSpc>
                  <a:spcPts val="14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Additional information (e.g. device status, process variables) is contained in a low-level digital modulation superimposed on the standard 4-to-20mA current loop</a:t>
              </a:r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5598133" y="3858492"/>
            <a:ext cx="6250537" cy="1006879"/>
            <a:chOff x="3657600" y="1759087"/>
            <a:chExt cx="5839528" cy="1007141"/>
          </a:xfrm>
        </p:grpSpPr>
        <p:sp>
          <p:nvSpPr>
            <p:cNvPr id="220" name="Rounded Rectangle 6"/>
            <p:cNvSpPr/>
            <p:nvPr/>
          </p:nvSpPr>
          <p:spPr>
            <a:xfrm>
              <a:off x="5073084" y="2267459"/>
              <a:ext cx="3505200" cy="4987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2" spcCol="1270" anchor="ctr" anchorCtr="0">
              <a:noAutofit/>
            </a:bodyPr>
            <a:lstStyle/>
            <a:p>
              <a:pPr marL="171399" indent="-171399" defTabSz="533240">
                <a:lnSpc>
                  <a:spcPts val="8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altLang="zh-CN" sz="1000" kern="0" dirty="0">
                <a:solidFill>
                  <a:srgbClr val="A7A9A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147566" y="1759087"/>
              <a:ext cx="3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 kern="0" dirty="0">
                  <a:solidFill>
                    <a:srgbClr val="54B9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 communication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3931920" y="2029968"/>
              <a:ext cx="5565208" cy="548640"/>
            </a:xfrm>
            <a:prstGeom prst="rect">
              <a:avLst/>
            </a:prstGeom>
            <a:solidFill>
              <a:srgbClr val="54B948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3657600" y="2029968"/>
              <a:ext cx="548640" cy="548640"/>
            </a:xfrm>
            <a:prstGeom prst="ellipse">
              <a:avLst/>
            </a:prstGeom>
            <a:solidFill>
              <a:srgbClr val="54B948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24" name="Rounded Rectangle 6"/>
            <p:cNvSpPr/>
            <p:nvPr/>
          </p:nvSpPr>
          <p:spPr>
            <a:xfrm>
              <a:off x="4225678" y="2037306"/>
              <a:ext cx="4540725" cy="555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1" spcCol="1270" anchor="ctr" anchorCtr="0">
              <a:noAutofit/>
            </a:bodyPr>
            <a:lstStyle/>
            <a:p>
              <a:pPr defTabSz="533240">
                <a:lnSpc>
                  <a:spcPts val="14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Transmission of additional information allows HART devices to communicate failure conditions to the host before they cause a major process problem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5141051" y="4695275"/>
            <a:ext cx="6707618" cy="1008078"/>
            <a:chOff x="3657600" y="1757887"/>
            <a:chExt cx="6309380" cy="1008341"/>
          </a:xfrm>
        </p:grpSpPr>
        <p:sp>
          <p:nvSpPr>
            <p:cNvPr id="226" name="Rounded Rectangle 6"/>
            <p:cNvSpPr/>
            <p:nvPr/>
          </p:nvSpPr>
          <p:spPr>
            <a:xfrm>
              <a:off x="5073084" y="2267459"/>
              <a:ext cx="3505200" cy="49876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2" spcCol="1270" anchor="ctr" anchorCtr="0">
              <a:noAutofit/>
            </a:bodyPr>
            <a:lstStyle/>
            <a:p>
              <a:pPr marL="171399" indent="-171399" defTabSz="533240">
                <a:lnSpc>
                  <a:spcPts val="8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  <a:defRPr/>
              </a:pPr>
              <a:endParaRPr lang="en-US" altLang="zh-CN" sz="1000" kern="0" dirty="0">
                <a:solidFill>
                  <a:srgbClr val="A7A9A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267650" y="1757887"/>
              <a:ext cx="30152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>
                <a:defRPr/>
              </a:pPr>
              <a:r>
                <a:rPr lang="en-US" sz="1200" b="1" kern="0" dirty="0">
                  <a:solidFill>
                    <a:srgbClr val="A7A9A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HART applications</a:t>
              </a: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931920" y="2029968"/>
              <a:ext cx="6035060" cy="548640"/>
            </a:xfrm>
            <a:prstGeom prst="rect">
              <a:avLst/>
            </a:prstGeom>
            <a:solidFill>
              <a:srgbClr val="A7A9AC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657600" y="2029968"/>
              <a:ext cx="548640" cy="548640"/>
            </a:xfrm>
            <a:prstGeom prst="ellipse">
              <a:avLst/>
            </a:prstGeom>
            <a:solidFill>
              <a:srgbClr val="A7A9AC"/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2700" h="12700"/>
            </a:sp3d>
          </p:spPr>
          <p:txBody>
            <a:bodyPr rtlCol="0" anchor="ctr"/>
            <a:lstStyle/>
            <a:p>
              <a:pPr algn="ctr" defTabSz="914126">
                <a:defRPr/>
              </a:pPr>
              <a:endParaRPr lang="en-US" sz="1000" kern="0">
                <a:solidFill>
                  <a:prstClr val="white"/>
                </a:solidFill>
              </a:endParaRPr>
            </a:p>
          </p:txBody>
        </p:sp>
        <p:sp>
          <p:nvSpPr>
            <p:cNvPr id="230" name="Rounded Rectangle 6"/>
            <p:cNvSpPr/>
            <p:nvPr/>
          </p:nvSpPr>
          <p:spPr>
            <a:xfrm>
              <a:off x="4225678" y="2037306"/>
              <a:ext cx="4774422" cy="555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85322" tIns="85322" rIns="85322" bIns="85322" numCol="1" spcCol="1270" anchor="ctr" anchorCtr="0">
              <a:noAutofit/>
            </a:bodyPr>
            <a:lstStyle/>
            <a:p>
              <a:pPr defTabSz="533240">
                <a:lnSpc>
                  <a:spcPts val="14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000" kern="0" dirty="0">
                  <a:solidFill>
                    <a:prstClr val="white"/>
                  </a:solidFill>
                </a:rPr>
                <a:t>Process industry automation: oil &amp; gas, refineries, pharmaceutical, chemical, pulp &amp; paper, food &amp; beverage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291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88577" y="816057"/>
            <a:ext cx="11451196" cy="331012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45647" rIns="91416" bIns="45647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Integrated HART transceivers for use as slave or master in twisted pair HART networks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onsemi</a:t>
            </a:r>
            <a:r>
              <a:rPr lang="en-US" dirty="0"/>
              <a:t> HART product family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8FFE-F1DE-414B-8B3E-79206CDE8AD6}" type="datetime1">
              <a:rPr lang="en-US" smtClean="0">
                <a:solidFill>
                  <a:prstClr val="white"/>
                </a:solidFill>
              </a:rPr>
              <a:pPr/>
              <a:t>7/13/2022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728466" y="2885028"/>
          <a:ext cx="8532178" cy="3220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5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7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Feature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</a:rPr>
                        <a:t>A5191HRT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NCN5192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NCN5193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Supply range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3.0 V – 5.5 V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3.0 V – 5.5 V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1.8 V – 3.5 V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Clock speed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60.8 kHz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1.8432 MHz or 460.8 kHz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3.6864 MHz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Embedded PA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Integrated watchdog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Integrated POR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Integrated DAC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Y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Digital communication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UART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UART</a:t>
                      </a:r>
                      <a:r>
                        <a:rPr lang="en-US" sz="1200" u="none" strike="noStrike" baseline="0" dirty="0">
                          <a:effectLst/>
                        </a:rPr>
                        <a:t> (data)+ </a:t>
                      </a:r>
                    </a:p>
                    <a:p>
                      <a:pPr algn="ctr" fontAlgn="ctr"/>
                      <a:r>
                        <a:rPr lang="en-US" sz="1200" u="none" strike="noStrike" baseline="0" dirty="0">
                          <a:effectLst/>
                        </a:rPr>
                        <a:t>SPI (</a:t>
                      </a:r>
                      <a:r>
                        <a:rPr lang="en-US" sz="1200" u="none" strike="noStrike" baseline="0" dirty="0" err="1">
                          <a:effectLst/>
                        </a:rPr>
                        <a:t>reconfig</a:t>
                      </a:r>
                      <a:r>
                        <a:rPr lang="en-US" sz="1200" u="none" strike="noStrike" baseline="0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UART</a:t>
                      </a:r>
                      <a:r>
                        <a:rPr lang="en-US" sz="1200" u="none" strike="noStrike" baseline="0" dirty="0">
                          <a:effectLst/>
                        </a:rPr>
                        <a:t> (data)+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baseline="0" dirty="0">
                          <a:effectLst/>
                        </a:rPr>
                        <a:t>SPI (</a:t>
                      </a:r>
                      <a:r>
                        <a:rPr lang="en-US" sz="1200" u="none" strike="noStrike" baseline="0" dirty="0" err="1">
                          <a:effectLst/>
                        </a:rPr>
                        <a:t>reconfig</a:t>
                      </a:r>
                      <a:r>
                        <a:rPr lang="en-US" sz="1200" u="none" strike="noStrike" baseline="0" dirty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Package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LQFP 32, QFN 32, PLCC</a:t>
                      </a:r>
                      <a:r>
                        <a:rPr lang="en-US" sz="1200" u="none" strike="noStrike" baseline="0" dirty="0">
                          <a:effectLst/>
                        </a:rPr>
                        <a:t> 28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QFN 32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QFN 32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Ordering information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hlinkClick r:id="rId2"/>
                        </a:rPr>
                        <a:t>www.onsemi.com/A5191HRT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hlinkClick r:id="rId3"/>
                        </a:rPr>
                        <a:t>www.onsemi.com/NCN5192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hlinkClick r:id="rId3"/>
                        </a:rPr>
                        <a:t>www.onsemi.com/NCN5193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09" marR="7109" marT="710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714053" y="1342459"/>
            <a:ext cx="3732828" cy="1371243"/>
            <a:chOff x="2667000" y="1559268"/>
            <a:chExt cx="3733800" cy="1371600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667000" y="1559268"/>
              <a:ext cx="3733800" cy="1371600"/>
            </a:xfrm>
            <a:prstGeom prst="rect">
              <a:avLst/>
            </a:prstGeom>
            <a:solidFill>
              <a:srgbClr val="3D77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Traditional</a:t>
              </a:r>
            </a:p>
          </p:txBody>
        </p:sp>
        <p:sp>
          <p:nvSpPr>
            <p:cNvPr id="27" name="AutoShape 8"/>
            <p:cNvSpPr>
              <a:spLocks noChangeArrowheads="1"/>
            </p:cNvSpPr>
            <p:nvPr/>
          </p:nvSpPr>
          <p:spPr bwMode="auto">
            <a:xfrm>
              <a:off x="4038600" y="2322251"/>
              <a:ext cx="990600" cy="533400"/>
            </a:xfrm>
            <a:prstGeom prst="rightArrow">
              <a:avLst>
                <a:gd name="adj1" fmla="val 50000"/>
                <a:gd name="adj2" fmla="val 46429"/>
              </a:avLst>
            </a:prstGeom>
            <a:solidFill>
              <a:srgbClr val="FFAD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altLang="en-US" sz="800" dirty="0">
                  <a:solidFill>
                    <a:prstClr val="white"/>
                  </a:solidFill>
                </a:rPr>
                <a:t>Analog control Signal</a:t>
              </a:r>
            </a:p>
          </p:txBody>
        </p:sp>
        <p:sp>
          <p:nvSpPr>
            <p:cNvPr id="28" name="AutoShape 9"/>
            <p:cNvSpPr>
              <a:spLocks noChangeArrowheads="1"/>
            </p:cNvSpPr>
            <p:nvPr/>
          </p:nvSpPr>
          <p:spPr bwMode="auto">
            <a:xfrm flipH="1">
              <a:off x="4008070" y="1866174"/>
              <a:ext cx="990600" cy="533400"/>
            </a:xfrm>
            <a:prstGeom prst="rightArrow">
              <a:avLst>
                <a:gd name="adj1" fmla="val 50000"/>
                <a:gd name="adj2" fmla="val 46429"/>
              </a:avLst>
            </a:prstGeom>
            <a:solidFill>
              <a:srgbClr val="FFAD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altLang="en-US" sz="800" dirty="0">
                  <a:solidFill>
                    <a:prstClr val="white"/>
                  </a:solidFill>
                </a:rPr>
                <a:t>ONE Analog Variable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4244975" y="2203189"/>
              <a:ext cx="527050" cy="307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1" dirty="0">
                  <a:solidFill>
                    <a:prstClr val="white"/>
                  </a:solidFill>
                </a:rPr>
                <a:t>OR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04701" y="1933354"/>
              <a:ext cx="1289916" cy="811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773796" y="1975535"/>
              <a:ext cx="11430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Host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042653" y="1952893"/>
              <a:ext cx="1289916" cy="811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5105400" y="2017451"/>
              <a:ext cx="11430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Valve (Rx)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49908" y="1342459"/>
            <a:ext cx="3732828" cy="1371243"/>
            <a:chOff x="2669532" y="3185214"/>
            <a:chExt cx="3733800" cy="1371600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2669532" y="3185214"/>
              <a:ext cx="3733800" cy="1371600"/>
            </a:xfrm>
            <a:prstGeom prst="rect">
              <a:avLst/>
            </a:prstGeom>
            <a:solidFill>
              <a:srgbClr val="3D77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HART Communication (1 wire pair)</a:t>
              </a:r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>
              <a:off x="4038600" y="3608126"/>
              <a:ext cx="1066800" cy="914400"/>
            </a:xfrm>
            <a:prstGeom prst="leftRightArrow">
              <a:avLst>
                <a:gd name="adj1" fmla="val 79861"/>
                <a:gd name="adj2" fmla="val 26039"/>
              </a:avLst>
            </a:prstGeom>
            <a:solidFill>
              <a:srgbClr val="FFAD6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altLang="en-US" sz="800" dirty="0">
                  <a:solidFill>
                    <a:prstClr val="white"/>
                  </a:solidFill>
                </a:rPr>
                <a:t>Digital status (multiple), analog control signal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750305" y="3629563"/>
              <a:ext cx="1289916" cy="811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2819400" y="3671744"/>
              <a:ext cx="11430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Host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103779" y="3656126"/>
              <a:ext cx="1289916" cy="811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5160559" y="3719699"/>
              <a:ext cx="1143000" cy="685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en-US" sz="1799" dirty="0">
                  <a:solidFill>
                    <a:prstClr val="white"/>
                  </a:solidFill>
                </a:rPr>
                <a:t>Valve (</a:t>
              </a:r>
              <a:r>
                <a:rPr lang="en-US" altLang="en-US" sz="1799" dirty="0" err="1">
                  <a:solidFill>
                    <a:prstClr val="white"/>
                  </a:solidFill>
                </a:rPr>
                <a:t>Tx</a:t>
              </a:r>
              <a:r>
                <a:rPr lang="en-US" altLang="en-US" sz="1799" dirty="0">
                  <a:solidFill>
                    <a:prstClr val="white"/>
                  </a:solidFill>
                </a:rPr>
                <a:t> / Rx)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49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204411" y="1669574"/>
            <a:ext cx="3535362" cy="2610276"/>
            <a:chOff x="5241459" y="1906236"/>
            <a:chExt cx="3597741" cy="2741964"/>
          </a:xfrm>
        </p:grpSpPr>
        <p:sp>
          <p:nvSpPr>
            <p:cNvPr id="30" name="Rounded Rectangle 29"/>
            <p:cNvSpPr/>
            <p:nvPr/>
          </p:nvSpPr>
          <p:spPr>
            <a:xfrm>
              <a:off x="5241459" y="1906236"/>
              <a:ext cx="3597741" cy="2741964"/>
            </a:xfrm>
            <a:prstGeom prst="roundRect">
              <a:avLst>
                <a:gd name="adj" fmla="val 22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5332" y="1940747"/>
              <a:ext cx="3505200" cy="2665413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 bwMode="auto">
          <a:xfrm>
            <a:off x="6054445" y="1375623"/>
            <a:ext cx="5685327" cy="331012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45647" rIns="91416" bIns="45647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Typical Application Schematic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88576" y="3888011"/>
            <a:ext cx="4974242" cy="331012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45647" rIns="91416" bIns="45647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Additional features &amp; benefits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88576" y="1375623"/>
            <a:ext cx="4974242" cy="331012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16" tIns="45647" rIns="91416" bIns="45647" anchor="ctr"/>
          <a:lstStyle>
            <a:lvl1pPr defTabSz="828675"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 defTabSz="828675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 defTabSz="828675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Unique features &amp; benefits</a:t>
            </a: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88634" y="866862"/>
            <a:ext cx="11274663" cy="45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b="1" dirty="0">
                <a:solidFill>
                  <a:schemeClr val="accent2"/>
                </a:solidFill>
              </a:rPr>
              <a:t>Single-chip modem family for use in Highway Addressable Remote Transducer (HART) field instruments and masters</a:t>
            </a:r>
          </a:p>
        </p:txBody>
      </p:sp>
      <p:sp>
        <p:nvSpPr>
          <p:cNvPr id="75" name="Content Placeholder 3"/>
          <p:cNvSpPr txBox="1">
            <a:spLocks/>
          </p:cNvSpPr>
          <p:nvPr/>
        </p:nvSpPr>
        <p:spPr>
          <a:xfrm>
            <a:off x="288576" y="4262446"/>
            <a:ext cx="4974242" cy="11332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Industrial temperature range: -40 ºC to +85 ºC 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Add-on to standard 4-20 mA communication bus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3 to 5V power supply range (NCN5193)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Compatible with 3.3 or 5V microcontrollers (NCN5193)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Transmit-signal wave shaping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Receive bandpass filter</a:t>
            </a:r>
          </a:p>
        </p:txBody>
      </p:sp>
      <p:sp>
        <p:nvSpPr>
          <p:cNvPr id="97" name="Content Placeholder 3"/>
          <p:cNvSpPr txBox="1">
            <a:spLocks/>
          </p:cNvSpPr>
          <p:nvPr/>
        </p:nvSpPr>
        <p:spPr>
          <a:xfrm>
            <a:off x="288577" y="1738920"/>
            <a:ext cx="5157983" cy="15587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0" kern="120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Meets HART physical layer requirements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Half-duplex 1200 baud FSK modem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Bell 202 shift frequencies of 1200 and 2200 Hz</a:t>
            </a:r>
          </a:p>
          <a:p>
            <a:pPr marL="169812" lvl="1" indent="-169812"/>
            <a:r>
              <a:rPr lang="en-US" sz="1400" dirty="0">
                <a:solidFill>
                  <a:schemeClr val="tx1"/>
                </a:solidFill>
                <a:latin typeface="Franklin Gothic Book" panose="020B0503020102020204"/>
              </a:rPr>
              <a:t>Several variants available:</a:t>
            </a:r>
          </a:p>
          <a:p>
            <a:pPr marL="569742" lvl="2" indent="-169812"/>
            <a:r>
              <a:rPr lang="en-US" sz="1200" dirty="0">
                <a:solidFill>
                  <a:schemeClr val="tx1"/>
                </a:solidFill>
                <a:latin typeface="Franklin Gothic Book" panose="020B0503020102020204"/>
              </a:rPr>
              <a:t>A5191HRT – De facto standard for HART modem</a:t>
            </a:r>
          </a:p>
          <a:p>
            <a:pPr marL="569742" lvl="2" indent="-169812"/>
            <a:r>
              <a:rPr lang="en-US" sz="1200" dirty="0">
                <a:solidFill>
                  <a:schemeClr val="tx1"/>
                </a:solidFill>
                <a:latin typeface="Franklin Gothic Book" panose="020B0503020102020204"/>
              </a:rPr>
              <a:t>NCN5192 – Integrated 16 bit Sigma-Delta DAC</a:t>
            </a:r>
          </a:p>
          <a:p>
            <a:pPr marL="569742" lvl="2" indent="-169812"/>
            <a:r>
              <a:rPr lang="en-US" sz="1200" dirty="0">
                <a:solidFill>
                  <a:schemeClr val="tx1"/>
                </a:solidFill>
                <a:latin typeface="Franklin Gothic Book" panose="020B0503020102020204"/>
              </a:rPr>
              <a:t>NCN5193 – Low power – optimal for intrinsically safe applications</a:t>
            </a: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054446" y="4084382"/>
            <a:ext cx="3849794" cy="2353059"/>
            <a:chOff x="521191" y="2515250"/>
            <a:chExt cx="3365009" cy="2056750"/>
          </a:xfrm>
        </p:grpSpPr>
        <p:sp>
          <p:nvSpPr>
            <p:cNvPr id="27" name="Rounded Rectangle 26"/>
            <p:cNvSpPr/>
            <p:nvPr/>
          </p:nvSpPr>
          <p:spPr>
            <a:xfrm>
              <a:off x="521191" y="2515250"/>
              <a:ext cx="3365009" cy="2056750"/>
            </a:xfrm>
            <a:prstGeom prst="roundRect">
              <a:avLst>
                <a:gd name="adj" fmla="val 22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prstClr val="white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t="7547" b="667"/>
            <a:stretch/>
          </p:blipFill>
          <p:spPr>
            <a:xfrm>
              <a:off x="533400" y="2550878"/>
              <a:ext cx="3276600" cy="1970883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7841" y="121466"/>
            <a:ext cx="11228955" cy="698303"/>
          </a:xfrm>
        </p:spPr>
        <p:txBody>
          <a:bodyPr/>
          <a:lstStyle/>
          <a:p>
            <a:r>
              <a:rPr lang="en-US" dirty="0" err="1"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onsemi</a:t>
            </a:r>
            <a:r>
              <a:rPr lang="en-US" dirty="0"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rPr>
              <a:t> HART modem features and benefits</a:t>
            </a:r>
          </a:p>
        </p:txBody>
      </p:sp>
    </p:spTree>
    <p:extLst>
      <p:ext uri="{BB962C8B-B14F-4D97-AF65-F5344CB8AC3E}">
        <p14:creationId xmlns:p14="http://schemas.microsoft.com/office/powerpoint/2010/main" val="340889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nsemi White Public Information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2DBE9F41E4944BB605F88DE6481BB" ma:contentTypeVersion="2" ma:contentTypeDescription="Create a new document." ma:contentTypeScope="" ma:versionID="e6dd206cc52728798f9ff55cc30d6c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f2873021d8c0cf1fb09921515ab28f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7CBC5988-808F-471B-8039-D1EAC93CE8D4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customXml/itemProps2.xml><?xml version="1.0" encoding="utf-8"?>
<ds:datastoreItem xmlns:ds="http://schemas.openxmlformats.org/officeDocument/2006/customXml" ds:itemID="{668FF151-9C68-4AF3-BABE-6D355ED03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98EE98-155E-4096-8185-C56F98B893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7181</TotalTime>
  <Words>440</Words>
  <Application>Microsoft Office PowerPoint</Application>
  <PresentationFormat>Custom</PresentationFormat>
  <Paragraphs>93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Inter Medium</vt:lpstr>
      <vt:lpstr>Wingdings</vt:lpstr>
      <vt:lpstr>onsemi White Public Information</vt:lpstr>
      <vt:lpstr>Industrial HART Protocol Modems </vt:lpstr>
      <vt:lpstr>HART protocol and applications</vt:lpstr>
      <vt:lpstr>onsemi HART product family</vt:lpstr>
      <vt:lpstr>onsemi HART modem features and 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New</dc:creator>
  <cp:lastModifiedBy>Mike Sandyck</cp:lastModifiedBy>
  <cp:revision>821</cp:revision>
  <dcterms:created xsi:type="dcterms:W3CDTF">2021-08-17T16:10:16Z</dcterms:created>
  <dcterms:modified xsi:type="dcterms:W3CDTF">2022-07-13T14:03:18Z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6968f6e7-e521-4abc-886f-9e2775c70fd8</vt:lpwstr>
  </property>
  <property fmtid="{D5CDD505-2E9C-101B-9397-08002B2CF9AE}" pid="3" name="ContentTypeId">
    <vt:lpwstr>0x0101006ED2DBE9F41E4944BB605F88DE6481BB</vt:lpwstr>
  </property>
  <property fmtid="{D5CDD505-2E9C-101B-9397-08002B2CF9AE}" pid="4" name="Order">
    <vt:r8>8400</vt:r8>
  </property>
</Properties>
</file>