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42"/>
  </p:notesMasterIdLst>
  <p:handoutMasterIdLst>
    <p:handoutMasterId r:id="rId43"/>
  </p:handoutMasterIdLst>
  <p:sldIdLst>
    <p:sldId id="472" r:id="rId6"/>
    <p:sldId id="510" r:id="rId7"/>
    <p:sldId id="551" r:id="rId8"/>
    <p:sldId id="481" r:id="rId9"/>
    <p:sldId id="482" r:id="rId10"/>
    <p:sldId id="483" r:id="rId11"/>
    <p:sldId id="484" r:id="rId12"/>
    <p:sldId id="457" r:id="rId13"/>
    <p:sldId id="456" r:id="rId14"/>
    <p:sldId id="552" r:id="rId15"/>
    <p:sldId id="553" r:id="rId16"/>
    <p:sldId id="820" r:id="rId17"/>
    <p:sldId id="761" r:id="rId18"/>
    <p:sldId id="461" r:id="rId19"/>
    <p:sldId id="334" r:id="rId20"/>
    <p:sldId id="416" r:id="rId21"/>
    <p:sldId id="435" r:id="rId22"/>
    <p:sldId id="393" r:id="rId23"/>
    <p:sldId id="399" r:id="rId24"/>
    <p:sldId id="394" r:id="rId25"/>
    <p:sldId id="408" r:id="rId26"/>
    <p:sldId id="410" r:id="rId27"/>
    <p:sldId id="412" r:id="rId28"/>
    <p:sldId id="413" r:id="rId29"/>
    <p:sldId id="414" r:id="rId30"/>
    <p:sldId id="769" r:id="rId31"/>
    <p:sldId id="417" r:id="rId32"/>
    <p:sldId id="433" r:id="rId33"/>
    <p:sldId id="766" r:id="rId34"/>
    <p:sldId id="765" r:id="rId35"/>
    <p:sldId id="767" r:id="rId36"/>
    <p:sldId id="428" r:id="rId37"/>
    <p:sldId id="429" r:id="rId38"/>
    <p:sldId id="430" r:id="rId39"/>
    <p:sldId id="434" r:id="rId40"/>
    <p:sldId id="821" r:id="rId4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orient="horz">
          <p15:clr>
            <a:srgbClr val="A4A3A4"/>
          </p15:clr>
        </p15:guide>
        <p15:guide id="3">
          <p15:clr>
            <a:srgbClr val="A4A3A4"/>
          </p15:clr>
        </p15:guide>
        <p15:guide id="4" pos="7677">
          <p15:clr>
            <a:srgbClr val="A4A3A4"/>
          </p15:clr>
        </p15:guide>
        <p15:guide id="5" pos="276">
          <p15:clr>
            <a:srgbClr val="A4A3A4"/>
          </p15:clr>
        </p15:guide>
        <p15:guide id="6" pos="74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00E6E1"/>
    <a:srgbClr val="4EB3D2"/>
    <a:srgbClr val="536F79"/>
    <a:srgbClr val="00C8C3"/>
    <a:srgbClr val="60DAD7"/>
    <a:srgbClr val="00B8B4"/>
    <a:srgbClr val="55B5D3"/>
    <a:srgbClr val="48B0D0"/>
    <a:srgbClr val="50D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9" autoAdjust="0"/>
    <p:restoredTop sz="99770" autoAdjust="0"/>
  </p:normalViewPr>
  <p:slideViewPr>
    <p:cSldViewPr snapToGrid="0" showGuides="1">
      <p:cViewPr varScale="1">
        <p:scale>
          <a:sx n="89" d="100"/>
          <a:sy n="89" d="100"/>
        </p:scale>
        <p:origin x="615" y="45"/>
      </p:cViewPr>
      <p:guideLst>
        <p:guide orient="horz" pos="4320"/>
        <p:guide orient="horz"/>
        <p:guide/>
        <p:guide pos="7677"/>
        <p:guide pos="276"/>
        <p:guide pos="7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45" d="100"/>
          <a:sy n="45" d="100"/>
        </p:scale>
        <p:origin x="-2198" y="-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40D6C-1509-461A-9185-1626D59496C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DC655-0784-4A2E-8C7D-DBF0CCC96F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82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9424-103E-43A3-8EFD-4D9D20DD50B7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F7EA6-3292-4DAA-AFBB-79FC38658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9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D45C0-9617-4703-9974-7A13316135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26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F7EA6-3292-4DAA-AFBB-79FC3865824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5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82BBC5-30AE-4B4D-A45C-4EFF7E4CEB2E}" type="slidenum">
              <a:rPr lang="en-US" smtClean="0">
                <a:solidFill>
                  <a:srgbClr val="000000"/>
                </a:solidFill>
                <a:ea typeface="Adobe 명조 Std Acro M"/>
                <a:cs typeface="Adobe 명조 Std Acro M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solidFill>
                <a:srgbClr val="000000"/>
              </a:solidFill>
              <a:ea typeface="Adobe 명조 Std Acro M"/>
              <a:cs typeface="Adobe 명조 Std Acro M"/>
            </a:endParaRPr>
          </a:p>
        </p:txBody>
      </p:sp>
    </p:spTree>
    <p:extLst>
      <p:ext uri="{BB962C8B-B14F-4D97-AF65-F5344CB8AC3E}">
        <p14:creationId xmlns:p14="http://schemas.microsoft.com/office/powerpoint/2010/main" val="1166965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82BBC5-30AE-4B4D-A45C-4EFF7E4CEB2E}" type="slidenum">
              <a:rPr lang="en-US" smtClean="0">
                <a:solidFill>
                  <a:srgbClr val="000000"/>
                </a:solidFill>
                <a:ea typeface="Adobe 명조 Std Acro M"/>
                <a:cs typeface="Adobe 명조 Std Acro M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000000"/>
              </a:solidFill>
              <a:ea typeface="Adobe 명조 Std Acro M"/>
              <a:cs typeface="Adobe 명조 Std Acro M"/>
            </a:endParaRPr>
          </a:p>
        </p:txBody>
      </p:sp>
    </p:spTree>
    <p:extLst>
      <p:ext uri="{BB962C8B-B14F-4D97-AF65-F5344CB8AC3E}">
        <p14:creationId xmlns:p14="http://schemas.microsoft.com/office/powerpoint/2010/main" val="226817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1DA39-B701-4013-BEA5-4A5743C778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4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1DA39-B701-4013-BEA5-4A5743C778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1DA39-B701-4013-BEA5-4A5743C778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82BBC5-30AE-4B4D-A45C-4EFF7E4CEB2E}" type="slidenum">
              <a:rPr lang="en-US" smtClean="0">
                <a:solidFill>
                  <a:srgbClr val="000000"/>
                </a:solidFill>
                <a:ea typeface="Adobe 명조 Std Acro M"/>
                <a:cs typeface="Adobe 명조 Std Acro M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srgbClr val="000000"/>
              </a:solidFill>
              <a:ea typeface="Adobe 명조 Std Acro M"/>
              <a:cs typeface="Adobe 명조 Std Acro M"/>
            </a:endParaRPr>
          </a:p>
        </p:txBody>
      </p:sp>
    </p:spTree>
    <p:extLst>
      <p:ext uri="{BB962C8B-B14F-4D97-AF65-F5344CB8AC3E}">
        <p14:creationId xmlns:p14="http://schemas.microsoft.com/office/powerpoint/2010/main" val="1177205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82BBC5-30AE-4B4D-A45C-4EFF7E4CEB2E}" type="slidenum">
              <a:rPr lang="en-US" smtClean="0">
                <a:solidFill>
                  <a:srgbClr val="000000"/>
                </a:solidFill>
                <a:ea typeface="Adobe 명조 Std Acro M"/>
                <a:cs typeface="Adobe 명조 Std Acro M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srgbClr val="000000"/>
              </a:solidFill>
              <a:ea typeface="Adobe 명조 Std Acro M"/>
              <a:cs typeface="Adobe 명조 Std Acro M"/>
            </a:endParaRPr>
          </a:p>
        </p:txBody>
      </p:sp>
    </p:spTree>
    <p:extLst>
      <p:ext uri="{BB962C8B-B14F-4D97-AF65-F5344CB8AC3E}">
        <p14:creationId xmlns:p14="http://schemas.microsoft.com/office/powerpoint/2010/main" val="2241950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_cover_v10_ora_gry_clean_hood.jpg"/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" y="2107"/>
            <a:ext cx="12188952" cy="685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14162" y="2679098"/>
            <a:ext cx="10360501" cy="810920"/>
          </a:xfrm>
        </p:spPr>
        <p:txBody>
          <a:bodyPr anchor="b" anchorCtr="0"/>
          <a:lstStyle>
            <a:lvl1pPr algn="ctr">
              <a:lnSpc>
                <a:spcPct val="96000"/>
              </a:lnSpc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8030EE1-64F0-EE41-B4AD-B849CAF72B7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08200" y="3482114"/>
            <a:ext cx="7972425" cy="1898378"/>
          </a:xfrm>
          <a:noFill/>
        </p:spPr>
        <p:txBody>
          <a:bodyPr anchor="t" anchorCtr="0">
            <a:noAutofit/>
          </a:bodyPr>
          <a:lstStyle>
            <a:lvl1pPr marL="0" indent="0" algn="ctr">
              <a:spcBef>
                <a:spcPts val="900"/>
              </a:spcBef>
              <a:buNone/>
              <a:defRPr sz="2400" b="1" i="0" baseline="0">
                <a:solidFill>
                  <a:schemeClr val="bg1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700" cap="none" spc="1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t>Public Information     © onsemi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735" y="6441146"/>
            <a:ext cx="149046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9447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30713" y="138606"/>
            <a:ext cx="11527400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963614"/>
            <a:ext cx="11527400" cy="535531"/>
          </a:xfrm>
          <a:noFill/>
        </p:spPr>
        <p:txBody>
          <a:bodyPr vert="horz" wrap="square" lIns="109728" tIns="91440" rIns="91440" bIns="9144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 dirty="0"/>
              <a:t>Click to edit </a:t>
            </a:r>
            <a:r>
              <a:rPr lang="en-US"/>
              <a:t>Master subtitle styles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25" y="138606"/>
            <a:ext cx="11530584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963614"/>
            <a:ext cx="11527400" cy="535531"/>
          </a:xfrm>
          <a:noFill/>
        </p:spPr>
        <p:txBody>
          <a:bodyPr vert="horz" wrap="square" lIns="109728" tIns="91440" rIns="91440" bIns="9144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 dirty="0"/>
              <a:t>Click to edit </a:t>
            </a:r>
            <a:r>
              <a:rPr lang="en-US"/>
              <a:t>Master subtitle styles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30712" y="1600201"/>
            <a:ext cx="11530584" cy="4863974"/>
          </a:xfrm>
        </p:spPr>
        <p:txBody>
          <a:bodyPr lIns="109728"/>
          <a:lstStyle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469148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666" y="941343"/>
            <a:ext cx="5233794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941343"/>
            <a:ext cx="5235850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e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666" y="1168401"/>
            <a:ext cx="5233794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168401"/>
            <a:ext cx="5235850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715" y="785167"/>
            <a:ext cx="5564673" cy="5497938"/>
          </a:xfrm>
        </p:spPr>
        <p:txBody>
          <a:bodyPr lIns="109728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785167"/>
            <a:ext cx="5566859" cy="5497938"/>
          </a:xfrm>
        </p:spPr>
        <p:txBody>
          <a:bodyPr lIns="109728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0" y="828711"/>
            <a:ext cx="5486400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28600" indent="-228600">
              <a:buFont typeface="Arial" pitchFamily="34" charset="0"/>
              <a:buChar char="•"/>
              <a:defRPr sz="2200" b="0"/>
            </a:lvl1pPr>
            <a:lvl2pPr marL="515938" indent="-233363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marL="739775" indent="-223838">
              <a:defRPr sz="1800">
                <a:solidFill>
                  <a:schemeClr val="tx1"/>
                </a:solidFill>
              </a:defRPr>
            </a:lvl3pPr>
            <a:lvl4pPr marL="1031875" indent="-206375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2213" y="828711"/>
            <a:ext cx="5486400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30188" indent="-230188">
              <a:buFont typeface="Arial" pitchFamily="34" charset="0"/>
              <a:buChar char="•"/>
              <a:defRPr sz="2200" b="0"/>
            </a:lvl1pPr>
            <a:lvl2pPr marL="515938" indent="-233363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marL="739775" indent="-223838">
              <a:defRPr sz="1800">
                <a:solidFill>
                  <a:schemeClr val="tx1"/>
                </a:solidFill>
              </a:defRPr>
            </a:lvl3pPr>
            <a:lvl4pPr marL="1031875" indent="-206375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15" y="808039"/>
            <a:ext cx="5564673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715" y="1278467"/>
            <a:ext cx="5564673" cy="5099281"/>
          </a:xfrm>
        </p:spPr>
        <p:txBody>
          <a:bodyPr lIns="109728"/>
          <a:lstStyle>
            <a:lvl1pPr>
              <a:lnSpc>
                <a:spcPct val="95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808039"/>
            <a:ext cx="5566859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1278467"/>
            <a:ext cx="5566859" cy="5099281"/>
          </a:xfrm>
        </p:spPr>
        <p:txBody>
          <a:bodyPr/>
          <a:lstStyle>
            <a:lvl1pPr>
              <a:lnSpc>
                <a:spcPct val="95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827087"/>
            <a:ext cx="5499595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860" y="827087"/>
            <a:ext cx="5501756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4" y="1305730"/>
            <a:ext cx="5499596" cy="4845745"/>
          </a:xfrm>
        </p:spPr>
        <p:txBody>
          <a:bodyPr lIns="228600" rIns="228600"/>
          <a:lstStyle>
            <a:lvl1pPr marL="228600" indent="-228600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rgbClr val="000000"/>
                </a:solidFill>
              </a:defRPr>
            </a:lvl1pPr>
            <a:lvl2pPr marL="457200" indent="-2286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 marL="657225" indent="-2032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988" indent="-206375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861" y="1305730"/>
            <a:ext cx="5501756" cy="4845745"/>
          </a:xfrm>
        </p:spPr>
        <p:txBody>
          <a:bodyPr lIns="228600" rIns="228600"/>
          <a:lstStyle>
            <a:lvl1pPr marL="228600" indent="-228600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/>
            </a:lvl1pPr>
            <a:lvl2pPr marL="457200" indent="-2286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 marL="644525" indent="-192088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988" indent="-206375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Grey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1208575"/>
            <a:ext cx="5499595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860" y="1208575"/>
            <a:ext cx="5501756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3" y="1677901"/>
            <a:ext cx="5499596" cy="4396245"/>
          </a:xfrm>
        </p:spPr>
        <p:txBody>
          <a:bodyPr lIns="228600" rIns="228600"/>
          <a:lstStyle>
            <a:lvl1pPr marL="231775" indent="-23177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chemeClr val="tx1"/>
                </a:solidFill>
              </a:defRPr>
            </a:lvl1pPr>
            <a:lvl2pPr marL="519113" indent="-230188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860" y="1677901"/>
            <a:ext cx="5501756" cy="4396245"/>
          </a:xfrm>
        </p:spPr>
        <p:txBody>
          <a:bodyPr lIns="228600" rIns="228600"/>
          <a:lstStyle>
            <a:lvl1pPr marL="231775" indent="-23177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chemeClr val="tx1"/>
                </a:solidFill>
              </a:defRPr>
            </a:lvl1pPr>
            <a:lvl2pPr marL="517525" indent="-228600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61950" y="623138"/>
            <a:ext cx="11826876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965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" y="894"/>
            <a:ext cx="1218247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86" y="3110755"/>
            <a:ext cx="10699454" cy="1080939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30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006" y="4460329"/>
            <a:ext cx="10692814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200" b="1" i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133642" y="6601688"/>
            <a:ext cx="1921680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Confidential     © onsemi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8CCDD-9A8D-4AFD-95A4-1C92A94A4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9238" y="6421226"/>
            <a:ext cx="1490469" cy="26045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420019" y="432817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69705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65584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nsemi_logo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003" y="2544566"/>
            <a:ext cx="4940818" cy="144130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4908831" y="5059903"/>
            <a:ext cx="237116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Follow Us @onsemi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155239" y="5634960"/>
            <a:ext cx="3878346" cy="398110"/>
            <a:chOff x="4235925" y="5527380"/>
            <a:chExt cx="3878346" cy="398110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330" y="5527380"/>
              <a:ext cx="46805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277" y="5527380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4" t="14024" r="14386" b="14591"/>
            <a:stretch/>
          </p:blipFill>
          <p:spPr>
            <a:xfrm>
              <a:off x="4235925" y="5542904"/>
              <a:ext cx="38514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7" r="15128"/>
            <a:stretch>
              <a:fillRect/>
            </a:stretch>
          </p:blipFill>
          <p:spPr>
            <a:xfrm>
              <a:off x="5070021" y="5545587"/>
              <a:ext cx="457200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68" y="5542904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Box 21"/>
          <p:cNvSpPr txBox="1"/>
          <p:nvPr userDrawn="1"/>
        </p:nvSpPr>
        <p:spPr>
          <a:xfrm>
            <a:off x="5296757" y="6190684"/>
            <a:ext cx="159531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www.onsemi</a:t>
            </a:r>
          </a:p>
        </p:txBody>
      </p:sp>
    </p:spTree>
    <p:extLst>
      <p:ext uri="{BB962C8B-B14F-4D97-AF65-F5344CB8AC3E}">
        <p14:creationId xmlns:p14="http://schemas.microsoft.com/office/powerpoint/2010/main" val="235165584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88" y="1241384"/>
            <a:ext cx="10512862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9BC32E6-7568-7848-8C11-B2B18036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41" y="120605"/>
            <a:ext cx="11228955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9FCBB-E702-A440-BF41-11DFC2527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6/17/21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2AD4A-A005-9444-AA59-6AE1F62226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6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 Dark Option 1.jpg"/>
          <p:cNvPicPr>
            <a:picLocks noChangeAspect="1"/>
          </p:cNvPicPr>
          <p:nvPr userDrawn="1"/>
        </p:nvPicPr>
        <p:blipFill>
          <a:blip r:embed="rId2"/>
          <a:srcRect r="274"/>
          <a:stretch>
            <a:fillRect/>
          </a:stretch>
        </p:blipFill>
        <p:spPr>
          <a:xfrm>
            <a:off x="-64" y="2679"/>
            <a:ext cx="12188952" cy="685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86" y="3119721"/>
            <a:ext cx="10699454" cy="1071974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006" y="4496189"/>
            <a:ext cx="10692814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200" b="1" i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20019" y="43102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Internal Use Only     </a:t>
            </a:r>
            <a:r>
              <a:rPr lang="en-US" sz="1000" b="1" kern="700" spc="1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© onsemi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735" y="6441146"/>
            <a:ext cx="1490469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9705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29120" y="753533"/>
            <a:ext cx="11530584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63333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0688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82490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29120" y="1159932"/>
            <a:ext cx="11530584" cy="5427663"/>
          </a:xfrm>
        </p:spPr>
        <p:txBody>
          <a:bodyPr lIns="10972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82490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-Line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25" y="138607"/>
            <a:ext cx="11530584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469148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25" y="138606"/>
            <a:ext cx="11530584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30712" y="1170561"/>
            <a:ext cx="11530584" cy="5385882"/>
          </a:xfrm>
        </p:spPr>
        <p:txBody>
          <a:bodyPr lIns="109728"/>
          <a:lstStyle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46914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12" y="1024467"/>
            <a:ext cx="11530584" cy="5204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</a:t>
            </a:r>
            <a:r>
              <a:rPr lang="en-US" sz="1000" b="1" kern="700" spc="1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© onsemi 2021</a:t>
            </a:r>
          </a:p>
        </p:txBody>
      </p:sp>
      <p:sp>
        <p:nvSpPr>
          <p:cNvPr id="14" name="Rectangle 13"/>
          <p:cNvSpPr/>
          <p:nvPr userDrawn="1"/>
        </p:nvSpPr>
        <p:spPr>
          <a:xfrm rot="10800000" flipH="1">
            <a:off x="-63" y="6812286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10800000">
            <a:off x="-63" y="7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8FF6F5-18B0-5D40-9D06-8144B7F5F0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89238" y="6421226"/>
            <a:ext cx="1490469" cy="2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9" r:id="rId3"/>
    <p:sldLayoutId id="2147483650" r:id="rId4"/>
    <p:sldLayoutId id="2147483654" r:id="rId5"/>
    <p:sldLayoutId id="2147483660" r:id="rId6"/>
    <p:sldLayoutId id="2147483687" r:id="rId7"/>
    <p:sldLayoutId id="2147483662" r:id="rId8"/>
    <p:sldLayoutId id="2147483721" r:id="rId9"/>
    <p:sldLayoutId id="2147483664" r:id="rId10"/>
    <p:sldLayoutId id="2147483663" r:id="rId11"/>
    <p:sldLayoutId id="2147483688" r:id="rId12"/>
    <p:sldLayoutId id="2147483725" r:id="rId13"/>
    <p:sldLayoutId id="2147483666" r:id="rId14"/>
    <p:sldLayoutId id="2147483722" r:id="rId15"/>
    <p:sldLayoutId id="2147483653" r:id="rId16"/>
    <p:sldLayoutId id="2147483685" r:id="rId17"/>
    <p:sldLayoutId id="2147483686" r:id="rId18"/>
    <p:sldLayoutId id="2147483655" r:id="rId19"/>
    <p:sldLayoutId id="2147483661" r:id="rId20"/>
    <p:sldLayoutId id="2147483668" r:id="rId21"/>
    <p:sldLayoutId id="2147483731" r:id="rId22"/>
  </p:sldLayoutIdLst>
  <p:transition>
    <p:fade/>
  </p:transition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1938" indent="-261938" algn="l" defTabSz="91440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itchFamily="34" charset="0"/>
        <a:buChar char="•"/>
        <a:defRPr sz="2400" b="0" kern="10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608013" indent="-269875" algn="l" defTabSz="914400" rtl="0" eaLnBrk="1" latinLnBrk="0" hangingPunct="1">
        <a:lnSpc>
          <a:spcPct val="100000"/>
        </a:lnSpc>
        <a:spcBef>
          <a:spcPts val="800"/>
        </a:spcBef>
        <a:buClr>
          <a:schemeClr val="bg1">
            <a:lumMod val="65000"/>
          </a:schemeClr>
        </a:buClr>
        <a:buFont typeface="Arial" pitchFamily="34" charset="0"/>
        <a:buChar char="−"/>
        <a:defRPr sz="2200" b="0" kern="1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14400" indent="-223838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65000"/>
          </a:schemeClr>
        </a:buClr>
        <a:buFont typeface="Wingdings" pitchFamily="2" charset="2"/>
        <a:buChar char="§"/>
        <a:defRPr sz="1800" b="0" kern="10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57300" indent="-206375" algn="l" defTabSz="914400" rtl="0" eaLnBrk="1" latinLnBrk="0" hangingPunct="1">
        <a:lnSpc>
          <a:spcPct val="100000"/>
        </a:lnSpc>
        <a:spcBef>
          <a:spcPts val="400"/>
        </a:spcBef>
        <a:buClr>
          <a:schemeClr val="bg1">
            <a:lumMod val="65000"/>
          </a:schemeClr>
        </a:buClr>
        <a:buFont typeface="Arial" pitchFamily="34" charset="0"/>
        <a:buChar char="▫"/>
        <a:defRPr sz="1700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1487488" indent="-225425" algn="l" defTabSz="914400" rtl="0" eaLnBrk="1" latinLnBrk="0" hangingPunct="1">
        <a:lnSpc>
          <a:spcPct val="100000"/>
        </a:lnSpc>
        <a:spcBef>
          <a:spcPts val="300"/>
        </a:spcBef>
        <a:buClr>
          <a:schemeClr val="bg1">
            <a:lumMod val="65000"/>
          </a:schemeClr>
        </a:buClr>
        <a:buFont typeface="Arial" panose="020B0604020202020204" pitchFamily="34" charset="0"/>
        <a:buChar char="»"/>
        <a:defRPr sz="1600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semi.com/products/power-management/dc-dc-controllers-converters-regulators/controllers/ncp1566" TargetMode="External"/><Relationship Id="rId7" Type="http://schemas.openxmlformats.org/officeDocument/2006/relationships/hyperlink" Target="https://www.onsemi.com/pub/Collateral/DN05128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semi.com/products/power-management/dc-dc-controllers-converters-regulators/controllers/ncp1566" TargetMode="External"/><Relationship Id="rId7" Type="http://schemas.openxmlformats.org/officeDocument/2006/relationships/hyperlink" Target="https://www.onsemi.com/pub/Collateral/DN05124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e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71.png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7.wmf"/><Relationship Id="rId15" Type="http://schemas.openxmlformats.org/officeDocument/2006/relationships/image" Target="../media/image70.wmf"/><Relationship Id="rId10" Type="http://schemas.openxmlformats.org/officeDocument/2006/relationships/image" Target="../media/image7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onsemi.com/pub/Collateral/DN05108-D.PDF" TargetMode="Externa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www.onsemi.com/products/power-management/dc-dc-controllers-converters-regulators/controllers/ncp12700" TargetMode="Externa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onsemi.com/pub/Collateral/DN05109-D.PDF" TargetMode="Externa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www.onsemi.com/products/power-management/dc-dc-controllers-converters-regulators/controllers/ncp12700" TargetMode="Externa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onsemi.com/pub/Collateral/TND6332-D.PDF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onsemi.com/pub/Collateral/TND6333-D.PDF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semi.com/products/power-management/dc-dc-controllers-converters-regulators/controllers/ncp156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Isolated DC-DC Solutions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PCS BU, MCC, ASG</a:t>
            </a:r>
          </a:p>
          <a:p>
            <a:r>
              <a:rPr lang="en-US" dirty="0"/>
              <a:t>April. 2022</a:t>
            </a:r>
          </a:p>
        </p:txBody>
      </p:sp>
    </p:spTree>
    <p:extLst>
      <p:ext uri="{BB962C8B-B14F-4D97-AF65-F5344CB8AC3E}">
        <p14:creationId xmlns:p14="http://schemas.microsoft.com/office/powerpoint/2010/main" val="70283284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NCP1566 5-V/10-A Active Clamp </a:t>
            </a:r>
            <a:r>
              <a:rPr lang="en-US" dirty="0" err="1"/>
              <a:t>Foward</a:t>
            </a:r>
            <a:r>
              <a:rPr lang="en-US" dirty="0"/>
              <a:t> Demo Board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33261" y="1086747"/>
            <a:ext cx="11122303" cy="67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200" dirty="0">
                <a:solidFill>
                  <a:srgbClr val="464646"/>
                </a:solidFill>
              </a:rPr>
              <a:t>This design is based around active-clamp forward converter operated in current-mode control. This controller offers many features to build an energy efficient converter with all the needed protections like cycle-by-cycle current limit with a 500-mV sense voltage, over current protection (OPP) for a stable maximum output current limit, over temperature protection with a dedicated NTC pin and a pin to sense an output voltage runaway (loop failure for instance). 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22138" y="2103425"/>
            <a:ext cx="5283716" cy="13712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Internal 120-V start-up source operated in dynamic self-supply during start-up or skip mode.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Voltage- or current-mode control operation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Adaptive dead time for improved efficiency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Line compensation for over power protection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Maximum V-s limit and duty ratio clamp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Short circuit protection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Over voltage protection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5-V/2% voltage reference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Over temperature protection via an NTC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Fault reporting pin also used for shutdown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Synchronization capability via dedicated pin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8751" y="782025"/>
            <a:ext cx="11122303" cy="304721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/>
              <a:t>Value Proposition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11528" y="1799659"/>
            <a:ext cx="542952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Demo Board Photo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17346" y="1815550"/>
            <a:ext cx="5493797" cy="276795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Key Features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650701" y="5910803"/>
            <a:ext cx="5381857" cy="56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buClr>
                <a:schemeClr val="accent2"/>
              </a:buClr>
              <a:buSzPct val="80000"/>
            </a:pPr>
            <a:r>
              <a:rPr lang="en-US" altLang="en-US" sz="12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itchFamily="34" charset="0"/>
              </a:rPr>
              <a:t>OPN: </a:t>
            </a:r>
            <a:r>
              <a:rPr lang="en-US" altLang="en-US" sz="12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itchFamily="34" charset="0"/>
                <a:hlinkClick r:id="rId3"/>
              </a:rPr>
              <a:t>NCP1566TEL5V10AGEVB</a:t>
            </a:r>
            <a:endParaRPr lang="en-US" altLang="en-US" sz="1200" b="1" dirty="0">
              <a:solidFill>
                <a:schemeClr val="tx1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61" y="4414651"/>
            <a:ext cx="5272346" cy="1640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528" y="2286257"/>
            <a:ext cx="2896999" cy="2271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527" y="3560897"/>
            <a:ext cx="2924030" cy="23499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87073" y="4045414"/>
            <a:ext cx="1453865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9" dirty="0">
                <a:solidFill>
                  <a:srgbClr val="848484"/>
                </a:solidFill>
                <a:hlinkClick r:id="rId7"/>
              </a:rPr>
              <a:t>Design Note</a:t>
            </a:r>
            <a:endParaRPr lang="en-US" sz="1799" dirty="0">
              <a:solidFill>
                <a:srgbClr val="8484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5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12-V/6-A for Power over Ethernet Demo Board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33261" y="1086747"/>
            <a:ext cx="11122303" cy="67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200" dirty="0">
                <a:solidFill>
                  <a:srgbClr val="464646"/>
                </a:solidFill>
              </a:rPr>
              <a:t>This design is based around active-clamp forward converter operated in current-mode control. This controller offers many features to build an energy efficient converter with all the needed protections like cycle-by-cycle current limit with a 500-mV sense voltage, over current protection (OPP) for a stable maximum output current limit, over temperature protection with a dedicated NTC pin and a pin to sense an output voltage runaway (loop failure for instance). 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22138" y="2103425"/>
            <a:ext cx="5283716" cy="13712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Internal 120-V start-up source operated in dynamic self-supply during start-up or skip mode.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Voltage- or current-mode control operation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Adaptive dead time for improved efficiency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Line compensation for over power protection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Maximum V-s limit and duty ratio clamp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Short circuit protection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Over voltage protection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5-V/2% voltage reference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Over temperature protection via an NTC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Fault reporting pin also used for shutdown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Synchronization capability via dedicated pin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8751" y="782025"/>
            <a:ext cx="11122303" cy="304721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/>
              <a:t>Value Proposition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11528" y="1799659"/>
            <a:ext cx="542952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Demo Board Photo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17346" y="1815550"/>
            <a:ext cx="5493797" cy="276795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Key Features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650701" y="5910803"/>
            <a:ext cx="5381857" cy="56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buClr>
                <a:schemeClr val="accent2"/>
              </a:buClr>
              <a:buSzPct val="80000"/>
            </a:pPr>
            <a:r>
              <a:rPr lang="en-US" altLang="en-US" sz="12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itchFamily="34" charset="0"/>
              </a:rPr>
              <a:t>OPN: </a:t>
            </a:r>
            <a:r>
              <a:rPr lang="en-US" altLang="en-US" sz="12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itchFamily="34" charset="0"/>
                <a:hlinkClick r:id="rId3"/>
              </a:rPr>
              <a:t>NCP1566POE12V6AGEVB</a:t>
            </a:r>
            <a:endParaRPr lang="en-US" altLang="en-US" sz="1200" b="1" dirty="0">
              <a:solidFill>
                <a:schemeClr val="tx1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61" y="4444276"/>
            <a:ext cx="5477882" cy="1676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527" y="2280152"/>
            <a:ext cx="3506273" cy="2569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7097" y="3791148"/>
            <a:ext cx="2128467" cy="18382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43176" y="4075040"/>
            <a:ext cx="1453865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9" dirty="0">
                <a:solidFill>
                  <a:srgbClr val="848484"/>
                </a:solidFill>
                <a:hlinkClick r:id="rId7"/>
              </a:rPr>
              <a:t>Design Note</a:t>
            </a:r>
            <a:endParaRPr lang="en-US" sz="1799" dirty="0">
              <a:solidFill>
                <a:srgbClr val="8484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84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75192" y="5417321"/>
            <a:ext cx="5543140" cy="80149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AC/DC Adapters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and Power</a:t>
            </a:r>
            <a:endParaRPr lang="en-US" sz="2799" dirty="0">
              <a:latin typeface="Arial" panose="020B0604020202020204" pitchFamily="34" charset="0"/>
            </a:endParaRP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Industrial Auxiliary Power</a:t>
            </a:r>
            <a:endParaRPr lang="en-US" sz="2799" dirty="0">
              <a:latin typeface="Arial" panose="020B0604020202020204" pitchFamily="34" charset="0"/>
            </a:endParaRP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Automotive Auxiliary Power</a:t>
            </a:r>
            <a:endParaRPr lang="en-US" sz="2799" dirty="0">
              <a:latin typeface="Arial" panose="020B0604020202020204" pitchFamily="34" charset="0"/>
            </a:endParaRPr>
          </a:p>
          <a:p>
            <a:pPr>
              <a:buClr>
                <a:srgbClr val="333399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>
              <a:buClr>
                <a:srgbClr val="333399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06897" y="1073163"/>
            <a:ext cx="11575031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The NCV/NCP1362 is a new quasi−resonant peak current mode control mode controller targeting output power levels from a few watts up to 50 W in a flyback application. It is primary side regulated for Constant Voltage and Constant Current regulation, achieving excellent line and load regulation of 5% without requiring the typical </a:t>
            </a:r>
            <a:r>
              <a:rPr lang="en-US" sz="1200" dirty="0" err="1">
                <a:solidFill>
                  <a:srgbClr val="000000"/>
                </a:solidFill>
              </a:rPr>
              <a:t>opto</a:t>
            </a:r>
            <a:r>
              <a:rPr lang="en-US" sz="1200" dirty="0">
                <a:solidFill>
                  <a:srgbClr val="000000"/>
                </a:solidFill>
              </a:rPr>
              <a:t>-coupler and voltage reference for lower cost and improved system reliability. The controller features improved light load efficiency and stand-by performance.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6897" y="2045141"/>
            <a:ext cx="2531358" cy="145898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Dual Frozen Peak Current</a:t>
            </a: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</a:endParaRP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Constant Voltage &amp; Current PSR &lt; ±5%</a:t>
            </a:r>
            <a:endParaRPr lang="en-US" sz="2799" dirty="0">
              <a:latin typeface="Arial" panose="020B0604020202020204" pitchFamily="34" charset="0"/>
            </a:endParaRP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AEC-Q100 Qualified (NCV1362)</a:t>
            </a:r>
            <a:endParaRPr lang="en-US" sz="2799" dirty="0">
              <a:latin typeface="Arial" panose="020B0604020202020204" pitchFamily="34" charset="0"/>
            </a:endParaRPr>
          </a:p>
          <a:p>
            <a:pPr eaLnBrk="0" hangingPunct="0">
              <a:buClr>
                <a:srgbClr val="3333CC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  <a:p>
            <a:pPr marL="174573" indent="-174573" eaLnBrk="0" hangingPunct="0">
              <a:buClr>
                <a:srgbClr val="3333CC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269732" y="2045140"/>
            <a:ext cx="2548603" cy="145898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Optimize Light Load Efficiency and Standby</a:t>
            </a:r>
            <a:endParaRPr lang="en-US" sz="1200" dirty="0">
              <a:latin typeface="Arial" panose="020B0604020202020204" pitchFamily="34" charset="0"/>
            </a:endParaRP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Regulated Output without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Opto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-Coupler</a:t>
            </a:r>
            <a:endParaRPr lang="en-US" sz="2799" dirty="0">
              <a:latin typeface="Arial" panose="020B0604020202020204" pitchFamily="34" charset="0"/>
            </a:endParaRP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Automotive Applications</a:t>
            </a:r>
            <a:endParaRPr lang="en-US" sz="2799" dirty="0">
              <a:latin typeface="Arial" panose="020B0604020202020204" pitchFamily="34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370490" y="5613841"/>
            <a:ext cx="5511436" cy="76115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Standard Part #: NCP1362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Package: SOIC-8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AEC-Q100: NCV1362</a:t>
            </a:r>
          </a:p>
        </p:txBody>
      </p:sp>
      <p:sp>
        <p:nvSpPr>
          <p:cNvPr id="22541" name="Text Box 16"/>
          <p:cNvSpPr txBox="1">
            <a:spLocks noChangeArrowheads="1"/>
          </p:cNvSpPr>
          <p:nvPr/>
        </p:nvSpPr>
        <p:spPr bwMode="auto">
          <a:xfrm>
            <a:off x="306896" y="3786579"/>
            <a:ext cx="8303919" cy="11361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 numCol="2"/>
          <a:lstStyle/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Quasi-Resonant with Valley Lockout</a:t>
            </a:r>
            <a:endParaRPr lang="en-US" sz="1200" dirty="0">
              <a:latin typeface="Arial" panose="020B0604020202020204" pitchFamily="34" charset="0"/>
            </a:endParaRP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Max Frequency Clamp (80, 110, 140 kHz and no Clamp)</a:t>
            </a:r>
            <a:endParaRPr lang="en-US" sz="2799" dirty="0">
              <a:latin typeface="Arial" panose="020B0604020202020204" pitchFamily="34" charset="0"/>
            </a:endParaRP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Frequency Jittering</a:t>
            </a:r>
            <a:endParaRPr lang="en-US" sz="2799" dirty="0">
              <a:latin typeface="Arial" panose="020B0604020202020204" pitchFamily="34" charset="0"/>
            </a:endParaRPr>
          </a:p>
          <a:p>
            <a:pPr marL="255955" indent="-255955" fontAlgn="t"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LFF and BO on Dedicated Pin</a:t>
            </a:r>
            <a:endParaRPr lang="en-US" sz="2799" dirty="0">
              <a:latin typeface="Arial" panose="020B0604020202020204" pitchFamily="34" charset="0"/>
            </a:endParaRPr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gray">
          <a:xfrm>
            <a:off x="1523603" y="2291597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gray">
          <a:xfrm>
            <a:off x="1523603" y="2301119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gray">
          <a:xfrm>
            <a:off x="1523603" y="2296357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1523604" y="44815"/>
            <a:ext cx="184683" cy="36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06896" y="3504480"/>
            <a:ext cx="5499268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Other Features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75193" y="5130472"/>
            <a:ext cx="554313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Market &amp; Applications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382660" y="5323404"/>
            <a:ext cx="549926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Ordering &amp; Package information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06897" y="790828"/>
            <a:ext cx="11575031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Value Proposition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06897" y="1755061"/>
            <a:ext cx="253135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Unique Features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269732" y="1754704"/>
            <a:ext cx="253135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Unique Features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370490" y="1754704"/>
            <a:ext cx="549831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Typical Application Schematic &amp; Pin Out</a:t>
            </a:r>
          </a:p>
        </p:txBody>
      </p:sp>
      <p:cxnSp>
        <p:nvCxnSpPr>
          <p:cNvPr id="4" name="Straight Connector 3"/>
          <p:cNvCxnSpPr>
            <a:stCxn id="22531" idx="2"/>
          </p:cNvCxnSpPr>
          <p:nvPr/>
        </p:nvCxnSpPr>
        <p:spPr>
          <a:xfrm>
            <a:off x="6094412" y="1747194"/>
            <a:ext cx="0" cy="435115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NCP/NCV1362: Primary Side PWM Controller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872" y="5653742"/>
            <a:ext cx="1647396" cy="857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746" y="2147894"/>
            <a:ext cx="4987934" cy="31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83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2DB3-A123-449C-B465-9FDA10F3E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 NCP12711</a:t>
            </a:r>
          </a:p>
        </p:txBody>
      </p:sp>
    </p:spTree>
    <p:extLst>
      <p:ext uri="{BB962C8B-B14F-4D97-AF65-F5344CB8AC3E}">
        <p14:creationId xmlns:p14="http://schemas.microsoft.com/office/powerpoint/2010/main" val="30551749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75192" y="5417321"/>
            <a:ext cx="5543140" cy="80149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DC-DC Converters for Modules and Telecom Application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Industrial Power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Automotive 12 V Auxiliary Power Supply</a:t>
            </a:r>
          </a:p>
          <a:p>
            <a:pPr>
              <a:buClr>
                <a:srgbClr val="333399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>
              <a:buClr>
                <a:srgbClr val="333399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06897" y="1073163"/>
            <a:ext cx="11575031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The NCP12711 is a fixed-frequency peak-current-mode PWM controller containing all of the features necessary for implementing single-ended power converter topologies. The device operates from 4 V to 45 V without auxiliary winding.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6896" y="2045141"/>
            <a:ext cx="2531359" cy="145898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Low Voltage Operation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Adjustable Over Power Protection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NTC-Compatible Fault Interface 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Frequency Jitter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Error Amplifier Option 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AEC-Q100 Qualified (NCV12711)</a:t>
            </a:r>
          </a:p>
          <a:p>
            <a:pPr eaLnBrk="0" hangingPunct="0">
              <a:buClr>
                <a:srgbClr val="3333CC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  <a:p>
            <a:pPr marL="174573" indent="-174573" eaLnBrk="0" hangingPunct="0">
              <a:buClr>
                <a:srgbClr val="3333CC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269732" y="2045140"/>
            <a:ext cx="2548603" cy="145898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4 – 45 V Input Range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Limits Total Power Capability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Provides Thermal Protection 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Improves EMI signature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For non-isolated designs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For automotive applications</a:t>
            </a:r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gray">
          <a:xfrm>
            <a:off x="1523603" y="2291597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gray">
          <a:xfrm>
            <a:off x="1523603" y="2301119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gray">
          <a:xfrm>
            <a:off x="1523603" y="2296357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1523604" y="44815"/>
            <a:ext cx="184683" cy="36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06896" y="3386143"/>
            <a:ext cx="5499268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Other Features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75193" y="5130472"/>
            <a:ext cx="554313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Market &amp; Applications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382660" y="5323404"/>
            <a:ext cx="549926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Ordering &amp; Package information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06897" y="790828"/>
            <a:ext cx="11575031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Value Proposition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06897" y="1755061"/>
            <a:ext cx="253135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Unique Features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269732" y="1754704"/>
            <a:ext cx="253135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Unique Features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370490" y="1754704"/>
            <a:ext cx="549831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Typical Application Schematic &amp; Pin Out</a:t>
            </a:r>
          </a:p>
        </p:txBody>
      </p:sp>
      <p:cxnSp>
        <p:nvCxnSpPr>
          <p:cNvPr id="4" name="Straight Connector 3"/>
          <p:cNvCxnSpPr>
            <a:stCxn id="22531" idx="2"/>
          </p:cNvCxnSpPr>
          <p:nvPr/>
        </p:nvCxnSpPr>
        <p:spPr>
          <a:xfrm>
            <a:off x="6094412" y="1747194"/>
            <a:ext cx="0" cy="435115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NCP12711 Low Vin DC-DC Flyback Controller</a:t>
            </a:r>
          </a:p>
        </p:txBody>
      </p:sp>
      <p:pic>
        <p:nvPicPr>
          <p:cNvPr id="28" name="Picture 2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490" y="2172469"/>
            <a:ext cx="5402300" cy="266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9297725" y="449297"/>
            <a:ext cx="2701573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9" dirty="0">
                <a:solidFill>
                  <a:srgbClr val="0000FF"/>
                </a:solidFill>
                <a:latin typeface="+mj-lt"/>
              </a:rPr>
              <a:t>Sampling, RTM Q2’22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47C27061-52F1-4937-B727-D5F906CF2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7" y="3707595"/>
            <a:ext cx="5283716" cy="13712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Internal 7.5-V Regulator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0% Duty Ratio Operation in No-Load Condition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Single Resistor Programmable Oscillator – 100 kHz to 1 MHz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Adjustable Soft-Start on Peak Current and Frequency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Output OVP Fault Interface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± 1 A Source / Sink Gate Driver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49A1EB8C-9914-4395-A172-A69861288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660" y="5605608"/>
            <a:ext cx="4266089" cy="76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NCP12711ADNR2G, MSOP-10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AEC-Q100: NCV12711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17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NCP12711 Pin-out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1752143" y="991235"/>
          <a:ext cx="8684538" cy="4152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2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1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90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Pin Name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Pin</a:t>
                      </a:r>
                      <a:r>
                        <a:rPr lang="en-US" sz="1400" baseline="0" dirty="0"/>
                        <a:t> description</a:t>
                      </a:r>
                      <a:endParaRPr lang="en-US" sz="14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2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UVLO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Input voltage UVLO and external disable/enable interface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Input voltage detection for over-power compensation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3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FB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FB pin to connect the voltage divider observing the regulated variable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3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VIN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Connects to the input rail and supplies the 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IC via a Low voltage dropout (LDO)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5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RT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Timing resistor for setting of switching frequency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Op-amp output to which the compensation network connects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21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SS</a:t>
                      </a:r>
                      <a:endParaRPr lang="en-US" sz="14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Connect a capacitor for setting soft-start duration in both peak current and frequency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0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 sense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Slope compensation adjustment via a series resistance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GND</a:t>
                      </a:r>
                      <a:endParaRPr lang="en-US" sz="1400" baseline="-250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 GND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21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DRV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Output driver for power switching FET clamped to 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V.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21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VCC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Input pin to supply the controller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97836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NCP12711 - Isolated and PSR-type of Converters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603" y="1067415"/>
            <a:ext cx="4494629" cy="310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474" y="1303270"/>
            <a:ext cx="4592749" cy="290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21861" y="4139440"/>
            <a:ext cx="3476328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Non-isolated primary-side regulation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0814" y="4139440"/>
            <a:ext cx="3045234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Isolated primary-side regulation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752143" y="4647883"/>
            <a:ext cx="8608358" cy="1066522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/>
          <a:p>
            <a:pPr marL="342797" indent="-342797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The NPV12711 includes an op-amp and allows for direction connection to V</a:t>
            </a:r>
            <a:r>
              <a:rPr lang="en-US" sz="1600" baseline="-25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out</a:t>
            </a:r>
          </a:p>
          <a:p>
            <a:pPr marL="342797" indent="-342797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It can also be used in a classical auxiliary-winding-based regulation for raw dc output regulation 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Performance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140588"/>
              </p:ext>
            </p:extLst>
          </p:nvPr>
        </p:nvGraphicFramePr>
        <p:xfrm>
          <a:off x="761801" y="829843"/>
          <a:ext cx="10500865" cy="5142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282">
                  <a:extLst>
                    <a:ext uri="{9D8B030D-6E8A-4147-A177-3AD203B41FA5}">
                      <a16:colId xmlns:a16="http://schemas.microsoft.com/office/drawing/2014/main" val="4175516373"/>
                    </a:ext>
                  </a:extLst>
                </a:gridCol>
                <a:gridCol w="1665732">
                  <a:extLst>
                    <a:ext uri="{9D8B030D-6E8A-4147-A177-3AD203B41FA5}">
                      <a16:colId xmlns:a16="http://schemas.microsoft.com/office/drawing/2014/main" val="4158153676"/>
                    </a:ext>
                  </a:extLst>
                </a:gridCol>
                <a:gridCol w="1350593">
                  <a:extLst>
                    <a:ext uri="{9D8B030D-6E8A-4147-A177-3AD203B41FA5}">
                      <a16:colId xmlns:a16="http://schemas.microsoft.com/office/drawing/2014/main" val="3456234358"/>
                    </a:ext>
                  </a:extLst>
                </a:gridCol>
                <a:gridCol w="1418123">
                  <a:extLst>
                    <a:ext uri="{9D8B030D-6E8A-4147-A177-3AD203B41FA5}">
                      <a16:colId xmlns:a16="http://schemas.microsoft.com/office/drawing/2014/main" val="3048727856"/>
                    </a:ext>
                  </a:extLst>
                </a:gridCol>
                <a:gridCol w="1553182">
                  <a:extLst>
                    <a:ext uri="{9D8B030D-6E8A-4147-A177-3AD203B41FA5}">
                      <a16:colId xmlns:a16="http://schemas.microsoft.com/office/drawing/2014/main" val="1158014506"/>
                    </a:ext>
                  </a:extLst>
                </a:gridCol>
                <a:gridCol w="2734953">
                  <a:extLst>
                    <a:ext uri="{9D8B030D-6E8A-4147-A177-3AD203B41FA5}">
                      <a16:colId xmlns:a16="http://schemas.microsoft.com/office/drawing/2014/main" val="1260316465"/>
                    </a:ext>
                  </a:extLst>
                </a:gridCol>
              </a:tblGrid>
              <a:tr h="298046"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ON NCP12711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ON NCP12700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TPS40210(-Q1)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LM5155-Q1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Benefits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3520196823"/>
                  </a:ext>
                </a:extLst>
              </a:tr>
              <a:tr h="5214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Topology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Iso. Flyback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Non-Iso Flyback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Iso. Flyback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Boost/SEPIC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Non-Iso Flyback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Boost/SEPIC/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Non-Iso Flyback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Optimized for isolated flyback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1733705271"/>
                  </a:ext>
                </a:extLst>
              </a:tr>
              <a:tr h="3919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Input Voltage Range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4 – 45 V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9 - 100 V (MSOP10)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9 – 200 V (WQFN10)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4.5 – 52 V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3.5 – 45 V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2.97 – 16 V BIAS=V</a:t>
                      </a:r>
                      <a:r>
                        <a:rPr lang="en-US" sz="900" baseline="-25000" dirty="0">
                          <a:effectLst/>
                          <a:latin typeface="+mj-lt"/>
                        </a:rPr>
                        <a:t>cc</a:t>
                      </a:r>
                      <a:endParaRPr lang="en-US" sz="900" baseline="-250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4 V required for modules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1365379772"/>
                  </a:ext>
                </a:extLst>
              </a:tr>
              <a:tr h="2379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Switching Frequency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100 kHz to 1 MHz</a:t>
                      </a:r>
                      <a:endParaRPr lang="en-US" sz="9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100 kHz to 1 MHz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35 kHz to 1 MHz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100 kHz to 2.2 MHz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961360158"/>
                  </a:ext>
                </a:extLst>
              </a:tr>
              <a:tr h="2379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Soft Start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Adjustable</a:t>
                      </a:r>
                      <a:endParaRPr lang="en-US" sz="9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Adjustable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Adjustable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Adjustable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711641485"/>
                  </a:ext>
                </a:extLst>
              </a:tr>
              <a:tr h="298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Current Sense Threshold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250 mV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250/495 mV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150 mV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100 mV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686901189"/>
                  </a:ext>
                </a:extLst>
              </a:tr>
              <a:tr h="2379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Programmable Oscillator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Yes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Yes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Yes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Yes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3507071195"/>
                  </a:ext>
                </a:extLst>
              </a:tr>
              <a:tr h="2379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Max duty ratio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90%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80%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-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93%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4132468292"/>
                  </a:ext>
                </a:extLst>
              </a:tr>
              <a:tr h="2379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t</a:t>
                      </a:r>
                      <a:r>
                        <a:rPr lang="en-US" sz="900" baseline="-25000" dirty="0" err="1">
                          <a:effectLst/>
                        </a:rPr>
                        <a:t>ON</a:t>
                      </a:r>
                      <a:r>
                        <a:rPr lang="en-US" sz="900" baseline="-25000" dirty="0">
                          <a:effectLst/>
                        </a:rPr>
                        <a:t>(min)</a:t>
                      </a:r>
                      <a:r>
                        <a:rPr lang="en-US" sz="900" dirty="0">
                          <a:effectLst/>
                        </a:rPr>
                        <a:t> (typical)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125 ns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125 ns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275 ns @ 12 V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50 ns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algn="ctr"/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3518177230"/>
                  </a:ext>
                </a:extLst>
              </a:tr>
              <a:tr h="298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Jitter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Optional</a:t>
                      </a:r>
                      <a:endParaRPr lang="en-US" sz="9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No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No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No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Facilitates EMI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531936773"/>
                  </a:ext>
                </a:extLst>
              </a:tr>
              <a:tr h="3495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0% duty ratio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</a:rPr>
                        <a:t>Yes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Yes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No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No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Safe no-load</a:t>
                      </a:r>
                      <a:r>
                        <a:rPr lang="en-US" sz="900" baseline="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 operation in low-power isolated converters.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3135241649"/>
                  </a:ext>
                </a:extLst>
              </a:tr>
              <a:tr h="298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External Sync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No</a:t>
                      </a:r>
                      <a:endParaRPr lang="en-US" sz="9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No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Yes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Yes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Sync to external clock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948597735"/>
                  </a:ext>
                </a:extLst>
              </a:tr>
              <a:tr h="3919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Faults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OCP, </a:t>
                      </a:r>
                      <a:r>
                        <a:rPr lang="en-US" sz="900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OPP</a:t>
                      </a:r>
                      <a:r>
                        <a:rPr lang="en-US" sz="900" dirty="0">
                          <a:effectLst/>
                          <a:latin typeface="+mj-lt"/>
                        </a:rPr>
                        <a:t>, SCP, UVLO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OCP, OPP, PTP/OVP (FLT), SCP, UVLO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OCP, UVLO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OVP, SCP, Thermal Shutdown, UVLO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Fewer external components, robustness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2945070888"/>
                  </a:ext>
                </a:extLst>
              </a:tr>
              <a:tr h="2379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Auto-recovery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Auto-Recovery/Latch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Auto-Recovery/Latch</a:t>
                      </a:r>
                      <a:endParaRPr lang="en-US" altLang="ko-K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OCP Retry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-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Design flexibility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1556368482"/>
                  </a:ext>
                </a:extLst>
              </a:tr>
              <a:tr h="2379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ESD, HBM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2 kV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2 kV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2 kV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2 kV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4229682812"/>
                  </a:ext>
                </a:extLst>
              </a:tr>
              <a:tr h="2379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Operating Junction Temp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-40 °C to +125 °C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-40 °C to +150 °C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-40 °C to +125 °C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-40 °C to +125 °C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/>
                          <a:latin typeface="+mj-lt"/>
                        </a:rPr>
                        <a:t>Characterization up to 150 °C</a:t>
                      </a: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2271888532"/>
                  </a:ext>
                </a:extLst>
              </a:tr>
              <a:tr h="3919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Packages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MSOP10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MSOP10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WQFN10</a:t>
                      </a: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HVSSOP10, VSON10, PDSO10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j-lt"/>
                        </a:rPr>
                        <a:t>3x2 WSON12 (wettable flank)</a:t>
                      </a:r>
                      <a:endParaRPr lang="en-US" sz="9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j-lt"/>
                        </a:rPr>
                        <a:t>Leadless with wettable flanks for inspection</a:t>
                      </a:r>
                      <a:endParaRPr lang="en-US" sz="9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75283" marR="75283" marT="37641" marB="37641"/>
                </a:tc>
                <a:extLst>
                  <a:ext uri="{0D108BD9-81ED-4DB2-BD59-A6C34878D82A}">
                    <a16:rowId xmlns:a16="http://schemas.microsoft.com/office/drawing/2014/main" val="4112434274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5091" y="1142589"/>
            <a:ext cx="13106172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88537985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NCP12711 in Details</a:t>
            </a:r>
          </a:p>
        </p:txBody>
      </p:sp>
    </p:spTree>
    <p:extLst>
      <p:ext uri="{BB962C8B-B14F-4D97-AF65-F5344CB8AC3E}">
        <p14:creationId xmlns:p14="http://schemas.microsoft.com/office/powerpoint/2010/main" val="288548383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522" y="762695"/>
            <a:ext cx="10893762" cy="563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Peak-current-mode control with adjustable slope compensation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Adjustable fixed-frequency 100 kHz to 1-MHz operation</a:t>
            </a:r>
          </a:p>
          <a:p>
            <a:pPr>
              <a:buFont typeface="Wingdings" pitchFamily="2" charset="2"/>
              <a:buChar char="ü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Optional internal frequency jitter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Guaranteed startup for V</a:t>
            </a:r>
            <a:r>
              <a:rPr lang="en-US" sz="2399" baseline="-25000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399" dirty="0">
                <a:solidFill>
                  <a:schemeClr val="bg2">
                    <a:lumMod val="10000"/>
                  </a:schemeClr>
                </a:solidFill>
                <a:sym typeface="Symbol"/>
              </a:rPr>
              <a:t>=</a:t>
            </a: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4 V up to V</a:t>
            </a:r>
            <a:r>
              <a:rPr lang="en-US" sz="2399" baseline="-25000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= 45 V continuously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Guaranteed operation after startup down to V</a:t>
            </a:r>
            <a:r>
              <a:rPr lang="en-US" sz="2399" baseline="-25000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= 3.7 V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Internal 7.5-V V</a:t>
            </a:r>
            <a:r>
              <a:rPr lang="en-US" sz="2399" baseline="-25000" dirty="0">
                <a:solidFill>
                  <a:schemeClr val="bg2">
                    <a:lumMod val="10000"/>
                  </a:schemeClr>
                </a:solidFill>
              </a:rPr>
              <a:t>cc</a:t>
            </a: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regulator – direct connection to </a:t>
            </a:r>
            <a:r>
              <a:rPr lang="en-US" sz="2399" dirty="0"/>
              <a:t>V</a:t>
            </a:r>
            <a:r>
              <a:rPr lang="en-US" sz="2399" baseline="-25000" dirty="0"/>
              <a:t>in</a:t>
            </a:r>
            <a:r>
              <a:rPr lang="en-US" sz="2399" dirty="0"/>
              <a:t> up to 30 V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Junction temperature of 125 °C max and characterization data up to 150 °C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Internal over-power protection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OTP/OVP via a multi-function pin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250-mV maximum peak current setpoint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Adjustable soft start in peak current and frequency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90% (</a:t>
            </a:r>
            <a:r>
              <a:rPr lang="en-US" sz="2399" dirty="0" err="1">
                <a:solidFill>
                  <a:schemeClr val="bg2">
                    <a:lumMod val="10000"/>
                  </a:schemeClr>
                </a:solidFill>
              </a:rPr>
              <a:t>typ</a:t>
            </a: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) max duty ratio limit and 0% operation</a:t>
            </a:r>
            <a:endParaRPr lang="en-US" sz="2399" baseline="-250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Standby mode via UVLO pin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30-ms overload timer with 1-s auto-recovery time</a:t>
            </a:r>
          </a:p>
          <a:p>
            <a:pPr>
              <a:buFont typeface="Wingdings" pitchFamily="2" charset="2"/>
              <a:buChar char="ü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Options for 100 and 200-ms durations</a:t>
            </a:r>
          </a:p>
        </p:txBody>
      </p:sp>
    </p:spTree>
    <p:extLst>
      <p:ext uri="{BB962C8B-B14F-4D97-AF65-F5344CB8AC3E}">
        <p14:creationId xmlns:p14="http://schemas.microsoft.com/office/powerpoint/2010/main" val="41262877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Isolated DC-DC </a:t>
            </a:r>
            <a:r>
              <a:rPr lang="en-US" dirty="0" err="1"/>
              <a:t>Flyback</a:t>
            </a:r>
            <a:r>
              <a:rPr lang="en-US" dirty="0"/>
              <a:t> Controllers Roadmap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8434" y="899327"/>
            <a:ext cx="615394" cy="480162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Rectangle 6"/>
          <p:cNvSpPr/>
          <p:nvPr/>
        </p:nvSpPr>
        <p:spPr bwMode="auto">
          <a:xfrm>
            <a:off x="2333827" y="900612"/>
            <a:ext cx="8421245" cy="48016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C00000"/>
              </a:solidFill>
              <a:latin typeface="Calibri" panose="020F0502020204030204" pitchFamily="34" charset="0"/>
              <a:ea typeface="Adobe 명조 Std Acro M" charset="-127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529568" y="879936"/>
            <a:ext cx="0" cy="4801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367958" y="5667317"/>
            <a:ext cx="836165" cy="33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nl-NL" altLang="en-US" sz="1600" b="1" dirty="0">
                <a:latin typeface="Calibri" panose="020F0502020204030204" pitchFamily="34" charset="0"/>
              </a:rPr>
              <a:t>Existing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655597" y="5732067"/>
            <a:ext cx="7505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nl-NL" altLang="en-US" sz="1600" b="1" dirty="0">
                <a:latin typeface="Calibri" panose="020F0502020204030204" pitchFamily="34" charset="0"/>
              </a:rPr>
              <a:t>2022 +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>
            <a:off x="1849697" y="2009891"/>
            <a:ext cx="430887" cy="22388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</a:rPr>
              <a:t>Power Level</a:t>
            </a:r>
            <a:endParaRPr lang="en-US" sz="1200" b="1" dirty="0">
              <a:solidFill>
                <a:srgbClr val="3C5583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528251" y="3511025"/>
            <a:ext cx="2902451" cy="4912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6" tIns="60863" rIns="91416" bIns="60863" anchor="ctr"/>
          <a:lstStyle>
            <a:lvl1pPr defTabSz="828675"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828675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fr-FR" altLang="en-US" sz="1400" b="1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NCP12700 – 9-160 V</a:t>
            </a:r>
          </a:p>
          <a:p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Current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Mode Flyback Controller</a:t>
            </a:r>
          </a:p>
          <a:p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MSOP-10/WQFN10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5529569" y="3511025"/>
            <a:ext cx="2252863" cy="498953"/>
          </a:xfrm>
          <a:prstGeom prst="roundRect">
            <a:avLst/>
          </a:prstGeom>
          <a:solidFill>
            <a:srgbClr val="91C882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6" tIns="60863" rIns="91416" bIns="60863" anchor="ctr"/>
          <a:lstStyle>
            <a:lvl1pPr defTabSz="828675"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828675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fr-FR" altLang="en-US" sz="1400" b="1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NCV/P12711 – 4-45 V </a:t>
            </a:r>
          </a:p>
          <a:p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Current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Mode </a:t>
            </a:r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Flyback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Controller, 50 V </a:t>
            </a:r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transient</a:t>
            </a:r>
            <a:endParaRPr lang="fr-FR" altLang="en-US" sz="800" dirty="0">
              <a:latin typeface="Calibri" panose="020F0502020204030204" pitchFamily="34" charset="0"/>
              <a:ea typeface="MS PGothic" pitchFamily="34" charset="-128"/>
              <a:cs typeface="Arial" charset="0"/>
            </a:endParaRPr>
          </a:p>
          <a:p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MSOP-10/DFNW-10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9" y="3602139"/>
            <a:ext cx="717389" cy="46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49" y="4504947"/>
            <a:ext cx="622924" cy="39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04" y="5136596"/>
            <a:ext cx="596968" cy="43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6" y="2602759"/>
            <a:ext cx="765430" cy="52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80" y="1087759"/>
            <a:ext cx="779744" cy="52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80" y="1860429"/>
            <a:ext cx="763842" cy="5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4"/>
          <p:cNvGrpSpPr/>
          <p:nvPr/>
        </p:nvGrpSpPr>
        <p:grpSpPr>
          <a:xfrm>
            <a:off x="7901823" y="6142183"/>
            <a:ext cx="1835478" cy="216607"/>
            <a:chOff x="6567708" y="5875334"/>
            <a:chExt cx="1835956" cy="216663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6567708" y="5875334"/>
              <a:ext cx="839232" cy="21666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21716" tIns="60863" rIns="121716" bIns="60863" anchor="ctr"/>
            <a:lstStyle>
              <a:lvl1pPr defTabSz="828675"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defTabSz="828675"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828675"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defTabSz="828675"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defTabSz="828675">
                <a:defRPr sz="20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ctr"/>
              <a:r>
                <a:rPr lang="nl-NL" altLang="en-US" sz="900" b="1" dirty="0">
                  <a:latin typeface="Calibri" panose="020F0502020204030204" pitchFamily="34" charset="0"/>
                  <a:ea typeface="MS PGothic" pitchFamily="34" charset="-128"/>
                  <a:cs typeface="Arial" charset="0"/>
                </a:rPr>
                <a:t>Existing</a:t>
              </a:r>
              <a:endParaRPr lang="en-US" altLang="en-US" sz="800" b="1" dirty="0">
                <a:latin typeface="Calibri" panose="020F0502020204030204" pitchFamily="34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7467600" y="5875334"/>
              <a:ext cx="936064" cy="213996"/>
            </a:xfrm>
            <a:prstGeom prst="roundRect">
              <a:avLst/>
            </a:prstGeom>
            <a:solidFill>
              <a:srgbClr val="91C882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21716" tIns="60863" rIns="121716" bIns="60863" anchor="ctr"/>
            <a:lstStyle>
              <a:lvl1pPr defTabSz="828675">
                <a:defRPr sz="20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defTabSz="828675"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828675">
                <a:defRPr sz="20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defTabSz="828675">
                <a:defRPr sz="20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defTabSz="828675">
                <a:defRPr sz="20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AT" altLang="en-US" sz="900" b="1" dirty="0">
                  <a:latin typeface="Calibri" panose="020F0502020204030204" pitchFamily="34" charset="0"/>
                  <a:ea typeface="MS PGothic" pitchFamily="34" charset="-128"/>
                  <a:cs typeface="Arial" charset="0"/>
                </a:rPr>
                <a:t>Developing</a:t>
              </a:r>
              <a:endParaRPr lang="en-US" altLang="en-US" sz="900" dirty="0">
                <a:latin typeface="Calibri" panose="020F0502020204030204" pitchFamily="34" charset="0"/>
                <a:ea typeface="MS PGothic" pitchFamily="34" charset="-128"/>
                <a:cs typeface="Arial" charset="0"/>
              </a:endParaRPr>
            </a:p>
          </p:txBody>
        </p:sp>
      </p:grpSp>
      <p:pic>
        <p:nvPicPr>
          <p:cNvPr id="3074" name="Picture 2" descr="Image result for car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41" y="3748242"/>
            <a:ext cx="385478" cy="38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 bwMode="auto">
          <a:xfrm>
            <a:off x="2538618" y="4530718"/>
            <a:ext cx="2878835" cy="4912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6" tIns="60863" rIns="91416" bIns="60863" anchor="ctr"/>
          <a:lstStyle>
            <a:lvl1pPr defTabSz="828675"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828675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fr-FR" altLang="en-US" sz="1400" b="1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NCV/NCP1362 – QR PSR </a:t>
            </a:r>
            <a:r>
              <a:rPr lang="fr-FR" altLang="en-US" sz="1400" b="1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Flyback</a:t>
            </a:r>
            <a:endParaRPr lang="fr-FR" altLang="en-US" sz="1400" b="1" dirty="0">
              <a:latin typeface="Calibri" panose="020F0502020204030204" pitchFamily="34" charset="0"/>
              <a:ea typeface="MS PGothic" pitchFamily="34" charset="-128"/>
              <a:cs typeface="Arial" charset="0"/>
            </a:endParaRPr>
          </a:p>
          <a:p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No </a:t>
            </a:r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opto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, CC.CV </a:t>
            </a:r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with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BO.  Target Auto AUX</a:t>
            </a:r>
          </a:p>
        </p:txBody>
      </p:sp>
      <p:pic>
        <p:nvPicPr>
          <p:cNvPr id="33" name="Picture 2" descr="Image result for car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48" y="4751118"/>
            <a:ext cx="385478" cy="38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315130" y="3234175"/>
            <a:ext cx="1520900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000" b="1" i="1" dirty="0">
                <a:solidFill>
                  <a:srgbClr val="0000FF"/>
                </a:solidFill>
                <a:ea typeface="MS PGothic" pitchFamily="34" charset="-128"/>
                <a:cs typeface="Arial" charset="0"/>
              </a:rPr>
              <a:t>Sampling, RTM Q2’22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8132620" y="2427586"/>
            <a:ext cx="2252863" cy="5030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6" tIns="45647" rIns="91416" bIns="45647" anchor="ctr"/>
          <a:lstStyle>
            <a:lvl1pPr defTabSz="828675"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828675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fr-FR" altLang="en-US" sz="1400" b="1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NCP1568D AC </a:t>
            </a:r>
            <a:r>
              <a:rPr lang="fr-FR" altLang="en-US" sz="1400" b="1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Flyback</a:t>
            </a:r>
            <a:endParaRPr lang="fr-FR" altLang="en-US" sz="1400" b="1" dirty="0">
              <a:latin typeface="Calibri" panose="020F0502020204030204" pitchFamily="34" charset="0"/>
              <a:ea typeface="MS PGothic" pitchFamily="34" charset="-128"/>
              <a:cs typeface="Arial" charset="0"/>
            </a:endParaRPr>
          </a:p>
          <a:p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NCP1568 option for DC-DC &amp; POE Applications, TSSOP-18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33739" y="2195569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000" b="1" i="1" dirty="0">
                <a:solidFill>
                  <a:srgbClr val="0000FF"/>
                </a:solidFill>
                <a:ea typeface="MS PGothic" pitchFamily="34" charset="-128"/>
                <a:cs typeface="Arial" charset="0"/>
              </a:rPr>
              <a:t>Samples Available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2528443" y="1969429"/>
            <a:ext cx="2902455" cy="4912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6" tIns="60863" rIns="91416" bIns="60863" anchor="ctr"/>
          <a:lstStyle>
            <a:lvl1pPr defTabSz="828675"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828675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fr-FR" altLang="en-US" sz="1400" b="1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NCP1566 120V AC </a:t>
            </a:r>
            <a:r>
              <a:rPr lang="fr-FR" altLang="en-US" sz="1400" b="1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Forward</a:t>
            </a:r>
            <a:endParaRPr lang="fr-FR" altLang="en-US" sz="1400" b="1" dirty="0">
              <a:latin typeface="Calibri" panose="020F0502020204030204" pitchFamily="34" charset="0"/>
              <a:ea typeface="MS PGothic" pitchFamily="34" charset="-128"/>
              <a:cs typeface="Arial" charset="0"/>
            </a:endParaRPr>
          </a:p>
          <a:p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Enhanced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Active Clamp </a:t>
            </a:r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Forward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Controller</a:t>
            </a:r>
          </a:p>
          <a:p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Current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&amp; Voltage Ctrl– QFN24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2528252" y="1275614"/>
            <a:ext cx="2902647" cy="5484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16" tIns="60863" rIns="91416" bIns="60863" anchor="ctr"/>
          <a:lstStyle>
            <a:lvl1pPr defTabSz="828675"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828675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fr-FR" altLang="en-US" sz="1400" b="1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NCL30125 – 2-SW </a:t>
            </a:r>
            <a:r>
              <a:rPr lang="fr-FR" altLang="en-US" sz="1400" b="1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Forward</a:t>
            </a:r>
            <a:endParaRPr lang="fr-FR" altLang="en-US" sz="1400" b="1" dirty="0">
              <a:latin typeface="Calibri" panose="020F0502020204030204" pitchFamily="34" charset="0"/>
              <a:ea typeface="MS PGothic" pitchFamily="34" charset="-128"/>
              <a:cs typeface="Arial" charset="0"/>
            </a:endParaRPr>
          </a:p>
          <a:p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Enhanced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</a:t>
            </a:r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Forward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Controller </a:t>
            </a:r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with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HB drivers , </a:t>
            </a:r>
            <a:r>
              <a:rPr lang="fr-FR" altLang="en-US" sz="800" dirty="0" err="1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Current</a:t>
            </a:r>
            <a:r>
              <a:rPr lang="fr-FR" altLang="en-US" sz="800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 &amp; Voltage Ctrl– QFN24</a:t>
            </a:r>
          </a:p>
        </p:txBody>
      </p:sp>
      <p:pic>
        <p:nvPicPr>
          <p:cNvPr id="40" name="Picture 2" descr="Image result for car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54" y="5973312"/>
            <a:ext cx="385478" cy="38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2246227" y="6027588"/>
            <a:ext cx="1380659" cy="27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nl-NL" altLang="en-US" sz="1200" dirty="0">
                <a:latin typeface="Calibri" panose="020F0502020204030204" pitchFamily="34" charset="0"/>
              </a:rPr>
              <a:t>*AEC-Q100 version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35" name="Rounded Rectangle 26">
            <a:extLst>
              <a:ext uri="{FF2B5EF4-FFF2-40B4-BE49-F238E27FC236}">
                <a16:creationId xmlns:a16="http://schemas.microsoft.com/office/drawing/2014/main" id="{2A956300-19A6-4FEA-9D31-954B402E14CD}"/>
              </a:ext>
            </a:extLst>
          </p:cNvPr>
          <p:cNvSpPr/>
          <p:nvPr/>
        </p:nvSpPr>
        <p:spPr bwMode="auto">
          <a:xfrm>
            <a:off x="9797945" y="6131525"/>
            <a:ext cx="935820" cy="2139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716" tIns="60863" rIns="121716" bIns="60863" anchor="ctr"/>
          <a:lstStyle>
            <a:lvl1pPr defTabSz="828675">
              <a:defRPr sz="20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828675"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828675">
              <a:defRPr sz="20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de-AT" altLang="en-US" sz="900" b="1" dirty="0"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Exploring</a:t>
            </a:r>
            <a:endParaRPr lang="en-US" altLang="en-US" sz="900" dirty="0">
              <a:latin typeface="Calibri" panose="020F0502020204030204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5963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 Switching Frequency Increase at Power Up or in Fault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800" y="865060"/>
            <a:ext cx="9756193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Most controllers start switching at maximum frequency</a:t>
            </a:r>
          </a:p>
          <a:p>
            <a:pPr>
              <a:buFont typeface="Wingdings" pitchFamily="2" charset="2"/>
              <a:buChar char="Ø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NCP12711 switches </a:t>
            </a:r>
            <a:r>
              <a:rPr lang="en-US" sz="1799" dirty="0"/>
              <a:t>at 30 kHz and 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increases frequency during the SS sequence</a:t>
            </a:r>
          </a:p>
          <a:p>
            <a:pPr>
              <a:buFont typeface="Wingdings" pitchFamily="2" charset="2"/>
              <a:buChar char="Ø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Overall stress is minimized, especially with a secondary-side sync rectifier</a:t>
            </a:r>
            <a:endParaRPr lang="en-US" sz="1799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 descr="pix 1.em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68"/>
          <a:stretch>
            <a:fillRect/>
          </a:stretch>
        </p:blipFill>
        <p:spPr>
          <a:xfrm>
            <a:off x="2023889" y="1926494"/>
            <a:ext cx="4908506" cy="38640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313294" y="5638225"/>
            <a:ext cx="236158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13295" y="3352820"/>
            <a:ext cx="0" cy="2285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693855" y="4198173"/>
            <a:ext cx="845600" cy="669782"/>
          </a:xfrm>
          <a:prstGeom prst="line">
            <a:avLst/>
          </a:prstGeom>
          <a:ln w="28575">
            <a:solidFill>
              <a:srgbClr val="3A1DE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531837" y="4205792"/>
            <a:ext cx="990342" cy="0"/>
          </a:xfrm>
          <a:prstGeom prst="line">
            <a:avLst/>
          </a:prstGeom>
          <a:ln w="28575">
            <a:solidFill>
              <a:srgbClr val="3A1DE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9644" y="5676316"/>
            <a:ext cx="832062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Power up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699520" y="4611022"/>
            <a:ext cx="0" cy="1072871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523203" y="4019396"/>
            <a:ext cx="513148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F</a:t>
            </a:r>
            <a:r>
              <a:rPr lang="en-US" sz="1799" baseline="-25000" dirty="0"/>
              <a:t>sw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0934" y="2971919"/>
            <a:ext cx="48750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799" i="1" baseline="-25000" dirty="0">
                <a:latin typeface="Times New Roman" pitchFamily="18" charset="0"/>
                <a:cs typeface="Times New Roman" pitchFamily="18" charset="0"/>
              </a:rPr>
              <a:t>sw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55672" y="5446742"/>
            <a:ext cx="255132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i="1" dirty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1799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96093" y="426698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 kHz</a:t>
            </a:r>
            <a:endParaRPr lang="en-US" sz="1400" baseline="-250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532177" y="4190801"/>
            <a:ext cx="0" cy="1072871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01227" y="5181144"/>
            <a:ext cx="1364211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701227" y="5181144"/>
            <a:ext cx="837982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11082" y="4869391"/>
            <a:ext cx="684625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5 ms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702132" y="4855788"/>
            <a:ext cx="0" cy="782436"/>
          </a:xfrm>
          <a:prstGeom prst="line">
            <a:avLst/>
          </a:prstGeom>
          <a:ln w="28575">
            <a:solidFill>
              <a:srgbClr val="3A1DE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583267" y="4266982"/>
            <a:ext cx="533261" cy="38090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TextBox 23"/>
          <p:cNvSpPr txBox="1"/>
          <p:nvPr/>
        </p:nvSpPr>
        <p:spPr>
          <a:xfrm>
            <a:off x="5607843" y="4237493"/>
            <a:ext cx="487571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 err="1">
                <a:solidFill>
                  <a:schemeClr val="bg1"/>
                </a:solidFill>
              </a:rPr>
              <a:t>T</a:t>
            </a:r>
            <a:r>
              <a:rPr lang="en-US" sz="1799" baseline="-25000" dirty="0" err="1">
                <a:solidFill>
                  <a:schemeClr val="bg1"/>
                </a:solidFill>
              </a:rPr>
              <a:t>sw</a:t>
            </a:r>
            <a:endParaRPr lang="en-US" sz="1799" baseline="-25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48216" y="3154346"/>
            <a:ext cx="90281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1"/>
                </a:solidFill>
              </a:rPr>
              <a:t>30 kHz</a:t>
            </a:r>
            <a:endParaRPr lang="en-US" sz="1799" baseline="-250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494629" y="2971919"/>
            <a:ext cx="0" cy="2285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51818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 Secondary-Side Current</a:t>
            </a:r>
          </a:p>
        </p:txBody>
      </p:sp>
      <p:pic>
        <p:nvPicPr>
          <p:cNvPr id="4" name="Picture 3" descr="pix 1.em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77" b="8011"/>
          <a:stretch>
            <a:fillRect/>
          </a:stretch>
        </p:blipFill>
        <p:spPr>
          <a:xfrm>
            <a:off x="3047206" y="1372136"/>
            <a:ext cx="6504613" cy="4570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574" y="871679"/>
            <a:ext cx="9656885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999" dirty="0">
                <a:solidFill>
                  <a:schemeClr val="bg2">
                    <a:lumMod val="10000"/>
                  </a:schemeClr>
                </a:solidFill>
              </a:rPr>
              <a:t> Secondary-side stress is also reduced. Here, a high-line start-up sequence.</a:t>
            </a:r>
            <a:endParaRPr lang="en-US" sz="1999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Adjustable Compensation Ramp</a:t>
            </a:r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870" y="1299129"/>
            <a:ext cx="3718821" cy="464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89807" y="1422921"/>
            <a:ext cx="508341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 err="1">
                <a:solidFill>
                  <a:schemeClr val="bg2">
                    <a:lumMod val="10000"/>
                  </a:schemeClr>
                </a:solidFill>
              </a:rPr>
              <a:t>V</a:t>
            </a:r>
            <a:r>
              <a:rPr lang="en-US" sz="1799" baseline="-25000" dirty="0" err="1">
                <a:solidFill>
                  <a:schemeClr val="bg2">
                    <a:lumMod val="10000"/>
                  </a:schemeClr>
                </a:solidFill>
              </a:rPr>
              <a:t>dd</a:t>
            </a:r>
            <a:endParaRPr lang="en-US" sz="1799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8960" y="3041750"/>
            <a:ext cx="41513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</a:rPr>
              <a:t>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4717" y="3938237"/>
            <a:ext cx="761802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To PWM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1926" y="4098751"/>
            <a:ext cx="457081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18449" y="2975092"/>
            <a:ext cx="0" cy="10665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5188" y="2060930"/>
            <a:ext cx="167596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Adjust compensation level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89910" y="4346335"/>
            <a:ext cx="700650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 err="1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sz="1799" baseline="-25000" dirty="0" err="1">
                <a:solidFill>
                  <a:schemeClr val="bg2">
                    <a:lumMod val="10000"/>
                  </a:schemeClr>
                </a:solidFill>
              </a:rPr>
              <a:t>ramp</a:t>
            </a:r>
            <a:endParaRPr lang="en-US" sz="1799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5872" y="2591019"/>
            <a:ext cx="4494629" cy="275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999" dirty="0">
                <a:solidFill>
                  <a:schemeClr val="bg2">
                    <a:lumMod val="10000"/>
                  </a:schemeClr>
                </a:solidFill>
              </a:rPr>
              <a:t> Select the exact amount of slope compensation in relationship to </a:t>
            </a:r>
            <a:r>
              <a:rPr lang="en-US" sz="1999" dirty="0" err="1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1999" baseline="-25000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endParaRPr lang="en-US" sz="1999" baseline="-250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1999" baseline="-250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1999" dirty="0">
                <a:solidFill>
                  <a:schemeClr val="bg2">
                    <a:lumMod val="10000"/>
                  </a:schemeClr>
                </a:solidFill>
              </a:rPr>
              <a:t> Avoid peak power limitation at low line inherent to internal compensation ramp</a:t>
            </a:r>
          </a:p>
          <a:p>
            <a:pPr>
              <a:buFont typeface="Wingdings" pitchFamily="2" charset="2"/>
              <a:buChar char="q"/>
            </a:pPr>
            <a:endParaRPr lang="en-US" sz="1999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1999" dirty="0">
                <a:solidFill>
                  <a:schemeClr val="bg2">
                    <a:lumMod val="10000"/>
                  </a:schemeClr>
                </a:solidFill>
              </a:rPr>
              <a:t> Implemented in numerous controllers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056864" y="2133937"/>
            <a:ext cx="304721" cy="38090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361584" y="2133937"/>
            <a:ext cx="0" cy="38090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361584" y="2133937"/>
            <a:ext cx="304721" cy="38090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666305" y="2133937"/>
            <a:ext cx="0" cy="38090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95956" y="949634"/>
            <a:ext cx="933038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Compensation ramp is needed for CCM operation and </a:t>
            </a:r>
            <a:r>
              <a:rPr lang="en-US" sz="2399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&gt; 50%</a:t>
            </a:r>
            <a:endParaRPr lang="en-US" sz="2399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OverPower</a:t>
            </a:r>
            <a:r>
              <a:rPr lang="en-US" dirty="0"/>
              <a:t> Protection  - OPP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671" y="848308"/>
            <a:ext cx="1051286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A converter can deliver more power in high-line conditions</a:t>
            </a:r>
          </a:p>
          <a:p>
            <a:pPr>
              <a:buFont typeface="Wingdings" pitchFamily="2" charset="2"/>
              <a:buChar char="v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The stress on the switching components increases</a:t>
            </a:r>
          </a:p>
          <a:p>
            <a:pPr>
              <a:buFont typeface="Wingdings" pitchFamily="2" charset="2"/>
              <a:buChar char="v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Precautions are needed to keep away from failure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603" y="2591018"/>
            <a:ext cx="4494629" cy="352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33045" y="2362478"/>
            <a:ext cx="3509791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4-40 V, 5 V/1 A flyback converter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226" y="4724063"/>
            <a:ext cx="787190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6.3 W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74625" y="5104963"/>
            <a:ext cx="0" cy="3047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4274" y="5790585"/>
            <a:ext cx="530777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4 V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474625" y="5677544"/>
            <a:ext cx="0" cy="152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27890" y="2743379"/>
            <a:ext cx="898282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11.3 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99134" y="2971920"/>
            <a:ext cx="1713485" cy="2029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= 1.5 µH</a:t>
            </a:r>
          </a:p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F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</a:rPr>
              <a:t>sw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= 250 kHz</a:t>
            </a:r>
          </a:p>
          <a:p>
            <a:r>
              <a:rPr lang="en-US" sz="1799" dirty="0" err="1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sz="1799" baseline="-25000" dirty="0" err="1">
                <a:solidFill>
                  <a:schemeClr val="bg2">
                    <a:lumMod val="10000"/>
                  </a:schemeClr>
                </a:solidFill>
              </a:rPr>
              <a:t>sense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= 40 m</a:t>
            </a:r>
            <a:r>
              <a:rPr lang="el-GR" sz="1799" dirty="0">
                <a:solidFill>
                  <a:schemeClr val="bg2">
                    <a:lumMod val="10000"/>
                  </a:schemeClr>
                </a:solidFill>
              </a:rPr>
              <a:t>Ω</a:t>
            </a:r>
            <a:endParaRPr lang="fr-FR" sz="1799" dirty="0">
              <a:solidFill>
                <a:schemeClr val="bg2">
                  <a:lumMod val="10000"/>
                </a:schemeClr>
              </a:solidFill>
            </a:endParaRPr>
          </a:p>
          <a:p>
            <a:endParaRPr lang="fr-FR" sz="1799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FR" sz="1799" dirty="0" err="1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fr-FR" sz="1799" baseline="-25000" dirty="0" err="1">
                <a:solidFill>
                  <a:schemeClr val="bg2">
                    <a:lumMod val="10000"/>
                  </a:schemeClr>
                </a:solidFill>
              </a:rPr>
              <a:t>out,LL</a:t>
            </a:r>
            <a:r>
              <a:rPr lang="fr-FR" sz="1799" dirty="0">
                <a:solidFill>
                  <a:schemeClr val="bg2">
                    <a:lumMod val="10000"/>
                  </a:schemeClr>
                </a:solidFill>
              </a:rPr>
              <a:t> = 1.3 A</a:t>
            </a:r>
          </a:p>
          <a:p>
            <a:endParaRPr lang="fr-FR" sz="1799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FR" sz="1799" dirty="0" err="1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fr-FR" sz="1799" baseline="-25000" dirty="0" err="1">
                <a:solidFill>
                  <a:schemeClr val="bg2">
                    <a:lumMod val="10000"/>
                  </a:schemeClr>
                </a:solidFill>
              </a:rPr>
              <a:t>out,HL</a:t>
            </a:r>
            <a:r>
              <a:rPr lang="fr-FR" sz="1799" dirty="0">
                <a:solidFill>
                  <a:schemeClr val="bg2">
                    <a:lumMod val="10000"/>
                  </a:schemeClr>
                </a:solidFill>
              </a:rPr>
              <a:t> = 2.3 A</a:t>
            </a:r>
            <a:endParaRPr lang="en-US" sz="179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8075096" y="4266982"/>
            <a:ext cx="761802" cy="457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98335" y="4306301"/>
            <a:ext cx="1731754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OPP is needed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36" y="2182831"/>
            <a:ext cx="3961368" cy="307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Peak Reduction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116" y="848076"/>
            <a:ext cx="9749843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Maximum peak current decrease relies on the UVLO pin</a:t>
            </a:r>
          </a:p>
          <a:p>
            <a:pPr>
              <a:buFont typeface="Wingdings" pitchFamily="2" charset="2"/>
              <a:buChar char="v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A scaled version of V</a:t>
            </a:r>
            <a:r>
              <a:rPr lang="en-US" sz="2399" baseline="-25000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is sensed and affects V</a:t>
            </a:r>
            <a:r>
              <a:rPr lang="en-US" sz="2399" baseline="-25000" dirty="0">
                <a:solidFill>
                  <a:schemeClr val="bg2">
                    <a:lumMod val="10000"/>
                  </a:schemeClr>
                </a:solidFill>
              </a:rPr>
              <a:t>CS(max)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6771" y="2015358"/>
            <a:ext cx="2931514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A 20% reduction in V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</a:rPr>
              <a:t>CS(max)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9541" y="3916553"/>
            <a:ext cx="787190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6.3 W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174941" y="4297454"/>
            <a:ext cx="0" cy="304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64590" y="4983075"/>
            <a:ext cx="530777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4 V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174941" y="4870035"/>
            <a:ext cx="0" cy="152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41620" y="4571702"/>
            <a:ext cx="787190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7.2 W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903420" y="4495522"/>
            <a:ext cx="152360" cy="2285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9504034">
            <a:off x="8085049" y="3225241"/>
            <a:ext cx="1517969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Without OPP</a:t>
            </a:r>
          </a:p>
        </p:txBody>
      </p:sp>
      <p:sp>
        <p:nvSpPr>
          <p:cNvPr id="16" name="TextBox 15"/>
          <p:cNvSpPr txBox="1"/>
          <p:nvPr/>
        </p:nvSpPr>
        <p:spPr>
          <a:xfrm rot="220583">
            <a:off x="8258268" y="4098314"/>
            <a:ext cx="1197452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With OPP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5963" y="5409685"/>
            <a:ext cx="8989258" cy="83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OPP keeps the maximum current under 1.5 A for a 1-A nom. value</a:t>
            </a:r>
            <a:endParaRPr lang="en-US" sz="2399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4"/>
          <a:stretch>
            <a:fillRect/>
          </a:stretch>
        </p:blipFill>
        <p:spPr bwMode="auto">
          <a:xfrm>
            <a:off x="1565180" y="2286298"/>
            <a:ext cx="4605412" cy="304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Résultat de recherche d'images pour &quot;NTC&quot;"/>
          <p:cNvPicPr>
            <a:picLocks noChangeAspect="1" noChangeArrowheads="1"/>
          </p:cNvPicPr>
          <p:nvPr/>
        </p:nvPicPr>
        <p:blipFill>
          <a:blip r:embed="rId2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21109">
            <a:off x="1648215" y="3338844"/>
            <a:ext cx="966588" cy="73783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Input for OVP and OTP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340" y="829929"/>
            <a:ext cx="10051846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You can accurately shut the converter off in overheat conditions</a:t>
            </a:r>
          </a:p>
          <a:p>
            <a:pPr>
              <a:buFont typeface="Wingdings" pitchFamily="2" charset="2"/>
              <a:buChar char="q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Adding an extra winding and a Zener diode ensure a rugged OVP</a:t>
            </a:r>
            <a:endParaRPr lang="en-US" sz="2399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 descr="C:\Users\ffydgm\Desktop\LV Flyback\Specification\Figures\LV FB FLT rev4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944" y="2667199"/>
            <a:ext cx="6627946" cy="227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58" name="Picture 2" descr="Résultat de recherche d'images pour &quot;zener diode&quot;"/>
          <p:cNvPicPr>
            <a:picLocks noChangeAspect="1" noChangeArrowheads="1"/>
          </p:cNvPicPr>
          <p:nvPr/>
        </p:nvPicPr>
        <p:blipFill>
          <a:blip r:embed="rId4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693157">
            <a:off x="2170162" y="2407150"/>
            <a:ext cx="1027294" cy="684863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flipH="1">
            <a:off x="2894845" y="2133937"/>
            <a:ext cx="4570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1928" y="1952089"/>
            <a:ext cx="2841705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V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</a:rPr>
              <a:t>CC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from auxiliary winding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904503" y="4038441"/>
            <a:ext cx="0" cy="837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99783" y="4952604"/>
            <a:ext cx="2453879" cy="645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Precisely-monitored</a:t>
            </a:r>
          </a:p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operating temperature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5963" y="5645427"/>
            <a:ext cx="8760718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399" dirty="0">
                <a:solidFill>
                  <a:schemeClr val="bg2">
                    <a:lumMod val="10000"/>
                  </a:schemeClr>
                </a:solidFill>
              </a:rPr>
              <a:t> Build rugged converters with this 2-function pin</a:t>
            </a:r>
            <a:endParaRPr lang="en-US" sz="2399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Performance</a:t>
            </a:r>
          </a:p>
        </p:txBody>
      </p:sp>
    </p:spTree>
    <p:extLst>
      <p:ext uri="{BB962C8B-B14F-4D97-AF65-F5344CB8AC3E}">
        <p14:creationId xmlns:p14="http://schemas.microsoft.com/office/powerpoint/2010/main" val="177355023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Board – NCV12711 with SSR Regulation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8762" y="5755619"/>
            <a:ext cx="8562919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This board is designed to deliver 12 V/1 A </a:t>
            </a:r>
            <a:r>
              <a:rPr lang="en-US" sz="1799" dirty="0"/>
              <a:t>from a 4.5- to 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45-V input voltage</a:t>
            </a:r>
          </a:p>
          <a:p>
            <a:pPr>
              <a:buFont typeface="Wingdings" pitchFamily="2" charset="2"/>
              <a:buChar char="§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Its main purpose is to let the designer test the part along its full operating range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6" t="2676" r="1552" b="2884"/>
          <a:stretch/>
        </p:blipFill>
        <p:spPr>
          <a:xfrm>
            <a:off x="0" y="771411"/>
            <a:ext cx="12188825" cy="498420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Board – NCV12711 with PSR regulation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2373" y="5455845"/>
            <a:ext cx="8303637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This board is designed to deliver 12 V/1 A </a:t>
            </a:r>
            <a:r>
              <a:rPr lang="en-US" sz="1799" dirty="0"/>
              <a:t>from 4.5 to 45 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V</a:t>
            </a:r>
          </a:p>
          <a:p>
            <a:pPr>
              <a:buFont typeface="Wingdings" pitchFamily="2" charset="2"/>
              <a:buChar char="§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Main application is an automotive converter without optocoupler</a:t>
            </a:r>
          </a:p>
          <a:p>
            <a:pPr>
              <a:buFont typeface="Wingdings" pitchFamily="2" charset="2"/>
              <a:buChar char="§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The auxiliary winding is used for a simple yet efficient regulation means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" y="519540"/>
            <a:ext cx="12188825" cy="493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A9F317-6D2E-498C-BB74-B62E809F448C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28" r="26840" b="57727"/>
          <a:stretch/>
        </p:blipFill>
        <p:spPr>
          <a:xfrm>
            <a:off x="9103827" y="4699832"/>
            <a:ext cx="2961604" cy="124326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17D16-6705-41AC-BBD8-2B59753B470F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91" y="1265781"/>
            <a:ext cx="6618961" cy="3933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01063-CCF8-4A26-96AD-9BCE3A8FE29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846" y="212968"/>
            <a:ext cx="4604788" cy="3075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A40662-F22D-4562-9F8F-4F9476A1F0B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846" y="3215211"/>
            <a:ext cx="4604788" cy="3111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73BC1-B23B-4B64-A6EE-25624E90E19F}"/>
              </a:ext>
            </a:extLst>
          </p:cNvPr>
          <p:cNvSpPr txBox="1"/>
          <p:nvPr/>
        </p:nvSpPr>
        <p:spPr>
          <a:xfrm>
            <a:off x="1502228" y="5619056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note will be available soon</a:t>
            </a:r>
          </a:p>
        </p:txBody>
      </p:sp>
    </p:spTree>
    <p:extLst>
      <p:ext uri="{BB962C8B-B14F-4D97-AF65-F5344CB8AC3E}">
        <p14:creationId xmlns:p14="http://schemas.microsoft.com/office/powerpoint/2010/main" val="8179392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75192" y="5417321"/>
            <a:ext cx="5543140" cy="80149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Industrial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Telecom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Transportation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Suitable for 2:1, 4:1, 8:1 input range designs</a:t>
            </a:r>
          </a:p>
          <a:p>
            <a:pPr>
              <a:buClr>
                <a:srgbClr val="333399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>
              <a:buClr>
                <a:srgbClr val="333399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06897" y="1073163"/>
            <a:ext cx="11575031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The NCP12700 is a wide-input range, fixed frequency, peak current mode PWM controller with a highly integrated feature set suitable for implementing single-ended power converter topologies.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6896" y="2045141"/>
            <a:ext cx="2531359" cy="145898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Arial" charset="0"/>
              </a:rPr>
              <a:t> Ultra Wide Range HV (9 – 200 V) startup regulator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Arial" charset="0"/>
              </a:rPr>
              <a:t> User Adjustable Over-Power Protection 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Arial" charset="0"/>
              </a:rPr>
              <a:t> Fault pin for thermal and 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Arial" charset="0"/>
              </a:rPr>
              <a:t>  output over-voltage protection</a:t>
            </a:r>
          </a:p>
          <a:p>
            <a:pPr eaLnBrk="0" hangingPunct="0">
              <a:buClr>
                <a:srgbClr val="3333CC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  <a:p>
            <a:pPr marL="174573" indent="-174573" eaLnBrk="0" hangingPunct="0">
              <a:buClr>
                <a:srgbClr val="3333CC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269732" y="2045140"/>
            <a:ext cx="2548603" cy="145898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Eliminate external startup components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Easier design across input voltage range 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Interface for thermal and output OVP eliminates external protection 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370490" y="5290652"/>
            <a:ext cx="5511436" cy="76115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 eaLnBrk="0" hangingPunct="0">
              <a:buClr>
                <a:srgbClr val="3333CC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NCP12700xDMR2G in Micro10  3*3 (9-100 V)</a:t>
            </a:r>
          </a:p>
          <a:p>
            <a:pPr marL="174573" indent="-174573" eaLnBrk="0" hangingPunct="0">
              <a:buClr>
                <a:srgbClr val="3333CC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NCP12700xMNTWG in WQFN10 3*4 (9-200 V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22541" name="Text Box 16"/>
          <p:cNvSpPr txBox="1">
            <a:spLocks noChangeArrowheads="1"/>
          </p:cNvSpPr>
          <p:nvPr/>
        </p:nvSpPr>
        <p:spPr bwMode="auto">
          <a:xfrm>
            <a:off x="306896" y="3786579"/>
            <a:ext cx="5445702" cy="11361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 numCol="2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Programmable oscillator: 100 kHz – 1 MHz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Internal slope compensation 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Adjustable Soft-Start Ramp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Input Voltage UVLO with hysteresis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Shutdown Threshold for External Disable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Overload Protection with 30 </a:t>
            </a:r>
            <a:r>
              <a:rPr lang="en-US" sz="1200" dirty="0" err="1">
                <a:solidFill>
                  <a:srgbClr val="000000"/>
                </a:solidFill>
              </a:rPr>
              <a:t>ms</a:t>
            </a:r>
            <a:r>
              <a:rPr lang="en-US" sz="1200" dirty="0">
                <a:solidFill>
                  <a:srgbClr val="000000"/>
                </a:solidFill>
              </a:rPr>
              <a:t> Overload Timer 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1 A / 2.5 A Source / Sink Gate Driver</a:t>
            </a:r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gray">
          <a:xfrm>
            <a:off x="1523603" y="2291597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gray">
          <a:xfrm>
            <a:off x="1523603" y="2301119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gray">
          <a:xfrm>
            <a:off x="1523603" y="2296357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1523604" y="44815"/>
            <a:ext cx="184683" cy="36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06896" y="3504480"/>
            <a:ext cx="5499268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Other Features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75193" y="5130472"/>
            <a:ext cx="554313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Market &amp; Applications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382660" y="5000215"/>
            <a:ext cx="549926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Ordering &amp; Package information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06897" y="790828"/>
            <a:ext cx="11575031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Value Proposition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06897" y="1755061"/>
            <a:ext cx="253135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Unique Features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269732" y="1754704"/>
            <a:ext cx="253135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Unique Features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370490" y="1754704"/>
            <a:ext cx="549831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Typical Application Schematic &amp; Pin Out</a:t>
            </a:r>
          </a:p>
        </p:txBody>
      </p:sp>
      <p:cxnSp>
        <p:nvCxnSpPr>
          <p:cNvPr id="4" name="Straight Connector 3"/>
          <p:cNvCxnSpPr>
            <a:stCxn id="22531" idx="2"/>
          </p:cNvCxnSpPr>
          <p:nvPr/>
        </p:nvCxnSpPr>
        <p:spPr>
          <a:xfrm>
            <a:off x="6094412" y="1747194"/>
            <a:ext cx="0" cy="435115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NCP12700 – 9 V to 160 V Flyback Controller</a:t>
            </a:r>
          </a:p>
        </p:txBody>
      </p:sp>
      <p:pic>
        <p:nvPicPr>
          <p:cNvPr id="30" name="Picture 2" descr="C:\Users\ffydgm\Desktop\LV Flyback\Specification\Figures\LV FB w HV Apps Schematic #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227" y="2466481"/>
            <a:ext cx="3599462" cy="22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46" y="5555605"/>
            <a:ext cx="837982" cy="49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" descr="image00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0301" y="2443421"/>
            <a:ext cx="1023079" cy="95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image00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0301" y="3706142"/>
            <a:ext cx="1027752" cy="68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723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Board – NCV12711 Floating PSR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238" y="5385750"/>
            <a:ext cx="8837194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This board is designed to deliver 12 </a:t>
            </a:r>
            <a:r>
              <a:rPr lang="en-US" sz="1799" dirty="0"/>
              <a:t>V/1 A from 4.5 to 38 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V</a:t>
            </a:r>
          </a:p>
          <a:p>
            <a:pPr>
              <a:buFont typeface="Wingdings" pitchFamily="2" charset="2"/>
              <a:buChar char="§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Main application is an automotive converter without optocoupler &amp; auxiliary winding.</a:t>
            </a:r>
          </a:p>
          <a:p>
            <a:pPr>
              <a:buFont typeface="Wingdings" pitchFamily="2" charset="2"/>
              <a:buChar char="§"/>
            </a:pP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The MOSFET is floating like a buck converter.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76" y="604250"/>
            <a:ext cx="11368999" cy="47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F5104-0145-490F-B5B0-0BFD9D8999F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341" y="4907493"/>
            <a:ext cx="3166246" cy="12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9835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317AD9-B9F8-422A-948F-D52EFE0926A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191" y="1265781"/>
            <a:ext cx="6618961" cy="39636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73BC1-B23B-4B64-A6EE-25624E90E19F}"/>
              </a:ext>
            </a:extLst>
          </p:cNvPr>
          <p:cNvSpPr txBox="1"/>
          <p:nvPr/>
        </p:nvSpPr>
        <p:spPr>
          <a:xfrm>
            <a:off x="1502228" y="5619056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note will be available soon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F018C5-36B7-4C61-A406-62884149464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876" y="149012"/>
            <a:ext cx="4949250" cy="297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509116-AE57-4DD7-8D53-3DD33FC7AD5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29" y="3179469"/>
            <a:ext cx="4389805" cy="3101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35624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5529" y="5876232"/>
            <a:ext cx="2894846" cy="64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SIMPLIS</a:t>
            </a:r>
            <a:r>
              <a:rPr lang="en-US" sz="1799" baseline="30000" dirty="0">
                <a:solidFill>
                  <a:schemeClr val="bg2">
                    <a:lumMod val="10000"/>
                  </a:schemeClr>
                </a:solidFill>
              </a:rPr>
              <a:t>®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application circuit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SIMPLIS</a:t>
            </a:r>
            <a:r>
              <a:rPr lang="en-US" baseline="30000" dirty="0"/>
              <a:t>®</a:t>
            </a:r>
            <a:r>
              <a:rPr lang="en-US" dirty="0"/>
              <a:t> Models are Ready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0E70D6-6485-4B54-99EA-1BFFC3203EBC}"/>
              </a:ext>
            </a:extLst>
          </p:cNvPr>
          <p:cNvGrpSpPr/>
          <p:nvPr/>
        </p:nvGrpSpPr>
        <p:grpSpPr>
          <a:xfrm>
            <a:off x="1752143" y="781740"/>
            <a:ext cx="7770376" cy="5075448"/>
            <a:chOff x="1752143" y="781740"/>
            <a:chExt cx="7770376" cy="5075448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143" y="781740"/>
              <a:ext cx="7770376" cy="5075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51C4517-56E8-4B52-B6A3-B2EB8FEF5A15}"/>
                </a:ext>
              </a:extLst>
            </p:cNvPr>
            <p:cNvSpPr txBox="1"/>
            <p:nvPr/>
          </p:nvSpPr>
          <p:spPr>
            <a:xfrm>
              <a:off x="3390900" y="4228044"/>
              <a:ext cx="523789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00" dirty="0"/>
                <a:t>NCV12711</a:t>
              </a:r>
              <a:endParaRPr lang="en-US" sz="800" dirty="0"/>
            </a:p>
          </p:txBody>
        </p:sp>
      </p:grp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594" y="915055"/>
            <a:ext cx="3346001" cy="510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325" y="915055"/>
            <a:ext cx="3643516" cy="518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18666" y="4396488"/>
            <a:ext cx="2340384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V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= 4 V – LDO is off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0034" y="4396488"/>
            <a:ext cx="281904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V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= 10 V – LDO is active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404" y="915055"/>
            <a:ext cx="1494320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F</a:t>
            </a:r>
            <a:r>
              <a:rPr lang="en-US" sz="1799" baseline="-25000" dirty="0"/>
              <a:t>sw</a:t>
            </a:r>
            <a:r>
              <a:rPr lang="en-US" sz="1799" dirty="0"/>
              <a:t> = 30 kHz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6912" y="915055"/>
            <a:ext cx="1622137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F</a:t>
            </a:r>
            <a:r>
              <a:rPr lang="en-US" sz="1799" baseline="-25000" dirty="0"/>
              <a:t>sw</a:t>
            </a:r>
            <a:r>
              <a:rPr lang="en-US" sz="1799" dirty="0"/>
              <a:t> = 120 kHz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Smooth Start-Up Sequence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5964" y="915055"/>
            <a:ext cx="3809007" cy="447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5404" y="5409685"/>
            <a:ext cx="2361585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Loop gain, V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= 4 V</a:t>
            </a:r>
          </a:p>
          <a:p>
            <a:r>
              <a:rPr lang="en-US" sz="1799" dirty="0" err="1">
                <a:solidFill>
                  <a:schemeClr val="bg2">
                    <a:lumMod val="10000"/>
                  </a:schemeClr>
                </a:solidFill>
              </a:rPr>
              <a:t>f</a:t>
            </a:r>
            <a:r>
              <a:rPr lang="en-US" sz="1799" baseline="-25000" dirty="0" err="1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= 700 Hz, 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  <a:sym typeface="Symbol"/>
              </a:rPr>
              <a:t>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  <a:sym typeface="Symbol"/>
              </a:rPr>
              <a:t>m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  <a:sym typeface="Symbol"/>
              </a:rPr>
              <a:t> = 73°</a:t>
            </a:r>
            <a:endParaRPr lang="en-US" sz="1799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175895" y="1242311"/>
          <a:ext cx="674512" cy="426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Equation" r:id="rId4" imgW="380835" imgH="241195" progId="Equation.DSMT4">
                  <p:embed/>
                </p:oleObj>
              </mc:Choice>
              <mc:Fallback>
                <p:oleObj name="Equation" r:id="rId4" imgW="380835" imgH="241195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5895" y="1242311"/>
                        <a:ext cx="674512" cy="4269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2260963" y="3962261"/>
          <a:ext cx="763389" cy="38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6" imgW="431613" imgH="215806" progId="Equation.DSMT4">
                  <p:embed/>
                </p:oleObj>
              </mc:Choice>
              <mc:Fallback>
                <p:oleObj name="Equation" r:id="rId6" imgW="431613" imgH="215806" progId="Equation.DSMT4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963" y="3962261"/>
                        <a:ext cx="763389" cy="38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3967716" y="1474981"/>
            <a:ext cx="0" cy="3904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8"/>
          <p:cNvGraphicFramePr>
            <a:graphicFrameLocks noChangeAspect="1"/>
          </p:cNvGraphicFramePr>
          <p:nvPr/>
        </p:nvGraphicFramePr>
        <p:xfrm>
          <a:off x="3805834" y="1113123"/>
          <a:ext cx="269805" cy="33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8" imgW="152334" imgH="190417" progId="Equation.DSMT4">
                  <p:embed/>
                </p:oleObj>
              </mc:Choice>
              <mc:Fallback>
                <p:oleObj name="Equation" r:id="rId8" imgW="152334" imgH="190417" progId="Equation.DSMT4">
                  <p:embed/>
                  <p:pic>
                    <p:nvPicPr>
                      <p:cNvPr id="1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5834" y="1113123"/>
                        <a:ext cx="269805" cy="33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398" y="915055"/>
            <a:ext cx="3792562" cy="445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008574" y="5409685"/>
            <a:ext cx="2361585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Loop gain, V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= 36 V</a:t>
            </a:r>
          </a:p>
          <a:p>
            <a:r>
              <a:rPr lang="en-US" sz="1799" dirty="0" err="1">
                <a:solidFill>
                  <a:schemeClr val="bg2">
                    <a:lumMod val="10000"/>
                  </a:schemeClr>
                </a:solidFill>
              </a:rPr>
              <a:t>f</a:t>
            </a:r>
            <a:r>
              <a:rPr lang="en-US" sz="1799" baseline="-25000" dirty="0" err="1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 = 1.2 kHz, 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  <a:sym typeface="Symbol"/>
              </a:rPr>
              <a:t></a:t>
            </a:r>
            <a:r>
              <a:rPr lang="en-US" sz="1799" baseline="-25000" dirty="0">
                <a:solidFill>
                  <a:schemeClr val="bg2">
                    <a:lumMod val="10000"/>
                  </a:schemeClr>
                </a:solidFill>
                <a:sym typeface="Symbol"/>
              </a:rPr>
              <a:t>m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  <a:sym typeface="Symbol"/>
              </a:rPr>
              <a:t> = 80°</a:t>
            </a:r>
            <a:endParaRPr lang="en-US" sz="1799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899065" y="1242311"/>
          <a:ext cx="674512" cy="426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11" imgW="380835" imgH="241195" progId="Equation.DSMT4">
                  <p:embed/>
                </p:oleObj>
              </mc:Choice>
              <mc:Fallback>
                <p:oleObj name="Equation" r:id="rId11" imgW="380835" imgH="241195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065" y="1242311"/>
                        <a:ext cx="674512" cy="4269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6984132" y="3962261"/>
          <a:ext cx="763389" cy="38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12" imgW="431613" imgH="215806" progId="Equation.DSMT4">
                  <p:embed/>
                </p:oleObj>
              </mc:Choice>
              <mc:Fallback>
                <p:oleObj name="Equation" r:id="rId12" imgW="431613" imgH="215806" progId="Equation.DSMT4">
                  <p:embed/>
                  <p:pic>
                    <p:nvPicPr>
                      <p:cNvPr id="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4132" y="3962261"/>
                        <a:ext cx="763389" cy="38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>
            <a:off x="8747386" y="1467363"/>
            <a:ext cx="0" cy="3904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8"/>
          <p:cNvGraphicFramePr>
            <a:graphicFrameLocks noChangeAspect="1"/>
          </p:cNvGraphicFramePr>
          <p:nvPr/>
        </p:nvGraphicFramePr>
        <p:xfrm>
          <a:off x="8585504" y="1105505"/>
          <a:ext cx="269805" cy="33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13" imgW="152334" imgH="190417" progId="Equation.DSMT4">
                  <p:embed/>
                </p:oleObj>
              </mc:Choice>
              <mc:Fallback>
                <p:oleObj name="Equation" r:id="rId13" imgW="152334" imgH="190417" progId="Equation.DSMT4">
                  <p:embed/>
                  <p:pic>
                    <p:nvPicPr>
                      <p:cNvPr id="1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5504" y="1105505"/>
                        <a:ext cx="269805" cy="33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Frequency Response is also Available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961368" y="3581362"/>
            <a:ext cx="0" cy="442796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3786790" y="4038441"/>
          <a:ext cx="314243" cy="33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14" imgW="177646" imgH="190335" progId="Equation.DSMT4">
                  <p:embed/>
                </p:oleObj>
              </mc:Choice>
              <mc:Fallback>
                <p:oleObj name="Equation" r:id="rId14" imgW="177646" imgH="190335" progId="Equation.DSMT4">
                  <p:embed/>
                  <p:pic>
                    <p:nvPicPr>
                      <p:cNvPr id="512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790" y="4038441"/>
                        <a:ext cx="314243" cy="33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9"/>
          <p:cNvGraphicFramePr>
            <a:graphicFrameLocks noChangeAspect="1"/>
          </p:cNvGraphicFramePr>
          <p:nvPr/>
        </p:nvGraphicFramePr>
        <p:xfrm>
          <a:off x="8608359" y="4038441"/>
          <a:ext cx="314243" cy="33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Equation" r:id="rId16" imgW="177646" imgH="190335" progId="Equation.DSMT4">
                  <p:embed/>
                </p:oleObj>
              </mc:Choice>
              <mc:Fallback>
                <p:oleObj name="Equation" r:id="rId16" imgW="177646" imgH="190335" progId="Equation.DSMT4">
                  <p:embed/>
                  <p:pic>
                    <p:nvPicPr>
                      <p:cNvPr id="512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8359" y="4038441"/>
                        <a:ext cx="314243" cy="33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 flipV="1">
            <a:off x="8746432" y="3567077"/>
            <a:ext cx="0" cy="442796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CADENCE’s PSpice</a:t>
            </a:r>
            <a:r>
              <a:rPr lang="en-US" baseline="30000" dirty="0"/>
              <a:t>®</a:t>
            </a:r>
            <a:r>
              <a:rPr lang="en-US" dirty="0"/>
              <a:t> Model is Available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65" y="944881"/>
            <a:ext cx="6731440" cy="4929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574" y="982971"/>
            <a:ext cx="4886362" cy="2534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040" y="3526069"/>
            <a:ext cx="4813063" cy="2416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877804" y="5257324"/>
            <a:ext cx="0" cy="617429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91989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NCP12700 9 – 36 V Input </a:t>
            </a:r>
            <a:r>
              <a:rPr lang="en-US" dirty="0" err="1"/>
              <a:t>Demoboard</a:t>
            </a:r>
            <a:endParaRPr lang="en-US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03146" y="1038760"/>
            <a:ext cx="5978027" cy="304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4:1 Input Voltage Range: 9 – 36 V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Output: 12 V/1.25 A, 15 W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Full Load Efficiency: &gt; 88 % / 91% peak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Startup time: &lt; 30 </a:t>
            </a:r>
            <a:r>
              <a:rPr lang="en-US" sz="1400" dirty="0" err="1">
                <a:solidFill>
                  <a:srgbClr val="464646"/>
                </a:solidFill>
                <a:latin typeface="+mn-lt"/>
              </a:rPr>
              <a:t>ms</a:t>
            </a: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Transient Response: &lt; 250 µs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No Load Output Ripple: 200 </a:t>
            </a:r>
            <a:r>
              <a:rPr lang="en-US" sz="1400" dirty="0" err="1">
                <a:solidFill>
                  <a:srgbClr val="464646"/>
                </a:solidFill>
                <a:latin typeface="+mn-lt"/>
              </a:rPr>
              <a:t>mVpp</a:t>
            </a:r>
            <a:r>
              <a:rPr lang="en-US" sz="1400" dirty="0">
                <a:solidFill>
                  <a:srgbClr val="464646"/>
                </a:solidFill>
                <a:latin typeface="+mn-lt"/>
              </a:rPr>
              <a:t> Max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No Load Power: 120 </a:t>
            </a:r>
            <a:r>
              <a:rPr lang="en-US" sz="1400" dirty="0" err="1">
                <a:solidFill>
                  <a:srgbClr val="464646"/>
                </a:solidFill>
                <a:latin typeface="+mn-lt"/>
              </a:rPr>
              <a:t>mW</a:t>
            </a:r>
            <a:r>
              <a:rPr lang="en-US" sz="1400" dirty="0">
                <a:solidFill>
                  <a:srgbClr val="464646"/>
                </a:solidFill>
                <a:latin typeface="+mn-lt"/>
              </a:rPr>
              <a:t> Max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Overvoltage Protection: 16 VDC Max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rgbClr val="464646"/>
              </a:solidFill>
              <a:latin typeface="+mn-lt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37005" y="5639812"/>
            <a:ext cx="5688118" cy="56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altLang="en-US" sz="1200" dirty="0">
                <a:solidFill>
                  <a:srgbClr val="464646"/>
                </a:solidFill>
                <a:latin typeface="+mn-lt"/>
                <a:cs typeface="Arial" pitchFamily="34" charset="0"/>
              </a:rPr>
              <a:t>DC/DC Power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altLang="en-US" sz="1200" dirty="0">
                <a:solidFill>
                  <a:srgbClr val="464646"/>
                </a:solidFill>
                <a:latin typeface="+mn-lt"/>
                <a:cs typeface="Arial" pitchFamily="34" charset="0"/>
              </a:rPr>
              <a:t>DC/DC Modules</a:t>
            </a:r>
            <a:endParaRPr lang="en-US" altLang="en-US" sz="1600" dirty="0">
              <a:solidFill>
                <a:srgbClr val="133455"/>
              </a:solidFill>
              <a:cs typeface="Arial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20076" y="5333505"/>
            <a:ext cx="5751602" cy="3063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Market &amp; Applications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53933" y="734039"/>
            <a:ext cx="5717744" cy="290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Specifications and Features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181174" y="734039"/>
            <a:ext cx="5751602" cy="290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Demo Board Photo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6988" y="5639811"/>
            <a:ext cx="1453865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9" dirty="0">
                <a:solidFill>
                  <a:srgbClr val="848484"/>
                </a:solidFill>
                <a:hlinkClick r:id="rId2"/>
              </a:rPr>
              <a:t>Design Note</a:t>
            </a:r>
            <a:endParaRPr lang="en-US" sz="1799" dirty="0">
              <a:solidFill>
                <a:srgbClr val="848484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848" y="1024476"/>
            <a:ext cx="3922668" cy="2612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089" y="3342205"/>
            <a:ext cx="3844535" cy="25939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49604" y="5585830"/>
            <a:ext cx="3492354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OPN: 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  <a:hlinkClick r:id="rId5"/>
              </a:rPr>
              <a:t>NCP12700LOWVINGEVB</a:t>
            </a:r>
            <a:endParaRPr lang="en-US" sz="1799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7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NCP12700 18 – 160 V Input </a:t>
            </a:r>
            <a:r>
              <a:rPr lang="en-US" dirty="0" err="1"/>
              <a:t>Demoboard</a:t>
            </a:r>
            <a:endParaRPr lang="en-US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03146" y="1038760"/>
            <a:ext cx="5978027" cy="304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9:1 Input Voltage Range: 18 – 160 V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Output: 12 V/1.25 A, 15 W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Full Load Efficiency: &gt; 86 % / 90% peak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Startup time: &lt; 20 </a:t>
            </a:r>
            <a:r>
              <a:rPr lang="en-US" sz="1400" dirty="0" err="1">
                <a:solidFill>
                  <a:srgbClr val="464646"/>
                </a:solidFill>
                <a:latin typeface="+mn-lt"/>
              </a:rPr>
              <a:t>ms</a:t>
            </a: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Transient Response: &lt; 250 µs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No Load Output Ripple: 150 </a:t>
            </a:r>
            <a:r>
              <a:rPr lang="en-US" sz="1400" dirty="0" err="1">
                <a:solidFill>
                  <a:srgbClr val="464646"/>
                </a:solidFill>
                <a:latin typeface="+mn-lt"/>
              </a:rPr>
              <a:t>mVpp</a:t>
            </a:r>
            <a:r>
              <a:rPr lang="en-US" sz="1400" dirty="0">
                <a:solidFill>
                  <a:srgbClr val="464646"/>
                </a:solidFill>
                <a:latin typeface="+mn-lt"/>
              </a:rPr>
              <a:t> Max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No Load Power: 500 </a:t>
            </a:r>
            <a:r>
              <a:rPr lang="en-US" sz="1400" dirty="0" err="1">
                <a:solidFill>
                  <a:srgbClr val="464646"/>
                </a:solidFill>
                <a:latin typeface="+mn-lt"/>
              </a:rPr>
              <a:t>mW</a:t>
            </a:r>
            <a:r>
              <a:rPr lang="en-US" sz="1400" dirty="0">
                <a:solidFill>
                  <a:srgbClr val="464646"/>
                </a:solidFill>
                <a:latin typeface="+mn-lt"/>
              </a:rPr>
              <a:t> Max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Overvoltage Protection: 16 VDC Max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rgbClr val="464646"/>
              </a:solidFill>
              <a:latin typeface="+mn-lt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37005" y="5639812"/>
            <a:ext cx="5688118" cy="56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altLang="en-US" sz="1200" dirty="0">
                <a:solidFill>
                  <a:srgbClr val="464646"/>
                </a:solidFill>
                <a:latin typeface="+mn-lt"/>
                <a:cs typeface="Arial" pitchFamily="34" charset="0"/>
              </a:rPr>
              <a:t>DC/DC Modules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altLang="en-US" sz="1200" dirty="0">
                <a:solidFill>
                  <a:srgbClr val="464646"/>
                </a:solidFill>
                <a:latin typeface="+mn-lt"/>
                <a:cs typeface="Arial" pitchFamily="34" charset="0"/>
              </a:rPr>
              <a:t>Telecom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altLang="en-US" sz="1200" dirty="0">
                <a:solidFill>
                  <a:srgbClr val="464646"/>
                </a:solidFill>
                <a:latin typeface="+mn-lt"/>
                <a:cs typeface="Arial" pitchFamily="34" charset="0"/>
              </a:rPr>
              <a:t>Power Over Ethernet</a:t>
            </a:r>
            <a:endParaRPr lang="en-US" altLang="en-US" sz="1600" dirty="0">
              <a:solidFill>
                <a:srgbClr val="133455"/>
              </a:solidFill>
              <a:cs typeface="Arial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20076" y="5333505"/>
            <a:ext cx="5751602" cy="3063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Market &amp; Applications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53933" y="734039"/>
            <a:ext cx="5717744" cy="290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Specifications and Features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181174" y="734039"/>
            <a:ext cx="5751602" cy="290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Demo Board Photo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6988" y="5639811"/>
            <a:ext cx="1453865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9" dirty="0">
                <a:solidFill>
                  <a:srgbClr val="848484"/>
                </a:solidFill>
                <a:hlinkClick r:id="rId2"/>
              </a:rPr>
              <a:t>Design Note</a:t>
            </a:r>
            <a:endParaRPr lang="en-US" sz="1799" dirty="0">
              <a:solidFill>
                <a:srgbClr val="848484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" t="8769" b="8276"/>
          <a:stretch/>
        </p:blipFill>
        <p:spPr bwMode="auto">
          <a:xfrm>
            <a:off x="7431816" y="1459859"/>
            <a:ext cx="4006991" cy="202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969" y="3676034"/>
            <a:ext cx="4037548" cy="21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835355" y="5886326"/>
            <a:ext cx="3569278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99" dirty="0">
                <a:solidFill>
                  <a:schemeClr val="bg2">
                    <a:lumMod val="10000"/>
                  </a:schemeClr>
                </a:solidFill>
              </a:rPr>
              <a:t>OPN: </a:t>
            </a:r>
            <a:r>
              <a:rPr lang="en-US" sz="1799" dirty="0">
                <a:solidFill>
                  <a:schemeClr val="bg2">
                    <a:lumMod val="10000"/>
                  </a:schemeClr>
                </a:solidFill>
                <a:hlinkClick r:id="rId5"/>
              </a:rPr>
              <a:t>NCP12700WIDEVINGEVB</a:t>
            </a:r>
            <a:endParaRPr lang="en-US" sz="1799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NCP12700 45 W, 24 V Power over Ethernet PD Demo Board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03146" y="1038760"/>
            <a:ext cx="5978027" cy="304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Power Over Ethernet Compatible Input Range: 37 V to 57 V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High Full Load Efficiency: &gt;90%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and Average Efficiency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Very Low Ripple and Noise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Smooth Startup Operation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Low Parts Count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Inherent SCP And OCP Protection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Thermal and OVP Protection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Multiple Probe Points for Evaluation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Compatible with the NCP1096GEVB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rgbClr val="464646"/>
              </a:solidFill>
              <a:latin typeface="+mn-lt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37005" y="5639812"/>
            <a:ext cx="5688118" cy="56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altLang="en-US" sz="1200" dirty="0">
                <a:solidFill>
                  <a:srgbClr val="464646"/>
                </a:solidFill>
                <a:latin typeface="+mn-lt"/>
                <a:cs typeface="Arial" pitchFamily="34" charset="0"/>
              </a:rPr>
              <a:t>Power Over Ethernet</a:t>
            </a:r>
            <a:endParaRPr lang="en-US" altLang="en-US" sz="1600" dirty="0">
              <a:solidFill>
                <a:srgbClr val="133455"/>
              </a:solidFill>
              <a:cs typeface="Arial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20076" y="5333505"/>
            <a:ext cx="5751602" cy="3063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Market &amp; Applications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53933" y="734039"/>
            <a:ext cx="5717744" cy="290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Specifications and Features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181174" y="734039"/>
            <a:ext cx="5751602" cy="290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Demo Board Photo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6988" y="5639811"/>
            <a:ext cx="1453865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9" dirty="0">
                <a:solidFill>
                  <a:srgbClr val="848484"/>
                </a:solidFill>
                <a:hlinkClick r:id="rId2"/>
              </a:rPr>
              <a:t>Design Note</a:t>
            </a:r>
            <a:endParaRPr lang="en-US" sz="1799" dirty="0">
              <a:solidFill>
                <a:srgbClr val="84848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656" y="1476162"/>
            <a:ext cx="3018639" cy="2428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821" y="3956149"/>
            <a:ext cx="3084474" cy="1868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33609" y="5736943"/>
            <a:ext cx="5261608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5B8FCB"/>
              </a:buClr>
              <a:buSzPct val="80000"/>
            </a:pPr>
            <a:r>
              <a:rPr lang="en-US" sz="1799" dirty="0">
                <a:solidFill>
                  <a:srgbClr val="464646"/>
                </a:solidFill>
              </a:rPr>
              <a:t>Connected to the NCP1096GEVB POE PD Demo</a:t>
            </a:r>
          </a:p>
        </p:txBody>
      </p:sp>
    </p:spTree>
    <p:extLst>
      <p:ext uri="{BB962C8B-B14F-4D97-AF65-F5344CB8AC3E}">
        <p14:creationId xmlns:p14="http://schemas.microsoft.com/office/powerpoint/2010/main" val="131979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NCP12700 45 W POE TO USB PD Demo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03146" y="1038760"/>
            <a:ext cx="5978027" cy="304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Power Over Ethernet Compatible Input Range:37 V to 57 V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USB−PD 5V−20V Operation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High Full Load and Average Efficiency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Very Low Ripple and Noise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Smooth Startup Operation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Low Parts Count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Inherent SCP And OCP Protection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Thermal and OVP Protection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Multiple Probe Points for Evaluation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srgbClr val="464646"/>
                </a:solidFill>
                <a:latin typeface="+mn-lt"/>
              </a:rPr>
              <a:t>Compatible with the NCP1096GEVB</a:t>
            </a: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400" dirty="0">
              <a:solidFill>
                <a:srgbClr val="464646"/>
              </a:solidFill>
              <a:latin typeface="+mn-lt"/>
            </a:endParaRPr>
          </a:p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rgbClr val="464646"/>
              </a:solidFill>
              <a:latin typeface="+mn-lt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37005" y="5639812"/>
            <a:ext cx="5688118" cy="56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rgbClr val="5B8FCB"/>
              </a:buClr>
              <a:buSzPct val="80000"/>
              <a:buFont typeface="Wingdings" pitchFamily="2" charset="2"/>
              <a:buChar char="§"/>
            </a:pPr>
            <a:r>
              <a:rPr lang="en-US" altLang="en-US" sz="1200" dirty="0">
                <a:solidFill>
                  <a:srgbClr val="464646"/>
                </a:solidFill>
                <a:latin typeface="+mn-lt"/>
                <a:cs typeface="Arial" pitchFamily="34" charset="0"/>
              </a:rPr>
              <a:t>Power Over Ethernet to USB PD</a:t>
            </a:r>
            <a:endParaRPr lang="en-US" altLang="en-US" sz="1600" dirty="0">
              <a:solidFill>
                <a:srgbClr val="133455"/>
              </a:solidFill>
              <a:cs typeface="Arial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20076" y="5333505"/>
            <a:ext cx="5751602" cy="3063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Market &amp; Applications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53933" y="734039"/>
            <a:ext cx="5717744" cy="290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Specifications and Features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181174" y="734039"/>
            <a:ext cx="5751602" cy="290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r>
              <a:rPr lang="en-US" altLang="en-US" sz="1400" b="1" dirty="0">
                <a:solidFill>
                  <a:srgbClr val="FFFFFF"/>
                </a:solidFill>
              </a:rPr>
              <a:t>Demo Board Photo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6988" y="5639811"/>
            <a:ext cx="1453865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9" dirty="0">
                <a:solidFill>
                  <a:srgbClr val="848484"/>
                </a:solidFill>
                <a:hlinkClick r:id="rId2"/>
              </a:rPr>
              <a:t>Design Note</a:t>
            </a:r>
            <a:endParaRPr lang="en-US" sz="1799" dirty="0">
              <a:solidFill>
                <a:srgbClr val="84848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3609" y="5736943"/>
            <a:ext cx="5261608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5B8FCB"/>
              </a:buClr>
              <a:buSzPct val="80000"/>
            </a:pPr>
            <a:r>
              <a:rPr lang="en-US" sz="1799" dirty="0">
                <a:solidFill>
                  <a:srgbClr val="464646"/>
                </a:solidFill>
              </a:rPr>
              <a:t>Connected to the NCP1096GEVB POE PD Demo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429" y="1093797"/>
            <a:ext cx="3047206" cy="2580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862" y="4147804"/>
            <a:ext cx="4562340" cy="159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48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75192" y="5417321"/>
            <a:ext cx="5543140" cy="80149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 24 V &amp; 48 V Telecom Systems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 Server Power Supplies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 48 V Automotive Applications</a:t>
            </a:r>
          </a:p>
          <a:p>
            <a:pPr>
              <a:buClr>
                <a:srgbClr val="333399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>
              <a:buClr>
                <a:srgbClr val="333399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06897" y="1073163"/>
            <a:ext cx="11575031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The NCP1566 is a highly integrated dual-mode active-clamp PWM controller  to implement an isolated active clamp forward or asymmetric half-bridge converter.  It which can be configured in either voltage mode control with input voltage feed-forward or peak current mode control. Peak current mode control may be implemented with input voltage feedforward as well.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6896" y="2045141"/>
            <a:ext cx="2531359" cy="145898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Arial" charset="0"/>
              </a:rPr>
              <a:t> Voltage Mode &amp; Current Mode Control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Arial" charset="0"/>
              </a:rPr>
              <a:t> Line feedforward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chemeClr val="tx1">
                  <a:lumMod val="50000"/>
                </a:schemeClr>
              </a:solidFill>
              <a:cs typeface="Arial" charset="0"/>
            </a:endParaRP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Arial" charset="0"/>
              </a:rPr>
              <a:t> Adaptive Overlap Time Control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chemeClr val="tx1">
                  <a:lumMod val="50000"/>
                </a:schemeClr>
              </a:solidFill>
              <a:cs typeface="Arial" charset="0"/>
            </a:endParaRP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Arial" charset="0"/>
              </a:rPr>
              <a:t> Integrated 120 V HV Startup</a:t>
            </a:r>
          </a:p>
          <a:p>
            <a:pPr eaLnBrk="0" hangingPunct="0">
              <a:buClr>
                <a:srgbClr val="3333CC"/>
              </a:buClr>
              <a:buSzPct val="80000"/>
            </a:pP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  <a:p>
            <a:pPr marL="174573" indent="-174573" eaLnBrk="0" hangingPunct="0">
              <a:buClr>
                <a:srgbClr val="3333CC"/>
              </a:buClr>
              <a:buSzPct val="80000"/>
              <a:buFont typeface="Wingdings" pitchFamily="2" charset="2"/>
              <a:buChar char="§"/>
            </a:pP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269732" y="2045140"/>
            <a:ext cx="2548603" cy="145898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Flexible Topology Solution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Stable Constant Crossover Across Input Voltage Range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Extended ZVS Across Input &amp; Output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Lossless Startup &amp; Reduced </a:t>
            </a:r>
            <a:r>
              <a:rPr lang="en-US" sz="1200" dirty="0" err="1">
                <a:solidFill>
                  <a:srgbClr val="000000"/>
                </a:solidFill>
              </a:rPr>
              <a:t>Vcc</a:t>
            </a:r>
            <a:r>
              <a:rPr lang="en-US" sz="1200" dirty="0">
                <a:solidFill>
                  <a:srgbClr val="000000"/>
                </a:solidFill>
              </a:rPr>
              <a:t> Capacitor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370490" y="5613841"/>
            <a:ext cx="5511436" cy="76115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/>
          <a:lstStyle/>
          <a:p>
            <a:pPr marL="174573" indent="-174573" eaLnBrk="0" hangingPunct="0">
              <a:buClr>
                <a:srgbClr val="3333CC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 NCP1566MNTXG in QFN-24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22541" name="Text Box 16"/>
          <p:cNvSpPr txBox="1">
            <a:spLocks noChangeArrowheads="1"/>
          </p:cNvSpPr>
          <p:nvPr/>
        </p:nvSpPr>
        <p:spPr bwMode="auto">
          <a:xfrm>
            <a:off x="306896" y="3786579"/>
            <a:ext cx="5445702" cy="11361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rIns="0" numCol="2"/>
          <a:lstStyle/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Vcc</a:t>
            </a:r>
            <a:r>
              <a:rPr lang="en-US" sz="1200" dirty="0">
                <a:solidFill>
                  <a:srgbClr val="000000"/>
                </a:solidFill>
              </a:rPr>
              <a:t>: 6.5 V to 20 V 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Programmable UVLO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Cycle by Cycle Peak Current Limiting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Adjustable Over Power Production &amp; Overcurrent Protection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Programmable Duty Ratio Clamp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Programmable Oscillator with 1-MHz Max Frequency &amp; Synchronization Pin</a:t>
            </a:r>
          </a:p>
          <a:p>
            <a:pPr marL="174573" indent="-174573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Main Switch Drive: -2 A/3 A, Active Clamp Drive: -2 A/1 A</a:t>
            </a:r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gray">
          <a:xfrm>
            <a:off x="1523603" y="2291597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gray">
          <a:xfrm>
            <a:off x="1523603" y="2301119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gray">
          <a:xfrm>
            <a:off x="1523603" y="2296357"/>
            <a:ext cx="169274" cy="28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786" tIns="41892" rIns="83786" bIns="41892" anchor="ctr">
            <a:spAutoFit/>
          </a:bodyPr>
          <a:lstStyle/>
          <a:p>
            <a:pPr eaLnBrk="0" hangingPunct="0"/>
            <a:endParaRPr lang="en-US" sz="13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1523604" y="44815"/>
            <a:ext cx="184683" cy="36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06896" y="3504480"/>
            <a:ext cx="5499268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Other Features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75193" y="5130472"/>
            <a:ext cx="554313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Market &amp; Applications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382660" y="5323404"/>
            <a:ext cx="549926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>
                <a:cs typeface="Arial" pitchFamily="34" charset="0"/>
              </a:rPr>
              <a:t>Ordering &amp; Package information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06897" y="790828"/>
            <a:ext cx="11575031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Value Proposition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06897" y="1755061"/>
            <a:ext cx="253135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Unique Features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269732" y="1754704"/>
            <a:ext cx="253135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Unique Features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370490" y="1754704"/>
            <a:ext cx="5498319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Typical Application Schematic &amp; Pin Out</a:t>
            </a:r>
          </a:p>
        </p:txBody>
      </p:sp>
      <p:cxnSp>
        <p:nvCxnSpPr>
          <p:cNvPr id="4" name="Straight Connector 3"/>
          <p:cNvCxnSpPr>
            <a:stCxn id="22531" idx="2"/>
          </p:cNvCxnSpPr>
          <p:nvPr/>
        </p:nvCxnSpPr>
        <p:spPr>
          <a:xfrm>
            <a:off x="6094412" y="1747194"/>
            <a:ext cx="0" cy="435115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NCP1566 Active Clamp Forward Controller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421" y="2172699"/>
            <a:ext cx="2820363" cy="291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211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NCP1566 3.3-V/30-A </a:t>
            </a:r>
            <a:r>
              <a:rPr lang="en-US" dirty="0" err="1"/>
              <a:t>Demoboard</a:t>
            </a:r>
            <a:r>
              <a:rPr lang="en-US" dirty="0"/>
              <a:t> for Telecom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33261" y="1086747"/>
            <a:ext cx="11122303" cy="67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200" dirty="0">
                <a:solidFill>
                  <a:srgbClr val="464646"/>
                </a:solidFill>
              </a:rPr>
              <a:t>This design is based around active-clamp forward converter operated in current-mode control. This controller offers many features to build an energy efficient converter with all the needed protections like cycle-by-cycle current limit with a 500-mV sense voltage, over current protection (OPP) for a stable maximum output current limit, over temperature protection with a dedicated NTC pin and a pin to sense an output voltage runaway (loop failure for instance). 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22138" y="2103425"/>
            <a:ext cx="5283716" cy="13712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/>
              <a:t>36-72 V dc input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/>
              <a:t>3.3-V/30-A output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/>
              <a:t>&gt;90% efficiency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/>
              <a:t>Internal 120-V start-up </a:t>
            </a:r>
            <a:r>
              <a:rPr lang="en-US" sz="1200" dirty="0">
                <a:solidFill>
                  <a:srgbClr val="000000"/>
                </a:solidFill>
              </a:rPr>
              <a:t>source operated in dynamic self-supply during start-up or skip mode.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Voltage- or current-mode control operation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Adaptive dead time for improved efficiency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Line compensation for over power protection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Maximum V-s limit and duty ratio clamp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Short circuit protection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Over voltage protection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5-V/2% voltage reference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Over temperature protection via an NTC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Fault reporting pin also used for shutdown</a:t>
            </a:r>
          </a:p>
          <a:p>
            <a:pPr marL="174569" indent="-174569">
              <a:buClr>
                <a:srgbClr val="333399"/>
              </a:buClr>
              <a:buSzPct val="80000"/>
              <a:buFont typeface="Wingdings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</a:rPr>
              <a:t>Synchronization capability via dedicated pin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8751" y="782025"/>
            <a:ext cx="11122303" cy="304721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r>
              <a:rPr lang="en-US" dirty="0"/>
              <a:t>Value Proposition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11528" y="1799659"/>
            <a:ext cx="5429527" cy="290437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Demo Board Photo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17346" y="1815550"/>
            <a:ext cx="5493797" cy="276795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solidFill>
                  <a:srgbClr val="FFFFFF"/>
                </a:solidFill>
                <a:cs typeface="Adobe 명조 Std Acro M"/>
              </a:defRPr>
            </a:lvl1pPr>
          </a:lstStyle>
          <a:p>
            <a:pPr algn="l"/>
            <a:r>
              <a:rPr lang="en-US" dirty="0"/>
              <a:t>Key Features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650701" y="5910803"/>
            <a:ext cx="5381857" cy="56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marL="174625" indent="-1746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buClr>
                <a:schemeClr val="accent2"/>
              </a:buClr>
              <a:buSzPct val="80000"/>
            </a:pPr>
            <a:r>
              <a:rPr lang="en-US" altLang="en-US" sz="12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itchFamily="34" charset="0"/>
              </a:rPr>
              <a:t>OPN: </a:t>
            </a:r>
            <a:r>
              <a:rPr lang="en-US" altLang="en-US" sz="12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itchFamily="34" charset="0"/>
                <a:hlinkClick r:id="rId3"/>
              </a:rPr>
              <a:t>NCP1566TELECGEVB</a:t>
            </a:r>
            <a:endParaRPr lang="en-US" altLang="en-US" sz="1200" b="1" dirty="0">
              <a:solidFill>
                <a:schemeClr val="tx1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701" y="2431238"/>
            <a:ext cx="2149203" cy="227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7248" y="3133461"/>
            <a:ext cx="2452987" cy="262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3100215"/>
      </p:ext>
    </p:extLst>
  </p:cSld>
  <p:clrMapOvr>
    <a:masterClrMapping/>
  </p:clrMapOvr>
</p:sld>
</file>

<file path=ppt/theme/theme1.xml><?xml version="1.0" encoding="utf-8"?>
<a:theme xmlns:a="http://schemas.openxmlformats.org/drawingml/2006/main" name="onsemi White Public Information">
  <a:themeElements>
    <a:clrScheme name="Custom 35">
      <a:dk1>
        <a:srgbClr val="000000"/>
      </a:dk1>
      <a:lt1>
        <a:srgbClr val="FFFFFF"/>
      </a:lt1>
      <a:dk2>
        <a:srgbClr val="465E66"/>
      </a:dk2>
      <a:lt2>
        <a:srgbClr val="DBAC17"/>
      </a:lt2>
      <a:accent1>
        <a:srgbClr val="E97D2E"/>
      </a:accent1>
      <a:accent2>
        <a:srgbClr val="A64626"/>
      </a:accent2>
      <a:accent3>
        <a:srgbClr val="3880F6"/>
      </a:accent3>
      <a:accent4>
        <a:srgbClr val="276990"/>
      </a:accent4>
      <a:accent5>
        <a:srgbClr val="009691"/>
      </a:accent5>
      <a:accent6>
        <a:srgbClr val="34A6CA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2A9054086F0942B3853AFC0E787513" ma:contentTypeVersion="3" ma:contentTypeDescription="Create a new document." ma:contentTypeScope="" ma:versionID="4c7a760a323f5a68a6512d89a72e4fe4">
  <xsd:schema xmlns:xsd="http://www.w3.org/2001/XMLSchema" xmlns:xs="http://www.w3.org/2001/XMLSchema" xmlns:p="http://schemas.microsoft.com/office/2006/metadata/properties" xmlns:ns2="e4678c56-0b70-41a7-9cf0-17b28b6c32bd" targetNamespace="http://schemas.microsoft.com/office/2006/metadata/properties" ma:root="true" ma:fieldsID="08cc4399a8feb847a802c6ab2e823d6b" ns2:_="">
    <xsd:import namespace="e4678c56-0b70-41a7-9cf0-17b28b6c32b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78c56-0b70-41a7-9cf0-17b28b6c32b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4678c56-0b70-41a7-9cf0-17b28b6c32bd">F4YVM2C5QEYC-631468080-79</_dlc_DocId>
    <_dlc_DocIdUrl xmlns="e4678c56-0b70-41a7-9cf0-17b28b6c32bd">
      <Url>http://theconnection.onsemi.com/sm/mc/_layouts/15/DocIdRedir.aspx?ID=F4YVM2C5QEYC-631468080-79</Url>
      <Description>F4YVM2C5QEYC-631468080-79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955844F-A8ED-4935-A7DC-55D0532136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678c56-0b70-41a7-9cf0-17b28b6c3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98FD2B-2769-4BB7-9155-7ABB2DA487FA}">
  <ds:schemaRefs>
    <ds:schemaRef ds:uri="http://schemas.microsoft.com/office/2006/metadata/properties"/>
    <ds:schemaRef ds:uri="http://schemas.microsoft.com/office/infopath/2007/PartnerControls"/>
    <ds:schemaRef ds:uri="e4678c56-0b70-41a7-9cf0-17b28b6c32bd"/>
  </ds:schemaRefs>
</ds:datastoreItem>
</file>

<file path=customXml/itemProps3.xml><?xml version="1.0" encoding="utf-8"?>
<ds:datastoreItem xmlns:ds="http://schemas.openxmlformats.org/officeDocument/2006/customXml" ds:itemID="{6F975875-7DA8-4C29-81CA-BF3EF5A76E1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2471123-3323-476D-9D9D-F856C14D2A2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7231</TotalTime>
  <Words>2894</Words>
  <Application>Microsoft Office PowerPoint</Application>
  <PresentationFormat>Custom</PresentationFormat>
  <Paragraphs>527</Paragraphs>
  <Slides>36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onsemi White Public Information</vt:lpstr>
      <vt:lpstr>Equation</vt:lpstr>
      <vt:lpstr>Isolated DC-DC Solutions</vt:lpstr>
      <vt:lpstr>Isolated DC-DC Flyback Controllers Roadmap</vt:lpstr>
      <vt:lpstr>NCP12700 – 9 V to 160 V Flyback Controller</vt:lpstr>
      <vt:lpstr>NCP12700 9 – 36 V Input Demoboard</vt:lpstr>
      <vt:lpstr>NCP12700 18 – 160 V Input Demoboard</vt:lpstr>
      <vt:lpstr>NCP12700 45 W, 24 V Power over Ethernet PD Demo Board</vt:lpstr>
      <vt:lpstr>NCP12700 45 W POE TO USB PD Demo</vt:lpstr>
      <vt:lpstr>NCP1566 Active Clamp Forward Controller</vt:lpstr>
      <vt:lpstr>NCP1566 3.3-V/30-A Demoboard for Telecom</vt:lpstr>
      <vt:lpstr>NCP1566 5-V/10-A Active Clamp Foward Demo Board</vt:lpstr>
      <vt:lpstr>12-V/6-A for Power over Ethernet Demo Board</vt:lpstr>
      <vt:lpstr>NCP/NCV1362: Primary Side PWM Controller</vt:lpstr>
      <vt:lpstr>New Product NCP12711</vt:lpstr>
      <vt:lpstr>NCP12711 Low Vin DC-DC Flyback Controller</vt:lpstr>
      <vt:lpstr>NCP12711 Pin-out</vt:lpstr>
      <vt:lpstr>NCP12711 - Isolated and PSR-type of Converters</vt:lpstr>
      <vt:lpstr>Comparative Performance</vt:lpstr>
      <vt:lpstr>NCP12711 in Details</vt:lpstr>
      <vt:lpstr>Overview</vt:lpstr>
      <vt:lpstr>Soft Switching Frequency Increase at Power Up or in Fault</vt:lpstr>
      <vt:lpstr>Smooth Secondary-Side Current</vt:lpstr>
      <vt:lpstr>Adjustable Compensation Ramp</vt:lpstr>
      <vt:lpstr>OverPower Protection  - OPP</vt:lpstr>
      <vt:lpstr>Internal Peak Reduction</vt:lpstr>
      <vt:lpstr>Fault Input for OVP and OTP</vt:lpstr>
      <vt:lpstr>System Performance</vt:lpstr>
      <vt:lpstr>Evaluation Board – NCV12711 with SSR Regulation</vt:lpstr>
      <vt:lpstr>Demonstration Board – NCV12711 with PSR regulation</vt:lpstr>
      <vt:lpstr>Waveforms</vt:lpstr>
      <vt:lpstr>Demonstration Board – NCV12711 Floating PSR</vt:lpstr>
      <vt:lpstr>Waveforms</vt:lpstr>
      <vt:lpstr>SIMPLIS® Models are Ready</vt:lpstr>
      <vt:lpstr>A Smooth Start-Up Sequence</vt:lpstr>
      <vt:lpstr>Frequency Response is also Available</vt:lpstr>
      <vt:lpstr>A CADENCE’s PSpice® Model is Available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Melinda New</dc:creator>
  <cp:lastModifiedBy>James Lee</cp:lastModifiedBy>
  <cp:revision>822</cp:revision>
  <dcterms:created xsi:type="dcterms:W3CDTF">2021-08-17T16:10:16Z</dcterms:created>
  <dcterms:modified xsi:type="dcterms:W3CDTF">2022-04-08T04:26:21Z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0x010100E82A9054086F0942B3853AFC0E787513</vt:lpwstr>
  </property>
  <property fmtid="{D5CDD505-2E9C-101B-9397-08002B2CF9AE}" pid="3" name="_dlc_DocIdItemGuid">
    <vt:lpwstr>7e294d13-f396-4b71-aec6-447430aa7941</vt:lpwstr>
  </property>
</Properties>
</file>