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469" r:id="rId6"/>
    <p:sldId id="277" r:id="rId7"/>
    <p:sldId id="278" r:id="rId8"/>
    <p:sldId id="279" r:id="rId9"/>
    <p:sldId id="280" r:id="rId10"/>
    <p:sldId id="281" r:id="rId11"/>
    <p:sldId id="282" r:id="rId12"/>
    <p:sldId id="283" r:id="rId13"/>
    <p:sldId id="284" r:id="rId14"/>
    <p:sldId id="285" r:id="rId15"/>
    <p:sldId id="289" r:id="rId16"/>
    <p:sldId id="286" r:id="rId17"/>
    <p:sldId id="287" r:id="rId18"/>
    <p:sldId id="369"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15:clr>
            <a:srgbClr val="A4A3A4"/>
          </p15:clr>
        </p15:guide>
        <p15:guide id="3">
          <p15:clr>
            <a:srgbClr val="A4A3A4"/>
          </p15:clr>
        </p15:guide>
        <p15:guide id="4" pos="7677">
          <p15:clr>
            <a:srgbClr val="A4A3A4"/>
          </p15:clr>
        </p15:guide>
        <p15:guide id="5" pos="276">
          <p15:clr>
            <a:srgbClr val="A4A3A4"/>
          </p15:clr>
        </p15:guide>
        <p15:guide id="6" pos="74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00E6E1"/>
    <a:srgbClr val="4EB3D2"/>
    <a:srgbClr val="536F79"/>
    <a:srgbClr val="00C8C3"/>
    <a:srgbClr val="60DAD7"/>
    <a:srgbClr val="00B8B4"/>
    <a:srgbClr val="55B5D3"/>
    <a:srgbClr val="48B0D0"/>
    <a:srgbClr val="50D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9" autoAdjust="0"/>
    <p:restoredTop sz="77513" autoAdjust="0"/>
  </p:normalViewPr>
  <p:slideViewPr>
    <p:cSldViewPr snapToGrid="0" showGuides="1">
      <p:cViewPr varScale="1">
        <p:scale>
          <a:sx n="66" d="100"/>
          <a:sy n="66" d="100"/>
        </p:scale>
        <p:origin x="1382" y="58"/>
      </p:cViewPr>
      <p:guideLst>
        <p:guide orient="horz" pos="4319"/>
        <p:guide orient="horz"/>
        <p:guide/>
        <p:guide pos="7677"/>
        <p:guide pos="276"/>
        <p:guide pos="740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5" d="100"/>
        <a:sy n="75" d="100"/>
      </p:scale>
      <p:origin x="0" y="350"/>
    </p:cViewPr>
  </p:sorterViewPr>
  <p:notesViewPr>
    <p:cSldViewPr snapToGrid="0" showGuides="1">
      <p:cViewPr varScale="1">
        <p:scale>
          <a:sx n="45" d="100"/>
          <a:sy n="45" d="100"/>
        </p:scale>
        <p:origin x="-2198"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Sandyck" userId="b6bdd2c0-d983-4d94-add8-8ae84342c759" providerId="ADAL" clId="{A9C287A8-9212-4954-856E-C634C1F5177F}"/>
    <pc:docChg chg="custSel modSld">
      <pc:chgData name="Mike Sandyck" userId="b6bdd2c0-d983-4d94-add8-8ae84342c759" providerId="ADAL" clId="{A9C287A8-9212-4954-856E-C634C1F5177F}" dt="2022-05-25T08:08:00.084" v="49" actId="20577"/>
      <pc:docMkLst>
        <pc:docMk/>
      </pc:docMkLst>
      <pc:sldChg chg="modSp mod">
        <pc:chgData name="Mike Sandyck" userId="b6bdd2c0-d983-4d94-add8-8ae84342c759" providerId="ADAL" clId="{A9C287A8-9212-4954-856E-C634C1F5177F}" dt="2022-05-25T08:08:00.084" v="49" actId="20577"/>
        <pc:sldMkLst>
          <pc:docMk/>
          <pc:sldMk cId="190953810" sldId="469"/>
        </pc:sldMkLst>
        <pc:spChg chg="mod">
          <ac:chgData name="Mike Sandyck" userId="b6bdd2c0-d983-4d94-add8-8ae84342c759" providerId="ADAL" clId="{A9C287A8-9212-4954-856E-C634C1F5177F}" dt="2022-05-25T08:07:52.765" v="40" actId="6549"/>
          <ac:spMkLst>
            <pc:docMk/>
            <pc:sldMk cId="190953810" sldId="469"/>
            <ac:spMk id="12" creationId="{00000000-0000-0000-0000-000000000000}"/>
          </ac:spMkLst>
        </pc:spChg>
        <pc:spChg chg="mod">
          <ac:chgData name="Mike Sandyck" userId="b6bdd2c0-d983-4d94-add8-8ae84342c759" providerId="ADAL" clId="{A9C287A8-9212-4954-856E-C634C1F5177F}" dt="2022-05-25T08:08:00.084" v="49" actId="20577"/>
          <ac:spMkLst>
            <pc:docMk/>
            <pc:sldMk cId="190953810" sldId="469"/>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640D6C-1509-461A-9185-1626D59496CD}" type="datetimeFigureOut">
              <a:rPr lang="en-US" smtClean="0"/>
              <a:pPr/>
              <a:t>5/25/2022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DC655-0784-4A2E-8C7D-DBF0CCC96F50}" type="slidenum">
              <a:rPr lang="en-US" smtClean="0"/>
              <a:pPr/>
              <a:t>‹#›</a:t>
            </a:fld>
            <a:endParaRPr lang="en-US"/>
          </a:p>
        </p:txBody>
      </p:sp>
    </p:spTree>
    <p:extLst>
      <p:ext uri="{BB962C8B-B14F-4D97-AF65-F5344CB8AC3E}">
        <p14:creationId xmlns:p14="http://schemas.microsoft.com/office/powerpoint/2010/main" val="422498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C9424-103E-43A3-8EFD-4D9D20DD50B7}" type="datetimeFigureOut">
              <a:rPr lang="en-US" smtClean="0"/>
              <a:pPr/>
              <a:t>5/25/2022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F7EA6-3292-4DAA-AFBB-79FC38658245}" type="slidenum">
              <a:rPr lang="en-US" smtClean="0"/>
              <a:pPr/>
              <a:t>‹#›</a:t>
            </a:fld>
            <a:endParaRPr lang="en-US"/>
          </a:p>
        </p:txBody>
      </p:sp>
    </p:spTree>
    <p:extLst>
      <p:ext uri="{BB962C8B-B14F-4D97-AF65-F5344CB8AC3E}">
        <p14:creationId xmlns:p14="http://schemas.microsoft.com/office/powerpoint/2010/main" val="326239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D45C0-9617-4703-9974-7A13316135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12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94F50B-1AF7-455B-9344-7FFBF72D630E}" type="slidenum">
              <a:rPr lang="en-US" smtClean="0"/>
              <a:t>2</a:t>
            </a:fld>
            <a:endParaRPr lang="en-US"/>
          </a:p>
        </p:txBody>
      </p:sp>
    </p:spTree>
    <p:extLst>
      <p:ext uri="{BB962C8B-B14F-4D97-AF65-F5344CB8AC3E}">
        <p14:creationId xmlns:p14="http://schemas.microsoft.com/office/powerpoint/2010/main" val="165090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94F50B-1AF7-455B-9344-7FFBF72D630E}" type="slidenum">
              <a:rPr lang="en-US" smtClean="0"/>
              <a:t>7</a:t>
            </a:fld>
            <a:endParaRPr lang="en-US"/>
          </a:p>
        </p:txBody>
      </p:sp>
    </p:spTree>
    <p:extLst>
      <p:ext uri="{BB962C8B-B14F-4D97-AF65-F5344CB8AC3E}">
        <p14:creationId xmlns:p14="http://schemas.microsoft.com/office/powerpoint/2010/main" val="395806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94F50B-1AF7-455B-9344-7FFBF72D630E}" type="slidenum">
              <a:rPr lang="en-US" smtClean="0"/>
              <a:t>9</a:t>
            </a:fld>
            <a:endParaRPr lang="en-US"/>
          </a:p>
        </p:txBody>
      </p:sp>
    </p:spTree>
    <p:extLst>
      <p:ext uri="{BB962C8B-B14F-4D97-AF65-F5344CB8AC3E}">
        <p14:creationId xmlns:p14="http://schemas.microsoft.com/office/powerpoint/2010/main" val="135379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94F50B-1AF7-455B-9344-7FFBF72D630E}" type="slidenum">
              <a:rPr lang="en-US" smtClean="0"/>
              <a:t>10</a:t>
            </a:fld>
            <a:endParaRPr lang="en-US"/>
          </a:p>
        </p:txBody>
      </p:sp>
    </p:spTree>
    <p:extLst>
      <p:ext uri="{BB962C8B-B14F-4D97-AF65-F5344CB8AC3E}">
        <p14:creationId xmlns:p14="http://schemas.microsoft.com/office/powerpoint/2010/main" val="138225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charts,</a:t>
            </a:r>
            <a:r>
              <a:rPr lang="en-US" baseline="0" dirty="0"/>
              <a:t> graphs, and any additional data that supports previous slides. </a:t>
            </a:r>
            <a:endParaRPr lang="en-US" dirty="0"/>
          </a:p>
        </p:txBody>
      </p:sp>
      <p:sp>
        <p:nvSpPr>
          <p:cNvPr id="4" name="Slide Number Placeholder 3"/>
          <p:cNvSpPr>
            <a:spLocks noGrp="1"/>
          </p:cNvSpPr>
          <p:nvPr>
            <p:ph type="sldNum" sz="quarter" idx="10"/>
          </p:nvPr>
        </p:nvSpPr>
        <p:spPr/>
        <p:txBody>
          <a:bodyPr/>
          <a:lstStyle/>
          <a:p>
            <a:fld id="{C694F50B-1AF7-455B-9344-7FFBF72D630E}" type="slidenum">
              <a:rPr lang="en-US" smtClean="0"/>
              <a:t>12</a:t>
            </a:fld>
            <a:endParaRPr lang="en-US"/>
          </a:p>
        </p:txBody>
      </p:sp>
    </p:spTree>
    <p:extLst>
      <p:ext uri="{BB962C8B-B14F-4D97-AF65-F5344CB8AC3E}">
        <p14:creationId xmlns:p14="http://schemas.microsoft.com/office/powerpoint/2010/main" val="49506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7EA6-3292-4DAA-AFBB-79FC3865824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pp_cover_v10_ora_gry_clean_hood.jpg"/>
          <p:cNvPicPr preferRelativeResize="0">
            <a:picLocks noChangeAspect="1"/>
          </p:cNvPicPr>
          <p:nvPr userDrawn="1"/>
        </p:nvPicPr>
        <p:blipFill>
          <a:blip r:embed="rId2"/>
          <a:stretch>
            <a:fillRect/>
          </a:stretch>
        </p:blipFill>
        <p:spPr>
          <a:xfrm>
            <a:off x="-64" y="2107"/>
            <a:ext cx="12188952" cy="6855893"/>
          </a:xfrm>
          <a:prstGeom prst="rect">
            <a:avLst/>
          </a:prstGeom>
        </p:spPr>
      </p:pic>
      <p:sp>
        <p:nvSpPr>
          <p:cNvPr id="2" name="Title 1"/>
          <p:cNvSpPr>
            <a:spLocks noGrp="1"/>
          </p:cNvSpPr>
          <p:nvPr userDrawn="1">
            <p:ph type="ctrTitle"/>
          </p:nvPr>
        </p:nvSpPr>
        <p:spPr>
          <a:xfrm>
            <a:off x="914162" y="2679098"/>
            <a:ext cx="10360501" cy="810920"/>
          </a:xfrm>
        </p:spPr>
        <p:txBody>
          <a:bodyPr anchor="b" anchorCtr="0"/>
          <a:lstStyle>
            <a:lvl1pPr algn="ctr">
              <a:lnSpc>
                <a:spcPct val="96000"/>
              </a:lnSpc>
              <a:defRPr sz="3200" baseline="0">
                <a:solidFill>
                  <a:schemeClr val="bg1"/>
                </a:solidFill>
                <a:latin typeface="+mj-lt"/>
              </a:defRPr>
            </a:lvl1pPr>
          </a:lstStyle>
          <a:p>
            <a:r>
              <a:rPr lang="en-US"/>
              <a:t>Click to edit Master title style</a:t>
            </a:r>
          </a:p>
        </p:txBody>
      </p:sp>
      <p:sp>
        <p:nvSpPr>
          <p:cNvPr id="13" name="Text Placeholder 3">
            <a:extLst>
              <a:ext uri="{FF2B5EF4-FFF2-40B4-BE49-F238E27FC236}">
                <a16:creationId xmlns:a16="http://schemas.microsoft.com/office/drawing/2014/main" id="{B8030EE1-64F0-EE41-B4AD-B849CAF72B79}"/>
              </a:ext>
            </a:extLst>
          </p:cNvPr>
          <p:cNvSpPr>
            <a:spLocks noGrp="1"/>
          </p:cNvSpPr>
          <p:nvPr userDrawn="1">
            <p:ph type="body" sz="quarter" idx="11" hasCustomPrompt="1"/>
          </p:nvPr>
        </p:nvSpPr>
        <p:spPr>
          <a:xfrm>
            <a:off x="2108200" y="3482114"/>
            <a:ext cx="7972425" cy="1898378"/>
          </a:xfrm>
          <a:noFill/>
        </p:spPr>
        <p:txBody>
          <a:bodyPr anchor="t" anchorCtr="0">
            <a:noAutofit/>
          </a:bodyPr>
          <a:lstStyle>
            <a:lvl1pPr marL="0" indent="0" algn="ctr">
              <a:spcBef>
                <a:spcPts val="900"/>
              </a:spcBef>
              <a:buNone/>
              <a:defRPr sz="2400" b="1" i="0" baseline="0">
                <a:solidFill>
                  <a:schemeClr val="bg1"/>
                </a:solidFill>
                <a:latin typeface="+mj-lt"/>
                <a:ea typeface="Inter" panose="020B05020300000000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15" name="TextBox 14"/>
          <p:cNvSpPr txBox="1"/>
          <p:nvPr userDrawn="1"/>
        </p:nvSpPr>
        <p:spPr>
          <a:xfrm>
            <a:off x="4974143" y="6601688"/>
            <a:ext cx="2240678" cy="153888"/>
          </a:xfrm>
          <a:prstGeom prst="rect">
            <a:avLst/>
          </a:prstGeom>
        </p:spPr>
        <p:txBody>
          <a:bodyPr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700" cap="none" spc="10" normalizeH="0" baseline="0" noProof="0">
                <a:ln>
                  <a:noFill/>
                </a:ln>
                <a:solidFill>
                  <a:schemeClr val="bg1">
                    <a:lumMod val="85000"/>
                  </a:schemeClr>
                </a:solidFill>
                <a:effectLst/>
                <a:uLnTx/>
                <a:uFillTx/>
                <a:latin typeface="Arial"/>
                <a:ea typeface="Inter" panose="020B0502030000000004" pitchFamily="34" charset="0"/>
                <a:cs typeface="Arial" panose="020B0604020202020204" pitchFamily="34" charset="0"/>
              </a:rPr>
              <a:t>Public Information     © onsemi 2021</a:t>
            </a:r>
          </a:p>
        </p:txBody>
      </p:sp>
      <p:pic>
        <p:nvPicPr>
          <p:cNvPr id="16" name="Picture 15">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18735" y="6441146"/>
            <a:ext cx="1490469" cy="274320"/>
          </a:xfrm>
          <a:prstGeom prst="rect">
            <a:avLst/>
          </a:prstGeom>
        </p:spPr>
      </p:pic>
    </p:spTree>
    <p:extLst>
      <p:ext uri="{BB962C8B-B14F-4D97-AF65-F5344CB8AC3E}">
        <p14:creationId xmlns:p14="http://schemas.microsoft.com/office/powerpoint/2010/main" val="34161944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Title + Subtitl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30713" y="138606"/>
            <a:ext cx="11527400" cy="943532"/>
          </a:xfrm>
        </p:spPr>
        <p:txBody>
          <a:bodyPr anchor="b" anchorCtr="0"/>
          <a:lstStyle/>
          <a:p>
            <a:r>
              <a:rPr lang="en-US"/>
              <a:t>Click to edit Master title style</a:t>
            </a:r>
          </a:p>
        </p:txBody>
      </p:sp>
      <p:sp>
        <p:nvSpPr>
          <p:cNvPr id="4" name="Content Placeholder 6"/>
          <p:cNvSpPr>
            <a:spLocks noGrp="1"/>
          </p:cNvSpPr>
          <p:nvPr>
            <p:ph sz="quarter" idx="11" hasCustomPrompt="1"/>
          </p:nvPr>
        </p:nvSpPr>
        <p:spPr>
          <a:xfrm>
            <a:off x="330713" y="963614"/>
            <a:ext cx="11527400" cy="535531"/>
          </a:xfrm>
          <a:noFill/>
        </p:spPr>
        <p:txBody>
          <a:bodyPr vert="horz" wrap="square" lIns="109728" tIns="91440" rIns="91440" bIns="9144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Title and Content + Subtitle">
    <p:spTree>
      <p:nvGrpSpPr>
        <p:cNvPr id="1" name=""/>
        <p:cNvGrpSpPr/>
        <p:nvPr/>
      </p:nvGrpSpPr>
      <p:grpSpPr>
        <a:xfrm>
          <a:off x="0" y="0"/>
          <a:ext cx="0" cy="0"/>
          <a:chOff x="0" y="0"/>
          <a:chExt cx="0" cy="0"/>
        </a:xfrm>
      </p:grpSpPr>
      <p:sp>
        <p:nvSpPr>
          <p:cNvPr id="2" name="Title 1"/>
          <p:cNvSpPr>
            <a:spLocks noGrp="1"/>
          </p:cNvSpPr>
          <p:nvPr>
            <p:ph type="title"/>
          </p:nvPr>
        </p:nvSpPr>
        <p:spPr>
          <a:xfrm>
            <a:off x="331225" y="138606"/>
            <a:ext cx="11530584" cy="943532"/>
          </a:xfrm>
        </p:spPr>
        <p:txBody>
          <a:bodyPr anchor="b" anchorCtr="0"/>
          <a:lstStyle/>
          <a:p>
            <a:r>
              <a:rPr lang="en-US"/>
              <a:t>Click to edit Master title style</a:t>
            </a:r>
          </a:p>
        </p:txBody>
      </p:sp>
      <p:sp>
        <p:nvSpPr>
          <p:cNvPr id="12" name="Content Placeholder 6"/>
          <p:cNvSpPr>
            <a:spLocks noGrp="1"/>
          </p:cNvSpPr>
          <p:nvPr>
            <p:ph sz="quarter" idx="11" hasCustomPrompt="1"/>
          </p:nvPr>
        </p:nvSpPr>
        <p:spPr>
          <a:xfrm>
            <a:off x="330713" y="963614"/>
            <a:ext cx="11527400" cy="535531"/>
          </a:xfrm>
          <a:noFill/>
        </p:spPr>
        <p:txBody>
          <a:bodyPr vert="horz" wrap="square" lIns="109728" tIns="91440" rIns="91440" bIns="9144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
        <p:nvSpPr>
          <p:cNvPr id="8" name="Content Placeholder 7"/>
          <p:cNvSpPr>
            <a:spLocks noGrp="1"/>
          </p:cNvSpPr>
          <p:nvPr>
            <p:ph sz="quarter" idx="12"/>
          </p:nvPr>
        </p:nvSpPr>
        <p:spPr>
          <a:xfrm>
            <a:off x="330712" y="1600201"/>
            <a:ext cx="11530584" cy="4863974"/>
          </a:xfrm>
        </p:spPr>
        <p:txBody>
          <a:bodyPr lIns="109728"/>
          <a:lstStyle>
            <a:lvl3pPr>
              <a:spcBef>
                <a:spcPts val="6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6914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666" y="941343"/>
            <a:ext cx="5233794" cy="5359566"/>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4600" y="941343"/>
            <a:ext cx="5235850" cy="5359566"/>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Boxes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666" y="1168401"/>
            <a:ext cx="5233794" cy="5096123"/>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4600" y="1168401"/>
            <a:ext cx="5235850" cy="5096123"/>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
        <p:nvSpPr>
          <p:cNvPr id="6"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30715" y="785167"/>
            <a:ext cx="5564673" cy="5497938"/>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1756" y="785167"/>
            <a:ext cx="5566859" cy="5497938"/>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8150" y="828711"/>
            <a:ext cx="5486400" cy="5456828"/>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28600" indent="-228600">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72213" y="828711"/>
            <a:ext cx="5486400" cy="5456828"/>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30188" indent="-230188">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0715" y="808039"/>
            <a:ext cx="5564673"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0715" y="1278467"/>
            <a:ext cx="5564673" cy="5099281"/>
          </a:xfrm>
        </p:spPr>
        <p:txBody>
          <a:bodyPr lIns="109728"/>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808039"/>
            <a:ext cx="5566859"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6" y="1278467"/>
            <a:ext cx="5566859" cy="5099281"/>
          </a:xfrm>
        </p:spPr>
        <p:txBody>
          <a:bodyPr/>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e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827087"/>
            <a:ext cx="5499595" cy="5527609"/>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6860" y="827087"/>
            <a:ext cx="5501756" cy="5527609"/>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154" y="1305730"/>
            <a:ext cx="5499596" cy="4845745"/>
          </a:xfrm>
        </p:spPr>
        <p:txBody>
          <a:bodyPr lIns="228600" rIns="228600"/>
          <a:lstStyle>
            <a:lvl1pPr marL="228600" indent="-228600">
              <a:lnSpc>
                <a:spcPct val="98000"/>
              </a:lnSpc>
              <a:spcBef>
                <a:spcPts val="900"/>
              </a:spcBef>
              <a:buClr>
                <a:schemeClr val="bg1">
                  <a:lumMod val="50000"/>
                </a:schemeClr>
              </a:buClr>
              <a:defRPr sz="2000">
                <a:solidFill>
                  <a:srgbClr val="000000"/>
                </a:solidFill>
              </a:defRPr>
            </a:lvl1pPr>
            <a:lvl2pPr marL="457200" indent="-228600">
              <a:lnSpc>
                <a:spcPct val="98000"/>
              </a:lnSpc>
              <a:spcBef>
                <a:spcPts val="600"/>
              </a:spcBef>
              <a:buClr>
                <a:schemeClr val="bg1">
                  <a:lumMod val="50000"/>
                </a:schemeClr>
              </a:buClr>
              <a:defRPr sz="1800">
                <a:solidFill>
                  <a:schemeClr val="tx1"/>
                </a:solidFill>
              </a:defRPr>
            </a:lvl2pPr>
            <a:lvl3pPr marL="657225" indent="-203200">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6861" y="1305730"/>
            <a:ext cx="5501756" cy="4845745"/>
          </a:xfrm>
        </p:spPr>
        <p:txBody>
          <a:bodyPr lIns="228600" rIns="228600"/>
          <a:lstStyle>
            <a:lvl1pPr marL="228600" indent="-228600">
              <a:lnSpc>
                <a:spcPct val="98000"/>
              </a:lnSpc>
              <a:spcBef>
                <a:spcPts val="900"/>
              </a:spcBef>
              <a:buClr>
                <a:schemeClr val="bg1">
                  <a:lumMod val="50000"/>
                </a:schemeClr>
              </a:buClr>
              <a:defRPr sz="2000"/>
            </a:lvl1pPr>
            <a:lvl2pPr marL="457200" indent="-228600">
              <a:lnSpc>
                <a:spcPct val="98000"/>
              </a:lnSpc>
              <a:spcBef>
                <a:spcPts val="600"/>
              </a:spcBef>
              <a:buClr>
                <a:schemeClr val="bg1">
                  <a:lumMod val="50000"/>
                </a:schemeClr>
              </a:buClr>
              <a:defRPr sz="1800">
                <a:solidFill>
                  <a:schemeClr val="tx1"/>
                </a:solidFill>
              </a:defRPr>
            </a:lvl2pPr>
            <a:lvl3pPr marL="644525" indent="-192088">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Grey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208575"/>
            <a:ext cx="5499595" cy="5123069"/>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6860" y="1208575"/>
            <a:ext cx="5501756" cy="5123069"/>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153" y="1677901"/>
            <a:ext cx="5499596" cy="4396245"/>
          </a:xfrm>
        </p:spPr>
        <p:txBody>
          <a:bodyPr lIns="228600" rIns="228600"/>
          <a:lstStyle>
            <a:lvl1pPr marL="231775" indent="-231775">
              <a:spcBef>
                <a:spcPts val="900"/>
              </a:spcBef>
              <a:buClr>
                <a:schemeClr val="bg1">
                  <a:lumMod val="50000"/>
                </a:schemeClr>
              </a:buClr>
              <a:defRPr sz="2000">
                <a:solidFill>
                  <a:schemeClr val="tx1"/>
                </a:solidFill>
              </a:defRPr>
            </a:lvl1pPr>
            <a:lvl2pPr marL="519113" indent="-230188">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6860" y="1677901"/>
            <a:ext cx="5501756" cy="4396245"/>
          </a:xfrm>
        </p:spPr>
        <p:txBody>
          <a:bodyPr lIns="228600" rIns="228600"/>
          <a:lstStyle>
            <a:lvl1pPr marL="231775" indent="-231775">
              <a:spcBef>
                <a:spcPts val="900"/>
              </a:spcBef>
              <a:buClr>
                <a:schemeClr val="bg1">
                  <a:lumMod val="50000"/>
                </a:schemeClr>
              </a:buClr>
              <a:defRPr sz="2000">
                <a:solidFill>
                  <a:schemeClr val="tx1"/>
                </a:solidFill>
              </a:defRPr>
            </a:lvl1pPr>
            <a:lvl2pPr marL="517525" indent="-228600">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
        <p:nvSpPr>
          <p:cNvPr id="7"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61950" y="623138"/>
            <a:ext cx="11826876"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965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Option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1" y="894"/>
            <a:ext cx="12182477" cy="6858001"/>
          </a:xfrm>
          <a:prstGeom prst="rect">
            <a:avLst/>
          </a:prstGeom>
        </p:spPr>
      </p:pic>
      <p:sp>
        <p:nvSpPr>
          <p:cNvPr id="2" name="Title 1"/>
          <p:cNvSpPr>
            <a:spLocks noGrp="1"/>
          </p:cNvSpPr>
          <p:nvPr>
            <p:ph type="title"/>
          </p:nvPr>
        </p:nvSpPr>
        <p:spPr>
          <a:xfrm>
            <a:off x="744686" y="3110755"/>
            <a:ext cx="10699454" cy="1080939"/>
          </a:xfrm>
          <a:noFill/>
        </p:spPr>
        <p:txBody>
          <a:bodyPr wrap="square" tIns="91440" bIns="91440" anchor="b" anchorCtr="0">
            <a:noAutofit/>
          </a:bodyPr>
          <a:lstStyle>
            <a:lvl1pPr algn="ctr">
              <a:lnSpc>
                <a:spcPct val="95000"/>
              </a:lnSpc>
              <a:defRPr sz="3000" b="1" cap="none" baseline="0">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748006" y="4460329"/>
            <a:ext cx="10692814" cy="1500187"/>
          </a:xfrm>
        </p:spPr>
        <p:txBody>
          <a:bodyPr anchor="t" anchorCtr="0">
            <a:normAutofit/>
          </a:bodyPr>
          <a:lstStyle>
            <a:lvl1pPr marL="0" indent="0" algn="ctr">
              <a:buNone/>
              <a:defRPr sz="2200" b="1" i="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sp>
        <p:nvSpPr>
          <p:cNvPr id="13" name="TextBox 12"/>
          <p:cNvSpPr txBox="1"/>
          <p:nvPr userDrawn="1"/>
        </p:nvSpPr>
        <p:spPr>
          <a:xfrm>
            <a:off x="4974147" y="6601688"/>
            <a:ext cx="2240678"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Public Information     © onsemi 2021</a:t>
            </a:r>
          </a:p>
        </p:txBody>
      </p:sp>
      <p:pic>
        <p:nvPicPr>
          <p:cNvPr id="9" name="Picture 8">
            <a:extLst>
              <a:ext uri="{FF2B5EF4-FFF2-40B4-BE49-F238E27FC236}">
                <a16:creationId xmlns:a16="http://schemas.microsoft.com/office/drawing/2014/main" id="{7E58CCDD-9A8D-4AFD-95A4-1C92A94A4075}"/>
              </a:ext>
            </a:extLst>
          </p:cNvPr>
          <p:cNvPicPr>
            <a:picLocks noChangeAspect="1"/>
          </p:cNvPicPr>
          <p:nvPr userDrawn="1"/>
        </p:nvPicPr>
        <p:blipFill>
          <a:blip r:embed="rId3"/>
          <a:stretch>
            <a:fillRect/>
          </a:stretch>
        </p:blipFill>
        <p:spPr>
          <a:xfrm>
            <a:off x="10289238" y="6421226"/>
            <a:ext cx="1490469" cy="260454"/>
          </a:xfrm>
          <a:prstGeom prst="rect">
            <a:avLst/>
          </a:prstGeom>
        </p:spPr>
      </p:pic>
      <p:sp>
        <p:nvSpPr>
          <p:cNvPr id="11" name="TextBox 10"/>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cxnSp>
        <p:nvCxnSpPr>
          <p:cNvPr id="12" name="Straight Connector 11"/>
          <p:cNvCxnSpPr/>
          <p:nvPr userDrawn="1"/>
        </p:nvCxnSpPr>
        <p:spPr>
          <a:xfrm>
            <a:off x="1420019" y="432817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69705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6558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7" name="Picture 6" descr="onsemi_logo_tagline.png"/>
          <p:cNvPicPr>
            <a:picLocks noChangeAspect="1"/>
          </p:cNvPicPr>
          <p:nvPr/>
        </p:nvPicPr>
        <p:blipFill>
          <a:blip r:embed="rId2"/>
          <a:stretch>
            <a:fillRect/>
          </a:stretch>
        </p:blipFill>
        <p:spPr>
          <a:xfrm>
            <a:off x="3624003" y="2544566"/>
            <a:ext cx="4940818" cy="1441303"/>
          </a:xfrm>
          <a:prstGeom prst="rect">
            <a:avLst/>
          </a:prstGeom>
        </p:spPr>
      </p:pic>
      <p:sp>
        <p:nvSpPr>
          <p:cNvPr id="15" name="TextBox 14"/>
          <p:cNvSpPr txBox="1"/>
          <p:nvPr userDrawn="1"/>
        </p:nvSpPr>
        <p:spPr>
          <a:xfrm>
            <a:off x="4908831" y="5059903"/>
            <a:ext cx="2371162"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Follow Us @onsemi</a:t>
            </a:r>
          </a:p>
        </p:txBody>
      </p:sp>
      <p:grpSp>
        <p:nvGrpSpPr>
          <p:cNvPr id="23" name="Group 22"/>
          <p:cNvGrpSpPr/>
          <p:nvPr userDrawn="1"/>
        </p:nvGrpSpPr>
        <p:grpSpPr>
          <a:xfrm>
            <a:off x="4155239" y="5634960"/>
            <a:ext cx="3878346" cy="398110"/>
            <a:chOff x="4235925" y="5527380"/>
            <a:chExt cx="3878346" cy="398110"/>
          </a:xfrm>
        </p:grpSpPr>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330" y="5527380"/>
              <a:ext cx="468052" cy="379903"/>
            </a:xfrm>
            <a:prstGeom prst="rect">
              <a:avLst/>
            </a:prstGeom>
            <a:ln>
              <a:noFill/>
            </a:ln>
            <a:effectLst>
              <a:outerShdw blurRad="114300" dist="25400" dir="5400000" algn="t" rotWithShape="0">
                <a:prstClr val="black">
                  <a:alpha val="40000"/>
                </a:prstClr>
              </a:outerShdw>
            </a:effec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17277" y="5527380"/>
              <a:ext cx="379903" cy="379903"/>
            </a:xfrm>
            <a:prstGeom prst="rect">
              <a:avLst/>
            </a:prstGeom>
            <a:ln>
              <a:noFill/>
            </a:ln>
            <a:effectLst>
              <a:outerShdw blurRad="114300" dist="25400" dir="5400000" algn="t" rotWithShape="0">
                <a:prstClr val="black">
                  <a:alpha val="40000"/>
                </a:prstClr>
              </a:outerShdw>
            </a:effectLst>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l="13244" t="14024" r="14386" b="14591"/>
            <a:stretch/>
          </p:blipFill>
          <p:spPr>
            <a:xfrm>
              <a:off x="4235925" y="5542904"/>
              <a:ext cx="385142" cy="379903"/>
            </a:xfrm>
            <a:prstGeom prst="rect">
              <a:avLst/>
            </a:prstGeom>
            <a:ln>
              <a:noFill/>
            </a:ln>
            <a:effectLst>
              <a:outerShdw blurRad="114300" dist="25400" dir="5400000" algn="t" rotWithShape="0">
                <a:prstClr val="black">
                  <a:alpha val="40000"/>
                </a:prstClr>
              </a:outerShdw>
            </a:effectLst>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rcRect l="17177" r="15128"/>
            <a:stretch>
              <a:fillRect/>
            </a:stretch>
          </p:blipFill>
          <p:spPr>
            <a:xfrm>
              <a:off x="5070021" y="5545587"/>
              <a:ext cx="457200" cy="379903"/>
            </a:xfrm>
            <a:prstGeom prst="rect">
              <a:avLst/>
            </a:prstGeom>
            <a:ln>
              <a:noFill/>
            </a:ln>
            <a:effectLst>
              <a:outerShdw blurRad="114300" dist="25400" dir="5400000" algn="t" rotWithShape="0">
                <a:prstClr val="black">
                  <a:alpha val="40000"/>
                </a:prstClr>
              </a:outerShdw>
            </a:effectLst>
          </p:spPr>
        </p:pic>
        <p:pic>
          <p:nvPicPr>
            <p:cNvPr id="20" name="Picture 1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34368" y="5542904"/>
              <a:ext cx="379903" cy="379903"/>
            </a:xfrm>
            <a:prstGeom prst="rect">
              <a:avLst/>
            </a:prstGeom>
            <a:ln>
              <a:noFill/>
            </a:ln>
            <a:effectLst>
              <a:outerShdw blurRad="114300" dist="25400" dir="5400000" algn="t" rotWithShape="0">
                <a:prstClr val="black">
                  <a:alpha val="40000"/>
                </a:prstClr>
              </a:outerShdw>
            </a:effectLst>
          </p:spPr>
        </p:pic>
      </p:grpSp>
      <p:sp>
        <p:nvSpPr>
          <p:cNvPr id="22" name="TextBox 21"/>
          <p:cNvSpPr txBox="1"/>
          <p:nvPr userDrawn="1"/>
        </p:nvSpPr>
        <p:spPr>
          <a:xfrm>
            <a:off x="5296757" y="6190684"/>
            <a:ext cx="1595310"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www.onsemi</a:t>
            </a:r>
          </a:p>
        </p:txBody>
      </p:sp>
    </p:spTree>
    <p:extLst>
      <p:ext uri="{BB962C8B-B14F-4D97-AF65-F5344CB8AC3E}">
        <p14:creationId xmlns:p14="http://schemas.microsoft.com/office/powerpoint/2010/main" val="23516558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50" y="1"/>
            <a:ext cx="11228955"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3">
            <a:extLst>
              <a:ext uri="{FF2B5EF4-FFF2-40B4-BE49-F238E27FC236}">
                <a16:creationId xmlns:a16="http://schemas.microsoft.com/office/drawing/2014/main" id="{F95BFC3B-5C34-46A7-8BA2-35C99972C4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85243" y="54594"/>
            <a:ext cx="1368545" cy="69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747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cxnSp>
        <p:nvCxnSpPr>
          <p:cNvPr id="7" name="Straight Connector 6"/>
          <p:cNvCxnSpPr/>
          <p:nvPr userDrawn="1"/>
        </p:nvCxnSpPr>
        <p:spPr>
          <a:xfrm>
            <a:off x="1421237" y="3372031"/>
            <a:ext cx="9346352"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79935" y="2416570"/>
            <a:ext cx="11228955"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8800" y="3699801"/>
            <a:ext cx="8551223" cy="557212"/>
          </a:xfrm>
        </p:spPr>
        <p:txBody>
          <a:bodyPr anchor="ctr"/>
          <a:lstStyle>
            <a:lvl1pPr marL="0" indent="0" algn="ctr">
              <a:buNone/>
              <a:defRPr>
                <a:solidFill>
                  <a:schemeClr val="accent5"/>
                </a:solidFill>
              </a:defRPr>
            </a:lvl1pPr>
            <a:lvl2pPr marL="457063" indent="0" algn="ctr">
              <a:buNone/>
              <a:defRPr/>
            </a:lvl2pPr>
            <a:lvl3pPr marL="914126" indent="0" algn="ctr">
              <a:buNone/>
              <a:defRPr/>
            </a:lvl3pPr>
            <a:lvl4pPr marL="1371189" indent="0" algn="ctr">
              <a:buNone/>
              <a:defRPr/>
            </a:lvl4pPr>
            <a:lvl5pPr marL="1828251"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2">
                    <a:lumMod val="10000"/>
                  </a:schemeClr>
                </a:solidFill>
              </a:defRPr>
            </a:lvl1pPr>
          </a:lstStyle>
          <a:p>
            <a:fld id="{67E18B31-DA76-4E85-9BC3-3ED7F2F37B6B}" type="datetime1">
              <a:rPr lang="en-US" smtClean="0"/>
              <a:pPr/>
              <a:t>5/25/2022</a:t>
            </a:fld>
            <a:endParaRPr lang="en-US" dirty="0"/>
          </a:p>
        </p:txBody>
      </p:sp>
      <p:sp>
        <p:nvSpPr>
          <p:cNvPr id="8" name="Slide Number Placeholder 7"/>
          <p:cNvSpPr>
            <a:spLocks noGrp="1"/>
          </p:cNvSpPr>
          <p:nvPr>
            <p:ph type="sldNum" sz="quarter" idx="15"/>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65953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799">
                <a:solidFill>
                  <a:schemeClr val="accent4"/>
                </a:solidFill>
                <a:latin typeface="+mn-lt"/>
              </a:defRPr>
            </a:lvl1pPr>
            <a:lvl2pPr>
              <a:defRPr sz="2399">
                <a:solidFill>
                  <a:schemeClr val="bg1">
                    <a:lumMod val="75000"/>
                  </a:schemeClr>
                </a:solidFill>
              </a:defRPr>
            </a:lvl2pPr>
            <a:lvl3pPr>
              <a:defRPr sz="1799">
                <a:solidFill>
                  <a:schemeClr val="bg1">
                    <a:lumMod val="75000"/>
                  </a:schemeClr>
                </a:solidFill>
              </a:defRPr>
            </a:lvl3pPr>
            <a:lvl4pPr>
              <a:defRPr sz="1799">
                <a:solidFill>
                  <a:schemeClr val="bg1">
                    <a:lumMod val="75000"/>
                  </a:schemeClr>
                </a:solidFill>
              </a:defRPr>
            </a:lvl4pPr>
            <a:lvl5pPr>
              <a:defRPr sz="1799">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3"/>
          <p:cNvSpPr>
            <a:spLocks noGrp="1"/>
          </p:cNvSpPr>
          <p:nvPr>
            <p:ph type="title" hasCustomPrompt="1"/>
          </p:nvPr>
        </p:nvSpPr>
        <p:spPr>
          <a:xfrm>
            <a:off x="207210" y="152400"/>
            <a:ext cx="11473747" cy="533400"/>
          </a:xfrm>
          <a:prstGeom prst="rect">
            <a:avLst/>
          </a:prstGeom>
        </p:spPr>
        <p:txBody>
          <a:bodyPr vert="horz" lIns="91440" tIns="45720" rIns="91440" bIns="45720" rtlCol="0" anchor="ctr">
            <a:normAutofit/>
          </a:bodyPr>
          <a:lstStyle/>
          <a:p>
            <a:r>
              <a:rPr lang="en-US" dirty="0"/>
              <a:t>Click to edit title</a:t>
            </a:r>
            <a:endParaRPr lang="en-US" sz="2999" dirty="0">
              <a:latin typeface="Franklin Gothic Medium" panose="020B0603020102020204" pitchFamily="34" charset="0"/>
            </a:endParaRPr>
          </a:p>
        </p:txBody>
      </p:sp>
    </p:spTree>
    <p:extLst>
      <p:ext uri="{BB962C8B-B14F-4D97-AF65-F5344CB8AC3E}">
        <p14:creationId xmlns:p14="http://schemas.microsoft.com/office/powerpoint/2010/main" val="172396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Option 2">
    <p:spTree>
      <p:nvGrpSpPr>
        <p:cNvPr id="1" name=""/>
        <p:cNvGrpSpPr/>
        <p:nvPr/>
      </p:nvGrpSpPr>
      <p:grpSpPr>
        <a:xfrm>
          <a:off x="0" y="0"/>
          <a:ext cx="0" cy="0"/>
          <a:chOff x="0" y="0"/>
          <a:chExt cx="0" cy="0"/>
        </a:xfrm>
      </p:grpSpPr>
      <p:pic>
        <p:nvPicPr>
          <p:cNvPr id="5" name="Picture 4" descr="Section Dark Option 1.jpg"/>
          <p:cNvPicPr>
            <a:picLocks noChangeAspect="1"/>
          </p:cNvPicPr>
          <p:nvPr userDrawn="1"/>
        </p:nvPicPr>
        <p:blipFill>
          <a:blip r:embed="rId2"/>
          <a:srcRect r="274"/>
          <a:stretch>
            <a:fillRect/>
          </a:stretch>
        </p:blipFill>
        <p:spPr>
          <a:xfrm>
            <a:off x="-64" y="2679"/>
            <a:ext cx="12188952" cy="6855321"/>
          </a:xfrm>
          <a:prstGeom prst="rect">
            <a:avLst/>
          </a:prstGeom>
        </p:spPr>
      </p:pic>
      <p:sp>
        <p:nvSpPr>
          <p:cNvPr id="2" name="Title 1"/>
          <p:cNvSpPr>
            <a:spLocks noGrp="1"/>
          </p:cNvSpPr>
          <p:nvPr>
            <p:ph type="title"/>
          </p:nvPr>
        </p:nvSpPr>
        <p:spPr>
          <a:xfrm>
            <a:off x="744686" y="3119721"/>
            <a:ext cx="10699454" cy="1071974"/>
          </a:xfrm>
          <a:noFill/>
        </p:spPr>
        <p:txBody>
          <a:bodyPr wrap="square" tIns="91440" bIns="91440" anchor="b" anchorCtr="0">
            <a:noAutofit/>
          </a:bodyPr>
          <a:lstStyle>
            <a:lvl1pPr algn="ctr">
              <a:lnSpc>
                <a:spcPct val="95000"/>
              </a:lnSpc>
              <a:defRPr sz="3000" b="1" cap="none" baseline="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748006" y="4496189"/>
            <a:ext cx="10692814" cy="1500187"/>
          </a:xfrm>
        </p:spPr>
        <p:txBody>
          <a:bodyPr anchor="t" anchorCtr="0">
            <a:normAutofit/>
          </a:bodyPr>
          <a:lstStyle>
            <a:lvl1pPr marL="0" indent="0" algn="ctr">
              <a:buNone/>
              <a:defRPr sz="2200" b="1"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019" y="431024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4938237" y="6601688"/>
            <a:ext cx="2312493"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Public Information     © onsemi 2021</a:t>
            </a:r>
          </a:p>
        </p:txBody>
      </p:sp>
      <p:pic>
        <p:nvPicPr>
          <p:cNvPr id="11" name="Picture 10">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18735" y="6441146"/>
            <a:ext cx="1490469" cy="274320"/>
          </a:xfrm>
          <a:prstGeom prst="rect">
            <a:avLst/>
          </a:prstGeom>
        </p:spPr>
      </p:pic>
      <p:sp>
        <p:nvSpPr>
          <p:cNvPr id="12" name="TextBox 11"/>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bg1">
                    <a:lumMod val="50000"/>
                  </a:schemeClr>
                </a:solidFill>
                <a:latin typeface="+mj-lt"/>
                <a:ea typeface="Inter" panose="020B0502030000000004" pitchFamily="34" charset="0"/>
                <a:cs typeface="Arial" panose="020B0604020202020204" pitchFamily="34" charset="0"/>
              </a:rPr>
              <a:pPr algn="ctr">
                <a:defRPr/>
              </a:pPr>
              <a:t>‹#›</a:t>
            </a:fld>
            <a:endParaRPr lang="en-US" sz="1000" b="1">
              <a:solidFill>
                <a:schemeClr val="bg1">
                  <a:lumMod val="50000"/>
                </a:schemeClr>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22866970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0713" y="149012"/>
            <a:ext cx="11527400" cy="512064"/>
          </a:xfrm>
        </p:spPr>
        <p:txBody>
          <a:bodyPr/>
          <a:lstStyle/>
          <a:p>
            <a:r>
              <a:rPr lang="en-US"/>
              <a:t>Click to edit Master title style</a:t>
            </a:r>
          </a:p>
        </p:txBody>
      </p:sp>
      <p:sp>
        <p:nvSpPr>
          <p:cNvPr id="8" name="Content Placeholder 7"/>
          <p:cNvSpPr>
            <a:spLocks noGrp="1"/>
          </p:cNvSpPr>
          <p:nvPr>
            <p:ph sz="quarter" idx="10"/>
          </p:nvPr>
        </p:nvSpPr>
        <p:spPr>
          <a:xfrm>
            <a:off x="329120" y="753533"/>
            <a:ext cx="11530584"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6333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60688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30208249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
        <p:nvSpPr>
          <p:cNvPr id="6" name="Content Placeholder 5"/>
          <p:cNvSpPr>
            <a:spLocks noGrp="1"/>
          </p:cNvSpPr>
          <p:nvPr>
            <p:ph sz="quarter" idx="12"/>
          </p:nvPr>
        </p:nvSpPr>
        <p:spPr>
          <a:xfrm>
            <a:off x="329120" y="1159932"/>
            <a:ext cx="11530584" cy="5427663"/>
          </a:xfrm>
        </p:spPr>
        <p:txBody>
          <a:bodyPr l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8249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Line Title ">
    <p:spTree>
      <p:nvGrpSpPr>
        <p:cNvPr id="1" name=""/>
        <p:cNvGrpSpPr/>
        <p:nvPr/>
      </p:nvGrpSpPr>
      <p:grpSpPr>
        <a:xfrm>
          <a:off x="0" y="0"/>
          <a:ext cx="0" cy="0"/>
          <a:chOff x="0" y="0"/>
          <a:chExt cx="0" cy="0"/>
        </a:xfrm>
      </p:grpSpPr>
      <p:sp>
        <p:nvSpPr>
          <p:cNvPr id="2" name="Title 1"/>
          <p:cNvSpPr>
            <a:spLocks noGrp="1"/>
          </p:cNvSpPr>
          <p:nvPr>
            <p:ph type="title"/>
          </p:nvPr>
        </p:nvSpPr>
        <p:spPr>
          <a:xfrm>
            <a:off x="331225" y="138607"/>
            <a:ext cx="11530584" cy="943532"/>
          </a:xfrm>
        </p:spPr>
        <p:txBody>
          <a:bodyPr anchor="b" anchorCtr="0"/>
          <a:lstStyle/>
          <a:p>
            <a:r>
              <a:rPr lang="en-US"/>
              <a:t>Click to edit Master title style</a:t>
            </a:r>
          </a:p>
        </p:txBody>
      </p:sp>
    </p:spTree>
    <p:extLst>
      <p:ext uri="{BB962C8B-B14F-4D97-AF65-F5344CB8AC3E}">
        <p14:creationId xmlns:p14="http://schemas.microsoft.com/office/powerpoint/2010/main" val="2524691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225" y="138606"/>
            <a:ext cx="11530584" cy="943532"/>
          </a:xfrm>
        </p:spPr>
        <p:txBody>
          <a:bodyPr anchor="b" anchorCtr="0"/>
          <a:lstStyle/>
          <a:p>
            <a:r>
              <a:rPr lang="en-US"/>
              <a:t>Click to edit Master title style</a:t>
            </a:r>
          </a:p>
        </p:txBody>
      </p:sp>
      <p:sp>
        <p:nvSpPr>
          <p:cNvPr id="8" name="Content Placeholder 7"/>
          <p:cNvSpPr>
            <a:spLocks noGrp="1"/>
          </p:cNvSpPr>
          <p:nvPr>
            <p:ph sz="quarter" idx="12"/>
          </p:nvPr>
        </p:nvSpPr>
        <p:spPr>
          <a:xfrm>
            <a:off x="330712" y="1170561"/>
            <a:ext cx="11530584" cy="5385882"/>
          </a:xfrm>
        </p:spPr>
        <p:txBody>
          <a:bodyPr lIns="109728"/>
          <a:lstStyle>
            <a:lvl3pPr>
              <a:spcBef>
                <a:spcPts val="6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6914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713" y="149012"/>
            <a:ext cx="11527400" cy="512064"/>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30712" y="1024467"/>
            <a:ext cx="11530584" cy="520431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sp>
        <p:nvSpPr>
          <p:cNvPr id="20" name="TextBox 19"/>
          <p:cNvSpPr txBox="1"/>
          <p:nvPr userDrawn="1"/>
        </p:nvSpPr>
        <p:spPr>
          <a:xfrm>
            <a:off x="4974143" y="6601688"/>
            <a:ext cx="2240678" cy="153888"/>
          </a:xfrm>
          <a:prstGeom prst="rect">
            <a:avLst/>
          </a:prstGeom>
        </p:spPr>
        <p:txBody>
          <a:bodyPr wrap="none" lIns="0" tIns="0" rIns="0" bIns="0" rtlCol="0" anchor="ctr" anchorCtr="0">
            <a:spAutoFit/>
          </a:bodyPr>
          <a:lstStyle/>
          <a:p>
            <a:pPr algn="ctr">
              <a:defRPr/>
            </a:pPr>
            <a:r>
              <a:rPr lang="en-US" sz="1000" b="1" kern="700" spc="10" baseline="0">
                <a:solidFill>
                  <a:schemeClr val="bg1">
                    <a:lumMod val="50000"/>
                  </a:schemeClr>
                </a:solidFill>
                <a:latin typeface="+mj-lt"/>
                <a:ea typeface="Inter" panose="020B0502030000000004" pitchFamily="34" charset="0"/>
                <a:cs typeface="Arial" panose="020B0604020202020204" pitchFamily="34" charset="0"/>
              </a:rPr>
              <a:t>Public Information     </a:t>
            </a: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 onsemi 2021</a:t>
            </a:r>
          </a:p>
        </p:txBody>
      </p:sp>
      <p:sp>
        <p:nvSpPr>
          <p:cNvPr id="14" name="Rectangle 13"/>
          <p:cNvSpPr/>
          <p:nvPr userDrawn="1"/>
        </p:nvSpPr>
        <p:spPr>
          <a:xfrm rot="10800000" flipH="1">
            <a:off x="-63" y="6812286"/>
            <a:ext cx="12188952"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6" name="Rectangle 15"/>
          <p:cNvSpPr/>
          <p:nvPr userDrawn="1"/>
        </p:nvSpPr>
        <p:spPr>
          <a:xfrm rot="10800000">
            <a:off x="-63" y="7"/>
            <a:ext cx="12188952"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48FF6F5-18B0-5D40-9D06-8144B7F5F0F0}"/>
              </a:ext>
            </a:extLst>
          </p:cNvPr>
          <p:cNvPicPr>
            <a:picLocks noChangeAspect="1"/>
          </p:cNvPicPr>
          <p:nvPr userDrawn="1"/>
        </p:nvPicPr>
        <p:blipFill>
          <a:blip r:embed="rId26"/>
          <a:stretch>
            <a:fillRect/>
          </a:stretch>
        </p:blipFill>
        <p:spPr>
          <a:xfrm>
            <a:off x="10289238" y="6421226"/>
            <a:ext cx="1490469" cy="260454"/>
          </a:xfrm>
          <a:prstGeom prst="rect">
            <a:avLst/>
          </a:prstGeom>
        </p:spPr>
      </p:pic>
    </p:spTree>
    <p:extLst>
      <p:ext uri="{BB962C8B-B14F-4D97-AF65-F5344CB8AC3E}">
        <p14:creationId xmlns:p14="http://schemas.microsoft.com/office/powerpoint/2010/main" val="20958297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9" r:id="rId3"/>
    <p:sldLayoutId id="2147483650" r:id="rId4"/>
    <p:sldLayoutId id="2147483654" r:id="rId5"/>
    <p:sldLayoutId id="2147483660" r:id="rId6"/>
    <p:sldLayoutId id="2147483687" r:id="rId7"/>
    <p:sldLayoutId id="2147483662" r:id="rId8"/>
    <p:sldLayoutId id="2147483721" r:id="rId9"/>
    <p:sldLayoutId id="2147483664" r:id="rId10"/>
    <p:sldLayoutId id="2147483663" r:id="rId11"/>
    <p:sldLayoutId id="2147483688" r:id="rId12"/>
    <p:sldLayoutId id="2147483725" r:id="rId13"/>
    <p:sldLayoutId id="2147483666" r:id="rId14"/>
    <p:sldLayoutId id="2147483722" r:id="rId15"/>
    <p:sldLayoutId id="2147483653" r:id="rId16"/>
    <p:sldLayoutId id="2147483685" r:id="rId17"/>
    <p:sldLayoutId id="2147483686" r:id="rId18"/>
    <p:sldLayoutId id="2147483655" r:id="rId19"/>
    <p:sldLayoutId id="2147483661" r:id="rId20"/>
    <p:sldLayoutId id="2147483668" r:id="rId21"/>
    <p:sldLayoutId id="2147483730" r:id="rId22"/>
    <p:sldLayoutId id="2147483731" r:id="rId23"/>
    <p:sldLayoutId id="2147483732" r:id="rId24"/>
  </p:sldLayoutIdLst>
  <p:transition>
    <p:fade/>
  </p:transition>
  <p:txStyles>
    <p:titleStyle>
      <a:lvl1pPr algn="l" defTabSz="914400" rtl="0" eaLnBrk="1" latinLnBrk="0" hangingPunct="1">
        <a:lnSpc>
          <a:spcPct val="92000"/>
        </a:lnSpc>
        <a:spcBef>
          <a:spcPct val="0"/>
        </a:spcBef>
        <a:buNone/>
        <a:defRPr sz="3000" b="1" i="0" kern="1100" baseline="0">
          <a:solidFill>
            <a:schemeClr val="tx2"/>
          </a:solidFill>
          <a:latin typeface="+mj-lt"/>
          <a:ea typeface="+mj-ea"/>
          <a:cs typeface="+mj-cs"/>
        </a:defRPr>
      </a:lvl1pPr>
    </p:titleStyle>
    <p:bodyStyle>
      <a:lvl1pPr marL="261938" indent="-261938" algn="l" defTabSz="914400" rtl="0" eaLnBrk="1" latinLnBrk="0" hangingPunct="1">
        <a:lnSpc>
          <a:spcPct val="100000"/>
        </a:lnSpc>
        <a:spcBef>
          <a:spcPts val="1200"/>
        </a:spcBef>
        <a:buClr>
          <a:schemeClr val="bg1">
            <a:lumMod val="65000"/>
          </a:schemeClr>
        </a:buClr>
        <a:buFont typeface="Arial" pitchFamily="34" charset="0"/>
        <a:buChar char="•"/>
        <a:defRPr sz="2400" b="0" kern="1000">
          <a:solidFill>
            <a:schemeClr val="tx1">
              <a:lumMod val="85000"/>
            </a:schemeClr>
          </a:solidFill>
          <a:latin typeface="+mn-lt"/>
          <a:ea typeface="+mn-ea"/>
          <a:cs typeface="+mn-cs"/>
        </a:defRPr>
      </a:lvl1pPr>
      <a:lvl2pPr marL="608013" indent="-269875" algn="l" defTabSz="914400" rtl="0" eaLnBrk="1" latinLnBrk="0" hangingPunct="1">
        <a:lnSpc>
          <a:spcPct val="100000"/>
        </a:lnSpc>
        <a:spcBef>
          <a:spcPts val="800"/>
        </a:spcBef>
        <a:buClr>
          <a:schemeClr val="bg1">
            <a:lumMod val="65000"/>
          </a:schemeClr>
        </a:buClr>
        <a:buFont typeface="Arial" pitchFamily="34" charset="0"/>
        <a:buChar char="−"/>
        <a:defRPr sz="2200" b="0" kern="1000">
          <a:solidFill>
            <a:schemeClr val="tx1">
              <a:lumMod val="65000"/>
              <a:lumOff val="35000"/>
            </a:schemeClr>
          </a:solidFill>
          <a:latin typeface="+mn-lt"/>
          <a:ea typeface="+mn-ea"/>
          <a:cs typeface="+mn-cs"/>
        </a:defRPr>
      </a:lvl2pPr>
      <a:lvl3pPr marL="914400" indent="-223838" algn="l" defTabSz="914400" rtl="0" eaLnBrk="1" latinLnBrk="0" hangingPunct="1">
        <a:lnSpc>
          <a:spcPct val="100000"/>
        </a:lnSpc>
        <a:spcBef>
          <a:spcPts val="600"/>
        </a:spcBef>
        <a:buClr>
          <a:schemeClr val="bg1">
            <a:lumMod val="65000"/>
          </a:schemeClr>
        </a:buClr>
        <a:buFont typeface="Wingdings" pitchFamily="2" charset="2"/>
        <a:buChar char="§"/>
        <a:defRPr sz="1800" b="0" kern="1000" baseline="0">
          <a:solidFill>
            <a:schemeClr val="tx1">
              <a:lumMod val="50000"/>
              <a:lumOff val="50000"/>
            </a:schemeClr>
          </a:solidFill>
          <a:latin typeface="+mn-lt"/>
          <a:ea typeface="+mn-ea"/>
          <a:cs typeface="+mn-cs"/>
        </a:defRPr>
      </a:lvl3pPr>
      <a:lvl4pPr marL="1257300" indent="-206375" algn="l" defTabSz="914400" rtl="0" eaLnBrk="1" latinLnBrk="0" hangingPunct="1">
        <a:lnSpc>
          <a:spcPct val="100000"/>
        </a:lnSpc>
        <a:spcBef>
          <a:spcPts val="400"/>
        </a:spcBef>
        <a:buClr>
          <a:schemeClr val="bg1">
            <a:lumMod val="65000"/>
          </a:schemeClr>
        </a:buClr>
        <a:buFont typeface="Arial" pitchFamily="34" charset="0"/>
        <a:buChar char="▫"/>
        <a:defRPr sz="1700" b="0" kern="1000">
          <a:solidFill>
            <a:schemeClr val="bg1">
              <a:lumMod val="65000"/>
            </a:schemeClr>
          </a:solidFill>
          <a:latin typeface="+mn-lt"/>
          <a:ea typeface="+mn-ea"/>
          <a:cs typeface="+mn-cs"/>
        </a:defRPr>
      </a:lvl4pPr>
      <a:lvl5pPr marL="1487488" indent="-225425" algn="l" defTabSz="914400" rtl="0" eaLnBrk="1" latinLnBrk="0" hangingPunct="1">
        <a:lnSpc>
          <a:spcPct val="100000"/>
        </a:lnSpc>
        <a:spcBef>
          <a:spcPts val="300"/>
        </a:spcBef>
        <a:buClr>
          <a:schemeClr val="bg1">
            <a:lumMod val="65000"/>
          </a:schemeClr>
        </a:buClr>
        <a:buFont typeface="Arial" panose="020B0604020202020204" pitchFamily="34" charset="0"/>
        <a:buChar char="»"/>
        <a:defRPr sz="1600" b="0" kern="10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2.xml"/><Relationship Id="rId5" Type="http://schemas.openxmlformats.org/officeDocument/2006/relationships/image" Target="../media/image21.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hyperlink" Target="https://www.onsemi.com/pub/Collateral/KNX%20FAMILY%20EFFICIENCY%20CALCULATOR.XLSM" TargetMode="External"/><Relationship Id="rId13" Type="http://schemas.openxmlformats.org/officeDocument/2006/relationships/image" Target="../media/image26.png"/><Relationship Id="rId3" Type="http://schemas.openxmlformats.org/officeDocument/2006/relationships/hyperlink" Target="https://www.onsemi.com/pub/Collateral/EVBUM2715-D.PDF" TargetMode="External"/><Relationship Id="rId7" Type="http://schemas.openxmlformats.org/officeDocument/2006/relationships/hyperlink" Target="https://www.onsemi.com/pub/Collateral/AND9135-D.PDF" TargetMode="External"/><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hyperlink" Target="https://www.onsemi.com/products/connectivity/wired-transceivers-modems/ncn5110" TargetMode="External"/><Relationship Id="rId11" Type="http://schemas.openxmlformats.org/officeDocument/2006/relationships/image" Target="../media/image24.png"/><Relationship Id="rId5" Type="http://schemas.openxmlformats.org/officeDocument/2006/relationships/hyperlink" Target="https://www.onsemi.com/products/connectivity/wired-transceivers-modems/ncn5121" TargetMode="External"/><Relationship Id="rId10" Type="http://schemas.openxmlformats.org/officeDocument/2006/relationships/image" Target="../media/image23.png"/><Relationship Id="rId4" Type="http://schemas.openxmlformats.org/officeDocument/2006/relationships/hyperlink" Target="https://www.onsemi.com/products/connectivity/wired-transceivers-modems/ncn5130" TargetMode="Externa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a:t>KNX Arduino Shield Evaluation Boards</a:t>
            </a:r>
          </a:p>
        </p:txBody>
      </p:sp>
      <p:sp>
        <p:nvSpPr>
          <p:cNvPr id="13" name="Text Placeholder 12"/>
          <p:cNvSpPr>
            <a:spLocks noGrp="1"/>
          </p:cNvSpPr>
          <p:nvPr>
            <p:ph type="body" sz="quarter" idx="11"/>
          </p:nvPr>
        </p:nvSpPr>
        <p:spPr/>
        <p:txBody>
          <a:bodyPr/>
          <a:lstStyle/>
          <a:p>
            <a:r>
              <a:rPr lang="en-US" dirty="0"/>
              <a:t>May 2022</a:t>
            </a:r>
          </a:p>
          <a:p>
            <a:r>
              <a:rPr lang="en-US" dirty="0"/>
              <a:t>Mike Sandyck</a:t>
            </a:r>
          </a:p>
        </p:txBody>
      </p:sp>
    </p:spTree>
    <p:extLst>
      <p:ext uri="{BB962C8B-B14F-4D97-AF65-F5344CB8AC3E}">
        <p14:creationId xmlns:p14="http://schemas.microsoft.com/office/powerpoint/2010/main" val="1909538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Family Portfolio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6872991"/>
              </p:ext>
            </p:extLst>
          </p:nvPr>
        </p:nvGraphicFramePr>
        <p:xfrm>
          <a:off x="613622" y="1171474"/>
          <a:ext cx="10961579" cy="4515051"/>
        </p:xfrm>
        <a:graphic>
          <a:graphicData uri="http://schemas.openxmlformats.org/drawingml/2006/table">
            <a:tbl>
              <a:tblPr firstRow="1" bandRow="1">
                <a:tableStyleId>{7DF18680-E054-41AD-8BC1-D1AEF772440D}</a:tableStyleId>
              </a:tblPr>
              <a:tblGrid>
                <a:gridCol w="6250609">
                  <a:extLst>
                    <a:ext uri="{9D8B030D-6E8A-4147-A177-3AD203B41FA5}">
                      <a16:colId xmlns:a16="http://schemas.microsoft.com/office/drawing/2014/main" val="1069051856"/>
                    </a:ext>
                  </a:extLst>
                </a:gridCol>
                <a:gridCol w="1562670">
                  <a:extLst>
                    <a:ext uri="{9D8B030D-6E8A-4147-A177-3AD203B41FA5}">
                      <a16:colId xmlns:a16="http://schemas.microsoft.com/office/drawing/2014/main" val="1223169868"/>
                    </a:ext>
                  </a:extLst>
                </a:gridCol>
                <a:gridCol w="1598412">
                  <a:extLst>
                    <a:ext uri="{9D8B030D-6E8A-4147-A177-3AD203B41FA5}">
                      <a16:colId xmlns:a16="http://schemas.microsoft.com/office/drawing/2014/main" val="4120362953"/>
                    </a:ext>
                  </a:extLst>
                </a:gridCol>
                <a:gridCol w="1549888">
                  <a:extLst>
                    <a:ext uri="{9D8B030D-6E8A-4147-A177-3AD203B41FA5}">
                      <a16:colId xmlns:a16="http://schemas.microsoft.com/office/drawing/2014/main" val="3450871725"/>
                    </a:ext>
                  </a:extLst>
                </a:gridCol>
              </a:tblGrid>
              <a:tr h="398482">
                <a:tc>
                  <a:txBody>
                    <a:bodyPr/>
                    <a:lstStyle/>
                    <a:p>
                      <a:endParaRPr lang="en-US" sz="1800" dirty="0"/>
                    </a:p>
                  </a:txBody>
                  <a:tcPr marL="91416" marR="91416" marT="45708" marB="45708"/>
                </a:tc>
                <a:tc>
                  <a:txBody>
                    <a:bodyPr/>
                    <a:lstStyle/>
                    <a:p>
                      <a:pPr algn="ctr"/>
                      <a:r>
                        <a:rPr lang="en-US" sz="1800" dirty="0"/>
                        <a:t>NCN5110</a:t>
                      </a:r>
                    </a:p>
                  </a:txBody>
                  <a:tcPr marL="91416" marR="91416" marT="45708" marB="45708"/>
                </a:tc>
                <a:tc>
                  <a:txBody>
                    <a:bodyPr/>
                    <a:lstStyle/>
                    <a:p>
                      <a:pPr algn="ctr"/>
                      <a:r>
                        <a:rPr lang="en-US" sz="1800" dirty="0"/>
                        <a:t>NCN5121</a:t>
                      </a:r>
                    </a:p>
                  </a:txBody>
                  <a:tcPr marL="91416" marR="91416" marT="45708" marB="45708"/>
                </a:tc>
                <a:tc>
                  <a:txBody>
                    <a:bodyPr/>
                    <a:lstStyle/>
                    <a:p>
                      <a:pPr algn="ctr"/>
                      <a:r>
                        <a:rPr lang="en-US" sz="1800" dirty="0"/>
                        <a:t>NCN5130</a:t>
                      </a:r>
                    </a:p>
                  </a:txBody>
                  <a:tcPr marL="91416" marR="91416" marT="45708" marB="45708"/>
                </a:tc>
                <a:extLst>
                  <a:ext uri="{0D108BD9-81ED-4DB2-BD59-A6C34878D82A}">
                    <a16:rowId xmlns:a16="http://schemas.microsoft.com/office/drawing/2014/main" val="3667592759"/>
                  </a:ext>
                </a:extLst>
              </a:tr>
              <a:tr h="369811">
                <a:tc>
                  <a:txBody>
                    <a:bodyPr/>
                    <a:lstStyle/>
                    <a:p>
                      <a:r>
                        <a:rPr lang="en-US" sz="1800" b="1" dirty="0">
                          <a:solidFill>
                            <a:srgbClr val="000000"/>
                          </a:solidFill>
                        </a:rPr>
                        <a:t>Implements</a:t>
                      </a:r>
                    </a:p>
                  </a:txBody>
                  <a:tcPr marL="91416" marR="91416" marT="45708" marB="45708"/>
                </a:tc>
                <a:tc>
                  <a:txBody>
                    <a:bodyPr/>
                    <a:lstStyle/>
                    <a:p>
                      <a:pPr algn="ctr"/>
                      <a:r>
                        <a:rPr lang="en-US" sz="1800" b="1" dirty="0">
                          <a:solidFill>
                            <a:srgbClr val="000000"/>
                          </a:solidFill>
                        </a:rPr>
                        <a:t>PHY</a:t>
                      </a:r>
                    </a:p>
                  </a:txBody>
                  <a:tcPr marL="91416" marR="91416" marT="45708" marB="45708"/>
                </a:tc>
                <a:tc>
                  <a:txBody>
                    <a:bodyPr/>
                    <a:lstStyle/>
                    <a:p>
                      <a:pPr algn="ctr"/>
                      <a:r>
                        <a:rPr lang="en-US" sz="1800" b="1" dirty="0">
                          <a:solidFill>
                            <a:srgbClr val="000000"/>
                          </a:solidFill>
                        </a:rPr>
                        <a:t>MAC+PHY</a:t>
                      </a:r>
                    </a:p>
                  </a:txBody>
                  <a:tcPr marL="91416" marR="91416" marT="45708" marB="45708"/>
                </a:tc>
                <a:tc>
                  <a:txBody>
                    <a:bodyPr/>
                    <a:lstStyle/>
                    <a:p>
                      <a:pPr algn="ctr"/>
                      <a:r>
                        <a:rPr lang="en-US" sz="1800" b="1" dirty="0">
                          <a:solidFill>
                            <a:srgbClr val="000000"/>
                          </a:solidFill>
                        </a:rPr>
                        <a:t>MAC+PHY</a:t>
                      </a:r>
                    </a:p>
                  </a:txBody>
                  <a:tcPr marL="91416" marR="91416" marT="45708" marB="45708"/>
                </a:tc>
                <a:extLst>
                  <a:ext uri="{0D108BD9-81ED-4DB2-BD59-A6C34878D82A}">
                    <a16:rowId xmlns:a16="http://schemas.microsoft.com/office/drawing/2014/main" val="2626582043"/>
                  </a:ext>
                </a:extLst>
              </a:tr>
              <a:tr h="639913">
                <a:tc>
                  <a:txBody>
                    <a:bodyPr/>
                    <a:lstStyle/>
                    <a:p>
                      <a:r>
                        <a:rPr lang="en-US" sz="1800" dirty="0">
                          <a:solidFill>
                            <a:srgbClr val="000000"/>
                          </a:solidFill>
                        </a:rPr>
                        <a:t>Analog monitoring of </a:t>
                      </a:r>
                      <a:r>
                        <a:rPr lang="en-US" sz="1800" dirty="0" err="1">
                          <a:solidFill>
                            <a:srgbClr val="000000"/>
                          </a:solidFill>
                        </a:rPr>
                        <a:t>Vbus</a:t>
                      </a:r>
                      <a:r>
                        <a:rPr lang="en-US" sz="1800" dirty="0">
                          <a:solidFill>
                            <a:srgbClr val="000000"/>
                          </a:solidFill>
                        </a:rPr>
                        <a:t>, </a:t>
                      </a:r>
                      <a:r>
                        <a:rPr lang="en-US" sz="1800" dirty="0" err="1">
                          <a:solidFill>
                            <a:srgbClr val="000000"/>
                          </a:solidFill>
                        </a:rPr>
                        <a:t>Vfilt</a:t>
                      </a:r>
                      <a:r>
                        <a:rPr lang="en-US" sz="1800" dirty="0">
                          <a:solidFill>
                            <a:srgbClr val="000000"/>
                          </a:solidFill>
                        </a:rPr>
                        <a:t>, DC2, DC1, V20V, </a:t>
                      </a:r>
                      <a:r>
                        <a:rPr lang="en-US" sz="1800" dirty="0" err="1">
                          <a:solidFill>
                            <a:srgbClr val="000000"/>
                          </a:solidFill>
                        </a:rPr>
                        <a:t>Ibus</a:t>
                      </a:r>
                      <a:r>
                        <a:rPr lang="en-US" sz="1800" dirty="0">
                          <a:solidFill>
                            <a:srgbClr val="000000"/>
                          </a:solidFill>
                        </a:rPr>
                        <a:t>, Temp</a:t>
                      </a:r>
                    </a:p>
                  </a:txBody>
                  <a:tcPr marL="91416" marR="91416" marT="45708" marB="45708"/>
                </a:tc>
                <a:tc>
                  <a:txBody>
                    <a:bodyPr/>
                    <a:lstStyle/>
                    <a:p>
                      <a:pPr algn="ctr"/>
                      <a:r>
                        <a:rPr lang="en-US" sz="1600" dirty="0">
                          <a:solidFill>
                            <a:srgbClr val="000000"/>
                          </a:solidFill>
                        </a:rPr>
                        <a:t>No</a:t>
                      </a:r>
                    </a:p>
                  </a:txBody>
                  <a:tcPr marL="91416" marR="91416" marT="45708" marB="45708"/>
                </a:tc>
                <a:tc>
                  <a:txBody>
                    <a:bodyPr/>
                    <a:lstStyle/>
                    <a:p>
                      <a:pPr algn="ctr"/>
                      <a:r>
                        <a:rPr lang="en-US" sz="1600" dirty="0">
                          <a:solidFill>
                            <a:srgbClr val="000000"/>
                          </a:solidFill>
                        </a:rPr>
                        <a:t>Yes</a:t>
                      </a:r>
                    </a:p>
                  </a:txBody>
                  <a:tcPr marL="91416" marR="91416" marT="45708" marB="45708"/>
                </a:tc>
                <a:tc>
                  <a:txBody>
                    <a:bodyPr/>
                    <a:lstStyle/>
                    <a:p>
                      <a:pPr algn="ctr"/>
                      <a:r>
                        <a:rPr lang="en-US" sz="1600" dirty="0">
                          <a:solidFill>
                            <a:srgbClr val="000000"/>
                          </a:solidFill>
                        </a:rPr>
                        <a:t>Yes</a:t>
                      </a:r>
                    </a:p>
                  </a:txBody>
                  <a:tcPr marL="91416" marR="91416" marT="45708" marB="45708"/>
                </a:tc>
                <a:extLst>
                  <a:ext uri="{0D108BD9-81ED-4DB2-BD59-A6C34878D82A}">
                    <a16:rowId xmlns:a16="http://schemas.microsoft.com/office/drawing/2014/main" val="285874090"/>
                  </a:ext>
                </a:extLst>
              </a:tr>
              <a:tr h="369811">
                <a:tc>
                  <a:txBody>
                    <a:bodyPr/>
                    <a:lstStyle/>
                    <a:p>
                      <a:r>
                        <a:rPr lang="en-US" sz="1800" dirty="0">
                          <a:solidFill>
                            <a:srgbClr val="000000"/>
                          </a:solidFill>
                        </a:rPr>
                        <a:t>Analog fan-in model (5-40 mA)</a:t>
                      </a:r>
                    </a:p>
                  </a:txBody>
                  <a:tcPr marL="91416" marR="91416" marT="45708" marB="45708"/>
                </a:tc>
                <a:tc>
                  <a:txBody>
                    <a:bodyPr/>
                    <a:lstStyle/>
                    <a:p>
                      <a:pPr algn="ctr"/>
                      <a:r>
                        <a:rPr lang="en-US" sz="1600" dirty="0">
                          <a:solidFill>
                            <a:srgbClr val="000000"/>
                          </a:solidFill>
                        </a:rPr>
                        <a:t>Yes</a:t>
                      </a:r>
                    </a:p>
                  </a:txBody>
                  <a:tcPr marL="91416" marR="91416" marT="45708" marB="45708"/>
                </a:tc>
                <a:tc>
                  <a:txBody>
                    <a:bodyPr/>
                    <a:lstStyle/>
                    <a:p>
                      <a:pPr algn="ctr"/>
                      <a:r>
                        <a:rPr lang="en-US" sz="1600" dirty="0">
                          <a:solidFill>
                            <a:srgbClr val="000000"/>
                          </a:solidFill>
                        </a:rPr>
                        <a:t>No</a:t>
                      </a:r>
                    </a:p>
                  </a:txBody>
                  <a:tcPr marL="91416" marR="91416" marT="45708" marB="45708"/>
                </a:tc>
                <a:tc>
                  <a:txBody>
                    <a:bodyPr/>
                    <a:lstStyle/>
                    <a:p>
                      <a:pPr algn="ctr"/>
                      <a:r>
                        <a:rPr lang="en-US" sz="1600" dirty="0">
                          <a:solidFill>
                            <a:srgbClr val="000000"/>
                          </a:solidFill>
                        </a:rPr>
                        <a:t>Yes</a:t>
                      </a:r>
                    </a:p>
                  </a:txBody>
                  <a:tcPr marL="91416" marR="91416" marT="45708" marB="45708"/>
                </a:tc>
                <a:extLst>
                  <a:ext uri="{0D108BD9-81ED-4DB2-BD59-A6C34878D82A}">
                    <a16:rowId xmlns:a16="http://schemas.microsoft.com/office/drawing/2014/main" val="1022621398"/>
                  </a:ext>
                </a:extLst>
              </a:tr>
              <a:tr h="369811">
                <a:tc>
                  <a:txBody>
                    <a:bodyPr/>
                    <a:lstStyle/>
                    <a:p>
                      <a:r>
                        <a:rPr lang="en-US" sz="1800" dirty="0">
                          <a:solidFill>
                            <a:srgbClr val="000000"/>
                          </a:solidFill>
                        </a:rPr>
                        <a:t>Requires crystal</a:t>
                      </a:r>
                    </a:p>
                  </a:txBody>
                  <a:tcPr marL="91416" marR="91416" marT="45708" marB="45708"/>
                </a:tc>
                <a:tc>
                  <a:txBody>
                    <a:bodyPr/>
                    <a:lstStyle/>
                    <a:p>
                      <a:pPr algn="ctr"/>
                      <a:r>
                        <a:rPr lang="en-US" sz="1600" dirty="0">
                          <a:solidFill>
                            <a:srgbClr val="000000"/>
                          </a:solidFill>
                        </a:rPr>
                        <a:t>No</a:t>
                      </a:r>
                    </a:p>
                  </a:txBody>
                  <a:tcPr marL="91416" marR="91416" marT="45708" marB="45708"/>
                </a:tc>
                <a:tc>
                  <a:txBody>
                    <a:bodyPr/>
                    <a:lstStyle/>
                    <a:p>
                      <a:pPr algn="ctr"/>
                      <a:r>
                        <a:rPr lang="en-US" sz="1600" dirty="0">
                          <a:solidFill>
                            <a:srgbClr val="000000"/>
                          </a:solidFill>
                        </a:rPr>
                        <a:t>Yes</a:t>
                      </a:r>
                    </a:p>
                  </a:txBody>
                  <a:tcPr marL="91416" marR="91416" marT="45708" marB="45708"/>
                </a:tc>
                <a:tc>
                  <a:txBody>
                    <a:bodyPr/>
                    <a:lstStyle/>
                    <a:p>
                      <a:pPr algn="ctr"/>
                      <a:r>
                        <a:rPr lang="en-US" sz="1600" dirty="0">
                          <a:solidFill>
                            <a:srgbClr val="000000"/>
                          </a:solidFill>
                        </a:rPr>
                        <a:t>Yes</a:t>
                      </a:r>
                    </a:p>
                  </a:txBody>
                  <a:tcPr marL="91416" marR="91416" marT="45708" marB="45708"/>
                </a:tc>
                <a:extLst>
                  <a:ext uri="{0D108BD9-81ED-4DB2-BD59-A6C34878D82A}">
                    <a16:rowId xmlns:a16="http://schemas.microsoft.com/office/drawing/2014/main" val="2448449872"/>
                  </a:ext>
                </a:extLst>
              </a:tr>
              <a:tr h="369811">
                <a:tc>
                  <a:txBody>
                    <a:bodyPr/>
                    <a:lstStyle/>
                    <a:p>
                      <a:r>
                        <a:rPr lang="en-US" sz="1800" dirty="0">
                          <a:solidFill>
                            <a:srgbClr val="000000"/>
                          </a:solidFill>
                        </a:rPr>
                        <a:t>Communication interface</a:t>
                      </a:r>
                    </a:p>
                  </a:txBody>
                  <a:tcPr marL="91416" marR="91416" marT="45708" marB="45708"/>
                </a:tc>
                <a:tc>
                  <a:txBody>
                    <a:bodyPr/>
                    <a:lstStyle/>
                    <a:p>
                      <a:pPr algn="ctr"/>
                      <a:r>
                        <a:rPr lang="en-US" sz="1600" dirty="0">
                          <a:solidFill>
                            <a:srgbClr val="000000"/>
                          </a:solidFill>
                        </a:rPr>
                        <a:t>Analog</a:t>
                      </a:r>
                    </a:p>
                  </a:txBody>
                  <a:tcPr marL="91416" marR="91416" marT="45708" marB="45708"/>
                </a:tc>
                <a:tc>
                  <a:txBody>
                    <a:bodyPr/>
                    <a:lstStyle/>
                    <a:p>
                      <a:pPr algn="ctr"/>
                      <a:r>
                        <a:rPr lang="en-US" sz="1600" dirty="0">
                          <a:solidFill>
                            <a:srgbClr val="000000"/>
                          </a:solidFill>
                        </a:rPr>
                        <a:t>UART/SPI</a:t>
                      </a:r>
                    </a:p>
                  </a:txBody>
                  <a:tcPr marL="91416" marR="91416" marT="45708" marB="45708"/>
                </a:tc>
                <a:tc>
                  <a:txBody>
                    <a:bodyPr/>
                    <a:lstStyle/>
                    <a:p>
                      <a:pPr algn="ctr"/>
                      <a:r>
                        <a:rPr lang="en-US" sz="1600" dirty="0">
                          <a:solidFill>
                            <a:srgbClr val="000000"/>
                          </a:solidFill>
                        </a:rPr>
                        <a:t>UART/SPI</a:t>
                      </a:r>
                    </a:p>
                  </a:txBody>
                  <a:tcPr marL="91416" marR="91416" marT="45708" marB="45708"/>
                </a:tc>
                <a:extLst>
                  <a:ext uri="{0D108BD9-81ED-4DB2-BD59-A6C34878D82A}">
                    <a16:rowId xmlns:a16="http://schemas.microsoft.com/office/drawing/2014/main" val="3292812611"/>
                  </a:ext>
                </a:extLst>
              </a:tr>
              <a:tr h="369811">
                <a:tc>
                  <a:txBody>
                    <a:bodyPr/>
                    <a:lstStyle/>
                    <a:p>
                      <a:r>
                        <a:rPr lang="nl-BE" sz="1800" dirty="0">
                          <a:solidFill>
                            <a:srgbClr val="000000"/>
                          </a:solidFill>
                        </a:rPr>
                        <a:t>DCDC Convertor 3.3V fixed</a:t>
                      </a:r>
                      <a:endParaRPr lang="en-US" sz="1800" dirty="0">
                        <a:solidFill>
                          <a:srgbClr val="000000"/>
                        </a:solidFill>
                      </a:endParaRPr>
                    </a:p>
                  </a:txBody>
                  <a:tcPr marL="91416" marR="91416" marT="45708" marB="45708"/>
                </a:tc>
                <a:tc>
                  <a:txBody>
                    <a:bodyPr/>
                    <a:lstStyle/>
                    <a:p>
                      <a:pPr algn="ctr"/>
                      <a:r>
                        <a:rPr lang="nl-BE" sz="1600" dirty="0">
                          <a:solidFill>
                            <a:srgbClr val="000000"/>
                          </a:solidFill>
                        </a:rPr>
                        <a:t>Yes</a:t>
                      </a:r>
                      <a:endParaRPr lang="en-US" sz="1600" dirty="0">
                        <a:solidFill>
                          <a:srgbClr val="000000"/>
                        </a:solidFill>
                      </a:endParaRPr>
                    </a:p>
                  </a:txBody>
                  <a:tcPr marL="91416" marR="91416" marT="45708" marB="45708"/>
                </a:tc>
                <a:tc>
                  <a:txBody>
                    <a:bodyPr/>
                    <a:lstStyle/>
                    <a:p>
                      <a:pPr algn="ctr"/>
                      <a:r>
                        <a:rPr lang="nl-BE" sz="1600" dirty="0">
                          <a:solidFill>
                            <a:srgbClr val="000000"/>
                          </a:solidFill>
                        </a:rPr>
                        <a:t>Yes</a:t>
                      </a:r>
                      <a:endParaRPr lang="en-US" sz="1600" dirty="0">
                        <a:solidFill>
                          <a:srgbClr val="000000"/>
                        </a:solidFill>
                      </a:endParaRPr>
                    </a:p>
                  </a:txBody>
                  <a:tcPr marL="91416" marR="91416" marT="45708" marB="45708"/>
                </a:tc>
                <a:tc>
                  <a:txBody>
                    <a:bodyPr/>
                    <a:lstStyle/>
                    <a:p>
                      <a:pPr algn="ctr"/>
                      <a:r>
                        <a:rPr lang="nl-BE" sz="1600" dirty="0">
                          <a:solidFill>
                            <a:srgbClr val="000000"/>
                          </a:solidFill>
                        </a:rPr>
                        <a:t>Yes</a:t>
                      </a:r>
                      <a:endParaRPr lang="en-US" sz="1600" dirty="0">
                        <a:solidFill>
                          <a:srgbClr val="000000"/>
                        </a:solidFill>
                      </a:endParaRPr>
                    </a:p>
                  </a:txBody>
                  <a:tcPr marL="91416" marR="91416" marT="45708" marB="45708"/>
                </a:tc>
                <a:extLst>
                  <a:ext uri="{0D108BD9-81ED-4DB2-BD59-A6C34878D82A}">
                    <a16:rowId xmlns:a16="http://schemas.microsoft.com/office/drawing/2014/main" val="2984647738"/>
                  </a:ext>
                </a:extLst>
              </a:tr>
              <a:tr h="369811">
                <a:tc>
                  <a:txBody>
                    <a:bodyPr/>
                    <a:lstStyle/>
                    <a:p>
                      <a:r>
                        <a:rPr lang="nl-BE" sz="1800" dirty="0">
                          <a:solidFill>
                            <a:srgbClr val="000000"/>
                          </a:solidFill>
                        </a:rPr>
                        <a:t>DCDC Convertor</a:t>
                      </a:r>
                      <a:r>
                        <a:rPr lang="nl-BE" sz="1800" baseline="0" dirty="0">
                          <a:solidFill>
                            <a:srgbClr val="000000"/>
                          </a:solidFill>
                        </a:rPr>
                        <a:t> 1.2 to 21V adjustable</a:t>
                      </a:r>
                      <a:endParaRPr lang="en-US" sz="1800" dirty="0">
                        <a:solidFill>
                          <a:srgbClr val="000000"/>
                        </a:solidFill>
                      </a:endParaRPr>
                    </a:p>
                  </a:txBody>
                  <a:tcPr marL="91416" marR="91416" marT="45708" marB="45708"/>
                </a:tc>
                <a:tc>
                  <a:txBody>
                    <a:bodyPr/>
                    <a:lstStyle/>
                    <a:p>
                      <a:pPr algn="ctr"/>
                      <a:r>
                        <a:rPr lang="nl-BE" sz="1600" dirty="0">
                          <a:solidFill>
                            <a:srgbClr val="000000"/>
                          </a:solidFill>
                        </a:rPr>
                        <a:t>Yes</a:t>
                      </a:r>
                      <a:endParaRPr lang="en-US" sz="1600" dirty="0">
                        <a:solidFill>
                          <a:srgbClr val="000000"/>
                        </a:solidFill>
                      </a:endParaRPr>
                    </a:p>
                  </a:txBody>
                  <a:tcPr marL="91416" marR="91416" marT="45708" marB="45708"/>
                </a:tc>
                <a:tc>
                  <a:txBody>
                    <a:bodyPr/>
                    <a:lstStyle/>
                    <a:p>
                      <a:pPr algn="ctr"/>
                      <a:r>
                        <a:rPr lang="nl-BE" sz="1600" dirty="0">
                          <a:solidFill>
                            <a:srgbClr val="000000"/>
                          </a:solidFill>
                        </a:rPr>
                        <a:t>Yes</a:t>
                      </a:r>
                      <a:endParaRPr lang="en-US" sz="1600" dirty="0">
                        <a:solidFill>
                          <a:srgbClr val="000000"/>
                        </a:solidFill>
                      </a:endParaRPr>
                    </a:p>
                  </a:txBody>
                  <a:tcPr marL="91416" marR="91416" marT="45708" marB="45708"/>
                </a:tc>
                <a:tc>
                  <a:txBody>
                    <a:bodyPr/>
                    <a:lstStyle/>
                    <a:p>
                      <a:pPr algn="ctr"/>
                      <a:r>
                        <a:rPr lang="nl-BE" sz="1600" dirty="0">
                          <a:solidFill>
                            <a:srgbClr val="000000"/>
                          </a:solidFill>
                        </a:rPr>
                        <a:t>Yes</a:t>
                      </a:r>
                      <a:endParaRPr lang="en-US" sz="1600" dirty="0">
                        <a:solidFill>
                          <a:srgbClr val="000000"/>
                        </a:solidFill>
                      </a:endParaRPr>
                    </a:p>
                  </a:txBody>
                  <a:tcPr marL="91416" marR="91416" marT="45708" marB="45708"/>
                </a:tc>
                <a:extLst>
                  <a:ext uri="{0D108BD9-81ED-4DB2-BD59-A6C34878D82A}">
                    <a16:rowId xmlns:a16="http://schemas.microsoft.com/office/drawing/2014/main" val="428355254"/>
                  </a:ext>
                </a:extLst>
              </a:tr>
              <a:tr h="36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LDO 20V adjustable current limit</a:t>
                      </a:r>
                    </a:p>
                  </a:txBody>
                  <a:tcPr marL="91416" marR="91416" marT="45708" marB="45708"/>
                </a:tc>
                <a:tc>
                  <a:txBody>
                    <a:bodyPr/>
                    <a:lstStyle/>
                    <a:p>
                      <a:pPr algn="ctr"/>
                      <a:r>
                        <a:rPr lang="en-US" sz="1600" dirty="0">
                          <a:solidFill>
                            <a:srgbClr val="000000"/>
                          </a:solidFill>
                        </a:rPr>
                        <a:t>No</a:t>
                      </a:r>
                    </a:p>
                  </a:txBody>
                  <a:tcPr marL="91416" marR="91416" marT="45708" marB="45708"/>
                </a:tc>
                <a:tc>
                  <a:txBody>
                    <a:bodyPr/>
                    <a:lstStyle/>
                    <a:p>
                      <a:pPr algn="ctr"/>
                      <a:r>
                        <a:rPr lang="en-US" sz="1600" dirty="0">
                          <a:solidFill>
                            <a:srgbClr val="000000"/>
                          </a:solidFill>
                        </a:rPr>
                        <a:t>Yes</a:t>
                      </a:r>
                    </a:p>
                  </a:txBody>
                  <a:tcPr marL="91416" marR="91416" marT="45708" marB="45708"/>
                </a:tc>
                <a:tc>
                  <a:txBody>
                    <a:bodyPr/>
                    <a:lstStyle/>
                    <a:p>
                      <a:pPr algn="ctr"/>
                      <a:r>
                        <a:rPr lang="en-US" sz="1600" dirty="0">
                          <a:solidFill>
                            <a:srgbClr val="000000"/>
                          </a:solidFill>
                        </a:rPr>
                        <a:t>Yes</a:t>
                      </a:r>
                    </a:p>
                  </a:txBody>
                  <a:tcPr marL="91416" marR="91416" marT="45708" marB="45708"/>
                </a:tc>
                <a:extLst>
                  <a:ext uri="{0D108BD9-81ED-4DB2-BD59-A6C34878D82A}">
                    <a16:rowId xmlns:a16="http://schemas.microsoft.com/office/drawing/2014/main" val="991724392"/>
                  </a:ext>
                </a:extLst>
              </a:tr>
              <a:tr h="369811">
                <a:tc>
                  <a:txBody>
                    <a:bodyPr/>
                    <a:lstStyle/>
                    <a:p>
                      <a:endParaRPr lang="en-US" sz="1800" dirty="0">
                        <a:solidFill>
                          <a:srgbClr val="000000"/>
                        </a:solidFill>
                      </a:endParaRPr>
                    </a:p>
                  </a:txBody>
                  <a:tcPr marL="91416" marR="91416" marT="45708" marB="45708"/>
                </a:tc>
                <a:tc>
                  <a:txBody>
                    <a:bodyPr/>
                    <a:lstStyle/>
                    <a:p>
                      <a:pPr algn="ctr"/>
                      <a:endParaRPr lang="en-US" sz="1800" dirty="0">
                        <a:solidFill>
                          <a:srgbClr val="000000"/>
                        </a:solidFill>
                      </a:endParaRPr>
                    </a:p>
                  </a:txBody>
                  <a:tcPr marL="91416" marR="91416" marT="45708" marB="45708"/>
                </a:tc>
                <a:tc>
                  <a:txBody>
                    <a:bodyPr/>
                    <a:lstStyle/>
                    <a:p>
                      <a:pPr algn="ctr"/>
                      <a:endParaRPr lang="en-US" sz="1800" dirty="0">
                        <a:solidFill>
                          <a:srgbClr val="000000"/>
                        </a:solidFill>
                      </a:endParaRPr>
                    </a:p>
                  </a:txBody>
                  <a:tcPr marL="91416" marR="91416" marT="45708" marB="45708"/>
                </a:tc>
                <a:tc>
                  <a:txBody>
                    <a:bodyPr/>
                    <a:lstStyle/>
                    <a:p>
                      <a:pPr algn="ctr"/>
                      <a:endParaRPr lang="en-US" sz="1800" dirty="0">
                        <a:solidFill>
                          <a:srgbClr val="000000"/>
                        </a:solidFill>
                      </a:endParaRPr>
                    </a:p>
                  </a:txBody>
                  <a:tcPr marL="91416" marR="91416" marT="45708" marB="45708"/>
                </a:tc>
                <a:extLst>
                  <a:ext uri="{0D108BD9-81ED-4DB2-BD59-A6C34878D82A}">
                    <a16:rowId xmlns:a16="http://schemas.microsoft.com/office/drawing/2014/main" val="950168778"/>
                  </a:ext>
                </a:extLst>
              </a:tr>
              <a:tr h="518025">
                <a:tc>
                  <a:txBody>
                    <a:bodyPr/>
                    <a:lstStyle/>
                    <a:p>
                      <a:r>
                        <a:rPr lang="nl-BE" sz="1800" b="1" dirty="0">
                          <a:solidFill>
                            <a:srgbClr val="000000"/>
                          </a:solidFill>
                        </a:rPr>
                        <a:t>EVB Order Code</a:t>
                      </a:r>
                      <a:endParaRPr lang="en-US" sz="1800" b="1" dirty="0">
                        <a:solidFill>
                          <a:srgbClr val="000000"/>
                        </a:solidFill>
                      </a:endParaRPr>
                    </a:p>
                  </a:txBody>
                  <a:tcPr marL="91416" marR="91416" marT="45708" marB="45708" anchor="ctr"/>
                </a:tc>
                <a:tc>
                  <a:txBody>
                    <a:bodyPr/>
                    <a:lstStyle/>
                    <a:p>
                      <a:pPr algn="ctr"/>
                      <a:r>
                        <a:rPr lang="nl-BE" sz="1200" b="1" dirty="0">
                          <a:solidFill>
                            <a:srgbClr val="000000"/>
                          </a:solidFill>
                        </a:rPr>
                        <a:t>NCN5110ASGEVB</a:t>
                      </a:r>
                      <a:endParaRPr lang="en-US" sz="1200" b="1" dirty="0">
                        <a:solidFill>
                          <a:srgbClr val="000000"/>
                        </a:solidFill>
                      </a:endParaRPr>
                    </a:p>
                  </a:txBody>
                  <a:tcPr marL="91416" marR="91416" marT="45708" marB="45708" anchor="ctr"/>
                </a:tc>
                <a:tc>
                  <a:txBody>
                    <a:bodyPr/>
                    <a:lstStyle/>
                    <a:p>
                      <a:pPr algn="ctr"/>
                      <a:r>
                        <a:rPr lang="nl-BE" sz="1200" b="1" dirty="0">
                          <a:solidFill>
                            <a:srgbClr val="000000"/>
                          </a:solidFill>
                        </a:rPr>
                        <a:t>NCN5121ASGEVB</a:t>
                      </a:r>
                      <a:endParaRPr lang="en-US" sz="1200" b="1" dirty="0">
                        <a:solidFill>
                          <a:srgbClr val="000000"/>
                        </a:solidFill>
                      </a:endParaRPr>
                    </a:p>
                  </a:txBody>
                  <a:tcPr marL="91416" marR="91416" marT="45708" marB="45708" anchor="ctr"/>
                </a:tc>
                <a:tc>
                  <a:txBody>
                    <a:bodyPr/>
                    <a:lstStyle/>
                    <a:p>
                      <a:pPr algn="ctr"/>
                      <a:r>
                        <a:rPr lang="nl-BE" sz="1200" b="1" dirty="0">
                          <a:solidFill>
                            <a:srgbClr val="000000"/>
                          </a:solidFill>
                        </a:rPr>
                        <a:t>NCN5130ASGEVB</a:t>
                      </a:r>
                      <a:endParaRPr lang="en-US" sz="1200" b="1" dirty="0">
                        <a:solidFill>
                          <a:srgbClr val="000000"/>
                        </a:solidFill>
                      </a:endParaRPr>
                    </a:p>
                  </a:txBody>
                  <a:tcPr marL="91416" marR="91416" marT="45708" marB="45708" anchor="ctr"/>
                </a:tc>
                <a:extLst>
                  <a:ext uri="{0D108BD9-81ED-4DB2-BD59-A6C34878D82A}">
                    <a16:rowId xmlns:a16="http://schemas.microsoft.com/office/drawing/2014/main" val="229547843"/>
                  </a:ext>
                </a:extLst>
              </a:tr>
            </a:tbl>
          </a:graphicData>
        </a:graphic>
      </p:graphicFrame>
      <p:sp>
        <p:nvSpPr>
          <p:cNvPr id="8" name="Date Placeholder 3"/>
          <p:cNvSpPr>
            <a:spLocks noGrp="1"/>
          </p:cNvSpPr>
          <p:nvPr>
            <p:ph type="dt" sz="half" idx="4294967295"/>
          </p:nvPr>
        </p:nvSpPr>
        <p:spPr>
          <a:xfrm>
            <a:off x="142020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D4EA4B-D18D-4097-90E4-05140BE6FF18}" type="datetime1">
              <a:rPr lang="en-US" smtClean="0"/>
              <a:pPr/>
              <a:t>5/25/2022</a:t>
            </a:fld>
            <a:endParaRPr lang="en-US" dirty="0"/>
          </a:p>
        </p:txBody>
      </p:sp>
      <p:sp>
        <p:nvSpPr>
          <p:cNvPr id="9" name="Slide Number Placeholder 4"/>
          <p:cNvSpPr>
            <a:spLocks noGrp="1"/>
          </p:cNvSpPr>
          <p:nvPr>
            <p:ph type="sldNum" sz="quarter" idx="4294967295"/>
          </p:nvPr>
        </p:nvSpPr>
        <p:spPr>
          <a:xfrm>
            <a:off x="378178" y="6356350"/>
            <a:ext cx="663222" cy="365125"/>
          </a:xfrm>
          <a:prstGeom prst="rect">
            <a:avLst/>
          </a:prstGeom>
        </p:spPr>
        <p:txBody>
          <a:bodyPr anchor="ctr"/>
          <a:lstStyle>
            <a:defPPr>
              <a:defRPr lang="en-US"/>
            </a:defPPr>
            <a:lvl1pPr marL="0" algn="r" defTabSz="914400" rtl="0" eaLnBrk="1" latinLnBrk="0" hangingPunct="1">
              <a:defRPr sz="105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3B473-0271-47CF-900A-D77E281FB591}" type="slidenum">
              <a:rPr lang="en-US" smtClean="0"/>
              <a:pPr/>
              <a:t>10</a:t>
            </a:fld>
            <a:endParaRPr lang="en-US" dirty="0"/>
          </a:p>
        </p:txBody>
      </p:sp>
    </p:spTree>
    <p:extLst>
      <p:ext uri="{BB962C8B-B14F-4D97-AF65-F5344CB8AC3E}">
        <p14:creationId xmlns:p14="http://schemas.microsoft.com/office/powerpoint/2010/main" val="307602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85574" y="3829028"/>
            <a:ext cx="817192" cy="813601"/>
          </a:xfrm>
          <a:prstGeom prst="roundRect">
            <a:avLst/>
          </a:prstGeom>
          <a:solidFill>
            <a:srgbClr val="5B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Content Placeholder 1"/>
          <p:cNvSpPr>
            <a:spLocks noGrp="1"/>
          </p:cNvSpPr>
          <p:nvPr>
            <p:ph idx="1"/>
          </p:nvPr>
        </p:nvSpPr>
        <p:spPr>
          <a:xfrm>
            <a:off x="2149253" y="1442620"/>
            <a:ext cx="8959496" cy="4923957"/>
          </a:xfrm>
        </p:spPr>
        <p:txBody>
          <a:bodyPr>
            <a:normAutofit fontScale="47500" lnSpcReduction="20000"/>
          </a:bodyPr>
          <a:lstStyle/>
          <a:p>
            <a:pPr marL="514196" indent="-514196">
              <a:buFont typeface="+mj-lt"/>
              <a:buAutoNum type="arabicPeriod"/>
            </a:pPr>
            <a:r>
              <a:rPr lang="nl-BE" b="1" dirty="0">
                <a:solidFill>
                  <a:srgbClr val="000000"/>
                </a:solidFill>
              </a:rPr>
              <a:t>High degree of integration, </a:t>
            </a:r>
            <a:r>
              <a:rPr lang="en-US" b="1" dirty="0">
                <a:solidFill>
                  <a:srgbClr val="000000"/>
                </a:solidFill>
              </a:rPr>
              <a:t>Low BOM cost, compact design size</a:t>
            </a:r>
          </a:p>
          <a:p>
            <a:pPr marL="971259" lvl="1" indent="-514196">
              <a:buFont typeface="Arial" panose="020B0604020202020204" pitchFamily="34" charset="0"/>
              <a:buChar char="•"/>
            </a:pPr>
            <a:r>
              <a:rPr lang="en-US" dirty="0">
                <a:solidFill>
                  <a:srgbClr val="000000"/>
                </a:solidFill>
              </a:rPr>
              <a:t>DCDC1 (3.3V fixed @ 100mA)</a:t>
            </a:r>
          </a:p>
          <a:p>
            <a:pPr marL="971259" lvl="1" indent="-514196">
              <a:buFont typeface="Arial" panose="020B0604020202020204" pitchFamily="34" charset="0"/>
              <a:buChar char="•"/>
            </a:pPr>
            <a:r>
              <a:rPr lang="en-US" dirty="0">
                <a:solidFill>
                  <a:srgbClr val="000000"/>
                </a:solidFill>
              </a:rPr>
              <a:t>DCDC2 (1.2 – 21V @ 100mA), additional, adjustable DCDC convertor </a:t>
            </a:r>
            <a:endParaRPr lang="nl-BE" b="1" dirty="0">
              <a:solidFill>
                <a:srgbClr val="000000"/>
              </a:solidFill>
            </a:endParaRPr>
          </a:p>
          <a:p>
            <a:pPr marL="971259" lvl="1" indent="-514196">
              <a:buFont typeface="Arial" panose="020B0604020202020204" pitchFamily="34" charset="0"/>
              <a:buChar char="•"/>
            </a:pPr>
            <a:r>
              <a:rPr lang="nl-BE" dirty="0">
                <a:solidFill>
                  <a:srgbClr val="000000"/>
                </a:solidFill>
              </a:rPr>
              <a:t>20V LDO</a:t>
            </a:r>
          </a:p>
          <a:p>
            <a:pPr marL="971259" lvl="1" indent="-514196">
              <a:buFont typeface="Arial" panose="020B0604020202020204" pitchFamily="34" charset="0"/>
              <a:buChar char="•"/>
            </a:pPr>
            <a:r>
              <a:rPr lang="en-US" dirty="0">
                <a:solidFill>
                  <a:srgbClr val="000000"/>
                </a:solidFill>
              </a:rPr>
              <a:t>MCU clock out frequency (8 or 16MHz)</a:t>
            </a:r>
            <a:br>
              <a:rPr lang="en-US" dirty="0">
                <a:solidFill>
                  <a:srgbClr val="000000"/>
                </a:solidFill>
              </a:rPr>
            </a:br>
            <a:endParaRPr lang="en-US" dirty="0">
              <a:solidFill>
                <a:srgbClr val="000000"/>
              </a:solidFill>
            </a:endParaRPr>
          </a:p>
          <a:p>
            <a:pPr marL="514196" indent="-514196">
              <a:buFont typeface="+mj-lt"/>
              <a:buAutoNum type="arabicPeriod"/>
            </a:pPr>
            <a:r>
              <a:rPr lang="nl-BE" b="1" dirty="0">
                <a:solidFill>
                  <a:srgbClr val="000000"/>
                </a:solidFill>
              </a:rPr>
              <a:t>Industry leading efficiency</a:t>
            </a:r>
          </a:p>
          <a:p>
            <a:pPr marL="971259" lvl="1" indent="-514196">
              <a:buFont typeface="Arial" panose="020B0604020202020204" pitchFamily="34" charset="0"/>
              <a:buChar char="•"/>
            </a:pPr>
            <a:r>
              <a:rPr lang="en-US" dirty="0">
                <a:solidFill>
                  <a:srgbClr val="000000"/>
                </a:solidFill>
              </a:rPr>
              <a:t>High system efficiency: Low bus current draw, Low bus voltage drop</a:t>
            </a:r>
          </a:p>
          <a:p>
            <a:pPr marL="971259" lvl="1" indent="-514196">
              <a:buFont typeface="Arial" panose="020B0604020202020204" pitchFamily="34" charset="0"/>
              <a:buChar char="•"/>
            </a:pPr>
            <a:r>
              <a:rPr lang="en-US" dirty="0">
                <a:solidFill>
                  <a:srgbClr val="000000"/>
                </a:solidFill>
              </a:rPr>
              <a:t>High efficiency of onboard DCDC convertors (%%%)</a:t>
            </a:r>
          </a:p>
          <a:p>
            <a:pPr marL="971259" lvl="1" indent="-514196">
              <a:buFont typeface="+mj-lt"/>
              <a:buAutoNum type="arabicPeriod"/>
            </a:pPr>
            <a:endParaRPr lang="nl-BE" b="1" dirty="0">
              <a:solidFill>
                <a:srgbClr val="000000"/>
              </a:solidFill>
            </a:endParaRPr>
          </a:p>
          <a:p>
            <a:pPr marL="514196" indent="-514196">
              <a:buFont typeface="+mj-lt"/>
              <a:buAutoNum type="arabicPeriod"/>
            </a:pPr>
            <a:r>
              <a:rPr lang="nl-BE" b="1" dirty="0">
                <a:solidFill>
                  <a:srgbClr val="000000"/>
                </a:solidFill>
              </a:rPr>
              <a:t>High system reliability / robust communication</a:t>
            </a:r>
          </a:p>
          <a:p>
            <a:pPr marL="971259" lvl="1" indent="-514196">
              <a:buFont typeface="Arial" panose="020B0604020202020204" pitchFamily="34" charset="0"/>
              <a:buChar char="•"/>
            </a:pPr>
            <a:r>
              <a:rPr lang="en-US" dirty="0">
                <a:solidFill>
                  <a:srgbClr val="000000"/>
                </a:solidFill>
              </a:rPr>
              <a:t>Diagnostic features on MCU/MAC communication</a:t>
            </a:r>
          </a:p>
          <a:p>
            <a:pPr marL="971259" lvl="1" indent="-514196">
              <a:buFont typeface="Arial" panose="020B0604020202020204" pitchFamily="34" charset="0"/>
              <a:buChar char="•"/>
            </a:pPr>
            <a:r>
              <a:rPr lang="en-US" dirty="0">
                <a:solidFill>
                  <a:srgbClr val="000000"/>
                </a:solidFill>
              </a:rPr>
              <a:t>Extensive system &amp; bus signal monitoring options (</a:t>
            </a:r>
            <a:r>
              <a:rPr lang="en-US" dirty="0" err="1">
                <a:solidFill>
                  <a:srgbClr val="000000"/>
                </a:solidFill>
              </a:rPr>
              <a:t>Vbus</a:t>
            </a:r>
            <a:r>
              <a:rPr lang="en-US" dirty="0">
                <a:solidFill>
                  <a:srgbClr val="000000"/>
                </a:solidFill>
              </a:rPr>
              <a:t>, </a:t>
            </a:r>
            <a:r>
              <a:rPr lang="en-US" dirty="0" err="1">
                <a:solidFill>
                  <a:srgbClr val="000000"/>
                </a:solidFill>
              </a:rPr>
              <a:t>Vfilt</a:t>
            </a:r>
            <a:r>
              <a:rPr lang="en-US" dirty="0">
                <a:solidFill>
                  <a:srgbClr val="000000"/>
                </a:solidFill>
              </a:rPr>
              <a:t>, DC2, DC1, V20V, </a:t>
            </a:r>
            <a:r>
              <a:rPr lang="en-US" dirty="0" err="1">
                <a:solidFill>
                  <a:srgbClr val="000000"/>
                </a:solidFill>
              </a:rPr>
              <a:t>Ibus</a:t>
            </a:r>
            <a:r>
              <a:rPr lang="en-US" dirty="0">
                <a:solidFill>
                  <a:srgbClr val="000000"/>
                </a:solidFill>
              </a:rPr>
              <a:t>, Temp)</a:t>
            </a:r>
          </a:p>
          <a:p>
            <a:pPr marL="971259" lvl="1" indent="-514196">
              <a:buFont typeface="Arial" panose="020B0604020202020204" pitchFamily="34" charset="0"/>
              <a:buChar char="•"/>
            </a:pPr>
            <a:r>
              <a:rPr lang="en-US" dirty="0">
                <a:solidFill>
                  <a:srgbClr val="000000"/>
                </a:solidFill>
              </a:rPr>
              <a:t>Support for TPUART communication and TP1-256 (256 max devices per line)</a:t>
            </a:r>
          </a:p>
          <a:p>
            <a:pPr marL="971259" lvl="1" indent="-514196">
              <a:buFont typeface="Arial" panose="020B0604020202020204" pitchFamily="34" charset="0"/>
              <a:buChar char="•"/>
            </a:pPr>
            <a:endParaRPr lang="nl-BE" dirty="0">
              <a:solidFill>
                <a:srgbClr val="000000"/>
              </a:solidFill>
            </a:endParaRPr>
          </a:p>
          <a:p>
            <a:pPr marL="514196" indent="-514196">
              <a:buFont typeface="+mj-lt"/>
              <a:buAutoNum type="arabicPeriod"/>
            </a:pPr>
            <a:r>
              <a:rPr lang="nl-BE" b="1" dirty="0">
                <a:solidFill>
                  <a:srgbClr val="000000"/>
                </a:solidFill>
              </a:rPr>
              <a:t>Additional benefits:</a:t>
            </a:r>
          </a:p>
          <a:p>
            <a:pPr marL="971259" lvl="1" indent="-514196">
              <a:buFont typeface="Arial" panose="020B0604020202020204" pitchFamily="34" charset="0"/>
              <a:buChar char="•"/>
            </a:pPr>
            <a:r>
              <a:rPr lang="en-US" dirty="0">
                <a:solidFill>
                  <a:srgbClr val="000000"/>
                </a:solidFill>
              </a:rPr>
              <a:t>High max current draw from the bus (up to 40mA)</a:t>
            </a:r>
          </a:p>
          <a:p>
            <a:pPr marL="971259" lvl="1" indent="-514196">
              <a:buFont typeface="Arial" panose="020B0604020202020204" pitchFamily="34" charset="0"/>
              <a:buChar char="•"/>
            </a:pPr>
            <a:r>
              <a:rPr lang="en-US" dirty="0">
                <a:solidFill>
                  <a:srgbClr val="000000"/>
                </a:solidFill>
              </a:rPr>
              <a:t>Very fast start-up time</a:t>
            </a:r>
          </a:p>
          <a:p>
            <a:pPr marL="971259" lvl="1" indent="-514196">
              <a:buFont typeface="Arial" panose="020B0604020202020204" pitchFamily="34" charset="0"/>
              <a:buChar char="•"/>
            </a:pPr>
            <a:r>
              <a:rPr lang="en-US" dirty="0">
                <a:solidFill>
                  <a:srgbClr val="000000"/>
                </a:solidFill>
              </a:rPr>
              <a:t>Extended operating temperature range -40° ~ +125°C</a:t>
            </a:r>
          </a:p>
        </p:txBody>
      </p:sp>
      <p:sp>
        <p:nvSpPr>
          <p:cNvPr id="3" name="Title 2"/>
          <p:cNvSpPr>
            <a:spLocks noGrp="1"/>
          </p:cNvSpPr>
          <p:nvPr>
            <p:ph type="title"/>
          </p:nvPr>
        </p:nvSpPr>
        <p:spPr/>
        <p:txBody>
          <a:bodyPr/>
          <a:lstStyle/>
          <a:p>
            <a:r>
              <a:rPr lang="nl-BE" dirty="0"/>
              <a:t>Industry leading KNX Transceivers</a:t>
            </a:r>
            <a:endParaRPr lang="en-US" dirty="0"/>
          </a:p>
        </p:txBody>
      </p:sp>
      <p:sp>
        <p:nvSpPr>
          <p:cNvPr id="4" name="Text Box 2"/>
          <p:cNvSpPr txBox="1">
            <a:spLocks noChangeArrowheads="1"/>
          </p:cNvSpPr>
          <p:nvPr/>
        </p:nvSpPr>
        <p:spPr bwMode="auto">
          <a:xfrm>
            <a:off x="240561" y="700107"/>
            <a:ext cx="11451568" cy="457081"/>
          </a:xfrm>
          <a:prstGeom prst="rect">
            <a:avLst/>
          </a:prstGeom>
          <a:noFill/>
          <a:ln w="9525">
            <a:noFill/>
            <a:miter lim="800000"/>
            <a:headEnd/>
            <a:tailEnd/>
          </a:ln>
        </p:spPr>
        <p:txBody>
          <a:bodyPr/>
          <a:lstStyle/>
          <a:p>
            <a:r>
              <a:rPr lang="en-US" altLang="zh-TW" sz="1999" b="1" dirty="0" err="1">
                <a:solidFill>
                  <a:schemeClr val="accent2"/>
                </a:solidFill>
              </a:rPr>
              <a:t>onsemi</a:t>
            </a:r>
            <a:r>
              <a:rPr lang="en-US" altLang="zh-TW" sz="1999" b="1" dirty="0">
                <a:solidFill>
                  <a:schemeClr val="accent2"/>
                </a:solidFill>
              </a:rPr>
              <a:t> key benefits</a:t>
            </a:r>
          </a:p>
        </p:txBody>
      </p:sp>
      <p:grpSp>
        <p:nvGrpSpPr>
          <p:cNvPr id="10" name="Group 9"/>
          <p:cNvGrpSpPr/>
          <p:nvPr/>
        </p:nvGrpSpPr>
        <p:grpSpPr>
          <a:xfrm>
            <a:off x="654098" y="2791689"/>
            <a:ext cx="748668" cy="785855"/>
            <a:chOff x="8481847" y="1284890"/>
            <a:chExt cx="748863" cy="786060"/>
          </a:xfrm>
        </p:grpSpPr>
        <p:sp>
          <p:nvSpPr>
            <p:cNvPr id="5" name="Pentagon 4"/>
            <p:cNvSpPr/>
            <p:nvPr/>
          </p:nvSpPr>
          <p:spPr>
            <a:xfrm>
              <a:off x="8481848" y="1284890"/>
              <a:ext cx="748862" cy="157212"/>
            </a:xfrm>
            <a:prstGeom prst="homePlate">
              <a:avLst/>
            </a:prstGeom>
            <a:solidFill>
              <a:srgbClr val="54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A++</a:t>
              </a:r>
            </a:p>
          </p:txBody>
        </p:sp>
        <p:sp>
          <p:nvSpPr>
            <p:cNvPr id="6" name="Pentagon 5"/>
            <p:cNvSpPr/>
            <p:nvPr/>
          </p:nvSpPr>
          <p:spPr>
            <a:xfrm>
              <a:off x="8481848" y="1442102"/>
              <a:ext cx="693683" cy="157212"/>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A+</a:t>
              </a:r>
            </a:p>
          </p:txBody>
        </p:sp>
        <p:sp>
          <p:nvSpPr>
            <p:cNvPr id="7" name="Pentagon 6"/>
            <p:cNvSpPr/>
            <p:nvPr/>
          </p:nvSpPr>
          <p:spPr>
            <a:xfrm>
              <a:off x="8481847" y="1599314"/>
              <a:ext cx="599091" cy="157212"/>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A</a:t>
              </a:r>
            </a:p>
          </p:txBody>
        </p:sp>
        <p:sp>
          <p:nvSpPr>
            <p:cNvPr id="8" name="Pentagon 7"/>
            <p:cNvSpPr/>
            <p:nvPr/>
          </p:nvSpPr>
          <p:spPr>
            <a:xfrm>
              <a:off x="8481847" y="1756526"/>
              <a:ext cx="496616" cy="157212"/>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B</a:t>
              </a:r>
            </a:p>
          </p:txBody>
        </p:sp>
        <p:sp>
          <p:nvSpPr>
            <p:cNvPr id="9" name="Pentagon 8"/>
            <p:cNvSpPr/>
            <p:nvPr/>
          </p:nvSpPr>
          <p:spPr>
            <a:xfrm>
              <a:off x="8481848" y="1913738"/>
              <a:ext cx="402021" cy="157212"/>
            </a:xfrm>
            <a:prstGeom prst="homePlat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C</a:t>
              </a: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574" y="1494989"/>
            <a:ext cx="817192" cy="817192"/>
          </a:xfrm>
          <a:prstGeom prst="rect">
            <a:avLst/>
          </a:prstGeom>
        </p:spPr>
      </p:pic>
      <p:pic>
        <p:nvPicPr>
          <p:cNvPr id="12" name="Picture 1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39415" y="3879030"/>
            <a:ext cx="722867" cy="722867"/>
          </a:xfrm>
          <a:prstGeom prst="rect">
            <a:avLst/>
          </a:prstGeom>
        </p:spPr>
      </p:pic>
      <p:grpSp>
        <p:nvGrpSpPr>
          <p:cNvPr id="18" name="Group 17"/>
          <p:cNvGrpSpPr/>
          <p:nvPr/>
        </p:nvGrpSpPr>
        <p:grpSpPr>
          <a:xfrm>
            <a:off x="585573" y="4894113"/>
            <a:ext cx="1004622" cy="949354"/>
            <a:chOff x="654123" y="4731212"/>
            <a:chExt cx="1004884" cy="949601"/>
          </a:xfrm>
        </p:grpSpPr>
        <p:sp>
          <p:nvSpPr>
            <p:cNvPr id="16" name="Oval 15"/>
            <p:cNvSpPr/>
            <p:nvPr/>
          </p:nvSpPr>
          <p:spPr>
            <a:xfrm>
              <a:off x="654123" y="4990106"/>
              <a:ext cx="660976" cy="690707"/>
            </a:xfrm>
            <a:prstGeom prst="ellipse">
              <a:avLst/>
            </a:prstGeom>
            <a:noFill/>
            <a:ln w="254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Rectangle 16"/>
            <p:cNvSpPr/>
            <p:nvPr/>
          </p:nvSpPr>
          <p:spPr>
            <a:xfrm>
              <a:off x="1205306" y="5156331"/>
              <a:ext cx="253338" cy="209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941629">
              <a:off x="981571" y="4731212"/>
              <a:ext cx="677436" cy="677436"/>
            </a:xfrm>
            <a:prstGeom prst="rect">
              <a:avLst/>
            </a:prstGeom>
          </p:spPr>
        </p:pic>
      </p:grpSp>
      <p:sp>
        <p:nvSpPr>
          <p:cNvPr id="19" name="Date Placeholder 3"/>
          <p:cNvSpPr txBox="1">
            <a:spLocks/>
          </p:cNvSpPr>
          <p:nvPr/>
        </p:nvSpPr>
        <p:spPr>
          <a:xfrm>
            <a:off x="837981" y="6355588"/>
            <a:ext cx="2742486" cy="365030"/>
          </a:xfrm>
          <a:prstGeom prst="rect">
            <a:avLst/>
          </a:prstGeom>
        </p:spPr>
        <p:txBody>
          <a:bodyPr vert="horz" lIns="91416" tIns="45708" rIns="91416" bIns="45708" rtlCol="0" anchor="ctr"/>
          <a:lstStyle>
            <a:defPPr>
              <a:defRPr lang="en-US"/>
            </a:defPPr>
            <a:lvl1pPr marL="0" algn="l" defTabSz="914400" rtl="0" eaLnBrk="1" latinLnBrk="0" hangingPunct="1">
              <a:defRPr sz="105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0D419F-4F4C-462D-8FC6-A0DFC00D4E49}" type="datetime1">
              <a:rPr lang="en-US"/>
              <a:pPr/>
              <a:t>5/25/2022</a:t>
            </a:fld>
            <a:endParaRPr lang="en-US" dirty="0"/>
          </a:p>
        </p:txBody>
      </p:sp>
      <p:sp>
        <p:nvSpPr>
          <p:cNvPr id="20" name="Slide Number Placeholder 4"/>
          <p:cNvSpPr txBox="1">
            <a:spLocks/>
          </p:cNvSpPr>
          <p:nvPr/>
        </p:nvSpPr>
        <p:spPr>
          <a:xfrm>
            <a:off x="174932" y="6355588"/>
            <a:ext cx="663049" cy="365030"/>
          </a:xfrm>
          <a:prstGeom prst="rect">
            <a:avLst/>
          </a:prstGeom>
        </p:spPr>
        <p:txBody>
          <a:bodyPr anchor="ctr"/>
          <a:lstStyle>
            <a:defPPr>
              <a:defRPr lang="en-US"/>
            </a:defPPr>
            <a:lvl1pPr marL="0" algn="r" defTabSz="914400" rtl="0" eaLnBrk="1" latinLnBrk="0" hangingPunct="1">
              <a:defRPr sz="105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3B473-0271-47CF-900A-D77E281FB591}" type="slidenum">
              <a:rPr lang="en-US"/>
              <a:pPr/>
              <a:t>11</a:t>
            </a:fld>
            <a:endParaRPr lang="en-US" dirty="0"/>
          </a:p>
        </p:txBody>
      </p:sp>
    </p:spTree>
    <p:extLst>
      <p:ext uri="{BB962C8B-B14F-4D97-AF65-F5344CB8AC3E}">
        <p14:creationId xmlns:p14="http://schemas.microsoft.com/office/powerpoint/2010/main" val="396224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Supporting Data</a:t>
            </a:r>
          </a:p>
        </p:txBody>
      </p:sp>
      <p:sp>
        <p:nvSpPr>
          <p:cNvPr id="6" name="Text Placeholder 5"/>
          <p:cNvSpPr>
            <a:spLocks noGrp="1"/>
          </p:cNvSpPr>
          <p:nvPr>
            <p:ph type="body" sz="quarter" idx="13"/>
          </p:nvPr>
        </p:nvSpPr>
        <p:spPr>
          <a:xfrm>
            <a:off x="1818800" y="3699730"/>
            <a:ext cx="8551223" cy="1091371"/>
          </a:xfrm>
        </p:spPr>
        <p:txBody>
          <a:bodyPr>
            <a:normAutofit/>
          </a:bodyPr>
          <a:lstStyle/>
          <a:p>
            <a:r>
              <a:rPr lang="nl-BE" b="1" dirty="0"/>
              <a:t>KNX Secure</a:t>
            </a:r>
          </a:p>
        </p:txBody>
      </p:sp>
    </p:spTree>
    <p:extLst>
      <p:ext uri="{BB962C8B-B14F-4D97-AF65-F5344CB8AC3E}">
        <p14:creationId xmlns:p14="http://schemas.microsoft.com/office/powerpoint/2010/main" val="10137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KNX Secure</a:t>
            </a:r>
            <a:endParaRPr lang="en-US" dirty="0"/>
          </a:p>
        </p:txBody>
      </p:sp>
      <p:sp>
        <p:nvSpPr>
          <p:cNvPr id="7" name="Rectangle 2"/>
          <p:cNvSpPr>
            <a:spLocks noChangeArrowheads="1"/>
          </p:cNvSpPr>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469" y="457974"/>
            <a:ext cx="1339501" cy="13490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78079" y="1971089"/>
            <a:ext cx="10828284" cy="396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r>
              <a:rPr lang="en-US" altLang="en-US" sz="1799"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latest addition to the standard is KNX Secure, lifting the platform to new levels of automation security. KNX Secure is implemented into two layers.</a:t>
            </a:r>
          </a:p>
          <a:p>
            <a:pPr defTabSz="914126" eaLnBrk="0" fontAlgn="base" hangingPunct="0">
              <a:spcBef>
                <a:spcPct val="0"/>
              </a:spcBef>
              <a:spcAft>
                <a:spcPct val="0"/>
              </a:spcAft>
            </a:pPr>
            <a:endParaRPr lang="en-US" altLang="en-US" sz="1799" dirty="0"/>
          </a:p>
          <a:p>
            <a:pPr defTabSz="914126" eaLnBrk="0" fontAlgn="base" hangingPunct="0">
              <a:spcBef>
                <a:spcPct val="0"/>
              </a:spcBef>
              <a:spcAft>
                <a:spcPct val="0"/>
              </a:spcAft>
            </a:pPr>
            <a:r>
              <a:rPr lang="en-US" altLang="en-US" sz="1799"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KNX Data Security </a:t>
            </a:r>
            <a:r>
              <a:rPr lang="en-US" altLang="en-US" sz="1799"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prevents data manipulation, by encrypting all the data that is sent around the network. </a:t>
            </a:r>
          </a:p>
          <a:p>
            <a:pPr marL="285664" indent="-285664" defTabSz="914126" eaLnBrk="0" fontAlgn="base" hangingPunct="0">
              <a:spcBef>
                <a:spcPct val="0"/>
              </a:spcBef>
              <a:spcAft>
                <a:spcPct val="0"/>
              </a:spcAft>
              <a:buFont typeface="Arial" panose="020B0604020202020204" pitchFamily="34" charset="0"/>
              <a:buChar char="•"/>
            </a:pPr>
            <a:r>
              <a:rPr lang="en-US" altLang="en-US" sz="1799" dirty="0">
                <a:solidFill>
                  <a:srgbClr val="000000"/>
                </a:solidFill>
                <a:latin typeface="Calibri" panose="020F0502020204030204" pitchFamily="34" charset="0"/>
                <a:ea typeface="Times New Roman" panose="02020603050405020304" pitchFamily="18" charset="0"/>
                <a:cs typeface="Calibri" panose="020F0502020204030204" pitchFamily="34" charset="0"/>
              </a:rPr>
              <a:t>Up to 256bit AES encryption can be used to ensure a high level of protection. </a:t>
            </a:r>
          </a:p>
          <a:p>
            <a:pPr marL="285664" indent="-285664" defTabSz="914126" eaLnBrk="0" fontAlgn="base" hangingPunct="0">
              <a:spcBef>
                <a:spcPct val="0"/>
              </a:spcBef>
              <a:spcAft>
                <a:spcPct val="0"/>
              </a:spcAft>
              <a:buFont typeface="Arial" panose="020B0604020202020204" pitchFamily="34" charset="0"/>
              <a:buChar char="•"/>
            </a:pPr>
            <a:r>
              <a:rPr lang="en-US" altLang="en-US" sz="1799" dirty="0">
                <a:solidFill>
                  <a:srgbClr val="000000"/>
                </a:solidFill>
                <a:latin typeface="Calibri" panose="020F0502020204030204" pitchFamily="34" charset="0"/>
                <a:ea typeface="Times New Roman" panose="02020603050405020304" pitchFamily="18" charset="0"/>
                <a:cs typeface="Calibri" panose="020F0502020204030204" pitchFamily="34" charset="0"/>
              </a:rPr>
              <a:t>Frame format that is unchanged, so secure messages can be routed through existing network</a:t>
            </a:r>
          </a:p>
          <a:p>
            <a:pPr marL="285664" indent="-285664" defTabSz="914126" eaLnBrk="0" fontAlgn="base" hangingPunct="0">
              <a:spcBef>
                <a:spcPct val="0"/>
              </a:spcBef>
              <a:spcAft>
                <a:spcPct val="0"/>
              </a:spcAft>
              <a:buFont typeface="Arial" panose="020B0604020202020204" pitchFamily="34" charset="0"/>
              <a:buChar char="•"/>
            </a:pPr>
            <a:r>
              <a:rPr lang="en-US" altLang="en-US" sz="1799" dirty="0">
                <a:solidFill>
                  <a:srgbClr val="000000"/>
                </a:solidFill>
                <a:latin typeface="Calibri" panose="020F0502020204030204" pitchFamily="34" charset="0"/>
                <a:ea typeface="Times New Roman" panose="02020603050405020304" pitchFamily="18" charset="0"/>
                <a:cs typeface="Calibri" panose="020F0502020204030204" pitchFamily="34" charset="0"/>
              </a:rPr>
              <a:t>Existing couplers and devices will not be hampered by this new secure communication. </a:t>
            </a:r>
          </a:p>
          <a:p>
            <a:pPr marL="285664" indent="-285664" defTabSz="914126" eaLnBrk="0" fontAlgn="base" hangingPunct="0">
              <a:spcBef>
                <a:spcPct val="0"/>
              </a:spcBef>
              <a:spcAft>
                <a:spcPct val="0"/>
              </a:spcAft>
              <a:buFont typeface="Arial" panose="020B0604020202020204" pitchFamily="34" charset="0"/>
              <a:buChar char="•"/>
            </a:pPr>
            <a:r>
              <a:rPr lang="en-US" altLang="en-US" sz="1799"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Meaning new secure nodes can be dropped into existing networks without interoperability issues, </a:t>
            </a:r>
            <a:br>
              <a:rPr lang="en-US" altLang="en-US" sz="1799"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altLang="en-US" sz="1799"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be implemented on any physical layer (= including Twisted Pair with ON KNX Transceivers)</a:t>
            </a:r>
            <a:br>
              <a:rPr lang="en-US" altLang="en-US" sz="1799"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en-US" altLang="en-US" sz="1799"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en-US" altLang="en-US" sz="1799" dirty="0"/>
          </a:p>
          <a:p>
            <a:pPr defTabSz="914126" eaLnBrk="0" fontAlgn="base" hangingPunct="0">
              <a:spcBef>
                <a:spcPct val="0"/>
              </a:spcBef>
              <a:spcAft>
                <a:spcPct val="0"/>
              </a:spcAft>
            </a:pPr>
            <a:r>
              <a:rPr lang="en-US" altLang="en-US" sz="1799"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KNX IP Secure </a:t>
            </a:r>
            <a:r>
              <a:rPr lang="en-US" altLang="en-US" sz="1799"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protects the setup from unauthorized access. In other words no-one without proper access can manipulate the settings of the devices and the network. This can only be used on IP links and is therefor only used on the backbone IP links of the network.</a:t>
            </a:r>
            <a:endParaRPr lang="en-US" altLang="en-US" sz="1799" dirty="0">
              <a:latin typeface="Arial" panose="020B060402020202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3585" y="-678"/>
            <a:ext cx="1368545" cy="69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ate Placeholder 3"/>
          <p:cNvSpPr>
            <a:spLocks noGrp="1"/>
          </p:cNvSpPr>
          <p:nvPr>
            <p:ph type="dt" sz="half" idx="4294967295"/>
          </p:nvPr>
        </p:nvSpPr>
        <p:spPr>
          <a:xfrm>
            <a:off x="142020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D4EA4B-D18D-4097-90E4-05140BE6FF18}" type="datetime1">
              <a:rPr lang="en-US" smtClean="0"/>
              <a:pPr/>
              <a:t>5/25/2022</a:t>
            </a:fld>
            <a:endParaRPr lang="en-US" dirty="0"/>
          </a:p>
        </p:txBody>
      </p:sp>
      <p:sp>
        <p:nvSpPr>
          <p:cNvPr id="11" name="Slide Number Placeholder 4"/>
          <p:cNvSpPr>
            <a:spLocks noGrp="1"/>
          </p:cNvSpPr>
          <p:nvPr>
            <p:ph type="sldNum" sz="quarter" idx="4294967295"/>
          </p:nvPr>
        </p:nvSpPr>
        <p:spPr>
          <a:xfrm>
            <a:off x="378178" y="6356350"/>
            <a:ext cx="663222" cy="365125"/>
          </a:xfrm>
          <a:prstGeom prst="rect">
            <a:avLst/>
          </a:prstGeom>
        </p:spPr>
        <p:txBody>
          <a:bodyPr anchor="ctr"/>
          <a:lstStyle>
            <a:defPPr>
              <a:defRPr lang="en-US"/>
            </a:defPPr>
            <a:lvl1pPr marL="0" algn="r" defTabSz="914400" rtl="0" eaLnBrk="1" latinLnBrk="0" hangingPunct="1">
              <a:defRPr sz="105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3B473-0271-47CF-900A-D77E281FB591}" type="slidenum">
              <a:rPr lang="en-US" smtClean="0"/>
              <a:pPr/>
              <a:t>13</a:t>
            </a:fld>
            <a:endParaRPr lang="en-US" dirty="0"/>
          </a:p>
        </p:txBody>
      </p:sp>
    </p:spTree>
    <p:extLst>
      <p:ext uri="{BB962C8B-B14F-4D97-AF65-F5344CB8AC3E}">
        <p14:creationId xmlns:p14="http://schemas.microsoft.com/office/powerpoint/2010/main" val="393475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KNX Network and Applications</a:t>
            </a:r>
          </a:p>
        </p:txBody>
      </p:sp>
      <p:sp>
        <p:nvSpPr>
          <p:cNvPr id="8" name="Text Box 2"/>
          <p:cNvSpPr txBox="1">
            <a:spLocks noChangeArrowheads="1"/>
          </p:cNvSpPr>
          <p:nvPr/>
        </p:nvSpPr>
        <p:spPr bwMode="auto">
          <a:xfrm>
            <a:off x="240561" y="622070"/>
            <a:ext cx="11451568" cy="457081"/>
          </a:xfrm>
          <a:prstGeom prst="rect">
            <a:avLst/>
          </a:prstGeom>
          <a:noFill/>
          <a:ln w="9525">
            <a:noFill/>
            <a:miter lim="800000"/>
            <a:headEnd/>
            <a:tailEnd/>
          </a:ln>
        </p:spPr>
        <p:txBody>
          <a:bodyPr/>
          <a:lstStyle/>
          <a:p>
            <a:r>
              <a:rPr lang="en-US" altLang="zh-TW" sz="1999" b="1" dirty="0">
                <a:solidFill>
                  <a:schemeClr val="accent2"/>
                </a:solidFill>
              </a:rPr>
              <a:t>KNX.org - The world’s most adopted standard for building automation</a:t>
            </a:r>
          </a:p>
        </p:txBody>
      </p:sp>
      <p:sp>
        <p:nvSpPr>
          <p:cNvPr id="15" name="Content Placeholder 3"/>
          <p:cNvSpPr txBox="1">
            <a:spLocks/>
          </p:cNvSpPr>
          <p:nvPr/>
        </p:nvSpPr>
        <p:spPr>
          <a:xfrm>
            <a:off x="4657323" y="1554062"/>
            <a:ext cx="7034806" cy="13712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lvl="1">
              <a:buFont typeface="Arial" panose="020B0604020202020204" pitchFamily="34" charset="0"/>
              <a:buChar char="•"/>
            </a:pPr>
            <a:r>
              <a:rPr lang="nl-BE" sz="1200" dirty="0">
                <a:solidFill>
                  <a:srgbClr val="000000"/>
                </a:solidFill>
                <a:latin typeface="+mn-lt"/>
              </a:rPr>
              <a:t>KNX.org celebrated it’s 30th birthday in 2019, counts 495 members, 8000 certified products, 490 training centres, 90.000 installation partners across 190 countries</a:t>
            </a:r>
          </a:p>
          <a:p>
            <a:pPr marL="169812" lvl="1" indent="-169812"/>
            <a:endParaRPr lang="en-US" sz="1200" dirty="0">
              <a:solidFill>
                <a:srgbClr val="000000"/>
              </a:solidFill>
              <a:latin typeface="+mn-lt"/>
            </a:endParaRPr>
          </a:p>
        </p:txBody>
      </p:sp>
      <p:sp>
        <p:nvSpPr>
          <p:cNvPr id="16" name="Content Placeholder 3"/>
          <p:cNvSpPr txBox="1">
            <a:spLocks/>
          </p:cNvSpPr>
          <p:nvPr/>
        </p:nvSpPr>
        <p:spPr>
          <a:xfrm>
            <a:off x="4657323" y="2725279"/>
            <a:ext cx="7034806" cy="8434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solidFill>
                  <a:srgbClr val="000000"/>
                </a:solidFill>
                <a:latin typeface="+mn-lt"/>
              </a:rPr>
              <a:t>KNX is an intelligent control system standard through which all applications and devices in a building automation system can communicate</a:t>
            </a:r>
          </a:p>
          <a:p>
            <a:r>
              <a:rPr lang="en-US" sz="1200" dirty="0">
                <a:solidFill>
                  <a:srgbClr val="000000"/>
                </a:solidFill>
                <a:latin typeface="+mn-lt"/>
              </a:rPr>
              <a:t>The major advantage is the multi-vendor interoperability through certification and training centers for installers</a:t>
            </a:r>
          </a:p>
        </p:txBody>
      </p:sp>
      <p:sp>
        <p:nvSpPr>
          <p:cNvPr id="17" name="Content Placeholder 3"/>
          <p:cNvSpPr txBox="1">
            <a:spLocks/>
          </p:cNvSpPr>
          <p:nvPr/>
        </p:nvSpPr>
        <p:spPr>
          <a:xfrm>
            <a:off x="4657323" y="5484019"/>
            <a:ext cx="7034806" cy="82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lvl="1">
              <a:buFont typeface="Arial" panose="020B0604020202020204" pitchFamily="34" charset="0"/>
              <a:buChar char="•"/>
            </a:pPr>
            <a:r>
              <a:rPr lang="nl-BE" sz="1200" dirty="0">
                <a:solidFill>
                  <a:srgbClr val="000000"/>
                </a:solidFill>
                <a:latin typeface="+mn-lt"/>
              </a:rPr>
              <a:t>The KNX network allows for up to 256 devices along one 1000m segment, and up to 256 segments in a network</a:t>
            </a:r>
            <a:endParaRPr lang="en-US" sz="1200" dirty="0">
              <a:solidFill>
                <a:srgbClr val="000000"/>
              </a:solidFill>
              <a:latin typeface="+mn-lt"/>
            </a:endParaRPr>
          </a:p>
        </p:txBody>
      </p:sp>
      <p:sp>
        <p:nvSpPr>
          <p:cNvPr id="26" name="Text Box 9"/>
          <p:cNvSpPr txBox="1">
            <a:spLocks noChangeArrowheads="1"/>
          </p:cNvSpPr>
          <p:nvPr/>
        </p:nvSpPr>
        <p:spPr bwMode="auto">
          <a:xfrm>
            <a:off x="4657323" y="1216488"/>
            <a:ext cx="7034806" cy="319957"/>
          </a:xfrm>
          <a:prstGeom prst="roundRect">
            <a:avLst/>
          </a:prstGeom>
          <a:solidFill>
            <a:schemeClr val="accent2"/>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Worldwide Standard</a:t>
            </a:r>
          </a:p>
        </p:txBody>
      </p:sp>
      <p:sp>
        <p:nvSpPr>
          <p:cNvPr id="27" name="Text Box 9"/>
          <p:cNvSpPr txBox="1">
            <a:spLocks noChangeArrowheads="1"/>
          </p:cNvSpPr>
          <p:nvPr/>
        </p:nvSpPr>
        <p:spPr bwMode="auto">
          <a:xfrm>
            <a:off x="4657323" y="2426638"/>
            <a:ext cx="7034806" cy="319957"/>
          </a:xfrm>
          <a:prstGeom prst="roundRect">
            <a:avLst/>
          </a:prstGeom>
          <a:solidFill>
            <a:schemeClr val="accent2"/>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Applications</a:t>
            </a:r>
          </a:p>
        </p:txBody>
      </p:sp>
      <p:sp>
        <p:nvSpPr>
          <p:cNvPr id="28" name="Text Box 9"/>
          <p:cNvSpPr txBox="1">
            <a:spLocks noChangeArrowheads="1"/>
          </p:cNvSpPr>
          <p:nvPr/>
        </p:nvSpPr>
        <p:spPr bwMode="auto">
          <a:xfrm>
            <a:off x="4657323" y="5164062"/>
            <a:ext cx="7034806" cy="319957"/>
          </a:xfrm>
          <a:prstGeom prst="roundRect">
            <a:avLst/>
          </a:prstGeom>
          <a:solidFill>
            <a:schemeClr val="accent2"/>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Network</a:t>
            </a:r>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383" y="1320374"/>
            <a:ext cx="3113135" cy="2248375"/>
          </a:xfrm>
          <a:prstGeom prst="rect">
            <a:avLst/>
          </a:prstGeom>
        </p:spPr>
      </p:pic>
      <p:pic>
        <p:nvPicPr>
          <p:cNvPr id="3" name="Picture 2"/>
          <p:cNvPicPr>
            <a:picLocks noChangeAspect="1"/>
          </p:cNvPicPr>
          <p:nvPr/>
        </p:nvPicPr>
        <p:blipFill>
          <a:blip r:embed="rId4"/>
          <a:stretch>
            <a:fillRect/>
          </a:stretch>
        </p:blipFill>
        <p:spPr>
          <a:xfrm>
            <a:off x="1096293" y="3897331"/>
            <a:ext cx="2167315" cy="2358246"/>
          </a:xfrm>
          <a:prstGeom prst="rect">
            <a:avLst/>
          </a:prstGeom>
        </p:spPr>
      </p:pic>
      <p:sp>
        <p:nvSpPr>
          <p:cNvPr id="32" name="Content Placeholder 3"/>
          <p:cNvSpPr txBox="1">
            <a:spLocks/>
          </p:cNvSpPr>
          <p:nvPr/>
        </p:nvSpPr>
        <p:spPr>
          <a:xfrm>
            <a:off x="4657323" y="4035994"/>
            <a:ext cx="7034806" cy="687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solidFill>
                  <a:srgbClr val="000000"/>
                </a:solidFill>
                <a:latin typeface="+mn-lt"/>
              </a:rPr>
              <a:t>The communication bus is separated from the actuator power delivery, and can consist of different forms of physical layer (Twisted Pair, IP, RF, Power Line </a:t>
            </a:r>
            <a:r>
              <a:rPr lang="en-US" sz="1200" dirty="0" err="1">
                <a:solidFill>
                  <a:srgbClr val="000000"/>
                </a:solidFill>
                <a:latin typeface="+mn-lt"/>
              </a:rPr>
              <a:t>Comms</a:t>
            </a:r>
            <a:r>
              <a:rPr lang="en-US" sz="1200" dirty="0">
                <a:solidFill>
                  <a:srgbClr val="000000"/>
                </a:solidFill>
                <a:latin typeface="+mn-lt"/>
              </a:rPr>
              <a:t>, …)</a:t>
            </a:r>
          </a:p>
          <a:p>
            <a:r>
              <a:rPr lang="en-US" sz="1200" dirty="0">
                <a:solidFill>
                  <a:srgbClr val="000000"/>
                </a:solidFill>
                <a:latin typeface="+mn-lt"/>
              </a:rPr>
              <a:t>Typically used is Twisted Pair, that performs a double function: supply  enough power for the sensor or switch, and allowing communication at a data rate of 9,6kbps</a:t>
            </a:r>
          </a:p>
        </p:txBody>
      </p:sp>
      <p:sp>
        <p:nvSpPr>
          <p:cNvPr id="33" name="Text Box 9"/>
          <p:cNvSpPr txBox="1">
            <a:spLocks noChangeArrowheads="1"/>
          </p:cNvSpPr>
          <p:nvPr/>
        </p:nvSpPr>
        <p:spPr bwMode="auto">
          <a:xfrm>
            <a:off x="4657323" y="3737353"/>
            <a:ext cx="7034806" cy="319957"/>
          </a:xfrm>
          <a:prstGeom prst="roundRect">
            <a:avLst/>
          </a:prstGeom>
          <a:solidFill>
            <a:schemeClr val="accent2"/>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Technology</a:t>
            </a:r>
          </a:p>
        </p:txBody>
      </p:sp>
    </p:spTree>
    <p:extLst>
      <p:ext uri="{BB962C8B-B14F-4D97-AF65-F5344CB8AC3E}">
        <p14:creationId xmlns:p14="http://schemas.microsoft.com/office/powerpoint/2010/main" val="155636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Arduino Shield Evaluation Board</a:t>
            </a:r>
            <a:r>
              <a:rPr lang="en-US" dirty="0"/>
              <a:t> Features</a:t>
            </a:r>
          </a:p>
        </p:txBody>
      </p:sp>
      <p:sp>
        <p:nvSpPr>
          <p:cNvPr id="3" name="Content Placeholder 2"/>
          <p:cNvSpPr>
            <a:spLocks noGrp="1"/>
          </p:cNvSpPr>
          <p:nvPr>
            <p:ph idx="1"/>
          </p:nvPr>
        </p:nvSpPr>
        <p:spPr>
          <a:xfrm>
            <a:off x="595887" y="1241954"/>
            <a:ext cx="10565594" cy="4350205"/>
          </a:xfrm>
        </p:spPr>
        <p:txBody>
          <a:bodyPr>
            <a:normAutofit fontScale="62500" lnSpcReduction="20000"/>
          </a:bodyPr>
          <a:lstStyle/>
          <a:p>
            <a:pPr marL="342797" indent="-342797"/>
            <a:r>
              <a:rPr lang="en-US" b="1" dirty="0"/>
              <a:t>Arduino Uno V3 connections </a:t>
            </a:r>
            <a:r>
              <a:rPr lang="en-US" dirty="0"/>
              <a:t>compatible with a wide variety of microcontroller boards</a:t>
            </a:r>
          </a:p>
          <a:p>
            <a:pPr marL="342797" indent="-342797"/>
            <a:endParaRPr lang="en-US" dirty="0"/>
          </a:p>
          <a:p>
            <a:pPr marL="342797" indent="-342797"/>
            <a:r>
              <a:rPr lang="en-US" b="1" dirty="0"/>
              <a:t>Fully TP-UART compatible</a:t>
            </a:r>
            <a:br>
              <a:rPr lang="en-US" b="1" dirty="0"/>
            </a:br>
            <a:endParaRPr lang="en-US" dirty="0"/>
          </a:p>
          <a:p>
            <a:pPr marL="342797" indent="-342797"/>
            <a:r>
              <a:rPr lang="nl-BE" b="1" dirty="0"/>
              <a:t>Enhanced KNX Transceiver to MCU communication diagnostics</a:t>
            </a:r>
            <a:br>
              <a:rPr lang="nl-BE" b="1" dirty="0"/>
            </a:br>
            <a:endParaRPr lang="en-US" b="1" dirty="0"/>
          </a:p>
          <a:p>
            <a:pPr marL="342797" indent="-342797"/>
            <a:r>
              <a:rPr lang="en-US" dirty="0"/>
              <a:t>Selectable fan-in:</a:t>
            </a:r>
          </a:p>
          <a:p>
            <a:pPr marL="799860" lvl="1" indent="-342797">
              <a:buFont typeface="Arial" panose="020B0604020202020204" pitchFamily="34" charset="0"/>
              <a:buChar char="•"/>
            </a:pPr>
            <a:r>
              <a:rPr lang="en-US" b="1" dirty="0"/>
              <a:t>Up to 40mA </a:t>
            </a:r>
            <a:r>
              <a:rPr lang="en-US" dirty="0"/>
              <a:t>on the NCN5130 version</a:t>
            </a:r>
          </a:p>
          <a:p>
            <a:pPr marL="799860" lvl="1" indent="-342797">
              <a:buFont typeface="Arial" panose="020B0604020202020204" pitchFamily="34" charset="0"/>
              <a:buChar char="•"/>
            </a:pPr>
            <a:r>
              <a:rPr lang="en-US" dirty="0"/>
              <a:t>The NCN5121 goes up to 24mA</a:t>
            </a:r>
            <a:br>
              <a:rPr lang="en-US" dirty="0"/>
            </a:br>
            <a:endParaRPr lang="en-US" dirty="0"/>
          </a:p>
          <a:p>
            <a:pPr marL="342797" indent="-342797"/>
            <a:r>
              <a:rPr lang="en-US" b="1" dirty="0"/>
              <a:t>Two high efficiency DC-DC converters</a:t>
            </a:r>
            <a:endParaRPr lang="en-US" dirty="0"/>
          </a:p>
          <a:p>
            <a:pPr marL="799860" lvl="1" indent="-342797">
              <a:buFont typeface="Arial" panose="020B0604020202020204" pitchFamily="34" charset="0"/>
              <a:buChar char="•"/>
            </a:pPr>
            <a:r>
              <a:rPr lang="en-US" dirty="0"/>
              <a:t>3.3 V fixed</a:t>
            </a:r>
          </a:p>
          <a:p>
            <a:pPr marL="799860" lvl="1" indent="-342797">
              <a:buFont typeface="Arial" panose="020B0604020202020204" pitchFamily="34" charset="0"/>
              <a:buChar char="•"/>
            </a:pPr>
            <a:r>
              <a:rPr lang="en-US" dirty="0"/>
              <a:t>1.2 to 21 V selectable</a:t>
            </a:r>
            <a:br>
              <a:rPr lang="en-US" dirty="0"/>
            </a:br>
            <a:endParaRPr lang="en-US" dirty="0"/>
          </a:p>
          <a:p>
            <a:pPr marL="342797" indent="-342797"/>
            <a:r>
              <a:rPr lang="en-US" b="1" dirty="0"/>
              <a:t>Integrated 20 V linear regulator</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022" y="3255698"/>
            <a:ext cx="3838959" cy="2879219"/>
          </a:xfrm>
          <a:prstGeom prst="rect">
            <a:avLst/>
          </a:prstGeom>
        </p:spPr>
      </p:pic>
    </p:spTree>
    <p:extLst>
      <p:ext uri="{BB962C8B-B14F-4D97-AF65-F5344CB8AC3E}">
        <p14:creationId xmlns:p14="http://schemas.microsoft.com/office/powerpoint/2010/main" val="303456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NCN51xxASGEVB </a:t>
            </a:r>
            <a:r>
              <a:rPr lang="en-US" i="1" dirty="0"/>
              <a:t>– </a:t>
            </a:r>
            <a:r>
              <a:rPr lang="en-US" dirty="0"/>
              <a:t>Major components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4970" y="1516119"/>
            <a:ext cx="7159411" cy="4772941"/>
          </a:xfrm>
          <a:prstGeom prst="rect">
            <a:avLst/>
          </a:prstGeom>
        </p:spPr>
      </p:pic>
      <p:sp>
        <p:nvSpPr>
          <p:cNvPr id="8" name="Rounded Rectangular Callout 7"/>
          <p:cNvSpPr>
            <a:spLocks noChangeArrowheads="1"/>
          </p:cNvSpPr>
          <p:nvPr/>
        </p:nvSpPr>
        <p:spPr bwMode="auto">
          <a:xfrm>
            <a:off x="1445652" y="3631008"/>
            <a:ext cx="1439785" cy="415180"/>
          </a:xfrm>
          <a:prstGeom prst="wedgeRoundRectCallout">
            <a:avLst>
              <a:gd name="adj1" fmla="val 86508"/>
              <a:gd name="adj2" fmla="val -142211"/>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en-US" altLang="en-US" sz="1400" dirty="0"/>
              <a:t>KNX Line In</a:t>
            </a:r>
          </a:p>
        </p:txBody>
      </p:sp>
      <p:sp>
        <p:nvSpPr>
          <p:cNvPr id="9" name="Rounded Rectangular Callout 8"/>
          <p:cNvSpPr>
            <a:spLocks noChangeArrowheads="1"/>
          </p:cNvSpPr>
          <p:nvPr/>
        </p:nvSpPr>
        <p:spPr bwMode="auto">
          <a:xfrm>
            <a:off x="1445652" y="2769780"/>
            <a:ext cx="1439785" cy="526674"/>
          </a:xfrm>
          <a:prstGeom prst="wedgeRoundRectCallout">
            <a:avLst>
              <a:gd name="adj1" fmla="val 168505"/>
              <a:gd name="adj2" fmla="val -4706"/>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Transmit Resistor</a:t>
            </a:r>
            <a:endParaRPr lang="en-US" altLang="en-US" sz="1400" dirty="0"/>
          </a:p>
        </p:txBody>
      </p:sp>
      <p:sp>
        <p:nvSpPr>
          <p:cNvPr id="10" name="Rounded Rectangular Callout 9"/>
          <p:cNvSpPr>
            <a:spLocks noChangeArrowheads="1"/>
          </p:cNvSpPr>
          <p:nvPr/>
        </p:nvSpPr>
        <p:spPr bwMode="auto">
          <a:xfrm>
            <a:off x="1445652" y="2122140"/>
            <a:ext cx="1439785" cy="572081"/>
          </a:xfrm>
          <a:prstGeom prst="wedgeRoundRectCallout">
            <a:avLst>
              <a:gd name="adj1" fmla="val 191259"/>
              <a:gd name="adj2" fmla="val 15473"/>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Protection Diodes</a:t>
            </a:r>
            <a:endParaRPr lang="en-US" altLang="en-US" sz="1400" dirty="0"/>
          </a:p>
        </p:txBody>
      </p:sp>
      <p:sp>
        <p:nvSpPr>
          <p:cNvPr id="11" name="Rounded Rectangular Callout 10"/>
          <p:cNvSpPr>
            <a:spLocks noChangeArrowheads="1"/>
          </p:cNvSpPr>
          <p:nvPr/>
        </p:nvSpPr>
        <p:spPr bwMode="auto">
          <a:xfrm>
            <a:off x="4051030" y="892363"/>
            <a:ext cx="1439785" cy="557492"/>
          </a:xfrm>
          <a:prstGeom prst="wedgeRoundRectCallout">
            <a:avLst>
              <a:gd name="adj1" fmla="val 39135"/>
              <a:gd name="adj2" fmla="val 372598"/>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NCN5130 Transceiver</a:t>
            </a:r>
            <a:endParaRPr lang="en-US" altLang="en-US" sz="1400" dirty="0"/>
          </a:p>
        </p:txBody>
      </p:sp>
      <p:sp>
        <p:nvSpPr>
          <p:cNvPr id="12" name="Rounded Rectangular Callout 11"/>
          <p:cNvSpPr>
            <a:spLocks noChangeArrowheads="1"/>
          </p:cNvSpPr>
          <p:nvPr/>
        </p:nvSpPr>
        <p:spPr bwMode="auto">
          <a:xfrm>
            <a:off x="8988738" y="910746"/>
            <a:ext cx="1667686" cy="556462"/>
          </a:xfrm>
          <a:prstGeom prst="wedgeRoundRectCallout">
            <a:avLst>
              <a:gd name="adj1" fmla="val -78024"/>
              <a:gd name="adj2" fmla="val 125027"/>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Arduino Uno V3 Shield connector</a:t>
            </a:r>
            <a:endParaRPr lang="en-US" altLang="en-US" sz="1400" dirty="0"/>
          </a:p>
        </p:txBody>
      </p:sp>
      <p:sp>
        <p:nvSpPr>
          <p:cNvPr id="13" name="Rounded Rectangular Callout 12"/>
          <p:cNvSpPr>
            <a:spLocks noChangeArrowheads="1"/>
          </p:cNvSpPr>
          <p:nvPr/>
        </p:nvSpPr>
        <p:spPr bwMode="auto">
          <a:xfrm>
            <a:off x="5653844" y="6054010"/>
            <a:ext cx="1667686" cy="556462"/>
          </a:xfrm>
          <a:prstGeom prst="wedgeRoundRectCallout">
            <a:avLst>
              <a:gd name="adj1" fmla="val 17648"/>
              <a:gd name="adj2" fmla="val -103537"/>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Arduino Uno V3 Shield connector</a:t>
            </a:r>
            <a:endParaRPr lang="en-US" altLang="en-US" sz="1400" dirty="0"/>
          </a:p>
        </p:txBody>
      </p:sp>
      <p:sp>
        <p:nvSpPr>
          <p:cNvPr id="14" name="Rounded Rectangular Callout 13"/>
          <p:cNvSpPr>
            <a:spLocks noChangeArrowheads="1"/>
          </p:cNvSpPr>
          <p:nvPr/>
        </p:nvSpPr>
        <p:spPr bwMode="auto">
          <a:xfrm>
            <a:off x="9474381" y="5710128"/>
            <a:ext cx="1434617" cy="556462"/>
          </a:xfrm>
          <a:prstGeom prst="wedgeRoundRectCallout">
            <a:avLst>
              <a:gd name="adj1" fmla="val -152097"/>
              <a:gd name="adj2" fmla="val -187711"/>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4x Pushbutton</a:t>
            </a:r>
            <a:br>
              <a:rPr lang="nl-BE" altLang="en-US" sz="1400" dirty="0"/>
            </a:br>
            <a:r>
              <a:rPr lang="nl-BE" altLang="en-US" sz="1400" dirty="0"/>
              <a:t> + LED</a:t>
            </a:r>
            <a:endParaRPr lang="en-US" altLang="en-US" sz="1400" dirty="0"/>
          </a:p>
        </p:txBody>
      </p:sp>
      <p:sp>
        <p:nvSpPr>
          <p:cNvPr id="15" name="Rounded Rectangular Callout 14"/>
          <p:cNvSpPr>
            <a:spLocks noChangeArrowheads="1"/>
          </p:cNvSpPr>
          <p:nvPr/>
        </p:nvSpPr>
        <p:spPr bwMode="auto">
          <a:xfrm>
            <a:off x="9474380" y="2127722"/>
            <a:ext cx="1667686" cy="822984"/>
          </a:xfrm>
          <a:prstGeom prst="wedgeRoundRectCallout">
            <a:avLst>
              <a:gd name="adj1" fmla="val -116478"/>
              <a:gd name="adj2" fmla="val -28342"/>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GND</a:t>
            </a:r>
          </a:p>
          <a:p>
            <a:r>
              <a:rPr lang="nl-BE" altLang="en-US" sz="1400" dirty="0"/>
              <a:t>DCDC2 9V</a:t>
            </a:r>
            <a:br>
              <a:rPr lang="nl-BE" altLang="en-US" sz="1400" dirty="0"/>
            </a:br>
            <a:r>
              <a:rPr lang="nl-BE" altLang="en-US" sz="1400" dirty="0"/>
              <a:t>LDO 20V Output</a:t>
            </a:r>
            <a:endParaRPr lang="en-US" altLang="en-US" sz="1400" dirty="0"/>
          </a:p>
        </p:txBody>
      </p:sp>
      <p:sp>
        <p:nvSpPr>
          <p:cNvPr id="16" name="Rounded Rectangular Callout 15"/>
          <p:cNvSpPr>
            <a:spLocks noChangeArrowheads="1"/>
          </p:cNvSpPr>
          <p:nvPr/>
        </p:nvSpPr>
        <p:spPr bwMode="auto">
          <a:xfrm>
            <a:off x="7275426" y="913561"/>
            <a:ext cx="1439785" cy="556462"/>
          </a:xfrm>
          <a:prstGeom prst="wedgeRoundRectCallout">
            <a:avLst>
              <a:gd name="adj1" fmla="val -87490"/>
              <a:gd name="adj2" fmla="val 263270"/>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Baud Rate Jumpers</a:t>
            </a:r>
            <a:endParaRPr lang="en-US" altLang="en-US" sz="1400" dirty="0"/>
          </a:p>
        </p:txBody>
      </p:sp>
      <p:sp>
        <p:nvSpPr>
          <p:cNvPr id="17" name="Rounded Rectangular Callout 16"/>
          <p:cNvSpPr>
            <a:spLocks noChangeArrowheads="1"/>
          </p:cNvSpPr>
          <p:nvPr/>
        </p:nvSpPr>
        <p:spPr bwMode="auto">
          <a:xfrm>
            <a:off x="1445652" y="4360558"/>
            <a:ext cx="1439785" cy="355511"/>
          </a:xfrm>
          <a:prstGeom prst="wedgeRoundRectCallout">
            <a:avLst>
              <a:gd name="adj1" fmla="val 160795"/>
              <a:gd name="adj2" fmla="val -164683"/>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Buffer Cap</a:t>
            </a:r>
            <a:endParaRPr lang="en-US" altLang="en-US" sz="1400" dirty="0"/>
          </a:p>
        </p:txBody>
      </p:sp>
      <p:sp>
        <p:nvSpPr>
          <p:cNvPr id="18" name="Rounded Rectangle 17"/>
          <p:cNvSpPr/>
          <p:nvPr/>
        </p:nvSpPr>
        <p:spPr>
          <a:xfrm>
            <a:off x="4399259" y="4360558"/>
            <a:ext cx="1439784" cy="35551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dirty="0"/>
              <a:t>NCN5130ASGEVB</a:t>
            </a:r>
            <a:endParaRPr lang="en-US" sz="1100" dirty="0"/>
          </a:p>
        </p:txBody>
      </p:sp>
      <p:sp>
        <p:nvSpPr>
          <p:cNvPr id="19" name="Rounded Rectangular Callout 18"/>
          <p:cNvSpPr>
            <a:spLocks noChangeArrowheads="1"/>
          </p:cNvSpPr>
          <p:nvPr/>
        </p:nvSpPr>
        <p:spPr bwMode="auto">
          <a:xfrm>
            <a:off x="1445652" y="4916048"/>
            <a:ext cx="1439785" cy="355511"/>
          </a:xfrm>
          <a:prstGeom prst="wedgeRoundRectCallout">
            <a:avLst>
              <a:gd name="adj1" fmla="val 216518"/>
              <a:gd name="adj2" fmla="val -265090"/>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DCDC Coils</a:t>
            </a:r>
            <a:endParaRPr lang="en-US" altLang="en-US" sz="1400" dirty="0"/>
          </a:p>
        </p:txBody>
      </p:sp>
      <p:sp>
        <p:nvSpPr>
          <p:cNvPr id="20" name="Rounded Rectangular Callout 19"/>
          <p:cNvSpPr>
            <a:spLocks noChangeArrowheads="1"/>
          </p:cNvSpPr>
          <p:nvPr/>
        </p:nvSpPr>
        <p:spPr bwMode="auto">
          <a:xfrm>
            <a:off x="5614874" y="913561"/>
            <a:ext cx="1439785" cy="557492"/>
          </a:xfrm>
          <a:prstGeom prst="wedgeRoundRectCallout">
            <a:avLst>
              <a:gd name="adj1" fmla="val -57938"/>
              <a:gd name="adj2" fmla="val 289364"/>
              <a:gd name="adj3" fmla="val 16667"/>
            </a:avLst>
          </a:prstGeom>
          <a:solidFill>
            <a:schemeClr val="accent5">
              <a:lumMod val="40000"/>
              <a:lumOff val="60000"/>
              <a:alpha val="56000"/>
            </a:scheme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r>
              <a:rPr lang="nl-BE" altLang="en-US" sz="1400" dirty="0"/>
              <a:t>Generic XTAL 16MHz</a:t>
            </a:r>
            <a:endParaRPr lang="en-US" altLang="en-US" sz="1400" dirty="0"/>
          </a:p>
        </p:txBody>
      </p:sp>
      <p:sp>
        <p:nvSpPr>
          <p:cNvPr id="23" name="Freeform 22"/>
          <p:cNvSpPr/>
          <p:nvPr/>
        </p:nvSpPr>
        <p:spPr>
          <a:xfrm>
            <a:off x="4308232" y="2237676"/>
            <a:ext cx="1468051" cy="2193689"/>
          </a:xfrm>
          <a:custGeom>
            <a:avLst/>
            <a:gdLst>
              <a:gd name="connsiteX0" fmla="*/ 466928 w 2636196"/>
              <a:gd name="connsiteY0" fmla="*/ 0 h 3871609"/>
              <a:gd name="connsiteX1" fmla="*/ 1459149 w 2636196"/>
              <a:gd name="connsiteY1" fmla="*/ 0 h 3871609"/>
              <a:gd name="connsiteX2" fmla="*/ 1459149 w 2636196"/>
              <a:gd name="connsiteY2" fmla="*/ 904673 h 3871609"/>
              <a:gd name="connsiteX3" fmla="*/ 2237362 w 2636196"/>
              <a:gd name="connsiteY3" fmla="*/ 904673 h 3871609"/>
              <a:gd name="connsiteX4" fmla="*/ 2237362 w 2636196"/>
              <a:gd name="connsiteY4" fmla="*/ 1420239 h 3871609"/>
              <a:gd name="connsiteX5" fmla="*/ 2636196 w 2636196"/>
              <a:gd name="connsiteY5" fmla="*/ 1420239 h 3871609"/>
              <a:gd name="connsiteX6" fmla="*/ 2636196 w 2636196"/>
              <a:gd name="connsiteY6" fmla="*/ 1585609 h 3871609"/>
              <a:gd name="connsiteX7" fmla="*/ 2587557 w 2636196"/>
              <a:gd name="connsiteY7" fmla="*/ 1585609 h 3871609"/>
              <a:gd name="connsiteX8" fmla="*/ 2587557 w 2636196"/>
              <a:gd name="connsiteY8" fmla="*/ 3871609 h 3871609"/>
              <a:gd name="connsiteX9" fmla="*/ 1770434 w 2636196"/>
              <a:gd name="connsiteY9" fmla="*/ 3871609 h 3871609"/>
              <a:gd name="connsiteX10" fmla="*/ 1770434 w 2636196"/>
              <a:gd name="connsiteY10" fmla="*/ 2568103 h 3871609"/>
              <a:gd name="connsiteX11" fmla="*/ 1673157 w 2636196"/>
              <a:gd name="connsiteY11" fmla="*/ 2568103 h 3871609"/>
              <a:gd name="connsiteX12" fmla="*/ 1673157 w 2636196"/>
              <a:gd name="connsiteY12" fmla="*/ 2412460 h 3871609"/>
              <a:gd name="connsiteX13" fmla="*/ 836579 w 2636196"/>
              <a:gd name="connsiteY13" fmla="*/ 2412460 h 3871609"/>
              <a:gd name="connsiteX14" fmla="*/ 836579 w 2636196"/>
              <a:gd name="connsiteY14" fmla="*/ 2616741 h 3871609"/>
              <a:gd name="connsiteX15" fmla="*/ 904672 w 2636196"/>
              <a:gd name="connsiteY15" fmla="*/ 2684834 h 3871609"/>
              <a:gd name="connsiteX16" fmla="*/ 904672 w 2636196"/>
              <a:gd name="connsiteY16" fmla="*/ 3560324 h 3871609"/>
              <a:gd name="connsiteX17" fmla="*/ 0 w 2636196"/>
              <a:gd name="connsiteY17" fmla="*/ 3560324 h 3871609"/>
              <a:gd name="connsiteX18" fmla="*/ 0 w 2636196"/>
              <a:gd name="connsiteY18" fmla="*/ 2772383 h 3871609"/>
              <a:gd name="connsiteX19" fmla="*/ 379379 w 2636196"/>
              <a:gd name="connsiteY19" fmla="*/ 2393004 h 3871609"/>
              <a:gd name="connsiteX20" fmla="*/ 710119 w 2636196"/>
              <a:gd name="connsiteY20" fmla="*/ 2393004 h 3871609"/>
              <a:gd name="connsiteX21" fmla="*/ 807395 w 2636196"/>
              <a:gd name="connsiteY21" fmla="*/ 2295728 h 3871609"/>
              <a:gd name="connsiteX22" fmla="*/ 807395 w 2636196"/>
              <a:gd name="connsiteY22" fmla="*/ 2140085 h 3871609"/>
              <a:gd name="connsiteX23" fmla="*/ 749030 w 2636196"/>
              <a:gd name="connsiteY23" fmla="*/ 2081720 h 3871609"/>
              <a:gd name="connsiteX24" fmla="*/ 749030 w 2636196"/>
              <a:gd name="connsiteY24" fmla="*/ 1585609 h 3871609"/>
              <a:gd name="connsiteX25" fmla="*/ 223736 w 2636196"/>
              <a:gd name="connsiteY25" fmla="*/ 1585609 h 3871609"/>
              <a:gd name="connsiteX26" fmla="*/ 223736 w 2636196"/>
              <a:gd name="connsiteY26" fmla="*/ 778213 h 3871609"/>
              <a:gd name="connsiteX27" fmla="*/ 496111 w 2636196"/>
              <a:gd name="connsiteY27" fmla="*/ 778213 h 3871609"/>
              <a:gd name="connsiteX28" fmla="*/ 466928 w 2636196"/>
              <a:gd name="connsiteY28" fmla="*/ 0 h 3871609"/>
              <a:gd name="connsiteX0" fmla="*/ 466928 w 2636196"/>
              <a:gd name="connsiteY0" fmla="*/ 0 h 3871609"/>
              <a:gd name="connsiteX1" fmla="*/ 1459149 w 2636196"/>
              <a:gd name="connsiteY1" fmla="*/ 0 h 3871609"/>
              <a:gd name="connsiteX2" fmla="*/ 1459149 w 2636196"/>
              <a:gd name="connsiteY2" fmla="*/ 904673 h 3871609"/>
              <a:gd name="connsiteX3" fmla="*/ 2237362 w 2636196"/>
              <a:gd name="connsiteY3" fmla="*/ 904673 h 3871609"/>
              <a:gd name="connsiteX4" fmla="*/ 2237362 w 2636196"/>
              <a:gd name="connsiteY4" fmla="*/ 1420239 h 3871609"/>
              <a:gd name="connsiteX5" fmla="*/ 2636196 w 2636196"/>
              <a:gd name="connsiteY5" fmla="*/ 1420239 h 3871609"/>
              <a:gd name="connsiteX6" fmla="*/ 2636196 w 2636196"/>
              <a:gd name="connsiteY6" fmla="*/ 1585609 h 3871609"/>
              <a:gd name="connsiteX7" fmla="*/ 2587557 w 2636196"/>
              <a:gd name="connsiteY7" fmla="*/ 1585609 h 3871609"/>
              <a:gd name="connsiteX8" fmla="*/ 2587557 w 2636196"/>
              <a:gd name="connsiteY8" fmla="*/ 3871609 h 3871609"/>
              <a:gd name="connsiteX9" fmla="*/ 1770434 w 2636196"/>
              <a:gd name="connsiteY9" fmla="*/ 3871609 h 3871609"/>
              <a:gd name="connsiteX10" fmla="*/ 1770434 w 2636196"/>
              <a:gd name="connsiteY10" fmla="*/ 2568103 h 3871609"/>
              <a:gd name="connsiteX11" fmla="*/ 1673157 w 2636196"/>
              <a:gd name="connsiteY11" fmla="*/ 2568103 h 3871609"/>
              <a:gd name="connsiteX12" fmla="*/ 1673157 w 2636196"/>
              <a:gd name="connsiteY12" fmla="*/ 2412460 h 3871609"/>
              <a:gd name="connsiteX13" fmla="*/ 836579 w 2636196"/>
              <a:gd name="connsiteY13" fmla="*/ 2412460 h 3871609"/>
              <a:gd name="connsiteX14" fmla="*/ 836579 w 2636196"/>
              <a:gd name="connsiteY14" fmla="*/ 2616741 h 3871609"/>
              <a:gd name="connsiteX15" fmla="*/ 904672 w 2636196"/>
              <a:gd name="connsiteY15" fmla="*/ 2684834 h 3871609"/>
              <a:gd name="connsiteX16" fmla="*/ 904672 w 2636196"/>
              <a:gd name="connsiteY16" fmla="*/ 3560324 h 3871609"/>
              <a:gd name="connsiteX17" fmla="*/ 0 w 2636196"/>
              <a:gd name="connsiteY17" fmla="*/ 3560324 h 3871609"/>
              <a:gd name="connsiteX18" fmla="*/ 0 w 2636196"/>
              <a:gd name="connsiteY18" fmla="*/ 2772383 h 3871609"/>
              <a:gd name="connsiteX19" fmla="*/ 379379 w 2636196"/>
              <a:gd name="connsiteY19" fmla="*/ 2393004 h 3871609"/>
              <a:gd name="connsiteX20" fmla="*/ 710119 w 2636196"/>
              <a:gd name="connsiteY20" fmla="*/ 2393004 h 3871609"/>
              <a:gd name="connsiteX21" fmla="*/ 807395 w 2636196"/>
              <a:gd name="connsiteY21" fmla="*/ 2295728 h 3871609"/>
              <a:gd name="connsiteX22" fmla="*/ 807395 w 2636196"/>
              <a:gd name="connsiteY22" fmla="*/ 2140085 h 3871609"/>
              <a:gd name="connsiteX23" fmla="*/ 749030 w 2636196"/>
              <a:gd name="connsiteY23" fmla="*/ 2081720 h 3871609"/>
              <a:gd name="connsiteX24" fmla="*/ 749030 w 2636196"/>
              <a:gd name="connsiteY24" fmla="*/ 1585609 h 3871609"/>
              <a:gd name="connsiteX25" fmla="*/ 223736 w 2636196"/>
              <a:gd name="connsiteY25" fmla="*/ 1585609 h 3871609"/>
              <a:gd name="connsiteX26" fmla="*/ 223736 w 2636196"/>
              <a:gd name="connsiteY26" fmla="*/ 778213 h 3871609"/>
              <a:gd name="connsiteX27" fmla="*/ 457200 w 2636196"/>
              <a:gd name="connsiteY27" fmla="*/ 778213 h 3871609"/>
              <a:gd name="connsiteX28" fmla="*/ 466928 w 2636196"/>
              <a:gd name="connsiteY28" fmla="*/ 0 h 387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36196" h="3871609">
                <a:moveTo>
                  <a:pt x="466928" y="0"/>
                </a:moveTo>
                <a:lnTo>
                  <a:pt x="1459149" y="0"/>
                </a:lnTo>
                <a:lnTo>
                  <a:pt x="1459149" y="904673"/>
                </a:lnTo>
                <a:lnTo>
                  <a:pt x="2237362" y="904673"/>
                </a:lnTo>
                <a:lnTo>
                  <a:pt x="2237362" y="1420239"/>
                </a:lnTo>
                <a:lnTo>
                  <a:pt x="2636196" y="1420239"/>
                </a:lnTo>
                <a:lnTo>
                  <a:pt x="2636196" y="1585609"/>
                </a:lnTo>
                <a:lnTo>
                  <a:pt x="2587557" y="1585609"/>
                </a:lnTo>
                <a:lnTo>
                  <a:pt x="2587557" y="3871609"/>
                </a:lnTo>
                <a:lnTo>
                  <a:pt x="1770434" y="3871609"/>
                </a:lnTo>
                <a:lnTo>
                  <a:pt x="1770434" y="2568103"/>
                </a:lnTo>
                <a:lnTo>
                  <a:pt x="1673157" y="2568103"/>
                </a:lnTo>
                <a:lnTo>
                  <a:pt x="1673157" y="2412460"/>
                </a:lnTo>
                <a:lnTo>
                  <a:pt x="836579" y="2412460"/>
                </a:lnTo>
                <a:lnTo>
                  <a:pt x="836579" y="2616741"/>
                </a:lnTo>
                <a:lnTo>
                  <a:pt x="904672" y="2684834"/>
                </a:lnTo>
                <a:lnTo>
                  <a:pt x="904672" y="3560324"/>
                </a:lnTo>
                <a:lnTo>
                  <a:pt x="0" y="3560324"/>
                </a:lnTo>
                <a:lnTo>
                  <a:pt x="0" y="2772383"/>
                </a:lnTo>
                <a:lnTo>
                  <a:pt x="379379" y="2393004"/>
                </a:lnTo>
                <a:lnTo>
                  <a:pt x="710119" y="2393004"/>
                </a:lnTo>
                <a:lnTo>
                  <a:pt x="807395" y="2295728"/>
                </a:lnTo>
                <a:lnTo>
                  <a:pt x="807395" y="2140085"/>
                </a:lnTo>
                <a:lnTo>
                  <a:pt x="749030" y="2081720"/>
                </a:lnTo>
                <a:lnTo>
                  <a:pt x="749030" y="1585609"/>
                </a:lnTo>
                <a:lnTo>
                  <a:pt x="223736" y="1585609"/>
                </a:lnTo>
                <a:lnTo>
                  <a:pt x="223736" y="778213"/>
                </a:lnTo>
                <a:lnTo>
                  <a:pt x="457200" y="778213"/>
                </a:lnTo>
                <a:lnTo>
                  <a:pt x="466928" y="0"/>
                </a:ln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ko-KR" altLang="en-US" sz="1799">
              <a:solidFill>
                <a:srgbClr val="FFC000"/>
              </a:solidFill>
              <a:latin typeface="Franklin Gothic Book" panose="020B0503020102020204"/>
            </a:endParaRPr>
          </a:p>
        </p:txBody>
      </p:sp>
      <p:sp>
        <p:nvSpPr>
          <p:cNvPr id="24" name="Rounded Rectangular Callout 23"/>
          <p:cNvSpPr>
            <a:spLocks noChangeArrowheads="1"/>
          </p:cNvSpPr>
          <p:nvPr/>
        </p:nvSpPr>
        <p:spPr bwMode="auto">
          <a:xfrm>
            <a:off x="1225365" y="1169099"/>
            <a:ext cx="1667690" cy="747939"/>
          </a:xfrm>
          <a:prstGeom prst="wedgeRoundRectCallout">
            <a:avLst>
              <a:gd name="adj1" fmla="val 149448"/>
              <a:gd name="adj2" fmla="val 92569"/>
              <a:gd name="adj3" fmla="val 16667"/>
            </a:avLst>
          </a:prstGeom>
          <a:solidFill>
            <a:srgbClr val="FF0000">
              <a:alpha val="56000"/>
            </a:srgbClr>
          </a:solidFill>
          <a:ln w="6350" algn="ctr">
            <a:solidFill>
              <a:schemeClr val="tx1"/>
            </a:solidFill>
            <a:round/>
            <a:headEnd/>
            <a:tailEnd/>
          </a:ln>
        </p:spPr>
        <p:txBody>
          <a:bodyPr/>
          <a:lstStyle>
            <a:lvl1pPr>
              <a:defRPr sz="2400">
                <a:solidFill>
                  <a:schemeClr val="tx1"/>
                </a:solidFill>
                <a:latin typeface="Arial" pitchFamily="34" charset="0"/>
                <a:ea typeface="Adobe 명조 Std Acro M" charset="-127"/>
              </a:defRPr>
            </a:lvl1pPr>
            <a:lvl2pPr marL="742950" indent="-285750">
              <a:defRPr sz="2400">
                <a:solidFill>
                  <a:schemeClr val="tx1"/>
                </a:solidFill>
                <a:latin typeface="Arial" pitchFamily="34" charset="0"/>
                <a:ea typeface="Adobe 명조 Std Acro M" charset="-127"/>
              </a:defRPr>
            </a:lvl2pPr>
            <a:lvl3pPr marL="1143000" indent="-228600">
              <a:defRPr sz="2400">
                <a:solidFill>
                  <a:schemeClr val="tx1"/>
                </a:solidFill>
                <a:latin typeface="Arial" pitchFamily="34" charset="0"/>
                <a:ea typeface="Adobe 명조 Std Acro M" charset="-127"/>
              </a:defRPr>
            </a:lvl3pPr>
            <a:lvl4pPr marL="1600200" indent="-228600">
              <a:defRPr sz="2400">
                <a:solidFill>
                  <a:schemeClr val="tx1"/>
                </a:solidFill>
                <a:latin typeface="Arial" pitchFamily="34" charset="0"/>
                <a:ea typeface="Adobe 명조 Std Acro M" charset="-127"/>
              </a:defRPr>
            </a:lvl4pPr>
            <a:lvl5pPr marL="2057400" indent="-228600">
              <a:defRPr sz="2400">
                <a:solidFill>
                  <a:schemeClr val="tx1"/>
                </a:solidFill>
                <a:latin typeface="Arial" pitchFamily="34" charset="0"/>
                <a:ea typeface="Adobe 명조 Std Acro M" charset="-127"/>
              </a:defRPr>
            </a:lvl5pPr>
            <a:lvl6pPr marL="2514600" indent="-228600" eaLnBrk="0" fontAlgn="base" hangingPunct="0">
              <a:spcBef>
                <a:spcPct val="0"/>
              </a:spcBef>
              <a:spcAft>
                <a:spcPct val="0"/>
              </a:spcAft>
              <a:defRPr sz="2400">
                <a:solidFill>
                  <a:schemeClr val="tx1"/>
                </a:solidFill>
                <a:latin typeface="Arial" pitchFamily="34" charset="0"/>
                <a:ea typeface="Adobe 명조 Std Acro M" charset="-127"/>
              </a:defRPr>
            </a:lvl6pPr>
            <a:lvl7pPr marL="2971800" indent="-228600" eaLnBrk="0" fontAlgn="base" hangingPunct="0">
              <a:spcBef>
                <a:spcPct val="0"/>
              </a:spcBef>
              <a:spcAft>
                <a:spcPct val="0"/>
              </a:spcAft>
              <a:defRPr sz="2400">
                <a:solidFill>
                  <a:schemeClr val="tx1"/>
                </a:solidFill>
                <a:latin typeface="Arial" pitchFamily="34" charset="0"/>
                <a:ea typeface="Adobe 명조 Std Acro M" charset="-127"/>
              </a:defRPr>
            </a:lvl7pPr>
            <a:lvl8pPr marL="3429000" indent="-228600" eaLnBrk="0" fontAlgn="base" hangingPunct="0">
              <a:spcBef>
                <a:spcPct val="0"/>
              </a:spcBef>
              <a:spcAft>
                <a:spcPct val="0"/>
              </a:spcAft>
              <a:defRPr sz="2400">
                <a:solidFill>
                  <a:schemeClr val="tx1"/>
                </a:solidFill>
                <a:latin typeface="Arial" pitchFamily="34" charset="0"/>
                <a:ea typeface="Adobe 명조 Std Acro M" charset="-127"/>
              </a:defRPr>
            </a:lvl8pPr>
            <a:lvl9pPr marL="3886200" indent="-228600" eaLnBrk="0" fontAlgn="base" hangingPunct="0">
              <a:spcBef>
                <a:spcPct val="0"/>
              </a:spcBef>
              <a:spcAft>
                <a:spcPct val="0"/>
              </a:spcAft>
              <a:defRPr sz="2400">
                <a:solidFill>
                  <a:schemeClr val="tx1"/>
                </a:solidFill>
                <a:latin typeface="Arial" pitchFamily="34" charset="0"/>
                <a:ea typeface="Adobe 명조 Std Acro M" charset="-127"/>
              </a:defRPr>
            </a:lvl9pPr>
          </a:lstStyle>
          <a:p>
            <a:pPr algn="ctr"/>
            <a:r>
              <a:rPr lang="nl-BE" altLang="en-US" sz="1400" dirty="0">
                <a:solidFill>
                  <a:schemeClr val="bg1"/>
                </a:solidFill>
              </a:rPr>
              <a:t>Transceiver Area &lt; 2x2 cm²</a:t>
            </a:r>
            <a:endParaRPr lang="en-US" altLang="en-US" sz="1400" dirty="0">
              <a:solidFill>
                <a:schemeClr val="bg1"/>
              </a:solidFill>
            </a:endParaRPr>
          </a:p>
        </p:txBody>
      </p:sp>
    </p:spTree>
    <p:extLst>
      <p:ext uri="{BB962C8B-B14F-4D97-AF65-F5344CB8AC3E}">
        <p14:creationId xmlns:p14="http://schemas.microsoft.com/office/powerpoint/2010/main" val="21227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Smallest Footprint Solutions &amp; Lowest BoM Cost</a:t>
            </a:r>
          </a:p>
        </p:txBody>
      </p:sp>
      <p:sp>
        <p:nvSpPr>
          <p:cNvPr id="9" name="TextBox 8"/>
          <p:cNvSpPr txBox="1"/>
          <p:nvPr/>
        </p:nvSpPr>
        <p:spPr>
          <a:xfrm>
            <a:off x="642804" y="1503116"/>
            <a:ext cx="4951866" cy="5076991"/>
          </a:xfrm>
          <a:prstGeom prst="rect">
            <a:avLst/>
          </a:prstGeom>
          <a:noFill/>
        </p:spPr>
        <p:txBody>
          <a:bodyPr wrap="square" rtlCol="0">
            <a:spAutoFit/>
          </a:bodyPr>
          <a:lstStyle/>
          <a:p>
            <a:pPr marL="285664" indent="-285664">
              <a:buFont typeface="Arial" panose="020B0604020202020204" pitchFamily="34" charset="0"/>
              <a:buChar char="•"/>
            </a:pPr>
            <a:r>
              <a:rPr lang="en-US" sz="1799" b="1" dirty="0">
                <a:solidFill>
                  <a:srgbClr val="000000"/>
                </a:solidFill>
              </a:rPr>
              <a:t>Only 17 components + IC</a:t>
            </a:r>
            <a:br>
              <a:rPr lang="en-US" sz="1799" b="1" dirty="0">
                <a:solidFill>
                  <a:srgbClr val="000000"/>
                </a:solidFill>
              </a:rPr>
            </a:br>
            <a:r>
              <a:rPr lang="en-US" sz="1200" dirty="0">
                <a:solidFill>
                  <a:srgbClr val="000000"/>
                </a:solidFill>
              </a:rPr>
              <a:t>(DCDC1 and XTAL populated)</a:t>
            </a:r>
            <a:br>
              <a:rPr lang="en-US" sz="1799" b="1" dirty="0">
                <a:solidFill>
                  <a:srgbClr val="000000"/>
                </a:solidFill>
              </a:rPr>
            </a:br>
            <a:endParaRPr lang="en-US" sz="1799" b="1" dirty="0">
              <a:solidFill>
                <a:srgbClr val="000000"/>
              </a:solidFill>
            </a:endParaRPr>
          </a:p>
          <a:p>
            <a:pPr marL="285664" indent="-285664">
              <a:buFont typeface="Arial" panose="020B0604020202020204" pitchFamily="34" charset="0"/>
              <a:buChar char="•"/>
            </a:pPr>
            <a:r>
              <a:rPr lang="nl-BE" sz="1799" b="1" dirty="0">
                <a:solidFill>
                  <a:srgbClr val="000000"/>
                </a:solidFill>
              </a:rPr>
              <a:t>Small buffer cap (down to 27µF)</a:t>
            </a:r>
            <a:br>
              <a:rPr lang="nl-BE" sz="1799" b="1" dirty="0">
                <a:solidFill>
                  <a:srgbClr val="000000"/>
                </a:solidFill>
              </a:rPr>
            </a:br>
            <a:endParaRPr lang="nl-BE" sz="1799" b="1" dirty="0">
              <a:solidFill>
                <a:srgbClr val="000000"/>
              </a:solidFill>
            </a:endParaRPr>
          </a:p>
          <a:p>
            <a:pPr marL="285664" indent="-285664">
              <a:buFont typeface="Arial" panose="020B0604020202020204" pitchFamily="34" charset="0"/>
              <a:buChar char="•"/>
            </a:pPr>
            <a:r>
              <a:rPr lang="nl-BE" sz="1799" b="1" dirty="0">
                <a:solidFill>
                  <a:srgbClr val="000000"/>
                </a:solidFill>
              </a:rPr>
              <a:t>Low cost 16MHz crystal</a:t>
            </a:r>
            <a:br>
              <a:rPr lang="nl-BE" sz="1799" b="1" dirty="0">
                <a:solidFill>
                  <a:srgbClr val="000000"/>
                </a:solidFill>
              </a:rPr>
            </a:br>
            <a:endParaRPr lang="nl-BE" sz="1799" b="1" dirty="0">
              <a:solidFill>
                <a:srgbClr val="000000"/>
              </a:solidFill>
            </a:endParaRPr>
          </a:p>
          <a:p>
            <a:pPr marL="285664" indent="-285664">
              <a:buFont typeface="Arial" panose="020B0604020202020204" pitchFamily="34" charset="0"/>
              <a:buChar char="•"/>
            </a:pPr>
            <a:r>
              <a:rPr lang="nl-BE" sz="1799" b="1" dirty="0">
                <a:solidFill>
                  <a:srgbClr val="000000"/>
                </a:solidFill>
              </a:rPr>
              <a:t>MCU clock out</a:t>
            </a:r>
            <a:br>
              <a:rPr lang="nl-BE" sz="1799" b="1" dirty="0">
                <a:solidFill>
                  <a:srgbClr val="000000"/>
                </a:solidFill>
              </a:rPr>
            </a:br>
            <a:endParaRPr lang="nl-BE" sz="1799" b="1" dirty="0">
              <a:solidFill>
                <a:srgbClr val="000000"/>
              </a:solidFill>
            </a:endParaRPr>
          </a:p>
          <a:p>
            <a:pPr marL="285664" indent="-285664">
              <a:buFont typeface="Arial" panose="020B0604020202020204" pitchFamily="34" charset="0"/>
              <a:buChar char="•"/>
            </a:pPr>
            <a:r>
              <a:rPr lang="nl-BE" sz="1799" b="1" dirty="0">
                <a:solidFill>
                  <a:srgbClr val="000000"/>
                </a:solidFill>
              </a:rPr>
              <a:t>Integrated DC-DC convertors </a:t>
            </a:r>
            <a:br>
              <a:rPr lang="nl-BE" sz="1799" b="1" dirty="0">
                <a:solidFill>
                  <a:srgbClr val="000000"/>
                </a:solidFill>
              </a:rPr>
            </a:br>
            <a:r>
              <a:rPr lang="nl-BE" sz="1799" b="1" dirty="0">
                <a:solidFill>
                  <a:srgbClr val="000000"/>
                </a:solidFill>
              </a:rPr>
              <a:t>(NCN5110/21/30)</a:t>
            </a:r>
            <a:br>
              <a:rPr lang="nl-BE" sz="1799" b="1" dirty="0">
                <a:solidFill>
                  <a:srgbClr val="000000"/>
                </a:solidFill>
              </a:rPr>
            </a:br>
            <a:endParaRPr lang="nl-BE" sz="1799" b="1" dirty="0">
              <a:solidFill>
                <a:srgbClr val="000000"/>
              </a:solidFill>
            </a:endParaRPr>
          </a:p>
          <a:p>
            <a:pPr marL="285664" indent="-285664">
              <a:buFont typeface="Arial" panose="020B0604020202020204" pitchFamily="34" charset="0"/>
              <a:buChar char="•"/>
            </a:pPr>
            <a:r>
              <a:rPr lang="nl-BE" sz="1799" b="1" dirty="0">
                <a:solidFill>
                  <a:srgbClr val="000000"/>
                </a:solidFill>
              </a:rPr>
              <a:t>LDO (NCN5121/30)</a:t>
            </a:r>
            <a:br>
              <a:rPr lang="nl-BE" sz="1799" b="1" dirty="0">
                <a:solidFill>
                  <a:srgbClr val="000000"/>
                </a:solidFill>
              </a:rPr>
            </a:br>
            <a:endParaRPr lang="nl-BE" sz="1799" b="1" dirty="0">
              <a:solidFill>
                <a:srgbClr val="000000"/>
              </a:solidFill>
            </a:endParaRPr>
          </a:p>
          <a:p>
            <a:pPr marL="742727" lvl="1" indent="-285664">
              <a:buFont typeface="Arial" panose="020B0604020202020204" pitchFamily="34" charset="0"/>
              <a:buChar char="•"/>
            </a:pPr>
            <a:endParaRPr lang="nl-BE" sz="1799" dirty="0">
              <a:solidFill>
                <a:srgbClr val="000000"/>
              </a:solidFill>
            </a:endParaRPr>
          </a:p>
          <a:p>
            <a:pPr marL="742727" lvl="1" indent="-285664">
              <a:buFont typeface="Arial" panose="020B0604020202020204" pitchFamily="34" charset="0"/>
              <a:buChar char="•"/>
            </a:pPr>
            <a:endParaRPr lang="en-US" sz="1799" dirty="0">
              <a:solidFill>
                <a:srgbClr val="000000"/>
              </a:solidFill>
            </a:endParaRPr>
          </a:p>
          <a:p>
            <a:pPr marL="742727" lvl="1" indent="-285664">
              <a:buFont typeface="Arial" panose="020B0604020202020204" pitchFamily="34" charset="0"/>
              <a:buChar char="•"/>
            </a:pPr>
            <a:endParaRPr lang="en-US" sz="1799" dirty="0">
              <a:solidFill>
                <a:srgbClr val="000000"/>
              </a:solidFill>
            </a:endParaRPr>
          </a:p>
          <a:p>
            <a:pPr marL="742727" lvl="1" indent="-285664">
              <a:buFont typeface="Arial" panose="020B0604020202020204" pitchFamily="34" charset="0"/>
              <a:buChar char="•"/>
            </a:pPr>
            <a:endParaRPr lang="en-US" sz="1799" b="1" dirty="0">
              <a:solidFill>
                <a:srgbClr val="000000"/>
              </a:solidFill>
            </a:endParaRPr>
          </a:p>
        </p:txBody>
      </p:sp>
      <p:sp>
        <p:nvSpPr>
          <p:cNvPr id="8" name="Text Box 2"/>
          <p:cNvSpPr txBox="1">
            <a:spLocks noChangeArrowheads="1"/>
          </p:cNvSpPr>
          <p:nvPr/>
        </p:nvSpPr>
        <p:spPr bwMode="auto">
          <a:xfrm>
            <a:off x="240561" y="622070"/>
            <a:ext cx="11451568" cy="457081"/>
          </a:xfrm>
          <a:prstGeom prst="rect">
            <a:avLst/>
          </a:prstGeom>
          <a:noFill/>
          <a:ln w="9525">
            <a:noFill/>
            <a:miter lim="800000"/>
            <a:headEnd/>
            <a:tailEnd/>
          </a:ln>
        </p:spPr>
        <p:txBody>
          <a:bodyPr/>
          <a:lstStyle/>
          <a:p>
            <a:r>
              <a:rPr lang="en-US" altLang="zh-TW" sz="1999" b="1" dirty="0">
                <a:solidFill>
                  <a:schemeClr val="accent2"/>
                </a:solidFill>
              </a:rPr>
              <a:t>NCN5121/5130 MAC + PHY Transceivers</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101" y="1123161"/>
            <a:ext cx="6619793" cy="450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36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472" y="3862376"/>
            <a:ext cx="2708027" cy="2231198"/>
          </a:xfrm>
          <a:prstGeom prst="rect">
            <a:avLst/>
          </a:prstGeom>
        </p:spPr>
      </p:pic>
      <p:sp>
        <p:nvSpPr>
          <p:cNvPr id="2" name="Title 1"/>
          <p:cNvSpPr>
            <a:spLocks noGrp="1"/>
          </p:cNvSpPr>
          <p:nvPr>
            <p:ph type="title"/>
          </p:nvPr>
        </p:nvSpPr>
        <p:spPr/>
        <p:txBody>
          <a:bodyPr/>
          <a:lstStyle/>
          <a:p>
            <a:r>
              <a:rPr lang="nl-BE" dirty="0"/>
              <a:t>Example </a:t>
            </a:r>
            <a:r>
              <a:rPr lang="en-US" dirty="0"/>
              <a:t>Bit Transceiver with minimal footprint</a:t>
            </a:r>
          </a:p>
        </p:txBody>
      </p:sp>
      <p:sp>
        <p:nvSpPr>
          <p:cNvPr id="3" name="Content Placeholder 2"/>
          <p:cNvSpPr>
            <a:spLocks noGrp="1"/>
          </p:cNvSpPr>
          <p:nvPr>
            <p:ph idx="1"/>
          </p:nvPr>
        </p:nvSpPr>
        <p:spPr>
          <a:xfrm>
            <a:off x="595888" y="1565072"/>
            <a:ext cx="1858348" cy="4350205"/>
          </a:xfrm>
        </p:spPr>
        <p:txBody>
          <a:bodyPr/>
          <a:lstStyle/>
          <a:p>
            <a:r>
              <a:rPr lang="nl-BE" dirty="0"/>
              <a:t>Before</a:t>
            </a:r>
            <a:br>
              <a:rPr lang="nl-BE" dirty="0"/>
            </a:br>
            <a:br>
              <a:rPr lang="nl-BE" dirty="0"/>
            </a:br>
            <a:r>
              <a:rPr lang="nl-BE" sz="1600" dirty="0"/>
              <a:t>Competition solution, on </a:t>
            </a:r>
            <a:br>
              <a:rPr lang="nl-BE" sz="1600" dirty="0"/>
            </a:br>
            <a:r>
              <a:rPr lang="nl-BE" sz="1600" dirty="0"/>
              <a:t>4-layer PCB</a:t>
            </a:r>
          </a:p>
          <a:p>
            <a:endParaRPr lang="en-US" dirty="0"/>
          </a:p>
        </p:txBody>
      </p:sp>
      <p:sp>
        <p:nvSpPr>
          <p:cNvPr id="12" name="Content Placeholder 2"/>
          <p:cNvSpPr txBox="1">
            <a:spLocks/>
          </p:cNvSpPr>
          <p:nvPr/>
        </p:nvSpPr>
        <p:spPr>
          <a:xfrm>
            <a:off x="6108055" y="1565072"/>
            <a:ext cx="2700930" cy="4350205"/>
          </a:xfrm>
          <a:prstGeom prst="rect">
            <a:avLst/>
          </a:prstGeom>
        </p:spPr>
        <p:txBody>
          <a:bodyPr vert="horz" lIns="91416" tIns="45708" rIns="91416" bIns="45708"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399" dirty="0"/>
              <a:t>After</a:t>
            </a:r>
          </a:p>
          <a:p>
            <a:br>
              <a:rPr lang="nl-BE" sz="2399" dirty="0"/>
            </a:br>
            <a:r>
              <a:rPr lang="nl-BE" sz="1600" dirty="0"/>
              <a:t>NCN5110 based PCB</a:t>
            </a:r>
          </a:p>
          <a:p>
            <a:pPr marL="342797" indent="-342797">
              <a:buFont typeface="Arial" panose="020B0604020202020204" pitchFamily="34" charset="0"/>
              <a:buChar char="•"/>
            </a:pPr>
            <a:r>
              <a:rPr lang="nl-BE" sz="1600" dirty="0"/>
              <a:t>Lower BOM</a:t>
            </a:r>
          </a:p>
          <a:p>
            <a:pPr marL="342797" indent="-342797">
              <a:buFont typeface="Arial" panose="020B0604020202020204" pitchFamily="34" charset="0"/>
              <a:buChar char="•"/>
            </a:pPr>
            <a:r>
              <a:rPr lang="nl-BE" sz="1600" dirty="0"/>
              <a:t>Single sided assembly</a:t>
            </a:r>
            <a:br>
              <a:rPr lang="nl-BE" sz="1600" dirty="0"/>
            </a:br>
            <a:r>
              <a:rPr lang="nl-BE" sz="1600" dirty="0"/>
              <a:t>possible</a:t>
            </a:r>
          </a:p>
          <a:p>
            <a:pPr marL="342797" indent="-342797">
              <a:buFont typeface="Arial" panose="020B0604020202020204" pitchFamily="34" charset="0"/>
              <a:buChar char="•"/>
            </a:pPr>
            <a:r>
              <a:rPr lang="nl-BE" sz="1600" dirty="0"/>
              <a:t>2-layer PCB</a:t>
            </a:r>
            <a:endParaRPr lang="en-US" sz="2399"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68" y="1546287"/>
            <a:ext cx="2910061" cy="226089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626" y="3825967"/>
            <a:ext cx="2584257" cy="196725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087" y="1527504"/>
            <a:ext cx="2678412" cy="2298462"/>
          </a:xfrm>
          <a:prstGeom prst="rect">
            <a:avLst/>
          </a:prstGeom>
        </p:spPr>
      </p:pic>
      <p:sp>
        <p:nvSpPr>
          <p:cNvPr id="14" name="Text Box 2"/>
          <p:cNvSpPr txBox="1">
            <a:spLocks noChangeArrowheads="1"/>
          </p:cNvSpPr>
          <p:nvPr/>
        </p:nvSpPr>
        <p:spPr bwMode="auto">
          <a:xfrm>
            <a:off x="240561" y="622070"/>
            <a:ext cx="11451568" cy="457081"/>
          </a:xfrm>
          <a:prstGeom prst="rect">
            <a:avLst/>
          </a:prstGeom>
          <a:noFill/>
          <a:ln w="9525">
            <a:noFill/>
            <a:miter lim="800000"/>
            <a:headEnd/>
            <a:tailEnd/>
          </a:ln>
        </p:spPr>
        <p:txBody>
          <a:bodyPr/>
          <a:lstStyle/>
          <a:p>
            <a:r>
              <a:rPr lang="en-US" altLang="zh-TW" sz="1999" b="1" dirty="0">
                <a:solidFill>
                  <a:schemeClr val="accent2"/>
                </a:solidFill>
              </a:rPr>
              <a:t>NCN5110 Bit Transceiver</a:t>
            </a:r>
          </a:p>
        </p:txBody>
      </p:sp>
    </p:spTree>
    <p:extLst>
      <p:ext uri="{BB962C8B-B14F-4D97-AF65-F5344CB8AC3E}">
        <p14:creationId xmlns:p14="http://schemas.microsoft.com/office/powerpoint/2010/main" val="31892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and Collateral</a:t>
            </a:r>
          </a:p>
        </p:txBody>
      </p:sp>
      <p:sp>
        <p:nvSpPr>
          <p:cNvPr id="7" name="Round Same Side Corner Rectangle 6"/>
          <p:cNvSpPr/>
          <p:nvPr/>
        </p:nvSpPr>
        <p:spPr>
          <a:xfrm>
            <a:off x="496750" y="1253272"/>
            <a:ext cx="2555975" cy="4936474"/>
          </a:xfrm>
          <a:prstGeom prst="round2Same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en-US" sz="2199" b="1" dirty="0">
                <a:solidFill>
                  <a:srgbClr val="000000"/>
                </a:solidFill>
              </a:rPr>
              <a:t>User Manual</a:t>
            </a:r>
          </a:p>
          <a:p>
            <a:pPr algn="ctr">
              <a:tabLst>
                <a:tab pos="568155" algn="l"/>
              </a:tabLst>
            </a:pPr>
            <a:br>
              <a:rPr lang="en-US" sz="2199" dirty="0">
                <a:solidFill>
                  <a:srgbClr val="000000"/>
                </a:solidFill>
              </a:rPr>
            </a:br>
            <a:r>
              <a:rPr lang="en-US" sz="2199" dirty="0">
                <a:solidFill>
                  <a:srgbClr val="000000"/>
                </a:solidFill>
                <a:hlinkClick r:id="rId3"/>
              </a:rPr>
              <a:t>User Manual</a:t>
            </a:r>
            <a:endParaRPr lang="en-US" sz="2199" dirty="0">
              <a:solidFill>
                <a:srgbClr val="000000"/>
              </a:solidFill>
            </a:endParaRPr>
          </a:p>
          <a:p>
            <a:pPr algn="ctr">
              <a:tabLst>
                <a:tab pos="568155" algn="l"/>
              </a:tabLst>
            </a:pPr>
            <a:endParaRPr lang="en-US" sz="2199" dirty="0">
              <a:solidFill>
                <a:srgbClr val="000000"/>
              </a:solidFill>
            </a:endParaRPr>
          </a:p>
        </p:txBody>
      </p:sp>
      <p:sp>
        <p:nvSpPr>
          <p:cNvPr id="10" name="Round Same Side Corner Rectangle 9"/>
          <p:cNvSpPr/>
          <p:nvPr/>
        </p:nvSpPr>
        <p:spPr>
          <a:xfrm>
            <a:off x="3222160" y="1253272"/>
            <a:ext cx="2555975" cy="4936474"/>
          </a:xfrm>
          <a:prstGeom prst="round2Same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en-US" sz="2199" b="1" dirty="0">
                <a:solidFill>
                  <a:srgbClr val="000000"/>
                </a:solidFill>
              </a:rPr>
              <a:t>Datasheets</a:t>
            </a:r>
          </a:p>
          <a:p>
            <a:pPr algn="ctr">
              <a:tabLst>
                <a:tab pos="568155" algn="l"/>
              </a:tabLst>
            </a:pPr>
            <a:br>
              <a:rPr lang="en-US" sz="2199" dirty="0">
                <a:solidFill>
                  <a:srgbClr val="000000"/>
                </a:solidFill>
              </a:rPr>
            </a:br>
            <a:r>
              <a:rPr lang="en-US" sz="2199" dirty="0">
                <a:solidFill>
                  <a:srgbClr val="000000"/>
                </a:solidFill>
                <a:hlinkClick r:id="rId4"/>
              </a:rPr>
              <a:t>NCN5130</a:t>
            </a:r>
            <a:br>
              <a:rPr lang="en-US" sz="2199" dirty="0">
                <a:solidFill>
                  <a:srgbClr val="000000"/>
                </a:solidFill>
              </a:rPr>
            </a:br>
            <a:r>
              <a:rPr lang="en-US" sz="2199" dirty="0">
                <a:solidFill>
                  <a:srgbClr val="000000"/>
                </a:solidFill>
                <a:hlinkClick r:id="rId5"/>
              </a:rPr>
              <a:t>NCN5121</a:t>
            </a:r>
            <a:endParaRPr lang="en-US" sz="2199" dirty="0">
              <a:solidFill>
                <a:srgbClr val="000000"/>
              </a:solidFill>
            </a:endParaRPr>
          </a:p>
          <a:p>
            <a:pPr algn="ctr">
              <a:tabLst>
                <a:tab pos="568155" algn="l"/>
              </a:tabLst>
            </a:pPr>
            <a:r>
              <a:rPr lang="en-US" sz="2199" dirty="0">
                <a:solidFill>
                  <a:srgbClr val="000000"/>
                </a:solidFill>
                <a:hlinkClick r:id="rId6"/>
              </a:rPr>
              <a:t>NCN5110</a:t>
            </a:r>
            <a:endParaRPr lang="en-US" sz="2199" dirty="0">
              <a:solidFill>
                <a:srgbClr val="000000"/>
              </a:solidFill>
            </a:endParaRPr>
          </a:p>
          <a:p>
            <a:pPr algn="ctr"/>
            <a:endParaRPr lang="en-US" sz="2199" b="1" dirty="0">
              <a:solidFill>
                <a:srgbClr val="000000"/>
              </a:solidFill>
            </a:endParaRPr>
          </a:p>
        </p:txBody>
      </p:sp>
      <p:sp>
        <p:nvSpPr>
          <p:cNvPr id="11" name="Round Same Side Corner Rectangle 10"/>
          <p:cNvSpPr/>
          <p:nvPr/>
        </p:nvSpPr>
        <p:spPr>
          <a:xfrm>
            <a:off x="5947570" y="1253272"/>
            <a:ext cx="2555975" cy="4936474"/>
          </a:xfrm>
          <a:prstGeom prst="round2Same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en-US" sz="2199" b="1" dirty="0">
                <a:solidFill>
                  <a:srgbClr val="000000"/>
                </a:solidFill>
              </a:rPr>
              <a:t>App Note</a:t>
            </a:r>
          </a:p>
          <a:p>
            <a:pPr algn="ctr">
              <a:tabLst>
                <a:tab pos="568155" algn="l"/>
              </a:tabLst>
            </a:pPr>
            <a:br>
              <a:rPr lang="en-US" sz="2199" dirty="0">
                <a:solidFill>
                  <a:srgbClr val="000000"/>
                </a:solidFill>
              </a:rPr>
            </a:br>
            <a:r>
              <a:rPr lang="en-US" sz="2199" dirty="0">
                <a:solidFill>
                  <a:srgbClr val="000000"/>
                </a:solidFill>
                <a:hlinkClick r:id="rId7"/>
              </a:rPr>
              <a:t>LC Selection Guide</a:t>
            </a:r>
            <a:endParaRPr lang="en-US" sz="2199" b="1" dirty="0">
              <a:solidFill>
                <a:srgbClr val="000000"/>
              </a:solidFill>
            </a:endParaRPr>
          </a:p>
        </p:txBody>
      </p:sp>
      <p:sp>
        <p:nvSpPr>
          <p:cNvPr id="12" name="Round Same Side Corner Rectangle 11"/>
          <p:cNvSpPr/>
          <p:nvPr/>
        </p:nvSpPr>
        <p:spPr>
          <a:xfrm>
            <a:off x="8672980" y="1253272"/>
            <a:ext cx="2555975" cy="4936474"/>
          </a:xfrm>
          <a:prstGeom prst="round2Same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en-US" sz="2199" b="1" dirty="0">
                <a:solidFill>
                  <a:srgbClr val="000000"/>
                </a:solidFill>
              </a:rPr>
              <a:t>Design Tools</a:t>
            </a:r>
            <a:br>
              <a:rPr lang="en-US" sz="2199" b="1" dirty="0">
                <a:solidFill>
                  <a:srgbClr val="000000"/>
                </a:solidFill>
              </a:rPr>
            </a:br>
            <a:endParaRPr lang="en-US" sz="2199" b="1" dirty="0">
              <a:solidFill>
                <a:srgbClr val="000000"/>
              </a:solidFill>
            </a:endParaRPr>
          </a:p>
          <a:p>
            <a:pPr algn="ctr">
              <a:tabLst>
                <a:tab pos="568155" algn="l"/>
              </a:tabLst>
            </a:pPr>
            <a:r>
              <a:rPr lang="en-US" sz="2199" dirty="0">
                <a:solidFill>
                  <a:srgbClr val="000000"/>
                </a:solidFill>
                <a:hlinkClick r:id="rId8"/>
              </a:rPr>
              <a:t>Efficiency Calculator</a:t>
            </a:r>
            <a:endParaRPr lang="en-US" sz="2199" dirty="0">
              <a:solidFill>
                <a:srgbClr val="000000"/>
              </a:solidFill>
            </a:endParaRPr>
          </a:p>
          <a:p>
            <a:pPr algn="ctr">
              <a:tabLst>
                <a:tab pos="568155" algn="l"/>
              </a:tabLst>
            </a:pPr>
            <a:endParaRPr lang="en-US" sz="2199" dirty="0">
              <a:solidFill>
                <a:srgbClr val="000000"/>
              </a:solidFill>
            </a:endParaRPr>
          </a:p>
          <a:p>
            <a:pPr algn="ctr"/>
            <a:endParaRPr lang="en-US" sz="2199" b="1" dirty="0">
              <a:solidFill>
                <a:srgbClr val="000000"/>
              </a:solidFill>
            </a:endParaRPr>
          </a:p>
        </p:txBody>
      </p:sp>
      <p:pic>
        <p:nvPicPr>
          <p:cNvPr id="3" name="Picture 2"/>
          <p:cNvPicPr>
            <a:picLocks noChangeAspect="1"/>
          </p:cNvPicPr>
          <p:nvPr/>
        </p:nvPicPr>
        <p:blipFill>
          <a:blip r:embed="rId9"/>
          <a:stretch>
            <a:fillRect/>
          </a:stretch>
        </p:blipFill>
        <p:spPr>
          <a:xfrm>
            <a:off x="3251573" y="3343991"/>
            <a:ext cx="2439706" cy="2753329"/>
          </a:xfrm>
          <a:prstGeom prst="rect">
            <a:avLst/>
          </a:prstGeom>
        </p:spPr>
      </p:pic>
      <p:pic>
        <p:nvPicPr>
          <p:cNvPr id="9" name="Picture 8"/>
          <p:cNvPicPr>
            <a:picLocks noChangeAspect="1"/>
          </p:cNvPicPr>
          <p:nvPr/>
        </p:nvPicPr>
        <p:blipFill>
          <a:blip r:embed="rId10"/>
          <a:stretch>
            <a:fillRect/>
          </a:stretch>
        </p:blipFill>
        <p:spPr>
          <a:xfrm>
            <a:off x="8852248" y="4297899"/>
            <a:ext cx="2376707" cy="1629871"/>
          </a:xfrm>
          <a:prstGeom prst="rect">
            <a:avLst/>
          </a:prstGeom>
        </p:spPr>
      </p:pic>
      <p:pic>
        <p:nvPicPr>
          <p:cNvPr id="15" name="Picture 14"/>
          <p:cNvPicPr>
            <a:picLocks noChangeAspect="1"/>
          </p:cNvPicPr>
          <p:nvPr/>
        </p:nvPicPr>
        <p:blipFill>
          <a:blip r:embed="rId11"/>
          <a:stretch>
            <a:fillRect/>
          </a:stretch>
        </p:blipFill>
        <p:spPr>
          <a:xfrm>
            <a:off x="8855713" y="3169953"/>
            <a:ext cx="1024165" cy="1724393"/>
          </a:xfrm>
          <a:prstGeom prst="rect">
            <a:avLst/>
          </a:prstGeom>
        </p:spPr>
      </p:pic>
      <p:pic>
        <p:nvPicPr>
          <p:cNvPr id="18" name="Picture 17"/>
          <p:cNvPicPr>
            <a:picLocks noChangeAspect="1"/>
          </p:cNvPicPr>
          <p:nvPr/>
        </p:nvPicPr>
        <p:blipFill>
          <a:blip r:embed="rId12"/>
          <a:stretch>
            <a:fillRect/>
          </a:stretch>
        </p:blipFill>
        <p:spPr>
          <a:xfrm>
            <a:off x="6092752" y="3082877"/>
            <a:ext cx="2265609" cy="3014444"/>
          </a:xfrm>
          <a:prstGeom prst="rect">
            <a:avLst/>
          </a:prstGeom>
        </p:spPr>
      </p:pic>
      <p:pic>
        <p:nvPicPr>
          <p:cNvPr id="6" name="Picture 5"/>
          <p:cNvPicPr>
            <a:picLocks noChangeAspect="1"/>
          </p:cNvPicPr>
          <p:nvPr/>
        </p:nvPicPr>
        <p:blipFill>
          <a:blip r:embed="rId13"/>
          <a:stretch>
            <a:fillRect/>
          </a:stretch>
        </p:blipFill>
        <p:spPr>
          <a:xfrm>
            <a:off x="595096" y="3082877"/>
            <a:ext cx="2432590" cy="2844894"/>
          </a:xfrm>
          <a:prstGeom prst="rect">
            <a:avLst/>
          </a:prstGeom>
        </p:spPr>
      </p:pic>
      <p:sp>
        <p:nvSpPr>
          <p:cNvPr id="16" name="Text Box 2"/>
          <p:cNvSpPr txBox="1">
            <a:spLocks noChangeArrowheads="1"/>
          </p:cNvSpPr>
          <p:nvPr/>
        </p:nvSpPr>
        <p:spPr bwMode="auto">
          <a:xfrm>
            <a:off x="240561" y="622070"/>
            <a:ext cx="11451568" cy="457081"/>
          </a:xfrm>
          <a:prstGeom prst="rect">
            <a:avLst/>
          </a:prstGeom>
          <a:noFill/>
          <a:ln w="9525">
            <a:noFill/>
            <a:miter lim="800000"/>
            <a:headEnd/>
            <a:tailEnd/>
          </a:ln>
        </p:spPr>
        <p:txBody>
          <a:bodyPr/>
          <a:lstStyle/>
          <a:p>
            <a:r>
              <a:rPr lang="en-US" altLang="zh-TW" sz="1999" b="1" dirty="0">
                <a:solidFill>
                  <a:schemeClr val="accent2"/>
                </a:solidFill>
              </a:rPr>
              <a:t>* Live </a:t>
            </a:r>
            <a:r>
              <a:rPr lang="en-US" altLang="zh-TW" sz="1999" b="1" dirty="0" err="1">
                <a:solidFill>
                  <a:schemeClr val="accent2"/>
                </a:solidFill>
              </a:rPr>
              <a:t>weblinks</a:t>
            </a:r>
            <a:r>
              <a:rPr lang="en-US" altLang="zh-TW" sz="1999" b="1" dirty="0">
                <a:solidFill>
                  <a:schemeClr val="accent2"/>
                </a:solidFill>
              </a:rPr>
              <a:t> in the headers *</a:t>
            </a:r>
          </a:p>
        </p:txBody>
      </p:sp>
    </p:spTree>
    <p:extLst>
      <p:ext uri="{BB962C8B-B14F-4D97-AF65-F5344CB8AC3E}">
        <p14:creationId xmlns:p14="http://schemas.microsoft.com/office/powerpoint/2010/main" val="339908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Key Product Information</a:t>
            </a:r>
          </a:p>
        </p:txBody>
      </p:sp>
      <p:sp>
        <p:nvSpPr>
          <p:cNvPr id="4" name="Text Placeholder 3"/>
          <p:cNvSpPr>
            <a:spLocks noGrp="1"/>
          </p:cNvSpPr>
          <p:nvPr>
            <p:ph type="body" sz="quarter" idx="13"/>
          </p:nvPr>
        </p:nvSpPr>
        <p:spPr>
          <a:xfrm>
            <a:off x="1818800" y="3699730"/>
            <a:ext cx="8551223" cy="1054804"/>
          </a:xfrm>
        </p:spPr>
        <p:txBody>
          <a:bodyPr>
            <a:normAutofit fontScale="92500" lnSpcReduction="10000"/>
          </a:bodyPr>
          <a:lstStyle/>
          <a:p>
            <a:r>
              <a:rPr lang="en-US" i="1" dirty="0"/>
              <a:t>Devices: NCN5110, NCN5121, NCN5130</a:t>
            </a:r>
            <a:br>
              <a:rPr lang="en-US" i="1" dirty="0"/>
            </a:br>
            <a:br>
              <a:rPr lang="en-US" i="1" dirty="0"/>
            </a:br>
            <a:r>
              <a:rPr lang="en-US" i="1" dirty="0"/>
              <a:t>Evaluation Boards: </a:t>
            </a:r>
            <a:r>
              <a:rPr lang="nl-BE" i="1" dirty="0"/>
              <a:t>NCN51xxASGEVB</a:t>
            </a:r>
            <a:endParaRPr lang="en-US" i="1" dirty="0"/>
          </a:p>
        </p:txBody>
      </p:sp>
    </p:spTree>
    <p:extLst>
      <p:ext uri="{BB962C8B-B14F-4D97-AF65-F5344CB8AC3E}">
        <p14:creationId xmlns:p14="http://schemas.microsoft.com/office/powerpoint/2010/main" val="65735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KNX Twisted Pair Modems and Transceivers</a:t>
            </a:r>
          </a:p>
        </p:txBody>
      </p:sp>
      <p:sp>
        <p:nvSpPr>
          <p:cNvPr id="8" name="Text Box 2"/>
          <p:cNvSpPr txBox="1">
            <a:spLocks noChangeArrowheads="1"/>
          </p:cNvSpPr>
          <p:nvPr/>
        </p:nvSpPr>
        <p:spPr bwMode="auto">
          <a:xfrm>
            <a:off x="240561" y="622070"/>
            <a:ext cx="11451568" cy="457081"/>
          </a:xfrm>
          <a:prstGeom prst="rect">
            <a:avLst/>
          </a:prstGeom>
          <a:noFill/>
          <a:ln w="9525">
            <a:noFill/>
            <a:miter lim="800000"/>
            <a:headEnd/>
            <a:tailEnd/>
          </a:ln>
        </p:spPr>
        <p:txBody>
          <a:bodyPr/>
          <a:lstStyle/>
          <a:p>
            <a:r>
              <a:rPr lang="en-US" altLang="zh-TW" sz="1999" b="1" dirty="0">
                <a:solidFill>
                  <a:schemeClr val="accent2"/>
                </a:solidFill>
              </a:rPr>
              <a:t>Certified KNX transceiver for use in twisted pair networks</a:t>
            </a:r>
          </a:p>
        </p:txBody>
      </p:sp>
      <p:sp>
        <p:nvSpPr>
          <p:cNvPr id="15" name="Content Placeholder 3"/>
          <p:cNvSpPr txBox="1">
            <a:spLocks/>
          </p:cNvSpPr>
          <p:nvPr/>
        </p:nvSpPr>
        <p:spPr>
          <a:xfrm>
            <a:off x="378079" y="1554062"/>
            <a:ext cx="4717887" cy="13712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lvl="1">
              <a:buFont typeface="Wingdings" panose="05000000000000000000" pitchFamily="2" charset="2"/>
              <a:buChar char="§"/>
            </a:pPr>
            <a:r>
              <a:rPr lang="nl-BE" sz="1300" dirty="0">
                <a:solidFill>
                  <a:srgbClr val="000000"/>
                </a:solidFill>
                <a:latin typeface="+mn-lt"/>
              </a:rPr>
              <a:t>Certified KNX transceivers</a:t>
            </a:r>
          </a:p>
          <a:p>
            <a:pPr marL="285664" lvl="1">
              <a:buFont typeface="Wingdings" panose="05000000000000000000" pitchFamily="2" charset="2"/>
              <a:buChar char="§"/>
            </a:pPr>
            <a:r>
              <a:rPr lang="nl-BE" sz="1300" dirty="0">
                <a:solidFill>
                  <a:srgbClr val="000000"/>
                </a:solidFill>
                <a:latin typeface="+mn-lt"/>
              </a:rPr>
              <a:t>Two DC-DC converters; 3.3V fixed, 1.2 to 21V selectable</a:t>
            </a:r>
            <a:endParaRPr lang="en-US" sz="1300" dirty="0">
              <a:solidFill>
                <a:srgbClr val="000000"/>
              </a:solidFill>
              <a:latin typeface="+mn-lt"/>
            </a:endParaRPr>
          </a:p>
          <a:p>
            <a:pPr marL="285664" lvl="1">
              <a:buFont typeface="Wingdings" panose="05000000000000000000" pitchFamily="2" charset="2"/>
              <a:buChar char="§"/>
            </a:pPr>
            <a:r>
              <a:rPr lang="nl-BE" sz="1300" dirty="0">
                <a:solidFill>
                  <a:srgbClr val="000000"/>
                </a:solidFill>
                <a:latin typeface="+mn-lt"/>
              </a:rPr>
              <a:t>Low voltage drop for increased efficiency</a:t>
            </a:r>
          </a:p>
          <a:p>
            <a:pPr marL="285664" lvl="1">
              <a:buFont typeface="Wingdings" panose="05000000000000000000" pitchFamily="2" charset="2"/>
              <a:buChar char="§"/>
            </a:pPr>
            <a:r>
              <a:rPr lang="nl-BE" sz="1300" dirty="0">
                <a:solidFill>
                  <a:srgbClr val="000000"/>
                </a:solidFill>
                <a:latin typeface="+mn-lt"/>
              </a:rPr>
              <a:t>Supervision of KNX bus voltage and current</a:t>
            </a:r>
          </a:p>
          <a:p>
            <a:pPr marL="285664" lvl="1">
              <a:buFont typeface="Wingdings" panose="05000000000000000000" pitchFamily="2" charset="2"/>
              <a:buChar char="§"/>
            </a:pPr>
            <a:r>
              <a:rPr lang="nl-BE" sz="1300" dirty="0">
                <a:solidFill>
                  <a:srgbClr val="000000"/>
                </a:solidFill>
                <a:latin typeface="+mn-lt"/>
              </a:rPr>
              <a:t>Supports bus current consumption up to 40mA</a:t>
            </a:r>
          </a:p>
          <a:p>
            <a:pPr marL="285664" lvl="1">
              <a:buFont typeface="Wingdings" panose="05000000000000000000" pitchFamily="2" charset="2"/>
              <a:buChar char="§"/>
            </a:pPr>
            <a:r>
              <a:rPr lang="en-US" sz="1300" dirty="0">
                <a:solidFill>
                  <a:srgbClr val="000000"/>
                </a:solidFill>
                <a:latin typeface="+mn-lt"/>
              </a:rPr>
              <a:t>Enhanced transceiver to </a:t>
            </a:r>
            <a:r>
              <a:rPr lang="en-US" sz="1300" dirty="0" err="1">
                <a:solidFill>
                  <a:srgbClr val="000000"/>
                </a:solidFill>
                <a:latin typeface="+mn-lt"/>
              </a:rPr>
              <a:t>mcu</a:t>
            </a:r>
            <a:r>
              <a:rPr lang="en-US" sz="1300" dirty="0">
                <a:solidFill>
                  <a:srgbClr val="000000"/>
                </a:solidFill>
                <a:latin typeface="+mn-lt"/>
              </a:rPr>
              <a:t> communication diagnostics</a:t>
            </a:r>
            <a:endParaRPr lang="nl-BE" sz="1300" dirty="0">
              <a:solidFill>
                <a:srgbClr val="000000"/>
              </a:solidFill>
              <a:latin typeface="+mn-lt"/>
            </a:endParaRPr>
          </a:p>
          <a:p>
            <a:pPr marL="169812" lvl="1" indent="-169812"/>
            <a:endParaRPr lang="en-US" sz="1300" dirty="0">
              <a:solidFill>
                <a:srgbClr val="000000"/>
              </a:solidFill>
              <a:latin typeface="+mn-lt"/>
            </a:endParaRPr>
          </a:p>
        </p:txBody>
      </p:sp>
      <p:sp>
        <p:nvSpPr>
          <p:cNvPr id="16" name="Content Placeholder 3"/>
          <p:cNvSpPr txBox="1">
            <a:spLocks/>
          </p:cNvSpPr>
          <p:nvPr/>
        </p:nvSpPr>
        <p:spPr>
          <a:xfrm>
            <a:off x="378079" y="3473953"/>
            <a:ext cx="4342269" cy="11332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lvl="1">
              <a:buFont typeface="Wingdings" panose="05000000000000000000" pitchFamily="2" charset="2"/>
              <a:buChar char="§"/>
            </a:pPr>
            <a:r>
              <a:rPr lang="en-US" sz="1300" dirty="0">
                <a:solidFill>
                  <a:srgbClr val="000000"/>
                </a:solidFill>
                <a:latin typeface="+mn-lt"/>
              </a:rPr>
              <a:t>Lower BOM cost</a:t>
            </a:r>
          </a:p>
          <a:p>
            <a:pPr marL="285664" lvl="1">
              <a:buFont typeface="Wingdings" panose="05000000000000000000" pitchFamily="2" charset="2"/>
              <a:buChar char="§"/>
            </a:pPr>
            <a:r>
              <a:rPr lang="en-US" sz="1300" dirty="0">
                <a:solidFill>
                  <a:srgbClr val="000000"/>
                </a:solidFill>
                <a:latin typeface="+mn-lt"/>
              </a:rPr>
              <a:t>Temperature monitoring</a:t>
            </a:r>
          </a:p>
          <a:p>
            <a:pPr marL="285664" lvl="1">
              <a:buFont typeface="Wingdings" panose="05000000000000000000" pitchFamily="2" charset="2"/>
              <a:buChar char="§"/>
            </a:pPr>
            <a:r>
              <a:rPr lang="nl-BE" sz="1300" dirty="0">
                <a:solidFill>
                  <a:srgbClr val="000000"/>
                </a:solidFill>
                <a:latin typeface="+mn-lt"/>
              </a:rPr>
              <a:t>Linear 20V regulator output</a:t>
            </a:r>
          </a:p>
          <a:p>
            <a:pPr marL="285664" lvl="1">
              <a:buFont typeface="Wingdings" panose="05000000000000000000" pitchFamily="2" charset="2"/>
              <a:buChar char="§"/>
            </a:pPr>
            <a:r>
              <a:rPr lang="nl-BE" sz="1300" dirty="0">
                <a:solidFill>
                  <a:srgbClr val="000000"/>
                </a:solidFill>
                <a:latin typeface="+mn-lt"/>
              </a:rPr>
              <a:t>Certified software stacks through Weinzierl and Tapko</a:t>
            </a:r>
          </a:p>
          <a:p>
            <a:pPr marL="285664" lvl="1">
              <a:buFont typeface="Wingdings" panose="05000000000000000000" pitchFamily="2" charset="2"/>
              <a:buChar char="§"/>
            </a:pPr>
            <a:r>
              <a:rPr lang="nl-BE" sz="1300" dirty="0">
                <a:solidFill>
                  <a:srgbClr val="000000"/>
                </a:solidFill>
                <a:latin typeface="+mn-lt"/>
              </a:rPr>
              <a:t>Extended temperature range: -40 to 105°C</a:t>
            </a:r>
            <a:endParaRPr lang="en-US" sz="1300" dirty="0">
              <a:solidFill>
                <a:srgbClr val="000000"/>
              </a:solidFill>
              <a:latin typeface="+mn-lt"/>
            </a:endParaRPr>
          </a:p>
        </p:txBody>
      </p:sp>
      <p:sp>
        <p:nvSpPr>
          <p:cNvPr id="17" name="Content Placeholder 3"/>
          <p:cNvSpPr txBox="1">
            <a:spLocks/>
          </p:cNvSpPr>
          <p:nvPr/>
        </p:nvSpPr>
        <p:spPr>
          <a:xfrm>
            <a:off x="378079" y="5192426"/>
            <a:ext cx="4342269" cy="82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lvl="1">
              <a:buFont typeface="Wingdings" panose="05000000000000000000" pitchFamily="2" charset="2"/>
              <a:buChar char="§"/>
            </a:pPr>
            <a:r>
              <a:rPr lang="en-US" sz="1300" dirty="0">
                <a:solidFill>
                  <a:srgbClr val="000000"/>
                </a:solidFill>
                <a:latin typeface="+mn-lt"/>
              </a:rPr>
              <a:t>Building Control and Automation</a:t>
            </a:r>
          </a:p>
          <a:p>
            <a:pPr marL="285664" lvl="1">
              <a:buFont typeface="Wingdings" panose="05000000000000000000" pitchFamily="2" charset="2"/>
              <a:buChar char="§"/>
            </a:pPr>
            <a:r>
              <a:rPr lang="en-US" sz="1300" dirty="0">
                <a:solidFill>
                  <a:srgbClr val="000000"/>
                </a:solidFill>
                <a:latin typeface="+mn-lt"/>
              </a:rPr>
              <a:t>Security and Monitoring</a:t>
            </a:r>
          </a:p>
          <a:p>
            <a:pPr marL="285664" lvl="1">
              <a:buFont typeface="Wingdings" panose="05000000000000000000" pitchFamily="2" charset="2"/>
              <a:buChar char="§"/>
            </a:pPr>
            <a:r>
              <a:rPr lang="en-US" sz="1300" dirty="0">
                <a:solidFill>
                  <a:srgbClr val="000000"/>
                </a:solidFill>
                <a:latin typeface="+mn-lt"/>
              </a:rPr>
              <a:t>Lighting Control</a:t>
            </a:r>
          </a:p>
          <a:p>
            <a:pPr marL="285664" lvl="1">
              <a:buFont typeface="Wingdings" panose="05000000000000000000" pitchFamily="2" charset="2"/>
              <a:buChar char="§"/>
            </a:pPr>
            <a:r>
              <a:rPr lang="nl-BE" sz="1300" dirty="0">
                <a:solidFill>
                  <a:srgbClr val="000000"/>
                </a:solidFill>
                <a:latin typeface="+mn-lt"/>
              </a:rPr>
              <a:t>IP Connectivity and Remote Access</a:t>
            </a:r>
            <a:endParaRPr lang="en-US" sz="1300" dirty="0">
              <a:solidFill>
                <a:srgbClr val="000000"/>
              </a:solidFill>
              <a:latin typeface="+mn-lt"/>
            </a:endParaRPr>
          </a:p>
        </p:txBody>
      </p:sp>
      <p:sp>
        <p:nvSpPr>
          <p:cNvPr id="18" name="Content Placeholder 3"/>
          <p:cNvSpPr txBox="1">
            <a:spLocks/>
          </p:cNvSpPr>
          <p:nvPr/>
        </p:nvSpPr>
        <p:spPr>
          <a:xfrm>
            <a:off x="6213253" y="5188308"/>
            <a:ext cx="4342269" cy="741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664" lvl="1">
              <a:buFont typeface="Wingdings" panose="05000000000000000000" pitchFamily="2" charset="2"/>
              <a:buChar char="§"/>
            </a:pPr>
            <a:r>
              <a:rPr lang="en-US" sz="1300" dirty="0">
                <a:solidFill>
                  <a:srgbClr val="000000"/>
                </a:solidFill>
                <a:latin typeface="+mn-lt"/>
              </a:rPr>
              <a:t>QFN40 6x6</a:t>
            </a:r>
          </a:p>
          <a:p>
            <a:pPr marL="285664" lvl="1">
              <a:buFont typeface="Wingdings" panose="05000000000000000000" pitchFamily="2" charset="2"/>
              <a:buChar char="§"/>
            </a:pPr>
            <a:r>
              <a:rPr lang="en-US" sz="1300" dirty="0">
                <a:solidFill>
                  <a:srgbClr val="000000"/>
                </a:solidFill>
                <a:latin typeface="+mn-lt"/>
              </a:rPr>
              <a:t>NCN5110: Analog PHY</a:t>
            </a:r>
          </a:p>
          <a:p>
            <a:pPr marL="285664" lvl="1">
              <a:buFont typeface="Wingdings" panose="05000000000000000000" pitchFamily="2" charset="2"/>
              <a:buChar char="§"/>
            </a:pPr>
            <a:r>
              <a:rPr lang="en-US" sz="1300" dirty="0">
                <a:solidFill>
                  <a:srgbClr val="000000"/>
                </a:solidFill>
                <a:latin typeface="+mn-lt"/>
              </a:rPr>
              <a:t>NCN5121, NCN5130: PHY + MAC </a:t>
            </a:r>
          </a:p>
        </p:txBody>
      </p:sp>
      <p:sp>
        <p:nvSpPr>
          <p:cNvPr id="19" name="Rounded Rectangle 18"/>
          <p:cNvSpPr/>
          <p:nvPr/>
        </p:nvSpPr>
        <p:spPr>
          <a:xfrm>
            <a:off x="6226085" y="1679451"/>
            <a:ext cx="4342269" cy="2742486"/>
          </a:xfrm>
          <a:prstGeom prst="roundRect">
            <a:avLst>
              <a:gd name="adj" fmla="val 22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0" name="Content Placeholder 3"/>
          <p:cNvSpPr txBox="1">
            <a:spLocks/>
          </p:cNvSpPr>
          <p:nvPr/>
        </p:nvSpPr>
        <p:spPr>
          <a:xfrm>
            <a:off x="6213253" y="5942493"/>
            <a:ext cx="4342269" cy="2285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000" dirty="0">
                <a:solidFill>
                  <a:schemeClr val="accent5"/>
                </a:solidFill>
                <a:latin typeface="+mn-lt"/>
              </a:rPr>
              <a:t>http://www.onsemi.com/PowerSolutions/product.do?id=NCN5130</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489" y="1508438"/>
            <a:ext cx="4878577" cy="331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774" y="1626424"/>
            <a:ext cx="1368545" cy="69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7220" y="5302579"/>
            <a:ext cx="450728" cy="34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5438" y="5290770"/>
            <a:ext cx="389391" cy="37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9"/>
          <p:cNvSpPr txBox="1">
            <a:spLocks noChangeArrowheads="1"/>
          </p:cNvSpPr>
          <p:nvPr/>
        </p:nvSpPr>
        <p:spPr bwMode="auto">
          <a:xfrm>
            <a:off x="378079" y="1216488"/>
            <a:ext cx="4845058" cy="319957"/>
          </a:xfrm>
          <a:prstGeom prst="roundRect">
            <a:avLst/>
          </a:prstGeom>
          <a:solidFill>
            <a:srgbClr val="54B948"/>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Unique Features &amp; Benefits</a:t>
            </a:r>
          </a:p>
        </p:txBody>
      </p:sp>
      <p:sp>
        <p:nvSpPr>
          <p:cNvPr id="27" name="Text Box 9"/>
          <p:cNvSpPr txBox="1">
            <a:spLocks noChangeArrowheads="1"/>
          </p:cNvSpPr>
          <p:nvPr/>
        </p:nvSpPr>
        <p:spPr bwMode="auto">
          <a:xfrm>
            <a:off x="378079" y="3175312"/>
            <a:ext cx="4845058" cy="319957"/>
          </a:xfrm>
          <a:prstGeom prst="roundRect">
            <a:avLst/>
          </a:prstGeom>
          <a:solidFill>
            <a:srgbClr val="54B948"/>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Other Features &amp; Specifications</a:t>
            </a:r>
          </a:p>
        </p:txBody>
      </p:sp>
      <p:sp>
        <p:nvSpPr>
          <p:cNvPr id="28" name="Text Box 9"/>
          <p:cNvSpPr txBox="1">
            <a:spLocks noChangeArrowheads="1"/>
          </p:cNvSpPr>
          <p:nvPr/>
        </p:nvSpPr>
        <p:spPr bwMode="auto">
          <a:xfrm>
            <a:off x="378079" y="4872470"/>
            <a:ext cx="4845058" cy="319957"/>
          </a:xfrm>
          <a:prstGeom prst="roundRect">
            <a:avLst/>
          </a:prstGeom>
          <a:solidFill>
            <a:srgbClr val="54B948"/>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Markets &amp; Applications</a:t>
            </a:r>
          </a:p>
        </p:txBody>
      </p:sp>
      <p:sp>
        <p:nvSpPr>
          <p:cNvPr id="29" name="Text Box 9"/>
          <p:cNvSpPr txBox="1">
            <a:spLocks noChangeArrowheads="1"/>
          </p:cNvSpPr>
          <p:nvPr/>
        </p:nvSpPr>
        <p:spPr bwMode="auto">
          <a:xfrm>
            <a:off x="6213253" y="1216488"/>
            <a:ext cx="4845058" cy="319957"/>
          </a:xfrm>
          <a:prstGeom prst="roundRect">
            <a:avLst/>
          </a:prstGeom>
          <a:solidFill>
            <a:srgbClr val="54B948"/>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Typical Application Schematic</a:t>
            </a:r>
          </a:p>
        </p:txBody>
      </p:sp>
      <p:sp>
        <p:nvSpPr>
          <p:cNvPr id="30" name="Text Box 9"/>
          <p:cNvSpPr txBox="1">
            <a:spLocks noChangeArrowheads="1"/>
          </p:cNvSpPr>
          <p:nvPr/>
        </p:nvSpPr>
        <p:spPr bwMode="auto">
          <a:xfrm>
            <a:off x="6213253" y="4872470"/>
            <a:ext cx="4845058" cy="319957"/>
          </a:xfrm>
          <a:prstGeom prst="roundRect">
            <a:avLst/>
          </a:prstGeom>
          <a:solidFill>
            <a:srgbClr val="54B948"/>
          </a:solidFill>
          <a:ln w="12700" algn="ctr">
            <a:noFill/>
            <a:miter lim="800000"/>
            <a:headEnd/>
            <a:tailEnd/>
          </a:ln>
          <a:scene3d>
            <a:camera prst="orthographicFront"/>
            <a:lightRig rig="threePt" dir="t"/>
          </a:scene3d>
          <a:sp3d>
            <a:bevelB w="12700"/>
          </a:sp3d>
        </p:spPr>
        <p:txBody>
          <a:bodyPr anchor="ctr"/>
          <a:lstStyle>
            <a:defPPr>
              <a:defRPr lang="en-US"/>
            </a:defPPr>
            <a:lvl1pPr eaLnBrk="0" hangingPunct="0">
              <a:defRPr sz="1400" b="1">
                <a:solidFill>
                  <a:srgbClr val="FFFFFF"/>
                </a:solidFill>
                <a:cs typeface="Adobe 명조 Std Acro M"/>
              </a:defRPr>
            </a:lvl1pPr>
          </a:lstStyle>
          <a:p>
            <a:r>
              <a:rPr lang="en-US" dirty="0"/>
              <a:t>Ordering &amp; Package Information</a:t>
            </a:r>
          </a:p>
        </p:txBody>
      </p:sp>
    </p:spTree>
    <p:extLst>
      <p:ext uri="{BB962C8B-B14F-4D97-AF65-F5344CB8AC3E}">
        <p14:creationId xmlns:p14="http://schemas.microsoft.com/office/powerpoint/2010/main" val="3261241181"/>
      </p:ext>
    </p:extLst>
  </p:cSld>
  <p:clrMapOvr>
    <a:masterClrMapping/>
  </p:clrMapOvr>
</p:sld>
</file>

<file path=ppt/theme/theme1.xml><?xml version="1.0" encoding="utf-8"?>
<a:theme xmlns:a="http://schemas.openxmlformats.org/drawingml/2006/main" name="onsemi White Public Information">
  <a:themeElements>
    <a:clrScheme name="Custom 35">
      <a:dk1>
        <a:srgbClr val="000000"/>
      </a:dk1>
      <a:lt1>
        <a:srgbClr val="FFFFFF"/>
      </a:lt1>
      <a:dk2>
        <a:srgbClr val="465E66"/>
      </a:dk2>
      <a:lt2>
        <a:srgbClr val="DBAC17"/>
      </a:lt2>
      <a:accent1>
        <a:srgbClr val="E97D2E"/>
      </a:accent1>
      <a:accent2>
        <a:srgbClr val="A64626"/>
      </a:accent2>
      <a:accent3>
        <a:srgbClr val="3880F6"/>
      </a:accent3>
      <a:accent4>
        <a:srgbClr val="276990"/>
      </a:accent4>
      <a:accent5>
        <a:srgbClr val="009691"/>
      </a:accent5>
      <a:accent6>
        <a:srgbClr val="34A6C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2A9054086F0942B3853AFC0E787513" ma:contentTypeVersion="3" ma:contentTypeDescription="Create a new document." ma:contentTypeScope="" ma:versionID="4c7a760a323f5a68a6512d89a72e4fe4">
  <xsd:schema xmlns:xsd="http://www.w3.org/2001/XMLSchema" xmlns:xs="http://www.w3.org/2001/XMLSchema" xmlns:p="http://schemas.microsoft.com/office/2006/metadata/properties" xmlns:ns2="e4678c56-0b70-41a7-9cf0-17b28b6c32bd" targetNamespace="http://schemas.microsoft.com/office/2006/metadata/properties" ma:root="true" ma:fieldsID="08cc4399a8feb847a802c6ab2e823d6b" ns2:_="">
    <xsd:import namespace="e4678c56-0b70-41a7-9cf0-17b28b6c32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78c56-0b70-41a7-9cf0-17b28b6c32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4678c56-0b70-41a7-9cf0-17b28b6c32bd">F4YVM2C5QEYC-631468080-79</_dlc_DocId>
    <_dlc_DocIdUrl xmlns="e4678c56-0b70-41a7-9cf0-17b28b6c32bd">
      <Url>http://theconnection.onsemi.com/sm/mc/_layouts/15/DocIdRedir.aspx?ID=F4YVM2C5QEYC-631468080-79</Url>
      <Description>F4YVM2C5QEYC-631468080-79</Description>
    </_dlc_DocIdUrl>
  </documentManagement>
</p:properties>
</file>

<file path=customXml/itemProps1.xml><?xml version="1.0" encoding="utf-8"?>
<ds:datastoreItem xmlns:ds="http://schemas.openxmlformats.org/officeDocument/2006/customXml" ds:itemID="{3955844F-A8ED-4935-A7DC-55D053213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78c56-0b70-41a7-9cf0-17b28b6c3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471123-3323-476D-9D9D-F856C14D2A2D}">
  <ds:schemaRefs>
    <ds:schemaRef ds:uri="http://schemas.microsoft.com/sharepoint/events"/>
  </ds:schemaRefs>
</ds:datastoreItem>
</file>

<file path=customXml/itemProps3.xml><?xml version="1.0" encoding="utf-8"?>
<ds:datastoreItem xmlns:ds="http://schemas.openxmlformats.org/officeDocument/2006/customXml" ds:itemID="{6F975875-7DA8-4C29-81CA-BF3EF5A76E14}">
  <ds:schemaRefs>
    <ds:schemaRef ds:uri="http://schemas.microsoft.com/sharepoint/v3/contenttype/forms"/>
  </ds:schemaRefs>
</ds:datastoreItem>
</file>

<file path=customXml/itemProps4.xml><?xml version="1.0" encoding="utf-8"?>
<ds:datastoreItem xmlns:ds="http://schemas.openxmlformats.org/officeDocument/2006/customXml" ds:itemID="{3E98FD2B-2769-4BB7-9155-7ABB2DA487FA}">
  <ds:schemaRefs>
    <ds:schemaRef ds:uri="http://schemas.microsoft.com/office/2006/metadata/properties"/>
    <ds:schemaRef ds:uri="http://schemas.microsoft.com/office/infopath/2007/PartnerControls"/>
    <ds:schemaRef ds:uri="e4678c56-0b70-41a7-9cf0-17b28b6c32bd"/>
  </ds:schemaRefs>
</ds:datastoreItem>
</file>

<file path=docProps/app.xml><?xml version="1.0" encoding="utf-8"?>
<Properties xmlns="http://schemas.openxmlformats.org/officeDocument/2006/extended-properties" xmlns:vt="http://schemas.openxmlformats.org/officeDocument/2006/docPropsVTypes">
  <TotalTime>7171</TotalTime>
  <Words>1031</Words>
  <Application>Microsoft Office PowerPoint</Application>
  <PresentationFormat>Custom</PresentationFormat>
  <Paragraphs>190</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Book</vt:lpstr>
      <vt:lpstr>Franklin Gothic Medium</vt:lpstr>
      <vt:lpstr>Wingdings</vt:lpstr>
      <vt:lpstr>onsemi White Public Information</vt:lpstr>
      <vt:lpstr>KNX Arduino Shield Evaluation Boards</vt:lpstr>
      <vt:lpstr>KNX Network and Applications</vt:lpstr>
      <vt:lpstr>Arduino Shield Evaluation Board Features</vt:lpstr>
      <vt:lpstr>NCN51xxASGEVB – Major components</vt:lpstr>
      <vt:lpstr>Smallest Footprint Solutions &amp; Lowest BoM Cost</vt:lpstr>
      <vt:lpstr>Example Bit Transceiver with minimal footprint</vt:lpstr>
      <vt:lpstr>Support and Collateral</vt:lpstr>
      <vt:lpstr>Key Product Information</vt:lpstr>
      <vt:lpstr>KNX Twisted Pair Modems and Transceivers</vt:lpstr>
      <vt:lpstr>Existing Family Portfolio</vt:lpstr>
      <vt:lpstr>Industry leading KNX Transceivers</vt:lpstr>
      <vt:lpstr>Additional Supporting Data</vt:lpstr>
      <vt:lpstr>KNX Secure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New</dc:creator>
  <cp:lastModifiedBy>Mike Sandyck</cp:lastModifiedBy>
  <cp:revision>815</cp:revision>
  <dcterms:created xsi:type="dcterms:W3CDTF">2021-08-17T16:10:16Z</dcterms:created>
  <dcterms:modified xsi:type="dcterms:W3CDTF">2022-05-25T08:08:28Z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0x010100E82A9054086F0942B3853AFC0E787513</vt:lpwstr>
  </property>
  <property fmtid="{D5CDD505-2E9C-101B-9397-08002B2CF9AE}" pid="3" name="_dlc_DocIdItemGuid">
    <vt:lpwstr>7e294d13-f396-4b71-aec6-447430aa7941</vt:lpwstr>
  </property>
</Properties>
</file>