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469" r:id="rId6"/>
    <p:sldId id="447" r:id="rId7"/>
    <p:sldId id="477" r:id="rId8"/>
    <p:sldId id="397" r:id="rId9"/>
    <p:sldId id="479" r:id="rId10"/>
    <p:sldId id="473" r:id="rId11"/>
    <p:sldId id="400" r:id="rId12"/>
    <p:sldId id="474" r:id="rId13"/>
    <p:sldId id="478" r:id="rId14"/>
    <p:sldId id="369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9" autoAdjust="0"/>
    <p:restoredTop sz="79300" autoAdjust="0"/>
  </p:normalViewPr>
  <p:slideViewPr>
    <p:cSldViewPr snapToGrid="0" showGuides="1">
      <p:cViewPr varScale="1">
        <p:scale>
          <a:sx n="103" d="100"/>
          <a:sy n="103" d="100"/>
        </p:scale>
        <p:origin x="978" y="108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andyck" userId="b6bdd2c0-d983-4d94-add8-8ae84342c759" providerId="ADAL" clId="{38C4CC52-1A4B-4817-BAFA-E3C71541345E}"/>
    <pc:docChg chg="modSld">
      <pc:chgData name="Mike Sandyck" userId="b6bdd2c0-d983-4d94-add8-8ae84342c759" providerId="ADAL" clId="{38C4CC52-1A4B-4817-BAFA-E3C71541345E}" dt="2022-01-31T08:40:32.883" v="0" actId="6549"/>
      <pc:docMkLst>
        <pc:docMk/>
      </pc:docMkLst>
      <pc:sldChg chg="modSp mod">
        <pc:chgData name="Mike Sandyck" userId="b6bdd2c0-d983-4d94-add8-8ae84342c759" providerId="ADAL" clId="{38C4CC52-1A4B-4817-BAFA-E3C71541345E}" dt="2022-01-31T08:40:32.883" v="0" actId="6549"/>
        <pc:sldMkLst>
          <pc:docMk/>
          <pc:sldMk cId="3962043252" sldId="447"/>
        </pc:sldMkLst>
        <pc:spChg chg="mod">
          <ac:chgData name="Mike Sandyck" userId="b6bdd2c0-d983-4d94-add8-8ae84342c759" providerId="ADAL" clId="{38C4CC52-1A4B-4817-BAFA-E3C71541345E}" dt="2022-01-31T08:40:32.883" v="0" actId="6549"/>
          <ac:spMkLst>
            <pc:docMk/>
            <pc:sldMk cId="3962043252" sldId="447"/>
            <ac:spMk id="3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A39-B701-4013-BEA5-4A5743C778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dobe 명조 Std Acro M" charset="-127"/>
              </a:defRPr>
            </a:lvl9pPr>
          </a:lstStyle>
          <a:p>
            <a:fld id="{10F0A3DD-92C4-4CB8-A126-47F728800DA3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9364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2-Wire Low Power Mode SCR (System for meter Communication and Readout for powerless meters)</a:t>
            </a:r>
          </a:p>
          <a:p>
            <a:pPr algn="l"/>
            <a:r>
              <a:rPr lang="en-US" sz="1200" b="0" i="0" u="none" strike="noStrike" baseline="0" dirty="0">
                <a:latin typeface="Times-Roman"/>
              </a:rPr>
              <a:t>3-Wire Low Power Mode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74147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07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8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33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38237" y="6601688"/>
            <a:ext cx="2312493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30" r:id="rId22"/>
    <p:sldLayoutId id="2147483733" r:id="rId23"/>
    <p:sldLayoutId id="2147483734" r:id="rId24"/>
    <p:sldLayoutId id="2147483736" r:id="rId25"/>
    <p:sldLayoutId id="2147483737" r:id="rId26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-bus.com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support/evaluation-board/ncn5150qfngevb" TargetMode="External"/><Relationship Id="rId2" Type="http://schemas.openxmlformats.org/officeDocument/2006/relationships/hyperlink" Target="https://www.onsemi.com/support/evaluation-board/ncn5150soicgevb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Metering Bus Transceivers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Jan 2022</a:t>
            </a:r>
          </a:p>
          <a:p>
            <a:r>
              <a:rPr lang="en-US" dirty="0"/>
              <a:t>Energy Management BU</a:t>
            </a:r>
            <a:br>
              <a:rPr lang="en-US" dirty="0"/>
            </a:br>
            <a:r>
              <a:rPr lang="en-US" dirty="0"/>
              <a:t>Mike Sandyck</a:t>
            </a:r>
          </a:p>
        </p:txBody>
      </p:sp>
    </p:spTree>
    <p:extLst>
      <p:ext uri="{BB962C8B-B14F-4D97-AF65-F5344CB8AC3E}">
        <p14:creationId xmlns:p14="http://schemas.microsoft.com/office/powerpoint/2010/main" val="1909538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606F6-26D3-482C-A660-183B767E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5"/>
          <a:stretch/>
        </p:blipFill>
        <p:spPr>
          <a:xfrm>
            <a:off x="10623430" y="4975204"/>
            <a:ext cx="866777" cy="82460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00881" y="4933954"/>
            <a:ext cx="48450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altLang="ko-KR" sz="1400" dirty="0"/>
              <a:t>-40 to +85°C Industrial Temp Range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altLang="ko-KR" sz="1400" dirty="0"/>
              <a:t>NCN5150DG: SOIC16, 48pcs Tube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altLang="ko-KR" sz="1400" dirty="0"/>
              <a:t>NCN5150DR2G: SOIC16, 3000pcs Reel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altLang="ko-KR" sz="1400" dirty="0"/>
              <a:t>NCN5150MNTWG: NQFP20 4x4, 3000pcs Reel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altLang="ko-KR" sz="1400" dirty="0"/>
              <a:t>NCN5151MNTWG: NQFP20 4x4, 2500pcs Reel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altLang="ko-KR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571E73-1B6B-473A-8BB2-9BB8749E2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167"/>
          <a:stretch/>
        </p:blipFill>
        <p:spPr>
          <a:xfrm>
            <a:off x="11296543" y="5487385"/>
            <a:ext cx="892282" cy="84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NCN5150/NCN5151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15251" y="1234414"/>
            <a:ext cx="4845058" cy="319957"/>
          </a:xfrm>
          <a:prstGeom prst="round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 anchor="ctr"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/>
              <a:t>Unique Features &amp; Benefits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400880" y="1234414"/>
            <a:ext cx="5590745" cy="319957"/>
          </a:xfrm>
          <a:prstGeom prst="round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 anchor="ctr"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/>
              <a:t>Typical Application Schematic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400881" y="4601038"/>
            <a:ext cx="5590744" cy="319957"/>
          </a:xfrm>
          <a:prstGeom prst="round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 anchor="ctr"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/>
              <a:t>Ordering &amp; Package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976" y="1566259"/>
            <a:ext cx="574422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EN 13757-2 and EN 1434-3 compliant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Integrated 3.3 V VDD LDO regulator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Supports powering slave device from the bus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UART communication speeds up to 38,400 baud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Adjustable I/O levels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Adjustable constant current sink up to 2 or 6 Unit Loads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Low bus voltage operation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Extended current budget for external circuits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/>
              <a:t>Polarity independent, Power-Fail function, Fast startup</a:t>
            </a:r>
            <a:br>
              <a:rPr lang="en-US" altLang="ko-KR" sz="1400" dirty="0"/>
            </a:br>
            <a:endParaRPr lang="en-US" altLang="ko-KR" sz="1400" dirty="0"/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5"/>
                </a:solidFill>
              </a:rPr>
              <a:t>2 and 3−Wire Low Power Modes with Selection Input Pins (NCN5151)</a:t>
            </a:r>
          </a:p>
          <a:p>
            <a:pPr marL="285664" indent="-285664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accent5"/>
                </a:solidFill>
              </a:rPr>
              <a:t>Supports Powering Slave Device from External Power Supply (NCN5150) </a:t>
            </a:r>
            <a:br>
              <a:rPr lang="en-US" altLang="ko-KR" sz="1400" dirty="0">
                <a:solidFill>
                  <a:schemeClr val="accent5"/>
                </a:solidFill>
              </a:rPr>
            </a:br>
            <a:endParaRPr lang="en-US" altLang="ko-KR" sz="1400" dirty="0">
              <a:solidFill>
                <a:schemeClr val="accent5"/>
              </a:solidFill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05404" y="569317"/>
            <a:ext cx="11451568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999" b="1" dirty="0">
                <a:solidFill>
                  <a:schemeClr val="accent2"/>
                </a:solidFill>
              </a:rPr>
              <a:t>Wired M-BUS Slave Transceivers including Low Power Mode Support</a:t>
            </a:r>
            <a:endParaRPr lang="en-US" altLang="zh-TW" sz="1999" b="1" i="1" u="sng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6F8353-C2AC-4764-B157-461B48D5E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92" b="20685"/>
          <a:stretch/>
        </p:blipFill>
        <p:spPr>
          <a:xfrm>
            <a:off x="10142538" y="51943"/>
            <a:ext cx="2046287" cy="1502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09526C-48D4-4D7D-98EA-0599696F7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199" y="1661529"/>
            <a:ext cx="4875838" cy="284423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8A956B-FFBB-4ADF-BFAF-A0868B38190E}"/>
              </a:ext>
            </a:extLst>
          </p:cNvPr>
          <p:cNvSpPr/>
          <p:nvPr/>
        </p:nvSpPr>
        <p:spPr>
          <a:xfrm>
            <a:off x="315251" y="5696503"/>
            <a:ext cx="4845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Utility Meters</a:t>
            </a:r>
            <a:r>
              <a:rPr lang="en-US" altLang="ko-KR" sz="1400" dirty="0"/>
              <a:t>: Water, Gas, Heat, Electricity, ...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altLang="ko-KR" sz="1400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3720FA0C-62C3-4A25-9BAD-71885E49E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51" y="5363587"/>
            <a:ext cx="5590744" cy="319957"/>
          </a:xfrm>
          <a:prstGeom prst="round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2700"/>
          </a:sp3d>
        </p:spPr>
        <p:txBody>
          <a:bodyPr anchor="ctr"/>
          <a:lstStyle>
            <a:defPPr>
              <a:defRPr lang="en-US"/>
            </a:defPPr>
            <a:lvl1pPr eaLnBrk="0" hangingPunct="0">
              <a:defRPr sz="1400" b="1">
                <a:solidFill>
                  <a:srgbClr val="FFFFFF"/>
                </a:solidFill>
                <a:cs typeface="Adobe 명조 Std Acro M"/>
              </a:defRPr>
            </a:lvl1pPr>
          </a:lstStyle>
          <a:p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620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EADDC-998B-4323-8A79-9CB04B9DE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BE" altLang="en-US" i="0" u="none" strike="noStrike" kern="10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M-BUS Protocol (EN13757-2)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nl-BE" altLang="en-US" sz="1800" b="0" i="0" u="none" strike="noStrike" kern="10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Master &lt;-&gt; &lt;250 slaves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nl-BE" altLang="en-US" sz="1800" b="0" i="0" u="none" strike="noStrike" kern="10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 &amp; star (or mixed) topology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kumimoji="0" lang="en-US" altLang="en-US" sz="1800" b="0" i="0" u="none" strike="noStrike" kern="10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http://www.m-bus.com/</a:t>
            </a:r>
            <a:endParaRPr kumimoji="0" lang="nl-BE" altLang="en-US" sz="1800" b="0" i="0" u="none" strike="noStrike" kern="10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7F726-7D82-4E00-A168-36A9B085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61938" marR="0" lvl="0" indent="-2619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BE" altLang="en-US" i="0" u="none" strike="noStrike" kern="10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M-Bus power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nl-BE" altLang="en-US" sz="1600" b="0" dirty="0"/>
              <a:t>Bus voltage = 21V – 42V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nl-BE" altLang="en-US" sz="1600" b="0" dirty="0"/>
              <a:t>Slave draws fixed N x 1.5mA where </a:t>
            </a:r>
            <a:br>
              <a:rPr lang="nl-BE" altLang="en-US" sz="1600" b="0" dirty="0"/>
            </a:br>
            <a:r>
              <a:rPr lang="nl-BE" altLang="en-US" sz="1600" b="0" dirty="0"/>
              <a:t>N = 1 – 6 (max 9mA)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nl-BE" altLang="en-US" sz="1600" b="0" dirty="0"/>
              <a:t>Current is dumped in Storage Capacitor</a:t>
            </a:r>
          </a:p>
          <a:p>
            <a:pPr marL="608013" marR="0" lvl="1" indent="-2698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buFont typeface="Arial" pitchFamily="34" charset="0"/>
              <a:buChar char="−"/>
              <a:tabLst/>
              <a:defRPr/>
            </a:pPr>
            <a:r>
              <a:rPr lang="nl-BE" altLang="en-US" sz="1600" b="0" dirty="0"/>
              <a:t>From the storage capacitor (STC) the application is powered through LDO</a:t>
            </a:r>
            <a:endParaRPr lang="en-US" altLang="en-US" sz="1600" b="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D28F6-9B65-4957-A9FA-3705D62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Metering Bus Principles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5A45C-CC35-4A5A-8D6E-ABD6E718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98" y="2977313"/>
            <a:ext cx="4914929" cy="26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10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NCN5150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7304"/>
          <a:stretch>
            <a:fillRect/>
          </a:stretch>
        </p:blipFill>
        <p:spPr bwMode="auto">
          <a:xfrm>
            <a:off x="6094412" y="1145240"/>
            <a:ext cx="5562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DF72A9F-7774-454C-A7D3-AC8C31D4D8D1}"/>
              </a:ext>
            </a:extLst>
          </p:cNvPr>
          <p:cNvSpPr txBox="1">
            <a:spLocks/>
          </p:cNvSpPr>
          <p:nvPr/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1C7B43E-A202-4530-ABB3-A2C847A6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04" y="569317"/>
            <a:ext cx="11451568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999" b="1" dirty="0">
                <a:solidFill>
                  <a:schemeClr val="accent2"/>
                </a:solidFill>
              </a:rPr>
              <a:t>2wire M-BUS transceiver for slave devices and repeaters</a:t>
            </a:r>
            <a:endParaRPr lang="en-US" altLang="zh-TW" sz="1999" b="1" i="1" u="sng" dirty="0">
              <a:solidFill>
                <a:schemeClr val="accent2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13185" y="1429403"/>
            <a:ext cx="5477068" cy="4588842"/>
          </a:xfrm>
        </p:spPr>
        <p:txBody>
          <a:bodyPr>
            <a:normAutofit fontScale="62500" lnSpcReduction="20000"/>
          </a:bodyPr>
          <a:lstStyle/>
          <a:p>
            <a:r>
              <a:rPr lang="nl-BE" altLang="en-US" sz="2000" b="1" dirty="0">
                <a:solidFill>
                  <a:schemeClr val="tx2"/>
                </a:solidFill>
              </a:rPr>
              <a:t>TSS721A pin-to-pin compatible</a:t>
            </a:r>
          </a:p>
          <a:p>
            <a:r>
              <a:rPr lang="nl-BE" altLang="en-US" sz="2000" b="1" dirty="0">
                <a:solidFill>
                  <a:schemeClr val="tx2"/>
                </a:solidFill>
              </a:rPr>
              <a:t>No transistor on STC pin required</a:t>
            </a:r>
          </a:p>
          <a:p>
            <a:r>
              <a:rPr lang="nl-BE" altLang="en-US" sz="2000" b="1" dirty="0">
                <a:solidFill>
                  <a:schemeClr val="tx2"/>
                </a:solidFill>
              </a:rPr>
              <a:t>Larger C</a:t>
            </a:r>
            <a:r>
              <a:rPr lang="nl-BE" altLang="en-US" sz="2000" b="1" baseline="-25000" dirty="0">
                <a:solidFill>
                  <a:schemeClr val="tx2"/>
                </a:solidFill>
              </a:rPr>
              <a:t>VDD</a:t>
            </a:r>
            <a:r>
              <a:rPr lang="nl-BE" altLang="en-US" sz="2000" b="1" dirty="0">
                <a:solidFill>
                  <a:schemeClr val="tx2"/>
                </a:solidFill>
              </a:rPr>
              <a:t>, C</a:t>
            </a:r>
            <a:r>
              <a:rPr lang="nl-BE" altLang="en-US" sz="2000" b="1" baseline="-25000" dirty="0">
                <a:solidFill>
                  <a:schemeClr val="tx2"/>
                </a:solidFill>
              </a:rPr>
              <a:t>STC</a:t>
            </a:r>
            <a:r>
              <a:rPr lang="nl-BE" altLang="en-US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Integrated 3.3 V VDD LDO regulator (15 mA peak current)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Supports powering slave device from the bus and from External Power Supply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UART communication speeds up to 38,400 baud (half-duplex)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Adjustable I/O levels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Adjustable constant current sink </a:t>
            </a:r>
          </a:p>
          <a:p>
            <a:pPr lvl="1"/>
            <a:r>
              <a:rPr lang="en-US" altLang="en-US" sz="1800" b="1" dirty="0">
                <a:solidFill>
                  <a:schemeClr val="tx2"/>
                </a:solidFill>
              </a:rPr>
              <a:t>up to 2 Unit Loads in SOIC16 package</a:t>
            </a:r>
          </a:p>
          <a:p>
            <a:pPr lvl="1"/>
            <a:r>
              <a:rPr lang="en-US" altLang="en-US" sz="1800" b="1" dirty="0">
                <a:solidFill>
                  <a:schemeClr val="tx2"/>
                </a:solidFill>
              </a:rPr>
              <a:t>Up to 6 Unit Loads in QFN20 package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Low bus voltage operation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Extended current budget for external circuits (0.88 mA minimum)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Polarity independent, Power-Fail function, Fast startup</a:t>
            </a:r>
            <a:br>
              <a:rPr lang="en-US" altLang="en-US" sz="2000" b="1" dirty="0">
                <a:solidFill>
                  <a:schemeClr val="tx2"/>
                </a:solidFill>
              </a:rPr>
            </a:br>
            <a:endParaRPr lang="en-US" altLang="en-US" sz="2000" b="1" dirty="0">
              <a:solidFill>
                <a:schemeClr val="tx2"/>
              </a:solidFill>
            </a:endParaRPr>
          </a:p>
          <a:p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8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2WLPM (S- CR)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27252-F44B-4C35-AAC6-933FE811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49" y="557212"/>
            <a:ext cx="5572125" cy="409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6B9EF1-A33C-451A-8E34-2625A6A7EB27}"/>
              </a:ext>
            </a:extLst>
          </p:cNvPr>
          <p:cNvSpPr txBox="1">
            <a:spLocks/>
          </p:cNvSpPr>
          <p:nvPr/>
        </p:nvSpPr>
        <p:spPr>
          <a:xfrm>
            <a:off x="359610" y="152400"/>
            <a:ext cx="10969943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NCN5150</a:t>
            </a:r>
            <a:r>
              <a:rPr lang="en-US" altLang="en-US" b="1" dirty="0">
                <a:solidFill>
                  <a:schemeClr val="tx2"/>
                </a:solidFill>
              </a:rPr>
              <a:t> – Battery supply option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49100-1168-444A-8E12-44F902D9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96" y="1493223"/>
            <a:ext cx="8160310" cy="48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0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NCN5150 Application Schematic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5D4C9-F1E7-430D-8BA4-0F78B9F10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20"/>
          <a:stretch/>
        </p:blipFill>
        <p:spPr>
          <a:xfrm>
            <a:off x="4506686" y="2468171"/>
            <a:ext cx="7529804" cy="39560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539A2A-6FB9-4672-BA3A-3A172105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50" y="1194318"/>
            <a:ext cx="9467526" cy="5062023"/>
          </a:xfrm>
        </p:spPr>
        <p:txBody>
          <a:bodyPr/>
          <a:lstStyle/>
          <a:p>
            <a:pPr marL="0" indent="0">
              <a:buNone/>
            </a:pPr>
            <a:r>
              <a:rPr lang="nl-BE" altLang="en-US" sz="2000" b="1" dirty="0">
                <a:solidFill>
                  <a:schemeClr val="tx2"/>
                </a:solidFill>
              </a:rPr>
              <a:t>Identical to NCN5150 plus: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2-Wire Low Power Mode SCR </a:t>
            </a:r>
            <a:br>
              <a:rPr lang="en-US" altLang="en-US" sz="2000" b="1" dirty="0">
                <a:solidFill>
                  <a:schemeClr val="tx2"/>
                </a:solidFill>
              </a:rPr>
            </a:br>
            <a:r>
              <a:rPr lang="en-US" altLang="en-US" sz="2000" b="1" dirty="0">
                <a:solidFill>
                  <a:schemeClr val="tx2"/>
                </a:solidFill>
              </a:rPr>
              <a:t>(System for meter Communication and Readout for powerless meters)</a:t>
            </a:r>
          </a:p>
          <a:p>
            <a:r>
              <a:rPr lang="en-US" altLang="en-US" sz="2000" b="1" dirty="0">
                <a:solidFill>
                  <a:schemeClr val="tx2"/>
                </a:solidFill>
              </a:rPr>
              <a:t>3-Wire Low Power Mode </a:t>
            </a:r>
          </a:p>
          <a:p>
            <a:endParaRPr lang="nl-BE" altLang="en-US" sz="2000" b="1" dirty="0">
              <a:solidFill>
                <a:schemeClr val="tx2"/>
              </a:solidFill>
            </a:endParaRPr>
          </a:p>
          <a:p>
            <a:endParaRPr lang="nl-BE" altLang="en-US" sz="2000" b="1" dirty="0">
              <a:solidFill>
                <a:schemeClr val="tx2"/>
              </a:solidFill>
            </a:endParaRPr>
          </a:p>
          <a:p>
            <a:pPr lvl="1"/>
            <a:endParaRPr lang="nl-BE" alt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9C09A4-C932-4762-B051-5339E5E0E7EE}"/>
              </a:ext>
            </a:extLst>
          </p:cNvPr>
          <p:cNvSpPr txBox="1">
            <a:spLocks/>
          </p:cNvSpPr>
          <p:nvPr/>
        </p:nvSpPr>
        <p:spPr>
          <a:xfrm>
            <a:off x="207210" y="0"/>
            <a:ext cx="10969943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NCN5151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9A5A6B8-36B4-4EEF-B969-79E1D0D3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04" y="569317"/>
            <a:ext cx="11451568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999" b="1" dirty="0">
                <a:solidFill>
                  <a:schemeClr val="accent2"/>
                </a:solidFill>
              </a:rPr>
              <a:t>2- or 3-wire M-BUS transceiver with Low Power Mode Support</a:t>
            </a:r>
            <a:endParaRPr lang="en-US" altLang="zh-TW" sz="1999" b="1" i="1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3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2WLPM (S- CR)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B3CE0-A2A6-4CB2-BC54-1946D0B7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59" y="602076"/>
            <a:ext cx="9714106" cy="565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27252-F44B-4C35-AAC6-933FE811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49" y="557212"/>
            <a:ext cx="5572125" cy="4095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6B9EF1-A33C-451A-8E34-2625A6A7EB27}"/>
              </a:ext>
            </a:extLst>
          </p:cNvPr>
          <p:cNvSpPr txBox="1">
            <a:spLocks/>
          </p:cNvSpPr>
          <p:nvPr/>
        </p:nvSpPr>
        <p:spPr>
          <a:xfrm>
            <a:off x="359610" y="152400"/>
            <a:ext cx="10969943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NCN5151</a:t>
            </a:r>
            <a:r>
              <a:rPr lang="en-US" altLang="en-US" b="1" dirty="0">
                <a:solidFill>
                  <a:schemeClr val="tx2"/>
                </a:solidFill>
              </a:rPr>
              <a:t> - 2-Wire Low Power Mode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4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3WLPM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A0A1C-2279-4A7E-82FD-3F76A047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67" y="535132"/>
            <a:ext cx="8818290" cy="578773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6B3037-984B-429F-A5D3-58A780D7AA28}"/>
              </a:ext>
            </a:extLst>
          </p:cNvPr>
          <p:cNvSpPr txBox="1">
            <a:spLocks/>
          </p:cNvSpPr>
          <p:nvPr/>
        </p:nvSpPr>
        <p:spPr>
          <a:xfrm>
            <a:off x="359610" y="152400"/>
            <a:ext cx="10969943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2000"/>
              </a:lnSpc>
              <a:spcBef>
                <a:spcPct val="0"/>
              </a:spcBef>
              <a:buNone/>
              <a:defRPr sz="3000" b="1" i="0" kern="1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NCN5151 - 3</a:t>
            </a:r>
            <a:r>
              <a:rPr lang="en-US" altLang="en-US" b="1" dirty="0">
                <a:solidFill>
                  <a:schemeClr val="tx2"/>
                </a:solidFill>
              </a:rPr>
              <a:t>-Wire Low Power Mode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9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EADDC-998B-4323-8A79-9CB04B9DE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tabLst/>
              <a:defRPr/>
            </a:pPr>
            <a:r>
              <a:rPr lang="nl-BE" sz="2000" dirty="0">
                <a:hlinkClick r:id="rId2"/>
              </a:rPr>
              <a:t>NCN5150SOICGEVB</a:t>
            </a:r>
            <a:br>
              <a:rPr kumimoji="0" lang="nl-BE" altLang="en-US" sz="2400" b="0" i="0" u="none" strike="noStrike" kern="1000" cap="none" spc="0" normalizeH="0" baseline="0" noProof="0" dirty="0">
                <a:ln>
                  <a:noFill/>
                </a:ln>
                <a:solidFill>
                  <a:srgbClr val="34A6C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1800" dirty="0"/>
              <a:t>Wired M-BUS Slave Transceiver, 2 unit loads</a:t>
            </a:r>
            <a:endParaRPr kumimoji="0" lang="nl-BE" altLang="en-US" sz="2400" b="0" i="0" u="none" strike="noStrike" kern="1000" cap="none" spc="0" normalizeH="0" baseline="0" noProof="0" dirty="0">
              <a:ln>
                <a:noFill/>
              </a:ln>
              <a:solidFill>
                <a:srgbClr val="34A6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7F726-7D82-4E00-A168-36A9B0853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SzTx/>
              <a:tabLst/>
              <a:defRPr/>
            </a:pPr>
            <a:r>
              <a:rPr lang="nl-BE" dirty="0">
                <a:hlinkClick r:id="rId3"/>
              </a:rPr>
              <a:t>NCN5150QFNGEVB</a:t>
            </a:r>
            <a:br>
              <a:rPr kumimoji="0" lang="nl-BE" altLang="en-US" sz="3200" b="0" i="0" u="none" strike="noStrike" kern="1000" cap="none" spc="0" normalizeH="0" baseline="0" noProof="0" dirty="0">
                <a:ln>
                  <a:noFill/>
                </a:ln>
                <a:solidFill>
                  <a:srgbClr val="34A6C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en-US" sz="1800" dirty="0"/>
              <a:t>Wired M-BUS Slave Transceiver, 6 unit loads</a:t>
            </a:r>
            <a:endParaRPr kumimoji="0" lang="nl-BE" altLang="en-US" sz="2400" b="0" i="0" u="none" strike="noStrike" kern="1000" cap="none" spc="0" normalizeH="0" baseline="0" noProof="0" dirty="0">
              <a:ln>
                <a:noFill/>
              </a:ln>
              <a:solidFill>
                <a:srgbClr val="34A6C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D28F6-9B65-4957-A9FA-3705D626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NCN5150 Evaluation Boards</a:t>
            </a:r>
          </a:p>
        </p:txBody>
      </p:sp>
      <p:pic>
        <p:nvPicPr>
          <p:cNvPr id="7" name="Picture 5" descr="C:\Projects\mbus\doc\hw\usermanual\DSC_0915.jpg">
            <a:extLst>
              <a:ext uri="{FF2B5EF4-FFF2-40B4-BE49-F238E27FC236}">
                <a16:creationId xmlns:a16="http://schemas.microsoft.com/office/drawing/2014/main" id="{E3994294-A27B-43E0-AF65-069B56C3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3" y="3163076"/>
            <a:ext cx="3777240" cy="302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Projects\mbus\doc\hw\usermanual\DSC_0916.jpg">
            <a:extLst>
              <a:ext uri="{FF2B5EF4-FFF2-40B4-BE49-F238E27FC236}">
                <a16:creationId xmlns:a16="http://schemas.microsoft.com/office/drawing/2014/main" id="{6B86088E-A438-47AC-BAAB-983030826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139" y="3163076"/>
            <a:ext cx="3793743" cy="3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512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98FD2B-2769-4BB7-9155-7ABB2DA487FA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3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7347</TotalTime>
  <Words>465</Words>
  <Application>Microsoft Office PowerPoint</Application>
  <PresentationFormat>Custom</PresentationFormat>
  <Paragraphs>75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Medium</vt:lpstr>
      <vt:lpstr>Times-Roman</vt:lpstr>
      <vt:lpstr>Wingdings</vt:lpstr>
      <vt:lpstr>onsemi White Public Information</vt:lpstr>
      <vt:lpstr>Metering Bus Transceivers</vt:lpstr>
      <vt:lpstr>NCN5150/NCN5151</vt:lpstr>
      <vt:lpstr>Metering Bus Principles</vt:lpstr>
      <vt:lpstr>NCN5150</vt:lpstr>
      <vt:lpstr>2WLPM (S- CR)</vt:lpstr>
      <vt:lpstr>NCN5150 Application Schematic</vt:lpstr>
      <vt:lpstr>2WLPM (S- CR)</vt:lpstr>
      <vt:lpstr>3WLPM</vt:lpstr>
      <vt:lpstr>NCN5150 Evaluation Boards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Mike Sandyck</cp:lastModifiedBy>
  <cp:revision>823</cp:revision>
  <dcterms:created xsi:type="dcterms:W3CDTF">2021-08-17T16:10:16Z</dcterms:created>
  <dcterms:modified xsi:type="dcterms:W3CDTF">2022-01-31T08:41:38Z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