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289" r:id="rId6"/>
    <p:sldId id="285" r:id="rId7"/>
    <p:sldId id="290" r:id="rId8"/>
    <p:sldId id="291" r:id="rId9"/>
    <p:sldId id="302" r:id="rId10"/>
    <p:sldId id="287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>
          <p15:clr>
            <a:srgbClr val="A4A3A4"/>
          </p15:clr>
        </p15:guide>
        <p15:guide id="4" pos="7677">
          <p15:clr>
            <a:srgbClr val="A4A3A4"/>
          </p15:clr>
        </p15:guide>
        <p15:guide id="5" pos="276">
          <p15:clr>
            <a:srgbClr val="A4A3A4"/>
          </p15:clr>
        </p15:guide>
        <p15:guide id="6" pos="74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00E6E1"/>
    <a:srgbClr val="4EB3D2"/>
    <a:srgbClr val="536F79"/>
    <a:srgbClr val="00C8C3"/>
    <a:srgbClr val="60DAD7"/>
    <a:srgbClr val="00B8B4"/>
    <a:srgbClr val="55B5D3"/>
    <a:srgbClr val="48B0D0"/>
    <a:srgbClr val="50D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66049-6097-4DF7-A827-768499E0D48E}" v="39" dt="2021-09-10T00:12:48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72" autoAdjust="0"/>
    <p:restoredTop sz="99770" autoAdjust="0"/>
  </p:normalViewPr>
  <p:slideViewPr>
    <p:cSldViewPr snapToGrid="0" showGuides="1">
      <p:cViewPr varScale="1">
        <p:scale>
          <a:sx n="114" d="100"/>
          <a:sy n="114" d="100"/>
        </p:scale>
        <p:origin x="936" y="102"/>
      </p:cViewPr>
      <p:guideLst>
        <p:guide orient="horz" pos="4319"/>
        <p:guide orient="horz"/>
        <p:guide/>
        <p:guide pos="7677"/>
        <p:guide pos="276"/>
        <p:guide pos="7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350"/>
    </p:cViewPr>
  </p:sorterViewPr>
  <p:notesViewPr>
    <p:cSldViewPr snapToGrid="0" showGuides="1">
      <p:cViewPr varScale="1">
        <p:scale>
          <a:sx n="45" d="100"/>
          <a:sy n="45" d="100"/>
        </p:scale>
        <p:origin x="-2198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0D6C-1509-461A-9185-1626D59496CD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C655-0784-4A2E-8C7D-DBF0CCC96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9424-103E-43A3-8EFD-4D9D20DD50B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F7EA6-3292-4DAA-AFBB-79FC38658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*Mandatory </a:t>
            </a:r>
            <a:r>
              <a:rPr lang="en-US" baseline="0" dirty="0"/>
              <a:t>Slide*</a:t>
            </a:r>
            <a:endParaRPr lang="en-US" dirty="0"/>
          </a:p>
          <a:p>
            <a:endParaRPr lang="en-US" dirty="0"/>
          </a:p>
          <a:p>
            <a:r>
              <a:rPr lang="en-US" dirty="0"/>
              <a:t>Above information</a:t>
            </a:r>
            <a:r>
              <a:rPr lang="en-US" baseline="0" dirty="0"/>
              <a:t> can be pulled from onsemi.com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" y="2107"/>
            <a:ext cx="12188952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162" y="2679098"/>
            <a:ext cx="10360501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08200" y="3482114"/>
            <a:ext cx="7972425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4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30713" y="138606"/>
            <a:ext cx="11527400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600201"/>
            <a:ext cx="11530584" cy="4863974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941343"/>
            <a:ext cx="523379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941343"/>
            <a:ext cx="5235850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1168401"/>
            <a:ext cx="523379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168401"/>
            <a:ext cx="5235850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556467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785167"/>
            <a:ext cx="556685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2213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5" y="808039"/>
            <a:ext cx="556467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1278467"/>
            <a:ext cx="556467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808039"/>
            <a:ext cx="556685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278467"/>
            <a:ext cx="556685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827087"/>
            <a:ext cx="5499595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827087"/>
            <a:ext cx="5501756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4" y="1305730"/>
            <a:ext cx="549959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1" y="1305730"/>
            <a:ext cx="550175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208575"/>
            <a:ext cx="5499595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1208575"/>
            <a:ext cx="5501756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3" y="1677901"/>
            <a:ext cx="549959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0" y="1677901"/>
            <a:ext cx="550175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950" y="623138"/>
            <a:ext cx="11826876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65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894"/>
            <a:ext cx="1218247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0755"/>
            <a:ext cx="10699454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6032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2817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semi_logo_tag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3" y="2544566"/>
            <a:ext cx="4940818" cy="144130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908831" y="5059903"/>
            <a:ext cx="23711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155239" y="5634960"/>
            <a:ext cx="387834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4024" r="14386" b="14591"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5296757" y="6190684"/>
            <a:ext cx="159531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</a:t>
            </a:r>
          </a:p>
        </p:txBody>
      </p:sp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D22CBC-C06A-0741-BD62-103104F1AA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504" y="6245225"/>
            <a:ext cx="1658039" cy="587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F7CFA9-00B9-EC4C-8671-1F4212593E45}"/>
              </a:ext>
            </a:extLst>
          </p:cNvPr>
          <p:cNvCxnSpPr/>
          <p:nvPr userDrawn="1"/>
        </p:nvCxnSpPr>
        <p:spPr>
          <a:xfrm>
            <a:off x="1435522" y="3472044"/>
            <a:ext cx="934635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262349DD-A1D8-DF4D-B288-8672CC2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20" y="2516583"/>
            <a:ext cx="11228955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A7A75C-4AD1-8346-9721-C377C8F09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085" y="3799814"/>
            <a:ext cx="8551223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8E3F-5C09-3648-B9DB-718647503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4CA1-F56A-CF49-85C9-CCE728B16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DBB7CC-9CDC-C647-A852-DAE7D6B90875}"/>
              </a:ext>
            </a:extLst>
          </p:cNvPr>
          <p:cNvGrpSpPr/>
          <p:nvPr userDrawn="1"/>
        </p:nvGrpSpPr>
        <p:grpSpPr>
          <a:xfrm>
            <a:off x="1724282" y="6501525"/>
            <a:ext cx="1358535" cy="194339"/>
            <a:chOff x="5312974" y="6474630"/>
            <a:chExt cx="1358889" cy="1943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5EC129-3DD0-564A-A10D-21C7B791A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E04424-4FB5-C04A-9F73-210473009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CE3EE-BFA1-F944-B461-35BD499D76D7}"/>
              </a:ext>
            </a:extLst>
          </p:cNvPr>
          <p:cNvSpPr/>
          <p:nvPr userDrawn="1"/>
        </p:nvSpPr>
        <p:spPr>
          <a:xfrm>
            <a:off x="-1129259" y="376518"/>
            <a:ext cx="967936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3AE71-040B-BF49-B6B2-0F3E5E866F3C}"/>
              </a:ext>
            </a:extLst>
          </p:cNvPr>
          <p:cNvSpPr txBox="1"/>
          <p:nvPr userDrawn="1"/>
        </p:nvSpPr>
        <p:spPr>
          <a:xfrm>
            <a:off x="-1209920" y="1116107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42C8D5-7000-5B4C-A870-C55AF1D031F2}"/>
              </a:ext>
            </a:extLst>
          </p:cNvPr>
          <p:cNvSpPr/>
          <p:nvPr userDrawn="1"/>
        </p:nvSpPr>
        <p:spPr>
          <a:xfrm>
            <a:off x="-1129259" y="1519518"/>
            <a:ext cx="967936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91D6-D593-EA47-B329-8339A1AC34AB}"/>
              </a:ext>
            </a:extLst>
          </p:cNvPr>
          <p:cNvSpPr txBox="1"/>
          <p:nvPr userDrawn="1"/>
        </p:nvSpPr>
        <p:spPr>
          <a:xfrm>
            <a:off x="-1209920" y="2259107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387A3-8B31-9945-91AF-6FAF482BAF10}"/>
              </a:ext>
            </a:extLst>
          </p:cNvPr>
          <p:cNvSpPr/>
          <p:nvPr userDrawn="1"/>
        </p:nvSpPr>
        <p:spPr>
          <a:xfrm>
            <a:off x="-1129259" y="2672067"/>
            <a:ext cx="967936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3F6B0-9B49-4E4D-B582-E95B4B73DF73}"/>
              </a:ext>
            </a:extLst>
          </p:cNvPr>
          <p:cNvSpPr txBox="1"/>
          <p:nvPr userDrawn="1"/>
        </p:nvSpPr>
        <p:spPr>
          <a:xfrm>
            <a:off x="-1209920" y="3411656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C42E71-9883-7B41-A42E-F033731C2CB1}"/>
              </a:ext>
            </a:extLst>
          </p:cNvPr>
          <p:cNvSpPr/>
          <p:nvPr userDrawn="1"/>
        </p:nvSpPr>
        <p:spPr>
          <a:xfrm>
            <a:off x="-1129259" y="3824616"/>
            <a:ext cx="967936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ED2B2-94C1-2045-BBE2-D4E7335F2EA9}"/>
              </a:ext>
            </a:extLst>
          </p:cNvPr>
          <p:cNvSpPr txBox="1"/>
          <p:nvPr userDrawn="1"/>
        </p:nvSpPr>
        <p:spPr>
          <a:xfrm>
            <a:off x="-1209920" y="4564205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B14BF-6A9F-3741-A2E2-B727F6BDD898}"/>
              </a:ext>
            </a:extLst>
          </p:cNvPr>
          <p:cNvSpPr/>
          <p:nvPr userDrawn="1"/>
        </p:nvSpPr>
        <p:spPr>
          <a:xfrm>
            <a:off x="-1129259" y="4977165"/>
            <a:ext cx="967936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30E5E-F4CD-6541-B789-441B1ABAC919}"/>
              </a:ext>
            </a:extLst>
          </p:cNvPr>
          <p:cNvSpPr txBox="1"/>
          <p:nvPr userDrawn="1"/>
        </p:nvSpPr>
        <p:spPr>
          <a:xfrm>
            <a:off x="-1209920" y="5716754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801852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51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62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39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17BE15-D64B-F346-8BBB-A9BD9022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FEBCC-AF2E-004A-8920-4B99CCD7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EAF3A-E8A8-4648-9643-E240E51D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6DECA-286A-304E-8A09-066D8B334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 userDrawn="1"/>
        </p:nvPicPr>
        <p:blipFill>
          <a:blip r:embed="rId2"/>
          <a:srcRect r="274"/>
          <a:stretch>
            <a:fillRect/>
          </a:stretch>
        </p:blipFill>
        <p:spPr>
          <a:xfrm>
            <a:off x="0" y="2679"/>
            <a:ext cx="12188952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750" y="3044088"/>
            <a:ext cx="10699454" cy="1143692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70" y="4492274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102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333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0688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120" y="1159932"/>
            <a:ext cx="11530584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7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170561"/>
            <a:ext cx="11530584" cy="5385882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2" y="1024467"/>
            <a:ext cx="11530584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H="1">
            <a:off x="-63" y="6812286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63" y="7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4" r:id="rId3"/>
    <p:sldLayoutId id="2147483650" r:id="rId4"/>
    <p:sldLayoutId id="2147483654" r:id="rId5"/>
    <p:sldLayoutId id="2147483660" r:id="rId6"/>
    <p:sldLayoutId id="2147483687" r:id="rId7"/>
    <p:sldLayoutId id="2147483662" r:id="rId8"/>
    <p:sldLayoutId id="2147483721" r:id="rId9"/>
    <p:sldLayoutId id="2147483664" r:id="rId10"/>
    <p:sldLayoutId id="2147483663" r:id="rId11"/>
    <p:sldLayoutId id="2147483688" r:id="rId12"/>
    <p:sldLayoutId id="2147483725" r:id="rId13"/>
    <p:sldLayoutId id="2147483666" r:id="rId14"/>
    <p:sldLayoutId id="2147483722" r:id="rId15"/>
    <p:sldLayoutId id="2147483653" r:id="rId16"/>
    <p:sldLayoutId id="2147483685" r:id="rId17"/>
    <p:sldLayoutId id="2147483686" r:id="rId18"/>
    <p:sldLayoutId id="2147483655" r:id="rId19"/>
    <p:sldLayoutId id="2147483661" r:id="rId20"/>
    <p:sldLayoutId id="2147483668" r:id="rId21"/>
    <p:sldLayoutId id="2147483729" r:id="rId22"/>
    <p:sldLayoutId id="2147483730" r:id="rId23"/>
    <p:sldLayoutId id="2147483731" r:id="rId24"/>
    <p:sldLayoutId id="2147483732" r:id="rId25"/>
    <p:sldLayoutId id="2147483733" r:id="rId26"/>
  </p:sldLayoutIdLst>
  <p:transition>
    <p:fade/>
  </p:transition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emi.com/pdf/datasheet/ncl30488b-d.pdf" TargetMode="External"/><Relationship Id="rId7" Type="http://schemas.openxmlformats.org/officeDocument/2006/relationships/hyperlink" Target="https://www.onsemi.com/pub/collateral/evbum2807-d.pdf" TargetMode="External"/><Relationship Id="rId2" Type="http://schemas.openxmlformats.org/officeDocument/2006/relationships/hyperlink" Target="https://www.onsemi.com/pdf/datasheet/ncl30486b-d.pdf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onsemi.com/pub/collateral/ncl3048x%20compensation%20spreadsheet.xmcd" TargetMode="External"/><Relationship Id="rId5" Type="http://schemas.openxmlformats.org/officeDocument/2006/relationships/hyperlink" Target="https://www.onsemi.com/pub/collateral/ncl3048x%20excel%20spreadsheet.xlsx" TargetMode="External"/><Relationship Id="rId4" Type="http://schemas.openxmlformats.org/officeDocument/2006/relationships/hyperlink" Target="https://www.onsemi.com/pub/collateral/and90120-d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NCL30488B, NCL30486B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18800" y="3683166"/>
            <a:ext cx="8551223" cy="1262508"/>
          </a:xfrm>
        </p:spPr>
        <p:txBody>
          <a:bodyPr>
            <a:normAutofit/>
          </a:bodyPr>
          <a:lstStyle/>
          <a:p>
            <a:r>
              <a:rPr lang="en-US" i="1" dirty="0"/>
              <a:t>Single Stage PSR Flyback, LED Lighting</a:t>
            </a:r>
          </a:p>
          <a:p>
            <a:r>
              <a:rPr lang="en-US" i="1" dirty="0"/>
              <a:t>December 2021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-1" y="6355588"/>
            <a:ext cx="2742486" cy="365030"/>
          </a:xfrm>
        </p:spPr>
        <p:txBody>
          <a:bodyPr/>
          <a:lstStyle/>
          <a:p>
            <a:fld id="{4C04B675-7DE8-46D8-BD19-AE77CA2FE565}" type="datetime1">
              <a:rPr lang="en-US" smtClean="0">
                <a:solidFill>
                  <a:schemeClr val="tx1"/>
                </a:solidFill>
              </a:rPr>
              <a:t>1/3/2022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0" y="6355588"/>
            <a:ext cx="663402" cy="365030"/>
          </a:xfrm>
        </p:spPr>
        <p:txBody>
          <a:bodyPr/>
          <a:lstStyle/>
          <a:p>
            <a:fld id="{5853B473-0271-47CF-900A-D77E281FB591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4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53D90F-B7B3-4FC4-A109-3F0A57EC9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066" y="2025827"/>
            <a:ext cx="2966633" cy="19594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40071" y="4283192"/>
            <a:ext cx="3593065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Value Proposition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0005" y="47439"/>
            <a:ext cx="9108815" cy="650717"/>
          </a:xfrm>
        </p:spPr>
        <p:txBody>
          <a:bodyPr>
            <a:noAutofit/>
          </a:bodyPr>
          <a:lstStyle/>
          <a:p>
            <a:pPr algn="ctr"/>
            <a:r>
              <a:rPr lang="en-US" i="1" dirty="0">
                <a:latin typeface="+mj-lt"/>
              </a:rPr>
              <a:t>NCL30486B - Dimming</a:t>
            </a:r>
            <a:endParaRPr lang="en-US" sz="2399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2156" y="615381"/>
            <a:ext cx="3958707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Product Family Overview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55021" y="742172"/>
            <a:ext cx="2085284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Applications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83561" y="2473548"/>
            <a:ext cx="478548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cs typeface="Arial" panose="020B0604020202020204" pitchFamily="34" charset="0"/>
              </a:rPr>
              <a:t>Features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/>
              <a:t>Integrated 700 V </a:t>
            </a:r>
            <a:r>
              <a:rPr lang="en-US" altLang="en-US" sz="1200" b="1" dirty="0"/>
              <a:t>HV Startup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/>
              <a:t>Precise </a:t>
            </a:r>
            <a:r>
              <a:rPr lang="en-US" altLang="en-US" sz="1200" b="1" dirty="0"/>
              <a:t>current regulation </a:t>
            </a:r>
            <a:r>
              <a:rPr lang="en-US" altLang="en-US" sz="1200" dirty="0"/>
              <a:t>accuracy </a:t>
            </a:r>
            <a:r>
              <a:rPr lang="en-US" altLang="en-US" sz="1100" dirty="0"/>
              <a:t>(&lt;±2% typical)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/>
              <a:t>Precise </a:t>
            </a:r>
            <a:r>
              <a:rPr lang="en-US" altLang="en-US" sz="1200" b="1" dirty="0"/>
              <a:t>voltage regulation </a:t>
            </a:r>
            <a:r>
              <a:rPr lang="en-US" altLang="en-US" sz="1200" dirty="0"/>
              <a:t>accuracy </a:t>
            </a:r>
            <a:r>
              <a:rPr lang="en-US" altLang="en-US" sz="1100" dirty="0"/>
              <a:t>(&lt;±1% typical)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b="1" dirty="0"/>
              <a:t>PF(&gt;0.95)/THD(&lt;10%) </a:t>
            </a:r>
            <a:r>
              <a:rPr lang="en-US" altLang="en-US" sz="1200" dirty="0"/>
              <a:t>@ Universal input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b="1" dirty="0"/>
              <a:t>Quasi-resonant</a:t>
            </a:r>
            <a:r>
              <a:rPr lang="en-US" altLang="en-US" sz="1200" dirty="0"/>
              <a:t> control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/>
              <a:t>Standby Mode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/>
              <a:t>Optional PSR/SSR mode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/>
              <a:t>Excellent </a:t>
            </a:r>
            <a:r>
              <a:rPr lang="en-US" altLang="en-US" sz="1200" b="1" dirty="0"/>
              <a:t>Dimming features</a:t>
            </a:r>
            <a:r>
              <a:rPr lang="en-US" sz="12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6880725" y="1224056"/>
            <a:ext cx="4319434" cy="173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57150" indent="-571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3C5583"/>
                </a:solidFill>
                <a:latin typeface="Franklin Gothic Medium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Franklin Gothic Medium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F7F7F"/>
                </a:solidFill>
                <a:latin typeface="Franklin Gothic Medium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 LED Lighting Driver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 Analog/PWM Dimmable LED Driver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 Ceiling light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 Flood light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3562" y="1046888"/>
            <a:ext cx="4785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1200" dirty="0"/>
              <a:t> The NCL30486B is a high PF Single stage Constant Current and Constant Voltage PSR PWM controller for Flyback/ Buck-Boost/ </a:t>
            </a:r>
            <a:r>
              <a:rPr lang="en-US" altLang="en-US" sz="1200" dirty="0" err="1"/>
              <a:t>Sepic</a:t>
            </a:r>
            <a:r>
              <a:rPr lang="en-US" altLang="en-US" sz="1200" dirty="0"/>
              <a:t>/ Boost. This controller operates in a QR mode to provide high efficiency. </a:t>
            </a:r>
            <a:r>
              <a:rPr lang="en-US" altLang="ko-KR" sz="1200" dirty="0"/>
              <a:t>Thanks to a novel control method, the device is able to tightly regulate a constant LED current from the primary side. </a:t>
            </a:r>
            <a:r>
              <a:rPr lang="en-US" altLang="en-US" sz="1200" dirty="0"/>
              <a:t>This device is providing very deep analog dimming output current with two dedicated dimming control input  pin – ADIM and PDIM.</a:t>
            </a:r>
            <a:endParaRPr lang="en-US" altLang="ja-JP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880725" y="4749054"/>
            <a:ext cx="37899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>
                <a:solidFill>
                  <a:srgbClr val="000000"/>
                </a:solidFill>
              </a:rPr>
              <a:t>Fast startup, low standby power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>
                <a:solidFill>
                  <a:srgbClr val="000000"/>
                </a:solidFill>
              </a:rPr>
              <a:t>Constant brightness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>
                <a:solidFill>
                  <a:srgbClr val="000000"/>
                </a:solidFill>
              </a:rPr>
              <a:t>Aux. power supply for MCU &amp; cold start up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>
                <a:solidFill>
                  <a:srgbClr val="000000"/>
                </a:solidFill>
              </a:rPr>
              <a:t>Exceeds global standards PF/THD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/>
              <a:t>Higher efficiency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/>
              <a:t>P</a:t>
            </a:r>
            <a:r>
              <a:rPr lang="en-US" altLang="en-US" sz="1200" baseline="-25000" dirty="0"/>
              <a:t>IN</a:t>
            </a:r>
            <a:r>
              <a:rPr lang="en-US" altLang="en-US" sz="1200" dirty="0"/>
              <a:t>: &lt; 150 </a:t>
            </a:r>
            <a:r>
              <a:rPr lang="en-US" altLang="en-US" sz="1200" dirty="0" err="1"/>
              <a:t>mW</a:t>
            </a:r>
            <a:endParaRPr lang="en-US" altLang="en-US" sz="1200" dirty="0"/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/>
              <a:t>Design flexibility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sz="1200" dirty="0">
                <a:cs typeface="Arial" panose="020B0604020202020204" pitchFamily="34" charset="0"/>
              </a:rPr>
              <a:t>Wide and Precise dimming operation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855" y="4217074"/>
            <a:ext cx="49745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u="sng" dirty="0">
                <a:solidFill>
                  <a:schemeClr val="tx2"/>
                </a:solidFill>
                <a:latin typeface="+mj-lt"/>
              </a:rPr>
              <a:t>System or Application Block Diagram</a:t>
            </a:r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8BA904D0-1CDD-45FD-920E-659F98FB06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49" y="4566503"/>
            <a:ext cx="4632615" cy="203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04456B-F2A9-4F16-9C9C-A6F9B8F57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046" y="2291471"/>
            <a:ext cx="2022827" cy="142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53D90F-B7B3-4FC4-A109-3F0A57EC9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066" y="2025827"/>
            <a:ext cx="2966633" cy="19594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940071" y="4283192"/>
            <a:ext cx="3593065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Value Proposition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0005" y="47439"/>
            <a:ext cx="9108815" cy="650717"/>
          </a:xfrm>
        </p:spPr>
        <p:txBody>
          <a:bodyPr>
            <a:noAutofit/>
          </a:bodyPr>
          <a:lstStyle/>
          <a:p>
            <a:pPr algn="ctr"/>
            <a:r>
              <a:rPr lang="en-US" i="1" dirty="0">
                <a:latin typeface="+mj-lt"/>
              </a:rPr>
              <a:t>NCL30488B – Non-dimming</a:t>
            </a:r>
            <a:endParaRPr lang="en-US" sz="2399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2156" y="615381"/>
            <a:ext cx="3958707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Product Family Overview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55021" y="742172"/>
            <a:ext cx="2085284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Applications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83561" y="2612094"/>
            <a:ext cx="47854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cs typeface="Arial" panose="020B0604020202020204" pitchFamily="34" charset="0"/>
              </a:rPr>
              <a:t>Features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/>
              <a:t>Integrated 700 V </a:t>
            </a:r>
            <a:r>
              <a:rPr lang="en-US" altLang="en-US" sz="1200" b="1" dirty="0"/>
              <a:t>HV Startup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/>
              <a:t>Precise </a:t>
            </a:r>
            <a:r>
              <a:rPr lang="en-US" altLang="en-US" sz="1200" b="1" dirty="0"/>
              <a:t>current regulation </a:t>
            </a:r>
            <a:r>
              <a:rPr lang="en-US" altLang="en-US" sz="1200" dirty="0"/>
              <a:t>accuracy </a:t>
            </a:r>
            <a:r>
              <a:rPr lang="en-US" altLang="en-US" sz="1100" dirty="0"/>
              <a:t>(&lt;±2% typical)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/>
              <a:t>Precise </a:t>
            </a:r>
            <a:r>
              <a:rPr lang="en-US" altLang="en-US" sz="1200" b="1" dirty="0"/>
              <a:t>voltage regulation </a:t>
            </a:r>
            <a:r>
              <a:rPr lang="en-US" altLang="en-US" sz="1200" dirty="0"/>
              <a:t>accuracy </a:t>
            </a:r>
            <a:r>
              <a:rPr lang="en-US" altLang="en-US" sz="1100" dirty="0"/>
              <a:t>(&lt;±1% typical)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b="1" dirty="0"/>
              <a:t>PF(&gt;0.95)/THD(&lt;10%) </a:t>
            </a:r>
            <a:r>
              <a:rPr lang="en-US" altLang="en-US" sz="1200" dirty="0"/>
              <a:t>@ Universal input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b="1" dirty="0"/>
              <a:t>Quasi-resonant</a:t>
            </a:r>
            <a:r>
              <a:rPr lang="en-US" altLang="en-US" sz="1200" dirty="0"/>
              <a:t> control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/>
              <a:t>Standby Mode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/>
              <a:t>Optional PSR/SSR mode</a:t>
            </a:r>
          </a:p>
        </p:txBody>
      </p:sp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6880725" y="1224056"/>
            <a:ext cx="4319434" cy="173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57150" indent="-571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3C5583"/>
                </a:solidFill>
                <a:latin typeface="Franklin Gothic Medium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Franklin Gothic Medium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F7F7F"/>
                </a:solidFill>
                <a:latin typeface="Franklin Gothic Medium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 LED Lighting Driver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 Non-dimming LED Driver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 Ceiling light</a:t>
            </a:r>
          </a:p>
          <a:p>
            <a:pPr>
              <a:spcBef>
                <a:spcPct val="0"/>
              </a:spcBef>
              <a:buClr>
                <a:schemeClr val="tx1"/>
              </a:buClr>
              <a:buSzPct val="80000"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cs typeface="Arial" pitchFamily="34" charset="0"/>
              </a:rPr>
              <a:t> Flood light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3562" y="1046888"/>
            <a:ext cx="47854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1200" dirty="0"/>
              <a:t> 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/>
              <a:t>The NCL30488B is a high PF Single stage Constant Current and Constant Voltage PSR PWM controller for Flyback/ Buck-Boost/ </a:t>
            </a:r>
            <a:r>
              <a:rPr lang="en-US" altLang="en-US" sz="1200" dirty="0" err="1"/>
              <a:t>Sepic</a:t>
            </a:r>
            <a:r>
              <a:rPr lang="en-US" altLang="en-US" sz="1200" dirty="0"/>
              <a:t>/ Boost. This controller operates in a QR mode to provide high efficiency. </a:t>
            </a:r>
            <a:r>
              <a:rPr lang="en-US" altLang="ko-KR" sz="1200" dirty="0"/>
              <a:t>Thanks to a novel control method, the device is able to tightly regulate a constant LED current from the primary side. The device is highly integrated with a minimum number of external components. A robust suite of safety protection is built in to simplify the design.</a:t>
            </a:r>
            <a:endParaRPr lang="en-US" altLang="ja-JP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880725" y="4749054"/>
            <a:ext cx="37899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>
                <a:solidFill>
                  <a:srgbClr val="000000"/>
                </a:solidFill>
              </a:rPr>
              <a:t>Fast startup, low standby power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>
                <a:solidFill>
                  <a:srgbClr val="000000"/>
                </a:solidFill>
              </a:rPr>
              <a:t>Constant brightness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>
                <a:solidFill>
                  <a:srgbClr val="000000"/>
                </a:solidFill>
              </a:rPr>
              <a:t>Aux. power supply for MCU &amp; cold start up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>
                <a:solidFill>
                  <a:srgbClr val="000000"/>
                </a:solidFill>
              </a:rPr>
              <a:t>Exceeds global standards PF/THD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/>
              <a:t>Higher efficiency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/>
              <a:t>P</a:t>
            </a:r>
            <a:r>
              <a:rPr lang="en-US" altLang="en-US" sz="1200" baseline="-25000" dirty="0"/>
              <a:t>IN</a:t>
            </a:r>
            <a:r>
              <a:rPr lang="en-US" altLang="en-US" sz="1200" dirty="0"/>
              <a:t>: &lt; 150 </a:t>
            </a:r>
            <a:r>
              <a:rPr lang="en-US" altLang="en-US" sz="1200" dirty="0" err="1"/>
              <a:t>mW</a:t>
            </a:r>
            <a:endParaRPr lang="en-US" altLang="en-US" sz="1200" dirty="0"/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/>
              <a:t>Design flexibility</a:t>
            </a: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855" y="4217074"/>
            <a:ext cx="49745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u="sng" dirty="0">
                <a:solidFill>
                  <a:schemeClr val="tx2"/>
                </a:solidFill>
                <a:latin typeface="+mj-lt"/>
              </a:rPr>
              <a:t>System or Application Block Diagram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04456B-F2A9-4F16-9C9C-A6F9B8F57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046" y="2291471"/>
            <a:ext cx="2022827" cy="1426278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21F9DFDC-EF69-4017-A3C5-205D1867B2E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5" y="4513964"/>
            <a:ext cx="4355618" cy="2046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17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161"/>
          <p:cNvSpPr txBox="1"/>
          <p:nvPr/>
        </p:nvSpPr>
        <p:spPr>
          <a:xfrm>
            <a:off x="4263801" y="111890"/>
            <a:ext cx="42995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>
                <a:solidFill>
                  <a:schemeClr val="tx2"/>
                </a:solidFill>
              </a:rPr>
              <a:t>Existing Product Portfolio</a:t>
            </a:r>
          </a:p>
        </p:txBody>
      </p:sp>
      <p:graphicFrame>
        <p:nvGraphicFramePr>
          <p:cNvPr id="6" name="표 9">
            <a:extLst>
              <a:ext uri="{FF2B5EF4-FFF2-40B4-BE49-F238E27FC236}">
                <a16:creationId xmlns:a16="http://schemas.microsoft.com/office/drawing/2014/main" id="{CE8A7134-DBC0-4C6B-B98E-52E148CD0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999403"/>
              </p:ext>
            </p:extLst>
          </p:nvPr>
        </p:nvGraphicFramePr>
        <p:xfrm>
          <a:off x="438150" y="706583"/>
          <a:ext cx="11078115" cy="5468370"/>
        </p:xfrm>
        <a:graphic>
          <a:graphicData uri="http://schemas.openxmlformats.org/drawingml/2006/table">
            <a:tbl>
              <a:tblPr/>
              <a:tblGrid>
                <a:gridCol w="1938669">
                  <a:extLst>
                    <a:ext uri="{9D8B030D-6E8A-4147-A177-3AD203B41FA5}">
                      <a16:colId xmlns:a16="http://schemas.microsoft.com/office/drawing/2014/main" val="2155905606"/>
                    </a:ext>
                  </a:extLst>
                </a:gridCol>
                <a:gridCol w="3046482">
                  <a:extLst>
                    <a:ext uri="{9D8B030D-6E8A-4147-A177-3AD203B41FA5}">
                      <a16:colId xmlns:a16="http://schemas.microsoft.com/office/drawing/2014/main" val="2888796897"/>
                    </a:ext>
                  </a:extLst>
                </a:gridCol>
                <a:gridCol w="3046482">
                  <a:extLst>
                    <a:ext uri="{9D8B030D-6E8A-4147-A177-3AD203B41FA5}">
                      <a16:colId xmlns:a16="http://schemas.microsoft.com/office/drawing/2014/main" val="1265189861"/>
                    </a:ext>
                  </a:extLst>
                </a:gridCol>
                <a:gridCol w="3046482">
                  <a:extLst>
                    <a:ext uri="{9D8B030D-6E8A-4147-A177-3AD203B41FA5}">
                      <a16:colId xmlns:a16="http://schemas.microsoft.com/office/drawing/2014/main" val="1225693120"/>
                    </a:ext>
                  </a:extLst>
                </a:gridCol>
              </a:tblGrid>
              <a:tr h="575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  <a:ea typeface="맑은 고딕" panose="020B0503020000020004" pitchFamily="50" charset="-127"/>
                        </a:rPr>
                        <a:t>Overall Features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맑은 고딕" panose="020B0503020000020004" pitchFamily="50" charset="-127"/>
                        </a:rPr>
                        <a:t>NCL30186 (10 SOIC)</a:t>
                      </a:r>
                      <a:b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맑은 고딕" panose="020B0503020000020004" pitchFamily="50" charset="-127"/>
                        </a:rPr>
                      </a:br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맑은 고딕" panose="020B0503020000020004" pitchFamily="50" charset="-127"/>
                        </a:rPr>
                        <a:t>NCL30188 (8 SOIC)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맑은 고딕" panose="020B0503020000020004" pitchFamily="50" charset="-127"/>
                        </a:rPr>
                        <a:t>NCL30386 (9 SOIC)</a:t>
                      </a:r>
                      <a:b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맑은 고딕" panose="020B0503020000020004" pitchFamily="50" charset="-127"/>
                        </a:rPr>
                      </a:br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맑은 고딕" panose="020B0503020000020004" pitchFamily="50" charset="-127"/>
                        </a:rPr>
                        <a:t>NCL30388 (7 SOIC)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맑은 고딕" panose="020B0503020000020004" pitchFamily="50" charset="-127"/>
                        </a:rPr>
                        <a:t>NCL30486 (9 SOIC)</a:t>
                      </a:r>
                      <a:b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맑은 고딕" panose="020B0503020000020004" pitchFamily="50" charset="-127"/>
                        </a:rPr>
                      </a:br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맑은 고딕" panose="020B0503020000020004" pitchFamily="50" charset="-127"/>
                        </a:rPr>
                        <a:t>NCL30488 (7 SOIC)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914404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Regulation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CC PSR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CC/CV PSR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CC/CV PSR </a:t>
                      </a:r>
                      <a:r>
                        <a:rPr lang="en-US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/ SSR by fuse option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597298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Topology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Buck-boost/Flyback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Buck-boost/Flyback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Buck-boost/Flyback </a:t>
                      </a:r>
                      <a:r>
                        <a:rPr lang="en-US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+ Boost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454936"/>
                  </a:ext>
                </a:extLst>
              </a:tr>
              <a:tr h="495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CC Tolerance</a:t>
                      </a:r>
                      <a:br>
                        <a:rPr lang="en-US" sz="1200" b="0" i="0" u="none" strike="noStrike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</a:br>
                      <a:r>
                        <a:rPr lang="en-US" sz="1200" b="0" i="0" u="none" strike="noStrike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(T</a:t>
                      </a:r>
                      <a:r>
                        <a:rPr lang="en-US" sz="1200" b="0" i="0" u="none" strike="noStrike" baseline="-2500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J</a:t>
                      </a:r>
                      <a:r>
                        <a:rPr lang="en-US" sz="1200" b="0" i="0" u="none" strike="noStrike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= 25 ~ 85 </a:t>
                      </a:r>
                      <a:r>
                        <a:rPr lang="en-US" sz="1200" b="0" i="0" u="none" strike="noStrike">
                          <a:solidFill>
                            <a:srgbClr val="133455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°</a:t>
                      </a:r>
                      <a:r>
                        <a:rPr lang="en-US" sz="1200" b="0" i="0" u="none" strike="noStrike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C)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±3%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±2%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±2%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013184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HV Startup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Yes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Yes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039431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Line range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85 ~ 320 Vac </a:t>
                      </a:r>
                      <a: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(sensed by VS pin)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85 ~ 267 Vac (sensed by HV pin)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85 ~ 320 Vac </a:t>
                      </a:r>
                      <a: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(sensed by HV pin)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613049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Line OVP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Yes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058862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Standby Mode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Yes (in B version)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049127"/>
                  </a:ext>
                </a:extLst>
              </a:tr>
              <a:tr h="495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Output Current Limit </a:t>
                      </a:r>
                      <a:b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at Line Transient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Yes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890369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  <a:ea typeface="맑은 고딕" panose="020B0503020000020004" pitchFamily="50" charset="-127"/>
                        </a:rPr>
                        <a:t> Dimming Features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  <a:ea typeface="맑은 고딕" panose="020B0503020000020004" pitchFamily="50" charset="-127"/>
                        </a:rPr>
                        <a:t>NCL30186 (10 SOIC)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  <a:ea typeface="맑은 고딕" panose="020B0503020000020004" pitchFamily="50" charset="-127"/>
                        </a:rPr>
                        <a:t>NCL30386 (9 SOIC)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  <a:ea typeface="맑은 고딕" panose="020B0503020000020004" pitchFamily="50" charset="-127"/>
                        </a:rPr>
                        <a:t>NCL30486 (9 SOIC)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49741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Dim. Input Pin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ADIM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ADIM and PDIM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ADIM and PDIM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383463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Dim. Curve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Linear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Option : Linear / Log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Option : Linear / Log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279685"/>
                  </a:ext>
                </a:extLst>
              </a:tr>
              <a:tr h="5397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Dim. CC Tolerance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±33% @ 7% V</a:t>
                      </a:r>
                      <a:r>
                        <a:rPr lang="en-US" sz="1200" b="0" i="0" u="none" strike="noStrike" baseline="-25000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REF</a:t>
                      </a:r>
                      <a: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±20% @ 10% V</a:t>
                      </a:r>
                      <a:r>
                        <a:rPr lang="en-US" sz="1200" b="0" i="0" u="none" strike="noStrike" baseline="-25000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REF</a:t>
                      </a:r>
                      <a:r>
                        <a:rPr lang="en-US" sz="12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±10% @ 10% V</a:t>
                      </a:r>
                      <a:r>
                        <a:rPr lang="nl-NL" sz="1200" b="0" i="0" u="none" strike="noStrike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REF</a:t>
                      </a:r>
                      <a:br>
                        <a:rPr lang="nl-NL" sz="1200" b="0" i="0" u="none" strike="noStrike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</a:br>
                      <a:r>
                        <a:rPr lang="nl-NL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±17% @ 5% V</a:t>
                      </a:r>
                      <a:r>
                        <a:rPr lang="nl-NL" sz="1200" b="0" i="0" u="none" strike="noStrike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REF</a:t>
                      </a:r>
                      <a:r>
                        <a:rPr lang="nl-NL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88124"/>
                  </a:ext>
                </a:extLst>
              </a:tr>
              <a:tr h="3362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Dim. minimum level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200" b="0" i="0" u="none" strike="noStrike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0%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Option : 0.5% / 0%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Option : 8% / 5% / 1% / 0%</a:t>
                      </a:r>
                    </a:p>
                  </a:txBody>
                  <a:tcPr marL="7041" marR="7041" marT="70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877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3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3219A163-7859-404D-8A1D-A21A34C21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809707"/>
              </p:ext>
            </p:extLst>
          </p:nvPr>
        </p:nvGraphicFramePr>
        <p:xfrm>
          <a:off x="399835" y="819769"/>
          <a:ext cx="11389155" cy="5180312"/>
        </p:xfrm>
        <a:graphic>
          <a:graphicData uri="http://schemas.openxmlformats.org/drawingml/2006/table">
            <a:tbl>
              <a:tblPr/>
              <a:tblGrid>
                <a:gridCol w="1916721">
                  <a:extLst>
                    <a:ext uri="{9D8B030D-6E8A-4147-A177-3AD203B41FA5}">
                      <a16:colId xmlns:a16="http://schemas.microsoft.com/office/drawing/2014/main" val="2155905606"/>
                    </a:ext>
                  </a:extLst>
                </a:gridCol>
                <a:gridCol w="2272312">
                  <a:extLst>
                    <a:ext uri="{9D8B030D-6E8A-4147-A177-3AD203B41FA5}">
                      <a16:colId xmlns:a16="http://schemas.microsoft.com/office/drawing/2014/main" val="2888796897"/>
                    </a:ext>
                  </a:extLst>
                </a:gridCol>
                <a:gridCol w="7200122">
                  <a:extLst>
                    <a:ext uri="{9D8B030D-6E8A-4147-A177-3AD203B41FA5}">
                      <a16:colId xmlns:a16="http://schemas.microsoft.com/office/drawing/2014/main" val="1265189861"/>
                    </a:ext>
                  </a:extLst>
                </a:gridCol>
              </a:tblGrid>
              <a:tr h="613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  <a:ea typeface="맑은 고딕" panose="020B0503020000020004" pitchFamily="50" charset="-127"/>
                        </a:rPr>
                        <a:t>Features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  <a:ea typeface="맑은 고딕" panose="020B0503020000020004" pitchFamily="50" charset="-127"/>
                        </a:rPr>
                        <a:t>NCL3048x</a:t>
                      </a:r>
                      <a:r>
                        <a:rPr lang="fr-FR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Franklin Gothic Book" panose="020B0503020102020204" pitchFamily="34" charset="0"/>
                          <a:ea typeface="맑은 고딕" panose="020B0503020000020004" pitchFamily="50" charset="-127"/>
                        </a:rPr>
                        <a:t>A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altLang="ko-K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  <a:ea typeface="맑은 고딕" panose="020B0503020000020004" pitchFamily="50" charset="-127"/>
                        </a:rPr>
                        <a:t>NCL3048x</a:t>
                      </a:r>
                      <a:r>
                        <a:rPr lang="fr-FR" altLang="ko-KR" sz="2000" b="1" i="0" u="none" strike="noStrike" dirty="0">
                          <a:solidFill>
                            <a:srgbClr val="00B050"/>
                          </a:solidFill>
                          <a:effectLst/>
                          <a:latin typeface="Franklin Gothic Book" panose="020B0503020102020204" pitchFamily="34" charset="0"/>
                          <a:ea typeface="맑은 고딕" panose="020B0503020000020004" pitchFamily="50" charset="-127"/>
                        </a:rPr>
                        <a:t>B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914404"/>
                  </a:ext>
                </a:extLst>
              </a:tr>
              <a:tr h="913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Max. On Time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Fixed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Variable</a:t>
                      </a:r>
                    </a:p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(Variable max. on time reduces EMI filter oscillation at Vin zero cross in light load.)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597298"/>
                  </a:ext>
                </a:extLst>
              </a:tr>
              <a:tr h="913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Standby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500 </a:t>
                      </a:r>
                      <a:r>
                        <a:rPr lang="en-US" sz="1500" b="0" i="0" u="none" strike="noStrike" dirty="0" err="1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mW</a:t>
                      </a:r>
                      <a:endParaRPr lang="en-US" sz="1500" b="0" i="0" u="none" strike="noStrike" dirty="0">
                        <a:solidFill>
                          <a:srgbClr val="133455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150 </a:t>
                      </a:r>
                      <a:r>
                        <a:rPr lang="en-US" sz="1500" b="0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mW</a:t>
                      </a:r>
                      <a:r>
                        <a:rPr lang="en-US" sz="15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(by extended dead time control)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454936"/>
                  </a:ext>
                </a:extLst>
              </a:tr>
              <a:tr h="913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err="1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dimCV</a:t>
                      </a:r>
                      <a:r>
                        <a:rPr lang="en-US" sz="15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 mode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5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ko-KR" sz="15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Yes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ko-KR" sz="1500" b="0" i="0" u="none" strike="noStrike" kern="1200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(When dimming input is close to zero, CV level is lowered to turn off LED.)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013184"/>
                  </a:ext>
                </a:extLst>
              </a:tr>
              <a:tr h="913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Flicker-free dimming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Good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Very good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(Higher dimming resolution and reinforced dimming signal filter)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039431"/>
                  </a:ext>
                </a:extLst>
              </a:tr>
              <a:tr h="913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</a:rPr>
                        <a:t>CCM prevention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No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Yes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500" b="0" i="0" u="none" strike="noStrike" kern="1200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(off time is 50 us for 8 </a:t>
                      </a:r>
                      <a:r>
                        <a:rPr lang="en-US" sz="1500" b="0" i="0" u="none" strike="noStrike" kern="1200" dirty="0" err="1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ms</a:t>
                      </a:r>
                      <a:r>
                        <a:rPr lang="en-US" sz="1500" b="0" i="0" u="none" strike="noStrike" kern="1200" dirty="0">
                          <a:solidFill>
                            <a:srgbClr val="133455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 to prevent CCM at startup.)</a:t>
                      </a:r>
                    </a:p>
                  </a:txBody>
                  <a:tcPr marL="7039" marR="7039" marT="703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613049"/>
                  </a:ext>
                </a:extLst>
              </a:tr>
            </a:tbl>
          </a:graphicData>
        </a:graphic>
      </p:graphicFrame>
      <p:sp>
        <p:nvSpPr>
          <p:cNvPr id="12" name="Title 5">
            <a:extLst>
              <a:ext uri="{FF2B5EF4-FFF2-40B4-BE49-F238E27FC236}">
                <a16:creationId xmlns:a16="http://schemas.microsoft.com/office/drawing/2014/main" id="{934E3E1C-4F91-4A88-9E68-28073FB8F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1466"/>
            <a:ext cx="11228955" cy="698303"/>
          </a:xfrm>
        </p:spPr>
        <p:txBody>
          <a:bodyPr/>
          <a:lstStyle/>
          <a:p>
            <a:r>
              <a:rPr lang="en-US" altLang="ko-KR" dirty="0"/>
              <a:t>Comparison : NCL3048x</a:t>
            </a:r>
            <a:r>
              <a:rPr lang="en-US" altLang="ko-KR" dirty="0">
                <a:solidFill>
                  <a:srgbClr val="00B050"/>
                </a:solidFill>
              </a:rPr>
              <a:t>A</a:t>
            </a:r>
            <a:r>
              <a:rPr lang="en-US" altLang="ko-KR" dirty="0"/>
              <a:t> and NCL3048x</a:t>
            </a:r>
            <a:r>
              <a:rPr lang="en-US" altLang="ko-KR" dirty="0">
                <a:solidFill>
                  <a:srgbClr val="00B050"/>
                </a:solidFill>
              </a:rPr>
              <a:t>B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87078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 255"/>
          <p:cNvSpPr/>
          <p:nvPr/>
        </p:nvSpPr>
        <p:spPr>
          <a:xfrm>
            <a:off x="562294" y="3359803"/>
            <a:ext cx="2651069" cy="13712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99" b="1" dirty="0">
                <a:solidFill>
                  <a:schemeClr val="tx2"/>
                </a:solidFill>
              </a:rPr>
              <a:t>Data Sheets</a:t>
            </a:r>
          </a:p>
          <a:p>
            <a:pPr algn="ctr"/>
            <a:r>
              <a:rPr lang="en-US" sz="2199" b="1" dirty="0">
                <a:solidFill>
                  <a:schemeClr val="tx2"/>
                </a:solidFill>
                <a:hlinkClick r:id="rId2"/>
              </a:rPr>
              <a:t>NCL30486B</a:t>
            </a:r>
            <a:endParaRPr lang="en-US" sz="2199" b="1" dirty="0">
              <a:solidFill>
                <a:schemeClr val="tx2"/>
              </a:solidFill>
            </a:endParaRPr>
          </a:p>
          <a:p>
            <a:pPr algn="ctr"/>
            <a:r>
              <a:rPr lang="en-US" sz="2199" b="1" dirty="0">
                <a:solidFill>
                  <a:schemeClr val="tx2"/>
                </a:solidFill>
                <a:hlinkClick r:id="rId3"/>
              </a:rPr>
              <a:t>NCL30488B</a:t>
            </a:r>
            <a:endParaRPr lang="en-US" sz="2199" b="1" dirty="0">
              <a:solidFill>
                <a:schemeClr val="tx2"/>
              </a:solidFill>
            </a:endParaRPr>
          </a:p>
        </p:txBody>
      </p:sp>
      <p:sp>
        <p:nvSpPr>
          <p:cNvPr id="257" name="Rounded Rectangle 256"/>
          <p:cNvSpPr/>
          <p:nvPr/>
        </p:nvSpPr>
        <p:spPr>
          <a:xfrm>
            <a:off x="3410711" y="3359803"/>
            <a:ext cx="2651069" cy="13712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99" b="1" dirty="0">
                <a:solidFill>
                  <a:schemeClr val="tx2"/>
                </a:solidFill>
              </a:rPr>
              <a:t>Application Note</a:t>
            </a:r>
          </a:p>
          <a:p>
            <a:pPr algn="ctr">
              <a:tabLst>
                <a:tab pos="568155" algn="l"/>
              </a:tabLst>
            </a:pPr>
            <a:r>
              <a:rPr lang="en-US" sz="2199" b="1" dirty="0">
                <a:solidFill>
                  <a:schemeClr val="tx2"/>
                </a:solidFill>
                <a:hlinkClick r:id="rId4"/>
              </a:rPr>
              <a:t>NCL30486/8</a:t>
            </a:r>
            <a:endParaRPr lang="en-US" sz="2199" b="1" dirty="0">
              <a:solidFill>
                <a:schemeClr val="tx2"/>
              </a:solidFill>
            </a:endParaRPr>
          </a:p>
        </p:txBody>
      </p:sp>
      <p:sp>
        <p:nvSpPr>
          <p:cNvPr id="258" name="Rounded Rectangle 257"/>
          <p:cNvSpPr/>
          <p:nvPr/>
        </p:nvSpPr>
        <p:spPr>
          <a:xfrm>
            <a:off x="6259128" y="3359803"/>
            <a:ext cx="2651069" cy="13712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99" b="1" dirty="0">
                <a:solidFill>
                  <a:schemeClr val="tx2"/>
                </a:solidFill>
              </a:rPr>
              <a:t>Design Tool</a:t>
            </a:r>
          </a:p>
          <a:p>
            <a:pPr algn="ctr">
              <a:tabLst>
                <a:tab pos="568155" algn="l"/>
              </a:tabLst>
            </a:pPr>
            <a:r>
              <a:rPr lang="en-US" sz="2199" b="1" dirty="0">
                <a:solidFill>
                  <a:schemeClr val="tx2"/>
                </a:solidFill>
                <a:hlinkClick r:id="rId5"/>
              </a:rPr>
              <a:t>Excel Calculator</a:t>
            </a:r>
            <a:endParaRPr lang="en-US" sz="2199" b="1" dirty="0">
              <a:solidFill>
                <a:schemeClr val="tx2"/>
              </a:solidFill>
            </a:endParaRPr>
          </a:p>
          <a:p>
            <a:pPr algn="ctr">
              <a:tabLst>
                <a:tab pos="568155" algn="l"/>
              </a:tabLst>
            </a:pPr>
            <a:r>
              <a:rPr lang="en-US" sz="2199" b="1" dirty="0">
                <a:solidFill>
                  <a:schemeClr val="tx2"/>
                </a:solidFill>
                <a:hlinkClick r:id="rId6"/>
              </a:rPr>
              <a:t>Compensation</a:t>
            </a:r>
            <a:endParaRPr lang="en-US" sz="2199" b="1" dirty="0">
              <a:solidFill>
                <a:schemeClr val="tx2"/>
              </a:solidFill>
            </a:endParaRPr>
          </a:p>
        </p:txBody>
      </p:sp>
      <p:sp>
        <p:nvSpPr>
          <p:cNvPr id="259" name="Rounded Rectangle 258"/>
          <p:cNvSpPr/>
          <p:nvPr/>
        </p:nvSpPr>
        <p:spPr>
          <a:xfrm>
            <a:off x="9107544" y="3359803"/>
            <a:ext cx="2651069" cy="13712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99" b="1" dirty="0">
                <a:solidFill>
                  <a:schemeClr val="tx2"/>
                </a:solidFill>
              </a:rPr>
              <a:t>Evaluation Boards</a:t>
            </a:r>
          </a:p>
          <a:p>
            <a:pPr algn="ctr">
              <a:tabLst>
                <a:tab pos="568155" algn="l"/>
              </a:tabLst>
            </a:pPr>
            <a:r>
              <a:rPr lang="en-US" b="1" dirty="0">
                <a:solidFill>
                  <a:schemeClr val="tx2"/>
                </a:solidFill>
                <a:hlinkClick r:id="rId7"/>
              </a:rPr>
              <a:t>NCL30486LED2EVB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5407030" y="2832143"/>
            <a:ext cx="1586881" cy="461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</a:rPr>
              <a:t>Collateral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4597" y="303100"/>
            <a:ext cx="1226299" cy="461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</a:rPr>
              <a:t>Pricing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084022" y="858007"/>
            <a:ext cx="75068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NCL30486B1DR2G, NCL30486B2DR2G: $0.40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2500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SOIC-9 NB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NCL30488B1DR2G, NCL30488B2DR2G, NCL30488B4DR2G: $0.36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2500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SOIC-7</a:t>
            </a:r>
          </a:p>
        </p:txBody>
      </p:sp>
    </p:spTree>
    <p:extLst>
      <p:ext uri="{BB962C8B-B14F-4D97-AF65-F5344CB8AC3E}">
        <p14:creationId xmlns:p14="http://schemas.microsoft.com/office/powerpoint/2010/main" val="1338440312"/>
      </p:ext>
    </p:extLst>
  </p:cSld>
  <p:clrMapOvr>
    <a:masterClrMapping/>
  </p:clrMapOvr>
</p:sld>
</file>

<file path=ppt/theme/theme1.xml><?xml version="1.0" encoding="utf-8"?>
<a:theme xmlns:a="http://schemas.openxmlformats.org/drawingml/2006/main" name="onsemi White Confidential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nsemi White Confidential.pptx" id="{E2543215-49E3-4FFE-AD16-DA107AE0F6E3}" vid="{AE850E41-503E-4701-B538-C3991D66FC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F4YVM2C5QEYC-631468080-77</_dlc_DocId>
    <_dlc_DocIdUrl xmlns="e4678c56-0b70-41a7-9cf0-17b28b6c32bd">
      <Url>http://theconnection.onsemi.com/sm/mc/_layouts/15/DocIdRedir.aspx?ID=F4YVM2C5QEYC-631468080-77</Url>
      <Description>F4YVM2C5QEYC-631468080-77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7499A3-D764-455F-B814-2310D0C99F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CCE901-B635-4941-8D96-90A6EE6A154C}">
  <ds:schemaRefs>
    <ds:schemaRef ds:uri="http://schemas.microsoft.com/office/2006/metadata/properties"/>
    <ds:schemaRef ds:uri="http://schemas.microsoft.com/office/infopath/2007/PartnerControls"/>
    <ds:schemaRef ds:uri="e4678c56-0b70-41a7-9cf0-17b28b6c32bd"/>
  </ds:schemaRefs>
</ds:datastoreItem>
</file>

<file path=customXml/itemProps3.xml><?xml version="1.0" encoding="utf-8"?>
<ds:datastoreItem xmlns:ds="http://schemas.openxmlformats.org/officeDocument/2006/customXml" ds:itemID="{37DD51F4-A90B-4333-9B67-D18D8728B56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B258ACD-B70D-4990-8F2A-B832FB85D7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Confidential Template</Template>
  <TotalTime>402</TotalTime>
  <Words>810</Words>
  <Application>Microsoft Office PowerPoint</Application>
  <PresentationFormat>Custom</PresentationFormat>
  <Paragraphs>160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Franklin Gothic Book</vt:lpstr>
      <vt:lpstr>Inter Medium</vt:lpstr>
      <vt:lpstr>Wingdings</vt:lpstr>
      <vt:lpstr>onsemi White Confidential</vt:lpstr>
      <vt:lpstr>NCL30488B, NCL30486B</vt:lpstr>
      <vt:lpstr>NCL30486B - Dimming</vt:lpstr>
      <vt:lpstr>NCL30488B – Non-dimming</vt:lpstr>
      <vt:lpstr>PowerPoint Presentation</vt:lpstr>
      <vt:lpstr>Comparison : NCL3048xA and NCL3048xB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Number / Family Name</dc:title>
  <dc:creator>Thomas Skinner</dc:creator>
  <cp:lastModifiedBy>Thomas Skinner</cp:lastModifiedBy>
  <cp:revision>10</cp:revision>
  <dcterms:created xsi:type="dcterms:W3CDTF">2021-10-12T18:47:32Z</dcterms:created>
  <dcterms:modified xsi:type="dcterms:W3CDTF">2022-01-03T17:07:20Z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0x010100E82A9054086F0942B3853AFC0E787513</vt:lpwstr>
  </property>
  <property fmtid="{D5CDD505-2E9C-101B-9397-08002B2CF9AE}" pid="3" name="_dlc_DocIdItemGuid">
    <vt:lpwstr>a4270652-af2e-452e-b62d-324ffc574525</vt:lpwstr>
  </property>
</Properties>
</file>