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37"/>
  </p:notesMasterIdLst>
  <p:handoutMasterIdLst>
    <p:handoutMasterId r:id="rId38"/>
  </p:handoutMasterIdLst>
  <p:sldIdLst>
    <p:sldId id="472" r:id="rId6"/>
    <p:sldId id="774" r:id="rId7"/>
    <p:sldId id="261" r:id="rId8"/>
    <p:sldId id="571" r:id="rId9"/>
    <p:sldId id="718" r:id="rId10"/>
    <p:sldId id="778" r:id="rId11"/>
    <p:sldId id="775" r:id="rId12"/>
    <p:sldId id="779" r:id="rId13"/>
    <p:sldId id="735" r:id="rId14"/>
    <p:sldId id="777" r:id="rId15"/>
    <p:sldId id="722" r:id="rId16"/>
    <p:sldId id="750" r:id="rId17"/>
    <p:sldId id="752" r:id="rId18"/>
    <p:sldId id="753" r:id="rId19"/>
    <p:sldId id="754" r:id="rId20"/>
    <p:sldId id="755" r:id="rId21"/>
    <p:sldId id="756" r:id="rId22"/>
    <p:sldId id="318" r:id="rId23"/>
    <p:sldId id="751" r:id="rId24"/>
    <p:sldId id="746" r:id="rId25"/>
    <p:sldId id="768" r:id="rId26"/>
    <p:sldId id="482" r:id="rId27"/>
    <p:sldId id="763" r:id="rId28"/>
    <p:sldId id="773" r:id="rId29"/>
    <p:sldId id="767" r:id="rId30"/>
    <p:sldId id="771" r:id="rId31"/>
    <p:sldId id="772" r:id="rId32"/>
    <p:sldId id="640" r:id="rId33"/>
    <p:sldId id="759" r:id="rId34"/>
    <p:sldId id="745" r:id="rId35"/>
    <p:sldId id="573" r:id="rId36"/>
  </p:sldIdLst>
  <p:sldSz cx="12188825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>
          <p15:clr>
            <a:srgbClr val="A4A3A4"/>
          </p15:clr>
        </p15:guide>
        <p15:guide id="3">
          <p15:clr>
            <a:srgbClr val="A4A3A4"/>
          </p15:clr>
        </p15:guide>
        <p15:guide id="4" pos="7677">
          <p15:clr>
            <a:srgbClr val="A4A3A4"/>
          </p15:clr>
        </p15:guide>
        <p15:guide id="5" pos="276">
          <p15:clr>
            <a:srgbClr val="A4A3A4"/>
          </p15:clr>
        </p15:guide>
        <p15:guide id="6" pos="74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ndt Schuebel" initials="AS" lastIdx="15" clrIdx="0">
    <p:extLst>
      <p:ext uri="{19B8F6BF-5375-455C-9EA6-DF929625EA0E}">
        <p15:presenceInfo xmlns:p15="http://schemas.microsoft.com/office/powerpoint/2012/main" userId="S::arndt.schuebel@onsemi.com::5054ec65-013a-4f58-a350-65b7f0ede792" providerId="AD"/>
      </p:ext>
    </p:extLst>
  </p:cmAuthor>
  <p:cmAuthor id="2" name="Aaron DOrlando" initials="AD" lastIdx="10" clrIdx="1">
    <p:extLst>
      <p:ext uri="{19B8F6BF-5375-455C-9EA6-DF929625EA0E}">
        <p15:presenceInfo xmlns:p15="http://schemas.microsoft.com/office/powerpoint/2012/main" userId="S::zbm69t@onsemi.com::ff159363-2df2-4f4c-99e1-eb64779f96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  <a:srgbClr val="00E6E1"/>
    <a:srgbClr val="4EB3D2"/>
    <a:srgbClr val="536F79"/>
    <a:srgbClr val="00C8C3"/>
    <a:srgbClr val="60DAD7"/>
    <a:srgbClr val="00B8B4"/>
    <a:srgbClr val="55B5D3"/>
    <a:srgbClr val="48B0D0"/>
    <a:srgbClr val="50D6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9" autoAdjust="0"/>
    <p:restoredTop sz="96357" autoAdjust="0"/>
  </p:normalViewPr>
  <p:slideViewPr>
    <p:cSldViewPr snapToGrid="0" showGuides="1">
      <p:cViewPr varScale="1">
        <p:scale>
          <a:sx n="114" d="100"/>
          <a:sy n="114" d="100"/>
        </p:scale>
        <p:origin x="540" y="102"/>
      </p:cViewPr>
      <p:guideLst>
        <p:guide orient="horz" pos="4319"/>
        <p:guide orient="horz"/>
        <p:guide/>
        <p:guide pos="7677"/>
        <p:guide pos="276"/>
        <p:guide pos="7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45" d="100"/>
          <a:sy n="45" d="100"/>
        </p:scale>
        <p:origin x="-2198" y="-5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DOrlando" userId="ff159363-2df2-4f4c-99e1-eb64779f9671" providerId="ADAL" clId="{EB33028D-0E36-4B83-8F7C-6EF72391F529}"/>
    <pc:docChg chg="modSld">
      <pc:chgData name="Aaron DOrlando" userId="ff159363-2df2-4f4c-99e1-eb64779f9671" providerId="ADAL" clId="{EB33028D-0E36-4B83-8F7C-6EF72391F529}" dt="2023-02-18T01:12:17.455" v="18" actId="20577"/>
      <pc:docMkLst>
        <pc:docMk/>
      </pc:docMkLst>
      <pc:sldChg chg="modSp mod">
        <pc:chgData name="Aaron DOrlando" userId="ff159363-2df2-4f4c-99e1-eb64779f9671" providerId="ADAL" clId="{EB33028D-0E36-4B83-8F7C-6EF72391F529}" dt="2023-02-18T01:12:09.282" v="10" actId="20577"/>
        <pc:sldMkLst>
          <pc:docMk/>
          <pc:sldMk cId="1997114857" sldId="472"/>
        </pc:sldMkLst>
        <pc:spChg chg="mod">
          <ac:chgData name="Aaron DOrlando" userId="ff159363-2df2-4f4c-99e1-eb64779f9671" providerId="ADAL" clId="{EB33028D-0E36-4B83-8F7C-6EF72391F529}" dt="2023-02-18T01:12:09.282" v="10" actId="20577"/>
          <ac:spMkLst>
            <pc:docMk/>
            <pc:sldMk cId="1997114857" sldId="472"/>
            <ac:spMk id="13" creationId="{00000000-0000-0000-0000-000000000000}"/>
          </ac:spMkLst>
        </pc:spChg>
      </pc:sldChg>
      <pc:sldChg chg="modSp mod">
        <pc:chgData name="Aaron DOrlando" userId="ff159363-2df2-4f4c-99e1-eb64779f9671" providerId="ADAL" clId="{EB33028D-0E36-4B83-8F7C-6EF72391F529}" dt="2023-02-18T01:12:17.455" v="18" actId="20577"/>
        <pc:sldMkLst>
          <pc:docMk/>
          <pc:sldMk cId="9550977" sldId="746"/>
        </pc:sldMkLst>
        <pc:spChg chg="mod">
          <ac:chgData name="Aaron DOrlando" userId="ff159363-2df2-4f4c-99e1-eb64779f9671" providerId="ADAL" clId="{EB33028D-0E36-4B83-8F7C-6EF72391F529}" dt="2023-02-18T01:12:17.455" v="18" actId="20577"/>
          <ac:spMkLst>
            <pc:docMk/>
            <pc:sldMk cId="9550977" sldId="746"/>
            <ac:spMk id="9" creationId="{15FF458D-100B-4709-8073-1A1E266486D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ACCESS</a:t>
            </a:r>
            <a:r>
              <a:rPr lang="en-US" sz="1800" b="1" baseline="0"/>
              <a:t> LATENCY</a:t>
            </a:r>
            <a:endParaRPr lang="en-US" sz="1800" b="1" dirty="0"/>
          </a:p>
        </c:rich>
      </c:tx>
      <c:layout>
        <c:manualLayout>
          <c:xMode val="edge"/>
          <c:yMode val="edge"/>
          <c:x val="0.48237959519295587"/>
          <c:y val="2.77777876444735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11286089238844"/>
          <c:y val="8.3657483890744413E-2"/>
          <c:w val="0.83072047244094493"/>
          <c:h val="0.77559019318319455"/>
        </c:manualLayout>
      </c:layout>
      <c:scatterChart>
        <c:scatterStyle val="lineMarker"/>
        <c:varyColors val="0"/>
        <c:ser>
          <c:idx val="2"/>
          <c:order val="0"/>
          <c:tx>
            <c:v>PLCA MAX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95F-49FA-A999-E4EA7996A6D7}"/>
                </c:ext>
              </c:extLst>
            </c:dLbl>
            <c:dLbl>
              <c:idx val="3"/>
              <c:layout>
                <c:manualLayout>
                  <c:x val="2.0781612603717478E-3"/>
                  <c:y val="2.36999020000304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95F-49FA-A999-E4EA7996A6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Sheet1!$A$2:$A$5</c:f>
              <c:numCache>
                <c:formatCode>General</c:formatCode>
                <c:ptCount val="4"/>
                <c:pt idx="0">
                  <c:v>100</c:v>
                </c:pt>
                <c:pt idx="1">
                  <c:v>70</c:v>
                </c:pt>
                <c:pt idx="2">
                  <c:v>40</c:v>
                </c:pt>
                <c:pt idx="3">
                  <c:v>20</c:v>
                </c:pt>
              </c:numCache>
            </c:num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443.4</c:v>
                </c:pt>
                <c:pt idx="1">
                  <c:v>546.4</c:v>
                </c:pt>
                <c:pt idx="2">
                  <c:v>269.2</c:v>
                </c:pt>
                <c:pt idx="3">
                  <c:v>223.7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95F-49FA-A999-E4EA7996A6D7}"/>
            </c:ext>
          </c:extLst>
        </c:ser>
        <c:ser>
          <c:idx val="3"/>
          <c:order val="1"/>
          <c:tx>
            <c:v>PLCA MIN</c:v>
          </c:tx>
          <c:spPr>
            <a:ln w="1905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6741039367164344E-2"/>
                  <c:y val="2.82109553238775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95F-49FA-A999-E4EA7996A6D7}"/>
                </c:ext>
              </c:extLst>
            </c:dLbl>
            <c:dLbl>
              <c:idx val="3"/>
              <c:layout>
                <c:manualLayout>
                  <c:x val="-1.0115707224130712E-2"/>
                  <c:y val="-2.59216845622876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95F-49FA-A999-E4EA7996A6D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Sheet1!$A$2:$A$5</c:f>
              <c:numCache>
                <c:formatCode>General</c:formatCode>
                <c:ptCount val="4"/>
                <c:pt idx="0">
                  <c:v>100</c:v>
                </c:pt>
                <c:pt idx="1">
                  <c:v>70</c:v>
                </c:pt>
                <c:pt idx="2">
                  <c:v>40</c:v>
                </c:pt>
                <c:pt idx="3">
                  <c:v>20</c:v>
                </c:pt>
              </c:numCache>
            </c:numRef>
          </c:xVal>
          <c:yVal>
            <c:numRef>
              <c:f>Sheet1!$E$2:$E$5</c:f>
              <c:numCache>
                <c:formatCode>General</c:formatCode>
                <c:ptCount val="4"/>
                <c:pt idx="0">
                  <c:v>441.1</c:v>
                </c:pt>
                <c:pt idx="1">
                  <c:v>186.4</c:v>
                </c:pt>
                <c:pt idx="2">
                  <c:v>74.8</c:v>
                </c:pt>
                <c:pt idx="3">
                  <c:v>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95F-49FA-A999-E4EA7996A6D7}"/>
            </c:ext>
          </c:extLst>
        </c:ser>
        <c:ser>
          <c:idx val="0"/>
          <c:order val="2"/>
          <c:tx>
            <c:v>CSMA/CD MAX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1594375939122269E-2"/>
                  <c:y val="2.1444375338106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95F-49FA-A999-E4EA7996A6D7}"/>
                </c:ext>
              </c:extLst>
            </c:dLbl>
            <c:dLbl>
              <c:idx val="3"/>
              <c:layout>
                <c:manualLayout>
                  <c:x val="-6.4225711104171357E-3"/>
                  <c:y val="1.24222686904128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95F-49FA-A999-E4EA7996A6D7}"/>
                </c:ext>
              </c:extLst>
            </c:dLbl>
            <c:numFmt formatCode="#.0,\ &quot;ms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Sheet1!$A$2:$A$5</c:f>
              <c:numCache>
                <c:formatCode>General</c:formatCode>
                <c:ptCount val="4"/>
                <c:pt idx="0">
                  <c:v>100</c:v>
                </c:pt>
                <c:pt idx="1">
                  <c:v>70</c:v>
                </c:pt>
                <c:pt idx="2">
                  <c:v>40</c:v>
                </c:pt>
                <c:pt idx="3">
                  <c:v>20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57595.6</c:v>
                </c:pt>
                <c:pt idx="1">
                  <c:v>59692.800000000003</c:v>
                </c:pt>
                <c:pt idx="2">
                  <c:v>29387.5</c:v>
                </c:pt>
                <c:pt idx="3">
                  <c:v>19645.400000000001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95F-49FA-A999-E4EA7996A6D7}"/>
            </c:ext>
          </c:extLst>
        </c:ser>
        <c:ser>
          <c:idx val="1"/>
          <c:order val="3"/>
          <c:tx>
            <c:v>CSMA/CD MIN</c:v>
          </c:tx>
          <c:spPr>
            <a:ln w="19050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6741039367164344E-2"/>
                  <c:y val="-3.94548445338289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95F-49FA-A999-E4EA7996A6D7}"/>
                </c:ext>
              </c:extLst>
            </c:dLbl>
            <c:dLbl>
              <c:idx val="3"/>
              <c:layout>
                <c:manualLayout>
                  <c:x val="-8.9138410192835006E-3"/>
                  <c:y val="-3.2688264548058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95F-49FA-A999-E4EA7996A6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Sheet1!$A$2:$A$5</c:f>
              <c:numCache>
                <c:formatCode>General</c:formatCode>
                <c:ptCount val="4"/>
                <c:pt idx="0">
                  <c:v>100</c:v>
                </c:pt>
                <c:pt idx="1">
                  <c:v>70</c:v>
                </c:pt>
                <c:pt idx="2">
                  <c:v>40</c:v>
                </c:pt>
                <c:pt idx="3">
                  <c:v>20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553.29999999999995</c:v>
                </c:pt>
                <c:pt idx="1">
                  <c:v>1034.2</c:v>
                </c:pt>
                <c:pt idx="2">
                  <c:v>618.9</c:v>
                </c:pt>
                <c:pt idx="3">
                  <c:v>264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95F-49FA-A999-E4EA7996A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2945296"/>
        <c:axId val="637774288"/>
      </c:scatterChart>
      <c:valAx>
        <c:axId val="642945296"/>
        <c:scaling>
          <c:orientation val="minMax"/>
          <c:max val="100"/>
          <c:min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Bus Load (%)</a:t>
                </a:r>
              </a:p>
            </c:rich>
          </c:tx>
          <c:layout>
            <c:manualLayout>
              <c:xMode val="edge"/>
              <c:yMode val="edge"/>
              <c:x val="0.4732119480011483"/>
              <c:y val="0.921876370854048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7774288"/>
        <c:crosses val="autoZero"/>
        <c:crossBetween val="midCat"/>
      </c:valAx>
      <c:valAx>
        <c:axId val="637774288"/>
        <c:scaling>
          <c:logBase val="10"/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 dirty="0"/>
                  <a:t>µs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8.4842106536028125E-2"/>
              <c:y val="0.37738584104682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945296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9072396929195043"/>
          <c:y val="0.77698453490152231"/>
          <c:w val="0.72872313019376023"/>
          <c:h val="3.8062278820746732E-2"/>
        </c:manualLayout>
      </c:layout>
      <c:overlay val="1"/>
      <c:spPr>
        <a:solidFill>
          <a:sysClr val="window" lastClr="FFFFFF">
            <a:lumMod val="95000"/>
          </a:sysClr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THROUGHPUT</a:t>
            </a:r>
          </a:p>
        </c:rich>
      </c:tx>
      <c:layout>
        <c:manualLayout>
          <c:xMode val="edge"/>
          <c:yMode val="edge"/>
          <c:x val="0.40272596749685896"/>
          <c:y val="2.70663199430825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127138651260971"/>
          <c:y val="8.4131322090272909E-2"/>
          <c:w val="0.8123135419593901"/>
          <c:h val="0.77563832292535062"/>
        </c:manualLayout>
      </c:layout>
      <c:scatterChart>
        <c:scatterStyle val="lineMarker"/>
        <c:varyColors val="0"/>
        <c:ser>
          <c:idx val="0"/>
          <c:order val="0"/>
          <c:tx>
            <c:v>PLCA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Sheet1!$A$8:$A$15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xVal>
          <c:yVal>
            <c:numRef>
              <c:f>Sheet1!$B$8:$B$15</c:f>
              <c:numCache>
                <c:formatCode>General</c:formatCode>
                <c:ptCount val="8"/>
                <c:pt idx="0">
                  <c:v>9.68</c:v>
                </c:pt>
                <c:pt idx="1">
                  <c:v>9.6300000000000008</c:v>
                </c:pt>
                <c:pt idx="2">
                  <c:v>9.6199999999999992</c:v>
                </c:pt>
                <c:pt idx="3">
                  <c:v>9.64</c:v>
                </c:pt>
                <c:pt idx="4">
                  <c:v>9.6199999999999992</c:v>
                </c:pt>
                <c:pt idx="5">
                  <c:v>9.6199999999999992</c:v>
                </c:pt>
                <c:pt idx="6">
                  <c:v>9.6300000000000008</c:v>
                </c:pt>
                <c:pt idx="7">
                  <c:v>9.65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3B8-4C09-9B43-5FD7E593DEB9}"/>
            </c:ext>
          </c:extLst>
        </c:ser>
        <c:ser>
          <c:idx val="1"/>
          <c:order val="1"/>
          <c:tx>
            <c:v>CSMA/CD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Sheet1!$A$8:$A$15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xVal>
          <c:yVal>
            <c:numRef>
              <c:f>Sheet1!$C$8:$C$15</c:f>
              <c:numCache>
                <c:formatCode>General</c:formatCode>
                <c:ptCount val="8"/>
                <c:pt idx="0">
                  <c:v>9.68</c:v>
                </c:pt>
                <c:pt idx="1">
                  <c:v>8.61</c:v>
                </c:pt>
                <c:pt idx="2">
                  <c:v>7.76</c:v>
                </c:pt>
                <c:pt idx="3">
                  <c:v>6.82</c:v>
                </c:pt>
                <c:pt idx="4">
                  <c:v>6.55</c:v>
                </c:pt>
                <c:pt idx="5">
                  <c:v>6.67</c:v>
                </c:pt>
                <c:pt idx="6">
                  <c:v>6.41</c:v>
                </c:pt>
                <c:pt idx="7">
                  <c:v>5.87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3B8-4C09-9B43-5FD7E593DE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2047072"/>
        <c:axId val="682049040"/>
      </c:scatterChart>
      <c:valAx>
        <c:axId val="682047072"/>
        <c:scaling>
          <c:orientation val="minMax"/>
          <c:max val="8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Transmitting Nodes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2049040"/>
        <c:crosses val="autoZero"/>
        <c:crossBetween val="midCat"/>
      </c:valAx>
      <c:valAx>
        <c:axId val="682049040"/>
        <c:scaling>
          <c:orientation val="minMax"/>
          <c:max val="10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Mb/s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20470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940909926855333"/>
          <c:y val="0.77698453490152231"/>
          <c:w val="0.49092472420506167"/>
          <c:h val="3.8062278820746726E-2"/>
        </c:manualLayout>
      </c:layout>
      <c:overlay val="0"/>
      <c:spPr>
        <a:solidFill>
          <a:sysClr val="window" lastClr="FFFFFF">
            <a:lumMod val="95000"/>
          </a:sysClr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216FA4-FCB1-4C71-B4AE-2930D1B9C1FF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E64A810-63DF-41E2-82EA-04910F44E1CD}">
      <dgm:prSet/>
      <dgm:spPr/>
      <dgm:t>
        <a:bodyPr/>
        <a:lstStyle/>
        <a:p>
          <a:r>
            <a:rPr lang="en-US" dirty="0"/>
            <a:t>Standard approved Q4 2019</a:t>
          </a:r>
        </a:p>
      </dgm:t>
    </dgm:pt>
    <dgm:pt modelId="{6CD76044-9E33-41E7-9E1A-29721D21EAE6}" type="parTrans" cxnId="{A8805820-706B-483B-8A27-8AFDEE49B6A3}">
      <dgm:prSet/>
      <dgm:spPr/>
      <dgm:t>
        <a:bodyPr/>
        <a:lstStyle/>
        <a:p>
          <a:endParaRPr lang="en-US"/>
        </a:p>
      </dgm:t>
    </dgm:pt>
    <dgm:pt modelId="{6C2E9D55-F463-4275-B05A-EA4A6945E9FD}" type="sibTrans" cxnId="{A8805820-706B-483B-8A27-8AFDEE49B6A3}">
      <dgm:prSet/>
      <dgm:spPr/>
      <dgm:t>
        <a:bodyPr/>
        <a:lstStyle/>
        <a:p>
          <a:endParaRPr lang="en-US"/>
        </a:p>
      </dgm:t>
    </dgm:pt>
    <dgm:pt modelId="{F7E7FF3C-39B7-4052-BE0E-277D40D80AAF}">
      <dgm:prSet/>
      <dgm:spPr/>
      <dgm:t>
        <a:bodyPr/>
        <a:lstStyle/>
        <a:p>
          <a:r>
            <a:rPr lang="en-US"/>
            <a:t>Targeting Industrial, Automotive, Building and Intra-System 10Mb/s Networking</a:t>
          </a:r>
        </a:p>
      </dgm:t>
    </dgm:pt>
    <dgm:pt modelId="{2615C55B-4BF3-46D5-B0AE-845ACCBE44DF}" type="parTrans" cxnId="{969C2F89-973A-4209-8798-92E880B02185}">
      <dgm:prSet/>
      <dgm:spPr/>
      <dgm:t>
        <a:bodyPr/>
        <a:lstStyle/>
        <a:p>
          <a:endParaRPr lang="en-US"/>
        </a:p>
      </dgm:t>
    </dgm:pt>
    <dgm:pt modelId="{820C08DD-0136-45B4-B28C-CC2E4EEE35FD}" type="sibTrans" cxnId="{969C2F89-973A-4209-8798-92E880B02185}">
      <dgm:prSet/>
      <dgm:spPr/>
      <dgm:t>
        <a:bodyPr/>
        <a:lstStyle/>
        <a:p>
          <a:endParaRPr lang="en-US"/>
        </a:p>
      </dgm:t>
    </dgm:pt>
    <dgm:pt modelId="{2023D220-A574-49CB-B6A2-F0483D10F39E}">
      <dgm:prSet/>
      <dgm:spPr/>
      <dgm:t>
        <a:bodyPr/>
        <a:lstStyle/>
        <a:p>
          <a:r>
            <a:rPr lang="en-US" dirty="0"/>
            <a:t>10BASE-T1S: Short Reach (25 meters multi-drop)</a:t>
          </a:r>
        </a:p>
      </dgm:t>
    </dgm:pt>
    <dgm:pt modelId="{E6E12D79-39E6-49C0-AE54-77F73FBE52A7}" type="parTrans" cxnId="{217075EE-0F20-48B2-A21C-850C309AAB43}">
      <dgm:prSet/>
      <dgm:spPr/>
      <dgm:t>
        <a:bodyPr/>
        <a:lstStyle/>
        <a:p>
          <a:endParaRPr lang="en-US"/>
        </a:p>
      </dgm:t>
    </dgm:pt>
    <dgm:pt modelId="{78B0A51C-BDEB-473F-90FF-26268F108714}" type="sibTrans" cxnId="{217075EE-0F20-48B2-A21C-850C309AAB43}">
      <dgm:prSet/>
      <dgm:spPr/>
      <dgm:t>
        <a:bodyPr/>
        <a:lstStyle/>
        <a:p>
          <a:endParaRPr lang="en-US"/>
        </a:p>
      </dgm:t>
    </dgm:pt>
    <dgm:pt modelId="{732A7989-0B30-4CE5-94C4-22DF89F000B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Optional full duplex point-to-point, half duplex multi-drop</a:t>
          </a:r>
        </a:p>
      </dgm:t>
    </dgm:pt>
    <dgm:pt modelId="{7652C147-6A5E-41B0-9E71-BC1454024CFB}" type="parTrans" cxnId="{5F0173C1-DFB2-4ECE-9722-50570E2A2EC2}">
      <dgm:prSet/>
      <dgm:spPr/>
      <dgm:t>
        <a:bodyPr/>
        <a:lstStyle/>
        <a:p>
          <a:endParaRPr lang="en-US"/>
        </a:p>
      </dgm:t>
    </dgm:pt>
    <dgm:pt modelId="{D94B22DC-F273-4FEC-8AD5-CC935C6673D9}" type="sibTrans" cxnId="{5F0173C1-DFB2-4ECE-9722-50570E2A2EC2}">
      <dgm:prSet/>
      <dgm:spPr/>
      <dgm:t>
        <a:bodyPr/>
        <a:lstStyle/>
        <a:p>
          <a:endParaRPr lang="en-US"/>
        </a:p>
      </dgm:t>
    </dgm:pt>
    <dgm:pt modelId="{2C7B7041-FCB2-40C8-8703-80C177CA3BCE}">
      <dgm:prSet/>
      <dgm:spPr/>
      <dgm:t>
        <a:bodyPr/>
        <a:lstStyle/>
        <a:p>
          <a:r>
            <a:rPr lang="en-US" b="1" dirty="0"/>
            <a:t>Evolved Media-Access Protocol</a:t>
          </a:r>
          <a:endParaRPr lang="en-US" dirty="0"/>
        </a:p>
      </dgm:t>
    </dgm:pt>
    <dgm:pt modelId="{83AC1FD5-1C93-4786-B507-43A771D9C3CE}" type="parTrans" cxnId="{1216B9C9-D44B-4F04-9FA5-4777E6A489BC}">
      <dgm:prSet/>
      <dgm:spPr/>
      <dgm:t>
        <a:bodyPr/>
        <a:lstStyle/>
        <a:p>
          <a:endParaRPr lang="en-US"/>
        </a:p>
      </dgm:t>
    </dgm:pt>
    <dgm:pt modelId="{53D2E4A8-D9B9-4AAC-84A9-29DE87328B1C}" type="sibTrans" cxnId="{1216B9C9-D44B-4F04-9FA5-4777E6A489BC}">
      <dgm:prSet/>
      <dgm:spPr/>
      <dgm:t>
        <a:bodyPr/>
        <a:lstStyle/>
        <a:p>
          <a:endParaRPr lang="en-US"/>
        </a:p>
      </dgm:t>
    </dgm:pt>
    <dgm:pt modelId="{E6EB4679-92B4-48BB-9799-E5CE56B7B841}">
      <dgm:prSet/>
      <dgm:spPr/>
      <dgm:t>
        <a:bodyPr/>
        <a:lstStyle/>
        <a:p>
          <a:r>
            <a:rPr lang="en-US" dirty="0"/>
            <a:t>PHY-Level Collision Avoidance (PLCA) for enhanced multi-drop performance</a:t>
          </a:r>
        </a:p>
      </dgm:t>
    </dgm:pt>
    <dgm:pt modelId="{27FB8B10-8B26-489E-931B-E006DB4E2039}" type="parTrans" cxnId="{83E6125A-3DD0-40E0-862E-72BE589913E5}">
      <dgm:prSet/>
      <dgm:spPr/>
      <dgm:t>
        <a:bodyPr/>
        <a:lstStyle/>
        <a:p>
          <a:endParaRPr lang="en-US"/>
        </a:p>
      </dgm:t>
    </dgm:pt>
    <dgm:pt modelId="{F982284B-4C7A-4BDF-938E-107FE635DD4A}" type="sibTrans" cxnId="{83E6125A-3DD0-40E0-862E-72BE589913E5}">
      <dgm:prSet/>
      <dgm:spPr/>
      <dgm:t>
        <a:bodyPr/>
        <a:lstStyle/>
        <a:p>
          <a:endParaRPr lang="en-US"/>
        </a:p>
      </dgm:t>
    </dgm:pt>
    <dgm:pt modelId="{42E60362-BB4D-48CF-9211-477E95D2A661}">
      <dgm:prSet/>
      <dgm:spPr/>
      <dgm:t>
        <a:bodyPr/>
        <a:lstStyle/>
        <a:p>
          <a:r>
            <a:rPr lang="en-US" dirty="0"/>
            <a:t>Improves performance (over traditional CSMA-CD of “plain” Ethernet) in high loading situations</a:t>
          </a:r>
        </a:p>
      </dgm:t>
    </dgm:pt>
    <dgm:pt modelId="{1DA21DE3-791A-42B4-A801-318A5D76FF69}" type="parTrans" cxnId="{2CCB3AED-740F-4E49-A1C5-29AC7E434B55}">
      <dgm:prSet/>
      <dgm:spPr/>
      <dgm:t>
        <a:bodyPr/>
        <a:lstStyle/>
        <a:p>
          <a:endParaRPr lang="en-US"/>
        </a:p>
      </dgm:t>
    </dgm:pt>
    <dgm:pt modelId="{5F8E9397-2038-48CD-8E33-4BB4B17636A1}" type="sibTrans" cxnId="{2CCB3AED-740F-4E49-A1C5-29AC7E434B55}">
      <dgm:prSet/>
      <dgm:spPr/>
      <dgm:t>
        <a:bodyPr/>
        <a:lstStyle/>
        <a:p>
          <a:endParaRPr lang="en-US"/>
        </a:p>
      </dgm:t>
    </dgm:pt>
    <dgm:pt modelId="{55B6BC16-AC6C-4DB2-BCC0-9F877B733AA5}">
      <dgm:prSet/>
      <dgm:spPr/>
      <dgm:t>
        <a:bodyPr/>
        <a:lstStyle/>
        <a:p>
          <a:r>
            <a:rPr lang="en-US" dirty="0"/>
            <a:t>If network set up properly, collisions are avoided due to “round robin” approach</a:t>
          </a:r>
        </a:p>
      </dgm:t>
    </dgm:pt>
    <dgm:pt modelId="{AEEED56D-A892-452D-A3C2-6BB5908427A1}" type="parTrans" cxnId="{47637E28-7210-440F-BD0D-A343C18647A4}">
      <dgm:prSet/>
      <dgm:spPr/>
      <dgm:t>
        <a:bodyPr/>
        <a:lstStyle/>
        <a:p>
          <a:endParaRPr lang="en-US"/>
        </a:p>
      </dgm:t>
    </dgm:pt>
    <dgm:pt modelId="{8989A4F1-6D6B-43AC-B8F7-3767F9B2885E}" type="sibTrans" cxnId="{47637E28-7210-440F-BD0D-A343C18647A4}">
      <dgm:prSet/>
      <dgm:spPr/>
      <dgm:t>
        <a:bodyPr/>
        <a:lstStyle/>
        <a:p>
          <a:endParaRPr lang="en-US"/>
        </a:p>
      </dgm:t>
    </dgm:pt>
    <dgm:pt modelId="{116F8100-0766-4955-B3ED-51DD49FE3A42}">
      <dgm:prSet/>
      <dgm:spPr/>
      <dgm:t>
        <a:bodyPr/>
        <a:lstStyle/>
        <a:p>
          <a:r>
            <a:rPr lang="en-US" b="1"/>
            <a:t>Preserves the IEEE 802.3/Ethernet frame format at MAC interface</a:t>
          </a:r>
          <a:endParaRPr lang="en-US"/>
        </a:p>
      </dgm:t>
    </dgm:pt>
    <dgm:pt modelId="{33215DA6-38E1-4425-ADA9-F11A9D36A279}" type="parTrans" cxnId="{0B11DF11-AB85-4764-8469-9680B5FE9B9C}">
      <dgm:prSet/>
      <dgm:spPr/>
      <dgm:t>
        <a:bodyPr/>
        <a:lstStyle/>
        <a:p>
          <a:endParaRPr lang="en-US"/>
        </a:p>
      </dgm:t>
    </dgm:pt>
    <dgm:pt modelId="{85A3292B-3350-4F35-B161-5BB32EA38A83}" type="sibTrans" cxnId="{0B11DF11-AB85-4764-8469-9680B5FE9B9C}">
      <dgm:prSet/>
      <dgm:spPr/>
      <dgm:t>
        <a:bodyPr/>
        <a:lstStyle/>
        <a:p>
          <a:endParaRPr lang="en-US"/>
        </a:p>
      </dgm:t>
    </dgm:pt>
    <dgm:pt modelId="{2382168B-D885-4274-95AF-51818D635773}">
      <dgm:prSet/>
      <dgm:spPr/>
      <dgm:t>
        <a:bodyPr/>
        <a:lstStyle/>
        <a:p>
          <a:r>
            <a:rPr lang="en-US"/>
            <a:t>Layers above MAC sublayer are unchanged</a:t>
          </a:r>
        </a:p>
      </dgm:t>
    </dgm:pt>
    <dgm:pt modelId="{6204D72C-C7C3-4430-9217-D6BDBD43FB65}" type="parTrans" cxnId="{A19F02F9-A91B-4938-A702-8543C9008B70}">
      <dgm:prSet/>
      <dgm:spPr/>
      <dgm:t>
        <a:bodyPr/>
        <a:lstStyle/>
        <a:p>
          <a:endParaRPr lang="en-US"/>
        </a:p>
      </dgm:t>
    </dgm:pt>
    <dgm:pt modelId="{817D1CB8-2E75-4390-B044-7F63D93C4448}" type="sibTrans" cxnId="{A19F02F9-A91B-4938-A702-8543C9008B70}">
      <dgm:prSet/>
      <dgm:spPr/>
      <dgm:t>
        <a:bodyPr/>
        <a:lstStyle/>
        <a:p>
          <a:endParaRPr lang="en-US"/>
        </a:p>
      </dgm:t>
    </dgm:pt>
    <dgm:pt modelId="{65553F8E-6BBC-4F9F-91BF-51CEBE67ECB2}">
      <dgm:prSet/>
      <dgm:spPr/>
      <dgm:t>
        <a:bodyPr/>
        <a:lstStyle/>
        <a:p>
          <a:r>
            <a:rPr lang="en-US" dirty="0"/>
            <a:t>Developers can still use existing software/IP in higher layers</a:t>
          </a:r>
        </a:p>
      </dgm:t>
    </dgm:pt>
    <dgm:pt modelId="{90865CD2-FD90-424B-B7F9-CA99C8079242}" type="parTrans" cxnId="{E79DFF6D-E165-47A6-90A3-C8A8BA7CF59C}">
      <dgm:prSet/>
      <dgm:spPr/>
      <dgm:t>
        <a:bodyPr/>
        <a:lstStyle/>
        <a:p>
          <a:endParaRPr lang="en-US"/>
        </a:p>
      </dgm:t>
    </dgm:pt>
    <dgm:pt modelId="{DF5B05CA-DA83-458E-AE04-8E9C69E0FDF8}" type="sibTrans" cxnId="{E79DFF6D-E165-47A6-90A3-C8A8BA7CF59C}">
      <dgm:prSet/>
      <dgm:spPr/>
      <dgm:t>
        <a:bodyPr/>
        <a:lstStyle/>
        <a:p>
          <a:endParaRPr lang="en-US"/>
        </a:p>
      </dgm:t>
    </dgm:pt>
    <dgm:pt modelId="{766EEF23-7163-4BBA-BD68-7652FD6F726A}">
      <dgm:prSet/>
      <dgm:spPr/>
      <dgm:t>
        <a:bodyPr/>
        <a:lstStyle/>
        <a:p>
          <a:r>
            <a:rPr lang="en-US" dirty="0"/>
            <a:t>From a semiconductor point-of-view only the PHY is different</a:t>
          </a:r>
        </a:p>
      </dgm:t>
    </dgm:pt>
    <dgm:pt modelId="{1AE5F3F5-7B44-4D9D-99D0-978DA3A43CED}" type="parTrans" cxnId="{B436DC2C-4F6A-4499-AF9C-45F1D2CEBFB4}">
      <dgm:prSet/>
      <dgm:spPr/>
      <dgm:t>
        <a:bodyPr/>
        <a:lstStyle/>
        <a:p>
          <a:endParaRPr lang="en-US"/>
        </a:p>
      </dgm:t>
    </dgm:pt>
    <dgm:pt modelId="{A0308295-A5BB-43B5-BB9F-F53219346EF2}" type="sibTrans" cxnId="{B436DC2C-4F6A-4499-AF9C-45F1D2CEBFB4}">
      <dgm:prSet/>
      <dgm:spPr/>
      <dgm:t>
        <a:bodyPr/>
        <a:lstStyle/>
        <a:p>
          <a:endParaRPr lang="en-US"/>
        </a:p>
      </dgm:t>
    </dgm:pt>
    <dgm:pt modelId="{A0AFC62D-DA1C-466C-920A-B918899171E4}" type="pres">
      <dgm:prSet presAssocID="{2E216FA4-FCB1-4C71-B4AE-2930D1B9C1FF}" presName="linear" presStyleCnt="0">
        <dgm:presLayoutVars>
          <dgm:dir/>
          <dgm:animLvl val="lvl"/>
          <dgm:resizeHandles val="exact"/>
        </dgm:presLayoutVars>
      </dgm:prSet>
      <dgm:spPr/>
    </dgm:pt>
    <dgm:pt modelId="{9B6F0EDE-2B6F-459E-BA6B-6534382F76DE}" type="pres">
      <dgm:prSet presAssocID="{CE64A810-63DF-41E2-82EA-04910F44E1CD}" presName="parentLin" presStyleCnt="0"/>
      <dgm:spPr/>
    </dgm:pt>
    <dgm:pt modelId="{0ED77023-EA28-47C2-A509-00BAC51E22D9}" type="pres">
      <dgm:prSet presAssocID="{CE64A810-63DF-41E2-82EA-04910F44E1CD}" presName="parentLeftMargin" presStyleLbl="node1" presStyleIdx="0" presStyleCnt="4"/>
      <dgm:spPr/>
    </dgm:pt>
    <dgm:pt modelId="{8D300204-8A91-464C-A067-0D2EC560FAA7}" type="pres">
      <dgm:prSet presAssocID="{CE64A810-63DF-41E2-82EA-04910F44E1C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A4405E8-74C0-4D28-878B-2C892FF9AC6A}" type="pres">
      <dgm:prSet presAssocID="{CE64A810-63DF-41E2-82EA-04910F44E1CD}" presName="negativeSpace" presStyleCnt="0"/>
      <dgm:spPr/>
    </dgm:pt>
    <dgm:pt modelId="{50E83E70-2973-4B4D-A413-F2CD0C13C193}" type="pres">
      <dgm:prSet presAssocID="{CE64A810-63DF-41E2-82EA-04910F44E1CD}" presName="childText" presStyleLbl="conFgAcc1" presStyleIdx="0" presStyleCnt="4">
        <dgm:presLayoutVars>
          <dgm:bulletEnabled val="1"/>
        </dgm:presLayoutVars>
      </dgm:prSet>
      <dgm:spPr/>
    </dgm:pt>
    <dgm:pt modelId="{90BE2596-F456-4606-B372-E2DCBFA021D0}" type="pres">
      <dgm:prSet presAssocID="{6C2E9D55-F463-4275-B05A-EA4A6945E9FD}" presName="spaceBetweenRectangles" presStyleCnt="0"/>
      <dgm:spPr/>
    </dgm:pt>
    <dgm:pt modelId="{42D8876C-53C7-429A-BB0A-B69A7F3F190E}" type="pres">
      <dgm:prSet presAssocID="{F7E7FF3C-39B7-4052-BE0E-277D40D80AAF}" presName="parentLin" presStyleCnt="0"/>
      <dgm:spPr/>
    </dgm:pt>
    <dgm:pt modelId="{FFB21917-7802-4956-8942-C7E3E038097F}" type="pres">
      <dgm:prSet presAssocID="{F7E7FF3C-39B7-4052-BE0E-277D40D80AAF}" presName="parentLeftMargin" presStyleLbl="node1" presStyleIdx="0" presStyleCnt="4"/>
      <dgm:spPr/>
    </dgm:pt>
    <dgm:pt modelId="{72B158A5-023A-4CBD-A5C1-F4F6FBEEA61E}" type="pres">
      <dgm:prSet presAssocID="{F7E7FF3C-39B7-4052-BE0E-277D40D80AA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FC519CC-F393-4530-B217-8EFFCB9FA9B9}" type="pres">
      <dgm:prSet presAssocID="{F7E7FF3C-39B7-4052-BE0E-277D40D80AAF}" presName="negativeSpace" presStyleCnt="0"/>
      <dgm:spPr/>
    </dgm:pt>
    <dgm:pt modelId="{103A71E6-5A23-4743-B0F2-6A41C8DAC2E9}" type="pres">
      <dgm:prSet presAssocID="{F7E7FF3C-39B7-4052-BE0E-277D40D80AAF}" presName="childText" presStyleLbl="conFgAcc1" presStyleIdx="1" presStyleCnt="4">
        <dgm:presLayoutVars>
          <dgm:bulletEnabled val="1"/>
        </dgm:presLayoutVars>
      </dgm:prSet>
      <dgm:spPr/>
    </dgm:pt>
    <dgm:pt modelId="{FFB94FFA-B434-4008-BD97-6833FB8AEC38}" type="pres">
      <dgm:prSet presAssocID="{820C08DD-0136-45B4-B28C-CC2E4EEE35FD}" presName="spaceBetweenRectangles" presStyleCnt="0"/>
      <dgm:spPr/>
    </dgm:pt>
    <dgm:pt modelId="{2A2FD2B7-5BD8-46B4-83A5-D934CA357195}" type="pres">
      <dgm:prSet presAssocID="{2C7B7041-FCB2-40C8-8703-80C177CA3BCE}" presName="parentLin" presStyleCnt="0"/>
      <dgm:spPr/>
    </dgm:pt>
    <dgm:pt modelId="{03F583DE-20FE-4D60-9EA1-37A320CCF979}" type="pres">
      <dgm:prSet presAssocID="{2C7B7041-FCB2-40C8-8703-80C177CA3BCE}" presName="parentLeftMargin" presStyleLbl="node1" presStyleIdx="1" presStyleCnt="4"/>
      <dgm:spPr/>
    </dgm:pt>
    <dgm:pt modelId="{7F74FD05-BCB7-4D05-A41F-53A8983B9F05}" type="pres">
      <dgm:prSet presAssocID="{2C7B7041-FCB2-40C8-8703-80C177CA3BC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BBCF00E-56B5-441C-91B8-A6C7903E46DA}" type="pres">
      <dgm:prSet presAssocID="{2C7B7041-FCB2-40C8-8703-80C177CA3BCE}" presName="negativeSpace" presStyleCnt="0"/>
      <dgm:spPr/>
    </dgm:pt>
    <dgm:pt modelId="{3D5F9EF6-6D9C-4DD0-854D-627558D935E3}" type="pres">
      <dgm:prSet presAssocID="{2C7B7041-FCB2-40C8-8703-80C177CA3BCE}" presName="childText" presStyleLbl="conFgAcc1" presStyleIdx="2" presStyleCnt="4">
        <dgm:presLayoutVars>
          <dgm:bulletEnabled val="1"/>
        </dgm:presLayoutVars>
      </dgm:prSet>
      <dgm:spPr/>
    </dgm:pt>
    <dgm:pt modelId="{E73B18DF-F747-4A5B-A5C9-7B1F43CD7DF7}" type="pres">
      <dgm:prSet presAssocID="{53D2E4A8-D9B9-4AAC-84A9-29DE87328B1C}" presName="spaceBetweenRectangles" presStyleCnt="0"/>
      <dgm:spPr/>
    </dgm:pt>
    <dgm:pt modelId="{1197383A-8E51-47BE-BAF8-885366EB7781}" type="pres">
      <dgm:prSet presAssocID="{116F8100-0766-4955-B3ED-51DD49FE3A42}" presName="parentLin" presStyleCnt="0"/>
      <dgm:spPr/>
    </dgm:pt>
    <dgm:pt modelId="{CA826036-54DC-4CD9-9A2C-096680250D40}" type="pres">
      <dgm:prSet presAssocID="{116F8100-0766-4955-B3ED-51DD49FE3A42}" presName="parentLeftMargin" presStyleLbl="node1" presStyleIdx="2" presStyleCnt="4"/>
      <dgm:spPr/>
    </dgm:pt>
    <dgm:pt modelId="{79EF6654-D694-4A9F-ACC6-F6C4C54DB50A}" type="pres">
      <dgm:prSet presAssocID="{116F8100-0766-4955-B3ED-51DD49FE3A4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C181B56-BAA9-4762-B8CA-5F3132E4E040}" type="pres">
      <dgm:prSet presAssocID="{116F8100-0766-4955-B3ED-51DD49FE3A42}" presName="negativeSpace" presStyleCnt="0"/>
      <dgm:spPr/>
    </dgm:pt>
    <dgm:pt modelId="{F374A697-3726-4A67-BBF9-1B9AD41C0A5B}" type="pres">
      <dgm:prSet presAssocID="{116F8100-0766-4955-B3ED-51DD49FE3A4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369D006-F563-4615-9DBE-ECF86C116CFF}" type="presOf" srcId="{42E60362-BB4D-48CF-9211-477E95D2A661}" destId="{3D5F9EF6-6D9C-4DD0-854D-627558D935E3}" srcOrd="0" destOrd="1" presId="urn:microsoft.com/office/officeart/2005/8/layout/list1"/>
    <dgm:cxn modelId="{A562AC11-2FDB-4655-9134-E47CCB56041E}" type="presOf" srcId="{CE64A810-63DF-41E2-82EA-04910F44E1CD}" destId="{0ED77023-EA28-47C2-A509-00BAC51E22D9}" srcOrd="0" destOrd="0" presId="urn:microsoft.com/office/officeart/2005/8/layout/list1"/>
    <dgm:cxn modelId="{0B11DF11-AB85-4764-8469-9680B5FE9B9C}" srcId="{2E216FA4-FCB1-4C71-B4AE-2930D1B9C1FF}" destId="{116F8100-0766-4955-B3ED-51DD49FE3A42}" srcOrd="3" destOrd="0" parTransId="{33215DA6-38E1-4425-ADA9-F11A9D36A279}" sibTransId="{85A3292B-3350-4F35-B161-5BB32EA38A83}"/>
    <dgm:cxn modelId="{A4019615-4559-4C4C-9739-2BAFBB2F6775}" type="presOf" srcId="{2E216FA4-FCB1-4C71-B4AE-2930D1B9C1FF}" destId="{A0AFC62D-DA1C-466C-920A-B918899171E4}" srcOrd="0" destOrd="0" presId="urn:microsoft.com/office/officeart/2005/8/layout/list1"/>
    <dgm:cxn modelId="{A8805820-706B-483B-8A27-8AFDEE49B6A3}" srcId="{2E216FA4-FCB1-4C71-B4AE-2930D1B9C1FF}" destId="{CE64A810-63DF-41E2-82EA-04910F44E1CD}" srcOrd="0" destOrd="0" parTransId="{6CD76044-9E33-41E7-9E1A-29721D21EAE6}" sibTransId="{6C2E9D55-F463-4275-B05A-EA4A6945E9FD}"/>
    <dgm:cxn modelId="{ED705E26-0E8C-48F3-B186-C4D9B2185FA3}" type="presOf" srcId="{2C7B7041-FCB2-40C8-8703-80C177CA3BCE}" destId="{03F583DE-20FE-4D60-9EA1-37A320CCF979}" srcOrd="0" destOrd="0" presId="urn:microsoft.com/office/officeart/2005/8/layout/list1"/>
    <dgm:cxn modelId="{7ABE9E26-E730-46C3-B7BB-7E6EB56DC454}" type="presOf" srcId="{65553F8E-6BBC-4F9F-91BF-51CEBE67ECB2}" destId="{F374A697-3726-4A67-BBF9-1B9AD41C0A5B}" srcOrd="0" destOrd="1" presId="urn:microsoft.com/office/officeart/2005/8/layout/list1"/>
    <dgm:cxn modelId="{47637E28-7210-440F-BD0D-A343C18647A4}" srcId="{2C7B7041-FCB2-40C8-8703-80C177CA3BCE}" destId="{55B6BC16-AC6C-4DB2-BCC0-9F877B733AA5}" srcOrd="2" destOrd="0" parTransId="{AEEED56D-A892-452D-A3C2-6BB5908427A1}" sibTransId="{8989A4F1-6D6B-43AC-B8F7-3767F9B2885E}"/>
    <dgm:cxn modelId="{B436DC2C-4F6A-4499-AF9C-45F1D2CEBFB4}" srcId="{116F8100-0766-4955-B3ED-51DD49FE3A42}" destId="{766EEF23-7163-4BBA-BD68-7652FD6F726A}" srcOrd="2" destOrd="0" parTransId="{1AE5F3F5-7B44-4D9D-99D0-978DA3A43CED}" sibTransId="{A0308295-A5BB-43B5-BB9F-F53219346EF2}"/>
    <dgm:cxn modelId="{DCC83131-18C8-4A9C-AD30-BA28DAA52A3C}" type="presOf" srcId="{2C7B7041-FCB2-40C8-8703-80C177CA3BCE}" destId="{7F74FD05-BCB7-4D05-A41F-53A8983B9F05}" srcOrd="1" destOrd="0" presId="urn:microsoft.com/office/officeart/2005/8/layout/list1"/>
    <dgm:cxn modelId="{D7CFC134-6AC6-4518-9291-5DCA25211A11}" type="presOf" srcId="{116F8100-0766-4955-B3ED-51DD49FE3A42}" destId="{CA826036-54DC-4CD9-9A2C-096680250D40}" srcOrd="0" destOrd="0" presId="urn:microsoft.com/office/officeart/2005/8/layout/list1"/>
    <dgm:cxn modelId="{C7644C5B-9D3E-4612-AE5F-47DF2A7140BF}" type="presOf" srcId="{F7E7FF3C-39B7-4052-BE0E-277D40D80AAF}" destId="{72B158A5-023A-4CBD-A5C1-F4F6FBEEA61E}" srcOrd="1" destOrd="0" presId="urn:microsoft.com/office/officeart/2005/8/layout/list1"/>
    <dgm:cxn modelId="{E51CDD5C-D6E4-47F9-874C-D36F80127703}" type="presOf" srcId="{F7E7FF3C-39B7-4052-BE0E-277D40D80AAF}" destId="{FFB21917-7802-4956-8942-C7E3E038097F}" srcOrd="0" destOrd="0" presId="urn:microsoft.com/office/officeart/2005/8/layout/list1"/>
    <dgm:cxn modelId="{1B920D44-C7B2-4543-85CB-7F520FC5DD30}" type="presOf" srcId="{CE64A810-63DF-41E2-82EA-04910F44E1CD}" destId="{8D300204-8A91-464C-A067-0D2EC560FAA7}" srcOrd="1" destOrd="0" presId="urn:microsoft.com/office/officeart/2005/8/layout/list1"/>
    <dgm:cxn modelId="{76996747-56D2-40EE-A872-A672665602FC}" type="presOf" srcId="{E6EB4679-92B4-48BB-9799-E5CE56B7B841}" destId="{3D5F9EF6-6D9C-4DD0-854D-627558D935E3}" srcOrd="0" destOrd="0" presId="urn:microsoft.com/office/officeart/2005/8/layout/list1"/>
    <dgm:cxn modelId="{E79DFF6D-E165-47A6-90A3-C8A8BA7CF59C}" srcId="{116F8100-0766-4955-B3ED-51DD49FE3A42}" destId="{65553F8E-6BBC-4F9F-91BF-51CEBE67ECB2}" srcOrd="1" destOrd="0" parTransId="{90865CD2-FD90-424B-B7F9-CA99C8079242}" sibTransId="{DF5B05CA-DA83-458E-AE04-8E9C69E0FDF8}"/>
    <dgm:cxn modelId="{83E6125A-3DD0-40E0-862E-72BE589913E5}" srcId="{2C7B7041-FCB2-40C8-8703-80C177CA3BCE}" destId="{E6EB4679-92B4-48BB-9799-E5CE56B7B841}" srcOrd="0" destOrd="0" parTransId="{27FB8B10-8B26-489E-931B-E006DB4E2039}" sibTransId="{F982284B-4C7A-4BDF-938E-107FE635DD4A}"/>
    <dgm:cxn modelId="{969C2F89-973A-4209-8798-92E880B02185}" srcId="{2E216FA4-FCB1-4C71-B4AE-2930D1B9C1FF}" destId="{F7E7FF3C-39B7-4052-BE0E-277D40D80AAF}" srcOrd="1" destOrd="0" parTransId="{2615C55B-4BF3-46D5-B0AE-845ACCBE44DF}" sibTransId="{820C08DD-0136-45B4-B28C-CC2E4EEE35FD}"/>
    <dgm:cxn modelId="{FA1F8689-6C73-45DC-8502-4FC3871B6C9A}" type="presOf" srcId="{2382168B-D885-4274-95AF-51818D635773}" destId="{F374A697-3726-4A67-BBF9-1B9AD41C0A5B}" srcOrd="0" destOrd="0" presId="urn:microsoft.com/office/officeart/2005/8/layout/list1"/>
    <dgm:cxn modelId="{5F0173C1-DFB2-4ECE-9722-50570E2A2EC2}" srcId="{F7E7FF3C-39B7-4052-BE0E-277D40D80AAF}" destId="{732A7989-0B30-4CE5-94C4-22DF89F000B8}" srcOrd="1" destOrd="0" parTransId="{7652C147-6A5E-41B0-9E71-BC1454024CFB}" sibTransId="{D94B22DC-F273-4FEC-8AD5-CC935C6673D9}"/>
    <dgm:cxn modelId="{1216B9C9-D44B-4F04-9FA5-4777E6A489BC}" srcId="{2E216FA4-FCB1-4C71-B4AE-2930D1B9C1FF}" destId="{2C7B7041-FCB2-40C8-8703-80C177CA3BCE}" srcOrd="2" destOrd="0" parTransId="{83AC1FD5-1C93-4786-B507-43A771D9C3CE}" sibTransId="{53D2E4A8-D9B9-4AAC-84A9-29DE87328B1C}"/>
    <dgm:cxn modelId="{934363DA-B527-49AA-A2D1-1A40DAC3BA39}" type="presOf" srcId="{732A7989-0B30-4CE5-94C4-22DF89F000B8}" destId="{103A71E6-5A23-4743-B0F2-6A41C8DAC2E9}" srcOrd="0" destOrd="1" presId="urn:microsoft.com/office/officeart/2005/8/layout/list1"/>
    <dgm:cxn modelId="{1F7406DB-F4A4-4361-9786-416F7EE45509}" type="presOf" srcId="{766EEF23-7163-4BBA-BD68-7652FD6F726A}" destId="{F374A697-3726-4A67-BBF9-1B9AD41C0A5B}" srcOrd="0" destOrd="2" presId="urn:microsoft.com/office/officeart/2005/8/layout/list1"/>
    <dgm:cxn modelId="{AE8FF1DC-83E0-4642-BAC6-8A9A1D00C383}" type="presOf" srcId="{2023D220-A574-49CB-B6A2-F0483D10F39E}" destId="{103A71E6-5A23-4743-B0F2-6A41C8DAC2E9}" srcOrd="0" destOrd="0" presId="urn:microsoft.com/office/officeart/2005/8/layout/list1"/>
    <dgm:cxn modelId="{80E45BDF-D6E7-4D76-9B53-CE70334DFB8A}" type="presOf" srcId="{116F8100-0766-4955-B3ED-51DD49FE3A42}" destId="{79EF6654-D694-4A9F-ACC6-F6C4C54DB50A}" srcOrd="1" destOrd="0" presId="urn:microsoft.com/office/officeart/2005/8/layout/list1"/>
    <dgm:cxn modelId="{2CCB3AED-740F-4E49-A1C5-29AC7E434B55}" srcId="{2C7B7041-FCB2-40C8-8703-80C177CA3BCE}" destId="{42E60362-BB4D-48CF-9211-477E95D2A661}" srcOrd="1" destOrd="0" parTransId="{1DA21DE3-791A-42B4-A801-318A5D76FF69}" sibTransId="{5F8E9397-2038-48CD-8E33-4BB4B17636A1}"/>
    <dgm:cxn modelId="{217075EE-0F20-48B2-A21C-850C309AAB43}" srcId="{F7E7FF3C-39B7-4052-BE0E-277D40D80AAF}" destId="{2023D220-A574-49CB-B6A2-F0483D10F39E}" srcOrd="0" destOrd="0" parTransId="{E6E12D79-39E6-49C0-AE54-77F73FBE52A7}" sibTransId="{78B0A51C-BDEB-473F-90FF-26268F108714}"/>
    <dgm:cxn modelId="{093873F2-097A-454C-BEE5-CF1F22818D12}" type="presOf" srcId="{55B6BC16-AC6C-4DB2-BCC0-9F877B733AA5}" destId="{3D5F9EF6-6D9C-4DD0-854D-627558D935E3}" srcOrd="0" destOrd="2" presId="urn:microsoft.com/office/officeart/2005/8/layout/list1"/>
    <dgm:cxn modelId="{A19F02F9-A91B-4938-A702-8543C9008B70}" srcId="{116F8100-0766-4955-B3ED-51DD49FE3A42}" destId="{2382168B-D885-4274-95AF-51818D635773}" srcOrd="0" destOrd="0" parTransId="{6204D72C-C7C3-4430-9217-D6BDBD43FB65}" sibTransId="{817D1CB8-2E75-4390-B044-7F63D93C4448}"/>
    <dgm:cxn modelId="{7D360067-9C4F-4218-AE48-79A401A083BC}" type="presParOf" srcId="{A0AFC62D-DA1C-466C-920A-B918899171E4}" destId="{9B6F0EDE-2B6F-459E-BA6B-6534382F76DE}" srcOrd="0" destOrd="0" presId="urn:microsoft.com/office/officeart/2005/8/layout/list1"/>
    <dgm:cxn modelId="{522668CA-27F9-48B8-9139-1E5669C7A8EB}" type="presParOf" srcId="{9B6F0EDE-2B6F-459E-BA6B-6534382F76DE}" destId="{0ED77023-EA28-47C2-A509-00BAC51E22D9}" srcOrd="0" destOrd="0" presId="urn:microsoft.com/office/officeart/2005/8/layout/list1"/>
    <dgm:cxn modelId="{AC3F2DA2-3682-4256-994E-CEBF8BE5142F}" type="presParOf" srcId="{9B6F0EDE-2B6F-459E-BA6B-6534382F76DE}" destId="{8D300204-8A91-464C-A067-0D2EC560FAA7}" srcOrd="1" destOrd="0" presId="urn:microsoft.com/office/officeart/2005/8/layout/list1"/>
    <dgm:cxn modelId="{58022FEA-969B-4F3C-B25C-C7099F0A8D1E}" type="presParOf" srcId="{A0AFC62D-DA1C-466C-920A-B918899171E4}" destId="{BA4405E8-74C0-4D28-878B-2C892FF9AC6A}" srcOrd="1" destOrd="0" presId="urn:microsoft.com/office/officeart/2005/8/layout/list1"/>
    <dgm:cxn modelId="{81408410-A664-47C0-8EE0-2ABB4A60369C}" type="presParOf" srcId="{A0AFC62D-DA1C-466C-920A-B918899171E4}" destId="{50E83E70-2973-4B4D-A413-F2CD0C13C193}" srcOrd="2" destOrd="0" presId="urn:microsoft.com/office/officeart/2005/8/layout/list1"/>
    <dgm:cxn modelId="{B179D975-A6C5-4C10-9B44-37A07BFB7E70}" type="presParOf" srcId="{A0AFC62D-DA1C-466C-920A-B918899171E4}" destId="{90BE2596-F456-4606-B372-E2DCBFA021D0}" srcOrd="3" destOrd="0" presId="urn:microsoft.com/office/officeart/2005/8/layout/list1"/>
    <dgm:cxn modelId="{5C6D1E4E-43F7-4EBD-A222-0B6143E45F4E}" type="presParOf" srcId="{A0AFC62D-DA1C-466C-920A-B918899171E4}" destId="{42D8876C-53C7-429A-BB0A-B69A7F3F190E}" srcOrd="4" destOrd="0" presId="urn:microsoft.com/office/officeart/2005/8/layout/list1"/>
    <dgm:cxn modelId="{BC111DEA-42A6-4C56-AC51-7FA2E3818FCA}" type="presParOf" srcId="{42D8876C-53C7-429A-BB0A-B69A7F3F190E}" destId="{FFB21917-7802-4956-8942-C7E3E038097F}" srcOrd="0" destOrd="0" presId="urn:microsoft.com/office/officeart/2005/8/layout/list1"/>
    <dgm:cxn modelId="{3A44827B-0E8B-4197-88EA-1DBAD34C7052}" type="presParOf" srcId="{42D8876C-53C7-429A-BB0A-B69A7F3F190E}" destId="{72B158A5-023A-4CBD-A5C1-F4F6FBEEA61E}" srcOrd="1" destOrd="0" presId="urn:microsoft.com/office/officeart/2005/8/layout/list1"/>
    <dgm:cxn modelId="{4030F6B0-E9C0-4BFE-9455-672BC7810E8E}" type="presParOf" srcId="{A0AFC62D-DA1C-466C-920A-B918899171E4}" destId="{9FC519CC-F393-4530-B217-8EFFCB9FA9B9}" srcOrd="5" destOrd="0" presId="urn:microsoft.com/office/officeart/2005/8/layout/list1"/>
    <dgm:cxn modelId="{571BDF94-DCEE-476E-8850-C1D8F5FA8093}" type="presParOf" srcId="{A0AFC62D-DA1C-466C-920A-B918899171E4}" destId="{103A71E6-5A23-4743-B0F2-6A41C8DAC2E9}" srcOrd="6" destOrd="0" presId="urn:microsoft.com/office/officeart/2005/8/layout/list1"/>
    <dgm:cxn modelId="{080C6CBE-DAB7-4C8B-B7BD-9462885C0CE5}" type="presParOf" srcId="{A0AFC62D-DA1C-466C-920A-B918899171E4}" destId="{FFB94FFA-B434-4008-BD97-6833FB8AEC38}" srcOrd="7" destOrd="0" presId="urn:microsoft.com/office/officeart/2005/8/layout/list1"/>
    <dgm:cxn modelId="{647D33F6-5091-45A0-B581-FE6D46D2BA6E}" type="presParOf" srcId="{A0AFC62D-DA1C-466C-920A-B918899171E4}" destId="{2A2FD2B7-5BD8-46B4-83A5-D934CA357195}" srcOrd="8" destOrd="0" presId="urn:microsoft.com/office/officeart/2005/8/layout/list1"/>
    <dgm:cxn modelId="{B5C23449-ED69-40FC-9F1D-860095057A34}" type="presParOf" srcId="{2A2FD2B7-5BD8-46B4-83A5-D934CA357195}" destId="{03F583DE-20FE-4D60-9EA1-37A320CCF979}" srcOrd="0" destOrd="0" presId="urn:microsoft.com/office/officeart/2005/8/layout/list1"/>
    <dgm:cxn modelId="{EF5937EB-CA26-49DB-B896-AF3D9A285310}" type="presParOf" srcId="{2A2FD2B7-5BD8-46B4-83A5-D934CA357195}" destId="{7F74FD05-BCB7-4D05-A41F-53A8983B9F05}" srcOrd="1" destOrd="0" presId="urn:microsoft.com/office/officeart/2005/8/layout/list1"/>
    <dgm:cxn modelId="{30AE7008-BD7C-4CC9-98D8-2E5C3594ADB2}" type="presParOf" srcId="{A0AFC62D-DA1C-466C-920A-B918899171E4}" destId="{9BBCF00E-56B5-441C-91B8-A6C7903E46DA}" srcOrd="9" destOrd="0" presId="urn:microsoft.com/office/officeart/2005/8/layout/list1"/>
    <dgm:cxn modelId="{412494B5-B7B0-4B44-A000-BEBFD3739487}" type="presParOf" srcId="{A0AFC62D-DA1C-466C-920A-B918899171E4}" destId="{3D5F9EF6-6D9C-4DD0-854D-627558D935E3}" srcOrd="10" destOrd="0" presId="urn:microsoft.com/office/officeart/2005/8/layout/list1"/>
    <dgm:cxn modelId="{7318443D-CDEA-4FEA-95DD-3A6CBF599881}" type="presParOf" srcId="{A0AFC62D-DA1C-466C-920A-B918899171E4}" destId="{E73B18DF-F747-4A5B-A5C9-7B1F43CD7DF7}" srcOrd="11" destOrd="0" presId="urn:microsoft.com/office/officeart/2005/8/layout/list1"/>
    <dgm:cxn modelId="{2A661B47-4037-4A52-B363-56F0DDD05C7E}" type="presParOf" srcId="{A0AFC62D-DA1C-466C-920A-B918899171E4}" destId="{1197383A-8E51-47BE-BAF8-885366EB7781}" srcOrd="12" destOrd="0" presId="urn:microsoft.com/office/officeart/2005/8/layout/list1"/>
    <dgm:cxn modelId="{CF5830CC-395A-44AB-98C0-B9E72F160090}" type="presParOf" srcId="{1197383A-8E51-47BE-BAF8-885366EB7781}" destId="{CA826036-54DC-4CD9-9A2C-096680250D40}" srcOrd="0" destOrd="0" presId="urn:microsoft.com/office/officeart/2005/8/layout/list1"/>
    <dgm:cxn modelId="{EA90DE46-7C25-4BEA-A767-8507B25D861B}" type="presParOf" srcId="{1197383A-8E51-47BE-BAF8-885366EB7781}" destId="{79EF6654-D694-4A9F-ACC6-F6C4C54DB50A}" srcOrd="1" destOrd="0" presId="urn:microsoft.com/office/officeart/2005/8/layout/list1"/>
    <dgm:cxn modelId="{2B96C134-47C1-4A58-9C76-64461F5E6DEF}" type="presParOf" srcId="{A0AFC62D-DA1C-466C-920A-B918899171E4}" destId="{0C181B56-BAA9-4762-B8CA-5F3132E4E040}" srcOrd="13" destOrd="0" presId="urn:microsoft.com/office/officeart/2005/8/layout/list1"/>
    <dgm:cxn modelId="{B8D5D982-C0BC-489D-8D55-9ACD511E7B0E}" type="presParOf" srcId="{A0AFC62D-DA1C-466C-920A-B918899171E4}" destId="{F374A697-3726-4A67-BBF9-1B9AD41C0A5B}" srcOrd="14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83E70-2973-4B4D-A413-F2CD0C13C193}">
      <dsp:nvSpPr>
        <dsp:cNvPr id="0" name=""/>
        <dsp:cNvSpPr/>
      </dsp:nvSpPr>
      <dsp:spPr>
        <a:xfrm>
          <a:off x="0" y="251826"/>
          <a:ext cx="1153058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00204-8A91-464C-A067-0D2EC560FAA7}">
      <dsp:nvSpPr>
        <dsp:cNvPr id="0" name=""/>
        <dsp:cNvSpPr/>
      </dsp:nvSpPr>
      <dsp:spPr>
        <a:xfrm>
          <a:off x="576529" y="15666"/>
          <a:ext cx="8071408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080" tIns="0" rIns="30508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Standard approved Q4 2019</a:t>
          </a:r>
        </a:p>
      </dsp:txBody>
      <dsp:txXfrm>
        <a:off x="599586" y="38723"/>
        <a:ext cx="8025294" cy="426206"/>
      </dsp:txXfrm>
    </dsp:sp>
    <dsp:sp modelId="{103A71E6-5A23-4743-B0F2-6A41C8DAC2E9}">
      <dsp:nvSpPr>
        <dsp:cNvPr id="0" name=""/>
        <dsp:cNvSpPr/>
      </dsp:nvSpPr>
      <dsp:spPr>
        <a:xfrm>
          <a:off x="0" y="977586"/>
          <a:ext cx="11530584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901" tIns="333248" rIns="89490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10BASE-T1S: Short Reach (25 meters multi-drop)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/>
            <a:t>Optional full duplex point-to-point, half duplex multi-drop</a:t>
          </a:r>
        </a:p>
      </dsp:txBody>
      <dsp:txXfrm>
        <a:off x="0" y="977586"/>
        <a:ext cx="11530584" cy="907200"/>
      </dsp:txXfrm>
    </dsp:sp>
    <dsp:sp modelId="{72B158A5-023A-4CBD-A5C1-F4F6FBEEA61E}">
      <dsp:nvSpPr>
        <dsp:cNvPr id="0" name=""/>
        <dsp:cNvSpPr/>
      </dsp:nvSpPr>
      <dsp:spPr>
        <a:xfrm>
          <a:off x="576529" y="741426"/>
          <a:ext cx="8071408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080" tIns="0" rIns="30508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Targeting Industrial, Automotive, Building and Intra-System 10Mb/s Networking</a:t>
          </a:r>
        </a:p>
      </dsp:txBody>
      <dsp:txXfrm>
        <a:off x="599586" y="764483"/>
        <a:ext cx="8025294" cy="426206"/>
      </dsp:txXfrm>
    </dsp:sp>
    <dsp:sp modelId="{3D5F9EF6-6D9C-4DD0-854D-627558D935E3}">
      <dsp:nvSpPr>
        <dsp:cNvPr id="0" name=""/>
        <dsp:cNvSpPr/>
      </dsp:nvSpPr>
      <dsp:spPr>
        <a:xfrm>
          <a:off x="0" y="2207346"/>
          <a:ext cx="11530584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901" tIns="333248" rIns="89490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PHY-Level Collision Avoidance (PLCA) for enhanced multi-drop performance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Improves performance (over traditional CSMA-CD of “plain” Ethernet) in high loading situations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If network set up properly, collisions are avoided due to “round robin” approach</a:t>
          </a:r>
        </a:p>
      </dsp:txBody>
      <dsp:txXfrm>
        <a:off x="0" y="2207346"/>
        <a:ext cx="11530584" cy="1159200"/>
      </dsp:txXfrm>
    </dsp:sp>
    <dsp:sp modelId="{7F74FD05-BCB7-4D05-A41F-53A8983B9F05}">
      <dsp:nvSpPr>
        <dsp:cNvPr id="0" name=""/>
        <dsp:cNvSpPr/>
      </dsp:nvSpPr>
      <dsp:spPr>
        <a:xfrm>
          <a:off x="576529" y="1971186"/>
          <a:ext cx="8071408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080" tIns="0" rIns="30508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Evolved Media-Access Protocol</a:t>
          </a:r>
          <a:endParaRPr lang="en-US" sz="1600" kern="1200" dirty="0"/>
        </a:p>
      </dsp:txBody>
      <dsp:txXfrm>
        <a:off x="599586" y="1994243"/>
        <a:ext cx="8025294" cy="426206"/>
      </dsp:txXfrm>
    </dsp:sp>
    <dsp:sp modelId="{F374A697-3726-4A67-BBF9-1B9AD41C0A5B}">
      <dsp:nvSpPr>
        <dsp:cNvPr id="0" name=""/>
        <dsp:cNvSpPr/>
      </dsp:nvSpPr>
      <dsp:spPr>
        <a:xfrm>
          <a:off x="0" y="3689107"/>
          <a:ext cx="11530584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901" tIns="333248" rIns="89490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Layers above MAC sublayer are unchanged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Developers can still use existing software/IP in higher layers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From a semiconductor point-of-view only the PHY is different</a:t>
          </a:r>
        </a:p>
      </dsp:txBody>
      <dsp:txXfrm>
        <a:off x="0" y="3689107"/>
        <a:ext cx="11530584" cy="1159200"/>
      </dsp:txXfrm>
    </dsp:sp>
    <dsp:sp modelId="{79EF6654-D694-4A9F-ACC6-F6C4C54DB50A}">
      <dsp:nvSpPr>
        <dsp:cNvPr id="0" name=""/>
        <dsp:cNvSpPr/>
      </dsp:nvSpPr>
      <dsp:spPr>
        <a:xfrm>
          <a:off x="576529" y="3452947"/>
          <a:ext cx="8071408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080" tIns="0" rIns="30508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Preserves the IEEE 802.3/Ethernet frame format at MAC interface</a:t>
          </a:r>
          <a:endParaRPr lang="en-US" sz="1600" kern="1200"/>
        </a:p>
      </dsp:txBody>
      <dsp:txXfrm>
        <a:off x="599586" y="3476004"/>
        <a:ext cx="8025294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1640D6C-1509-461A-9185-1626D59496CD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8FDC655-0784-4A2E-8C7D-DBF0CCC96F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82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27C9424-103E-43A3-8EFD-4D9D20DD50B7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3CF7EA6-3292-4DAA-AFBB-79FC38658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9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A81D45C0-9617-4703-9974-7A133161351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03126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going all the way to the edge, industrial Ethernet can be used for “last mile” end nodes, sensors, etc. thus enabling Ethernet to be used for a wider set of industrial applications</a:t>
            </a:r>
          </a:p>
          <a:p>
            <a:r>
              <a:rPr lang="en-US" dirty="0"/>
              <a:t>As an example, some industrial applications may not have been able to use Ethernet due to the cost being too high in the past. 10BASE-T1S uses unshielded single-pair cables which can substantially lower the cost for new installations</a:t>
            </a:r>
          </a:p>
          <a:p>
            <a:r>
              <a:rPr lang="en-US" dirty="0"/>
              <a:t>Many industrial applications require </a:t>
            </a:r>
            <a:r>
              <a:rPr lang="en-US" sz="1200" dirty="0"/>
              <a:t>deterministic and real-time performance, which NCN26010 supports thanks the PLCA architecture of 10BASE-T1S</a:t>
            </a:r>
          </a:p>
          <a:p>
            <a:r>
              <a:rPr lang="en-US" sz="1200" dirty="0"/>
              <a:t>Existing installations can be upgraded to 10BASE-T1S without having to run new cables. This can substantially lower the cost when converting existing installations to 10BASE-T1S</a:t>
            </a:r>
          </a:p>
          <a:p>
            <a:r>
              <a:rPr lang="en-US" dirty="0"/>
              <a:t>Companies can lower the complexity and cost of network maintenance by reducing the </a:t>
            </a:r>
            <a:r>
              <a:rPr lang="en-US" sz="1200" dirty="0"/>
              <a:t>number of standards that must be supported</a:t>
            </a:r>
          </a:p>
          <a:p>
            <a:r>
              <a:rPr lang="en-US" sz="1200" dirty="0"/>
              <a:t>Companies can also reduce the complexity and cost of installing and maintaining networks because 10BASE-T1S does not require large switches, gateways, protocol translators, and the additional wiring and power they require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F7EA6-3292-4DAA-AFBB-79FC386582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25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B884-F36E-4AB9-ACB6-7150E8AFA00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70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F7EA6-3292-4DAA-AFBB-79FC3865824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p_cover_v10_ora_gry_clean_hood.jpg"/>
          <p:cNvPicPr preferRelativeResize="0"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" y="2107"/>
            <a:ext cx="12188952" cy="6855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14162" y="2679098"/>
            <a:ext cx="10360501" cy="810920"/>
          </a:xfrm>
        </p:spPr>
        <p:txBody>
          <a:bodyPr anchor="b" anchorCtr="0"/>
          <a:lstStyle>
            <a:lvl1pPr algn="ctr">
              <a:lnSpc>
                <a:spcPct val="96000"/>
              </a:lnSpc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8030EE1-64F0-EE41-B4AD-B849CAF72B7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08200" y="3482114"/>
            <a:ext cx="7972425" cy="1898378"/>
          </a:xfrm>
          <a:noFill/>
        </p:spPr>
        <p:txBody>
          <a:bodyPr anchor="t" anchorCtr="0">
            <a:noAutofit/>
          </a:bodyPr>
          <a:lstStyle>
            <a:lvl1pPr marL="0" indent="0" algn="ctr">
              <a:spcBef>
                <a:spcPts val="900"/>
              </a:spcBef>
              <a:buNone/>
              <a:defRPr sz="2400" b="1" i="0" baseline="0">
                <a:solidFill>
                  <a:schemeClr val="bg1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974143" y="6601688"/>
            <a:ext cx="2240678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Inter" panose="020B0502030000000004" pitchFamily="34" charset="0"/>
                <a:cs typeface="Arial" panose="020B0604020202020204" pitchFamily="34" charset="0"/>
              </a:rPr>
              <a:t>Public Information     © onsemi 2022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3AD8E52-43D2-4F06-A83A-E75DA3B2CE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8735" y="6441146"/>
            <a:ext cx="1490469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9447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30713" y="138606"/>
            <a:ext cx="11527400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963614"/>
            <a:ext cx="11527400" cy="535531"/>
          </a:xfrm>
          <a:noFill/>
        </p:spPr>
        <p:txBody>
          <a:bodyPr vert="horz" wrap="square" lIns="109728" tIns="91440" rIns="91440" bIns="9144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 dirty="0"/>
              <a:t>Click to edit </a:t>
            </a:r>
            <a:r>
              <a:rPr lang="en-US"/>
              <a:t>Master subtitle styles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25" y="138606"/>
            <a:ext cx="11530584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963614"/>
            <a:ext cx="11527400" cy="535531"/>
          </a:xfrm>
          <a:noFill/>
        </p:spPr>
        <p:txBody>
          <a:bodyPr vert="horz" wrap="square" lIns="109728" tIns="91440" rIns="91440" bIns="9144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 dirty="0"/>
              <a:t>Click to edit </a:t>
            </a:r>
            <a:r>
              <a:rPr lang="en-US"/>
              <a:t>Master subtitle styles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30712" y="1600201"/>
            <a:ext cx="11530584" cy="4863974"/>
          </a:xfrm>
        </p:spPr>
        <p:txBody>
          <a:bodyPr lIns="109728"/>
          <a:lstStyle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469148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666" y="941343"/>
            <a:ext cx="5233794" cy="5359566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941343"/>
            <a:ext cx="5235850" cy="5359566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e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666" y="1168401"/>
            <a:ext cx="5233794" cy="5096123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168401"/>
            <a:ext cx="5235850" cy="5096123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715" y="785167"/>
            <a:ext cx="5564673" cy="5497938"/>
          </a:xfrm>
        </p:spPr>
        <p:txBody>
          <a:bodyPr lIns="109728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785167"/>
            <a:ext cx="5566859" cy="5497938"/>
          </a:xfrm>
        </p:spPr>
        <p:txBody>
          <a:bodyPr lIns="109728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" y="828711"/>
            <a:ext cx="5486400" cy="5456828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91440" rIns="182880"/>
          <a:lstStyle>
            <a:lvl1pPr marL="228600" indent="-228600">
              <a:buFont typeface="Arial" pitchFamily="34" charset="0"/>
              <a:buChar char="•"/>
              <a:defRPr sz="2200" b="0"/>
            </a:lvl1pPr>
            <a:lvl2pPr marL="515938" indent="-233363">
              <a:spcBef>
                <a:spcPts val="600"/>
              </a:spcBef>
              <a:defRPr sz="2000">
                <a:solidFill>
                  <a:schemeClr val="tx1"/>
                </a:solidFill>
              </a:defRPr>
            </a:lvl2pPr>
            <a:lvl3pPr marL="739775" indent="-223838">
              <a:defRPr sz="1800">
                <a:solidFill>
                  <a:schemeClr val="tx1"/>
                </a:solidFill>
              </a:defRPr>
            </a:lvl3pPr>
            <a:lvl4pPr marL="1031875" indent="-206375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2213" y="828711"/>
            <a:ext cx="5486400" cy="5456828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91440" rIns="182880"/>
          <a:lstStyle>
            <a:lvl1pPr marL="230188" indent="-230188">
              <a:buFont typeface="Arial" pitchFamily="34" charset="0"/>
              <a:buChar char="•"/>
              <a:defRPr sz="2200" b="0"/>
            </a:lvl1pPr>
            <a:lvl2pPr marL="515938" indent="-233363">
              <a:spcBef>
                <a:spcPts val="600"/>
              </a:spcBef>
              <a:defRPr sz="2000">
                <a:solidFill>
                  <a:schemeClr val="tx1"/>
                </a:solidFill>
              </a:defRPr>
            </a:lvl2pPr>
            <a:lvl3pPr marL="739775" indent="-223838">
              <a:defRPr sz="1800">
                <a:solidFill>
                  <a:schemeClr val="tx1"/>
                </a:solidFill>
              </a:defRPr>
            </a:lvl3pPr>
            <a:lvl4pPr marL="1031875" indent="-206375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15" y="808039"/>
            <a:ext cx="5564673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715" y="1278467"/>
            <a:ext cx="5564673" cy="5099281"/>
          </a:xfrm>
        </p:spPr>
        <p:txBody>
          <a:bodyPr lIns="109728"/>
          <a:lstStyle>
            <a:lvl1pPr>
              <a:lnSpc>
                <a:spcPct val="95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808039"/>
            <a:ext cx="5566859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1278467"/>
            <a:ext cx="5566859" cy="5099281"/>
          </a:xfrm>
        </p:spPr>
        <p:txBody>
          <a:bodyPr/>
          <a:lstStyle>
            <a:lvl1pPr>
              <a:lnSpc>
                <a:spcPct val="95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827087"/>
            <a:ext cx="5499595" cy="552760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228600" tIns="82296" rIns="22860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860" y="827087"/>
            <a:ext cx="5501756" cy="552760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228600" tIns="82296" rIns="22860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4" y="1305730"/>
            <a:ext cx="5499596" cy="4845745"/>
          </a:xfrm>
        </p:spPr>
        <p:txBody>
          <a:bodyPr lIns="228600" rIns="228600"/>
          <a:lstStyle>
            <a:lvl1pPr marL="228600" indent="-228600">
              <a:lnSpc>
                <a:spcPct val="98000"/>
              </a:lnSpc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rgbClr val="000000"/>
                </a:solidFill>
              </a:defRPr>
            </a:lvl1pPr>
            <a:lvl2pPr marL="457200" indent="-2286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 marL="657225" indent="-2032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 marL="915988" indent="-206375"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861" y="1305730"/>
            <a:ext cx="5501756" cy="4845745"/>
          </a:xfrm>
        </p:spPr>
        <p:txBody>
          <a:bodyPr lIns="228600" rIns="228600"/>
          <a:lstStyle>
            <a:lvl1pPr marL="228600" indent="-228600">
              <a:lnSpc>
                <a:spcPct val="98000"/>
              </a:lnSpc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/>
            </a:lvl1pPr>
            <a:lvl2pPr marL="457200" indent="-2286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 marL="644525" indent="-192088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 marL="915988" indent="-206375"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ey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208575"/>
            <a:ext cx="5499595" cy="512306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82296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860" y="1208575"/>
            <a:ext cx="5501756" cy="512306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82296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3" y="1677901"/>
            <a:ext cx="5499596" cy="4396245"/>
          </a:xfrm>
        </p:spPr>
        <p:txBody>
          <a:bodyPr lIns="228600" rIns="228600"/>
          <a:lstStyle>
            <a:lvl1pPr marL="231775" indent="-231775"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chemeClr val="tx1"/>
                </a:solidFill>
              </a:defRPr>
            </a:lvl1pPr>
            <a:lvl2pPr marL="519113" indent="-230188"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860" y="1677901"/>
            <a:ext cx="5501756" cy="4396245"/>
          </a:xfrm>
        </p:spPr>
        <p:txBody>
          <a:bodyPr lIns="228600" rIns="228600"/>
          <a:lstStyle>
            <a:lvl1pPr marL="231775" indent="-231775"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chemeClr val="tx1"/>
                </a:solidFill>
              </a:defRPr>
            </a:lvl1pPr>
            <a:lvl2pPr marL="517525" indent="-228600"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61950" y="623138"/>
            <a:ext cx="11826876" cy="140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9657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" y="894"/>
            <a:ext cx="1218247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686" y="3110755"/>
            <a:ext cx="10699454" cy="1080939"/>
          </a:xfrm>
          <a:noFill/>
        </p:spPr>
        <p:txBody>
          <a:bodyPr wrap="square" tIns="91440" bIns="91440" anchor="b" anchorCtr="0">
            <a:noAutofit/>
          </a:bodyPr>
          <a:lstStyle>
            <a:lvl1pPr algn="ctr">
              <a:lnSpc>
                <a:spcPct val="95000"/>
              </a:lnSpc>
              <a:defRPr sz="3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006" y="4460329"/>
            <a:ext cx="10692814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200" b="1" i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169549" y="6601688"/>
            <a:ext cx="1849866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Confidential     © onsemi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58CCDD-9A8D-4AFD-95A4-1C92A94A40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9238" y="6421226"/>
            <a:ext cx="1490469" cy="26045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420019" y="432817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69705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65584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nsemi_logo_taglin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4003" y="2544566"/>
            <a:ext cx="4940818" cy="144130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908831" y="5059903"/>
            <a:ext cx="237116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Follow Us @onsemi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155239" y="5634960"/>
            <a:ext cx="3878346" cy="398110"/>
            <a:chOff x="4235925" y="5527380"/>
            <a:chExt cx="3878346" cy="398110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8330" y="5527380"/>
              <a:ext cx="468052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7277" y="5527380"/>
              <a:ext cx="379903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35925" y="5542904"/>
              <a:ext cx="385142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177" r="15128"/>
            <a:stretch>
              <a:fillRect/>
            </a:stretch>
          </p:blipFill>
          <p:spPr>
            <a:xfrm>
              <a:off x="5070021" y="5545587"/>
              <a:ext cx="457200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4368" y="5542904"/>
              <a:ext cx="379903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 userDrawn="1"/>
        </p:nvSpPr>
        <p:spPr>
          <a:xfrm>
            <a:off x="5296757" y="6190684"/>
            <a:ext cx="1595310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www.onsemi</a:t>
            </a:r>
          </a:p>
        </p:txBody>
      </p:sp>
    </p:spTree>
    <p:extLst>
      <p:ext uri="{BB962C8B-B14F-4D97-AF65-F5344CB8AC3E}">
        <p14:creationId xmlns:p14="http://schemas.microsoft.com/office/powerpoint/2010/main" val="235165584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2BDCC1F8-871B-CA40-A281-0326F0EA68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1983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017979B9-E94E-924E-8168-F580C9F9D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080" y="6356351"/>
            <a:ext cx="663049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507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815200" y="836712"/>
            <a:ext cx="10969943" cy="5400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800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ction Dark Option 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27" y="-2184"/>
            <a:ext cx="12188952" cy="6855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686" y="3119721"/>
            <a:ext cx="10699454" cy="1071974"/>
          </a:xfrm>
          <a:noFill/>
        </p:spPr>
        <p:txBody>
          <a:bodyPr wrap="square" tIns="91440" bIns="91440" anchor="b" anchorCtr="0">
            <a:noAutofit/>
          </a:bodyPr>
          <a:lstStyle>
            <a:lvl1pPr algn="ctr">
              <a:lnSpc>
                <a:spcPct val="95000"/>
              </a:lnSpc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006" y="4496189"/>
            <a:ext cx="10692814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200" b="1" i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20019" y="43102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047241" y="6601688"/>
            <a:ext cx="209448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Public Information © onsemi 2022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AD8E52-43D2-4F06-A83A-E75DA3B2CE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8735" y="6441146"/>
            <a:ext cx="1490469" cy="27432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bg1">
                  <a:lumMod val="50000"/>
                </a:schemeClr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9705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29120" y="753533"/>
            <a:ext cx="11530584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363333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606883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2490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29120" y="1159932"/>
            <a:ext cx="11530584" cy="5427663"/>
          </a:xfrm>
        </p:spPr>
        <p:txBody>
          <a:bodyPr lIns="1097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082490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-Line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25" y="138607"/>
            <a:ext cx="11530584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469148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25" y="138606"/>
            <a:ext cx="11530584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30712" y="1170561"/>
            <a:ext cx="11530584" cy="5385882"/>
          </a:xfrm>
        </p:spPr>
        <p:txBody>
          <a:bodyPr lIns="109728"/>
          <a:lstStyle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469148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12" y="1024467"/>
            <a:ext cx="11530584" cy="5204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974143" y="6601688"/>
            <a:ext cx="2240678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Public Information     © onsemi 2022</a:t>
            </a:r>
          </a:p>
        </p:txBody>
      </p:sp>
      <p:sp>
        <p:nvSpPr>
          <p:cNvPr id="14" name="Rectangle 13"/>
          <p:cNvSpPr/>
          <p:nvPr userDrawn="1"/>
        </p:nvSpPr>
        <p:spPr>
          <a:xfrm rot="10800000" flipH="1">
            <a:off x="-63" y="6812286"/>
            <a:ext cx="12188952" cy="45719"/>
          </a:xfrm>
          <a:prstGeom prst="rect">
            <a:avLst/>
          </a:prstGeom>
          <a:gradFill flip="none" rotWithShape="1">
            <a:gsLst>
              <a:gs pos="47000">
                <a:schemeClr val="accent1">
                  <a:alpha val="50000"/>
                </a:schemeClr>
              </a:gs>
              <a:gs pos="77000">
                <a:schemeClr val="tx2">
                  <a:lumMod val="60000"/>
                  <a:lumOff val="40000"/>
                  <a:alpha val="50000"/>
                </a:schemeClr>
              </a:gs>
              <a:gs pos="100000">
                <a:srgbClr val="648692">
                  <a:alpha val="4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10800000">
            <a:off x="-63" y="7"/>
            <a:ext cx="12188952" cy="45719"/>
          </a:xfrm>
          <a:prstGeom prst="rect">
            <a:avLst/>
          </a:prstGeom>
          <a:gradFill flip="none" rotWithShape="1">
            <a:gsLst>
              <a:gs pos="47000">
                <a:schemeClr val="accent1">
                  <a:alpha val="50000"/>
                </a:schemeClr>
              </a:gs>
              <a:gs pos="77000">
                <a:schemeClr val="tx2">
                  <a:lumMod val="60000"/>
                  <a:lumOff val="40000"/>
                  <a:alpha val="50000"/>
                </a:schemeClr>
              </a:gs>
              <a:gs pos="100000">
                <a:srgbClr val="648692">
                  <a:alpha val="4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48FF6F5-18B0-5D40-9D06-8144B7F5F0F0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9238" y="6421226"/>
            <a:ext cx="1490469" cy="26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9" r:id="rId3"/>
    <p:sldLayoutId id="2147483650" r:id="rId4"/>
    <p:sldLayoutId id="2147483654" r:id="rId5"/>
    <p:sldLayoutId id="2147483660" r:id="rId6"/>
    <p:sldLayoutId id="2147483687" r:id="rId7"/>
    <p:sldLayoutId id="2147483662" r:id="rId8"/>
    <p:sldLayoutId id="2147483721" r:id="rId9"/>
    <p:sldLayoutId id="2147483664" r:id="rId10"/>
    <p:sldLayoutId id="2147483663" r:id="rId11"/>
    <p:sldLayoutId id="2147483688" r:id="rId12"/>
    <p:sldLayoutId id="2147483725" r:id="rId13"/>
    <p:sldLayoutId id="2147483666" r:id="rId14"/>
    <p:sldLayoutId id="2147483722" r:id="rId15"/>
    <p:sldLayoutId id="2147483653" r:id="rId16"/>
    <p:sldLayoutId id="2147483685" r:id="rId17"/>
    <p:sldLayoutId id="2147483686" r:id="rId18"/>
    <p:sldLayoutId id="2147483655" r:id="rId19"/>
    <p:sldLayoutId id="2147483661" r:id="rId20"/>
    <p:sldLayoutId id="2147483668" r:id="rId21"/>
    <p:sldLayoutId id="2147483730" r:id="rId22"/>
    <p:sldLayoutId id="2147483731" r:id="rId23"/>
  </p:sldLayoutIdLst>
  <p:transition>
    <p:fade/>
  </p:transition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3000" b="1" i="0" kern="1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1938" indent="-261938" algn="l" defTabSz="91440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itchFamily="34" charset="0"/>
        <a:buChar char="•"/>
        <a:defRPr sz="2400" b="0" kern="10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608013" indent="-269875" algn="l" defTabSz="914400" rtl="0" eaLnBrk="1" latinLnBrk="0" hangingPunct="1">
        <a:lnSpc>
          <a:spcPct val="100000"/>
        </a:lnSpc>
        <a:spcBef>
          <a:spcPts val="800"/>
        </a:spcBef>
        <a:buClr>
          <a:schemeClr val="bg1">
            <a:lumMod val="65000"/>
          </a:schemeClr>
        </a:buClr>
        <a:buFont typeface="Arial" pitchFamily="34" charset="0"/>
        <a:buChar char="−"/>
        <a:defRPr sz="2200" b="0" kern="10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14400" indent="-223838" algn="l" defTabSz="914400" rtl="0" eaLnBrk="1" latinLnBrk="0" hangingPunct="1">
        <a:lnSpc>
          <a:spcPct val="100000"/>
        </a:lnSpc>
        <a:spcBef>
          <a:spcPts val="600"/>
        </a:spcBef>
        <a:buClr>
          <a:schemeClr val="bg1">
            <a:lumMod val="65000"/>
          </a:schemeClr>
        </a:buClr>
        <a:buFont typeface="Wingdings" pitchFamily="2" charset="2"/>
        <a:buChar char="§"/>
        <a:defRPr sz="1800" b="0" kern="10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257300" indent="-206375" algn="l" defTabSz="914400" rtl="0" eaLnBrk="1" latinLnBrk="0" hangingPunct="1">
        <a:lnSpc>
          <a:spcPct val="100000"/>
        </a:lnSpc>
        <a:spcBef>
          <a:spcPts val="400"/>
        </a:spcBef>
        <a:buClr>
          <a:schemeClr val="bg1">
            <a:lumMod val="65000"/>
          </a:schemeClr>
        </a:buClr>
        <a:buFont typeface="Arial" pitchFamily="34" charset="0"/>
        <a:buChar char="▫"/>
        <a:defRPr sz="1700" b="0" kern="10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1487488" indent="-225425" algn="l" defTabSz="914400" rtl="0" eaLnBrk="1" latinLnBrk="0" hangingPunct="1">
        <a:lnSpc>
          <a:spcPct val="100000"/>
        </a:lnSpc>
        <a:spcBef>
          <a:spcPts val="300"/>
        </a:spcBef>
        <a:buClr>
          <a:schemeClr val="bg1">
            <a:lumMod val="65000"/>
          </a:schemeClr>
        </a:buClr>
        <a:buFont typeface="Arial" panose="020B0604020202020204" pitchFamily="34" charset="0"/>
        <a:buChar char="»"/>
        <a:defRPr sz="1600" b="0" kern="10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54.jp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jpe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8.png"/><Relationship Id="rId5" Type="http://schemas.openxmlformats.org/officeDocument/2006/relationships/image" Target="../media/image77.jpeg"/><Relationship Id="rId4" Type="http://schemas.openxmlformats.org/officeDocument/2006/relationships/image" Target="../media/image76.jpeg"/><Relationship Id="rId9" Type="http://schemas.openxmlformats.org/officeDocument/2006/relationships/image" Target="../media/image8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emf"/><Relationship Id="rId18" Type="http://schemas.openxmlformats.org/officeDocument/2006/relationships/image" Target="../media/image30.png"/><Relationship Id="rId26" Type="http://schemas.openxmlformats.org/officeDocument/2006/relationships/image" Target="../media/image38.emf"/><Relationship Id="rId3" Type="http://schemas.openxmlformats.org/officeDocument/2006/relationships/image" Target="../media/image15.emf"/><Relationship Id="rId21" Type="http://schemas.openxmlformats.org/officeDocument/2006/relationships/image" Target="../media/image33.emf"/><Relationship Id="rId7" Type="http://schemas.openxmlformats.org/officeDocument/2006/relationships/image" Target="../media/image19.png"/><Relationship Id="rId12" Type="http://schemas.openxmlformats.org/officeDocument/2006/relationships/image" Target="../media/image24.emf"/><Relationship Id="rId17" Type="http://schemas.openxmlformats.org/officeDocument/2006/relationships/image" Target="../media/image29.emf"/><Relationship Id="rId25" Type="http://schemas.openxmlformats.org/officeDocument/2006/relationships/image" Target="../media/image37.emf"/><Relationship Id="rId2" Type="http://schemas.openxmlformats.org/officeDocument/2006/relationships/image" Target="../media/image14.emf"/><Relationship Id="rId16" Type="http://schemas.openxmlformats.org/officeDocument/2006/relationships/image" Target="../media/image28.emf"/><Relationship Id="rId20" Type="http://schemas.openxmlformats.org/officeDocument/2006/relationships/image" Target="../media/image32.emf"/><Relationship Id="rId29" Type="http://schemas.openxmlformats.org/officeDocument/2006/relationships/image" Target="../media/image4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24" Type="http://schemas.openxmlformats.org/officeDocument/2006/relationships/image" Target="../media/image36.emf"/><Relationship Id="rId5" Type="http://schemas.openxmlformats.org/officeDocument/2006/relationships/image" Target="../media/image17.emf"/><Relationship Id="rId15" Type="http://schemas.openxmlformats.org/officeDocument/2006/relationships/image" Target="../media/image27.png"/><Relationship Id="rId23" Type="http://schemas.openxmlformats.org/officeDocument/2006/relationships/image" Target="../media/image35.emf"/><Relationship Id="rId28" Type="http://schemas.openxmlformats.org/officeDocument/2006/relationships/image" Target="../media/image40.emf"/><Relationship Id="rId10" Type="http://schemas.openxmlformats.org/officeDocument/2006/relationships/image" Target="../media/image22.emf"/><Relationship Id="rId19" Type="http://schemas.openxmlformats.org/officeDocument/2006/relationships/image" Target="../media/image31.png"/><Relationship Id="rId31" Type="http://schemas.openxmlformats.org/officeDocument/2006/relationships/image" Target="../media/image43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Relationship Id="rId14" Type="http://schemas.openxmlformats.org/officeDocument/2006/relationships/image" Target="../media/image26.png"/><Relationship Id="rId22" Type="http://schemas.openxmlformats.org/officeDocument/2006/relationships/image" Target="../media/image34.emf"/><Relationship Id="rId27" Type="http://schemas.openxmlformats.org/officeDocument/2006/relationships/image" Target="../media/image39.png"/><Relationship Id="rId30" Type="http://schemas.openxmlformats.org/officeDocument/2006/relationships/image" Target="../media/image4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914162" y="2679098"/>
            <a:ext cx="10360501" cy="810920"/>
          </a:xfrm>
        </p:spPr>
        <p:txBody>
          <a:bodyPr/>
          <a:lstStyle/>
          <a:p>
            <a:r>
              <a:rPr lang="en-US" dirty="0"/>
              <a:t>Industrial Ethernet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434517" y="3445976"/>
            <a:ext cx="9244667" cy="1898378"/>
          </a:xfrm>
        </p:spPr>
        <p:txBody>
          <a:bodyPr/>
          <a:lstStyle/>
          <a:p>
            <a:r>
              <a:rPr lang="en-US" dirty="0"/>
              <a:t>NCN26010XMNTXG 10BASE-T1S MACPHY Ethernet Controller</a:t>
            </a:r>
          </a:p>
          <a:p>
            <a:r>
              <a:rPr lang="en-US" dirty="0"/>
              <a:t>Product Overview</a:t>
            </a:r>
          </a:p>
          <a:p>
            <a:r>
              <a:rPr lang="en-US" dirty="0"/>
              <a:t>February 17,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842D54-C16C-4321-A3A9-3057C8771E09}"/>
              </a:ext>
            </a:extLst>
          </p:cNvPr>
          <p:cNvSpPr txBox="1"/>
          <p:nvPr/>
        </p:nvSpPr>
        <p:spPr>
          <a:xfrm>
            <a:off x="2971101" y="5261295"/>
            <a:ext cx="2608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Product Marketing Lead</a:t>
            </a:r>
          </a:p>
          <a:p>
            <a:r>
              <a:rPr lang="en-US" sz="1400" dirty="0">
                <a:solidFill>
                  <a:schemeClr val="bg1"/>
                </a:solidFill>
              </a:rPr>
              <a:t>Aaron D’Orlando</a:t>
            </a:r>
          </a:p>
          <a:p>
            <a:r>
              <a:rPr lang="en-US" sz="1400" dirty="0">
                <a:solidFill>
                  <a:schemeClr val="bg1"/>
                </a:solidFill>
              </a:rPr>
              <a:t>aaron.dorlando@onsemi.com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44F0C3-086D-46EF-8577-95231D3FC5C7}"/>
              </a:ext>
            </a:extLst>
          </p:cNvPr>
          <p:cNvSpPr txBox="1"/>
          <p:nvPr/>
        </p:nvSpPr>
        <p:spPr>
          <a:xfrm>
            <a:off x="6675860" y="5261295"/>
            <a:ext cx="2608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Applications Engineer</a:t>
            </a:r>
          </a:p>
          <a:p>
            <a:r>
              <a:rPr lang="en-US" sz="1400" dirty="0">
                <a:solidFill>
                  <a:schemeClr val="bg1"/>
                </a:solidFill>
              </a:rPr>
              <a:t>Arndt Schuebel</a:t>
            </a:r>
          </a:p>
          <a:p>
            <a:r>
              <a:rPr lang="en-US" sz="1400" dirty="0">
                <a:solidFill>
                  <a:schemeClr val="bg1"/>
                </a:solidFill>
              </a:rPr>
              <a:t>arndt.schuebel@onsemi.com</a:t>
            </a:r>
          </a:p>
        </p:txBody>
      </p:sp>
    </p:spTree>
    <p:extLst>
      <p:ext uri="{BB962C8B-B14F-4D97-AF65-F5344CB8AC3E}">
        <p14:creationId xmlns:p14="http://schemas.microsoft.com/office/powerpoint/2010/main" val="199711485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8D45-82D1-45EB-A7EC-32AABC8AE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NCN26010 Value Proposition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5FC6A-820F-4DD1-87D1-A9FE67667B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9120" y="753533"/>
            <a:ext cx="11530584" cy="420436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800" dirty="0"/>
              <a:t>Takes Ethernet all the way to the edge enabling a wider set of industrial applications to use Ethernet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Enables Ethernet to be used in industrial applications where it was not possible or practical in the past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Can be used in noisy industrial applications that require deterministic and real-time performance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1800" dirty="0"/>
              <a:t>Compatible with existing infrastructure of twisted-pair or single-pair cables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1800" dirty="0"/>
              <a:t>Multi-drop architecture can significantly reduce the number of cables needed for new installations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Can replace legacy multi-drop communications with lower complexity and lower cost Ethernet installations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Simplify network maintenance by reducing the number of standards that must be supported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Eliminates the need for large switches, gateways, protocol translators, and the additional wiring and power they require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F4A8AEC-8848-41F5-B86A-A75539C50EE7}"/>
              </a:ext>
            </a:extLst>
          </p:cNvPr>
          <p:cNvSpPr/>
          <p:nvPr/>
        </p:nvSpPr>
        <p:spPr>
          <a:xfrm>
            <a:off x="1369408" y="5199362"/>
            <a:ext cx="9450008" cy="83051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Expand Ethernet connectivity to the very edges of industrial networks while simplifying architectures and lowering network installation and maintenance costs</a:t>
            </a:r>
          </a:p>
        </p:txBody>
      </p:sp>
    </p:spTree>
    <p:extLst>
      <p:ext uri="{BB962C8B-B14F-4D97-AF65-F5344CB8AC3E}">
        <p14:creationId xmlns:p14="http://schemas.microsoft.com/office/powerpoint/2010/main" val="75710728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01E0E-8514-4C28-AFF1-8EE0CC14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NCN26010: 10BASE-T1S Industrial Ethernet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1ED67113-27AA-4CA6-BD1D-4BD86A64F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99" y="1104688"/>
            <a:ext cx="11955654" cy="46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just">
              <a:defRPr sz="1400">
                <a:solidFill>
                  <a:schemeClr val="tx1">
                    <a:lumMod val="50000"/>
                  </a:schemeClr>
                </a:solidFill>
                <a:latin typeface="Franklin Gothic Book" panose="020B050302010202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en-US" altLang="zh-TW" dirty="0"/>
              <a:t>Expand Ethernet connectivity to the very edges of industrial networks while simplifying architectures and lowering network installation and maintenance costs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BD9A7F45-755D-4F71-95A6-5D239E5C0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72" y="822960"/>
            <a:ext cx="11901190" cy="320040"/>
          </a:xfrm>
          <a:prstGeom prst="roundRect">
            <a:avLst/>
          </a:prstGeom>
          <a:solidFill>
            <a:srgbClr val="E97D2E"/>
          </a:solidFill>
          <a:ln w="1270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B w="12700"/>
          </a:sp3d>
        </p:spPr>
        <p:txBody>
          <a:bodyPr/>
          <a:lstStyle>
            <a:defPPr>
              <a:defRPr lang="en-US"/>
            </a:defPPr>
            <a:lvl1pPr eaLnBrk="0" hangingPunct="0">
              <a:defRPr sz="1400" b="1">
                <a:solidFill>
                  <a:srgbClr val="FFFFFF"/>
                </a:solidFill>
                <a:cs typeface="Adobe 명조 Std Acro M"/>
              </a:defRPr>
            </a:lvl1pPr>
          </a:lstStyle>
          <a:p>
            <a:r>
              <a:rPr lang="en-US" dirty="0">
                <a:solidFill>
                  <a:srgbClr val="3A4D54"/>
                </a:solidFill>
              </a:rPr>
              <a:t>Value Proposition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FA5E530E-EA51-4AC7-9412-953323EEB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71" y="1676400"/>
            <a:ext cx="5067971" cy="320040"/>
          </a:xfrm>
          <a:prstGeom prst="roundRect">
            <a:avLst/>
          </a:prstGeom>
          <a:solidFill>
            <a:srgbClr val="E97D2E"/>
          </a:solidFill>
          <a:ln w="1270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B w="12700"/>
          </a:sp3d>
        </p:spPr>
        <p:txBody>
          <a:bodyPr/>
          <a:lstStyle>
            <a:defPPr>
              <a:defRPr lang="en-US"/>
            </a:defPPr>
            <a:lvl1pPr eaLnBrk="0" hangingPunct="0">
              <a:defRPr sz="1400" b="1">
                <a:solidFill>
                  <a:srgbClr val="FFFFFF"/>
                </a:solidFill>
                <a:cs typeface="Adobe 명조 Std Acro M"/>
              </a:defRPr>
            </a:lvl1pPr>
          </a:lstStyle>
          <a:p>
            <a:r>
              <a:rPr lang="en-US" dirty="0">
                <a:solidFill>
                  <a:srgbClr val="3A4D54"/>
                </a:solidFill>
              </a:rPr>
              <a:t>Unique Features &amp; Benefits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4F27D2C7-2F18-45D9-A23D-BD175AD62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7206" y="1676400"/>
            <a:ext cx="6202855" cy="320040"/>
          </a:xfrm>
          <a:prstGeom prst="roundRect">
            <a:avLst/>
          </a:prstGeom>
          <a:solidFill>
            <a:srgbClr val="E97D2E"/>
          </a:solidFill>
          <a:ln w="1270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B w="12700"/>
          </a:sp3d>
        </p:spPr>
        <p:txBody>
          <a:bodyPr/>
          <a:lstStyle>
            <a:defPPr>
              <a:defRPr lang="en-US"/>
            </a:defPPr>
            <a:lvl1pPr eaLnBrk="0" hangingPunct="0">
              <a:defRPr sz="1400" b="1">
                <a:solidFill>
                  <a:srgbClr val="FFFFFF"/>
                </a:solidFill>
                <a:cs typeface="Adobe 명조 Std Acro M"/>
              </a:defRPr>
            </a:lvl1pPr>
          </a:lstStyle>
          <a:p>
            <a:r>
              <a:rPr lang="en-US">
                <a:solidFill>
                  <a:srgbClr val="3A4D54"/>
                </a:solidFill>
              </a:rPr>
              <a:t>Application </a:t>
            </a:r>
            <a:r>
              <a:rPr lang="en-US" dirty="0">
                <a:solidFill>
                  <a:srgbClr val="3A4D54"/>
                </a:solidFill>
              </a:rPr>
              <a:t>Diagram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02AE1892-7374-487E-9426-4E73B9A34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72" y="4410165"/>
            <a:ext cx="5067970" cy="320040"/>
          </a:xfrm>
          <a:prstGeom prst="roundRect">
            <a:avLst/>
          </a:prstGeom>
          <a:solidFill>
            <a:srgbClr val="E97D2E"/>
          </a:solidFill>
          <a:ln w="1270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B w="12700"/>
          </a:sp3d>
        </p:spPr>
        <p:txBody>
          <a:bodyPr/>
          <a:lstStyle>
            <a:defPPr>
              <a:defRPr lang="en-US"/>
            </a:defPPr>
            <a:lvl1pPr eaLnBrk="0" hangingPunct="0">
              <a:defRPr sz="1400" b="1">
                <a:solidFill>
                  <a:srgbClr val="FFFFFF"/>
                </a:solidFill>
                <a:cs typeface="Adobe 명조 Std Acro M"/>
              </a:defRPr>
            </a:lvl1pPr>
          </a:lstStyle>
          <a:p>
            <a:r>
              <a:rPr lang="en-US" dirty="0">
                <a:solidFill>
                  <a:srgbClr val="3A4D54"/>
                </a:solidFill>
              </a:rPr>
              <a:t>Markets &amp; Applications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083B101-E675-4BED-83F6-EA1A2DB12DD1}"/>
              </a:ext>
            </a:extLst>
          </p:cNvPr>
          <p:cNvSpPr txBox="1">
            <a:spLocks/>
          </p:cNvSpPr>
          <p:nvPr/>
        </p:nvSpPr>
        <p:spPr>
          <a:xfrm>
            <a:off x="118872" y="1996440"/>
            <a:ext cx="4343400" cy="18135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lvl="1" indent="-169863"/>
            <a:endParaRPr lang="en-US" sz="13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169863" lvl="1" indent="-169863"/>
            <a:endParaRPr lang="en-US" sz="13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E4511B8-96B5-4A5D-81AE-A5B06899DD1A}"/>
              </a:ext>
            </a:extLst>
          </p:cNvPr>
          <p:cNvSpPr txBox="1">
            <a:spLocks/>
          </p:cNvSpPr>
          <p:nvPr/>
        </p:nvSpPr>
        <p:spPr>
          <a:xfrm>
            <a:off x="118872" y="4732084"/>
            <a:ext cx="4727162" cy="13717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lvl="1" indent="-169863"/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Process and Factory Automation</a:t>
            </a:r>
          </a:p>
          <a:p>
            <a:pPr marL="169863" lvl="1" indent="-169863"/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Industrial wired connectivity</a:t>
            </a:r>
          </a:p>
          <a:p>
            <a:pPr marL="169863" lvl="1" indent="-169863"/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Contactors/Overload Protectors</a:t>
            </a:r>
          </a:p>
          <a:p>
            <a:pPr marL="169863" lvl="1" indent="-169863"/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Valves/Actuators</a:t>
            </a:r>
          </a:p>
          <a:p>
            <a:pPr marL="169863" lvl="1" indent="-169863"/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Data Center Management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197DDDB-92EC-4338-BCD5-BF0B0618332D}"/>
              </a:ext>
            </a:extLst>
          </p:cNvPr>
          <p:cNvSpPr txBox="1">
            <a:spLocks/>
          </p:cNvSpPr>
          <p:nvPr/>
        </p:nvSpPr>
        <p:spPr>
          <a:xfrm>
            <a:off x="114300" y="2029428"/>
            <a:ext cx="5147813" cy="23788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lvl="1" indent="-169863"/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IEEE 802.3cg 10BASE-T1S Compliant</a:t>
            </a:r>
          </a:p>
          <a:p>
            <a:pPr marL="169863" lvl="1" indent="-169863"/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OPEN Alliance MACPHY Compliant (TC14 specs)</a:t>
            </a:r>
          </a:p>
          <a:p>
            <a:pPr marL="169863" lvl="1" indent="-169863"/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Data rate of 10Mbit/s Half Duplex</a:t>
            </a:r>
          </a:p>
          <a:p>
            <a:pPr marL="169863" lvl="1" indent="-169863"/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MACPHY Controller with SPI</a:t>
            </a:r>
          </a:p>
          <a:p>
            <a:pPr marL="169863" lvl="1" indent="-169863"/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Physical Layer Collision Avoidance (PLCA)</a:t>
            </a:r>
          </a:p>
          <a:p>
            <a:pPr marL="169863" lvl="1" indent="-169863"/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Enhanced Noise Immunity</a:t>
            </a:r>
          </a:p>
          <a:p>
            <a:pPr marL="169863" lvl="1" indent="-169863"/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Replace various wired protocols: HART, </a:t>
            </a:r>
            <a:r>
              <a:rPr lang="en-US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FieldBus</a:t>
            </a:r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, CAN, RS485, RS232, FlexRay, etc.</a:t>
            </a:r>
          </a:p>
          <a:p>
            <a:pPr marL="169863" lvl="1" indent="-169863"/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32-pin QFN, 4mm x 4mm (available)</a:t>
            </a:r>
          </a:p>
          <a:p>
            <a:pPr marL="169863" lvl="1" indent="-169863"/>
            <a:r>
              <a:rPr lang="en-US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32-pin TQFP, 5mm x 5mm body size (samples available)</a:t>
            </a:r>
          </a:p>
          <a:p>
            <a:pPr marL="169863" lvl="1" indent="-169863"/>
            <a:endParaRPr lang="en-US" sz="13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200524-6833-4ADB-9037-98F0F2424F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655" y="5945910"/>
            <a:ext cx="689309" cy="6893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8BC1A4-CB08-4E61-ABCA-667223BF774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8320" y="5945910"/>
            <a:ext cx="689309" cy="6893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DF42CC-0867-4D29-B09B-BBD37ACCBF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3749" y="5955436"/>
            <a:ext cx="668844" cy="6688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66D621-BCF3-4FEF-B268-CB4CF239418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980" y="5945910"/>
            <a:ext cx="689309" cy="68930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013FB1C-49DE-4151-A7DF-2D1B64CED04E}"/>
              </a:ext>
            </a:extLst>
          </p:cNvPr>
          <p:cNvGrpSpPr/>
          <p:nvPr/>
        </p:nvGrpSpPr>
        <p:grpSpPr>
          <a:xfrm>
            <a:off x="5433444" y="1741794"/>
            <a:ext cx="137160" cy="4468069"/>
            <a:chOff x="5097396" y="1600200"/>
            <a:chExt cx="137160" cy="4468069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C31FB83-B0B1-4507-9A02-6D9549D84945}"/>
                </a:ext>
              </a:extLst>
            </p:cNvPr>
            <p:cNvCxnSpPr/>
            <p:nvPr/>
          </p:nvCxnSpPr>
          <p:spPr>
            <a:xfrm>
              <a:off x="5165976" y="1756897"/>
              <a:ext cx="0" cy="4137457"/>
            </a:xfrm>
            <a:prstGeom prst="line">
              <a:avLst/>
            </a:prstGeom>
            <a:ln w="19050">
              <a:solidFill>
                <a:srgbClr val="2769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Donut 26">
              <a:extLst>
                <a:ext uri="{FF2B5EF4-FFF2-40B4-BE49-F238E27FC236}">
                  <a16:creationId xmlns:a16="http://schemas.microsoft.com/office/drawing/2014/main" id="{F6F7DE7D-EA7F-4DFB-8271-A9ECD8169A22}"/>
                </a:ext>
              </a:extLst>
            </p:cNvPr>
            <p:cNvSpPr/>
            <p:nvPr/>
          </p:nvSpPr>
          <p:spPr>
            <a:xfrm rot="10800000">
              <a:off x="5097396" y="1600200"/>
              <a:ext cx="137160" cy="182880"/>
            </a:xfrm>
            <a:prstGeom prst="donut">
              <a:avLst/>
            </a:prstGeom>
            <a:solidFill>
              <a:srgbClr val="276990"/>
            </a:solidFill>
            <a:ln>
              <a:solidFill>
                <a:srgbClr val="2769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Donut 27">
              <a:extLst>
                <a:ext uri="{FF2B5EF4-FFF2-40B4-BE49-F238E27FC236}">
                  <a16:creationId xmlns:a16="http://schemas.microsoft.com/office/drawing/2014/main" id="{B23F94FA-1B51-462D-BACE-8DC42078F0E6}"/>
                </a:ext>
              </a:extLst>
            </p:cNvPr>
            <p:cNvSpPr/>
            <p:nvPr/>
          </p:nvSpPr>
          <p:spPr>
            <a:xfrm rot="5400000">
              <a:off x="5074536" y="5908249"/>
              <a:ext cx="182880" cy="137160"/>
            </a:xfrm>
            <a:prstGeom prst="donut">
              <a:avLst/>
            </a:prstGeom>
            <a:solidFill>
              <a:srgbClr val="276990"/>
            </a:solidFill>
            <a:ln>
              <a:solidFill>
                <a:srgbClr val="2769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A965553-3D5F-4DE0-9885-1537CC5977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2832" y="2333229"/>
            <a:ext cx="6130929" cy="353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5024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8595D-BE89-42CB-A885-0A4E00EA6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NCN26010 Key Specifications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E8B100C-AA37-4874-9560-1AA97A193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971201"/>
              </p:ext>
            </p:extLst>
          </p:nvPr>
        </p:nvGraphicFramePr>
        <p:xfrm>
          <a:off x="1557482" y="1149773"/>
          <a:ext cx="9073859" cy="3440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332">
                  <a:extLst>
                    <a:ext uri="{9D8B030D-6E8A-4147-A177-3AD203B41FA5}">
                      <a16:colId xmlns:a16="http://schemas.microsoft.com/office/drawing/2014/main" val="2996657871"/>
                    </a:ext>
                  </a:extLst>
                </a:gridCol>
                <a:gridCol w="6761527">
                  <a:extLst>
                    <a:ext uri="{9D8B030D-6E8A-4147-A177-3AD203B41FA5}">
                      <a16:colId xmlns:a16="http://schemas.microsoft.com/office/drawing/2014/main" val="520962027"/>
                    </a:ext>
                  </a:extLst>
                </a:gridCol>
              </a:tblGrid>
              <a:tr h="454391">
                <a:tc gridSpan="2">
                  <a:txBody>
                    <a:bodyPr/>
                    <a:lstStyle/>
                    <a:p>
                      <a:r>
                        <a:rPr lang="en-US" sz="1800" b="1" i="0" dirty="0">
                          <a:latin typeface="+mn-lt"/>
                          <a:ea typeface="Inter Semi Bold" panose="020B0502030000000004" pitchFamily="34" charset="0"/>
                          <a:cs typeface="Inter Semi Bold" panose="020B0502030000000004" pitchFamily="34" charset="0"/>
                        </a:rPr>
                        <a:t>Key Specifications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410820"/>
                  </a:ext>
                </a:extLst>
              </a:tr>
              <a:tr h="454391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a:t>Ambient Temp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a:t>-40° to 125°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873211"/>
                  </a:ext>
                </a:extLst>
              </a:tr>
              <a:tr h="714043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a:t>Package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NCN26010XMNTXG: QFN-32, 4 mm x 4 mm (available)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</a:rPr>
                        <a:t>NCN26010XFBR2G: TQFP-32, 5 mm x 5 mm (not yet available)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779235"/>
                  </a:ext>
                </a:extLst>
              </a:tr>
              <a:tr h="454391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Mbps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5621099"/>
                  </a:ext>
                </a:extLst>
              </a:tr>
              <a:tr h="454391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IEEE 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802.3cg-2019 | 10BASE-T1S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472634"/>
                  </a:ext>
                </a:extLst>
              </a:tr>
              <a:tr h="454391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a:t>Cable reach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a:t>Up to 50 meters on an unshielded single-pair cable with 8 nodes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428174"/>
                  </a:ext>
                </a:extLst>
              </a:tr>
              <a:tr h="454391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a:t>Nodes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a:t>Up to 40 nodes on single 25-meter segment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498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90006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NCN26010 Key Benefits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1384183" y="805343"/>
            <a:ext cx="9966121" cy="5519956"/>
          </a:xfrm>
        </p:spPr>
        <p:txBody>
          <a:bodyPr/>
          <a:lstStyle/>
          <a:p>
            <a:pPr marL="171450" indent="-171450">
              <a:spcBef>
                <a:spcPts val="2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Uses lower cost unshielded single-pair cables</a:t>
            </a:r>
          </a:p>
          <a:p>
            <a:pPr marL="171450" indent="-171450">
              <a:spcBef>
                <a:spcPts val="2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Up to 40 nodes on single 25-meter segment, 5x the IEEE 802.3cg requirement</a:t>
            </a:r>
          </a:p>
          <a:p>
            <a:pPr marL="171450" indent="-171450">
              <a:spcBef>
                <a:spcPts val="2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Up to 70% fewer cables and up to 80% lower installation costs</a:t>
            </a:r>
          </a:p>
          <a:p>
            <a:pPr marL="171450" indent="-171450">
              <a:spcBef>
                <a:spcPts val="280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Reaches up to 50 meters with 8 nodes, </a:t>
            </a:r>
            <a:r>
              <a:rPr lang="en-US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2x the IEEE 802.3cg requirement</a:t>
            </a:r>
            <a:endParaRPr lang="en-US" b="0" i="0" dirty="0">
              <a:latin typeface="Inter Light" panose="02000403000000020004" pitchFamily="2" charset="0"/>
              <a:ea typeface="Inter Light" panose="02000403000000020004" pitchFamily="2" charset="0"/>
              <a:cs typeface="Inter Light" panose="02000403000000020004" pitchFamily="2" charset="0"/>
            </a:endParaRPr>
          </a:p>
          <a:p>
            <a:pPr marL="171450" indent="-171450">
              <a:spcBef>
                <a:spcPts val="2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Lower software maintenance costs</a:t>
            </a:r>
          </a:p>
          <a:p>
            <a:pPr marL="171450" indent="-171450">
              <a:spcBef>
                <a:spcPts val="2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Inter Light" panose="02000403000000020004" pitchFamily="2" charset="0"/>
              </a:rPr>
              <a:t>Ethernet that can go all the way to edge node devices</a:t>
            </a:r>
          </a:p>
          <a:p>
            <a:pPr marL="171450" indent="-171450">
              <a:spcBef>
                <a:spcPts val="2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Inter Light" panose="02000403000000020004" pitchFamily="2" charset="0"/>
              </a:rPr>
              <a:t>PHY compliant with engineered Power over Data Lines (PoDL)</a:t>
            </a:r>
          </a:p>
          <a:p>
            <a:pPr marL="171450" indent="-171450">
              <a:spcBef>
                <a:spcPts val="2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Inter Light" panose="02000403000000020004" pitchFamily="2" charset="0"/>
              </a:rPr>
              <a:t>Lower network maintenance by removing gateways and protocol translators</a:t>
            </a:r>
          </a:p>
        </p:txBody>
      </p:sp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B6B81D5B-C171-4549-A292-BB72440957A5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042" y="2212160"/>
            <a:ext cx="566928" cy="59436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6F650405-1841-4422-A62F-2BC1DA011967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041" y="5799580"/>
            <a:ext cx="566928" cy="59436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ee the source image">
            <a:extLst>
              <a:ext uri="{FF2B5EF4-FFF2-40B4-BE49-F238E27FC236}">
                <a16:creationId xmlns:a16="http://schemas.microsoft.com/office/drawing/2014/main" id="{B8C4077D-7840-4B50-9165-FFA4BA021498}"/>
              </a:ext>
            </a:extLst>
          </p:cNvPr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042" y="5082096"/>
            <a:ext cx="566928" cy="59436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ee the source image">
            <a:extLst>
              <a:ext uri="{FF2B5EF4-FFF2-40B4-BE49-F238E27FC236}">
                <a16:creationId xmlns:a16="http://schemas.microsoft.com/office/drawing/2014/main" id="{6E331AF5-5EDD-4134-AC59-C9F56355A44F}"/>
              </a:ext>
            </a:extLst>
          </p:cNvPr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041" y="4364612"/>
            <a:ext cx="566928" cy="59436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See the source image">
            <a:extLst>
              <a:ext uri="{FF2B5EF4-FFF2-40B4-BE49-F238E27FC236}">
                <a16:creationId xmlns:a16="http://schemas.microsoft.com/office/drawing/2014/main" id="{5A809EAF-AA0D-43C2-9046-711E51C51FD5}"/>
              </a:ext>
            </a:extLst>
          </p:cNvPr>
          <p:cNvPicPr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042" y="3647128"/>
            <a:ext cx="566928" cy="59436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See the source image">
            <a:extLst>
              <a:ext uri="{FF2B5EF4-FFF2-40B4-BE49-F238E27FC236}">
                <a16:creationId xmlns:a16="http://schemas.microsoft.com/office/drawing/2014/main" id="{4E871A99-C798-4CD2-B1B6-A444E77840CA}"/>
              </a:ext>
            </a:extLst>
          </p:cNvPr>
          <p:cNvPicPr>
            <a:picLocks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0042" y="777192"/>
            <a:ext cx="566928" cy="59436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See the source image">
            <a:extLst>
              <a:ext uri="{FF2B5EF4-FFF2-40B4-BE49-F238E27FC236}">
                <a16:creationId xmlns:a16="http://schemas.microsoft.com/office/drawing/2014/main" id="{7B3A3CCF-288E-4939-B268-4657CEE27EE4}"/>
              </a:ext>
            </a:extLst>
          </p:cNvPr>
          <p:cNvPicPr>
            <a:picLocks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0042" y="1494676"/>
            <a:ext cx="566928" cy="59436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See the source image">
            <a:extLst>
              <a:ext uri="{FF2B5EF4-FFF2-40B4-BE49-F238E27FC236}">
                <a16:creationId xmlns:a16="http://schemas.microsoft.com/office/drawing/2014/main" id="{8D372812-241A-4DEA-997E-735C9643EB63}"/>
              </a:ext>
            </a:extLst>
          </p:cNvPr>
          <p:cNvPicPr>
            <a:picLocks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042" y="2929644"/>
            <a:ext cx="566928" cy="59436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08169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45549-1F17-437F-8CEB-CC5A4416B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Inter Light" panose="02000403000000020004" pitchFamily="2" charset="0"/>
                <a:cs typeface="Inter Light" panose="02000403000000020004" pitchFamily="2" charset="0"/>
              </a:rPr>
              <a:t>Lower Cost Unshielded Single Pair Cables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45EA4-6476-45E1-B2A0-223AC46409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9120" y="753533"/>
            <a:ext cx="11310430" cy="5791200"/>
          </a:xfrm>
        </p:spPr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Benefits of </a:t>
            </a:r>
            <a:r>
              <a:rPr lang="en-US" dirty="0">
                <a:ea typeface="Inter Light" panose="02000403000000020004" pitchFamily="2" charset="0"/>
                <a:cs typeface="Inter Light" panose="02000403000000020004" pitchFamily="2" charset="0"/>
              </a:rPr>
              <a:t>Unshielded Single Pair Cables</a:t>
            </a:r>
            <a:endParaRPr lang="en-US" b="0" i="0" dirty="0">
              <a:solidFill>
                <a:srgbClr val="333333"/>
              </a:solidFill>
              <a:effectLst/>
              <a:latin typeface="+mj-lt"/>
            </a:endParaRPr>
          </a:p>
          <a:p>
            <a:pPr lvl="1"/>
            <a:r>
              <a:rPr lang="en-US" dirty="0">
                <a:solidFill>
                  <a:srgbClr val="333333"/>
                </a:solidFill>
                <a:latin typeface="+mj-lt"/>
              </a:rPr>
              <a:t>Simplifies installation and lowers installation cost</a:t>
            </a:r>
          </a:p>
          <a:p>
            <a:pPr lvl="1"/>
            <a:r>
              <a:rPr lang="en-US" dirty="0">
                <a:solidFill>
                  <a:srgbClr val="333333"/>
                </a:solidFill>
                <a:latin typeface="+mj-lt"/>
              </a:rPr>
              <a:t>Does not require shielding</a:t>
            </a:r>
          </a:p>
          <a:p>
            <a:pPr lvl="1"/>
            <a:r>
              <a:rPr lang="en-US" dirty="0">
                <a:solidFill>
                  <a:srgbClr val="333333"/>
                </a:solidFill>
                <a:latin typeface="+mj-lt"/>
              </a:rPr>
              <a:t>S</a:t>
            </a:r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aves space and weight</a:t>
            </a:r>
            <a:endParaRPr lang="en-US" dirty="0">
              <a:solidFill>
                <a:srgbClr val="333333"/>
              </a:solidFill>
              <a:latin typeface="+mj-lt"/>
            </a:endParaRPr>
          </a:p>
          <a:p>
            <a:pPr lvl="1"/>
            <a:r>
              <a:rPr lang="en-US" b="0" i="0" dirty="0">
                <a:solidFill>
                  <a:srgbClr val="333333"/>
                </a:solidFill>
                <a:effectLst/>
                <a:latin typeface="+mj-lt"/>
              </a:rPr>
              <a:t>Maximizes flexibility</a:t>
            </a:r>
          </a:p>
          <a:p>
            <a:pPr lvl="1"/>
            <a:r>
              <a:rPr lang="en-US" dirty="0">
                <a:solidFill>
                  <a:srgbClr val="333333"/>
                </a:solidFill>
                <a:latin typeface="+mj-lt"/>
              </a:rPr>
              <a:t>Increases data rate using installed base of single-pair or twisted-pair cables</a:t>
            </a:r>
          </a:p>
        </p:txBody>
      </p:sp>
    </p:spTree>
    <p:extLst>
      <p:ext uri="{BB962C8B-B14F-4D97-AF65-F5344CB8AC3E}">
        <p14:creationId xmlns:p14="http://schemas.microsoft.com/office/powerpoint/2010/main" val="197862479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122A4-411F-4AB7-A2CD-B4D39805A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Lowest Line Pin Capacitance</a:t>
            </a:r>
            <a:br>
              <a:rPr lang="en-US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62D96-B011-4ABF-BD14-9EDF095B937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Lowest line pin capacitance </a:t>
            </a:r>
            <a:r>
              <a:rPr lang="en-US" sz="2400" dirty="0">
                <a:latin typeface="+mj-lt"/>
                <a:ea typeface="Inter Light" panose="02000403000000020004" pitchFamily="2" charset="0"/>
                <a:cs typeface="Inter Light" panose="02000403000000020004" pitchFamily="2" charset="0"/>
              </a:rPr>
              <a:t>enables more nodes per segment which lowers cabling, connector, and installation costs</a:t>
            </a:r>
          </a:p>
          <a:p>
            <a:r>
              <a:rPr lang="en-US" dirty="0">
                <a:latin typeface="+mj-lt"/>
              </a:rPr>
              <a:t>Enables many industrial applications with support for up to 40 nodes on a single 25m segment, 5x the requirement of the IEEE 802.3cg standard</a:t>
            </a:r>
          </a:p>
          <a:p>
            <a:r>
              <a:rPr lang="en-US" sz="2400" dirty="0">
                <a:latin typeface="+mj-lt"/>
                <a:ea typeface="Inter Light" panose="02000403000000020004" pitchFamily="2" charset="0"/>
                <a:cs typeface="Inter Light" panose="02000403000000020004" pitchFamily="2" charset="0"/>
              </a:rPr>
              <a:t>Reduces installation complexity and cost</a:t>
            </a:r>
          </a:p>
          <a:p>
            <a:pPr lvl="1"/>
            <a:r>
              <a:rPr lang="en-US" dirty="0">
                <a:latin typeface="+mj-lt"/>
                <a:ea typeface="Inter Light" panose="02000403000000020004" pitchFamily="2" charset="0"/>
                <a:cs typeface="Inter Light" panose="02000403000000020004" pitchFamily="2" charset="0"/>
              </a:rPr>
              <a:t>Up to 70% fewer cables</a:t>
            </a:r>
          </a:p>
          <a:p>
            <a:pPr lvl="1"/>
            <a:r>
              <a:rPr lang="en-US" dirty="0">
                <a:latin typeface="+mj-lt"/>
                <a:ea typeface="Inter Light" panose="02000403000000020004" pitchFamily="2" charset="0"/>
                <a:cs typeface="Inter Light" panose="02000403000000020004" pitchFamily="2" charset="0"/>
              </a:rPr>
              <a:t>Up to 80% lower installation costs</a:t>
            </a:r>
          </a:p>
        </p:txBody>
      </p:sp>
    </p:spTree>
    <p:extLst>
      <p:ext uri="{BB962C8B-B14F-4D97-AF65-F5344CB8AC3E}">
        <p14:creationId xmlns:p14="http://schemas.microsoft.com/office/powerpoint/2010/main" val="253399317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61D6D-5C90-43B9-936F-D3F478AE1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Noise Immunity Mode</a:t>
            </a:r>
            <a:br>
              <a:rPr lang="en-US" b="0" i="0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C1222-2551-4F17-96AB-301B551142B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171450" indent="-171450"/>
            <a:r>
              <a:rPr lang="en-US" sz="2400" b="0" i="0" dirty="0">
                <a:latin typeface="+mj-lt"/>
                <a:ea typeface="Inter Light" panose="02000403000000020004" pitchFamily="2" charset="0"/>
                <a:cs typeface="Inter Light" panose="02000403000000020004" pitchFamily="2" charset="0"/>
              </a:rPr>
              <a:t>Exceeds noise immunity levels specified in IEEE 802.3cg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Inter Light" panose="02000403000000020004" pitchFamily="2" charset="0"/>
                <a:cs typeface="Inter Light" panose="02000403000000020004" pitchFamily="2" charset="0"/>
              </a:rPr>
              <a:t>Best-in-class bit error rate performance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Meets IEC6100-4-6 conducted-immunity test at 10 Vrms (highest class)</a:t>
            </a:r>
          </a:p>
          <a:p>
            <a:pPr marL="171450" indent="-171450"/>
            <a:r>
              <a:rPr lang="en-US" dirty="0">
                <a:latin typeface="+mj-lt"/>
              </a:rPr>
              <a:t>Enabling up to 50 meters reach with 8 nodes, </a:t>
            </a:r>
            <a:r>
              <a:rPr lang="en-US" dirty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2x </a:t>
            </a:r>
            <a:r>
              <a:rPr lang="en-US" dirty="0">
                <a:latin typeface="+mj-lt"/>
              </a:rPr>
              <a:t>the requirement of the IEEE 802.3cg standard</a:t>
            </a:r>
          </a:p>
        </p:txBody>
      </p:sp>
    </p:spTree>
    <p:extLst>
      <p:ext uri="{BB962C8B-B14F-4D97-AF65-F5344CB8AC3E}">
        <p14:creationId xmlns:p14="http://schemas.microsoft.com/office/powerpoint/2010/main" val="145628558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60A8F-B03E-48D1-B8D6-5F9BAC76E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Software Maintenance Costs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B2794-4515-40E5-BCAF-44429AF1997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Software support is greatly reduced by following the layered approach of the Ethernet ecosystem</a:t>
            </a:r>
          </a:p>
          <a:p>
            <a:r>
              <a:rPr lang="en-US" dirty="0"/>
              <a:t>Unlike other networking solutions, changing Ethernet PHYs does not require modifications to upper software layers</a:t>
            </a:r>
          </a:p>
          <a:p>
            <a:r>
              <a:rPr lang="en-US" dirty="0"/>
              <a:t>Changing Ethernet PHYs does not require new software (only new hardware)</a:t>
            </a:r>
          </a:p>
        </p:txBody>
      </p:sp>
    </p:spTree>
    <p:extLst>
      <p:ext uri="{BB962C8B-B14F-4D97-AF65-F5344CB8AC3E}">
        <p14:creationId xmlns:p14="http://schemas.microsoft.com/office/powerpoint/2010/main" val="109873473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NCN26010 Standard Features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1384183" y="1104900"/>
            <a:ext cx="9966121" cy="4591050"/>
          </a:xfrm>
        </p:spPr>
        <p:txBody>
          <a:bodyPr/>
          <a:lstStyle/>
          <a:p>
            <a:pPr marL="0"/>
            <a:r>
              <a:rPr lang="en-US" sz="2000" kern="1200" dirty="0">
                <a:solidFill>
                  <a:schemeClr val="dk1"/>
                </a:solidFill>
              </a:rPr>
              <a:t>Uses Single Pair Ethernet (SPE) Cables</a:t>
            </a:r>
          </a:p>
          <a:p>
            <a:pPr lvl="1"/>
            <a:r>
              <a:rPr lang="en-US" sz="1800" dirty="0"/>
              <a:t>Uses lower cost unshielded single twisted pair cables</a:t>
            </a:r>
          </a:p>
          <a:p>
            <a:pPr marL="0" algn="l" defTabSz="914400" rtl="0" eaLnBrk="1" latinLnBrk="0" hangingPunct="1"/>
            <a:r>
              <a:rPr lang="en-US" sz="2000" b="0" i="0" kern="1200" dirty="0">
                <a:solidFill>
                  <a:schemeClr val="dk1"/>
                </a:solidFill>
                <a:latin typeface="+mn-lt"/>
                <a:ea typeface="Inter Light" panose="02000403000000020004" pitchFamily="2" charset="0"/>
                <a:cs typeface="Inter Light" panose="02000403000000020004" pitchFamily="2" charset="0"/>
              </a:rPr>
              <a:t>Multi-drop</a:t>
            </a:r>
          </a:p>
          <a:p>
            <a:pPr lvl="1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Connects multiple devices on a single-pair cable using one MACPHY per port</a:t>
            </a:r>
          </a:p>
          <a:p>
            <a:pPr marL="0" algn="l" defTabSz="914400" rtl="0" eaLnBrk="1" latinLnBrk="0" hangingPunct="1"/>
            <a:r>
              <a:rPr lang="en-US" sz="2000" b="0" i="0" kern="1200" dirty="0">
                <a:solidFill>
                  <a:schemeClr val="dk1"/>
                </a:solidFill>
                <a:latin typeface="+mn-lt"/>
                <a:ea typeface="Inter Light" panose="02000403000000020004" pitchFamily="2" charset="0"/>
                <a:cs typeface="Inter Light" panose="02000403000000020004" pitchFamily="2" charset="0"/>
              </a:rPr>
              <a:t>MACPHY</a:t>
            </a:r>
          </a:p>
          <a:p>
            <a:pPr lvl="1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Connect to controllers, sensors, and other devices using mid/low-end MCUs with no integrated MAC</a:t>
            </a:r>
          </a:p>
          <a:p>
            <a:r>
              <a:rPr lang="en-US" sz="2000" b="0" i="0" kern="1200" dirty="0">
                <a:solidFill>
                  <a:schemeClr val="dk1"/>
                </a:solidFill>
                <a:latin typeface="+mn-lt"/>
                <a:ea typeface="Inter Light" panose="02000403000000020004" pitchFamily="2" charset="0"/>
                <a:cs typeface="Inter Light" panose="02000403000000020004" pitchFamily="2" charset="0"/>
              </a:rPr>
              <a:t>Physical Layer Collision Avoidance</a:t>
            </a:r>
          </a:p>
          <a:p>
            <a:pPr lvl="1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Allows higher throughput in multi-drop topologies</a:t>
            </a:r>
          </a:p>
          <a:p>
            <a:pPr marL="0"/>
            <a:r>
              <a:rPr lang="en-US" sz="2000" kern="1200" dirty="0">
                <a:solidFill>
                  <a:schemeClr val="dk1"/>
                </a:solidFill>
              </a:rPr>
              <a:t>MAC Address Filtering</a:t>
            </a:r>
          </a:p>
          <a:p>
            <a:pPr lvl="1"/>
            <a:r>
              <a:rPr lang="en-US" sz="1600" dirty="0"/>
              <a:t>Ethernet frames not intended for a certain node are not processed by host, thus reducing the load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E50FA2-A8D3-4351-92D7-5B6D4DEEB57D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41341" y="1948754"/>
            <a:ext cx="594360" cy="5943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48" name="Picture 2" descr="See the source image">
            <a:extLst>
              <a:ext uri="{FF2B5EF4-FFF2-40B4-BE49-F238E27FC236}">
                <a16:creationId xmlns:a16="http://schemas.microsoft.com/office/drawing/2014/main" id="{677CBC7B-EC3C-40E3-9E34-CB85A76261DC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341" y="2792117"/>
            <a:ext cx="594360" cy="59436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ee the source image">
            <a:extLst>
              <a:ext uri="{FF2B5EF4-FFF2-40B4-BE49-F238E27FC236}">
                <a16:creationId xmlns:a16="http://schemas.microsoft.com/office/drawing/2014/main" id="{D073F873-A11D-4640-A006-1FA201C0462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341" y="3635972"/>
            <a:ext cx="594360" cy="59436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Filter PNG Image | PNG Mart">
            <a:extLst>
              <a:ext uri="{FF2B5EF4-FFF2-40B4-BE49-F238E27FC236}">
                <a16:creationId xmlns:a16="http://schemas.microsoft.com/office/drawing/2014/main" id="{7EC69812-29F3-43E4-BB0E-953059E1D3C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341" y="4480684"/>
            <a:ext cx="594360" cy="59436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See the source image">
            <a:extLst>
              <a:ext uri="{FF2B5EF4-FFF2-40B4-BE49-F238E27FC236}">
                <a16:creationId xmlns:a16="http://schemas.microsoft.com/office/drawing/2014/main" id="{F4F85CE4-9748-4310-921D-305AF98E7A06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341" y="1104900"/>
            <a:ext cx="594360" cy="59436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72927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NCN26010 Proprietary Features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1384184" y="1104900"/>
            <a:ext cx="10007716" cy="4591050"/>
          </a:xfrm>
        </p:spPr>
        <p:txBody>
          <a:bodyPr/>
          <a:lstStyle/>
          <a:p>
            <a:r>
              <a:rPr lang="en-US" sz="2000" b="0" i="0" dirty="0">
                <a:latin typeface="+mn-lt"/>
                <a:ea typeface="Inter Light" panose="02000403000000020004" pitchFamily="2" charset="0"/>
                <a:cs typeface="Inter Light" panose="02000403000000020004" pitchFamily="2" charset="0"/>
              </a:rPr>
              <a:t>Enhanced Noise Immunity Mode</a:t>
            </a:r>
          </a:p>
          <a:p>
            <a:pPr lvl="1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Exceeds noise immunity levels specified in IEEE 802.3cg, enabling longer cable reach</a:t>
            </a:r>
          </a:p>
          <a:p>
            <a:pPr marL="0" algn="l" defTabSz="914400" rtl="0" eaLnBrk="1" latinLnBrk="0" hangingPunct="1"/>
            <a:r>
              <a:rPr lang="en-US" sz="2000" b="0" i="0" kern="1200" dirty="0">
                <a:solidFill>
                  <a:schemeClr val="dk1"/>
                </a:solidFill>
                <a:latin typeface="+mn-lt"/>
                <a:ea typeface="Inter Light" panose="02000403000000020004" pitchFamily="2" charset="0"/>
                <a:cs typeface="Inter Light" panose="02000403000000020004" pitchFamily="2" charset="0"/>
              </a:rPr>
              <a:t>Lowest MDI capacitance</a:t>
            </a:r>
          </a:p>
          <a:p>
            <a:pPr lvl="1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Enables more nodes per segment which lowers cabling, connector, and installation costs</a:t>
            </a:r>
          </a:p>
          <a:p>
            <a:pPr marL="0" algn="l" defTabSz="914400" rtl="0" eaLnBrk="1" latinLnBrk="0" hangingPunct="1"/>
            <a:r>
              <a:rPr lang="en-US" sz="2000" b="0" i="0" kern="1200" dirty="0">
                <a:solidFill>
                  <a:schemeClr val="dk1"/>
                </a:solidFill>
                <a:latin typeface="+mn-lt"/>
                <a:ea typeface="Inter Light" panose="02000403000000020004" pitchFamily="2" charset="0"/>
                <a:cs typeface="Inter Light" panose="02000403000000020004" pitchFamily="2" charset="0"/>
              </a:rPr>
              <a:t>Collision Detection Masking</a:t>
            </a:r>
          </a:p>
          <a:p>
            <a:pPr lvl="1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Further increases noise immunity in pure PLCA networks</a:t>
            </a:r>
            <a:endParaRPr lang="en-US" sz="2000" kern="1200" dirty="0">
              <a:solidFill>
                <a:schemeClr val="dk1"/>
              </a:solidFill>
            </a:endParaRPr>
          </a:p>
          <a:p>
            <a:pPr marL="0" algn="l" defTabSz="914400" rtl="0" eaLnBrk="1" latinLnBrk="0" hangingPunct="1"/>
            <a:r>
              <a:rPr lang="en-US" sz="2000" kern="1200" dirty="0">
                <a:solidFill>
                  <a:schemeClr val="dk1"/>
                </a:solidFill>
              </a:rPr>
              <a:t>PLCA Precedence Mode</a:t>
            </a:r>
          </a:p>
          <a:p>
            <a:pPr lvl="1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Lower PLCA ID gets precedence over higher ones (similar to CAN arbitration)</a:t>
            </a:r>
          </a:p>
          <a:p>
            <a:pPr marL="0"/>
            <a:r>
              <a:rPr lang="en-US" sz="2000" kern="1200" dirty="0">
                <a:solidFill>
                  <a:schemeClr val="dk1"/>
                </a:solidFill>
              </a:rPr>
              <a:t>PLCA Leader Mode</a:t>
            </a:r>
          </a:p>
          <a:p>
            <a:pPr lvl="1"/>
            <a:r>
              <a:rPr lang="en-US" sz="1800" dirty="0"/>
              <a:t>Stations with ID other than 0 may start the PLCA cycle</a:t>
            </a:r>
          </a:p>
          <a:p>
            <a:pPr marL="0" algn="l" defTabSz="914400" rtl="0" eaLnBrk="1" latinLnBrk="0" hangingPunct="1"/>
            <a:r>
              <a:rPr lang="en-US" sz="2000" b="0" i="0" kern="1200" dirty="0">
                <a:solidFill>
                  <a:schemeClr val="dk1"/>
                </a:solidFill>
                <a:latin typeface="+mn-lt"/>
                <a:ea typeface="Inter Light" panose="02000403000000020004" pitchFamily="2" charset="0"/>
                <a:cs typeface="Inter Light" panose="02000403000000020004" pitchFamily="2" charset="0"/>
              </a:rPr>
              <a:t>Unique Programmed MAC Address</a:t>
            </a:r>
          </a:p>
          <a:p>
            <a:pPr lvl="1"/>
            <a:r>
              <a:rPr lang="en-US" sz="1800" dirty="0"/>
              <a:t>Comes with a unique MAC address at no additional cost</a:t>
            </a: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5C7EDDB9-8BC2-45CD-A799-7076E2D4C8F8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t="14088" r="12779" b="207"/>
          <a:stretch/>
        </p:blipFill>
        <p:spPr bwMode="auto">
          <a:xfrm>
            <a:off x="494806" y="4349721"/>
            <a:ext cx="597226" cy="59436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E678D3-3C81-4B87-8CAB-ED0A19D90B2F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94806" y="3539070"/>
            <a:ext cx="594360" cy="5952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9" name="Picture 2" descr="See the source image">
            <a:extLst>
              <a:ext uri="{FF2B5EF4-FFF2-40B4-BE49-F238E27FC236}">
                <a16:creationId xmlns:a16="http://schemas.microsoft.com/office/drawing/2014/main" id="{DDB5E018-19D1-45E9-8316-7FDD2D62FF2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806" y="1110482"/>
            <a:ext cx="594360" cy="59436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See the source image">
            <a:extLst>
              <a:ext uri="{FF2B5EF4-FFF2-40B4-BE49-F238E27FC236}">
                <a16:creationId xmlns:a16="http://schemas.microsoft.com/office/drawing/2014/main" id="{A93F0329-2A78-4DC8-A931-2EA4F719C199}"/>
              </a:ext>
            </a:extLst>
          </p:cNvPr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806" y="2730072"/>
            <a:ext cx="594360" cy="59356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ee the source image">
            <a:extLst>
              <a:ext uri="{FF2B5EF4-FFF2-40B4-BE49-F238E27FC236}">
                <a16:creationId xmlns:a16="http://schemas.microsoft.com/office/drawing/2014/main" id="{86B3600C-5D07-4F0D-9913-C0ACA8E43BF9}"/>
              </a:ext>
            </a:extLst>
          </p:cNvPr>
          <p:cNvPicPr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806" y="1920277"/>
            <a:ext cx="594360" cy="59436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42631F-9A35-4242-A579-078D24B7A342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58230" y="5158719"/>
            <a:ext cx="667512" cy="6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1603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3AD35-A2A3-402C-AD68-84ECA2C3E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10BASE-T1S</a:t>
            </a:r>
          </a:p>
        </p:txBody>
      </p:sp>
    </p:spTree>
    <p:extLst>
      <p:ext uri="{BB962C8B-B14F-4D97-AF65-F5344CB8AC3E}">
        <p14:creationId xmlns:p14="http://schemas.microsoft.com/office/powerpoint/2010/main" val="161561581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51CC7-7A67-414E-8F1F-3445FBBCC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13" y="138606"/>
            <a:ext cx="11527400" cy="532659"/>
          </a:xfrm>
        </p:spPr>
        <p:txBody>
          <a:bodyPr/>
          <a:lstStyle/>
          <a:p>
            <a:r>
              <a:rPr lang="en-US" dirty="0"/>
              <a:t>Example Applications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E8BDB-F058-4A98-8A2F-12F55D0616C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0712" y="605707"/>
            <a:ext cx="11527400" cy="553998"/>
          </a:xfrm>
        </p:spPr>
        <p:txBody>
          <a:bodyPr/>
          <a:lstStyle/>
          <a:p>
            <a:r>
              <a:rPr lang="en-US" dirty="0"/>
              <a:t>NCN26010 can lower cost and increase data rate for applications including</a:t>
            </a:r>
          </a:p>
        </p:txBody>
      </p:sp>
      <p:pic>
        <p:nvPicPr>
          <p:cNvPr id="1026" name="Picture 2" descr="Image result for commercial luminaires in an office building">
            <a:extLst>
              <a:ext uri="{FF2B5EF4-FFF2-40B4-BE49-F238E27FC236}">
                <a16:creationId xmlns:a16="http://schemas.microsoft.com/office/drawing/2014/main" id="{48DAE6DC-BBDD-40A2-9D2E-42DF103DE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1737" y="1317596"/>
            <a:ext cx="2524125" cy="1714500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F734C0-F8CD-453D-8B35-15B32ED24A3A}"/>
              </a:ext>
            </a:extLst>
          </p:cNvPr>
          <p:cNvSpPr txBox="1"/>
          <p:nvPr/>
        </p:nvSpPr>
        <p:spPr>
          <a:xfrm>
            <a:off x="9261737" y="3032096"/>
            <a:ext cx="2524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Lighting</a:t>
            </a: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00BDF31D-09C0-4483-9CD4-CF235D5A9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4412" y="1317596"/>
            <a:ext cx="2817113" cy="173043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FF458D-100B-4709-8073-1A1E266486DF}"/>
              </a:ext>
            </a:extLst>
          </p:cNvPr>
          <p:cNvSpPr txBox="1"/>
          <p:nvPr/>
        </p:nvSpPr>
        <p:spPr>
          <a:xfrm>
            <a:off x="6094412" y="3048030"/>
            <a:ext cx="28171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Robotics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5D917F-7ABE-4D10-A14C-0693CAC0A4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2450" y="1317596"/>
            <a:ext cx="2571750" cy="1714500"/>
          </a:xfrm>
          <a:prstGeom prst="flowChartAlternateProcess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ED0D99-5558-427F-9418-1CADDA9DE9A2}"/>
              </a:ext>
            </a:extLst>
          </p:cNvPr>
          <p:cNvSpPr txBox="1"/>
          <p:nvPr/>
        </p:nvSpPr>
        <p:spPr>
          <a:xfrm>
            <a:off x="3208564" y="3036599"/>
            <a:ext cx="2535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Industrial Cabinets</a:t>
            </a:r>
          </a:p>
        </p:txBody>
      </p:sp>
      <p:pic>
        <p:nvPicPr>
          <p:cNvPr id="1036" name="Picture 12" descr="See the source image">
            <a:extLst>
              <a:ext uri="{FF2B5EF4-FFF2-40B4-BE49-F238E27FC236}">
                <a16:creationId xmlns:a16="http://schemas.microsoft.com/office/drawing/2014/main" id="{5201CBFB-9A6E-4FCC-AF16-5985F461C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603" y="1317596"/>
            <a:ext cx="2535635" cy="1714500"/>
          </a:xfrm>
          <a:prstGeom prst="flowChartAlternateProcess">
            <a:avLst/>
          </a:prstGeom>
          <a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5000" r="-5000"/>
            </a:stretch>
          </a:blipFill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8871C80-6FF5-460A-97BA-6BACC849EC15}"/>
              </a:ext>
            </a:extLst>
          </p:cNvPr>
          <p:cNvSpPr txBox="1"/>
          <p:nvPr/>
        </p:nvSpPr>
        <p:spPr>
          <a:xfrm>
            <a:off x="286603" y="3029596"/>
            <a:ext cx="25356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Elevators</a:t>
            </a:r>
          </a:p>
        </p:txBody>
      </p:sp>
      <p:pic>
        <p:nvPicPr>
          <p:cNvPr id="1038" name="Picture 14" descr="See the source image">
            <a:extLst>
              <a:ext uri="{FF2B5EF4-FFF2-40B4-BE49-F238E27FC236}">
                <a16:creationId xmlns:a16="http://schemas.microsoft.com/office/drawing/2014/main" id="{5B30334E-E04C-4E8D-91BC-93EB0E398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1737" y="3770078"/>
            <a:ext cx="2646538" cy="198490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622816B-CD62-4DCC-BB7E-7FA6998C6AE4}"/>
              </a:ext>
            </a:extLst>
          </p:cNvPr>
          <p:cNvSpPr txBox="1"/>
          <p:nvPr/>
        </p:nvSpPr>
        <p:spPr>
          <a:xfrm>
            <a:off x="9261737" y="5760019"/>
            <a:ext cx="2646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HVAC</a:t>
            </a:r>
          </a:p>
        </p:txBody>
      </p:sp>
      <p:pic>
        <p:nvPicPr>
          <p:cNvPr id="1040" name="Picture 16" descr="Image result for trains">
            <a:extLst>
              <a:ext uri="{FF2B5EF4-FFF2-40B4-BE49-F238E27FC236}">
                <a16:creationId xmlns:a16="http://schemas.microsoft.com/office/drawing/2014/main" id="{1BA74748-B066-4D3F-B64F-E2CA90EB7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4412" y="3770078"/>
            <a:ext cx="2817112" cy="198490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29AD933-1A70-48F1-ACCA-7B45E4F8A3AB}"/>
              </a:ext>
            </a:extLst>
          </p:cNvPr>
          <p:cNvSpPr txBox="1"/>
          <p:nvPr/>
        </p:nvSpPr>
        <p:spPr>
          <a:xfrm>
            <a:off x="6094223" y="5754300"/>
            <a:ext cx="2817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Train / Tram / Bus</a:t>
            </a:r>
          </a:p>
        </p:txBody>
      </p:sp>
      <p:pic>
        <p:nvPicPr>
          <p:cNvPr id="1044" name="Picture 20" descr="See the source image">
            <a:extLst>
              <a:ext uri="{FF2B5EF4-FFF2-40B4-BE49-F238E27FC236}">
                <a16:creationId xmlns:a16="http://schemas.microsoft.com/office/drawing/2014/main" id="{41D4479F-1865-4D8B-BF59-5C9F83B69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2450" y="3770079"/>
            <a:ext cx="2574980" cy="1989758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B5DD01D-801E-466F-BCA3-3E7404C81A70}"/>
              </a:ext>
            </a:extLst>
          </p:cNvPr>
          <p:cNvSpPr txBox="1"/>
          <p:nvPr/>
        </p:nvSpPr>
        <p:spPr>
          <a:xfrm>
            <a:off x="3167135" y="5759337"/>
            <a:ext cx="2580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Building and Industrial Automation</a:t>
            </a:r>
          </a:p>
        </p:txBody>
      </p:sp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B0752AB5-4258-469C-9ACE-9B04D9E0F5D8}"/>
              </a:ext>
            </a:extLst>
          </p:cNvPr>
          <p:cNvSpPr/>
          <p:nvPr/>
        </p:nvSpPr>
        <p:spPr>
          <a:xfrm>
            <a:off x="280550" y="3770078"/>
            <a:ext cx="2544918" cy="1984222"/>
          </a:xfrm>
          <a:prstGeom prst="flowChartAlternateProcess">
            <a:avLst/>
          </a:prstGeom>
          <a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A708D5-3ABA-4910-9773-A3FE9B93A378}"/>
              </a:ext>
            </a:extLst>
          </p:cNvPr>
          <p:cNvSpPr txBox="1"/>
          <p:nvPr/>
        </p:nvSpPr>
        <p:spPr>
          <a:xfrm>
            <a:off x="280362" y="5754300"/>
            <a:ext cx="25449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 Intra-System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955097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FDDB1-328C-4037-852C-3C5A02092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Layer Collision Avoidance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C4D6C-DCE8-4B10-A2FD-6E9B63BF9A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9120" y="753533"/>
            <a:ext cx="11530584" cy="3413965"/>
          </a:xfrm>
        </p:spPr>
        <p:txBody>
          <a:bodyPr/>
          <a:lstStyle/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proxima-nova"/>
              </a:rPr>
              <a:t>When PLCA is enabled, only the PHY device that owns the transmit opportunity is allowed to send data</a:t>
            </a:r>
          </a:p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proxima-nova"/>
              </a:rPr>
              <a:t>The transmit opportunities are allocated in a round-robin manner</a:t>
            </a:r>
          </a:p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proxima-nova"/>
              </a:rPr>
              <a:t>Each PHY can send a data frame during its transmit opportunity</a:t>
            </a:r>
          </a:p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proxima-nova"/>
              </a:rPr>
              <a:t>A new cycle is started when the master node sends a beacon</a:t>
            </a:r>
          </a:p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proxima-nova"/>
              </a:rPr>
              <a:t>Guaranteed maximum latency along with improved throughput and access fairness</a:t>
            </a:r>
          </a:p>
          <a:p>
            <a:pPr algn="l"/>
            <a:r>
              <a:rPr lang="en-US" dirty="0">
                <a:solidFill>
                  <a:srgbClr val="212529"/>
                </a:solidFill>
                <a:latin typeface="proxima-nova"/>
              </a:rPr>
              <a:t>Enables the deterministic real-time performance many industrial applications require</a:t>
            </a:r>
            <a:endParaRPr lang="en-US" b="0" i="0" dirty="0">
              <a:solidFill>
                <a:srgbClr val="212529"/>
              </a:solidFill>
              <a:effectLst/>
              <a:latin typeface="proxima-nova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6B0522F-7C11-4850-AA15-23F67008ED9E}"/>
              </a:ext>
            </a:extLst>
          </p:cNvPr>
          <p:cNvGrpSpPr>
            <a:grpSpLocks noChangeAspect="1"/>
          </p:cNvGrpSpPr>
          <p:nvPr/>
        </p:nvGrpSpPr>
        <p:grpSpPr>
          <a:xfrm>
            <a:off x="982302" y="4211023"/>
            <a:ext cx="9719040" cy="2017272"/>
            <a:chOff x="796018" y="3819361"/>
            <a:chExt cx="10490210" cy="217733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43E59A3-B920-43B4-82E4-D3E3CB5480EC}"/>
                </a:ext>
              </a:extLst>
            </p:cNvPr>
            <p:cNvSpPr/>
            <p:nvPr/>
          </p:nvSpPr>
          <p:spPr>
            <a:xfrm>
              <a:off x="925848" y="4926768"/>
              <a:ext cx="444381" cy="4358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545133-A526-4455-8488-49623C270F9A}"/>
                </a:ext>
              </a:extLst>
            </p:cNvPr>
            <p:cNvSpPr/>
            <p:nvPr/>
          </p:nvSpPr>
          <p:spPr>
            <a:xfrm>
              <a:off x="1370229" y="4926768"/>
              <a:ext cx="1867923" cy="43583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8871456-BBC1-4A83-BCDC-C413D69D53A1}"/>
                </a:ext>
              </a:extLst>
            </p:cNvPr>
            <p:cNvSpPr/>
            <p:nvPr/>
          </p:nvSpPr>
          <p:spPr>
            <a:xfrm>
              <a:off x="3238152" y="4926767"/>
              <a:ext cx="444381" cy="4358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152D6C6-BEB6-4778-B7DB-53BA201D8D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4733" y="5366303"/>
              <a:ext cx="1" cy="33511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C935493-0D6A-4F6B-B932-0503D85BAD0E}"/>
                </a:ext>
              </a:extLst>
            </p:cNvPr>
            <p:cNvSpPr txBox="1"/>
            <p:nvPr/>
          </p:nvSpPr>
          <p:spPr>
            <a:xfrm>
              <a:off x="796018" y="5697722"/>
              <a:ext cx="7040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Beacon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11EF4B0-C490-4FD3-BF65-B6CDC69D20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4188" y="5376463"/>
              <a:ext cx="1" cy="33511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0117AD-407E-4DA0-98EA-A8EF03670AB5}"/>
                </a:ext>
              </a:extLst>
            </p:cNvPr>
            <p:cNvSpPr txBox="1"/>
            <p:nvPr/>
          </p:nvSpPr>
          <p:spPr>
            <a:xfrm>
              <a:off x="1807675" y="5697721"/>
              <a:ext cx="9930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Data PHY 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9E1082-6CD2-4E09-9570-81DD513D26FE}"/>
                </a:ext>
              </a:extLst>
            </p:cNvPr>
            <p:cNvSpPr txBox="1"/>
            <p:nvPr/>
          </p:nvSpPr>
          <p:spPr>
            <a:xfrm>
              <a:off x="3117138" y="5697720"/>
              <a:ext cx="686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Silence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B389753-A11D-4757-B34D-8F6BBFEB1A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60341" y="5376463"/>
              <a:ext cx="1" cy="33511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0EFA253-4965-4346-83D8-8092D462CA81}"/>
                </a:ext>
              </a:extLst>
            </p:cNvPr>
            <p:cNvSpPr/>
            <p:nvPr/>
          </p:nvSpPr>
          <p:spPr>
            <a:xfrm>
              <a:off x="3681388" y="4926767"/>
              <a:ext cx="1867923" cy="43583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E4D9B75-17F5-495F-B1D1-ECB7CB78F0E4}"/>
                </a:ext>
              </a:extLst>
            </p:cNvPr>
            <p:cNvSpPr/>
            <p:nvPr/>
          </p:nvSpPr>
          <p:spPr>
            <a:xfrm>
              <a:off x="5549311" y="4926766"/>
              <a:ext cx="444381" cy="4358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0871EA4-04C7-4C19-9217-840EB842ED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15347" y="5376462"/>
              <a:ext cx="1" cy="33511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69E04C-FC68-4518-8780-7584069CFDEC}"/>
                </a:ext>
              </a:extLst>
            </p:cNvPr>
            <p:cNvSpPr txBox="1"/>
            <p:nvPr/>
          </p:nvSpPr>
          <p:spPr>
            <a:xfrm>
              <a:off x="4118834" y="5697720"/>
              <a:ext cx="9930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Data PHY 1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410AB6C-087E-418D-B4F1-4F1E1E02D6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71500" y="5376462"/>
              <a:ext cx="1" cy="33511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2EAB8D5-CA9B-4076-B820-56E1B2D7DE22}"/>
                </a:ext>
              </a:extLst>
            </p:cNvPr>
            <p:cNvSpPr txBox="1"/>
            <p:nvPr/>
          </p:nvSpPr>
          <p:spPr>
            <a:xfrm>
              <a:off x="6087879" y="5006183"/>
              <a:ext cx="4010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. . .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CF9CFED-BDCD-4A16-8A01-3FE3A1750FF1}"/>
                </a:ext>
              </a:extLst>
            </p:cNvPr>
            <p:cNvSpPr/>
            <p:nvPr/>
          </p:nvSpPr>
          <p:spPr>
            <a:xfrm>
              <a:off x="6549622" y="4926766"/>
              <a:ext cx="444381" cy="4358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5B79144-985B-467D-A5AA-852F3D63D8F4}"/>
                </a:ext>
              </a:extLst>
            </p:cNvPr>
            <p:cNvSpPr txBox="1"/>
            <p:nvPr/>
          </p:nvSpPr>
          <p:spPr>
            <a:xfrm>
              <a:off x="6428608" y="5697719"/>
              <a:ext cx="686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Silence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AA9BB63-97A6-437C-AB53-7999A827C5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71811" y="5376462"/>
              <a:ext cx="1" cy="33511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8E28FC2-BE86-4B94-A610-D86FB52334F2}"/>
                </a:ext>
              </a:extLst>
            </p:cNvPr>
            <p:cNvSpPr/>
            <p:nvPr/>
          </p:nvSpPr>
          <p:spPr>
            <a:xfrm>
              <a:off x="6992858" y="4926766"/>
              <a:ext cx="1867923" cy="43583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N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0AFF64C-9445-4264-B027-E5F6E2F092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26817" y="5376461"/>
              <a:ext cx="1" cy="33511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07529F6-67DF-4E78-8DAB-CFE9EF988E52}"/>
                </a:ext>
              </a:extLst>
            </p:cNvPr>
            <p:cNvSpPr txBox="1"/>
            <p:nvPr/>
          </p:nvSpPr>
          <p:spPr>
            <a:xfrm>
              <a:off x="7377067" y="5697719"/>
              <a:ext cx="1099505" cy="2989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Data PHY N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C213AEB-1DF3-42B7-AE39-38EED0BB44F9}"/>
                </a:ext>
              </a:extLst>
            </p:cNvPr>
            <p:cNvSpPr/>
            <p:nvPr/>
          </p:nvSpPr>
          <p:spPr>
            <a:xfrm>
              <a:off x="9296066" y="4926766"/>
              <a:ext cx="444381" cy="4358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18BD216-B769-4F29-B988-0EC03A2DCD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94951" y="5366301"/>
              <a:ext cx="1" cy="33511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CD0E188-64E0-4262-AC80-6E8CDC9B0083}"/>
                </a:ext>
              </a:extLst>
            </p:cNvPr>
            <p:cNvSpPr txBox="1"/>
            <p:nvPr/>
          </p:nvSpPr>
          <p:spPr>
            <a:xfrm>
              <a:off x="9166236" y="5697720"/>
              <a:ext cx="7040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Beacon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521C647-772A-444E-A8A7-BA50AF78AFCA}"/>
                </a:ext>
              </a:extLst>
            </p:cNvPr>
            <p:cNvSpPr/>
            <p:nvPr/>
          </p:nvSpPr>
          <p:spPr>
            <a:xfrm>
              <a:off x="8859636" y="4926766"/>
              <a:ext cx="444381" cy="4358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D40808E-3B70-4DF4-9D83-92AA3167CCBC}"/>
                </a:ext>
              </a:extLst>
            </p:cNvPr>
            <p:cNvSpPr/>
            <p:nvPr/>
          </p:nvSpPr>
          <p:spPr>
            <a:xfrm>
              <a:off x="9740446" y="4926764"/>
              <a:ext cx="634171" cy="43583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C3669EB-2901-45B7-884E-21CE85136BE6}"/>
                </a:ext>
              </a:extLst>
            </p:cNvPr>
            <p:cNvCxnSpPr/>
            <p:nvPr/>
          </p:nvCxnSpPr>
          <p:spPr>
            <a:xfrm>
              <a:off x="10532450" y="5135934"/>
              <a:ext cx="753778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00DD99F-151F-43BC-BE02-EB1FF967F3D4}"/>
                </a:ext>
              </a:extLst>
            </p:cNvPr>
            <p:cNvSpPr txBox="1"/>
            <p:nvPr/>
          </p:nvSpPr>
          <p:spPr>
            <a:xfrm>
              <a:off x="10792159" y="4828157"/>
              <a:ext cx="2343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</a:t>
              </a:r>
            </a:p>
          </p:txBody>
        </p:sp>
        <p:sp>
          <p:nvSpPr>
            <p:cNvPr id="36" name="Right Brace 35">
              <a:extLst>
                <a:ext uri="{FF2B5EF4-FFF2-40B4-BE49-F238E27FC236}">
                  <a16:creationId xmlns:a16="http://schemas.microsoft.com/office/drawing/2014/main" id="{5635BB44-ADED-495C-9B58-7873DB2363B8}"/>
                </a:ext>
              </a:extLst>
            </p:cNvPr>
            <p:cNvSpPr/>
            <p:nvPr/>
          </p:nvSpPr>
          <p:spPr>
            <a:xfrm rot="16200000">
              <a:off x="4972459" y="213501"/>
              <a:ext cx="276998" cy="8370219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98662A9-27DC-4F58-8D12-357BDC3B2352}"/>
                </a:ext>
              </a:extLst>
            </p:cNvPr>
            <p:cNvSpPr txBox="1"/>
            <p:nvPr/>
          </p:nvSpPr>
          <p:spPr>
            <a:xfrm>
              <a:off x="4353130" y="3819361"/>
              <a:ext cx="15174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Transmission Cycle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819046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4F00922D-D001-439C-857F-D55E2A80A453}"/>
              </a:ext>
            </a:extLst>
          </p:cNvPr>
          <p:cNvGraphicFramePr>
            <a:graphicFrameLocks/>
          </p:cNvGraphicFramePr>
          <p:nvPr/>
        </p:nvGraphicFramePr>
        <p:xfrm>
          <a:off x="4798606" y="751411"/>
          <a:ext cx="7390219" cy="562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D65FFA5-A581-4211-B9D9-4A589218EB05}"/>
              </a:ext>
            </a:extLst>
          </p:cNvPr>
          <p:cNvGraphicFramePr>
            <a:graphicFrameLocks/>
          </p:cNvGraphicFramePr>
          <p:nvPr/>
        </p:nvGraphicFramePr>
        <p:xfrm>
          <a:off x="0" y="751411"/>
          <a:ext cx="5039246" cy="562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200" y="117495"/>
            <a:ext cx="10969943" cy="633917"/>
          </a:xfrm>
        </p:spPr>
        <p:txBody>
          <a:bodyPr/>
          <a:lstStyle/>
          <a:p>
            <a:r>
              <a:rPr lang="en-US" dirty="0"/>
              <a:t>PLCA vs. CSMA/CD: 8 nodes, 64 Bytes payload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6658E7-6576-4E62-B688-45E34605D3B7}"/>
              </a:ext>
            </a:extLst>
          </p:cNvPr>
          <p:cNvSpPr txBox="1"/>
          <p:nvPr/>
        </p:nvSpPr>
        <p:spPr>
          <a:xfrm>
            <a:off x="815200" y="2390400"/>
            <a:ext cx="1261555" cy="369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9" b="1" dirty="0"/>
              <a:t>CSMA/CD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638965-4C95-42BB-8BC8-54AA426E2E9E}"/>
              </a:ext>
            </a:extLst>
          </p:cNvPr>
          <p:cNvSpPr txBox="1"/>
          <p:nvPr/>
        </p:nvSpPr>
        <p:spPr>
          <a:xfrm>
            <a:off x="2519623" y="1485290"/>
            <a:ext cx="812831" cy="369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9" b="1" dirty="0"/>
              <a:t>PLCA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302B9B-C157-4AF7-81CE-B895F69498EC}"/>
              </a:ext>
            </a:extLst>
          </p:cNvPr>
          <p:cNvSpPr txBox="1"/>
          <p:nvPr/>
        </p:nvSpPr>
        <p:spPr>
          <a:xfrm>
            <a:off x="5750224" y="1470505"/>
            <a:ext cx="1261555" cy="369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9" b="1" dirty="0"/>
              <a:t>CSMA/CD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694220-0679-4D24-A313-5F3704FC537C}"/>
              </a:ext>
            </a:extLst>
          </p:cNvPr>
          <p:cNvSpPr txBox="1"/>
          <p:nvPr/>
        </p:nvSpPr>
        <p:spPr>
          <a:xfrm>
            <a:off x="7519714" y="3920703"/>
            <a:ext cx="812831" cy="369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9" b="1" dirty="0"/>
              <a:t>PLCA</a:t>
            </a:r>
          </a:p>
        </p:txBody>
      </p:sp>
    </p:spTree>
    <p:extLst>
      <p:ext uri="{BB962C8B-B14F-4D97-AF65-F5344CB8AC3E}">
        <p14:creationId xmlns:p14="http://schemas.microsoft.com/office/powerpoint/2010/main" val="3483137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A180D-BD01-49A4-B3D0-03063CBE8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PLCA Precedence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D68AE-FE30-4B6C-92CE-DBC35126F0A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When PLCA precedence mode is enabled, the PLCA cycle ends each time a packet is transmitted. Nodes with lower ID get priority</a:t>
            </a:r>
          </a:p>
          <a:p>
            <a:pPr lvl="1"/>
            <a:r>
              <a:rPr lang="en-US" b="0" i="0" dirty="0">
                <a:solidFill>
                  <a:srgbClr val="5D5D5D"/>
                </a:solidFill>
                <a:effectLst/>
              </a:rPr>
              <a:t>Provides arbitration similar to CAN</a:t>
            </a:r>
          </a:p>
          <a:p>
            <a:pPr lvl="2"/>
            <a:r>
              <a:rPr lang="en-US" dirty="0"/>
              <a:t>PLCA cycle terminates after ANY packet is sent by any node</a:t>
            </a:r>
          </a:p>
          <a:p>
            <a:pPr lvl="2"/>
            <a:r>
              <a:rPr lang="en-US" dirty="0"/>
              <a:t>PLCA “master” sends a new BEACON to start a new cycle after at least one IPG (interpacket gap)</a:t>
            </a:r>
          </a:p>
          <a:p>
            <a:pPr lvl="1"/>
            <a:r>
              <a:rPr lang="en-US" dirty="0">
                <a:solidFill>
                  <a:srgbClr val="5D5D5D"/>
                </a:solidFill>
              </a:rPr>
              <a:t>As long as a node with lower ID (higher priority) has something to send, other nodes with higher IDs will wait </a:t>
            </a:r>
          </a:p>
          <a:p>
            <a:pPr lvl="2"/>
            <a:r>
              <a:rPr lang="en-US" dirty="0"/>
              <a:t>After a node has transmitted a packet, higher priority nodes would get a chance to transmit again because the cycle starts over</a:t>
            </a:r>
          </a:p>
        </p:txBody>
      </p:sp>
    </p:spTree>
    <p:extLst>
      <p:ext uri="{BB962C8B-B14F-4D97-AF65-F5344CB8AC3E}">
        <p14:creationId xmlns:p14="http://schemas.microsoft.com/office/powerpoint/2010/main" val="856706709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324C3-7F80-4993-A468-F678FAF55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Detection Masking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79709-F981-40D2-A405-AB73F0F6DDE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Masking detected collisions in PLCA mode allows even better performance in noisy conditions</a:t>
            </a:r>
          </a:p>
          <a:p>
            <a:r>
              <a:rPr lang="en-US" dirty="0"/>
              <a:t>Prevents false collision detection in high-noise environments</a:t>
            </a:r>
          </a:p>
          <a:p>
            <a:r>
              <a:rPr lang="en-US" dirty="0"/>
              <a:t>When used in conjunction with ENI, the NCN26010 has unparalleled noise tolerance</a:t>
            </a:r>
          </a:p>
        </p:txBody>
      </p:sp>
    </p:spTree>
    <p:extLst>
      <p:ext uri="{BB962C8B-B14F-4D97-AF65-F5344CB8AC3E}">
        <p14:creationId xmlns:p14="http://schemas.microsoft.com/office/powerpoint/2010/main" val="53737673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A180D-BD01-49A4-B3D0-03063CBE8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Programmed MAC Address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D68AE-FE30-4B6C-92CE-DBC35126F0A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NCN26010 comes with a unique MAC address at no additional cost</a:t>
            </a:r>
          </a:p>
          <a:p>
            <a:pPr lvl="1"/>
            <a:r>
              <a:rPr lang="en-US" dirty="0"/>
              <a:t>Customers can read the MAC address from the part and program the source MAC address (or they can provide their own MAC address if they prefer)</a:t>
            </a:r>
          </a:p>
          <a:p>
            <a:pPr lvl="1"/>
            <a:r>
              <a:rPr lang="en-US" dirty="0"/>
              <a:t>Keeps customers from having to purchase globally unique MAC addresses</a:t>
            </a:r>
          </a:p>
        </p:txBody>
      </p:sp>
    </p:spTree>
    <p:extLst>
      <p:ext uri="{BB962C8B-B14F-4D97-AF65-F5344CB8AC3E}">
        <p14:creationId xmlns:p14="http://schemas.microsoft.com/office/powerpoint/2010/main" val="294750523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6EF7B-D1DB-423A-B070-C7F1D8637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Address 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1C2F6-5113-4867-B89A-7E3651F4B7E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NCN26010 comes with four MAC address filters</a:t>
            </a:r>
          </a:p>
          <a:p>
            <a:r>
              <a:rPr lang="en-US" dirty="0"/>
              <a:t>Ethernet frames can be filtered by destination address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Enables you to restrict specified nodes from communicating with other nodes, thus reducing unnecessary traffic and reducing the load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Provides an efficient way to support L2 multi-cast addressing</a:t>
            </a:r>
          </a:p>
        </p:txBody>
      </p:sp>
    </p:spTree>
    <p:extLst>
      <p:ext uri="{BB962C8B-B14F-4D97-AF65-F5344CB8AC3E}">
        <p14:creationId xmlns:p14="http://schemas.microsoft.com/office/powerpoint/2010/main" val="186509821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5926B-EB6C-41B4-8C66-28093861A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6A8D3-A439-494D-9598-A7076104CD6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PLCA Leader Mode</a:t>
            </a:r>
          </a:p>
          <a:p>
            <a:pPr lvl="1"/>
            <a:r>
              <a:rPr lang="en-US" dirty="0"/>
              <a:t>Stations with ID other than 0 may start the PLCA cycle</a:t>
            </a:r>
          </a:p>
          <a:p>
            <a:r>
              <a:rPr lang="en-US" dirty="0"/>
              <a:t>Two Configurable Digital Outputs that can Drive Low Current LEDs (&lt; 20mA)</a:t>
            </a:r>
          </a:p>
          <a:p>
            <a:pPr lvl="1"/>
            <a:r>
              <a:rPr lang="en-US" dirty="0"/>
              <a:t>Supports systems where up to two LEDs can provide status indicators</a:t>
            </a:r>
          </a:p>
          <a:p>
            <a:r>
              <a:rPr lang="en-US" dirty="0"/>
              <a:t>Open Alliance Compatible SPI Interface:</a:t>
            </a:r>
          </a:p>
          <a:p>
            <a:pPr lvl="1"/>
            <a:r>
              <a:rPr lang="en-US" dirty="0"/>
              <a:t>Conforms to Open Alliance TC6 specs for Configuration and Data Frames to Host MCUs</a:t>
            </a:r>
          </a:p>
          <a:p>
            <a:r>
              <a:rPr lang="en-US" dirty="0"/>
              <a:t>Supports IEEE802.3 CSMA/CD Collision Detection for backward compatibility</a:t>
            </a:r>
          </a:p>
          <a:p>
            <a:pPr lvl="1"/>
            <a:r>
              <a:rPr lang="en-US" dirty="0"/>
              <a:t>PLCA mode will revert to CSMA/CD operation in case of failures, as per IEEE 802.3cg requirements</a:t>
            </a:r>
          </a:p>
        </p:txBody>
      </p:sp>
    </p:spTree>
    <p:extLst>
      <p:ext uri="{BB962C8B-B14F-4D97-AF65-F5344CB8AC3E}">
        <p14:creationId xmlns:p14="http://schemas.microsoft.com/office/powerpoint/2010/main" val="3856199163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Collateral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8677" y="742315"/>
            <a:ext cx="6672263" cy="5791200"/>
          </a:xfrm>
        </p:spPr>
        <p:txBody>
          <a:bodyPr/>
          <a:lstStyle/>
          <a:p>
            <a:r>
              <a:rPr lang="en-US" dirty="0"/>
              <a:t>Datasheet</a:t>
            </a:r>
          </a:p>
          <a:p>
            <a:r>
              <a:rPr lang="en-US" dirty="0"/>
              <a:t>Product Overview</a:t>
            </a:r>
          </a:p>
          <a:p>
            <a:r>
              <a:rPr lang="en-US" dirty="0"/>
              <a:t>Brochure</a:t>
            </a:r>
          </a:p>
          <a:p>
            <a:r>
              <a:rPr lang="en-US" dirty="0"/>
              <a:t>Application Notes</a:t>
            </a:r>
          </a:p>
          <a:p>
            <a:r>
              <a:rPr lang="en-US" dirty="0"/>
              <a:t>NCN26010 Presentation</a:t>
            </a:r>
          </a:p>
          <a:p>
            <a:r>
              <a:rPr lang="en-US" dirty="0"/>
              <a:t>Evaluation Boards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E8D6D0-BFEE-46D3-877A-60B7A0E0B5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431" y="369171"/>
            <a:ext cx="1975545" cy="26276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F8A1D3-FA90-48C7-BE11-7F927C9EED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174" y="369170"/>
            <a:ext cx="1975545" cy="26276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0DE8D3-065B-4F20-8058-052C477EA6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801" y="3216965"/>
            <a:ext cx="2012175" cy="2849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E3A8E5-8B34-4F01-B68E-9088B0656E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175" y="3216963"/>
            <a:ext cx="2117938" cy="28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92834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F9D28-ACE6-45D3-9CAD-6A2089F96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NCN26010 Evaluation Kit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1AB6F02B-302C-4D66-98EA-39BDED824534}"/>
              </a:ext>
            </a:extLst>
          </p:cNvPr>
          <p:cNvSpPr txBox="1">
            <a:spLocks/>
          </p:cNvSpPr>
          <p:nvPr/>
        </p:nvSpPr>
        <p:spPr>
          <a:xfrm>
            <a:off x="237903" y="953412"/>
            <a:ext cx="6689821" cy="3570353"/>
          </a:xfrm>
          <a:prstGeom prst="rect">
            <a:avLst/>
          </a:prstGeom>
        </p:spPr>
        <p:txBody>
          <a:bodyPr>
            <a:normAutofit/>
          </a:bodyPr>
          <a:lstStyle>
            <a:lvl1pPr marL="261938" indent="-2619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2400" b="0" kern="10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8013" indent="-2698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−"/>
              <a:defRPr sz="2200" b="0" kern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38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 b="0" kern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57300" indent="-2063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▫"/>
              <a:defRPr sz="1700" b="0" kern="10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87488" indent="-22542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»"/>
              <a:defRPr sz="1600" b="0" kern="10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4025" indent="-342900"/>
            <a:r>
              <a:rPr lang="en-US" sz="2100" dirty="0"/>
              <a:t>NCN26010XMNEVB Eval Board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900" dirty="0"/>
              <a:t>Standard PMOD connector (to host MCU)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900" dirty="0"/>
              <a:t>Dual RJ45 connector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Allows use of readily available Cat 3/5e cables but only uses one twisted pair</a:t>
            </a:r>
            <a:endParaRPr lang="en-US" sz="1900" dirty="0">
              <a:solidFill>
                <a:schemeClr val="bg1">
                  <a:lumMod val="50000"/>
                </a:schemeClr>
              </a:solidFill>
            </a:endParaRPr>
          </a:p>
          <a:p>
            <a:pPr marL="454025" indent="-342900"/>
            <a:r>
              <a:rPr lang="en-US" sz="2100" dirty="0"/>
              <a:t>NCN26010BMNEVB Bridge Board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500" dirty="0"/>
              <a:t>Connects to a Raspberry Pi (not provided), which acts as host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500" dirty="0"/>
              <a:t>Provides power for both NCN26010 and the Raspberry Pi</a:t>
            </a:r>
          </a:p>
          <a:p>
            <a:pPr marL="1714500" lvl="3" indent="-342900">
              <a:buFont typeface="Arial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DC-DC buck regulator (NCV891330 -5V)</a:t>
            </a:r>
          </a:p>
          <a:p>
            <a:pPr marL="1714500" lvl="3" indent="-342900">
              <a:buFont typeface="Arial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3.3V LDO (NCP115)</a:t>
            </a:r>
          </a:p>
          <a:p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466C38-0E52-4D84-B876-1607C3063C60}"/>
              </a:ext>
            </a:extLst>
          </p:cNvPr>
          <p:cNvGrpSpPr/>
          <p:nvPr/>
        </p:nvGrpSpPr>
        <p:grpSpPr>
          <a:xfrm>
            <a:off x="7312456" y="880172"/>
            <a:ext cx="3786828" cy="1750599"/>
            <a:chOff x="1377863" y="3261825"/>
            <a:chExt cx="4083722" cy="268129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B005A30-A483-4C91-B05E-9E428DCFF04C}"/>
                </a:ext>
              </a:extLst>
            </p:cNvPr>
            <p:cNvSpPr/>
            <p:nvPr/>
          </p:nvSpPr>
          <p:spPr>
            <a:xfrm>
              <a:off x="1377863" y="3261825"/>
              <a:ext cx="4083722" cy="2681292"/>
            </a:xfrm>
            <a:prstGeom prst="rect">
              <a:avLst/>
            </a:prstGeom>
            <a:solidFill>
              <a:srgbClr val="C6CCD5"/>
            </a:solidFill>
            <a:ln w="12700" cap="flat" cmpd="sng" algn="ctr">
              <a:solidFill>
                <a:srgbClr val="DDDDDD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7AAF313-3656-4E2B-B1ED-877AFEC2D40C}"/>
                </a:ext>
              </a:extLst>
            </p:cNvPr>
            <p:cNvSpPr/>
            <p:nvPr/>
          </p:nvSpPr>
          <p:spPr>
            <a:xfrm>
              <a:off x="3756427" y="4940916"/>
              <a:ext cx="1532665" cy="78047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rgbClr val="DDDDDD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NCN26010 Eval Board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BA2068F-E87D-4BE5-844E-437F1AF3F744}"/>
                </a:ext>
              </a:extLst>
            </p:cNvPr>
            <p:cNvSpPr/>
            <p:nvPr/>
          </p:nvSpPr>
          <p:spPr>
            <a:xfrm>
              <a:off x="1909532" y="4977057"/>
              <a:ext cx="1180276" cy="780476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rgbClr val="DDDDDD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Bridge Board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15AF410-4120-4EAF-AB5C-E42916FF9AAE}"/>
                </a:ext>
              </a:extLst>
            </p:cNvPr>
            <p:cNvSpPr/>
            <p:nvPr/>
          </p:nvSpPr>
          <p:spPr>
            <a:xfrm>
              <a:off x="1752324" y="3649778"/>
              <a:ext cx="2004104" cy="780475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rgbClr val="DDDDDD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Raspberry Pi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1A3DEAD-3422-41CE-AC66-C14B3E987D71}"/>
                </a:ext>
              </a:extLst>
            </p:cNvPr>
            <p:cNvGrpSpPr/>
            <p:nvPr/>
          </p:nvGrpSpPr>
          <p:grpSpPr>
            <a:xfrm rot="16200000">
              <a:off x="2293708" y="4556409"/>
              <a:ext cx="525395" cy="315904"/>
              <a:chOff x="5310166" y="698485"/>
              <a:chExt cx="822436" cy="325054"/>
            </a:xfrm>
          </p:grpSpPr>
          <p:sp>
            <p:nvSpPr>
              <p:cNvPr id="27" name="Down Arrow 50">
                <a:extLst>
                  <a:ext uri="{FF2B5EF4-FFF2-40B4-BE49-F238E27FC236}">
                    <a16:creationId xmlns:a16="http://schemas.microsoft.com/office/drawing/2014/main" id="{F1EDE43C-CCD4-4540-AA1F-81023681DE8E}"/>
                  </a:ext>
                </a:extLst>
              </p:cNvPr>
              <p:cNvSpPr/>
              <p:nvPr/>
            </p:nvSpPr>
            <p:spPr>
              <a:xfrm rot="5400000">
                <a:off x="5459887" y="548765"/>
                <a:ext cx="325053" cy="624495"/>
              </a:xfrm>
              <a:prstGeom prst="downArrow">
                <a:avLst>
                  <a:gd name="adj1" fmla="val 50000"/>
                  <a:gd name="adj2" fmla="val 42361"/>
                </a:avLst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endParaRPr>
              </a:p>
            </p:txBody>
          </p:sp>
          <p:sp>
            <p:nvSpPr>
              <p:cNvPr id="28" name="Down Arrow 51">
                <a:extLst>
                  <a:ext uri="{FF2B5EF4-FFF2-40B4-BE49-F238E27FC236}">
                    <a16:creationId xmlns:a16="http://schemas.microsoft.com/office/drawing/2014/main" id="{C15C7BE3-6260-409A-B0FF-BBDCAFEEDFA7}"/>
                  </a:ext>
                </a:extLst>
              </p:cNvPr>
              <p:cNvSpPr/>
              <p:nvPr/>
            </p:nvSpPr>
            <p:spPr>
              <a:xfrm rot="16200000">
                <a:off x="5657828" y="548764"/>
                <a:ext cx="325053" cy="624495"/>
              </a:xfrm>
              <a:prstGeom prst="downArrow">
                <a:avLst>
                  <a:gd name="adj1" fmla="val 50000"/>
                  <a:gd name="adj2" fmla="val 42361"/>
                </a:avLst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FF86C04-F369-4FDB-A936-A16A7FA24799}"/>
                </a:ext>
              </a:extLst>
            </p:cNvPr>
            <p:cNvSpPr txBox="1"/>
            <p:nvPr/>
          </p:nvSpPr>
          <p:spPr>
            <a:xfrm>
              <a:off x="2009872" y="4526570"/>
              <a:ext cx="817013" cy="400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SPI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0113D08-4E30-42F5-A835-6ED8D6B18F54}"/>
                </a:ext>
              </a:extLst>
            </p:cNvPr>
            <p:cNvGrpSpPr/>
            <p:nvPr/>
          </p:nvGrpSpPr>
          <p:grpSpPr>
            <a:xfrm>
              <a:off x="3089805" y="5209344"/>
              <a:ext cx="654437" cy="315904"/>
              <a:chOff x="5310166" y="698485"/>
              <a:chExt cx="822436" cy="325054"/>
            </a:xfrm>
          </p:grpSpPr>
          <p:sp>
            <p:nvSpPr>
              <p:cNvPr id="25" name="Down Arrow 48">
                <a:extLst>
                  <a:ext uri="{FF2B5EF4-FFF2-40B4-BE49-F238E27FC236}">
                    <a16:creationId xmlns:a16="http://schemas.microsoft.com/office/drawing/2014/main" id="{44B4597F-A510-4DBB-8C97-3860E165DE49}"/>
                  </a:ext>
                </a:extLst>
              </p:cNvPr>
              <p:cNvSpPr/>
              <p:nvPr/>
            </p:nvSpPr>
            <p:spPr>
              <a:xfrm rot="5400000">
                <a:off x="5459887" y="548765"/>
                <a:ext cx="325053" cy="624495"/>
              </a:xfrm>
              <a:prstGeom prst="downArrow">
                <a:avLst>
                  <a:gd name="adj1" fmla="val 50000"/>
                  <a:gd name="adj2" fmla="val 42361"/>
                </a:avLst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endParaRPr>
              </a:p>
            </p:txBody>
          </p:sp>
          <p:sp>
            <p:nvSpPr>
              <p:cNvPr id="26" name="Down Arrow 49">
                <a:extLst>
                  <a:ext uri="{FF2B5EF4-FFF2-40B4-BE49-F238E27FC236}">
                    <a16:creationId xmlns:a16="http://schemas.microsoft.com/office/drawing/2014/main" id="{9BEC2437-F095-4504-8D92-2D0F544CB4D7}"/>
                  </a:ext>
                </a:extLst>
              </p:cNvPr>
              <p:cNvSpPr/>
              <p:nvPr/>
            </p:nvSpPr>
            <p:spPr>
              <a:xfrm rot="16200000">
                <a:off x="5657828" y="548764"/>
                <a:ext cx="325053" cy="624495"/>
              </a:xfrm>
              <a:prstGeom prst="downArrow">
                <a:avLst>
                  <a:gd name="adj1" fmla="val 50000"/>
                  <a:gd name="adj2" fmla="val 42361"/>
                </a:avLst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CE4EF1F-8FB5-493C-BEA5-C802EC6FDCE3}"/>
              </a:ext>
            </a:extLst>
          </p:cNvPr>
          <p:cNvGrpSpPr/>
          <p:nvPr/>
        </p:nvGrpSpPr>
        <p:grpSpPr>
          <a:xfrm>
            <a:off x="4279137" y="3183070"/>
            <a:ext cx="7804879" cy="3525918"/>
            <a:chOff x="4299919" y="3177899"/>
            <a:chExt cx="7804879" cy="352591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53C98D1-E580-4827-8601-595D711C39C1}"/>
                </a:ext>
              </a:extLst>
            </p:cNvPr>
            <p:cNvSpPr txBox="1"/>
            <p:nvPr/>
          </p:nvSpPr>
          <p:spPr>
            <a:xfrm>
              <a:off x="7124148" y="3177899"/>
              <a:ext cx="1850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NCN26010BMNEVB Bridge Board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66C3874-90E5-458E-8442-B82154711557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60160" y="3905799"/>
              <a:ext cx="6644638" cy="2506881"/>
            </a:xfrm>
            <a:prstGeom prst="rect">
              <a:avLst/>
            </a:prstGeom>
          </p:spPr>
        </p:pic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CD42F6A-FB60-4A40-BF6C-ADC1C2B9039E}"/>
                </a:ext>
              </a:extLst>
            </p:cNvPr>
            <p:cNvCxnSpPr>
              <a:cxnSpLocks/>
            </p:cNvCxnSpPr>
            <p:nvPr/>
          </p:nvCxnSpPr>
          <p:spPr>
            <a:xfrm>
              <a:off x="7649551" y="3653206"/>
              <a:ext cx="104781" cy="4200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lg" len="lg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94EDFDE-2F27-4663-B4A5-A1838AE019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66046" y="5507770"/>
              <a:ext cx="845334" cy="85460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lg" len="lg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6A4FB4-30E8-4EB0-A997-8EB1BB6F0D70}"/>
                </a:ext>
              </a:extLst>
            </p:cNvPr>
            <p:cNvSpPr txBox="1"/>
            <p:nvPr/>
          </p:nvSpPr>
          <p:spPr>
            <a:xfrm>
              <a:off x="8122058" y="6396040"/>
              <a:ext cx="13104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NCV891330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A507A30-512B-4818-B207-AE8152BCF918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>
              <a:off x="7709676" y="4046436"/>
              <a:ext cx="606412" cy="66187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lg" len="lg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03E71C6-EFF4-4BD7-A28B-3ABCC60AD680}"/>
                </a:ext>
              </a:extLst>
            </p:cNvPr>
            <p:cNvSpPr txBox="1"/>
            <p:nvPr/>
          </p:nvSpPr>
          <p:spPr>
            <a:xfrm>
              <a:off x="8316088" y="3892547"/>
              <a:ext cx="11474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NCP115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55E181A-1E0C-4E15-B4BF-077C10ACD0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08144" y="3838213"/>
              <a:ext cx="62997" cy="117020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lg" len="lg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73FB0EE-6A6B-4FBB-A56A-2A9E2BB6088E}"/>
                </a:ext>
              </a:extLst>
            </p:cNvPr>
            <p:cNvSpPr txBox="1"/>
            <p:nvPr/>
          </p:nvSpPr>
          <p:spPr>
            <a:xfrm>
              <a:off x="9042050" y="3530436"/>
              <a:ext cx="11474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NCN26010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C17A148-696D-4C24-A88C-D8C714E4312A}"/>
                </a:ext>
              </a:extLst>
            </p:cNvPr>
            <p:cNvCxnSpPr>
              <a:cxnSpLocks/>
            </p:cNvCxnSpPr>
            <p:nvPr/>
          </p:nvCxnSpPr>
          <p:spPr>
            <a:xfrm>
              <a:off x="10877657" y="3851465"/>
              <a:ext cx="710305" cy="96991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lg" len="lg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E86993D-4770-42A8-852D-BE0628E5167A}"/>
                </a:ext>
              </a:extLst>
            </p:cNvPr>
            <p:cNvCxnSpPr>
              <a:cxnSpLocks/>
            </p:cNvCxnSpPr>
            <p:nvPr/>
          </p:nvCxnSpPr>
          <p:spPr>
            <a:xfrm>
              <a:off x="10877657" y="3851465"/>
              <a:ext cx="710305" cy="141672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lg" len="lg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C92DDED-ACC1-40BC-8136-840EDD240CB4}"/>
                </a:ext>
              </a:extLst>
            </p:cNvPr>
            <p:cNvSpPr txBox="1"/>
            <p:nvPr/>
          </p:nvSpPr>
          <p:spPr>
            <a:xfrm>
              <a:off x="10323734" y="3328245"/>
              <a:ext cx="12642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Dual RJ45 connector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67A7FBC-758D-4894-98B4-2462D55987CD}"/>
                </a:ext>
              </a:extLst>
            </p:cNvPr>
            <p:cNvCxnSpPr>
              <a:cxnSpLocks/>
            </p:cNvCxnSpPr>
            <p:nvPr/>
          </p:nvCxnSpPr>
          <p:spPr>
            <a:xfrm>
              <a:off x="5308676" y="4838488"/>
              <a:ext cx="1309016" cy="1699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lg" len="lg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3962F33-2DBA-42E3-9CF2-CDF5A33248E0}"/>
                </a:ext>
              </a:extLst>
            </p:cNvPr>
            <p:cNvSpPr txBox="1"/>
            <p:nvPr/>
          </p:nvSpPr>
          <p:spPr>
            <a:xfrm>
              <a:off x="4299919" y="4578099"/>
              <a:ext cx="14020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Raspberry Pi </a:t>
              </a:r>
            </a:p>
            <a:p>
              <a:r>
                <a:rPr lang="en-US" sz="1400" dirty="0"/>
                <a:t>(not provided)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C8EAEEC-A9B7-4757-9B77-B5EC42221B81}"/>
              </a:ext>
            </a:extLst>
          </p:cNvPr>
          <p:cNvSpPr txBox="1"/>
          <p:nvPr/>
        </p:nvSpPr>
        <p:spPr>
          <a:xfrm>
            <a:off x="8842082" y="5956185"/>
            <a:ext cx="1859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dirty="0"/>
              <a:t>NCN26010XMNEVB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37AFF70-5C48-431C-910D-F1E1BDD5F401}"/>
              </a:ext>
            </a:extLst>
          </p:cNvPr>
          <p:cNvCxnSpPr>
            <a:cxnSpLocks/>
            <a:stCxn id="33" idx="3"/>
          </p:cNvCxnSpPr>
          <p:nvPr/>
        </p:nvCxnSpPr>
        <p:spPr>
          <a:xfrm flipV="1">
            <a:off x="10701760" y="5863596"/>
            <a:ext cx="261454" cy="246478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41193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4.0 Revolution and Market Trend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6157" y="1183926"/>
            <a:ext cx="6003395" cy="4311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5962" y="5318558"/>
            <a:ext cx="8388018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b="1" dirty="0">
                <a:solidFill>
                  <a:schemeClr val="tx2"/>
                </a:solidFill>
              </a:rPr>
              <a:t>Significant growth of semiconductor demand in industrial market to support higher connectivity, sensing, and computation to the edge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58808E-B8CF-495A-9F26-0AF1F4A6AF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962" y="1289654"/>
            <a:ext cx="5622451" cy="340104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6927C-2A83-491D-9483-C2602BC5B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NCN26010 Eval Board / Kits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7C497-D601-42ED-8E46-28B8D1E23326}"/>
              </a:ext>
            </a:extLst>
          </p:cNvPr>
          <p:cNvSpPr txBox="1"/>
          <p:nvPr/>
        </p:nvSpPr>
        <p:spPr>
          <a:xfrm>
            <a:off x="4202883" y="1125013"/>
            <a:ext cx="69880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NCN26010XMNTXG</a:t>
            </a:r>
          </a:p>
          <a:p>
            <a:r>
              <a:rPr lang="en-US" sz="1600" i="1" dirty="0"/>
              <a:t>10BASE-T1S MACPHY Ethernet Controller Product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52B33D-7879-432D-AA5B-46AC35672EA7}"/>
              </a:ext>
            </a:extLst>
          </p:cNvPr>
          <p:cNvSpPr txBox="1"/>
          <p:nvPr/>
        </p:nvSpPr>
        <p:spPr>
          <a:xfrm>
            <a:off x="4202883" y="2512280"/>
            <a:ext cx="69880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NCN26010XMNEVB</a:t>
            </a:r>
          </a:p>
          <a:p>
            <a:r>
              <a:rPr lang="en-US" sz="1600" i="1" dirty="0"/>
              <a:t>Eval board for NCN26010XMNTXG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09F983-6D1D-4B4B-A246-D73C45146E61}"/>
              </a:ext>
            </a:extLst>
          </p:cNvPr>
          <p:cNvSpPr txBox="1"/>
          <p:nvPr/>
        </p:nvSpPr>
        <p:spPr>
          <a:xfrm>
            <a:off x="4202883" y="3769124"/>
            <a:ext cx="69880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NCN26010BMNEVB</a:t>
            </a:r>
          </a:p>
          <a:p>
            <a:r>
              <a:rPr lang="en-US" sz="1600" i="1" dirty="0"/>
              <a:t>Adapter and power supply board that you would need if you wanted to use a Raspberry PI as a host system for NCN26010XMNEVB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5C9ED2-D40A-4E05-8D90-441336CF1247}"/>
              </a:ext>
            </a:extLst>
          </p:cNvPr>
          <p:cNvSpPr txBox="1"/>
          <p:nvPr/>
        </p:nvSpPr>
        <p:spPr>
          <a:xfrm>
            <a:off x="4202883" y="5149078"/>
            <a:ext cx="69880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NCN26010XMNEVK</a:t>
            </a:r>
          </a:p>
          <a:p>
            <a:r>
              <a:rPr lang="en-US" sz="1600" i="1" dirty="0"/>
              <a:t>Kit containing NCN26010XMNEVB and NCN26010BMNEVB. Customers who intend to use Raspberry PI would want to order this one</a:t>
            </a:r>
          </a:p>
        </p:txBody>
      </p:sp>
      <p:pic>
        <p:nvPicPr>
          <p:cNvPr id="14" name="Picture 13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9F5F2D7B-F31A-4AC0-9F6E-7F535E08B1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0373" y="832937"/>
            <a:ext cx="1229181" cy="1229181"/>
          </a:xfrm>
          <a:prstGeom prst="rect">
            <a:avLst/>
          </a:prstGeom>
        </p:spPr>
      </p:pic>
      <p:pic>
        <p:nvPicPr>
          <p:cNvPr id="2050" name="Picture 2" descr="onsemi — NCN26010XMNEVK: NCN26010XMNTXG Evaluation Kit">
            <a:extLst>
              <a:ext uri="{FF2B5EF4-FFF2-40B4-BE49-F238E27FC236}">
                <a16:creationId xmlns:a16="http://schemas.microsoft.com/office/drawing/2014/main" id="{B47C0616-0C31-4361-8C4A-F99290E84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04" y="4984572"/>
            <a:ext cx="2441369" cy="12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onsemi — NCN26010XMNEVK: NCN26010XMNTXG Evaluation Kit">
            <a:extLst>
              <a:ext uri="{FF2B5EF4-FFF2-40B4-BE49-F238E27FC236}">
                <a16:creationId xmlns:a16="http://schemas.microsoft.com/office/drawing/2014/main" id="{5E646407-8339-4AF8-A7BC-C90251891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3" t="12486" b="18625"/>
          <a:stretch/>
        </p:blipFill>
        <p:spPr bwMode="auto">
          <a:xfrm>
            <a:off x="1258939" y="2230912"/>
            <a:ext cx="2356511" cy="117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onsemi — NCN26010XMNEVK: NCN26010XMNTXG Evaluation Kit">
            <a:extLst>
              <a:ext uri="{FF2B5EF4-FFF2-40B4-BE49-F238E27FC236}">
                <a16:creationId xmlns:a16="http://schemas.microsoft.com/office/drawing/2014/main" id="{22D572DC-4FA7-420E-B59D-9C73BB7BF4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" t="4434" r="71918" b="3417"/>
          <a:stretch/>
        </p:blipFill>
        <p:spPr bwMode="auto">
          <a:xfrm rot="16200000">
            <a:off x="1709673" y="3172282"/>
            <a:ext cx="1169429" cy="20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465577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ED357-9009-43FF-8137-748351B75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10BASE-T1S Top-to-Bottom Single-Pair Ethernet (SPE)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249CE-EC26-4E3B-B39F-A3F89715C7B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0713" y="593476"/>
            <a:ext cx="11527400" cy="461665"/>
          </a:xfrm>
        </p:spPr>
        <p:txBody>
          <a:bodyPr/>
          <a:lstStyle/>
          <a:p>
            <a:r>
              <a:rPr lang="en-US" dirty="0"/>
              <a:t>New Industrial Ethernet Standards Enabling I4.0 Factory Transformation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8F7D62F-9557-46AE-B44C-9D2D14B7ECC6}"/>
              </a:ext>
            </a:extLst>
          </p:cNvPr>
          <p:cNvSpPr txBox="1">
            <a:spLocks/>
          </p:cNvSpPr>
          <p:nvPr/>
        </p:nvSpPr>
        <p:spPr>
          <a:xfrm>
            <a:off x="416136" y="5092193"/>
            <a:ext cx="7156239" cy="1381726"/>
          </a:xfrm>
          <a:prstGeom prst="rect">
            <a:avLst/>
          </a:prstGeom>
        </p:spPr>
        <p:txBody>
          <a:bodyPr/>
          <a:lstStyle>
            <a:lvl1pPr marL="261938" indent="-2619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2400" b="0" kern="10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8013" indent="-2698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−"/>
              <a:defRPr sz="2200" b="0" kern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38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 b="0" kern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57300" indent="-2063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▫"/>
              <a:defRPr sz="1700" b="0" kern="10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87488" indent="-22542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»"/>
              <a:defRPr sz="1600" b="0" kern="10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1600" dirty="0"/>
              <a:t>IEEE released 802.3cg SPE which addresses Field I/O (T1S &amp; T1L) </a:t>
            </a:r>
          </a:p>
          <a:p>
            <a:pPr marL="342900" indent="-342900"/>
            <a:r>
              <a:rPr lang="en-US" sz="1600" dirty="0"/>
              <a:t>IEEE working on new SPE standards</a:t>
            </a:r>
          </a:p>
          <a:p>
            <a:pPr marL="688975" lvl="1" indent="-342900"/>
            <a:r>
              <a:rPr lang="en-US" sz="1400" b="1" dirty="0"/>
              <a:t>802.3da:  Multi-drop Enhancements (10BASE-T1M)</a:t>
            </a:r>
          </a:p>
          <a:p>
            <a:pPr marL="688975" lvl="1" indent="-342900"/>
            <a:r>
              <a:rPr lang="en-US" sz="1400" b="1" dirty="0"/>
              <a:t>802.3dg:  100Mb, 500m Point-to-Point SPE</a:t>
            </a: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F800200E-9B53-41CF-BDC5-A64A49F7A9D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95119" y="824593"/>
            <a:ext cx="10750925" cy="529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" name="Group 205">
            <a:extLst>
              <a:ext uri="{FF2B5EF4-FFF2-40B4-BE49-F238E27FC236}">
                <a16:creationId xmlns:a16="http://schemas.microsoft.com/office/drawing/2014/main" id="{C6502A18-0CFF-4817-9ABD-17869CE2A6FB}"/>
              </a:ext>
            </a:extLst>
          </p:cNvPr>
          <p:cNvGrpSpPr>
            <a:grpSpLocks/>
          </p:cNvGrpSpPr>
          <p:nvPr/>
        </p:nvGrpSpPr>
        <p:grpSpPr bwMode="auto">
          <a:xfrm>
            <a:off x="979234" y="1967294"/>
            <a:ext cx="5607177" cy="3105925"/>
            <a:chOff x="616" y="1239"/>
            <a:chExt cx="3533" cy="1957"/>
          </a:xfrm>
        </p:grpSpPr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80721A91-E6D7-4F3D-8CC9-5CB69342C6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" y="1239"/>
              <a:ext cx="2359" cy="1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EF4DF11A-E3A9-41A1-874C-21CC598DC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" y="1253"/>
              <a:ext cx="2290" cy="1899"/>
            </a:xfrm>
            <a:custGeom>
              <a:avLst/>
              <a:gdLst>
                <a:gd name="T0" fmla="*/ 2290 w 2290"/>
                <a:gd name="T1" fmla="*/ 1899 h 1899"/>
                <a:gd name="T2" fmla="*/ 1145 w 2290"/>
                <a:gd name="T3" fmla="*/ 0 h 1899"/>
                <a:gd name="T4" fmla="*/ 0 w 2290"/>
                <a:gd name="T5" fmla="*/ 1899 h 1899"/>
                <a:gd name="T6" fmla="*/ 2290 w 2290"/>
                <a:gd name="T7" fmla="*/ 1899 h 1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0" h="1899">
                  <a:moveTo>
                    <a:pt x="2290" y="1899"/>
                  </a:moveTo>
                  <a:lnTo>
                    <a:pt x="1145" y="0"/>
                  </a:lnTo>
                  <a:lnTo>
                    <a:pt x="0" y="1899"/>
                  </a:lnTo>
                  <a:lnTo>
                    <a:pt x="2290" y="1899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BC07ABE-5196-4440-9646-7C9E73200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" y="1253"/>
              <a:ext cx="2290" cy="1899"/>
            </a:xfrm>
            <a:custGeom>
              <a:avLst/>
              <a:gdLst>
                <a:gd name="T0" fmla="*/ 2290 w 2290"/>
                <a:gd name="T1" fmla="*/ 1899 h 1899"/>
                <a:gd name="T2" fmla="*/ 1145 w 2290"/>
                <a:gd name="T3" fmla="*/ 0 h 1899"/>
                <a:gd name="T4" fmla="*/ 0 w 2290"/>
                <a:gd name="T5" fmla="*/ 1899 h 1899"/>
                <a:gd name="T6" fmla="*/ 2290 w 2290"/>
                <a:gd name="T7" fmla="*/ 1899 h 1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0" h="1899">
                  <a:moveTo>
                    <a:pt x="2290" y="1899"/>
                  </a:moveTo>
                  <a:lnTo>
                    <a:pt x="1145" y="0"/>
                  </a:lnTo>
                  <a:lnTo>
                    <a:pt x="0" y="1899"/>
                  </a:lnTo>
                  <a:lnTo>
                    <a:pt x="2290" y="1899"/>
                  </a:lnTo>
                  <a:close/>
                </a:path>
              </a:pathLst>
            </a:custGeom>
            <a:noFill/>
            <a:ln w="3175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1" name="Picture 9">
              <a:extLst>
                <a:ext uri="{FF2B5EF4-FFF2-40B4-BE49-F238E27FC236}">
                  <a16:creationId xmlns:a16="http://schemas.microsoft.com/office/drawing/2014/main" id="{9D52315E-8B47-41FF-AEEE-0616E1A6E6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" y="1239"/>
              <a:ext cx="641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id="{C88BFD6B-16B6-4C54-9E88-993E3BE9E3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" y="1239"/>
              <a:ext cx="641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A268B43-663E-49AB-BC6A-45E2BF6B0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" y="1253"/>
              <a:ext cx="572" cy="475"/>
            </a:xfrm>
            <a:custGeom>
              <a:avLst/>
              <a:gdLst>
                <a:gd name="T0" fmla="*/ 572 w 572"/>
                <a:gd name="T1" fmla="*/ 475 h 475"/>
                <a:gd name="T2" fmla="*/ 286 w 572"/>
                <a:gd name="T3" fmla="*/ 0 h 475"/>
                <a:gd name="T4" fmla="*/ 0 w 572"/>
                <a:gd name="T5" fmla="*/ 475 h 475"/>
                <a:gd name="T6" fmla="*/ 572 w 572"/>
                <a:gd name="T7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2" h="475">
                  <a:moveTo>
                    <a:pt x="572" y="475"/>
                  </a:moveTo>
                  <a:lnTo>
                    <a:pt x="286" y="0"/>
                  </a:lnTo>
                  <a:lnTo>
                    <a:pt x="0" y="475"/>
                  </a:lnTo>
                  <a:lnTo>
                    <a:pt x="572" y="475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96712A68-5842-4889-9246-FD0C602AE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" y="1253"/>
              <a:ext cx="572" cy="475"/>
            </a:xfrm>
            <a:custGeom>
              <a:avLst/>
              <a:gdLst>
                <a:gd name="T0" fmla="*/ 572 w 572"/>
                <a:gd name="T1" fmla="*/ 475 h 475"/>
                <a:gd name="T2" fmla="*/ 286 w 572"/>
                <a:gd name="T3" fmla="*/ 0 h 475"/>
                <a:gd name="T4" fmla="*/ 0 w 572"/>
                <a:gd name="T5" fmla="*/ 475 h 475"/>
                <a:gd name="T6" fmla="*/ 572 w 572"/>
                <a:gd name="T7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2" h="475">
                  <a:moveTo>
                    <a:pt x="572" y="475"/>
                  </a:moveTo>
                  <a:lnTo>
                    <a:pt x="286" y="0"/>
                  </a:lnTo>
                  <a:lnTo>
                    <a:pt x="0" y="475"/>
                  </a:lnTo>
                  <a:lnTo>
                    <a:pt x="572" y="475"/>
                  </a:lnTo>
                  <a:close/>
                </a:path>
              </a:pathLst>
            </a:custGeom>
            <a:noFill/>
            <a:ln w="3175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8614943F-12FE-4F5C-BAD7-039D62900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4" y="1725"/>
              <a:ext cx="1081" cy="415"/>
            </a:xfrm>
            <a:custGeom>
              <a:avLst/>
              <a:gdLst>
                <a:gd name="T0" fmla="*/ 0 w 1081"/>
                <a:gd name="T1" fmla="*/ 415 h 415"/>
                <a:gd name="T2" fmla="*/ 1081 w 1081"/>
                <a:gd name="T3" fmla="*/ 415 h 415"/>
                <a:gd name="T4" fmla="*/ 827 w 1081"/>
                <a:gd name="T5" fmla="*/ 0 h 415"/>
                <a:gd name="T6" fmla="*/ 255 w 1081"/>
                <a:gd name="T7" fmla="*/ 0 h 415"/>
                <a:gd name="T8" fmla="*/ 0 w 1081"/>
                <a:gd name="T9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1" h="415">
                  <a:moveTo>
                    <a:pt x="0" y="415"/>
                  </a:moveTo>
                  <a:lnTo>
                    <a:pt x="1081" y="415"/>
                  </a:lnTo>
                  <a:lnTo>
                    <a:pt x="827" y="0"/>
                  </a:lnTo>
                  <a:lnTo>
                    <a:pt x="255" y="0"/>
                  </a:lnTo>
                  <a:lnTo>
                    <a:pt x="0" y="415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6" name="Picture 17">
              <a:extLst>
                <a:ext uri="{FF2B5EF4-FFF2-40B4-BE49-F238E27FC236}">
                  <a16:creationId xmlns:a16="http://schemas.microsoft.com/office/drawing/2014/main" id="{62D457C6-FFD5-44D1-ADAE-535042F661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7" y="2123"/>
              <a:ext cx="1786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5EDCB5E4-14A0-454C-995D-744ED4C1B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" y="2139"/>
              <a:ext cx="1717" cy="535"/>
            </a:xfrm>
            <a:custGeom>
              <a:avLst/>
              <a:gdLst>
                <a:gd name="T0" fmla="*/ 0 w 1717"/>
                <a:gd name="T1" fmla="*/ 535 h 535"/>
                <a:gd name="T2" fmla="*/ 1717 w 1717"/>
                <a:gd name="T3" fmla="*/ 535 h 535"/>
                <a:gd name="T4" fmla="*/ 1399 w 1717"/>
                <a:gd name="T5" fmla="*/ 0 h 535"/>
                <a:gd name="T6" fmla="*/ 318 w 1717"/>
                <a:gd name="T7" fmla="*/ 0 h 535"/>
                <a:gd name="T8" fmla="*/ 0 w 1717"/>
                <a:gd name="T9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7" h="535">
                  <a:moveTo>
                    <a:pt x="0" y="535"/>
                  </a:moveTo>
                  <a:lnTo>
                    <a:pt x="1717" y="535"/>
                  </a:lnTo>
                  <a:lnTo>
                    <a:pt x="1399" y="0"/>
                  </a:lnTo>
                  <a:lnTo>
                    <a:pt x="318" y="0"/>
                  </a:lnTo>
                  <a:lnTo>
                    <a:pt x="0" y="535"/>
                  </a:lnTo>
                  <a:close/>
                </a:path>
              </a:pathLst>
            </a:custGeom>
            <a:solidFill>
              <a:srgbClr val="FFD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B4E4B641-97FB-403D-9F40-6B0E20EFA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" y="2139"/>
              <a:ext cx="1717" cy="535"/>
            </a:xfrm>
            <a:custGeom>
              <a:avLst/>
              <a:gdLst>
                <a:gd name="T0" fmla="*/ 0 w 1717"/>
                <a:gd name="T1" fmla="*/ 535 h 535"/>
                <a:gd name="T2" fmla="*/ 1717 w 1717"/>
                <a:gd name="T3" fmla="*/ 535 h 535"/>
                <a:gd name="T4" fmla="*/ 1399 w 1717"/>
                <a:gd name="T5" fmla="*/ 0 h 535"/>
                <a:gd name="T6" fmla="*/ 318 w 1717"/>
                <a:gd name="T7" fmla="*/ 0 h 535"/>
                <a:gd name="T8" fmla="*/ 0 w 1717"/>
                <a:gd name="T9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7" h="535">
                  <a:moveTo>
                    <a:pt x="0" y="535"/>
                  </a:moveTo>
                  <a:lnTo>
                    <a:pt x="1717" y="535"/>
                  </a:lnTo>
                  <a:lnTo>
                    <a:pt x="1399" y="0"/>
                  </a:lnTo>
                  <a:lnTo>
                    <a:pt x="318" y="0"/>
                  </a:lnTo>
                  <a:lnTo>
                    <a:pt x="0" y="535"/>
                  </a:lnTo>
                  <a:close/>
                </a:path>
              </a:pathLst>
            </a:custGeom>
            <a:noFill/>
            <a:ln w="3175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9" name="Picture 21">
              <a:extLst>
                <a:ext uri="{FF2B5EF4-FFF2-40B4-BE49-F238E27FC236}">
                  <a16:creationId xmlns:a16="http://schemas.microsoft.com/office/drawing/2014/main" id="{3E8B9ED5-682D-4056-8916-97EA941DBD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" y="2662"/>
              <a:ext cx="2359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Freeform 23">
              <a:extLst>
                <a:ext uri="{FF2B5EF4-FFF2-40B4-BE49-F238E27FC236}">
                  <a16:creationId xmlns:a16="http://schemas.microsoft.com/office/drawing/2014/main" id="{DCCF6C61-524C-462B-B24E-2E44B4FD2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" y="2677"/>
              <a:ext cx="2290" cy="475"/>
            </a:xfrm>
            <a:custGeom>
              <a:avLst/>
              <a:gdLst>
                <a:gd name="T0" fmla="*/ 0 w 2290"/>
                <a:gd name="T1" fmla="*/ 475 h 475"/>
                <a:gd name="T2" fmla="*/ 2290 w 2290"/>
                <a:gd name="T3" fmla="*/ 475 h 475"/>
                <a:gd name="T4" fmla="*/ 2003 w 2290"/>
                <a:gd name="T5" fmla="*/ 0 h 475"/>
                <a:gd name="T6" fmla="*/ 286 w 2290"/>
                <a:gd name="T7" fmla="*/ 0 h 475"/>
                <a:gd name="T8" fmla="*/ 0 w 2290"/>
                <a:gd name="T9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0" h="475">
                  <a:moveTo>
                    <a:pt x="0" y="475"/>
                  </a:moveTo>
                  <a:lnTo>
                    <a:pt x="2290" y="475"/>
                  </a:lnTo>
                  <a:lnTo>
                    <a:pt x="2003" y="0"/>
                  </a:lnTo>
                  <a:lnTo>
                    <a:pt x="286" y="0"/>
                  </a:lnTo>
                  <a:lnTo>
                    <a:pt x="0" y="475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Freeform 24">
              <a:extLst>
                <a:ext uri="{FF2B5EF4-FFF2-40B4-BE49-F238E27FC236}">
                  <a16:creationId xmlns:a16="http://schemas.microsoft.com/office/drawing/2014/main" id="{BA14A3C9-2C06-4CB6-8FFE-E2594C2B5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" y="2677"/>
              <a:ext cx="2290" cy="475"/>
            </a:xfrm>
            <a:custGeom>
              <a:avLst/>
              <a:gdLst>
                <a:gd name="T0" fmla="*/ 0 w 2290"/>
                <a:gd name="T1" fmla="*/ 475 h 475"/>
                <a:gd name="T2" fmla="*/ 2290 w 2290"/>
                <a:gd name="T3" fmla="*/ 475 h 475"/>
                <a:gd name="T4" fmla="*/ 2003 w 2290"/>
                <a:gd name="T5" fmla="*/ 0 h 475"/>
                <a:gd name="T6" fmla="*/ 286 w 2290"/>
                <a:gd name="T7" fmla="*/ 0 h 475"/>
                <a:gd name="T8" fmla="*/ 0 w 2290"/>
                <a:gd name="T9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0" h="475">
                  <a:moveTo>
                    <a:pt x="0" y="475"/>
                  </a:moveTo>
                  <a:lnTo>
                    <a:pt x="2290" y="475"/>
                  </a:lnTo>
                  <a:lnTo>
                    <a:pt x="2003" y="0"/>
                  </a:lnTo>
                  <a:lnTo>
                    <a:pt x="286" y="0"/>
                  </a:lnTo>
                  <a:lnTo>
                    <a:pt x="0" y="475"/>
                  </a:lnTo>
                  <a:close/>
                </a:path>
              </a:pathLst>
            </a:custGeom>
            <a:noFill/>
            <a:ln w="3175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3B99D464-5A9B-4032-8823-97CB90CAB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9" y="1461"/>
              <a:ext cx="191" cy="156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D5D103FA-974B-400E-9C7A-5E6F0BFB1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9" y="1461"/>
              <a:ext cx="191" cy="156"/>
            </a:xfrm>
            <a:prstGeom prst="rect">
              <a:avLst/>
            </a:prstGeom>
            <a:noFill/>
            <a:ln w="3175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FAACA9ED-B940-4513-B2C2-BFA38596C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1533"/>
              <a:ext cx="22" cy="25"/>
            </a:xfrm>
            <a:custGeom>
              <a:avLst/>
              <a:gdLst>
                <a:gd name="T0" fmla="*/ 66 w 66"/>
                <a:gd name="T1" fmla="*/ 32 h 80"/>
                <a:gd name="T2" fmla="*/ 12 w 66"/>
                <a:gd name="T3" fmla="*/ 0 h 80"/>
                <a:gd name="T4" fmla="*/ 0 w 66"/>
                <a:gd name="T5" fmla="*/ 80 h 80"/>
                <a:gd name="T6" fmla="*/ 66 w 66"/>
                <a:gd name="T7" fmla="*/ 3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80">
                  <a:moveTo>
                    <a:pt x="66" y="32"/>
                  </a:moveTo>
                  <a:cubicBezTo>
                    <a:pt x="52" y="17"/>
                    <a:pt x="33" y="6"/>
                    <a:pt x="12" y="0"/>
                  </a:cubicBezTo>
                  <a:lnTo>
                    <a:pt x="0" y="80"/>
                  </a:lnTo>
                  <a:lnTo>
                    <a:pt x="66" y="3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587C9E19-19B7-4E26-A1F9-89D6559802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5" y="1473"/>
              <a:ext cx="148" cy="132"/>
            </a:xfrm>
            <a:custGeom>
              <a:avLst/>
              <a:gdLst>
                <a:gd name="T0" fmla="*/ 447 w 447"/>
                <a:gd name="T1" fmla="*/ 45 h 426"/>
                <a:gd name="T2" fmla="*/ 434 w 447"/>
                <a:gd name="T3" fmla="*/ 0 h 426"/>
                <a:gd name="T4" fmla="*/ 383 w 447"/>
                <a:gd name="T5" fmla="*/ 8 h 426"/>
                <a:gd name="T6" fmla="*/ 365 w 447"/>
                <a:gd name="T7" fmla="*/ 32 h 426"/>
                <a:gd name="T8" fmla="*/ 402 w 447"/>
                <a:gd name="T9" fmla="*/ 27 h 426"/>
                <a:gd name="T10" fmla="*/ 350 w 447"/>
                <a:gd name="T11" fmla="*/ 113 h 426"/>
                <a:gd name="T12" fmla="*/ 253 w 447"/>
                <a:gd name="T13" fmla="*/ 2 h 426"/>
                <a:gd name="T14" fmla="*/ 206 w 447"/>
                <a:gd name="T15" fmla="*/ 134 h 426"/>
                <a:gd name="T16" fmla="*/ 119 w 447"/>
                <a:gd name="T17" fmla="*/ 2 h 426"/>
                <a:gd name="T18" fmla="*/ 18 w 447"/>
                <a:gd name="T19" fmla="*/ 130 h 426"/>
                <a:gd name="T20" fmla="*/ 35 w 447"/>
                <a:gd name="T21" fmla="*/ 148 h 426"/>
                <a:gd name="T22" fmla="*/ 118 w 447"/>
                <a:gd name="T23" fmla="*/ 43 h 426"/>
                <a:gd name="T24" fmla="*/ 212 w 447"/>
                <a:gd name="T25" fmla="*/ 184 h 426"/>
                <a:gd name="T26" fmla="*/ 261 w 447"/>
                <a:gd name="T27" fmla="*/ 45 h 426"/>
                <a:gd name="T28" fmla="*/ 354 w 447"/>
                <a:gd name="T29" fmla="*/ 151 h 426"/>
                <a:gd name="T30" fmla="*/ 422 w 447"/>
                <a:gd name="T31" fmla="*/ 37 h 426"/>
                <a:gd name="T32" fmla="*/ 431 w 447"/>
                <a:gd name="T33" fmla="*/ 67 h 426"/>
                <a:gd name="T34" fmla="*/ 447 w 447"/>
                <a:gd name="T35" fmla="*/ 45 h 426"/>
                <a:gd name="T36" fmla="*/ 214 w 447"/>
                <a:gd name="T37" fmla="*/ 236 h 426"/>
                <a:gd name="T38" fmla="*/ 122 w 447"/>
                <a:gd name="T39" fmla="*/ 304 h 426"/>
                <a:gd name="T40" fmla="*/ 139 w 447"/>
                <a:gd name="T41" fmla="*/ 191 h 426"/>
                <a:gd name="T42" fmla="*/ 10 w 447"/>
                <a:gd name="T43" fmla="*/ 287 h 426"/>
                <a:gd name="T44" fmla="*/ 106 w 447"/>
                <a:gd name="T45" fmla="*/ 417 h 426"/>
                <a:gd name="T46" fmla="*/ 235 w 447"/>
                <a:gd name="T47" fmla="*/ 321 h 426"/>
                <a:gd name="T48" fmla="*/ 214 w 447"/>
                <a:gd name="T49" fmla="*/ 23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7" h="426">
                  <a:moveTo>
                    <a:pt x="447" y="45"/>
                  </a:moveTo>
                  <a:lnTo>
                    <a:pt x="434" y="0"/>
                  </a:lnTo>
                  <a:lnTo>
                    <a:pt x="383" y="8"/>
                  </a:lnTo>
                  <a:lnTo>
                    <a:pt x="365" y="32"/>
                  </a:lnTo>
                  <a:lnTo>
                    <a:pt x="402" y="27"/>
                  </a:lnTo>
                  <a:lnTo>
                    <a:pt x="350" y="113"/>
                  </a:lnTo>
                  <a:lnTo>
                    <a:pt x="253" y="2"/>
                  </a:lnTo>
                  <a:lnTo>
                    <a:pt x="206" y="134"/>
                  </a:lnTo>
                  <a:lnTo>
                    <a:pt x="119" y="2"/>
                  </a:lnTo>
                  <a:lnTo>
                    <a:pt x="18" y="130"/>
                  </a:lnTo>
                  <a:lnTo>
                    <a:pt x="35" y="148"/>
                  </a:lnTo>
                  <a:lnTo>
                    <a:pt x="118" y="43"/>
                  </a:lnTo>
                  <a:lnTo>
                    <a:pt x="212" y="184"/>
                  </a:lnTo>
                  <a:lnTo>
                    <a:pt x="261" y="45"/>
                  </a:lnTo>
                  <a:lnTo>
                    <a:pt x="354" y="151"/>
                  </a:lnTo>
                  <a:lnTo>
                    <a:pt x="422" y="37"/>
                  </a:lnTo>
                  <a:lnTo>
                    <a:pt x="431" y="67"/>
                  </a:lnTo>
                  <a:lnTo>
                    <a:pt x="447" y="45"/>
                  </a:lnTo>
                  <a:close/>
                  <a:moveTo>
                    <a:pt x="214" y="236"/>
                  </a:moveTo>
                  <a:lnTo>
                    <a:pt x="122" y="304"/>
                  </a:lnTo>
                  <a:lnTo>
                    <a:pt x="139" y="191"/>
                  </a:lnTo>
                  <a:cubicBezTo>
                    <a:pt x="77" y="182"/>
                    <a:pt x="19" y="225"/>
                    <a:pt x="10" y="287"/>
                  </a:cubicBezTo>
                  <a:cubicBezTo>
                    <a:pt x="0" y="349"/>
                    <a:pt x="43" y="407"/>
                    <a:pt x="106" y="417"/>
                  </a:cubicBezTo>
                  <a:cubicBezTo>
                    <a:pt x="168" y="426"/>
                    <a:pt x="226" y="383"/>
                    <a:pt x="235" y="321"/>
                  </a:cubicBezTo>
                  <a:cubicBezTo>
                    <a:pt x="240" y="290"/>
                    <a:pt x="232" y="260"/>
                    <a:pt x="214" y="23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A3624F55-0188-4F82-A48D-DDC77EE35C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6" y="1539"/>
              <a:ext cx="55" cy="64"/>
            </a:xfrm>
            <a:custGeom>
              <a:avLst/>
              <a:gdLst>
                <a:gd name="T0" fmla="*/ 31 w 55"/>
                <a:gd name="T1" fmla="*/ 64 h 64"/>
                <a:gd name="T2" fmla="*/ 55 w 55"/>
                <a:gd name="T3" fmla="*/ 64 h 64"/>
                <a:gd name="T4" fmla="*/ 55 w 55"/>
                <a:gd name="T5" fmla="*/ 25 h 64"/>
                <a:gd name="T6" fmla="*/ 31 w 55"/>
                <a:gd name="T7" fmla="*/ 25 h 64"/>
                <a:gd name="T8" fmla="*/ 31 w 55"/>
                <a:gd name="T9" fmla="*/ 64 h 64"/>
                <a:gd name="T10" fmla="*/ 0 w 55"/>
                <a:gd name="T11" fmla="*/ 64 h 64"/>
                <a:gd name="T12" fmla="*/ 23 w 55"/>
                <a:gd name="T13" fmla="*/ 64 h 64"/>
                <a:gd name="T14" fmla="*/ 23 w 55"/>
                <a:gd name="T15" fmla="*/ 0 h 64"/>
                <a:gd name="T16" fmla="*/ 0 w 55"/>
                <a:gd name="T17" fmla="*/ 0 h 64"/>
                <a:gd name="T18" fmla="*/ 0 w 55"/>
                <a:gd name="T1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4">
                  <a:moveTo>
                    <a:pt x="31" y="64"/>
                  </a:moveTo>
                  <a:lnTo>
                    <a:pt x="55" y="64"/>
                  </a:lnTo>
                  <a:lnTo>
                    <a:pt x="55" y="25"/>
                  </a:lnTo>
                  <a:lnTo>
                    <a:pt x="31" y="25"/>
                  </a:lnTo>
                  <a:lnTo>
                    <a:pt x="31" y="64"/>
                  </a:lnTo>
                  <a:close/>
                  <a:moveTo>
                    <a:pt x="0" y="64"/>
                  </a:moveTo>
                  <a:lnTo>
                    <a:pt x="23" y="64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" name="Rectangle 32">
              <a:extLst>
                <a:ext uri="{FF2B5EF4-FFF2-40B4-BE49-F238E27FC236}">
                  <a16:creationId xmlns:a16="http://schemas.microsoft.com/office/drawing/2014/main" id="{16B55E69-A3EA-4C85-A417-1E069192E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7" y="1564"/>
              <a:ext cx="24" cy="39"/>
            </a:xfrm>
            <a:prstGeom prst="rect">
              <a:avLst/>
            </a:prstGeom>
            <a:noFill/>
            <a:ln w="3175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Rectangle 33">
              <a:extLst>
                <a:ext uri="{FF2B5EF4-FFF2-40B4-BE49-F238E27FC236}">
                  <a16:creationId xmlns:a16="http://schemas.microsoft.com/office/drawing/2014/main" id="{2D7EA0CB-D837-4244-8F13-F57ED3DA8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6" y="1539"/>
              <a:ext cx="23" cy="64"/>
            </a:xfrm>
            <a:prstGeom prst="rect">
              <a:avLst/>
            </a:prstGeom>
            <a:noFill/>
            <a:ln w="3175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62F6B12A-1125-4D74-8AFD-14DA28496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" y="2014"/>
              <a:ext cx="34" cy="37"/>
            </a:xfrm>
            <a:custGeom>
              <a:avLst/>
              <a:gdLst>
                <a:gd name="T0" fmla="*/ 0 w 34"/>
                <a:gd name="T1" fmla="*/ 37 h 37"/>
                <a:gd name="T2" fmla="*/ 34 w 34"/>
                <a:gd name="T3" fmla="*/ 5 h 37"/>
                <a:gd name="T4" fmla="*/ 34 w 34"/>
                <a:gd name="T5" fmla="*/ 0 h 37"/>
                <a:gd name="T6" fmla="*/ 0 w 34"/>
                <a:gd name="T7" fmla="*/ 31 h 37"/>
                <a:gd name="T8" fmla="*/ 0 w 34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7">
                  <a:moveTo>
                    <a:pt x="0" y="37"/>
                  </a:moveTo>
                  <a:lnTo>
                    <a:pt x="34" y="5"/>
                  </a:lnTo>
                  <a:lnTo>
                    <a:pt x="34" y="0"/>
                  </a:lnTo>
                  <a:lnTo>
                    <a:pt x="0" y="31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7CA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B9F1597B-2A28-426F-9039-D91439FF2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" y="1784"/>
              <a:ext cx="127" cy="30"/>
            </a:xfrm>
            <a:custGeom>
              <a:avLst/>
              <a:gdLst>
                <a:gd name="T0" fmla="*/ 0 w 127"/>
                <a:gd name="T1" fmla="*/ 30 h 30"/>
                <a:gd name="T2" fmla="*/ 32 w 127"/>
                <a:gd name="T3" fmla="*/ 0 h 30"/>
                <a:gd name="T4" fmla="*/ 127 w 127"/>
                <a:gd name="T5" fmla="*/ 0 h 30"/>
                <a:gd name="T6" fmla="*/ 95 w 127"/>
                <a:gd name="T7" fmla="*/ 30 h 30"/>
                <a:gd name="T8" fmla="*/ 0 w 127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30">
                  <a:moveTo>
                    <a:pt x="0" y="30"/>
                  </a:moveTo>
                  <a:lnTo>
                    <a:pt x="32" y="0"/>
                  </a:lnTo>
                  <a:lnTo>
                    <a:pt x="127" y="0"/>
                  </a:lnTo>
                  <a:lnTo>
                    <a:pt x="95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7CA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D1A3FF7B-CF67-42B6-A652-23612A03E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1784"/>
              <a:ext cx="32" cy="261"/>
            </a:xfrm>
            <a:custGeom>
              <a:avLst/>
              <a:gdLst>
                <a:gd name="T0" fmla="*/ 0 w 32"/>
                <a:gd name="T1" fmla="*/ 30 h 261"/>
                <a:gd name="T2" fmla="*/ 32 w 32"/>
                <a:gd name="T3" fmla="*/ 0 h 261"/>
                <a:gd name="T4" fmla="*/ 32 w 32"/>
                <a:gd name="T5" fmla="*/ 232 h 261"/>
                <a:gd name="T6" fmla="*/ 0 w 32"/>
                <a:gd name="T7" fmla="*/ 261 h 261"/>
                <a:gd name="T8" fmla="*/ 0 w 32"/>
                <a:gd name="T9" fmla="*/ 3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61">
                  <a:moveTo>
                    <a:pt x="0" y="30"/>
                  </a:moveTo>
                  <a:lnTo>
                    <a:pt x="32" y="0"/>
                  </a:lnTo>
                  <a:lnTo>
                    <a:pt x="32" y="232"/>
                  </a:lnTo>
                  <a:lnTo>
                    <a:pt x="0" y="261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7CA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" name="Rectangle 37">
              <a:extLst>
                <a:ext uri="{FF2B5EF4-FFF2-40B4-BE49-F238E27FC236}">
                  <a16:creationId xmlns:a16="http://schemas.microsoft.com/office/drawing/2014/main" id="{9E785E6D-A6CD-4195-BA0F-33ABAE1EB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6" y="1814"/>
              <a:ext cx="95" cy="231"/>
            </a:xfrm>
            <a:prstGeom prst="rect">
              <a:avLst/>
            </a:prstGeom>
            <a:solidFill>
              <a:srgbClr val="7CA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" name="Rectangle 38">
              <a:extLst>
                <a:ext uri="{FF2B5EF4-FFF2-40B4-BE49-F238E27FC236}">
                  <a16:creationId xmlns:a16="http://schemas.microsoft.com/office/drawing/2014/main" id="{AA36DB18-CD13-4550-9924-DFDA8BF38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6" y="1814"/>
              <a:ext cx="95" cy="231"/>
            </a:xfrm>
            <a:prstGeom prst="rect">
              <a:avLst/>
            </a:prstGeom>
            <a:noFill/>
            <a:ln w="14288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34" name="Picture 39">
              <a:extLst>
                <a:ext uri="{FF2B5EF4-FFF2-40B4-BE49-F238E27FC236}">
                  <a16:creationId xmlns:a16="http://schemas.microsoft.com/office/drawing/2014/main" id="{6F1A1157-48CA-4F74-9D40-6416FCC35D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4" y="1822"/>
              <a:ext cx="74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Rectangle 40">
              <a:extLst>
                <a:ext uri="{FF2B5EF4-FFF2-40B4-BE49-F238E27FC236}">
                  <a16:creationId xmlns:a16="http://schemas.microsoft.com/office/drawing/2014/main" id="{4DE07713-BE63-4C88-B05D-F605C815C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8" y="1825"/>
              <a:ext cx="72" cy="141"/>
            </a:xfrm>
            <a:prstGeom prst="rect">
              <a:avLst/>
            </a:prstGeom>
            <a:noFill/>
            <a:ln w="14288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" name="Freeform 41">
              <a:extLst>
                <a:ext uri="{FF2B5EF4-FFF2-40B4-BE49-F238E27FC236}">
                  <a16:creationId xmlns:a16="http://schemas.microsoft.com/office/drawing/2014/main" id="{F0EBF5A6-8F14-433B-82D8-9D323FFE46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7" y="1832"/>
              <a:ext cx="54" cy="121"/>
            </a:xfrm>
            <a:custGeom>
              <a:avLst/>
              <a:gdLst>
                <a:gd name="T0" fmla="*/ 0 w 54"/>
                <a:gd name="T1" fmla="*/ 109 h 121"/>
                <a:gd name="T2" fmla="*/ 54 w 54"/>
                <a:gd name="T3" fmla="*/ 109 h 121"/>
                <a:gd name="T4" fmla="*/ 54 w 54"/>
                <a:gd name="T5" fmla="*/ 121 h 121"/>
                <a:gd name="T6" fmla="*/ 0 w 54"/>
                <a:gd name="T7" fmla="*/ 121 h 121"/>
                <a:gd name="T8" fmla="*/ 0 w 54"/>
                <a:gd name="T9" fmla="*/ 109 h 121"/>
                <a:gd name="T10" fmla="*/ 0 w 54"/>
                <a:gd name="T11" fmla="*/ 91 h 121"/>
                <a:gd name="T12" fmla="*/ 54 w 54"/>
                <a:gd name="T13" fmla="*/ 91 h 121"/>
                <a:gd name="T14" fmla="*/ 54 w 54"/>
                <a:gd name="T15" fmla="*/ 103 h 121"/>
                <a:gd name="T16" fmla="*/ 0 w 54"/>
                <a:gd name="T17" fmla="*/ 103 h 121"/>
                <a:gd name="T18" fmla="*/ 0 w 54"/>
                <a:gd name="T19" fmla="*/ 91 h 121"/>
                <a:gd name="T20" fmla="*/ 0 w 54"/>
                <a:gd name="T21" fmla="*/ 72 h 121"/>
                <a:gd name="T22" fmla="*/ 54 w 54"/>
                <a:gd name="T23" fmla="*/ 72 h 121"/>
                <a:gd name="T24" fmla="*/ 54 w 54"/>
                <a:gd name="T25" fmla="*/ 84 h 121"/>
                <a:gd name="T26" fmla="*/ 0 w 54"/>
                <a:gd name="T27" fmla="*/ 84 h 121"/>
                <a:gd name="T28" fmla="*/ 0 w 54"/>
                <a:gd name="T29" fmla="*/ 72 h 121"/>
                <a:gd name="T30" fmla="*/ 0 w 54"/>
                <a:gd name="T31" fmla="*/ 54 h 121"/>
                <a:gd name="T32" fmla="*/ 54 w 54"/>
                <a:gd name="T33" fmla="*/ 54 h 121"/>
                <a:gd name="T34" fmla="*/ 54 w 54"/>
                <a:gd name="T35" fmla="*/ 66 h 121"/>
                <a:gd name="T36" fmla="*/ 0 w 54"/>
                <a:gd name="T37" fmla="*/ 66 h 121"/>
                <a:gd name="T38" fmla="*/ 0 w 54"/>
                <a:gd name="T39" fmla="*/ 54 h 121"/>
                <a:gd name="T40" fmla="*/ 0 w 54"/>
                <a:gd name="T41" fmla="*/ 27 h 121"/>
                <a:gd name="T42" fmla="*/ 54 w 54"/>
                <a:gd name="T43" fmla="*/ 27 h 121"/>
                <a:gd name="T44" fmla="*/ 54 w 54"/>
                <a:gd name="T45" fmla="*/ 47 h 121"/>
                <a:gd name="T46" fmla="*/ 0 w 54"/>
                <a:gd name="T47" fmla="*/ 47 h 121"/>
                <a:gd name="T48" fmla="*/ 0 w 54"/>
                <a:gd name="T49" fmla="*/ 27 h 121"/>
                <a:gd name="T50" fmla="*/ 0 w 54"/>
                <a:gd name="T51" fmla="*/ 0 h 121"/>
                <a:gd name="T52" fmla="*/ 54 w 54"/>
                <a:gd name="T53" fmla="*/ 0 h 121"/>
                <a:gd name="T54" fmla="*/ 54 w 54"/>
                <a:gd name="T55" fmla="*/ 21 h 121"/>
                <a:gd name="T56" fmla="*/ 0 w 54"/>
                <a:gd name="T57" fmla="*/ 21 h 121"/>
                <a:gd name="T58" fmla="*/ 0 w 54"/>
                <a:gd name="T5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4" h="121">
                  <a:moveTo>
                    <a:pt x="0" y="109"/>
                  </a:moveTo>
                  <a:lnTo>
                    <a:pt x="54" y="109"/>
                  </a:lnTo>
                  <a:lnTo>
                    <a:pt x="54" y="121"/>
                  </a:lnTo>
                  <a:lnTo>
                    <a:pt x="0" y="121"/>
                  </a:lnTo>
                  <a:lnTo>
                    <a:pt x="0" y="109"/>
                  </a:lnTo>
                  <a:close/>
                  <a:moveTo>
                    <a:pt x="0" y="91"/>
                  </a:moveTo>
                  <a:lnTo>
                    <a:pt x="54" y="91"/>
                  </a:lnTo>
                  <a:lnTo>
                    <a:pt x="54" y="103"/>
                  </a:lnTo>
                  <a:lnTo>
                    <a:pt x="0" y="103"/>
                  </a:lnTo>
                  <a:lnTo>
                    <a:pt x="0" y="91"/>
                  </a:lnTo>
                  <a:close/>
                  <a:moveTo>
                    <a:pt x="0" y="72"/>
                  </a:moveTo>
                  <a:lnTo>
                    <a:pt x="54" y="72"/>
                  </a:lnTo>
                  <a:lnTo>
                    <a:pt x="54" y="84"/>
                  </a:lnTo>
                  <a:lnTo>
                    <a:pt x="0" y="84"/>
                  </a:lnTo>
                  <a:lnTo>
                    <a:pt x="0" y="72"/>
                  </a:lnTo>
                  <a:close/>
                  <a:moveTo>
                    <a:pt x="0" y="54"/>
                  </a:moveTo>
                  <a:lnTo>
                    <a:pt x="54" y="54"/>
                  </a:lnTo>
                  <a:lnTo>
                    <a:pt x="54" y="66"/>
                  </a:lnTo>
                  <a:lnTo>
                    <a:pt x="0" y="66"/>
                  </a:lnTo>
                  <a:lnTo>
                    <a:pt x="0" y="54"/>
                  </a:lnTo>
                  <a:close/>
                  <a:moveTo>
                    <a:pt x="0" y="27"/>
                  </a:moveTo>
                  <a:lnTo>
                    <a:pt x="54" y="27"/>
                  </a:lnTo>
                  <a:lnTo>
                    <a:pt x="54" y="47"/>
                  </a:lnTo>
                  <a:lnTo>
                    <a:pt x="0" y="47"/>
                  </a:lnTo>
                  <a:lnTo>
                    <a:pt x="0" y="27"/>
                  </a:lnTo>
                  <a:close/>
                  <a:moveTo>
                    <a:pt x="0" y="0"/>
                  </a:moveTo>
                  <a:lnTo>
                    <a:pt x="54" y="0"/>
                  </a:lnTo>
                  <a:lnTo>
                    <a:pt x="54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A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" name="Rectangle 42">
              <a:extLst>
                <a:ext uri="{FF2B5EF4-FFF2-40B4-BE49-F238E27FC236}">
                  <a16:creationId xmlns:a16="http://schemas.microsoft.com/office/drawing/2014/main" id="{336DF8B0-C0AA-48B6-80DF-B7EB8FA5C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7" y="1941"/>
              <a:ext cx="54" cy="12"/>
            </a:xfrm>
            <a:prstGeom prst="rect">
              <a:avLst/>
            </a:prstGeom>
            <a:noFill/>
            <a:ln w="14288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" name="Rectangle 43">
              <a:extLst>
                <a:ext uri="{FF2B5EF4-FFF2-40B4-BE49-F238E27FC236}">
                  <a16:creationId xmlns:a16="http://schemas.microsoft.com/office/drawing/2014/main" id="{8037BA89-35A2-4C82-9C4C-E6E35312C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7" y="1923"/>
              <a:ext cx="54" cy="12"/>
            </a:xfrm>
            <a:prstGeom prst="rect">
              <a:avLst/>
            </a:prstGeom>
            <a:noFill/>
            <a:ln w="14288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" name="Rectangle 44">
              <a:extLst>
                <a:ext uri="{FF2B5EF4-FFF2-40B4-BE49-F238E27FC236}">
                  <a16:creationId xmlns:a16="http://schemas.microsoft.com/office/drawing/2014/main" id="{4D168F4B-1E20-4F27-B2E3-A0CC98CBD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7" y="1904"/>
              <a:ext cx="54" cy="12"/>
            </a:xfrm>
            <a:prstGeom prst="rect">
              <a:avLst/>
            </a:prstGeom>
            <a:noFill/>
            <a:ln w="14288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" name="Rectangle 45">
              <a:extLst>
                <a:ext uri="{FF2B5EF4-FFF2-40B4-BE49-F238E27FC236}">
                  <a16:creationId xmlns:a16="http://schemas.microsoft.com/office/drawing/2014/main" id="{8C0C0655-30FF-4D04-A7D7-F5B50BC92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7" y="1886"/>
              <a:ext cx="54" cy="12"/>
            </a:xfrm>
            <a:prstGeom prst="rect">
              <a:avLst/>
            </a:prstGeom>
            <a:noFill/>
            <a:ln w="14288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" name="Rectangle 46">
              <a:extLst>
                <a:ext uri="{FF2B5EF4-FFF2-40B4-BE49-F238E27FC236}">
                  <a16:creationId xmlns:a16="http://schemas.microsoft.com/office/drawing/2014/main" id="{E318CA1B-C57A-4780-8DD0-D2D0B0ACD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7" y="1859"/>
              <a:ext cx="54" cy="20"/>
            </a:xfrm>
            <a:prstGeom prst="rect">
              <a:avLst/>
            </a:prstGeom>
            <a:noFill/>
            <a:ln w="14288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" name="Rectangle 47">
              <a:extLst>
                <a:ext uri="{FF2B5EF4-FFF2-40B4-BE49-F238E27FC236}">
                  <a16:creationId xmlns:a16="http://schemas.microsoft.com/office/drawing/2014/main" id="{9BC76E2C-D3FE-45B9-A704-2A6173748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7" y="1832"/>
              <a:ext cx="54" cy="21"/>
            </a:xfrm>
            <a:prstGeom prst="rect">
              <a:avLst/>
            </a:prstGeom>
            <a:noFill/>
            <a:ln w="14288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" name="Rectangle 48">
              <a:extLst>
                <a:ext uri="{FF2B5EF4-FFF2-40B4-BE49-F238E27FC236}">
                  <a16:creationId xmlns:a16="http://schemas.microsoft.com/office/drawing/2014/main" id="{3A79BB1F-4F7C-4F52-AB1E-5466AD448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0" y="2045"/>
              <a:ext cx="87" cy="6"/>
            </a:xfrm>
            <a:prstGeom prst="rect">
              <a:avLst/>
            </a:prstGeom>
            <a:solidFill>
              <a:srgbClr val="7CA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44" name="Picture 49">
              <a:extLst>
                <a:ext uri="{FF2B5EF4-FFF2-40B4-BE49-F238E27FC236}">
                  <a16:creationId xmlns:a16="http://schemas.microsoft.com/office/drawing/2014/main" id="{3CBB4551-C4D3-4917-B26B-5CF89EA870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5" y="1975"/>
              <a:ext cx="22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50">
              <a:extLst>
                <a:ext uri="{FF2B5EF4-FFF2-40B4-BE49-F238E27FC236}">
                  <a16:creationId xmlns:a16="http://schemas.microsoft.com/office/drawing/2014/main" id="{AE3F49A0-68BE-48A6-8973-CAD38D850E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5" y="1975"/>
              <a:ext cx="22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51">
              <a:extLst>
                <a:ext uri="{FF2B5EF4-FFF2-40B4-BE49-F238E27FC236}">
                  <a16:creationId xmlns:a16="http://schemas.microsoft.com/office/drawing/2014/main" id="{094ADA69-7AE4-4F57-88EF-64010F8040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5" y="1980"/>
              <a:ext cx="16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52">
              <a:extLst>
                <a:ext uri="{FF2B5EF4-FFF2-40B4-BE49-F238E27FC236}">
                  <a16:creationId xmlns:a16="http://schemas.microsoft.com/office/drawing/2014/main" id="{C406E888-33EC-44BB-B0A4-417AF1274D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5" y="1980"/>
              <a:ext cx="16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53">
              <a:extLst>
                <a:ext uri="{FF2B5EF4-FFF2-40B4-BE49-F238E27FC236}">
                  <a16:creationId xmlns:a16="http://schemas.microsoft.com/office/drawing/2014/main" id="{6F42E791-092B-41D5-A360-99F122FD7C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5" y="1995"/>
              <a:ext cx="16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54">
              <a:extLst>
                <a:ext uri="{FF2B5EF4-FFF2-40B4-BE49-F238E27FC236}">
                  <a16:creationId xmlns:a16="http://schemas.microsoft.com/office/drawing/2014/main" id="{DF15C49B-EC98-4CFA-9D75-B34BF228D8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5" y="1995"/>
              <a:ext cx="16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55">
              <a:extLst>
                <a:ext uri="{FF2B5EF4-FFF2-40B4-BE49-F238E27FC236}">
                  <a16:creationId xmlns:a16="http://schemas.microsoft.com/office/drawing/2014/main" id="{2322A200-E581-4F45-BD14-C2E85BBBDC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1" y="1995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Rectangle 56">
              <a:extLst>
                <a:ext uri="{FF2B5EF4-FFF2-40B4-BE49-F238E27FC236}">
                  <a16:creationId xmlns:a16="http://schemas.microsoft.com/office/drawing/2014/main" id="{3EA6D032-721F-46B7-AFBE-61871584C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1842"/>
              <a:ext cx="8" cy="2"/>
            </a:xfrm>
            <a:prstGeom prst="rect">
              <a:avLst/>
            </a:prstGeom>
            <a:solidFill>
              <a:srgbClr val="7CA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52" name="Picture 57">
              <a:extLst>
                <a:ext uri="{FF2B5EF4-FFF2-40B4-BE49-F238E27FC236}">
                  <a16:creationId xmlns:a16="http://schemas.microsoft.com/office/drawing/2014/main" id="{A1275EC2-FAED-481D-8894-BDF94FD62D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" y="1832"/>
              <a:ext cx="47" cy="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Rectangle 58">
              <a:extLst>
                <a:ext uri="{FF2B5EF4-FFF2-40B4-BE49-F238E27FC236}">
                  <a16:creationId xmlns:a16="http://schemas.microsoft.com/office/drawing/2014/main" id="{600D1116-E8A7-48EE-BFEC-C2C835770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" y="1836"/>
              <a:ext cx="46" cy="4"/>
            </a:xfrm>
            <a:prstGeom prst="rect">
              <a:avLst/>
            </a:prstGeom>
            <a:noFill/>
            <a:ln w="14288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54" name="Picture 59">
              <a:extLst>
                <a:ext uri="{FF2B5EF4-FFF2-40B4-BE49-F238E27FC236}">
                  <a16:creationId xmlns:a16="http://schemas.microsoft.com/office/drawing/2014/main" id="{506F57B8-435E-4A0A-9BBC-B30FD26F94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5" y="1842"/>
              <a:ext cx="16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60">
              <a:extLst>
                <a:ext uri="{FF2B5EF4-FFF2-40B4-BE49-F238E27FC236}">
                  <a16:creationId xmlns:a16="http://schemas.microsoft.com/office/drawing/2014/main" id="{F7781344-12E9-49EA-B362-12B99158BB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5" y="1842"/>
              <a:ext cx="16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61">
              <a:extLst>
                <a:ext uri="{FF2B5EF4-FFF2-40B4-BE49-F238E27FC236}">
                  <a16:creationId xmlns:a16="http://schemas.microsoft.com/office/drawing/2014/main" id="{860374C5-7B18-4F37-9FC7-2C770317EE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" y="1861"/>
              <a:ext cx="53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Freeform 62">
              <a:extLst>
                <a:ext uri="{FF2B5EF4-FFF2-40B4-BE49-F238E27FC236}">
                  <a16:creationId xmlns:a16="http://schemas.microsoft.com/office/drawing/2014/main" id="{A4FC5B37-98A8-49AF-BAD2-8260541C6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1864"/>
              <a:ext cx="46" cy="8"/>
            </a:xfrm>
            <a:custGeom>
              <a:avLst/>
              <a:gdLst>
                <a:gd name="T0" fmla="*/ 0 w 139"/>
                <a:gd name="T1" fmla="*/ 5 h 25"/>
                <a:gd name="T2" fmla="*/ 38 w 139"/>
                <a:gd name="T3" fmla="*/ 5 h 25"/>
                <a:gd name="T4" fmla="*/ 114 w 139"/>
                <a:gd name="T5" fmla="*/ 5 h 25"/>
                <a:gd name="T6" fmla="*/ 139 w 139"/>
                <a:gd name="T7" fmla="*/ 5 h 25"/>
                <a:gd name="T8" fmla="*/ 139 w 139"/>
                <a:gd name="T9" fmla="*/ 25 h 25"/>
                <a:gd name="T10" fmla="*/ 0 w 139"/>
                <a:gd name="T11" fmla="*/ 25 h 25"/>
                <a:gd name="T12" fmla="*/ 0 w 139"/>
                <a:gd name="T13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25">
                  <a:moveTo>
                    <a:pt x="0" y="5"/>
                  </a:moveTo>
                  <a:lnTo>
                    <a:pt x="38" y="5"/>
                  </a:lnTo>
                  <a:cubicBezTo>
                    <a:pt x="62" y="0"/>
                    <a:pt x="89" y="0"/>
                    <a:pt x="114" y="5"/>
                  </a:cubicBezTo>
                  <a:lnTo>
                    <a:pt x="139" y="5"/>
                  </a:lnTo>
                  <a:lnTo>
                    <a:pt x="139" y="25"/>
                  </a:lnTo>
                  <a:lnTo>
                    <a:pt x="0" y="25"/>
                  </a:lnTo>
                  <a:lnTo>
                    <a:pt x="0" y="5"/>
                  </a:lnTo>
                  <a:close/>
                </a:path>
              </a:pathLst>
            </a:custGeom>
            <a:noFill/>
            <a:ln w="14288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" name="Rectangle 63">
              <a:extLst>
                <a:ext uri="{FF2B5EF4-FFF2-40B4-BE49-F238E27FC236}">
                  <a16:creationId xmlns:a16="http://schemas.microsoft.com/office/drawing/2014/main" id="{C249C43A-2C2B-434D-925F-25A27E9ED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2" y="1868"/>
              <a:ext cx="42" cy="2"/>
            </a:xfrm>
            <a:prstGeom prst="rect">
              <a:avLst/>
            </a:prstGeom>
            <a:solidFill>
              <a:srgbClr val="7CA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" name="Rectangle 64">
              <a:extLst>
                <a:ext uri="{FF2B5EF4-FFF2-40B4-BE49-F238E27FC236}">
                  <a16:creationId xmlns:a16="http://schemas.microsoft.com/office/drawing/2014/main" id="{D13ADA29-9F13-4EAE-86BB-BD6199DC6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2" y="1868"/>
              <a:ext cx="42" cy="2"/>
            </a:xfrm>
            <a:prstGeom prst="rect">
              <a:avLst/>
            </a:prstGeom>
            <a:noFill/>
            <a:ln w="14288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60" name="Picture 65">
              <a:extLst>
                <a:ext uri="{FF2B5EF4-FFF2-40B4-BE49-F238E27FC236}">
                  <a16:creationId xmlns:a16="http://schemas.microsoft.com/office/drawing/2014/main" id="{DB0F3E6E-B6A7-4314-84A0-BCC62A7839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" y="1886"/>
              <a:ext cx="53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AC74F835-3FBC-4E99-85A1-3B815F6C6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1887"/>
              <a:ext cx="48" cy="7"/>
            </a:xfrm>
            <a:custGeom>
              <a:avLst/>
              <a:gdLst>
                <a:gd name="T0" fmla="*/ 0 w 144"/>
                <a:gd name="T1" fmla="*/ 16 h 21"/>
                <a:gd name="T2" fmla="*/ 0 w 144"/>
                <a:gd name="T3" fmla="*/ 6 h 21"/>
                <a:gd name="T4" fmla="*/ 47 w 144"/>
                <a:gd name="T5" fmla="*/ 6 h 21"/>
                <a:gd name="T6" fmla="*/ 98 w 144"/>
                <a:gd name="T7" fmla="*/ 6 h 21"/>
                <a:gd name="T8" fmla="*/ 144 w 144"/>
                <a:gd name="T9" fmla="*/ 6 h 21"/>
                <a:gd name="T10" fmla="*/ 144 w 144"/>
                <a:gd name="T11" fmla="*/ 16 h 21"/>
                <a:gd name="T12" fmla="*/ 98 w 144"/>
                <a:gd name="T13" fmla="*/ 16 h 21"/>
                <a:gd name="T14" fmla="*/ 47 w 144"/>
                <a:gd name="T15" fmla="*/ 16 h 21"/>
                <a:gd name="T16" fmla="*/ 0 w 144"/>
                <a:gd name="T17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1">
                  <a:moveTo>
                    <a:pt x="0" y="16"/>
                  </a:moveTo>
                  <a:lnTo>
                    <a:pt x="0" y="6"/>
                  </a:lnTo>
                  <a:lnTo>
                    <a:pt x="47" y="6"/>
                  </a:lnTo>
                  <a:cubicBezTo>
                    <a:pt x="63" y="0"/>
                    <a:pt x="82" y="0"/>
                    <a:pt x="98" y="6"/>
                  </a:cubicBezTo>
                  <a:lnTo>
                    <a:pt x="144" y="6"/>
                  </a:lnTo>
                  <a:lnTo>
                    <a:pt x="144" y="16"/>
                  </a:lnTo>
                  <a:lnTo>
                    <a:pt x="98" y="16"/>
                  </a:lnTo>
                  <a:cubicBezTo>
                    <a:pt x="82" y="21"/>
                    <a:pt x="63" y="21"/>
                    <a:pt x="47" y="16"/>
                  </a:cubicBezTo>
                  <a:lnTo>
                    <a:pt x="0" y="16"/>
                  </a:lnTo>
                  <a:close/>
                </a:path>
              </a:pathLst>
            </a:custGeom>
            <a:noFill/>
            <a:ln w="14288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62" name="Picture 67">
              <a:extLst>
                <a:ext uri="{FF2B5EF4-FFF2-40B4-BE49-F238E27FC236}">
                  <a16:creationId xmlns:a16="http://schemas.microsoft.com/office/drawing/2014/main" id="{8C78E3E2-3510-4991-BB37-F596D1952D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1" y="1842"/>
              <a:ext cx="32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Rectangle 68">
              <a:extLst>
                <a:ext uri="{FF2B5EF4-FFF2-40B4-BE49-F238E27FC236}">
                  <a16:creationId xmlns:a16="http://schemas.microsoft.com/office/drawing/2014/main" id="{126FA943-DD45-4596-ADB9-A38E3AE81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1" y="1842"/>
              <a:ext cx="6" cy="3"/>
            </a:xfrm>
            <a:prstGeom prst="rect">
              <a:avLst/>
            </a:prstGeom>
            <a:noFill/>
            <a:ln w="14288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" name="Freeform 69">
              <a:extLst>
                <a:ext uri="{FF2B5EF4-FFF2-40B4-BE49-F238E27FC236}">
                  <a16:creationId xmlns:a16="http://schemas.microsoft.com/office/drawing/2014/main" id="{CC347BED-9EE2-489D-8157-F94762439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" y="1842"/>
              <a:ext cx="4" cy="4"/>
            </a:xfrm>
            <a:custGeom>
              <a:avLst/>
              <a:gdLst>
                <a:gd name="T0" fmla="*/ 4 w 4"/>
                <a:gd name="T1" fmla="*/ 2 h 4"/>
                <a:gd name="T2" fmla="*/ 0 w 4"/>
                <a:gd name="T3" fmla="*/ 4 h 4"/>
                <a:gd name="T4" fmla="*/ 0 w 4"/>
                <a:gd name="T5" fmla="*/ 0 h 4"/>
                <a:gd name="T6" fmla="*/ 4 w 4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2"/>
                  </a:lnTo>
                </a:path>
              </a:pathLst>
            </a:custGeom>
            <a:noFill/>
            <a:ln w="14288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" name="Freeform 70">
              <a:extLst>
                <a:ext uri="{FF2B5EF4-FFF2-40B4-BE49-F238E27FC236}">
                  <a16:creationId xmlns:a16="http://schemas.microsoft.com/office/drawing/2014/main" id="{60D9BE67-656E-4096-BCD1-2A1566C0C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1842"/>
              <a:ext cx="4" cy="4"/>
            </a:xfrm>
            <a:custGeom>
              <a:avLst/>
              <a:gdLst>
                <a:gd name="T0" fmla="*/ 0 w 4"/>
                <a:gd name="T1" fmla="*/ 2 h 4"/>
                <a:gd name="T2" fmla="*/ 4 w 4"/>
                <a:gd name="T3" fmla="*/ 0 h 4"/>
                <a:gd name="T4" fmla="*/ 4 w 4"/>
                <a:gd name="T5" fmla="*/ 4 h 4"/>
                <a:gd name="T6" fmla="*/ 0 w 4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2"/>
                  </a:lnTo>
                </a:path>
              </a:pathLst>
            </a:custGeom>
            <a:noFill/>
            <a:ln w="14288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" name="Rectangle 71">
              <a:extLst>
                <a:ext uri="{FF2B5EF4-FFF2-40B4-BE49-F238E27FC236}">
                  <a16:creationId xmlns:a16="http://schemas.microsoft.com/office/drawing/2014/main" id="{D9CA09E7-36FA-4044-92E8-94109DF67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7" y="1874"/>
              <a:ext cx="9" cy="2"/>
            </a:xfrm>
            <a:prstGeom prst="rect">
              <a:avLst/>
            </a:prstGeom>
            <a:noFill/>
            <a:ln w="14288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" name="Rectangle 72">
              <a:extLst>
                <a:ext uri="{FF2B5EF4-FFF2-40B4-BE49-F238E27FC236}">
                  <a16:creationId xmlns:a16="http://schemas.microsoft.com/office/drawing/2014/main" id="{598B07B0-4D2E-4CC0-B37D-8739C748A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9" y="1894"/>
              <a:ext cx="9" cy="2"/>
            </a:xfrm>
            <a:prstGeom prst="rect">
              <a:avLst/>
            </a:prstGeom>
            <a:noFill/>
            <a:ln w="14288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" name="Freeform 73">
              <a:extLst>
                <a:ext uri="{FF2B5EF4-FFF2-40B4-BE49-F238E27FC236}">
                  <a16:creationId xmlns:a16="http://schemas.microsoft.com/office/drawing/2014/main" id="{E17DD0DB-978B-420B-A497-52B164E2F9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00" y="1842"/>
              <a:ext cx="5" cy="33"/>
            </a:xfrm>
            <a:custGeom>
              <a:avLst/>
              <a:gdLst>
                <a:gd name="T0" fmla="*/ 1 w 5"/>
                <a:gd name="T1" fmla="*/ 0 h 33"/>
                <a:gd name="T2" fmla="*/ 5 w 5"/>
                <a:gd name="T3" fmla="*/ 0 h 33"/>
                <a:gd name="T4" fmla="*/ 0 w 5"/>
                <a:gd name="T5" fmla="*/ 33 h 33"/>
                <a:gd name="T6" fmla="*/ 4 w 5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3">
                  <a:moveTo>
                    <a:pt x="1" y="0"/>
                  </a:moveTo>
                  <a:lnTo>
                    <a:pt x="5" y="0"/>
                  </a:lnTo>
                  <a:moveTo>
                    <a:pt x="0" y="33"/>
                  </a:moveTo>
                  <a:lnTo>
                    <a:pt x="4" y="33"/>
                  </a:lnTo>
                </a:path>
              </a:pathLst>
            </a:custGeom>
            <a:noFill/>
            <a:ln w="14288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" name="Rectangle 74">
              <a:extLst>
                <a:ext uri="{FF2B5EF4-FFF2-40B4-BE49-F238E27FC236}">
                  <a16:creationId xmlns:a16="http://schemas.microsoft.com/office/drawing/2014/main" id="{73E78AC4-144F-4D05-8EF7-843A443A7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" y="1975"/>
              <a:ext cx="5" cy="69"/>
            </a:xfrm>
            <a:prstGeom prst="rect">
              <a:avLst/>
            </a:pr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" name="Rectangle 75">
              <a:extLst>
                <a:ext uri="{FF2B5EF4-FFF2-40B4-BE49-F238E27FC236}">
                  <a16:creationId xmlns:a16="http://schemas.microsoft.com/office/drawing/2014/main" id="{680AA3D6-80C9-4E3E-B98B-34C7A33F4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9" y="1975"/>
              <a:ext cx="5" cy="69"/>
            </a:xfrm>
            <a:prstGeom prst="rect">
              <a:avLst/>
            </a:prstGeom>
            <a:solidFill>
              <a:srgbClr val="6F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" name="Rectangle 76">
              <a:extLst>
                <a:ext uri="{FF2B5EF4-FFF2-40B4-BE49-F238E27FC236}">
                  <a16:creationId xmlns:a16="http://schemas.microsoft.com/office/drawing/2014/main" id="{DCE56B02-AA8F-4C42-96EC-0C7E4E092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4" y="1975"/>
              <a:ext cx="6" cy="69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" name="Rectangle 77">
              <a:extLst>
                <a:ext uri="{FF2B5EF4-FFF2-40B4-BE49-F238E27FC236}">
                  <a16:creationId xmlns:a16="http://schemas.microsoft.com/office/drawing/2014/main" id="{BF638542-AC91-4CCC-9C7A-54C679CA3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0" y="1975"/>
              <a:ext cx="5" cy="69"/>
            </a:xfrm>
            <a:prstGeom prst="rect">
              <a:avLst/>
            </a:prstGeom>
            <a:solidFill>
              <a:srgbClr val="AC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" name="Rectangle 78">
              <a:extLst>
                <a:ext uri="{FF2B5EF4-FFF2-40B4-BE49-F238E27FC236}">
                  <a16:creationId xmlns:a16="http://schemas.microsoft.com/office/drawing/2014/main" id="{9CC619A0-0E95-47C6-9511-DD7D7BA42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5" y="1975"/>
              <a:ext cx="5" cy="69"/>
            </a:xfrm>
            <a:prstGeom prst="rect">
              <a:avLst/>
            </a:pr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" name="Rectangle 79">
              <a:extLst>
                <a:ext uri="{FF2B5EF4-FFF2-40B4-BE49-F238E27FC236}">
                  <a16:creationId xmlns:a16="http://schemas.microsoft.com/office/drawing/2014/main" id="{3C8EA78D-6904-44D0-89A6-C6BB33B6E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" y="1975"/>
              <a:ext cx="5" cy="6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" name="Rectangle 80">
              <a:extLst>
                <a:ext uri="{FF2B5EF4-FFF2-40B4-BE49-F238E27FC236}">
                  <a16:creationId xmlns:a16="http://schemas.microsoft.com/office/drawing/2014/main" id="{22CE2CA6-509D-4951-9C04-72150906A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7" y="1975"/>
              <a:ext cx="5" cy="6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" name="Rectangle 81">
              <a:extLst>
                <a:ext uri="{FF2B5EF4-FFF2-40B4-BE49-F238E27FC236}">
                  <a16:creationId xmlns:a16="http://schemas.microsoft.com/office/drawing/2014/main" id="{2265D1D5-684E-4175-9774-9BEEE97DE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2" y="1975"/>
              <a:ext cx="5" cy="69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" name="Rectangle 82">
              <a:extLst>
                <a:ext uri="{FF2B5EF4-FFF2-40B4-BE49-F238E27FC236}">
                  <a16:creationId xmlns:a16="http://schemas.microsoft.com/office/drawing/2014/main" id="{957C2628-510A-4EC3-A9D3-4EA9096A9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7" y="1975"/>
              <a:ext cx="6" cy="69"/>
            </a:xfrm>
            <a:prstGeom prst="rect">
              <a:avLst/>
            </a:prstGeom>
            <a:solidFill>
              <a:srgbClr val="909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" name="Rectangle 83">
              <a:extLst>
                <a:ext uri="{FF2B5EF4-FFF2-40B4-BE49-F238E27FC236}">
                  <a16:creationId xmlns:a16="http://schemas.microsoft.com/office/drawing/2014/main" id="{EC0DC2D9-20E3-4B20-855C-CBBC466D4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" y="1975"/>
              <a:ext cx="5" cy="69"/>
            </a:xfrm>
            <a:prstGeom prst="rect">
              <a:avLst/>
            </a:prstGeom>
            <a:solidFill>
              <a:srgbClr val="7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" name="Rectangle 84">
              <a:extLst>
                <a:ext uri="{FF2B5EF4-FFF2-40B4-BE49-F238E27FC236}">
                  <a16:creationId xmlns:a16="http://schemas.microsoft.com/office/drawing/2014/main" id="{6AE57635-A313-4156-9B00-6C4E64869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8" y="1975"/>
              <a:ext cx="5" cy="69"/>
            </a:xfrm>
            <a:prstGeom prst="rect">
              <a:avLst/>
            </a:prstGeom>
            <a:solidFill>
              <a:srgbClr val="68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" name="Rectangle 85">
              <a:extLst>
                <a:ext uri="{FF2B5EF4-FFF2-40B4-BE49-F238E27FC236}">
                  <a16:creationId xmlns:a16="http://schemas.microsoft.com/office/drawing/2014/main" id="{4EDDA6F3-22CD-4B47-B599-94CEC9D86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3" y="1975"/>
              <a:ext cx="5" cy="69"/>
            </a:xfrm>
            <a:prstGeom prst="rect">
              <a:avLst/>
            </a:prstGeom>
            <a:solidFill>
              <a:srgbClr val="7C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" name="Freeform 86">
              <a:extLst>
                <a:ext uri="{FF2B5EF4-FFF2-40B4-BE49-F238E27FC236}">
                  <a16:creationId xmlns:a16="http://schemas.microsoft.com/office/drawing/2014/main" id="{430937A3-57B4-4E4D-8AEB-9E1204775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" y="1784"/>
              <a:ext cx="127" cy="267"/>
            </a:xfrm>
            <a:custGeom>
              <a:avLst/>
              <a:gdLst>
                <a:gd name="T0" fmla="*/ 4 w 127"/>
                <a:gd name="T1" fmla="*/ 267 h 267"/>
                <a:gd name="T2" fmla="*/ 4 w 127"/>
                <a:gd name="T3" fmla="*/ 261 h 267"/>
                <a:gd name="T4" fmla="*/ 0 w 127"/>
                <a:gd name="T5" fmla="*/ 261 h 267"/>
                <a:gd name="T6" fmla="*/ 0 w 127"/>
                <a:gd name="T7" fmla="*/ 30 h 267"/>
                <a:gd name="T8" fmla="*/ 32 w 127"/>
                <a:gd name="T9" fmla="*/ 0 h 267"/>
                <a:gd name="T10" fmla="*/ 127 w 127"/>
                <a:gd name="T11" fmla="*/ 0 h 267"/>
                <a:gd name="T12" fmla="*/ 127 w 127"/>
                <a:gd name="T13" fmla="*/ 232 h 267"/>
                <a:gd name="T14" fmla="*/ 125 w 127"/>
                <a:gd name="T15" fmla="*/ 233 h 267"/>
                <a:gd name="T16" fmla="*/ 125 w 127"/>
                <a:gd name="T17" fmla="*/ 235 h 267"/>
                <a:gd name="T18" fmla="*/ 91 w 127"/>
                <a:gd name="T19" fmla="*/ 267 h 267"/>
                <a:gd name="T20" fmla="*/ 4 w 127"/>
                <a:gd name="T21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7" h="267">
                  <a:moveTo>
                    <a:pt x="4" y="267"/>
                  </a:moveTo>
                  <a:lnTo>
                    <a:pt x="4" y="261"/>
                  </a:lnTo>
                  <a:lnTo>
                    <a:pt x="0" y="261"/>
                  </a:lnTo>
                  <a:lnTo>
                    <a:pt x="0" y="30"/>
                  </a:lnTo>
                  <a:lnTo>
                    <a:pt x="32" y="0"/>
                  </a:lnTo>
                  <a:lnTo>
                    <a:pt x="127" y="0"/>
                  </a:lnTo>
                  <a:lnTo>
                    <a:pt x="127" y="232"/>
                  </a:lnTo>
                  <a:lnTo>
                    <a:pt x="125" y="233"/>
                  </a:lnTo>
                  <a:lnTo>
                    <a:pt x="125" y="235"/>
                  </a:lnTo>
                  <a:lnTo>
                    <a:pt x="91" y="267"/>
                  </a:lnTo>
                  <a:lnTo>
                    <a:pt x="4" y="267"/>
                  </a:lnTo>
                  <a:close/>
                </a:path>
              </a:pathLst>
            </a:custGeom>
            <a:noFill/>
            <a:ln w="14288" cap="flat">
              <a:solidFill>
                <a:srgbClr val="4A80B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" name="Freeform 87">
              <a:extLst>
                <a:ext uri="{FF2B5EF4-FFF2-40B4-BE49-F238E27FC236}">
                  <a16:creationId xmlns:a16="http://schemas.microsoft.com/office/drawing/2014/main" id="{985B6AC4-5D47-4B6E-90FA-565ED78B5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1870"/>
              <a:ext cx="129" cy="113"/>
            </a:xfrm>
            <a:custGeom>
              <a:avLst/>
              <a:gdLst>
                <a:gd name="T0" fmla="*/ 0 w 129"/>
                <a:gd name="T1" fmla="*/ 0 h 113"/>
                <a:gd name="T2" fmla="*/ 0 w 129"/>
                <a:gd name="T3" fmla="*/ 113 h 113"/>
                <a:gd name="T4" fmla="*/ 112 w 129"/>
                <a:gd name="T5" fmla="*/ 113 h 113"/>
                <a:gd name="T6" fmla="*/ 112 w 129"/>
                <a:gd name="T7" fmla="*/ 91 h 113"/>
                <a:gd name="T8" fmla="*/ 60 w 129"/>
                <a:gd name="T9" fmla="*/ 91 h 113"/>
                <a:gd name="T10" fmla="*/ 60 w 129"/>
                <a:gd name="T11" fmla="*/ 23 h 113"/>
                <a:gd name="T12" fmla="*/ 112 w 129"/>
                <a:gd name="T13" fmla="*/ 46 h 113"/>
                <a:gd name="T14" fmla="*/ 129 w 129"/>
                <a:gd name="T15" fmla="*/ 31 h 113"/>
                <a:gd name="T16" fmla="*/ 60 w 129"/>
                <a:gd name="T17" fmla="*/ 0 h 113"/>
                <a:gd name="T18" fmla="*/ 0 w 129"/>
                <a:gd name="T1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13">
                  <a:moveTo>
                    <a:pt x="0" y="0"/>
                  </a:moveTo>
                  <a:lnTo>
                    <a:pt x="0" y="113"/>
                  </a:lnTo>
                  <a:lnTo>
                    <a:pt x="112" y="113"/>
                  </a:lnTo>
                  <a:lnTo>
                    <a:pt x="112" y="91"/>
                  </a:lnTo>
                  <a:lnTo>
                    <a:pt x="60" y="91"/>
                  </a:lnTo>
                  <a:lnTo>
                    <a:pt x="60" y="23"/>
                  </a:lnTo>
                  <a:lnTo>
                    <a:pt x="112" y="46"/>
                  </a:lnTo>
                  <a:lnTo>
                    <a:pt x="129" y="31"/>
                  </a:lnTo>
                  <a:lnTo>
                    <a:pt x="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" name="Freeform 88">
              <a:extLst>
                <a:ext uri="{FF2B5EF4-FFF2-40B4-BE49-F238E27FC236}">
                  <a16:creationId xmlns:a16="http://schemas.microsoft.com/office/drawing/2014/main" id="{B9112838-8C24-487E-8D8A-A6AD1808C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1870"/>
              <a:ext cx="129" cy="113"/>
            </a:xfrm>
            <a:custGeom>
              <a:avLst/>
              <a:gdLst>
                <a:gd name="T0" fmla="*/ 0 w 129"/>
                <a:gd name="T1" fmla="*/ 0 h 113"/>
                <a:gd name="T2" fmla="*/ 0 w 129"/>
                <a:gd name="T3" fmla="*/ 113 h 113"/>
                <a:gd name="T4" fmla="*/ 112 w 129"/>
                <a:gd name="T5" fmla="*/ 113 h 113"/>
                <a:gd name="T6" fmla="*/ 112 w 129"/>
                <a:gd name="T7" fmla="*/ 91 h 113"/>
                <a:gd name="T8" fmla="*/ 60 w 129"/>
                <a:gd name="T9" fmla="*/ 91 h 113"/>
                <a:gd name="T10" fmla="*/ 60 w 129"/>
                <a:gd name="T11" fmla="*/ 23 h 113"/>
                <a:gd name="T12" fmla="*/ 112 w 129"/>
                <a:gd name="T13" fmla="*/ 46 h 113"/>
                <a:gd name="T14" fmla="*/ 129 w 129"/>
                <a:gd name="T15" fmla="*/ 31 h 113"/>
                <a:gd name="T16" fmla="*/ 60 w 129"/>
                <a:gd name="T17" fmla="*/ 0 h 113"/>
                <a:gd name="T18" fmla="*/ 0 w 129"/>
                <a:gd name="T1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13">
                  <a:moveTo>
                    <a:pt x="0" y="0"/>
                  </a:moveTo>
                  <a:lnTo>
                    <a:pt x="0" y="113"/>
                  </a:lnTo>
                  <a:lnTo>
                    <a:pt x="112" y="113"/>
                  </a:lnTo>
                  <a:lnTo>
                    <a:pt x="112" y="91"/>
                  </a:lnTo>
                  <a:lnTo>
                    <a:pt x="60" y="91"/>
                  </a:lnTo>
                  <a:lnTo>
                    <a:pt x="60" y="23"/>
                  </a:lnTo>
                  <a:lnTo>
                    <a:pt x="112" y="46"/>
                  </a:lnTo>
                  <a:lnTo>
                    <a:pt x="129" y="31"/>
                  </a:lnTo>
                  <a:lnTo>
                    <a:pt x="6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" name="Rectangle 89">
              <a:extLst>
                <a:ext uri="{FF2B5EF4-FFF2-40B4-BE49-F238E27FC236}">
                  <a16:creationId xmlns:a16="http://schemas.microsoft.com/office/drawing/2014/main" id="{D55B1C54-6DD7-4D93-A895-E8CDE1F27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9" y="1901"/>
              <a:ext cx="22" cy="82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" name="Rectangle 90">
              <a:extLst>
                <a:ext uri="{FF2B5EF4-FFF2-40B4-BE49-F238E27FC236}">
                  <a16:creationId xmlns:a16="http://schemas.microsoft.com/office/drawing/2014/main" id="{ACAFE64A-EA77-4579-A68D-6937AB70D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9" y="1901"/>
              <a:ext cx="22" cy="82"/>
            </a:xfrm>
            <a:prstGeom prst="rect">
              <a:avLst/>
            </a:prstGeom>
            <a:noFill/>
            <a:ln w="3175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" name="Rectangle 91">
              <a:extLst>
                <a:ext uri="{FF2B5EF4-FFF2-40B4-BE49-F238E27FC236}">
                  <a16:creationId xmlns:a16="http://schemas.microsoft.com/office/drawing/2014/main" id="{C821F2CE-7030-4493-A329-668D76AE6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9" y="1986"/>
              <a:ext cx="109" cy="2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" name="Rectangle 92">
              <a:extLst>
                <a:ext uri="{FF2B5EF4-FFF2-40B4-BE49-F238E27FC236}">
                  <a16:creationId xmlns:a16="http://schemas.microsoft.com/office/drawing/2014/main" id="{FB7412C3-EC0F-4C8B-816E-67BE2C99A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9" y="1986"/>
              <a:ext cx="109" cy="20"/>
            </a:xfrm>
            <a:prstGeom prst="rect">
              <a:avLst/>
            </a:prstGeom>
            <a:noFill/>
            <a:ln w="3175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88" name="Picture 93">
              <a:extLst>
                <a:ext uri="{FF2B5EF4-FFF2-40B4-BE49-F238E27FC236}">
                  <a16:creationId xmlns:a16="http://schemas.microsoft.com/office/drawing/2014/main" id="{08A2FDBB-B8C3-4661-99F5-A193C03EC8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1916"/>
              <a:ext cx="228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94">
              <a:extLst>
                <a:ext uri="{FF2B5EF4-FFF2-40B4-BE49-F238E27FC236}">
                  <a16:creationId xmlns:a16="http://schemas.microsoft.com/office/drawing/2014/main" id="{532E2DBA-0AF3-48DF-B49B-91EE8EC348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1916"/>
              <a:ext cx="228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" name="Rectangle 95">
              <a:extLst>
                <a:ext uri="{FF2B5EF4-FFF2-40B4-BE49-F238E27FC236}">
                  <a16:creationId xmlns:a16="http://schemas.microsoft.com/office/drawing/2014/main" id="{84CB63B1-DD78-42C5-8832-CCEFDA524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4" y="1931"/>
              <a:ext cx="159" cy="12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" name="Rectangle 96">
              <a:extLst>
                <a:ext uri="{FF2B5EF4-FFF2-40B4-BE49-F238E27FC236}">
                  <a16:creationId xmlns:a16="http://schemas.microsoft.com/office/drawing/2014/main" id="{95B832FF-A24C-4F32-BAF9-446374DC8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4" y="1931"/>
              <a:ext cx="159" cy="120"/>
            </a:xfrm>
            <a:prstGeom prst="rect">
              <a:avLst/>
            </a:prstGeom>
            <a:noFill/>
            <a:ln w="3175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" name="Rectangle 97">
              <a:extLst>
                <a:ext uri="{FF2B5EF4-FFF2-40B4-BE49-F238E27FC236}">
                  <a16:creationId xmlns:a16="http://schemas.microsoft.com/office/drawing/2014/main" id="{D12C9331-A632-4FDB-BA53-BE120AD88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" y="2006"/>
              <a:ext cx="26" cy="37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" name="Rectangle 98">
              <a:extLst>
                <a:ext uri="{FF2B5EF4-FFF2-40B4-BE49-F238E27FC236}">
                  <a16:creationId xmlns:a16="http://schemas.microsoft.com/office/drawing/2014/main" id="{3C47EDB5-3DD3-431B-A1FF-0DEC70C16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" y="2006"/>
              <a:ext cx="26" cy="37"/>
            </a:xfrm>
            <a:prstGeom prst="rect">
              <a:avLst/>
            </a:prstGeom>
            <a:noFill/>
            <a:ln w="3175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" name="Rectangle 99">
              <a:extLst>
                <a:ext uri="{FF2B5EF4-FFF2-40B4-BE49-F238E27FC236}">
                  <a16:creationId xmlns:a16="http://schemas.microsoft.com/office/drawing/2014/main" id="{62DC6EFA-0DA9-4AB3-B06C-E344467F1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6" y="2043"/>
              <a:ext cx="78" cy="8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" name="Rectangle 100">
              <a:extLst>
                <a:ext uri="{FF2B5EF4-FFF2-40B4-BE49-F238E27FC236}">
                  <a16:creationId xmlns:a16="http://schemas.microsoft.com/office/drawing/2014/main" id="{F07C3FEB-37E5-40AF-85E7-77D9FA6E1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6" y="2043"/>
              <a:ext cx="78" cy="8"/>
            </a:xfrm>
            <a:prstGeom prst="rect">
              <a:avLst/>
            </a:prstGeom>
            <a:noFill/>
            <a:ln w="3175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" name="Freeform 101">
              <a:extLst>
                <a:ext uri="{FF2B5EF4-FFF2-40B4-BE49-F238E27FC236}">
                  <a16:creationId xmlns:a16="http://schemas.microsoft.com/office/drawing/2014/main" id="{43DD7343-C1E1-487A-A17A-3C216C6CA9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17" y="1893"/>
              <a:ext cx="78" cy="38"/>
            </a:xfrm>
            <a:custGeom>
              <a:avLst/>
              <a:gdLst>
                <a:gd name="T0" fmla="*/ 0 w 234"/>
                <a:gd name="T1" fmla="*/ 122 h 122"/>
                <a:gd name="T2" fmla="*/ 0 w 234"/>
                <a:gd name="T3" fmla="*/ 98 h 122"/>
                <a:gd name="T4" fmla="*/ 208 w 234"/>
                <a:gd name="T5" fmla="*/ 0 h 122"/>
                <a:gd name="T6" fmla="*/ 234 w 234"/>
                <a:gd name="T7" fmla="*/ 25 h 122"/>
                <a:gd name="T8" fmla="*/ 234 w 234"/>
                <a:gd name="T9" fmla="*/ 122 h 122"/>
                <a:gd name="T10" fmla="*/ 0 w 234"/>
                <a:gd name="T11" fmla="*/ 122 h 122"/>
                <a:gd name="T12" fmla="*/ 182 w 234"/>
                <a:gd name="T13" fmla="*/ 37 h 122"/>
                <a:gd name="T14" fmla="*/ 195 w 234"/>
                <a:gd name="T15" fmla="*/ 25 h 122"/>
                <a:gd name="T16" fmla="*/ 208 w 234"/>
                <a:gd name="T17" fmla="*/ 37 h 122"/>
                <a:gd name="T18" fmla="*/ 195 w 234"/>
                <a:gd name="T19" fmla="*/ 49 h 122"/>
                <a:gd name="T20" fmla="*/ 182 w 234"/>
                <a:gd name="T21" fmla="*/ 3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4" h="122">
                  <a:moveTo>
                    <a:pt x="0" y="122"/>
                  </a:moveTo>
                  <a:lnTo>
                    <a:pt x="0" y="98"/>
                  </a:lnTo>
                  <a:lnTo>
                    <a:pt x="208" y="0"/>
                  </a:lnTo>
                  <a:lnTo>
                    <a:pt x="234" y="25"/>
                  </a:lnTo>
                  <a:lnTo>
                    <a:pt x="234" y="122"/>
                  </a:lnTo>
                  <a:lnTo>
                    <a:pt x="0" y="122"/>
                  </a:lnTo>
                  <a:close/>
                  <a:moveTo>
                    <a:pt x="182" y="37"/>
                  </a:moveTo>
                  <a:cubicBezTo>
                    <a:pt x="182" y="30"/>
                    <a:pt x="188" y="25"/>
                    <a:pt x="195" y="25"/>
                  </a:cubicBezTo>
                  <a:cubicBezTo>
                    <a:pt x="202" y="25"/>
                    <a:pt x="208" y="30"/>
                    <a:pt x="208" y="37"/>
                  </a:cubicBezTo>
                  <a:cubicBezTo>
                    <a:pt x="208" y="43"/>
                    <a:pt x="202" y="49"/>
                    <a:pt x="195" y="49"/>
                  </a:cubicBezTo>
                  <a:cubicBezTo>
                    <a:pt x="188" y="49"/>
                    <a:pt x="182" y="43"/>
                    <a:pt x="182" y="37"/>
                  </a:cubicBezTo>
                  <a:close/>
                </a:path>
              </a:pathLst>
            </a:custGeom>
            <a:solidFill>
              <a:srgbClr val="5B9BD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" name="Freeform 102">
              <a:extLst>
                <a:ext uri="{FF2B5EF4-FFF2-40B4-BE49-F238E27FC236}">
                  <a16:creationId xmlns:a16="http://schemas.microsoft.com/office/drawing/2014/main" id="{2C61704B-180B-40E3-BB4A-8E20C2F275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17" y="1893"/>
              <a:ext cx="78" cy="38"/>
            </a:xfrm>
            <a:custGeom>
              <a:avLst/>
              <a:gdLst>
                <a:gd name="T0" fmla="*/ 0 w 234"/>
                <a:gd name="T1" fmla="*/ 122 h 122"/>
                <a:gd name="T2" fmla="*/ 0 w 234"/>
                <a:gd name="T3" fmla="*/ 98 h 122"/>
                <a:gd name="T4" fmla="*/ 208 w 234"/>
                <a:gd name="T5" fmla="*/ 0 h 122"/>
                <a:gd name="T6" fmla="*/ 234 w 234"/>
                <a:gd name="T7" fmla="*/ 25 h 122"/>
                <a:gd name="T8" fmla="*/ 234 w 234"/>
                <a:gd name="T9" fmla="*/ 122 h 122"/>
                <a:gd name="T10" fmla="*/ 0 w 234"/>
                <a:gd name="T11" fmla="*/ 122 h 122"/>
                <a:gd name="T12" fmla="*/ 182 w 234"/>
                <a:gd name="T13" fmla="*/ 37 h 122"/>
                <a:gd name="T14" fmla="*/ 195 w 234"/>
                <a:gd name="T15" fmla="*/ 25 h 122"/>
                <a:gd name="T16" fmla="*/ 208 w 234"/>
                <a:gd name="T17" fmla="*/ 37 h 122"/>
                <a:gd name="T18" fmla="*/ 195 w 234"/>
                <a:gd name="T19" fmla="*/ 49 h 122"/>
                <a:gd name="T20" fmla="*/ 182 w 234"/>
                <a:gd name="T21" fmla="*/ 3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4" h="122">
                  <a:moveTo>
                    <a:pt x="0" y="122"/>
                  </a:moveTo>
                  <a:lnTo>
                    <a:pt x="0" y="98"/>
                  </a:lnTo>
                  <a:lnTo>
                    <a:pt x="208" y="0"/>
                  </a:lnTo>
                  <a:lnTo>
                    <a:pt x="234" y="25"/>
                  </a:lnTo>
                  <a:lnTo>
                    <a:pt x="234" y="122"/>
                  </a:lnTo>
                  <a:lnTo>
                    <a:pt x="0" y="122"/>
                  </a:lnTo>
                  <a:close/>
                  <a:moveTo>
                    <a:pt x="182" y="37"/>
                  </a:moveTo>
                  <a:cubicBezTo>
                    <a:pt x="182" y="30"/>
                    <a:pt x="188" y="25"/>
                    <a:pt x="195" y="25"/>
                  </a:cubicBezTo>
                  <a:cubicBezTo>
                    <a:pt x="202" y="25"/>
                    <a:pt x="208" y="30"/>
                    <a:pt x="208" y="37"/>
                  </a:cubicBezTo>
                  <a:cubicBezTo>
                    <a:pt x="208" y="43"/>
                    <a:pt x="202" y="49"/>
                    <a:pt x="195" y="49"/>
                  </a:cubicBezTo>
                  <a:cubicBezTo>
                    <a:pt x="188" y="49"/>
                    <a:pt x="182" y="43"/>
                    <a:pt x="182" y="37"/>
                  </a:cubicBezTo>
                  <a:close/>
                </a:path>
              </a:pathLst>
            </a:custGeom>
            <a:noFill/>
            <a:ln w="3175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" name="Freeform 103">
              <a:extLst>
                <a:ext uri="{FF2B5EF4-FFF2-40B4-BE49-F238E27FC236}">
                  <a16:creationId xmlns:a16="http://schemas.microsoft.com/office/drawing/2014/main" id="{2968DF59-9E6C-4332-B1C1-C1389CA8C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1812"/>
              <a:ext cx="61" cy="56"/>
            </a:xfrm>
            <a:custGeom>
              <a:avLst/>
              <a:gdLst>
                <a:gd name="T0" fmla="*/ 179 w 183"/>
                <a:gd name="T1" fmla="*/ 98 h 181"/>
                <a:gd name="T2" fmla="*/ 99 w 183"/>
                <a:gd name="T3" fmla="*/ 5 h 181"/>
                <a:gd name="T4" fmla="*/ 4 w 183"/>
                <a:gd name="T5" fmla="*/ 83 h 181"/>
                <a:gd name="T6" fmla="*/ 84 w 183"/>
                <a:gd name="T7" fmla="*/ 177 h 181"/>
                <a:gd name="T8" fmla="*/ 179 w 183"/>
                <a:gd name="T9" fmla="*/ 9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1">
                  <a:moveTo>
                    <a:pt x="179" y="98"/>
                  </a:moveTo>
                  <a:cubicBezTo>
                    <a:pt x="183" y="51"/>
                    <a:pt x="147" y="9"/>
                    <a:pt x="99" y="5"/>
                  </a:cubicBezTo>
                  <a:cubicBezTo>
                    <a:pt x="51" y="0"/>
                    <a:pt x="8" y="36"/>
                    <a:pt x="4" y="83"/>
                  </a:cubicBezTo>
                  <a:cubicBezTo>
                    <a:pt x="0" y="131"/>
                    <a:pt x="36" y="173"/>
                    <a:pt x="84" y="177"/>
                  </a:cubicBezTo>
                  <a:cubicBezTo>
                    <a:pt x="132" y="181"/>
                    <a:pt x="175" y="146"/>
                    <a:pt x="179" y="98"/>
                  </a:cubicBezTo>
                </a:path>
              </a:pathLst>
            </a:custGeom>
            <a:solidFill>
              <a:srgbClr val="5B9BD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" name="Freeform 104">
              <a:extLst>
                <a:ext uri="{FF2B5EF4-FFF2-40B4-BE49-F238E27FC236}">
                  <a16:creationId xmlns:a16="http://schemas.microsoft.com/office/drawing/2014/main" id="{7EBC677B-40F8-407A-A5DA-A9D831543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1812"/>
              <a:ext cx="61" cy="56"/>
            </a:xfrm>
            <a:custGeom>
              <a:avLst/>
              <a:gdLst>
                <a:gd name="T0" fmla="*/ 59 w 61"/>
                <a:gd name="T1" fmla="*/ 31 h 56"/>
                <a:gd name="T2" fmla="*/ 33 w 61"/>
                <a:gd name="T3" fmla="*/ 2 h 56"/>
                <a:gd name="T4" fmla="*/ 1 w 61"/>
                <a:gd name="T5" fmla="*/ 26 h 56"/>
                <a:gd name="T6" fmla="*/ 28 w 61"/>
                <a:gd name="T7" fmla="*/ 55 h 56"/>
                <a:gd name="T8" fmla="*/ 59 w 61"/>
                <a:gd name="T9" fmla="*/ 3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6">
                  <a:moveTo>
                    <a:pt x="59" y="31"/>
                  </a:moveTo>
                  <a:cubicBezTo>
                    <a:pt x="61" y="16"/>
                    <a:pt x="49" y="3"/>
                    <a:pt x="33" y="2"/>
                  </a:cubicBezTo>
                  <a:cubicBezTo>
                    <a:pt x="17" y="0"/>
                    <a:pt x="3" y="11"/>
                    <a:pt x="1" y="26"/>
                  </a:cubicBezTo>
                  <a:cubicBezTo>
                    <a:pt x="0" y="41"/>
                    <a:pt x="12" y="54"/>
                    <a:pt x="28" y="55"/>
                  </a:cubicBezTo>
                  <a:cubicBezTo>
                    <a:pt x="44" y="56"/>
                    <a:pt x="58" y="45"/>
                    <a:pt x="59" y="31"/>
                  </a:cubicBezTo>
                </a:path>
              </a:pathLst>
            </a:custGeom>
            <a:noFill/>
            <a:ln w="3175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" name="Freeform 105">
              <a:extLst>
                <a:ext uri="{FF2B5EF4-FFF2-40B4-BE49-F238E27FC236}">
                  <a16:creationId xmlns:a16="http://schemas.microsoft.com/office/drawing/2014/main" id="{96B3976D-0EE4-430A-BD1C-16A911B99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" y="1828"/>
              <a:ext cx="17" cy="11"/>
            </a:xfrm>
            <a:custGeom>
              <a:avLst/>
              <a:gdLst>
                <a:gd name="T0" fmla="*/ 0 w 17"/>
                <a:gd name="T1" fmla="*/ 3 h 11"/>
                <a:gd name="T2" fmla="*/ 1 w 17"/>
                <a:gd name="T3" fmla="*/ 0 h 11"/>
                <a:gd name="T4" fmla="*/ 17 w 17"/>
                <a:gd name="T5" fmla="*/ 9 h 11"/>
                <a:gd name="T6" fmla="*/ 15 w 17"/>
                <a:gd name="T7" fmla="*/ 11 h 11"/>
                <a:gd name="T8" fmla="*/ 0 w 17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0" y="3"/>
                  </a:moveTo>
                  <a:lnTo>
                    <a:pt x="1" y="0"/>
                  </a:lnTo>
                  <a:lnTo>
                    <a:pt x="17" y="9"/>
                  </a:lnTo>
                  <a:lnTo>
                    <a:pt x="15" y="1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" name="Freeform 106">
              <a:extLst>
                <a:ext uri="{FF2B5EF4-FFF2-40B4-BE49-F238E27FC236}">
                  <a16:creationId xmlns:a16="http://schemas.microsoft.com/office/drawing/2014/main" id="{C8AEA026-0804-4DD6-A175-D0AAAB051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" y="1828"/>
              <a:ext cx="17" cy="11"/>
            </a:xfrm>
            <a:custGeom>
              <a:avLst/>
              <a:gdLst>
                <a:gd name="T0" fmla="*/ 0 w 17"/>
                <a:gd name="T1" fmla="*/ 3 h 11"/>
                <a:gd name="T2" fmla="*/ 1 w 17"/>
                <a:gd name="T3" fmla="*/ 0 h 11"/>
                <a:gd name="T4" fmla="*/ 17 w 17"/>
                <a:gd name="T5" fmla="*/ 9 h 11"/>
                <a:gd name="T6" fmla="*/ 15 w 17"/>
                <a:gd name="T7" fmla="*/ 11 h 11"/>
                <a:gd name="T8" fmla="*/ 0 w 17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0" y="3"/>
                  </a:moveTo>
                  <a:lnTo>
                    <a:pt x="1" y="0"/>
                  </a:lnTo>
                  <a:lnTo>
                    <a:pt x="17" y="9"/>
                  </a:lnTo>
                  <a:lnTo>
                    <a:pt x="15" y="11"/>
                  </a:lnTo>
                  <a:lnTo>
                    <a:pt x="0" y="3"/>
                  </a:lnTo>
                  <a:close/>
                </a:path>
              </a:pathLst>
            </a:custGeom>
            <a:noFill/>
            <a:ln w="3175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" name="Freeform 107">
              <a:extLst>
                <a:ext uri="{FF2B5EF4-FFF2-40B4-BE49-F238E27FC236}">
                  <a16:creationId xmlns:a16="http://schemas.microsoft.com/office/drawing/2014/main" id="{9AA11766-BC47-4008-9CE0-0B9ABAF65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1823"/>
              <a:ext cx="53" cy="8"/>
            </a:xfrm>
            <a:custGeom>
              <a:avLst/>
              <a:gdLst>
                <a:gd name="T0" fmla="*/ 0 w 53"/>
                <a:gd name="T1" fmla="*/ 4 h 8"/>
                <a:gd name="T2" fmla="*/ 52 w 53"/>
                <a:gd name="T3" fmla="*/ 8 h 8"/>
                <a:gd name="T4" fmla="*/ 53 w 53"/>
                <a:gd name="T5" fmla="*/ 5 h 8"/>
                <a:gd name="T6" fmla="*/ 0 w 53"/>
                <a:gd name="T7" fmla="*/ 0 h 8"/>
                <a:gd name="T8" fmla="*/ 0 w 53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8">
                  <a:moveTo>
                    <a:pt x="0" y="4"/>
                  </a:moveTo>
                  <a:lnTo>
                    <a:pt x="52" y="8"/>
                  </a:lnTo>
                  <a:lnTo>
                    <a:pt x="53" y="5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" name="Rectangle 108">
              <a:extLst>
                <a:ext uri="{FF2B5EF4-FFF2-40B4-BE49-F238E27FC236}">
                  <a16:creationId xmlns:a16="http://schemas.microsoft.com/office/drawing/2014/main" id="{91803E92-7971-4A97-A5FE-11BBBFA7F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" y="1289"/>
              <a:ext cx="67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 dirty="0">
                  <a:solidFill>
                    <a:srgbClr val="5B9BD5"/>
                  </a:solidFill>
                  <a:latin typeface="Calibri" panose="020F0502020204030204" pitchFamily="34" charset="0"/>
                </a:rPr>
                <a:t>Enterprise Resource </a:t>
              </a:r>
              <a:endParaRPr lang="en-US" altLang="en-US" sz="1799" dirty="0">
                <a:solidFill>
                  <a:srgbClr val="000000"/>
                </a:solidFill>
              </a:endParaRPr>
            </a:p>
          </p:txBody>
        </p:sp>
        <p:sp>
          <p:nvSpPr>
            <p:cNvPr id="104" name="Rectangle 109">
              <a:extLst>
                <a:ext uri="{FF2B5EF4-FFF2-40B4-BE49-F238E27FC236}">
                  <a16:creationId xmlns:a16="http://schemas.microsoft.com/office/drawing/2014/main" id="{2FDF1943-588A-40EB-B0CE-045C8C14B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0" y="1382"/>
              <a:ext cx="49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 dirty="0">
                  <a:solidFill>
                    <a:srgbClr val="5B9BD5"/>
                  </a:solidFill>
                  <a:latin typeface="Calibri" panose="020F0502020204030204" pitchFamily="34" charset="0"/>
                </a:rPr>
                <a:t>Planning (ERP) </a:t>
              </a:r>
              <a:endParaRPr lang="en-US" altLang="en-US" sz="1799" dirty="0">
                <a:solidFill>
                  <a:srgbClr val="000000"/>
                </a:solidFill>
              </a:endParaRPr>
            </a:p>
          </p:txBody>
        </p:sp>
        <p:sp>
          <p:nvSpPr>
            <p:cNvPr id="108" name="Rectangle 113">
              <a:extLst>
                <a:ext uri="{FF2B5EF4-FFF2-40B4-BE49-F238E27FC236}">
                  <a16:creationId xmlns:a16="http://schemas.microsoft.com/office/drawing/2014/main" id="{C1135367-AB33-408F-9D36-290809B5D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1" y="1478"/>
              <a:ext cx="83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 dirty="0">
                  <a:solidFill>
                    <a:srgbClr val="5B9BD5"/>
                  </a:solidFill>
                  <a:latin typeface="Calibri" panose="020F0502020204030204" pitchFamily="34" charset="0"/>
                </a:rPr>
                <a:t>Business Intelligence (BI) </a:t>
              </a:r>
              <a:endParaRPr lang="en-US" altLang="en-US" sz="1799" dirty="0">
                <a:solidFill>
                  <a:srgbClr val="000000"/>
                </a:solidFill>
              </a:endParaRPr>
            </a:p>
          </p:txBody>
        </p:sp>
        <p:sp>
          <p:nvSpPr>
            <p:cNvPr id="112" name="Rectangle 117">
              <a:extLst>
                <a:ext uri="{FF2B5EF4-FFF2-40B4-BE49-F238E27FC236}">
                  <a16:creationId xmlns:a16="http://schemas.microsoft.com/office/drawing/2014/main" id="{A7F28400-3BF2-4E36-991E-A9566B24A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" y="1837"/>
              <a:ext cx="131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 dirty="0">
                  <a:solidFill>
                    <a:srgbClr val="5B9BD5"/>
                  </a:solidFill>
                  <a:latin typeface="Calibri" panose="020F0502020204030204" pitchFamily="34" charset="0"/>
                </a:rPr>
                <a:t>Manufacturing Execution System (MES) </a:t>
              </a:r>
              <a:endParaRPr lang="en-US" altLang="en-US" sz="1799" dirty="0">
                <a:solidFill>
                  <a:srgbClr val="000000"/>
                </a:solidFill>
              </a:endParaRPr>
            </a:p>
          </p:txBody>
        </p:sp>
        <p:sp>
          <p:nvSpPr>
            <p:cNvPr id="116" name="Rectangle 121">
              <a:extLst>
                <a:ext uri="{FF2B5EF4-FFF2-40B4-BE49-F238E27FC236}">
                  <a16:creationId xmlns:a16="http://schemas.microsoft.com/office/drawing/2014/main" id="{94C8004F-DD76-4028-8E1C-0AA2CC02A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" y="1932"/>
              <a:ext cx="164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 dirty="0">
                  <a:solidFill>
                    <a:srgbClr val="5B9BD5"/>
                  </a:solidFill>
                  <a:latin typeface="Calibri" panose="020F0502020204030204" pitchFamily="34" charset="0"/>
                </a:rPr>
                <a:t>Supervisory Control and Data Acquisition (SCADA)</a:t>
              </a:r>
              <a:endParaRPr lang="en-US" altLang="en-US" sz="1799" dirty="0">
                <a:solidFill>
                  <a:srgbClr val="000000"/>
                </a:solidFill>
              </a:endParaRPr>
            </a:p>
          </p:txBody>
        </p:sp>
        <p:sp>
          <p:nvSpPr>
            <p:cNvPr id="120" name="Rectangle 125">
              <a:extLst>
                <a:ext uri="{FF2B5EF4-FFF2-40B4-BE49-F238E27FC236}">
                  <a16:creationId xmlns:a16="http://schemas.microsoft.com/office/drawing/2014/main" id="{18862991-B159-4C3C-88E5-B73CFDA61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7" y="2421"/>
              <a:ext cx="31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" name="Oval 126">
              <a:extLst>
                <a:ext uri="{FF2B5EF4-FFF2-40B4-BE49-F238E27FC236}">
                  <a16:creationId xmlns:a16="http://schemas.microsoft.com/office/drawing/2014/main" id="{8372EE6F-71C0-4626-848D-E00286785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0" y="2486"/>
              <a:ext cx="10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" name="Oval 127">
              <a:extLst>
                <a:ext uri="{FF2B5EF4-FFF2-40B4-BE49-F238E27FC236}">
                  <a16:creationId xmlns:a16="http://schemas.microsoft.com/office/drawing/2014/main" id="{8DE3DFDD-3AA9-42D0-B668-65FFA2689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0" y="2500"/>
              <a:ext cx="10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" name="Oval 128">
              <a:extLst>
                <a:ext uri="{FF2B5EF4-FFF2-40B4-BE49-F238E27FC236}">
                  <a16:creationId xmlns:a16="http://schemas.microsoft.com/office/drawing/2014/main" id="{E29DE9A9-77CF-438A-B7FE-0E534ECF0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0" y="2513"/>
              <a:ext cx="10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4" name="Oval 129">
              <a:extLst>
                <a:ext uri="{FF2B5EF4-FFF2-40B4-BE49-F238E27FC236}">
                  <a16:creationId xmlns:a16="http://schemas.microsoft.com/office/drawing/2014/main" id="{1EDACC77-197C-43D2-A8CD-22A14E207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0" y="2527"/>
              <a:ext cx="10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" name="Rectangle 130">
              <a:extLst>
                <a:ext uri="{FF2B5EF4-FFF2-40B4-BE49-F238E27FC236}">
                  <a16:creationId xmlns:a16="http://schemas.microsoft.com/office/drawing/2014/main" id="{47CC99DE-D7A4-4130-8569-FA888FE94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5" y="2421"/>
              <a:ext cx="31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6" name="Oval 131">
              <a:extLst>
                <a:ext uri="{FF2B5EF4-FFF2-40B4-BE49-F238E27FC236}">
                  <a16:creationId xmlns:a16="http://schemas.microsoft.com/office/drawing/2014/main" id="{FADEEBDD-9040-436B-A042-0D08A69E7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" y="2486"/>
              <a:ext cx="9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7" name="Oval 132">
              <a:extLst>
                <a:ext uri="{FF2B5EF4-FFF2-40B4-BE49-F238E27FC236}">
                  <a16:creationId xmlns:a16="http://schemas.microsoft.com/office/drawing/2014/main" id="{913EF09C-7416-4C88-9E1E-AF2B7CA18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" y="2500"/>
              <a:ext cx="9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8" name="Oval 133">
              <a:extLst>
                <a:ext uri="{FF2B5EF4-FFF2-40B4-BE49-F238E27FC236}">
                  <a16:creationId xmlns:a16="http://schemas.microsoft.com/office/drawing/2014/main" id="{326A47C5-6714-45E3-9AD9-B967E0E25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" y="2513"/>
              <a:ext cx="9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9" name="Oval 134">
              <a:extLst>
                <a:ext uri="{FF2B5EF4-FFF2-40B4-BE49-F238E27FC236}">
                  <a16:creationId xmlns:a16="http://schemas.microsoft.com/office/drawing/2014/main" id="{F1FE0349-F829-4F1D-AAB2-91713B86D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" y="2527"/>
              <a:ext cx="9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0" name="Rectangle 135">
              <a:extLst>
                <a:ext uri="{FF2B5EF4-FFF2-40B4-BE49-F238E27FC236}">
                  <a16:creationId xmlns:a16="http://schemas.microsoft.com/office/drawing/2014/main" id="{353BE977-2F8F-4C8D-9A99-229A03FAD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" y="2421"/>
              <a:ext cx="30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1" name="Oval 136">
              <a:extLst>
                <a:ext uri="{FF2B5EF4-FFF2-40B4-BE49-F238E27FC236}">
                  <a16:creationId xmlns:a16="http://schemas.microsoft.com/office/drawing/2014/main" id="{5177502A-1047-4247-8849-F2BB01387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2486"/>
              <a:ext cx="10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2" name="Oval 137">
              <a:extLst>
                <a:ext uri="{FF2B5EF4-FFF2-40B4-BE49-F238E27FC236}">
                  <a16:creationId xmlns:a16="http://schemas.microsoft.com/office/drawing/2014/main" id="{B85DB4DC-9FB5-434F-AB6C-5A081A25C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2500"/>
              <a:ext cx="10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3" name="Oval 138">
              <a:extLst>
                <a:ext uri="{FF2B5EF4-FFF2-40B4-BE49-F238E27FC236}">
                  <a16:creationId xmlns:a16="http://schemas.microsoft.com/office/drawing/2014/main" id="{D2526D53-31A3-4790-B67E-86100DB6A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2513"/>
              <a:ext cx="10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4" name="Oval 139">
              <a:extLst>
                <a:ext uri="{FF2B5EF4-FFF2-40B4-BE49-F238E27FC236}">
                  <a16:creationId xmlns:a16="http://schemas.microsoft.com/office/drawing/2014/main" id="{97F1D30E-9992-47FE-98EA-2DD4F9FC6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2527"/>
              <a:ext cx="10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5" name="Rectangle 140">
              <a:extLst>
                <a:ext uri="{FF2B5EF4-FFF2-40B4-BE49-F238E27FC236}">
                  <a16:creationId xmlns:a16="http://schemas.microsoft.com/office/drawing/2014/main" id="{6F931D87-73D5-4DDB-ABA6-5517B2155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1" y="2421"/>
              <a:ext cx="30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6" name="Oval 141">
              <a:extLst>
                <a:ext uri="{FF2B5EF4-FFF2-40B4-BE49-F238E27FC236}">
                  <a16:creationId xmlns:a16="http://schemas.microsoft.com/office/drawing/2014/main" id="{E51820C3-777B-4E13-B3CA-DF92CC8E9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3" y="2486"/>
              <a:ext cx="10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7" name="Oval 142">
              <a:extLst>
                <a:ext uri="{FF2B5EF4-FFF2-40B4-BE49-F238E27FC236}">
                  <a16:creationId xmlns:a16="http://schemas.microsoft.com/office/drawing/2014/main" id="{8363D06B-A85D-4306-AA1C-85D6794CA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3" y="2500"/>
              <a:ext cx="10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8" name="Oval 143">
              <a:extLst>
                <a:ext uri="{FF2B5EF4-FFF2-40B4-BE49-F238E27FC236}">
                  <a16:creationId xmlns:a16="http://schemas.microsoft.com/office/drawing/2014/main" id="{1DA3EC92-8654-4DB3-8811-590267600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3" y="2513"/>
              <a:ext cx="10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9" name="Oval 144">
              <a:extLst>
                <a:ext uri="{FF2B5EF4-FFF2-40B4-BE49-F238E27FC236}">
                  <a16:creationId xmlns:a16="http://schemas.microsoft.com/office/drawing/2014/main" id="{83E89912-17CC-496A-96F7-853D2C9B7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3" y="2527"/>
              <a:ext cx="10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0" name="Rectangle 145">
              <a:extLst>
                <a:ext uri="{FF2B5EF4-FFF2-40B4-BE49-F238E27FC236}">
                  <a16:creationId xmlns:a16="http://schemas.microsoft.com/office/drawing/2014/main" id="{4A4656BA-23FB-4D5D-AE24-D43632A81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9" y="2421"/>
              <a:ext cx="30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1" name="Oval 146">
              <a:extLst>
                <a:ext uri="{FF2B5EF4-FFF2-40B4-BE49-F238E27FC236}">
                  <a16:creationId xmlns:a16="http://schemas.microsoft.com/office/drawing/2014/main" id="{128054CB-482C-45F0-8BD9-0B69F8634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" y="2486"/>
              <a:ext cx="9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2" name="Oval 147">
              <a:extLst>
                <a:ext uri="{FF2B5EF4-FFF2-40B4-BE49-F238E27FC236}">
                  <a16:creationId xmlns:a16="http://schemas.microsoft.com/office/drawing/2014/main" id="{FC4F825C-46A8-4FFB-881C-BC458705E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" y="2500"/>
              <a:ext cx="9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3" name="Oval 148">
              <a:extLst>
                <a:ext uri="{FF2B5EF4-FFF2-40B4-BE49-F238E27FC236}">
                  <a16:creationId xmlns:a16="http://schemas.microsoft.com/office/drawing/2014/main" id="{D5D89FD3-42AF-476E-91B8-4D1D8BA59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" y="2513"/>
              <a:ext cx="9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" name="Oval 149">
              <a:extLst>
                <a:ext uri="{FF2B5EF4-FFF2-40B4-BE49-F238E27FC236}">
                  <a16:creationId xmlns:a16="http://schemas.microsoft.com/office/drawing/2014/main" id="{F317086A-AD2B-4014-9B2C-08BE9A7B3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" y="2527"/>
              <a:ext cx="9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5" name="Rectangle 150">
              <a:extLst>
                <a:ext uri="{FF2B5EF4-FFF2-40B4-BE49-F238E27FC236}">
                  <a16:creationId xmlns:a16="http://schemas.microsoft.com/office/drawing/2014/main" id="{AB4504B4-FEE7-4811-AA00-9283F8B56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" y="2421"/>
              <a:ext cx="30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" name="Oval 151">
              <a:extLst>
                <a:ext uri="{FF2B5EF4-FFF2-40B4-BE49-F238E27FC236}">
                  <a16:creationId xmlns:a16="http://schemas.microsoft.com/office/drawing/2014/main" id="{4EB2537E-BE80-42A8-AF0F-0AAFD974A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9" y="2486"/>
              <a:ext cx="9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7" name="Oval 152">
              <a:extLst>
                <a:ext uri="{FF2B5EF4-FFF2-40B4-BE49-F238E27FC236}">
                  <a16:creationId xmlns:a16="http://schemas.microsoft.com/office/drawing/2014/main" id="{9AB95F55-AB10-4AA7-82A0-4867EA6EE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9" y="2500"/>
              <a:ext cx="9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8" name="Oval 153">
              <a:extLst>
                <a:ext uri="{FF2B5EF4-FFF2-40B4-BE49-F238E27FC236}">
                  <a16:creationId xmlns:a16="http://schemas.microsoft.com/office/drawing/2014/main" id="{CA81BF54-655E-42DB-A038-14E3F05F3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9" y="2513"/>
              <a:ext cx="9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" name="Oval 154">
              <a:extLst>
                <a:ext uri="{FF2B5EF4-FFF2-40B4-BE49-F238E27FC236}">
                  <a16:creationId xmlns:a16="http://schemas.microsoft.com/office/drawing/2014/main" id="{E1DCAA14-E802-45E5-94D6-C862BC3F2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9" y="2527"/>
              <a:ext cx="9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" name="Rectangle 155">
              <a:extLst>
                <a:ext uri="{FF2B5EF4-FFF2-40B4-BE49-F238E27FC236}">
                  <a16:creationId xmlns:a16="http://schemas.microsoft.com/office/drawing/2014/main" id="{B72914EA-74E6-44C2-BCB7-5CD6532D4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8" y="2531"/>
              <a:ext cx="8" cy="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1" name="Rectangle 156">
              <a:extLst>
                <a:ext uri="{FF2B5EF4-FFF2-40B4-BE49-F238E27FC236}">
                  <a16:creationId xmlns:a16="http://schemas.microsoft.com/office/drawing/2014/main" id="{D06E74A5-BDFB-42F3-A146-D65694580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8" y="2558"/>
              <a:ext cx="8" cy="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2" name="Rectangle 157">
              <a:extLst>
                <a:ext uri="{FF2B5EF4-FFF2-40B4-BE49-F238E27FC236}">
                  <a16:creationId xmlns:a16="http://schemas.microsoft.com/office/drawing/2014/main" id="{C142E75F-4448-43C1-B572-94F289B23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8" y="2585"/>
              <a:ext cx="8" cy="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3" name="Freeform 158">
              <a:extLst>
                <a:ext uri="{FF2B5EF4-FFF2-40B4-BE49-F238E27FC236}">
                  <a16:creationId xmlns:a16="http://schemas.microsoft.com/office/drawing/2014/main" id="{2BC3348B-583D-4ED9-A03F-25B3CBFD25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" y="2410"/>
              <a:ext cx="418" cy="202"/>
            </a:xfrm>
            <a:custGeom>
              <a:avLst/>
              <a:gdLst>
                <a:gd name="T0" fmla="*/ 1119 w 1263"/>
                <a:gd name="T1" fmla="*/ 0 h 654"/>
                <a:gd name="T2" fmla="*/ 0 w 1263"/>
                <a:gd name="T3" fmla="*/ 0 h 654"/>
                <a:gd name="T4" fmla="*/ 0 w 1263"/>
                <a:gd name="T5" fmla="*/ 654 h 654"/>
                <a:gd name="T6" fmla="*/ 1263 w 1263"/>
                <a:gd name="T7" fmla="*/ 654 h 654"/>
                <a:gd name="T8" fmla="*/ 1263 w 1263"/>
                <a:gd name="T9" fmla="*/ 0 h 654"/>
                <a:gd name="T10" fmla="*/ 1119 w 1263"/>
                <a:gd name="T11" fmla="*/ 0 h 654"/>
                <a:gd name="T12" fmla="*/ 350 w 1263"/>
                <a:gd name="T13" fmla="*/ 32 h 654"/>
                <a:gd name="T14" fmla="*/ 363 w 1263"/>
                <a:gd name="T15" fmla="*/ 45 h 654"/>
                <a:gd name="T16" fmla="*/ 350 w 1263"/>
                <a:gd name="T17" fmla="*/ 58 h 654"/>
                <a:gd name="T18" fmla="*/ 337 w 1263"/>
                <a:gd name="T19" fmla="*/ 45 h 654"/>
                <a:gd name="T20" fmla="*/ 350 w 1263"/>
                <a:gd name="T21" fmla="*/ 32 h 654"/>
                <a:gd name="T22" fmla="*/ 387 w 1263"/>
                <a:gd name="T23" fmla="*/ 642 h 654"/>
                <a:gd name="T24" fmla="*/ 11 w 1263"/>
                <a:gd name="T25" fmla="*/ 642 h 654"/>
                <a:gd name="T26" fmla="*/ 11 w 1263"/>
                <a:gd name="T27" fmla="*/ 225 h 654"/>
                <a:gd name="T28" fmla="*/ 387 w 1263"/>
                <a:gd name="T29" fmla="*/ 225 h 654"/>
                <a:gd name="T30" fmla="*/ 387 w 1263"/>
                <a:gd name="T31" fmla="*/ 642 h 654"/>
                <a:gd name="T32" fmla="*/ 531 w 1263"/>
                <a:gd name="T33" fmla="*/ 642 h 654"/>
                <a:gd name="T34" fmla="*/ 399 w 1263"/>
                <a:gd name="T35" fmla="*/ 642 h 654"/>
                <a:gd name="T36" fmla="*/ 399 w 1263"/>
                <a:gd name="T37" fmla="*/ 11 h 654"/>
                <a:gd name="T38" fmla="*/ 531 w 1263"/>
                <a:gd name="T39" fmla="*/ 11 h 654"/>
                <a:gd name="T40" fmla="*/ 531 w 1263"/>
                <a:gd name="T41" fmla="*/ 642 h 654"/>
                <a:gd name="T42" fmla="*/ 675 w 1263"/>
                <a:gd name="T43" fmla="*/ 642 h 654"/>
                <a:gd name="T44" fmla="*/ 543 w 1263"/>
                <a:gd name="T45" fmla="*/ 642 h 654"/>
                <a:gd name="T46" fmla="*/ 543 w 1263"/>
                <a:gd name="T47" fmla="*/ 11 h 654"/>
                <a:gd name="T48" fmla="*/ 675 w 1263"/>
                <a:gd name="T49" fmla="*/ 11 h 654"/>
                <a:gd name="T50" fmla="*/ 675 w 1263"/>
                <a:gd name="T51" fmla="*/ 642 h 654"/>
                <a:gd name="T52" fmla="*/ 819 w 1263"/>
                <a:gd name="T53" fmla="*/ 642 h 654"/>
                <a:gd name="T54" fmla="*/ 687 w 1263"/>
                <a:gd name="T55" fmla="*/ 642 h 654"/>
                <a:gd name="T56" fmla="*/ 687 w 1263"/>
                <a:gd name="T57" fmla="*/ 11 h 654"/>
                <a:gd name="T58" fmla="*/ 819 w 1263"/>
                <a:gd name="T59" fmla="*/ 11 h 654"/>
                <a:gd name="T60" fmla="*/ 819 w 1263"/>
                <a:gd name="T61" fmla="*/ 642 h 654"/>
                <a:gd name="T62" fmla="*/ 964 w 1263"/>
                <a:gd name="T63" fmla="*/ 642 h 654"/>
                <a:gd name="T64" fmla="*/ 831 w 1263"/>
                <a:gd name="T65" fmla="*/ 642 h 654"/>
                <a:gd name="T66" fmla="*/ 831 w 1263"/>
                <a:gd name="T67" fmla="*/ 11 h 654"/>
                <a:gd name="T68" fmla="*/ 964 w 1263"/>
                <a:gd name="T69" fmla="*/ 11 h 654"/>
                <a:gd name="T70" fmla="*/ 964 w 1263"/>
                <a:gd name="T71" fmla="*/ 642 h 654"/>
                <a:gd name="T72" fmla="*/ 1108 w 1263"/>
                <a:gd name="T73" fmla="*/ 642 h 654"/>
                <a:gd name="T74" fmla="*/ 975 w 1263"/>
                <a:gd name="T75" fmla="*/ 642 h 654"/>
                <a:gd name="T76" fmla="*/ 975 w 1263"/>
                <a:gd name="T77" fmla="*/ 11 h 654"/>
                <a:gd name="T78" fmla="*/ 1108 w 1263"/>
                <a:gd name="T79" fmla="*/ 11 h 654"/>
                <a:gd name="T80" fmla="*/ 1108 w 1263"/>
                <a:gd name="T81" fmla="*/ 642 h 654"/>
                <a:gd name="T82" fmla="*/ 1252 w 1263"/>
                <a:gd name="T83" fmla="*/ 642 h 654"/>
                <a:gd name="T84" fmla="*/ 1119 w 1263"/>
                <a:gd name="T85" fmla="*/ 642 h 654"/>
                <a:gd name="T86" fmla="*/ 1119 w 1263"/>
                <a:gd name="T87" fmla="*/ 11 h 654"/>
                <a:gd name="T88" fmla="*/ 1252 w 1263"/>
                <a:gd name="T89" fmla="*/ 11 h 654"/>
                <a:gd name="T90" fmla="*/ 1252 w 1263"/>
                <a:gd name="T91" fmla="*/ 642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63" h="654">
                  <a:moveTo>
                    <a:pt x="1119" y="0"/>
                  </a:moveTo>
                  <a:lnTo>
                    <a:pt x="0" y="0"/>
                  </a:lnTo>
                  <a:lnTo>
                    <a:pt x="0" y="654"/>
                  </a:lnTo>
                  <a:lnTo>
                    <a:pt x="1263" y="654"/>
                  </a:lnTo>
                  <a:lnTo>
                    <a:pt x="1263" y="0"/>
                  </a:lnTo>
                  <a:lnTo>
                    <a:pt x="1119" y="0"/>
                  </a:lnTo>
                  <a:close/>
                  <a:moveTo>
                    <a:pt x="350" y="32"/>
                  </a:moveTo>
                  <a:cubicBezTo>
                    <a:pt x="357" y="32"/>
                    <a:pt x="363" y="38"/>
                    <a:pt x="363" y="45"/>
                  </a:cubicBezTo>
                  <a:cubicBezTo>
                    <a:pt x="363" y="52"/>
                    <a:pt x="357" y="58"/>
                    <a:pt x="350" y="58"/>
                  </a:cubicBezTo>
                  <a:cubicBezTo>
                    <a:pt x="343" y="58"/>
                    <a:pt x="337" y="52"/>
                    <a:pt x="337" y="45"/>
                  </a:cubicBezTo>
                  <a:cubicBezTo>
                    <a:pt x="337" y="38"/>
                    <a:pt x="343" y="32"/>
                    <a:pt x="350" y="32"/>
                  </a:cubicBezTo>
                  <a:close/>
                  <a:moveTo>
                    <a:pt x="387" y="642"/>
                  </a:moveTo>
                  <a:lnTo>
                    <a:pt x="11" y="642"/>
                  </a:lnTo>
                  <a:lnTo>
                    <a:pt x="11" y="225"/>
                  </a:lnTo>
                  <a:lnTo>
                    <a:pt x="387" y="225"/>
                  </a:lnTo>
                  <a:lnTo>
                    <a:pt x="387" y="642"/>
                  </a:lnTo>
                  <a:close/>
                  <a:moveTo>
                    <a:pt x="531" y="642"/>
                  </a:moveTo>
                  <a:lnTo>
                    <a:pt x="399" y="642"/>
                  </a:lnTo>
                  <a:lnTo>
                    <a:pt x="399" y="11"/>
                  </a:lnTo>
                  <a:lnTo>
                    <a:pt x="531" y="11"/>
                  </a:lnTo>
                  <a:lnTo>
                    <a:pt x="531" y="642"/>
                  </a:lnTo>
                  <a:close/>
                  <a:moveTo>
                    <a:pt x="675" y="642"/>
                  </a:moveTo>
                  <a:lnTo>
                    <a:pt x="543" y="642"/>
                  </a:lnTo>
                  <a:lnTo>
                    <a:pt x="543" y="11"/>
                  </a:lnTo>
                  <a:lnTo>
                    <a:pt x="675" y="11"/>
                  </a:lnTo>
                  <a:lnTo>
                    <a:pt x="675" y="642"/>
                  </a:lnTo>
                  <a:close/>
                  <a:moveTo>
                    <a:pt x="819" y="642"/>
                  </a:moveTo>
                  <a:lnTo>
                    <a:pt x="687" y="642"/>
                  </a:lnTo>
                  <a:lnTo>
                    <a:pt x="687" y="11"/>
                  </a:lnTo>
                  <a:lnTo>
                    <a:pt x="819" y="11"/>
                  </a:lnTo>
                  <a:lnTo>
                    <a:pt x="819" y="642"/>
                  </a:lnTo>
                  <a:close/>
                  <a:moveTo>
                    <a:pt x="964" y="642"/>
                  </a:moveTo>
                  <a:lnTo>
                    <a:pt x="831" y="642"/>
                  </a:lnTo>
                  <a:lnTo>
                    <a:pt x="831" y="11"/>
                  </a:lnTo>
                  <a:lnTo>
                    <a:pt x="964" y="11"/>
                  </a:lnTo>
                  <a:lnTo>
                    <a:pt x="964" y="642"/>
                  </a:lnTo>
                  <a:close/>
                  <a:moveTo>
                    <a:pt x="1108" y="642"/>
                  </a:moveTo>
                  <a:lnTo>
                    <a:pt x="975" y="642"/>
                  </a:lnTo>
                  <a:lnTo>
                    <a:pt x="975" y="11"/>
                  </a:lnTo>
                  <a:lnTo>
                    <a:pt x="1108" y="11"/>
                  </a:lnTo>
                  <a:lnTo>
                    <a:pt x="1108" y="642"/>
                  </a:lnTo>
                  <a:close/>
                  <a:moveTo>
                    <a:pt x="1252" y="642"/>
                  </a:moveTo>
                  <a:lnTo>
                    <a:pt x="1119" y="642"/>
                  </a:lnTo>
                  <a:lnTo>
                    <a:pt x="1119" y="11"/>
                  </a:lnTo>
                  <a:lnTo>
                    <a:pt x="1252" y="11"/>
                  </a:lnTo>
                  <a:lnTo>
                    <a:pt x="1252" y="6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4" name="Rectangle 159">
              <a:extLst>
                <a:ext uri="{FF2B5EF4-FFF2-40B4-BE49-F238E27FC236}">
                  <a16:creationId xmlns:a16="http://schemas.microsoft.com/office/drawing/2014/main" id="{272EC8B0-648C-4532-BF94-4C0EF4507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" y="2421"/>
              <a:ext cx="30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5" name="Oval 160">
              <a:extLst>
                <a:ext uri="{FF2B5EF4-FFF2-40B4-BE49-F238E27FC236}">
                  <a16:creationId xmlns:a16="http://schemas.microsoft.com/office/drawing/2014/main" id="{6746A790-A5E5-46BB-A504-44677A9C4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" y="2486"/>
              <a:ext cx="10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6" name="Oval 161">
              <a:extLst>
                <a:ext uri="{FF2B5EF4-FFF2-40B4-BE49-F238E27FC236}">
                  <a16:creationId xmlns:a16="http://schemas.microsoft.com/office/drawing/2014/main" id="{D50C8A52-F211-40E6-B396-28D00DAE9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" y="2500"/>
              <a:ext cx="10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" name="Oval 162">
              <a:extLst>
                <a:ext uri="{FF2B5EF4-FFF2-40B4-BE49-F238E27FC236}">
                  <a16:creationId xmlns:a16="http://schemas.microsoft.com/office/drawing/2014/main" id="{46FB62F6-1ADC-46F8-A77F-88E5964C0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" y="2513"/>
              <a:ext cx="10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" name="Oval 163">
              <a:extLst>
                <a:ext uri="{FF2B5EF4-FFF2-40B4-BE49-F238E27FC236}">
                  <a16:creationId xmlns:a16="http://schemas.microsoft.com/office/drawing/2014/main" id="{EC578E2B-0EF3-4E2D-9A6B-D7FA58041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" y="2527"/>
              <a:ext cx="10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9" name="Rectangle 164">
              <a:extLst>
                <a:ext uri="{FF2B5EF4-FFF2-40B4-BE49-F238E27FC236}">
                  <a16:creationId xmlns:a16="http://schemas.microsoft.com/office/drawing/2014/main" id="{E53600F7-A5BA-48E2-9F99-8E803D5A1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2421"/>
              <a:ext cx="31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0" name="Oval 165">
              <a:extLst>
                <a:ext uri="{FF2B5EF4-FFF2-40B4-BE49-F238E27FC236}">
                  <a16:creationId xmlns:a16="http://schemas.microsoft.com/office/drawing/2014/main" id="{0BBC697A-C51D-4EEB-8610-A48CB993D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5" y="2486"/>
              <a:ext cx="9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1" name="Oval 166">
              <a:extLst>
                <a:ext uri="{FF2B5EF4-FFF2-40B4-BE49-F238E27FC236}">
                  <a16:creationId xmlns:a16="http://schemas.microsoft.com/office/drawing/2014/main" id="{D94B1EEA-3299-485E-819C-6C99DC6D0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5" y="2500"/>
              <a:ext cx="9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" name="Oval 167">
              <a:extLst>
                <a:ext uri="{FF2B5EF4-FFF2-40B4-BE49-F238E27FC236}">
                  <a16:creationId xmlns:a16="http://schemas.microsoft.com/office/drawing/2014/main" id="{4FA26AAE-0A87-4F37-AF1E-ED0CD09E0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5" y="2513"/>
              <a:ext cx="9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3" name="Oval 168">
              <a:extLst>
                <a:ext uri="{FF2B5EF4-FFF2-40B4-BE49-F238E27FC236}">
                  <a16:creationId xmlns:a16="http://schemas.microsoft.com/office/drawing/2014/main" id="{D1E804C5-03E1-4963-8933-86C97AEC1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5" y="2527"/>
              <a:ext cx="9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4" name="Rectangle 169">
              <a:extLst>
                <a:ext uri="{FF2B5EF4-FFF2-40B4-BE49-F238E27FC236}">
                  <a16:creationId xmlns:a16="http://schemas.microsoft.com/office/drawing/2014/main" id="{2FA13646-E0E0-49A4-BA41-4F9B9331E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" y="2421"/>
              <a:ext cx="30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5" name="Oval 170">
              <a:extLst>
                <a:ext uri="{FF2B5EF4-FFF2-40B4-BE49-F238E27FC236}">
                  <a16:creationId xmlns:a16="http://schemas.microsoft.com/office/drawing/2014/main" id="{2F55CBA6-852A-4C69-BC12-0B5FCE5F2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2" y="2486"/>
              <a:ext cx="10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6" name="Oval 171">
              <a:extLst>
                <a:ext uri="{FF2B5EF4-FFF2-40B4-BE49-F238E27FC236}">
                  <a16:creationId xmlns:a16="http://schemas.microsoft.com/office/drawing/2014/main" id="{03C519EC-D088-4933-B578-06BB25B82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2" y="2500"/>
              <a:ext cx="10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7" name="Oval 172">
              <a:extLst>
                <a:ext uri="{FF2B5EF4-FFF2-40B4-BE49-F238E27FC236}">
                  <a16:creationId xmlns:a16="http://schemas.microsoft.com/office/drawing/2014/main" id="{7946E159-F1C2-4664-940E-70CB29E03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2" y="2513"/>
              <a:ext cx="10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8" name="Oval 173">
              <a:extLst>
                <a:ext uri="{FF2B5EF4-FFF2-40B4-BE49-F238E27FC236}">
                  <a16:creationId xmlns:a16="http://schemas.microsoft.com/office/drawing/2014/main" id="{E895A333-51DF-42F6-9BBD-4CC2662A5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2" y="2527"/>
              <a:ext cx="10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9" name="Rectangle 174">
              <a:extLst>
                <a:ext uri="{FF2B5EF4-FFF2-40B4-BE49-F238E27FC236}">
                  <a16:creationId xmlns:a16="http://schemas.microsoft.com/office/drawing/2014/main" id="{5F21582C-E97A-4303-8B8B-A6BB4213E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8" y="2421"/>
              <a:ext cx="30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0" name="Oval 175">
              <a:extLst>
                <a:ext uri="{FF2B5EF4-FFF2-40B4-BE49-F238E27FC236}">
                  <a16:creationId xmlns:a16="http://schemas.microsoft.com/office/drawing/2014/main" id="{AEFB808C-F8D9-4CCF-9F87-26E1ECBC9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0" y="2486"/>
              <a:ext cx="10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1" name="Oval 176">
              <a:extLst>
                <a:ext uri="{FF2B5EF4-FFF2-40B4-BE49-F238E27FC236}">
                  <a16:creationId xmlns:a16="http://schemas.microsoft.com/office/drawing/2014/main" id="{9665FB4C-AD5B-4425-AB80-FEC33EF21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0" y="2500"/>
              <a:ext cx="10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2" name="Oval 177">
              <a:extLst>
                <a:ext uri="{FF2B5EF4-FFF2-40B4-BE49-F238E27FC236}">
                  <a16:creationId xmlns:a16="http://schemas.microsoft.com/office/drawing/2014/main" id="{21329915-48C9-45F9-ACE9-9978D4ED6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0" y="2513"/>
              <a:ext cx="10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3" name="Oval 178">
              <a:extLst>
                <a:ext uri="{FF2B5EF4-FFF2-40B4-BE49-F238E27FC236}">
                  <a16:creationId xmlns:a16="http://schemas.microsoft.com/office/drawing/2014/main" id="{9234079E-1775-4414-88A9-978532A19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0" y="2527"/>
              <a:ext cx="10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4" name="Rectangle 179">
              <a:extLst>
                <a:ext uri="{FF2B5EF4-FFF2-40B4-BE49-F238E27FC236}">
                  <a16:creationId xmlns:a16="http://schemas.microsoft.com/office/drawing/2014/main" id="{665F91EE-1699-4128-B91F-C672300BF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6" y="2421"/>
              <a:ext cx="30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5" name="Oval 180">
              <a:extLst>
                <a:ext uri="{FF2B5EF4-FFF2-40B4-BE49-F238E27FC236}">
                  <a16:creationId xmlns:a16="http://schemas.microsoft.com/office/drawing/2014/main" id="{918F20D9-9A9A-40F1-AF3D-54F6841D4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8" y="2486"/>
              <a:ext cx="9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6" name="Oval 181">
              <a:extLst>
                <a:ext uri="{FF2B5EF4-FFF2-40B4-BE49-F238E27FC236}">
                  <a16:creationId xmlns:a16="http://schemas.microsoft.com/office/drawing/2014/main" id="{CCDBC81D-C666-4DF9-92B7-B7917478A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8" y="2500"/>
              <a:ext cx="9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7" name="Oval 182">
              <a:extLst>
                <a:ext uri="{FF2B5EF4-FFF2-40B4-BE49-F238E27FC236}">
                  <a16:creationId xmlns:a16="http://schemas.microsoft.com/office/drawing/2014/main" id="{36E341EC-C2F8-4762-881F-E4CE3833D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8" y="2513"/>
              <a:ext cx="9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8" name="Oval 183">
              <a:extLst>
                <a:ext uri="{FF2B5EF4-FFF2-40B4-BE49-F238E27FC236}">
                  <a16:creationId xmlns:a16="http://schemas.microsoft.com/office/drawing/2014/main" id="{622E9B8F-F230-4B06-B549-4E03B7390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8" y="2527"/>
              <a:ext cx="9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9" name="Rectangle 184">
              <a:extLst>
                <a:ext uri="{FF2B5EF4-FFF2-40B4-BE49-F238E27FC236}">
                  <a16:creationId xmlns:a16="http://schemas.microsoft.com/office/drawing/2014/main" id="{CDCD146A-64F8-4E45-B888-8E70EB0EB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3" y="2421"/>
              <a:ext cx="31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0" name="Oval 185">
              <a:extLst>
                <a:ext uri="{FF2B5EF4-FFF2-40B4-BE49-F238E27FC236}">
                  <a16:creationId xmlns:a16="http://schemas.microsoft.com/office/drawing/2014/main" id="{FE25F20F-8B25-49CA-A007-2A9BC3520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6" y="2486"/>
              <a:ext cx="9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1" name="Oval 186">
              <a:extLst>
                <a:ext uri="{FF2B5EF4-FFF2-40B4-BE49-F238E27FC236}">
                  <a16:creationId xmlns:a16="http://schemas.microsoft.com/office/drawing/2014/main" id="{89BA36A3-59C6-44A6-A005-300DA4EA8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6" y="2500"/>
              <a:ext cx="9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2" name="Oval 187">
              <a:extLst>
                <a:ext uri="{FF2B5EF4-FFF2-40B4-BE49-F238E27FC236}">
                  <a16:creationId xmlns:a16="http://schemas.microsoft.com/office/drawing/2014/main" id="{45B33523-4DF9-4E0B-86F3-A14D4A85B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6" y="2513"/>
              <a:ext cx="9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3" name="Oval 188">
              <a:extLst>
                <a:ext uri="{FF2B5EF4-FFF2-40B4-BE49-F238E27FC236}">
                  <a16:creationId xmlns:a16="http://schemas.microsoft.com/office/drawing/2014/main" id="{B4758FF1-7B1C-4DDD-83D4-5104AB691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6" y="2527"/>
              <a:ext cx="9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4" name="Rectangle 189">
              <a:extLst>
                <a:ext uri="{FF2B5EF4-FFF2-40B4-BE49-F238E27FC236}">
                  <a16:creationId xmlns:a16="http://schemas.microsoft.com/office/drawing/2014/main" id="{86DA91C8-62D0-4DD7-B2A0-51B331DD1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" y="2531"/>
              <a:ext cx="8" cy="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5" name="Rectangle 190">
              <a:extLst>
                <a:ext uri="{FF2B5EF4-FFF2-40B4-BE49-F238E27FC236}">
                  <a16:creationId xmlns:a16="http://schemas.microsoft.com/office/drawing/2014/main" id="{87B8CF99-1418-46CF-9FF9-03638BD4A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" y="2558"/>
              <a:ext cx="8" cy="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6" name="Rectangle 191">
              <a:extLst>
                <a:ext uri="{FF2B5EF4-FFF2-40B4-BE49-F238E27FC236}">
                  <a16:creationId xmlns:a16="http://schemas.microsoft.com/office/drawing/2014/main" id="{9DC2E529-FE79-4BAE-B75E-287B8D4C2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" y="2585"/>
              <a:ext cx="8" cy="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7" name="Freeform 192">
              <a:extLst>
                <a:ext uri="{FF2B5EF4-FFF2-40B4-BE49-F238E27FC236}">
                  <a16:creationId xmlns:a16="http://schemas.microsoft.com/office/drawing/2014/main" id="{698E67DB-21B2-4E8B-8BFD-0A3A80CE20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6" y="2410"/>
              <a:ext cx="418" cy="202"/>
            </a:xfrm>
            <a:custGeom>
              <a:avLst/>
              <a:gdLst>
                <a:gd name="T0" fmla="*/ 1119 w 1263"/>
                <a:gd name="T1" fmla="*/ 0 h 654"/>
                <a:gd name="T2" fmla="*/ 0 w 1263"/>
                <a:gd name="T3" fmla="*/ 0 h 654"/>
                <a:gd name="T4" fmla="*/ 0 w 1263"/>
                <a:gd name="T5" fmla="*/ 654 h 654"/>
                <a:gd name="T6" fmla="*/ 1263 w 1263"/>
                <a:gd name="T7" fmla="*/ 654 h 654"/>
                <a:gd name="T8" fmla="*/ 1263 w 1263"/>
                <a:gd name="T9" fmla="*/ 0 h 654"/>
                <a:gd name="T10" fmla="*/ 1119 w 1263"/>
                <a:gd name="T11" fmla="*/ 0 h 654"/>
                <a:gd name="T12" fmla="*/ 350 w 1263"/>
                <a:gd name="T13" fmla="*/ 32 h 654"/>
                <a:gd name="T14" fmla="*/ 363 w 1263"/>
                <a:gd name="T15" fmla="*/ 45 h 654"/>
                <a:gd name="T16" fmla="*/ 350 w 1263"/>
                <a:gd name="T17" fmla="*/ 58 h 654"/>
                <a:gd name="T18" fmla="*/ 337 w 1263"/>
                <a:gd name="T19" fmla="*/ 45 h 654"/>
                <a:gd name="T20" fmla="*/ 350 w 1263"/>
                <a:gd name="T21" fmla="*/ 32 h 654"/>
                <a:gd name="T22" fmla="*/ 387 w 1263"/>
                <a:gd name="T23" fmla="*/ 642 h 654"/>
                <a:gd name="T24" fmla="*/ 11 w 1263"/>
                <a:gd name="T25" fmla="*/ 642 h 654"/>
                <a:gd name="T26" fmla="*/ 11 w 1263"/>
                <a:gd name="T27" fmla="*/ 225 h 654"/>
                <a:gd name="T28" fmla="*/ 387 w 1263"/>
                <a:gd name="T29" fmla="*/ 225 h 654"/>
                <a:gd name="T30" fmla="*/ 387 w 1263"/>
                <a:gd name="T31" fmla="*/ 642 h 654"/>
                <a:gd name="T32" fmla="*/ 531 w 1263"/>
                <a:gd name="T33" fmla="*/ 642 h 654"/>
                <a:gd name="T34" fmla="*/ 399 w 1263"/>
                <a:gd name="T35" fmla="*/ 642 h 654"/>
                <a:gd name="T36" fmla="*/ 399 w 1263"/>
                <a:gd name="T37" fmla="*/ 11 h 654"/>
                <a:gd name="T38" fmla="*/ 531 w 1263"/>
                <a:gd name="T39" fmla="*/ 11 h 654"/>
                <a:gd name="T40" fmla="*/ 531 w 1263"/>
                <a:gd name="T41" fmla="*/ 642 h 654"/>
                <a:gd name="T42" fmla="*/ 675 w 1263"/>
                <a:gd name="T43" fmla="*/ 642 h 654"/>
                <a:gd name="T44" fmla="*/ 543 w 1263"/>
                <a:gd name="T45" fmla="*/ 642 h 654"/>
                <a:gd name="T46" fmla="*/ 543 w 1263"/>
                <a:gd name="T47" fmla="*/ 11 h 654"/>
                <a:gd name="T48" fmla="*/ 675 w 1263"/>
                <a:gd name="T49" fmla="*/ 11 h 654"/>
                <a:gd name="T50" fmla="*/ 675 w 1263"/>
                <a:gd name="T51" fmla="*/ 642 h 654"/>
                <a:gd name="T52" fmla="*/ 819 w 1263"/>
                <a:gd name="T53" fmla="*/ 642 h 654"/>
                <a:gd name="T54" fmla="*/ 687 w 1263"/>
                <a:gd name="T55" fmla="*/ 642 h 654"/>
                <a:gd name="T56" fmla="*/ 687 w 1263"/>
                <a:gd name="T57" fmla="*/ 11 h 654"/>
                <a:gd name="T58" fmla="*/ 819 w 1263"/>
                <a:gd name="T59" fmla="*/ 11 h 654"/>
                <a:gd name="T60" fmla="*/ 819 w 1263"/>
                <a:gd name="T61" fmla="*/ 642 h 654"/>
                <a:gd name="T62" fmla="*/ 964 w 1263"/>
                <a:gd name="T63" fmla="*/ 642 h 654"/>
                <a:gd name="T64" fmla="*/ 831 w 1263"/>
                <a:gd name="T65" fmla="*/ 642 h 654"/>
                <a:gd name="T66" fmla="*/ 831 w 1263"/>
                <a:gd name="T67" fmla="*/ 11 h 654"/>
                <a:gd name="T68" fmla="*/ 964 w 1263"/>
                <a:gd name="T69" fmla="*/ 11 h 654"/>
                <a:gd name="T70" fmla="*/ 964 w 1263"/>
                <a:gd name="T71" fmla="*/ 642 h 654"/>
                <a:gd name="T72" fmla="*/ 1108 w 1263"/>
                <a:gd name="T73" fmla="*/ 642 h 654"/>
                <a:gd name="T74" fmla="*/ 975 w 1263"/>
                <a:gd name="T75" fmla="*/ 642 h 654"/>
                <a:gd name="T76" fmla="*/ 975 w 1263"/>
                <a:gd name="T77" fmla="*/ 11 h 654"/>
                <a:gd name="T78" fmla="*/ 1108 w 1263"/>
                <a:gd name="T79" fmla="*/ 11 h 654"/>
                <a:gd name="T80" fmla="*/ 1108 w 1263"/>
                <a:gd name="T81" fmla="*/ 642 h 654"/>
                <a:gd name="T82" fmla="*/ 1252 w 1263"/>
                <a:gd name="T83" fmla="*/ 642 h 654"/>
                <a:gd name="T84" fmla="*/ 1119 w 1263"/>
                <a:gd name="T85" fmla="*/ 642 h 654"/>
                <a:gd name="T86" fmla="*/ 1119 w 1263"/>
                <a:gd name="T87" fmla="*/ 11 h 654"/>
                <a:gd name="T88" fmla="*/ 1252 w 1263"/>
                <a:gd name="T89" fmla="*/ 11 h 654"/>
                <a:gd name="T90" fmla="*/ 1252 w 1263"/>
                <a:gd name="T91" fmla="*/ 642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63" h="654">
                  <a:moveTo>
                    <a:pt x="1119" y="0"/>
                  </a:moveTo>
                  <a:lnTo>
                    <a:pt x="0" y="0"/>
                  </a:lnTo>
                  <a:lnTo>
                    <a:pt x="0" y="654"/>
                  </a:lnTo>
                  <a:lnTo>
                    <a:pt x="1263" y="654"/>
                  </a:lnTo>
                  <a:lnTo>
                    <a:pt x="1263" y="0"/>
                  </a:lnTo>
                  <a:lnTo>
                    <a:pt x="1119" y="0"/>
                  </a:lnTo>
                  <a:close/>
                  <a:moveTo>
                    <a:pt x="350" y="32"/>
                  </a:moveTo>
                  <a:cubicBezTo>
                    <a:pt x="357" y="32"/>
                    <a:pt x="363" y="38"/>
                    <a:pt x="363" y="45"/>
                  </a:cubicBezTo>
                  <a:cubicBezTo>
                    <a:pt x="363" y="52"/>
                    <a:pt x="357" y="58"/>
                    <a:pt x="350" y="58"/>
                  </a:cubicBezTo>
                  <a:cubicBezTo>
                    <a:pt x="343" y="58"/>
                    <a:pt x="337" y="52"/>
                    <a:pt x="337" y="45"/>
                  </a:cubicBezTo>
                  <a:cubicBezTo>
                    <a:pt x="337" y="38"/>
                    <a:pt x="343" y="32"/>
                    <a:pt x="350" y="32"/>
                  </a:cubicBezTo>
                  <a:close/>
                  <a:moveTo>
                    <a:pt x="387" y="642"/>
                  </a:moveTo>
                  <a:lnTo>
                    <a:pt x="11" y="642"/>
                  </a:lnTo>
                  <a:lnTo>
                    <a:pt x="11" y="225"/>
                  </a:lnTo>
                  <a:lnTo>
                    <a:pt x="387" y="225"/>
                  </a:lnTo>
                  <a:lnTo>
                    <a:pt x="387" y="642"/>
                  </a:lnTo>
                  <a:close/>
                  <a:moveTo>
                    <a:pt x="531" y="642"/>
                  </a:moveTo>
                  <a:lnTo>
                    <a:pt x="399" y="642"/>
                  </a:lnTo>
                  <a:lnTo>
                    <a:pt x="399" y="11"/>
                  </a:lnTo>
                  <a:lnTo>
                    <a:pt x="531" y="11"/>
                  </a:lnTo>
                  <a:lnTo>
                    <a:pt x="531" y="642"/>
                  </a:lnTo>
                  <a:close/>
                  <a:moveTo>
                    <a:pt x="675" y="642"/>
                  </a:moveTo>
                  <a:lnTo>
                    <a:pt x="543" y="642"/>
                  </a:lnTo>
                  <a:lnTo>
                    <a:pt x="543" y="11"/>
                  </a:lnTo>
                  <a:lnTo>
                    <a:pt x="675" y="11"/>
                  </a:lnTo>
                  <a:lnTo>
                    <a:pt x="675" y="642"/>
                  </a:lnTo>
                  <a:close/>
                  <a:moveTo>
                    <a:pt x="819" y="642"/>
                  </a:moveTo>
                  <a:lnTo>
                    <a:pt x="687" y="642"/>
                  </a:lnTo>
                  <a:lnTo>
                    <a:pt x="687" y="11"/>
                  </a:lnTo>
                  <a:lnTo>
                    <a:pt x="819" y="11"/>
                  </a:lnTo>
                  <a:lnTo>
                    <a:pt x="819" y="642"/>
                  </a:lnTo>
                  <a:close/>
                  <a:moveTo>
                    <a:pt x="964" y="642"/>
                  </a:moveTo>
                  <a:lnTo>
                    <a:pt x="831" y="642"/>
                  </a:lnTo>
                  <a:lnTo>
                    <a:pt x="831" y="11"/>
                  </a:lnTo>
                  <a:lnTo>
                    <a:pt x="964" y="11"/>
                  </a:lnTo>
                  <a:lnTo>
                    <a:pt x="964" y="642"/>
                  </a:lnTo>
                  <a:close/>
                  <a:moveTo>
                    <a:pt x="1108" y="642"/>
                  </a:moveTo>
                  <a:lnTo>
                    <a:pt x="975" y="642"/>
                  </a:lnTo>
                  <a:lnTo>
                    <a:pt x="975" y="11"/>
                  </a:lnTo>
                  <a:lnTo>
                    <a:pt x="1108" y="11"/>
                  </a:lnTo>
                  <a:lnTo>
                    <a:pt x="1108" y="642"/>
                  </a:lnTo>
                  <a:close/>
                  <a:moveTo>
                    <a:pt x="1252" y="642"/>
                  </a:moveTo>
                  <a:lnTo>
                    <a:pt x="1119" y="642"/>
                  </a:lnTo>
                  <a:lnTo>
                    <a:pt x="1119" y="11"/>
                  </a:lnTo>
                  <a:lnTo>
                    <a:pt x="1252" y="11"/>
                  </a:lnTo>
                  <a:lnTo>
                    <a:pt x="1252" y="6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8" name="Rectangle 193">
              <a:extLst>
                <a:ext uri="{FF2B5EF4-FFF2-40B4-BE49-F238E27FC236}">
                  <a16:creationId xmlns:a16="http://schemas.microsoft.com/office/drawing/2014/main" id="{CEB5D004-70B4-49AB-B191-F5DCC84F3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2" y="2421"/>
              <a:ext cx="30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9" name="Oval 194">
              <a:extLst>
                <a:ext uri="{FF2B5EF4-FFF2-40B4-BE49-F238E27FC236}">
                  <a16:creationId xmlns:a16="http://schemas.microsoft.com/office/drawing/2014/main" id="{FFD1FA51-446B-4217-A163-AA9ADC84B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4" y="2486"/>
              <a:ext cx="10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0" name="Oval 195">
              <a:extLst>
                <a:ext uri="{FF2B5EF4-FFF2-40B4-BE49-F238E27FC236}">
                  <a16:creationId xmlns:a16="http://schemas.microsoft.com/office/drawing/2014/main" id="{6E6D9349-28AA-4D2C-B78C-54D4FBC07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4" y="2500"/>
              <a:ext cx="10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1" name="Oval 196">
              <a:extLst>
                <a:ext uri="{FF2B5EF4-FFF2-40B4-BE49-F238E27FC236}">
                  <a16:creationId xmlns:a16="http://schemas.microsoft.com/office/drawing/2014/main" id="{76BCEED7-0659-4CC5-92C3-8BE4F55E8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4" y="2513"/>
              <a:ext cx="10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2" name="Oval 197">
              <a:extLst>
                <a:ext uri="{FF2B5EF4-FFF2-40B4-BE49-F238E27FC236}">
                  <a16:creationId xmlns:a16="http://schemas.microsoft.com/office/drawing/2014/main" id="{AFFB771B-4EA2-401A-B498-D4163618A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4" y="2527"/>
              <a:ext cx="10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3" name="Rectangle 198">
              <a:extLst>
                <a:ext uri="{FF2B5EF4-FFF2-40B4-BE49-F238E27FC236}">
                  <a16:creationId xmlns:a16="http://schemas.microsoft.com/office/drawing/2014/main" id="{7E5D7EE7-BA2B-405C-9044-873E0D97A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9" y="2421"/>
              <a:ext cx="31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4" name="Oval 199">
              <a:extLst>
                <a:ext uri="{FF2B5EF4-FFF2-40B4-BE49-F238E27FC236}">
                  <a16:creationId xmlns:a16="http://schemas.microsoft.com/office/drawing/2014/main" id="{B338D9A0-B7F3-4503-8881-6396464FD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2" y="2486"/>
              <a:ext cx="9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5" name="Oval 200">
              <a:extLst>
                <a:ext uri="{FF2B5EF4-FFF2-40B4-BE49-F238E27FC236}">
                  <a16:creationId xmlns:a16="http://schemas.microsoft.com/office/drawing/2014/main" id="{86515CB7-2409-48AE-BC70-CB6AC29DC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2" y="2500"/>
              <a:ext cx="9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6" name="Oval 201">
              <a:extLst>
                <a:ext uri="{FF2B5EF4-FFF2-40B4-BE49-F238E27FC236}">
                  <a16:creationId xmlns:a16="http://schemas.microsoft.com/office/drawing/2014/main" id="{A3DB1C53-3329-4EBC-A666-FCCE26B6E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2" y="2513"/>
              <a:ext cx="9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7" name="Oval 202">
              <a:extLst>
                <a:ext uri="{FF2B5EF4-FFF2-40B4-BE49-F238E27FC236}">
                  <a16:creationId xmlns:a16="http://schemas.microsoft.com/office/drawing/2014/main" id="{88B2F2F3-0A00-49D7-B7A8-B0AF1A6BB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2" y="2527"/>
              <a:ext cx="9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8" name="Rectangle 203">
              <a:extLst>
                <a:ext uri="{FF2B5EF4-FFF2-40B4-BE49-F238E27FC236}">
                  <a16:creationId xmlns:a16="http://schemas.microsoft.com/office/drawing/2014/main" id="{850F32B2-EB9D-4C38-A4D8-F70D75C6F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" y="2421"/>
              <a:ext cx="30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9" name="Oval 204">
              <a:extLst>
                <a:ext uri="{FF2B5EF4-FFF2-40B4-BE49-F238E27FC236}">
                  <a16:creationId xmlns:a16="http://schemas.microsoft.com/office/drawing/2014/main" id="{1D48FA14-57B3-4D48-9187-F9696E18A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" y="2486"/>
              <a:ext cx="10" cy="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00" name="Oval 206">
            <a:extLst>
              <a:ext uri="{FF2B5EF4-FFF2-40B4-BE49-F238E27FC236}">
                <a16:creationId xmlns:a16="http://schemas.microsoft.com/office/drawing/2014/main" id="{9DD5AE29-A9A4-40A1-BDAA-193765308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8934" y="3968611"/>
            <a:ext cx="15871" cy="14283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Oval 207">
            <a:extLst>
              <a:ext uri="{FF2B5EF4-FFF2-40B4-BE49-F238E27FC236}">
                <a16:creationId xmlns:a16="http://schemas.microsoft.com/office/drawing/2014/main" id="{93756B34-DAEA-462F-B9D3-8DC7B32D7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8934" y="3989244"/>
            <a:ext cx="15871" cy="14283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Oval 208">
            <a:extLst>
              <a:ext uri="{FF2B5EF4-FFF2-40B4-BE49-F238E27FC236}">
                <a16:creationId xmlns:a16="http://schemas.microsoft.com/office/drawing/2014/main" id="{E3FB29A1-84EE-4D9B-953C-48E706CB9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8934" y="4011463"/>
            <a:ext cx="15871" cy="14283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Rectangle 209">
            <a:extLst>
              <a:ext uri="{FF2B5EF4-FFF2-40B4-BE49-F238E27FC236}">
                <a16:creationId xmlns:a16="http://schemas.microsoft.com/office/drawing/2014/main" id="{433480B0-FDA7-42D5-8936-FBDD90045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198" y="3843231"/>
            <a:ext cx="47613" cy="2063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Oval 210">
            <a:extLst>
              <a:ext uri="{FF2B5EF4-FFF2-40B4-BE49-F238E27FC236}">
                <a16:creationId xmlns:a16="http://schemas.microsoft.com/office/drawing/2014/main" id="{8D70D9F5-8F52-49E8-BF77-957EDF39A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701" y="3946392"/>
            <a:ext cx="14284" cy="14283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Oval 211">
            <a:extLst>
              <a:ext uri="{FF2B5EF4-FFF2-40B4-BE49-F238E27FC236}">
                <a16:creationId xmlns:a16="http://schemas.microsoft.com/office/drawing/2014/main" id="{8852C072-93FC-4A8F-944B-142AAA6C4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701" y="3968611"/>
            <a:ext cx="14284" cy="14283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Oval 212">
            <a:extLst>
              <a:ext uri="{FF2B5EF4-FFF2-40B4-BE49-F238E27FC236}">
                <a16:creationId xmlns:a16="http://schemas.microsoft.com/office/drawing/2014/main" id="{7F07021B-2569-4B33-94C9-1BFD7A0C9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701" y="3989244"/>
            <a:ext cx="14284" cy="14283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Oval 213">
            <a:extLst>
              <a:ext uri="{FF2B5EF4-FFF2-40B4-BE49-F238E27FC236}">
                <a16:creationId xmlns:a16="http://schemas.microsoft.com/office/drawing/2014/main" id="{B7937C85-0041-4443-B8A0-18C77B0DA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701" y="4011463"/>
            <a:ext cx="14284" cy="14283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Rectangle 214">
            <a:extLst>
              <a:ext uri="{FF2B5EF4-FFF2-40B4-BE49-F238E27FC236}">
                <a16:creationId xmlns:a16="http://schemas.microsoft.com/office/drawing/2014/main" id="{5EFC5680-6BD0-4B61-804C-2E3FB3E85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6378" y="3843231"/>
            <a:ext cx="47613" cy="2063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Oval 215">
            <a:extLst>
              <a:ext uri="{FF2B5EF4-FFF2-40B4-BE49-F238E27FC236}">
                <a16:creationId xmlns:a16="http://schemas.microsoft.com/office/drawing/2014/main" id="{CD698FD6-0D8B-40A2-904E-DD70E84EE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1293" y="3946392"/>
            <a:ext cx="14284" cy="14283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Oval 216">
            <a:extLst>
              <a:ext uri="{FF2B5EF4-FFF2-40B4-BE49-F238E27FC236}">
                <a16:creationId xmlns:a16="http://schemas.microsoft.com/office/drawing/2014/main" id="{5E453FE9-EF22-431F-B870-360C696C3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1293" y="3968611"/>
            <a:ext cx="14284" cy="14283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Oval 217">
            <a:extLst>
              <a:ext uri="{FF2B5EF4-FFF2-40B4-BE49-F238E27FC236}">
                <a16:creationId xmlns:a16="http://schemas.microsoft.com/office/drawing/2014/main" id="{253AB0B7-046D-4BA8-8F97-AC4548159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1293" y="3989244"/>
            <a:ext cx="14284" cy="14283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Oval 218">
            <a:extLst>
              <a:ext uri="{FF2B5EF4-FFF2-40B4-BE49-F238E27FC236}">
                <a16:creationId xmlns:a16="http://schemas.microsoft.com/office/drawing/2014/main" id="{ACF4630D-D6D1-41E3-BE71-44FAD7F3C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1293" y="4011463"/>
            <a:ext cx="14284" cy="14283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Rectangle 219">
            <a:extLst>
              <a:ext uri="{FF2B5EF4-FFF2-40B4-BE49-F238E27FC236}">
                <a16:creationId xmlns:a16="http://schemas.microsoft.com/office/drawing/2014/main" id="{D3912F22-74AF-4D3B-94CC-19A259AFD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972" y="3843231"/>
            <a:ext cx="49200" cy="2063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Oval 220">
            <a:extLst>
              <a:ext uri="{FF2B5EF4-FFF2-40B4-BE49-F238E27FC236}">
                <a16:creationId xmlns:a16="http://schemas.microsoft.com/office/drawing/2014/main" id="{959A3FAF-7DB3-412E-9190-6B9E588B3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473" y="3946392"/>
            <a:ext cx="14284" cy="14283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Oval 221">
            <a:extLst>
              <a:ext uri="{FF2B5EF4-FFF2-40B4-BE49-F238E27FC236}">
                <a16:creationId xmlns:a16="http://schemas.microsoft.com/office/drawing/2014/main" id="{D056D372-7425-460C-B65F-85D26EFC6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473" y="3968611"/>
            <a:ext cx="14284" cy="14283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Oval 222">
            <a:extLst>
              <a:ext uri="{FF2B5EF4-FFF2-40B4-BE49-F238E27FC236}">
                <a16:creationId xmlns:a16="http://schemas.microsoft.com/office/drawing/2014/main" id="{5A10F4F9-26EE-4283-BDB3-750C8D564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473" y="3989244"/>
            <a:ext cx="14284" cy="14283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Oval 223">
            <a:extLst>
              <a:ext uri="{FF2B5EF4-FFF2-40B4-BE49-F238E27FC236}">
                <a16:creationId xmlns:a16="http://schemas.microsoft.com/office/drawing/2014/main" id="{6C253305-3535-4438-B442-62FF344DD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473" y="4011463"/>
            <a:ext cx="14284" cy="14283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Rectangle 224">
            <a:extLst>
              <a:ext uri="{FF2B5EF4-FFF2-40B4-BE49-F238E27FC236}">
                <a16:creationId xmlns:a16="http://schemas.microsoft.com/office/drawing/2014/main" id="{91C1CD48-FD96-4C12-8F88-CDD1B5964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923" y="4017810"/>
            <a:ext cx="12697" cy="3015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Rectangle 225">
            <a:extLst>
              <a:ext uri="{FF2B5EF4-FFF2-40B4-BE49-F238E27FC236}">
                <a16:creationId xmlns:a16="http://schemas.microsoft.com/office/drawing/2014/main" id="{79F912EA-7C80-4D2E-BA2D-57DB46913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923" y="4060661"/>
            <a:ext cx="12697" cy="3015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Rectangle 226">
            <a:extLst>
              <a:ext uri="{FF2B5EF4-FFF2-40B4-BE49-F238E27FC236}">
                <a16:creationId xmlns:a16="http://schemas.microsoft.com/office/drawing/2014/main" id="{3C35290E-AB97-4451-ABB8-E4796EF2C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923" y="4103512"/>
            <a:ext cx="12697" cy="3015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Freeform 227">
            <a:extLst>
              <a:ext uri="{FF2B5EF4-FFF2-40B4-BE49-F238E27FC236}">
                <a16:creationId xmlns:a16="http://schemas.microsoft.com/office/drawing/2014/main" id="{17D78C2D-5F6C-45B8-B12F-7218F50834C6}"/>
              </a:ext>
            </a:extLst>
          </p:cNvPr>
          <p:cNvSpPr>
            <a:spLocks noEditPoints="1"/>
          </p:cNvSpPr>
          <p:nvPr/>
        </p:nvSpPr>
        <p:spPr bwMode="auto">
          <a:xfrm>
            <a:off x="5132640" y="3825773"/>
            <a:ext cx="663402" cy="320591"/>
          </a:xfrm>
          <a:custGeom>
            <a:avLst/>
            <a:gdLst>
              <a:gd name="T0" fmla="*/ 1119 w 1263"/>
              <a:gd name="T1" fmla="*/ 0 h 654"/>
              <a:gd name="T2" fmla="*/ 0 w 1263"/>
              <a:gd name="T3" fmla="*/ 0 h 654"/>
              <a:gd name="T4" fmla="*/ 0 w 1263"/>
              <a:gd name="T5" fmla="*/ 654 h 654"/>
              <a:gd name="T6" fmla="*/ 1263 w 1263"/>
              <a:gd name="T7" fmla="*/ 654 h 654"/>
              <a:gd name="T8" fmla="*/ 1263 w 1263"/>
              <a:gd name="T9" fmla="*/ 0 h 654"/>
              <a:gd name="T10" fmla="*/ 1119 w 1263"/>
              <a:gd name="T11" fmla="*/ 0 h 654"/>
              <a:gd name="T12" fmla="*/ 350 w 1263"/>
              <a:gd name="T13" fmla="*/ 32 h 654"/>
              <a:gd name="T14" fmla="*/ 363 w 1263"/>
              <a:gd name="T15" fmla="*/ 45 h 654"/>
              <a:gd name="T16" fmla="*/ 350 w 1263"/>
              <a:gd name="T17" fmla="*/ 58 h 654"/>
              <a:gd name="T18" fmla="*/ 337 w 1263"/>
              <a:gd name="T19" fmla="*/ 45 h 654"/>
              <a:gd name="T20" fmla="*/ 350 w 1263"/>
              <a:gd name="T21" fmla="*/ 32 h 654"/>
              <a:gd name="T22" fmla="*/ 387 w 1263"/>
              <a:gd name="T23" fmla="*/ 642 h 654"/>
              <a:gd name="T24" fmla="*/ 11 w 1263"/>
              <a:gd name="T25" fmla="*/ 642 h 654"/>
              <a:gd name="T26" fmla="*/ 11 w 1263"/>
              <a:gd name="T27" fmla="*/ 225 h 654"/>
              <a:gd name="T28" fmla="*/ 387 w 1263"/>
              <a:gd name="T29" fmla="*/ 225 h 654"/>
              <a:gd name="T30" fmla="*/ 387 w 1263"/>
              <a:gd name="T31" fmla="*/ 642 h 654"/>
              <a:gd name="T32" fmla="*/ 531 w 1263"/>
              <a:gd name="T33" fmla="*/ 642 h 654"/>
              <a:gd name="T34" fmla="*/ 399 w 1263"/>
              <a:gd name="T35" fmla="*/ 642 h 654"/>
              <a:gd name="T36" fmla="*/ 399 w 1263"/>
              <a:gd name="T37" fmla="*/ 11 h 654"/>
              <a:gd name="T38" fmla="*/ 531 w 1263"/>
              <a:gd name="T39" fmla="*/ 11 h 654"/>
              <a:gd name="T40" fmla="*/ 531 w 1263"/>
              <a:gd name="T41" fmla="*/ 642 h 654"/>
              <a:gd name="T42" fmla="*/ 675 w 1263"/>
              <a:gd name="T43" fmla="*/ 642 h 654"/>
              <a:gd name="T44" fmla="*/ 543 w 1263"/>
              <a:gd name="T45" fmla="*/ 642 h 654"/>
              <a:gd name="T46" fmla="*/ 543 w 1263"/>
              <a:gd name="T47" fmla="*/ 11 h 654"/>
              <a:gd name="T48" fmla="*/ 675 w 1263"/>
              <a:gd name="T49" fmla="*/ 11 h 654"/>
              <a:gd name="T50" fmla="*/ 675 w 1263"/>
              <a:gd name="T51" fmla="*/ 642 h 654"/>
              <a:gd name="T52" fmla="*/ 819 w 1263"/>
              <a:gd name="T53" fmla="*/ 642 h 654"/>
              <a:gd name="T54" fmla="*/ 687 w 1263"/>
              <a:gd name="T55" fmla="*/ 642 h 654"/>
              <a:gd name="T56" fmla="*/ 687 w 1263"/>
              <a:gd name="T57" fmla="*/ 11 h 654"/>
              <a:gd name="T58" fmla="*/ 819 w 1263"/>
              <a:gd name="T59" fmla="*/ 11 h 654"/>
              <a:gd name="T60" fmla="*/ 819 w 1263"/>
              <a:gd name="T61" fmla="*/ 642 h 654"/>
              <a:gd name="T62" fmla="*/ 964 w 1263"/>
              <a:gd name="T63" fmla="*/ 642 h 654"/>
              <a:gd name="T64" fmla="*/ 831 w 1263"/>
              <a:gd name="T65" fmla="*/ 642 h 654"/>
              <a:gd name="T66" fmla="*/ 831 w 1263"/>
              <a:gd name="T67" fmla="*/ 11 h 654"/>
              <a:gd name="T68" fmla="*/ 964 w 1263"/>
              <a:gd name="T69" fmla="*/ 11 h 654"/>
              <a:gd name="T70" fmla="*/ 964 w 1263"/>
              <a:gd name="T71" fmla="*/ 642 h 654"/>
              <a:gd name="T72" fmla="*/ 1108 w 1263"/>
              <a:gd name="T73" fmla="*/ 642 h 654"/>
              <a:gd name="T74" fmla="*/ 975 w 1263"/>
              <a:gd name="T75" fmla="*/ 642 h 654"/>
              <a:gd name="T76" fmla="*/ 975 w 1263"/>
              <a:gd name="T77" fmla="*/ 11 h 654"/>
              <a:gd name="T78" fmla="*/ 1108 w 1263"/>
              <a:gd name="T79" fmla="*/ 11 h 654"/>
              <a:gd name="T80" fmla="*/ 1108 w 1263"/>
              <a:gd name="T81" fmla="*/ 642 h 654"/>
              <a:gd name="T82" fmla="*/ 1252 w 1263"/>
              <a:gd name="T83" fmla="*/ 642 h 654"/>
              <a:gd name="T84" fmla="*/ 1119 w 1263"/>
              <a:gd name="T85" fmla="*/ 642 h 654"/>
              <a:gd name="T86" fmla="*/ 1119 w 1263"/>
              <a:gd name="T87" fmla="*/ 11 h 654"/>
              <a:gd name="T88" fmla="*/ 1252 w 1263"/>
              <a:gd name="T89" fmla="*/ 11 h 654"/>
              <a:gd name="T90" fmla="*/ 1252 w 1263"/>
              <a:gd name="T91" fmla="*/ 642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63" h="654">
                <a:moveTo>
                  <a:pt x="1119" y="0"/>
                </a:moveTo>
                <a:lnTo>
                  <a:pt x="0" y="0"/>
                </a:lnTo>
                <a:lnTo>
                  <a:pt x="0" y="654"/>
                </a:lnTo>
                <a:lnTo>
                  <a:pt x="1263" y="654"/>
                </a:lnTo>
                <a:lnTo>
                  <a:pt x="1263" y="0"/>
                </a:lnTo>
                <a:lnTo>
                  <a:pt x="1119" y="0"/>
                </a:lnTo>
                <a:close/>
                <a:moveTo>
                  <a:pt x="350" y="32"/>
                </a:moveTo>
                <a:cubicBezTo>
                  <a:pt x="357" y="32"/>
                  <a:pt x="363" y="38"/>
                  <a:pt x="363" y="45"/>
                </a:cubicBezTo>
                <a:cubicBezTo>
                  <a:pt x="363" y="52"/>
                  <a:pt x="357" y="58"/>
                  <a:pt x="350" y="58"/>
                </a:cubicBezTo>
                <a:cubicBezTo>
                  <a:pt x="343" y="58"/>
                  <a:pt x="337" y="52"/>
                  <a:pt x="337" y="45"/>
                </a:cubicBezTo>
                <a:cubicBezTo>
                  <a:pt x="337" y="38"/>
                  <a:pt x="343" y="32"/>
                  <a:pt x="350" y="32"/>
                </a:cubicBezTo>
                <a:close/>
                <a:moveTo>
                  <a:pt x="387" y="642"/>
                </a:moveTo>
                <a:lnTo>
                  <a:pt x="11" y="642"/>
                </a:lnTo>
                <a:lnTo>
                  <a:pt x="11" y="225"/>
                </a:lnTo>
                <a:lnTo>
                  <a:pt x="387" y="225"/>
                </a:lnTo>
                <a:lnTo>
                  <a:pt x="387" y="642"/>
                </a:lnTo>
                <a:close/>
                <a:moveTo>
                  <a:pt x="531" y="642"/>
                </a:moveTo>
                <a:lnTo>
                  <a:pt x="399" y="642"/>
                </a:lnTo>
                <a:lnTo>
                  <a:pt x="399" y="11"/>
                </a:lnTo>
                <a:lnTo>
                  <a:pt x="531" y="11"/>
                </a:lnTo>
                <a:lnTo>
                  <a:pt x="531" y="642"/>
                </a:lnTo>
                <a:close/>
                <a:moveTo>
                  <a:pt x="675" y="642"/>
                </a:moveTo>
                <a:lnTo>
                  <a:pt x="543" y="642"/>
                </a:lnTo>
                <a:lnTo>
                  <a:pt x="543" y="11"/>
                </a:lnTo>
                <a:lnTo>
                  <a:pt x="675" y="11"/>
                </a:lnTo>
                <a:lnTo>
                  <a:pt x="675" y="642"/>
                </a:lnTo>
                <a:close/>
                <a:moveTo>
                  <a:pt x="819" y="642"/>
                </a:moveTo>
                <a:lnTo>
                  <a:pt x="687" y="642"/>
                </a:lnTo>
                <a:lnTo>
                  <a:pt x="687" y="11"/>
                </a:lnTo>
                <a:lnTo>
                  <a:pt x="819" y="11"/>
                </a:lnTo>
                <a:lnTo>
                  <a:pt x="819" y="642"/>
                </a:lnTo>
                <a:close/>
                <a:moveTo>
                  <a:pt x="964" y="642"/>
                </a:moveTo>
                <a:lnTo>
                  <a:pt x="831" y="642"/>
                </a:lnTo>
                <a:lnTo>
                  <a:pt x="831" y="11"/>
                </a:lnTo>
                <a:lnTo>
                  <a:pt x="964" y="11"/>
                </a:lnTo>
                <a:lnTo>
                  <a:pt x="964" y="642"/>
                </a:lnTo>
                <a:close/>
                <a:moveTo>
                  <a:pt x="1108" y="642"/>
                </a:moveTo>
                <a:lnTo>
                  <a:pt x="975" y="642"/>
                </a:lnTo>
                <a:lnTo>
                  <a:pt x="975" y="11"/>
                </a:lnTo>
                <a:lnTo>
                  <a:pt x="1108" y="11"/>
                </a:lnTo>
                <a:lnTo>
                  <a:pt x="1108" y="642"/>
                </a:lnTo>
                <a:close/>
                <a:moveTo>
                  <a:pt x="1252" y="642"/>
                </a:moveTo>
                <a:lnTo>
                  <a:pt x="1119" y="642"/>
                </a:lnTo>
                <a:lnTo>
                  <a:pt x="1119" y="11"/>
                </a:lnTo>
                <a:lnTo>
                  <a:pt x="1252" y="11"/>
                </a:lnTo>
                <a:lnTo>
                  <a:pt x="1252" y="64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Rectangle 228">
            <a:extLst>
              <a:ext uri="{FF2B5EF4-FFF2-40B4-BE49-F238E27FC236}">
                <a16:creationId xmlns:a16="http://schemas.microsoft.com/office/drawing/2014/main" id="{8342187C-C093-4096-A70F-F93155F2C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709" y="3578188"/>
            <a:ext cx="182582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>
                <a:solidFill>
                  <a:srgbClr val="5B9BD5"/>
                </a:solidFill>
                <a:latin typeface="Calibri" panose="020F0502020204030204" pitchFamily="34" charset="0"/>
              </a:rPr>
              <a:t>Distributed Control Systems (DCS)  </a:t>
            </a:r>
            <a:endParaRPr lang="en-US" altLang="en-US" sz="1799" dirty="0">
              <a:solidFill>
                <a:srgbClr val="000000"/>
              </a:solidFill>
            </a:endParaRPr>
          </a:p>
        </p:txBody>
      </p:sp>
      <p:sp>
        <p:nvSpPr>
          <p:cNvPr id="226" name="Rectangle 232">
            <a:extLst>
              <a:ext uri="{FF2B5EF4-FFF2-40B4-BE49-F238E27FC236}">
                <a16:creationId xmlns:a16="http://schemas.microsoft.com/office/drawing/2014/main" id="{CF6BC3AE-ACA2-42DA-B2F2-8AD4B0ABB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317" y="3728961"/>
            <a:ext cx="199413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>
                <a:solidFill>
                  <a:srgbClr val="5B9BD5"/>
                </a:solidFill>
                <a:latin typeface="Calibri" panose="020F0502020204030204" pitchFamily="34" charset="0"/>
              </a:rPr>
              <a:t>Programmable Logic Controllers (PCL) </a:t>
            </a:r>
            <a:endParaRPr lang="en-US" altLang="en-US" sz="1799" dirty="0">
              <a:solidFill>
                <a:srgbClr val="000000"/>
              </a:solidFill>
            </a:endParaRPr>
          </a:p>
        </p:txBody>
      </p:sp>
      <p:sp>
        <p:nvSpPr>
          <p:cNvPr id="230" name="Freeform 236">
            <a:extLst>
              <a:ext uri="{FF2B5EF4-FFF2-40B4-BE49-F238E27FC236}">
                <a16:creationId xmlns:a16="http://schemas.microsoft.com/office/drawing/2014/main" id="{8C8DC345-F793-4812-94F0-9211739D1064}"/>
              </a:ext>
            </a:extLst>
          </p:cNvPr>
          <p:cNvSpPr>
            <a:spLocks noEditPoints="1"/>
          </p:cNvSpPr>
          <p:nvPr/>
        </p:nvSpPr>
        <p:spPr bwMode="auto">
          <a:xfrm>
            <a:off x="3242420" y="4463782"/>
            <a:ext cx="404708" cy="282501"/>
          </a:xfrm>
          <a:custGeom>
            <a:avLst/>
            <a:gdLst>
              <a:gd name="T0" fmla="*/ 142 w 768"/>
              <a:gd name="T1" fmla="*/ 200 h 577"/>
              <a:gd name="T2" fmla="*/ 193 w 768"/>
              <a:gd name="T3" fmla="*/ 148 h 577"/>
              <a:gd name="T4" fmla="*/ 266 w 768"/>
              <a:gd name="T5" fmla="*/ 215 h 577"/>
              <a:gd name="T6" fmla="*/ 229 w 768"/>
              <a:gd name="T7" fmla="*/ 260 h 577"/>
              <a:gd name="T8" fmla="*/ 142 w 768"/>
              <a:gd name="T9" fmla="*/ 200 h 577"/>
              <a:gd name="T10" fmla="*/ 488 w 768"/>
              <a:gd name="T11" fmla="*/ 64 h 577"/>
              <a:gd name="T12" fmla="*/ 560 w 768"/>
              <a:gd name="T13" fmla="*/ 64 h 577"/>
              <a:gd name="T14" fmla="*/ 608 w 768"/>
              <a:gd name="T15" fmla="*/ 112 h 577"/>
              <a:gd name="T16" fmla="*/ 608 w 768"/>
              <a:gd name="T17" fmla="*/ 115 h 577"/>
              <a:gd name="T18" fmla="*/ 560 w 768"/>
              <a:gd name="T19" fmla="*/ 164 h 577"/>
              <a:gd name="T20" fmla="*/ 488 w 768"/>
              <a:gd name="T21" fmla="*/ 164 h 577"/>
              <a:gd name="T22" fmla="*/ 470 w 768"/>
              <a:gd name="T23" fmla="*/ 145 h 577"/>
              <a:gd name="T24" fmla="*/ 470 w 768"/>
              <a:gd name="T25" fmla="*/ 82 h 577"/>
              <a:gd name="T26" fmla="*/ 488 w 768"/>
              <a:gd name="T27" fmla="*/ 64 h 577"/>
              <a:gd name="T28" fmla="*/ 134 w 768"/>
              <a:gd name="T29" fmla="*/ 223 h 577"/>
              <a:gd name="T30" fmla="*/ 217 w 768"/>
              <a:gd name="T31" fmla="*/ 306 h 577"/>
              <a:gd name="T32" fmla="*/ 134 w 768"/>
              <a:gd name="T33" fmla="*/ 389 h 577"/>
              <a:gd name="T34" fmla="*/ 51 w 768"/>
              <a:gd name="T35" fmla="*/ 306 h 577"/>
              <a:gd name="T36" fmla="*/ 134 w 768"/>
              <a:gd name="T37" fmla="*/ 223 h 577"/>
              <a:gd name="T38" fmla="*/ 284 w 768"/>
              <a:gd name="T39" fmla="*/ 50 h 577"/>
              <a:gd name="T40" fmla="*/ 356 w 768"/>
              <a:gd name="T41" fmla="*/ 121 h 577"/>
              <a:gd name="T42" fmla="*/ 284 w 768"/>
              <a:gd name="T43" fmla="*/ 193 h 577"/>
              <a:gd name="T44" fmla="*/ 213 w 768"/>
              <a:gd name="T45" fmla="*/ 121 h 577"/>
              <a:gd name="T46" fmla="*/ 284 w 768"/>
              <a:gd name="T47" fmla="*/ 50 h 577"/>
              <a:gd name="T48" fmla="*/ 22 w 768"/>
              <a:gd name="T49" fmla="*/ 534 h 577"/>
              <a:gd name="T50" fmla="*/ 66 w 768"/>
              <a:gd name="T51" fmla="*/ 534 h 577"/>
              <a:gd name="T52" fmla="*/ 66 w 768"/>
              <a:gd name="T53" fmla="*/ 388 h 577"/>
              <a:gd name="T54" fmla="*/ 134 w 768"/>
              <a:gd name="T55" fmla="*/ 412 h 577"/>
              <a:gd name="T56" fmla="*/ 202 w 768"/>
              <a:gd name="T57" fmla="*/ 387 h 577"/>
              <a:gd name="T58" fmla="*/ 202 w 768"/>
              <a:gd name="T59" fmla="*/ 534 h 577"/>
              <a:gd name="T60" fmla="*/ 629 w 768"/>
              <a:gd name="T61" fmla="*/ 534 h 577"/>
              <a:gd name="T62" fmla="*/ 651 w 768"/>
              <a:gd name="T63" fmla="*/ 556 h 577"/>
              <a:gd name="T64" fmla="*/ 651 w 768"/>
              <a:gd name="T65" fmla="*/ 577 h 577"/>
              <a:gd name="T66" fmla="*/ 0 w 768"/>
              <a:gd name="T67" fmla="*/ 577 h 577"/>
              <a:gd name="T68" fmla="*/ 0 w 768"/>
              <a:gd name="T69" fmla="*/ 556 h 577"/>
              <a:gd name="T70" fmla="*/ 22 w 768"/>
              <a:gd name="T71" fmla="*/ 534 h 577"/>
              <a:gd name="T72" fmla="*/ 371 w 768"/>
              <a:gd name="T73" fmla="*/ 82 h 577"/>
              <a:gd name="T74" fmla="*/ 447 w 768"/>
              <a:gd name="T75" fmla="*/ 82 h 577"/>
              <a:gd name="T76" fmla="*/ 447 w 768"/>
              <a:gd name="T77" fmla="*/ 145 h 577"/>
              <a:gd name="T78" fmla="*/ 376 w 768"/>
              <a:gd name="T79" fmla="*/ 145 h 577"/>
              <a:gd name="T80" fmla="*/ 379 w 768"/>
              <a:gd name="T81" fmla="*/ 121 h 577"/>
              <a:gd name="T82" fmla="*/ 371 w 768"/>
              <a:gd name="T83" fmla="*/ 82 h 577"/>
              <a:gd name="T84" fmla="*/ 556 w 768"/>
              <a:gd name="T85" fmla="*/ 40 h 577"/>
              <a:gd name="T86" fmla="*/ 588 w 768"/>
              <a:gd name="T87" fmla="*/ 0 h 577"/>
              <a:gd name="T88" fmla="*/ 704 w 768"/>
              <a:gd name="T89" fmla="*/ 0 h 577"/>
              <a:gd name="T90" fmla="*/ 768 w 768"/>
              <a:gd name="T91" fmla="*/ 64 h 577"/>
              <a:gd name="T92" fmla="*/ 755 w 768"/>
              <a:gd name="T93" fmla="*/ 75 h 577"/>
              <a:gd name="T94" fmla="*/ 695 w 768"/>
              <a:gd name="T95" fmla="*/ 30 h 577"/>
              <a:gd name="T96" fmla="*/ 620 w 768"/>
              <a:gd name="T97" fmla="*/ 34 h 577"/>
              <a:gd name="T98" fmla="*/ 605 w 768"/>
              <a:gd name="T99" fmla="*/ 56 h 577"/>
              <a:gd name="T100" fmla="*/ 560 w 768"/>
              <a:gd name="T101" fmla="*/ 40 h 577"/>
              <a:gd name="T102" fmla="*/ 556 w 768"/>
              <a:gd name="T103" fmla="*/ 40 h 577"/>
              <a:gd name="T104" fmla="*/ 556 w 768"/>
              <a:gd name="T105" fmla="*/ 187 h 577"/>
              <a:gd name="T106" fmla="*/ 588 w 768"/>
              <a:gd name="T107" fmla="*/ 227 h 577"/>
              <a:gd name="T108" fmla="*/ 704 w 768"/>
              <a:gd name="T109" fmla="*/ 227 h 577"/>
              <a:gd name="T110" fmla="*/ 768 w 768"/>
              <a:gd name="T111" fmla="*/ 164 h 577"/>
              <a:gd name="T112" fmla="*/ 755 w 768"/>
              <a:gd name="T113" fmla="*/ 153 h 577"/>
              <a:gd name="T114" fmla="*/ 695 w 768"/>
              <a:gd name="T115" fmla="*/ 197 h 577"/>
              <a:gd name="T116" fmla="*/ 620 w 768"/>
              <a:gd name="T117" fmla="*/ 194 h 577"/>
              <a:gd name="T118" fmla="*/ 605 w 768"/>
              <a:gd name="T119" fmla="*/ 171 h 577"/>
              <a:gd name="T120" fmla="*/ 560 w 768"/>
              <a:gd name="T121" fmla="*/ 187 h 577"/>
              <a:gd name="T122" fmla="*/ 556 w 768"/>
              <a:gd name="T123" fmla="*/ 187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68" h="577">
                <a:moveTo>
                  <a:pt x="142" y="200"/>
                </a:moveTo>
                <a:lnTo>
                  <a:pt x="193" y="148"/>
                </a:lnTo>
                <a:cubicBezTo>
                  <a:pt x="203" y="182"/>
                  <a:pt x="231" y="208"/>
                  <a:pt x="266" y="215"/>
                </a:cubicBezTo>
                <a:lnTo>
                  <a:pt x="229" y="260"/>
                </a:lnTo>
                <a:cubicBezTo>
                  <a:pt x="213" y="226"/>
                  <a:pt x="181" y="203"/>
                  <a:pt x="142" y="200"/>
                </a:cubicBezTo>
                <a:close/>
                <a:moveTo>
                  <a:pt x="488" y="64"/>
                </a:moveTo>
                <a:lnTo>
                  <a:pt x="560" y="64"/>
                </a:lnTo>
                <a:cubicBezTo>
                  <a:pt x="586" y="64"/>
                  <a:pt x="608" y="85"/>
                  <a:pt x="608" y="112"/>
                </a:cubicBezTo>
                <a:lnTo>
                  <a:pt x="608" y="115"/>
                </a:lnTo>
                <a:cubicBezTo>
                  <a:pt x="608" y="142"/>
                  <a:pt x="586" y="164"/>
                  <a:pt x="560" y="164"/>
                </a:cubicBezTo>
                <a:lnTo>
                  <a:pt x="488" y="164"/>
                </a:lnTo>
                <a:cubicBezTo>
                  <a:pt x="478" y="164"/>
                  <a:pt x="470" y="155"/>
                  <a:pt x="470" y="145"/>
                </a:cubicBezTo>
                <a:lnTo>
                  <a:pt x="470" y="82"/>
                </a:lnTo>
                <a:cubicBezTo>
                  <a:pt x="470" y="72"/>
                  <a:pt x="478" y="64"/>
                  <a:pt x="488" y="64"/>
                </a:cubicBezTo>
                <a:close/>
                <a:moveTo>
                  <a:pt x="134" y="223"/>
                </a:moveTo>
                <a:cubicBezTo>
                  <a:pt x="179" y="223"/>
                  <a:pt x="217" y="260"/>
                  <a:pt x="217" y="306"/>
                </a:cubicBezTo>
                <a:cubicBezTo>
                  <a:pt x="217" y="351"/>
                  <a:pt x="179" y="389"/>
                  <a:pt x="134" y="389"/>
                </a:cubicBezTo>
                <a:cubicBezTo>
                  <a:pt x="88" y="389"/>
                  <a:pt x="51" y="351"/>
                  <a:pt x="51" y="306"/>
                </a:cubicBezTo>
                <a:cubicBezTo>
                  <a:pt x="51" y="260"/>
                  <a:pt x="88" y="223"/>
                  <a:pt x="134" y="223"/>
                </a:cubicBezTo>
                <a:close/>
                <a:moveTo>
                  <a:pt x="284" y="50"/>
                </a:moveTo>
                <a:cubicBezTo>
                  <a:pt x="324" y="50"/>
                  <a:pt x="356" y="82"/>
                  <a:pt x="356" y="121"/>
                </a:cubicBezTo>
                <a:cubicBezTo>
                  <a:pt x="356" y="161"/>
                  <a:pt x="324" y="193"/>
                  <a:pt x="284" y="193"/>
                </a:cubicBezTo>
                <a:cubicBezTo>
                  <a:pt x="245" y="193"/>
                  <a:pt x="213" y="161"/>
                  <a:pt x="213" y="121"/>
                </a:cubicBezTo>
                <a:cubicBezTo>
                  <a:pt x="213" y="82"/>
                  <a:pt x="245" y="50"/>
                  <a:pt x="284" y="50"/>
                </a:cubicBezTo>
                <a:close/>
                <a:moveTo>
                  <a:pt x="22" y="534"/>
                </a:moveTo>
                <a:lnTo>
                  <a:pt x="66" y="534"/>
                </a:lnTo>
                <a:lnTo>
                  <a:pt x="66" y="388"/>
                </a:lnTo>
                <a:cubicBezTo>
                  <a:pt x="84" y="403"/>
                  <a:pt x="108" y="412"/>
                  <a:pt x="134" y="412"/>
                </a:cubicBezTo>
                <a:cubicBezTo>
                  <a:pt x="160" y="412"/>
                  <a:pt x="183" y="403"/>
                  <a:pt x="202" y="387"/>
                </a:cubicBezTo>
                <a:lnTo>
                  <a:pt x="202" y="534"/>
                </a:lnTo>
                <a:lnTo>
                  <a:pt x="629" y="534"/>
                </a:lnTo>
                <a:cubicBezTo>
                  <a:pt x="641" y="534"/>
                  <a:pt x="651" y="544"/>
                  <a:pt x="651" y="556"/>
                </a:cubicBezTo>
                <a:lnTo>
                  <a:pt x="651" y="577"/>
                </a:lnTo>
                <a:lnTo>
                  <a:pt x="0" y="577"/>
                </a:lnTo>
                <a:lnTo>
                  <a:pt x="0" y="556"/>
                </a:lnTo>
                <a:cubicBezTo>
                  <a:pt x="0" y="544"/>
                  <a:pt x="10" y="534"/>
                  <a:pt x="22" y="534"/>
                </a:cubicBezTo>
                <a:close/>
                <a:moveTo>
                  <a:pt x="371" y="82"/>
                </a:moveTo>
                <a:lnTo>
                  <a:pt x="447" y="82"/>
                </a:lnTo>
                <a:lnTo>
                  <a:pt x="447" y="145"/>
                </a:lnTo>
                <a:lnTo>
                  <a:pt x="376" y="145"/>
                </a:lnTo>
                <a:cubicBezTo>
                  <a:pt x="378" y="138"/>
                  <a:pt x="379" y="130"/>
                  <a:pt x="379" y="121"/>
                </a:cubicBezTo>
                <a:cubicBezTo>
                  <a:pt x="379" y="107"/>
                  <a:pt x="376" y="94"/>
                  <a:pt x="371" y="82"/>
                </a:cubicBezTo>
                <a:close/>
                <a:moveTo>
                  <a:pt x="556" y="40"/>
                </a:moveTo>
                <a:lnTo>
                  <a:pt x="588" y="0"/>
                </a:lnTo>
                <a:lnTo>
                  <a:pt x="704" y="0"/>
                </a:lnTo>
                <a:lnTo>
                  <a:pt x="768" y="64"/>
                </a:lnTo>
                <a:lnTo>
                  <a:pt x="755" y="75"/>
                </a:lnTo>
                <a:lnTo>
                  <a:pt x="695" y="30"/>
                </a:lnTo>
                <a:lnTo>
                  <a:pt x="620" y="34"/>
                </a:lnTo>
                <a:lnTo>
                  <a:pt x="605" y="56"/>
                </a:lnTo>
                <a:cubicBezTo>
                  <a:pt x="592" y="46"/>
                  <a:pt x="577" y="40"/>
                  <a:pt x="560" y="40"/>
                </a:cubicBezTo>
                <a:lnTo>
                  <a:pt x="556" y="40"/>
                </a:lnTo>
                <a:close/>
                <a:moveTo>
                  <a:pt x="556" y="187"/>
                </a:moveTo>
                <a:lnTo>
                  <a:pt x="588" y="227"/>
                </a:lnTo>
                <a:lnTo>
                  <a:pt x="704" y="227"/>
                </a:lnTo>
                <a:lnTo>
                  <a:pt x="768" y="164"/>
                </a:lnTo>
                <a:lnTo>
                  <a:pt x="755" y="153"/>
                </a:lnTo>
                <a:lnTo>
                  <a:pt x="695" y="197"/>
                </a:lnTo>
                <a:lnTo>
                  <a:pt x="620" y="194"/>
                </a:lnTo>
                <a:lnTo>
                  <a:pt x="605" y="171"/>
                </a:lnTo>
                <a:cubicBezTo>
                  <a:pt x="592" y="181"/>
                  <a:pt x="577" y="187"/>
                  <a:pt x="560" y="187"/>
                </a:cubicBezTo>
                <a:lnTo>
                  <a:pt x="556" y="18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Freeform 237">
            <a:extLst>
              <a:ext uri="{FF2B5EF4-FFF2-40B4-BE49-F238E27FC236}">
                <a16:creationId xmlns:a16="http://schemas.microsoft.com/office/drawing/2014/main" id="{3BD250B9-4777-49B2-9441-DBB855B70E7C}"/>
              </a:ext>
            </a:extLst>
          </p:cNvPr>
          <p:cNvSpPr>
            <a:spLocks noEditPoints="1"/>
          </p:cNvSpPr>
          <p:nvPr/>
        </p:nvSpPr>
        <p:spPr bwMode="auto">
          <a:xfrm>
            <a:off x="3736004" y="4474890"/>
            <a:ext cx="276153" cy="258695"/>
          </a:xfrm>
          <a:custGeom>
            <a:avLst/>
            <a:gdLst>
              <a:gd name="T0" fmla="*/ 528 w 528"/>
              <a:gd name="T1" fmla="*/ 308 h 528"/>
              <a:gd name="T2" fmla="*/ 455 w 528"/>
              <a:gd name="T3" fmla="*/ 117 h 528"/>
              <a:gd name="T4" fmla="*/ 411 w 528"/>
              <a:gd name="T5" fmla="*/ 88 h 528"/>
              <a:gd name="T6" fmla="*/ 484 w 528"/>
              <a:gd name="T7" fmla="*/ 73 h 528"/>
              <a:gd name="T8" fmla="*/ 484 w 528"/>
              <a:gd name="T9" fmla="*/ 15 h 528"/>
              <a:gd name="T10" fmla="*/ 235 w 528"/>
              <a:gd name="T11" fmla="*/ 0 h 528"/>
              <a:gd name="T12" fmla="*/ 220 w 528"/>
              <a:gd name="T13" fmla="*/ 73 h 528"/>
              <a:gd name="T14" fmla="*/ 294 w 528"/>
              <a:gd name="T15" fmla="*/ 88 h 528"/>
              <a:gd name="T16" fmla="*/ 250 w 528"/>
              <a:gd name="T17" fmla="*/ 117 h 528"/>
              <a:gd name="T18" fmla="*/ 132 w 528"/>
              <a:gd name="T19" fmla="*/ 183 h 528"/>
              <a:gd name="T20" fmla="*/ 118 w 528"/>
              <a:gd name="T21" fmla="*/ 117 h 528"/>
              <a:gd name="T22" fmla="*/ 45 w 528"/>
              <a:gd name="T23" fmla="*/ 132 h 528"/>
              <a:gd name="T24" fmla="*/ 15 w 528"/>
              <a:gd name="T25" fmla="*/ 235 h 528"/>
              <a:gd name="T26" fmla="*/ 15 w 528"/>
              <a:gd name="T27" fmla="*/ 264 h 528"/>
              <a:gd name="T28" fmla="*/ 45 w 528"/>
              <a:gd name="T29" fmla="*/ 411 h 528"/>
              <a:gd name="T30" fmla="*/ 0 w 528"/>
              <a:gd name="T31" fmla="*/ 425 h 528"/>
              <a:gd name="T32" fmla="*/ 15 w 528"/>
              <a:gd name="T33" fmla="*/ 528 h 528"/>
              <a:gd name="T34" fmla="*/ 528 w 528"/>
              <a:gd name="T35" fmla="*/ 513 h 528"/>
              <a:gd name="T36" fmla="*/ 514 w 528"/>
              <a:gd name="T37" fmla="*/ 411 h 528"/>
              <a:gd name="T38" fmla="*/ 411 w 528"/>
              <a:gd name="T39" fmla="*/ 381 h 528"/>
              <a:gd name="T40" fmla="*/ 250 w 528"/>
              <a:gd name="T41" fmla="*/ 29 h 528"/>
              <a:gd name="T42" fmla="*/ 455 w 528"/>
              <a:gd name="T43" fmla="*/ 59 h 528"/>
              <a:gd name="T44" fmla="*/ 250 w 528"/>
              <a:gd name="T45" fmla="*/ 29 h 528"/>
              <a:gd name="T46" fmla="*/ 382 w 528"/>
              <a:gd name="T47" fmla="*/ 88 h 528"/>
              <a:gd name="T48" fmla="*/ 323 w 528"/>
              <a:gd name="T49" fmla="*/ 117 h 528"/>
              <a:gd name="T50" fmla="*/ 206 w 528"/>
              <a:gd name="T51" fmla="*/ 191 h 528"/>
              <a:gd name="T52" fmla="*/ 455 w 528"/>
              <a:gd name="T53" fmla="*/ 147 h 528"/>
              <a:gd name="T54" fmla="*/ 499 w 528"/>
              <a:gd name="T55" fmla="*/ 308 h 528"/>
              <a:gd name="T56" fmla="*/ 250 w 528"/>
              <a:gd name="T57" fmla="*/ 352 h 528"/>
              <a:gd name="T58" fmla="*/ 206 w 528"/>
              <a:gd name="T59" fmla="*/ 191 h 528"/>
              <a:gd name="T60" fmla="*/ 132 w 528"/>
              <a:gd name="T61" fmla="*/ 315 h 528"/>
              <a:gd name="T62" fmla="*/ 250 w 528"/>
              <a:gd name="T63" fmla="*/ 381 h 528"/>
              <a:gd name="T64" fmla="*/ 294 w 528"/>
              <a:gd name="T65" fmla="*/ 411 h 528"/>
              <a:gd name="T66" fmla="*/ 177 w 528"/>
              <a:gd name="T67" fmla="*/ 213 h 528"/>
              <a:gd name="T68" fmla="*/ 132 w 528"/>
              <a:gd name="T69" fmla="*/ 286 h 528"/>
              <a:gd name="T70" fmla="*/ 177 w 528"/>
              <a:gd name="T71" fmla="*/ 213 h 528"/>
              <a:gd name="T72" fmla="*/ 103 w 528"/>
              <a:gd name="T73" fmla="*/ 147 h 528"/>
              <a:gd name="T74" fmla="*/ 74 w 528"/>
              <a:gd name="T75" fmla="*/ 352 h 528"/>
              <a:gd name="T76" fmla="*/ 74 w 528"/>
              <a:gd name="T77" fmla="*/ 381 h 528"/>
              <a:gd name="T78" fmla="*/ 103 w 528"/>
              <a:gd name="T79" fmla="*/ 411 h 528"/>
              <a:gd name="T80" fmla="*/ 74 w 528"/>
              <a:gd name="T81" fmla="*/ 381 h 528"/>
              <a:gd name="T82" fmla="*/ 30 w 528"/>
              <a:gd name="T83" fmla="*/ 499 h 528"/>
              <a:gd name="T84" fmla="*/ 499 w 528"/>
              <a:gd name="T85" fmla="*/ 440 h 528"/>
              <a:gd name="T86" fmla="*/ 382 w 528"/>
              <a:gd name="T87" fmla="*/ 411 h 528"/>
              <a:gd name="T88" fmla="*/ 323 w 528"/>
              <a:gd name="T89" fmla="*/ 381 h 528"/>
              <a:gd name="T90" fmla="*/ 382 w 528"/>
              <a:gd name="T91" fmla="*/ 411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28" h="528">
                <a:moveTo>
                  <a:pt x="455" y="381"/>
                </a:moveTo>
                <a:cubicBezTo>
                  <a:pt x="496" y="381"/>
                  <a:pt x="528" y="348"/>
                  <a:pt x="528" y="308"/>
                </a:cubicBezTo>
                <a:lnTo>
                  <a:pt x="528" y="191"/>
                </a:lnTo>
                <a:cubicBezTo>
                  <a:pt x="528" y="150"/>
                  <a:pt x="496" y="117"/>
                  <a:pt x="455" y="117"/>
                </a:cubicBezTo>
                <a:lnTo>
                  <a:pt x="411" y="117"/>
                </a:lnTo>
                <a:lnTo>
                  <a:pt x="411" y="88"/>
                </a:lnTo>
                <a:lnTo>
                  <a:pt x="470" y="88"/>
                </a:lnTo>
                <a:cubicBezTo>
                  <a:pt x="478" y="88"/>
                  <a:pt x="484" y="81"/>
                  <a:pt x="484" y="73"/>
                </a:cubicBezTo>
                <a:cubicBezTo>
                  <a:pt x="484" y="73"/>
                  <a:pt x="484" y="73"/>
                  <a:pt x="484" y="73"/>
                </a:cubicBezTo>
                <a:lnTo>
                  <a:pt x="484" y="15"/>
                </a:lnTo>
                <a:cubicBezTo>
                  <a:pt x="484" y="6"/>
                  <a:pt x="478" y="0"/>
                  <a:pt x="470" y="0"/>
                </a:cubicBezTo>
                <a:lnTo>
                  <a:pt x="235" y="0"/>
                </a:lnTo>
                <a:cubicBezTo>
                  <a:pt x="227" y="0"/>
                  <a:pt x="220" y="6"/>
                  <a:pt x="220" y="15"/>
                </a:cubicBezTo>
                <a:lnTo>
                  <a:pt x="220" y="73"/>
                </a:lnTo>
                <a:cubicBezTo>
                  <a:pt x="220" y="81"/>
                  <a:pt x="227" y="88"/>
                  <a:pt x="235" y="88"/>
                </a:cubicBezTo>
                <a:lnTo>
                  <a:pt x="294" y="88"/>
                </a:lnTo>
                <a:lnTo>
                  <a:pt x="294" y="117"/>
                </a:lnTo>
                <a:lnTo>
                  <a:pt x="250" y="117"/>
                </a:lnTo>
                <a:cubicBezTo>
                  <a:pt x="212" y="117"/>
                  <a:pt x="181" y="146"/>
                  <a:pt x="177" y="183"/>
                </a:cubicBezTo>
                <a:lnTo>
                  <a:pt x="132" y="183"/>
                </a:lnTo>
                <a:lnTo>
                  <a:pt x="132" y="132"/>
                </a:lnTo>
                <a:cubicBezTo>
                  <a:pt x="132" y="124"/>
                  <a:pt x="126" y="117"/>
                  <a:pt x="118" y="117"/>
                </a:cubicBezTo>
                <a:lnTo>
                  <a:pt x="59" y="117"/>
                </a:lnTo>
                <a:cubicBezTo>
                  <a:pt x="51" y="117"/>
                  <a:pt x="45" y="124"/>
                  <a:pt x="45" y="132"/>
                </a:cubicBezTo>
                <a:lnTo>
                  <a:pt x="45" y="235"/>
                </a:lnTo>
                <a:lnTo>
                  <a:pt x="15" y="235"/>
                </a:lnTo>
                <a:cubicBezTo>
                  <a:pt x="7" y="235"/>
                  <a:pt x="0" y="241"/>
                  <a:pt x="0" y="249"/>
                </a:cubicBezTo>
                <a:cubicBezTo>
                  <a:pt x="0" y="257"/>
                  <a:pt x="7" y="264"/>
                  <a:pt x="15" y="264"/>
                </a:cubicBezTo>
                <a:lnTo>
                  <a:pt x="45" y="264"/>
                </a:lnTo>
                <a:lnTo>
                  <a:pt x="45" y="411"/>
                </a:lnTo>
                <a:lnTo>
                  <a:pt x="15" y="411"/>
                </a:lnTo>
                <a:cubicBezTo>
                  <a:pt x="7" y="411"/>
                  <a:pt x="0" y="417"/>
                  <a:pt x="0" y="425"/>
                </a:cubicBezTo>
                <a:lnTo>
                  <a:pt x="0" y="513"/>
                </a:lnTo>
                <a:cubicBezTo>
                  <a:pt x="0" y="521"/>
                  <a:pt x="7" y="528"/>
                  <a:pt x="15" y="528"/>
                </a:cubicBezTo>
                <a:lnTo>
                  <a:pt x="514" y="528"/>
                </a:lnTo>
                <a:cubicBezTo>
                  <a:pt x="522" y="528"/>
                  <a:pt x="528" y="521"/>
                  <a:pt x="528" y="513"/>
                </a:cubicBezTo>
                <a:lnTo>
                  <a:pt x="528" y="425"/>
                </a:lnTo>
                <a:cubicBezTo>
                  <a:pt x="528" y="417"/>
                  <a:pt x="522" y="411"/>
                  <a:pt x="514" y="411"/>
                </a:cubicBezTo>
                <a:lnTo>
                  <a:pt x="411" y="411"/>
                </a:lnTo>
                <a:lnTo>
                  <a:pt x="411" y="381"/>
                </a:lnTo>
                <a:lnTo>
                  <a:pt x="455" y="381"/>
                </a:lnTo>
                <a:close/>
                <a:moveTo>
                  <a:pt x="250" y="29"/>
                </a:moveTo>
                <a:lnTo>
                  <a:pt x="455" y="29"/>
                </a:lnTo>
                <a:lnTo>
                  <a:pt x="455" y="59"/>
                </a:lnTo>
                <a:lnTo>
                  <a:pt x="250" y="59"/>
                </a:lnTo>
                <a:lnTo>
                  <a:pt x="250" y="29"/>
                </a:lnTo>
                <a:close/>
                <a:moveTo>
                  <a:pt x="323" y="88"/>
                </a:moveTo>
                <a:lnTo>
                  <a:pt x="382" y="88"/>
                </a:lnTo>
                <a:lnTo>
                  <a:pt x="382" y="117"/>
                </a:lnTo>
                <a:lnTo>
                  <a:pt x="323" y="117"/>
                </a:lnTo>
                <a:lnTo>
                  <a:pt x="323" y="88"/>
                </a:lnTo>
                <a:close/>
                <a:moveTo>
                  <a:pt x="206" y="191"/>
                </a:moveTo>
                <a:cubicBezTo>
                  <a:pt x="206" y="166"/>
                  <a:pt x="226" y="147"/>
                  <a:pt x="250" y="147"/>
                </a:cubicBezTo>
                <a:lnTo>
                  <a:pt x="455" y="147"/>
                </a:lnTo>
                <a:cubicBezTo>
                  <a:pt x="479" y="147"/>
                  <a:pt x="499" y="166"/>
                  <a:pt x="499" y="191"/>
                </a:cubicBezTo>
                <a:lnTo>
                  <a:pt x="499" y="308"/>
                </a:lnTo>
                <a:cubicBezTo>
                  <a:pt x="499" y="332"/>
                  <a:pt x="479" y="352"/>
                  <a:pt x="455" y="352"/>
                </a:cubicBezTo>
                <a:lnTo>
                  <a:pt x="250" y="352"/>
                </a:lnTo>
                <a:cubicBezTo>
                  <a:pt x="226" y="352"/>
                  <a:pt x="206" y="332"/>
                  <a:pt x="206" y="308"/>
                </a:cubicBezTo>
                <a:lnTo>
                  <a:pt x="206" y="191"/>
                </a:lnTo>
                <a:close/>
                <a:moveTo>
                  <a:pt x="132" y="411"/>
                </a:moveTo>
                <a:lnTo>
                  <a:pt x="132" y="315"/>
                </a:lnTo>
                <a:lnTo>
                  <a:pt x="177" y="315"/>
                </a:lnTo>
                <a:cubicBezTo>
                  <a:pt x="181" y="353"/>
                  <a:pt x="212" y="381"/>
                  <a:pt x="250" y="381"/>
                </a:cubicBezTo>
                <a:lnTo>
                  <a:pt x="294" y="381"/>
                </a:lnTo>
                <a:lnTo>
                  <a:pt x="294" y="411"/>
                </a:lnTo>
                <a:lnTo>
                  <a:pt x="132" y="411"/>
                </a:lnTo>
                <a:close/>
                <a:moveTo>
                  <a:pt x="177" y="213"/>
                </a:moveTo>
                <a:lnTo>
                  <a:pt x="177" y="286"/>
                </a:lnTo>
                <a:lnTo>
                  <a:pt x="132" y="286"/>
                </a:lnTo>
                <a:lnTo>
                  <a:pt x="132" y="213"/>
                </a:lnTo>
                <a:lnTo>
                  <a:pt x="177" y="213"/>
                </a:lnTo>
                <a:close/>
                <a:moveTo>
                  <a:pt x="74" y="147"/>
                </a:moveTo>
                <a:lnTo>
                  <a:pt x="103" y="147"/>
                </a:lnTo>
                <a:lnTo>
                  <a:pt x="103" y="352"/>
                </a:lnTo>
                <a:lnTo>
                  <a:pt x="74" y="352"/>
                </a:lnTo>
                <a:lnTo>
                  <a:pt x="74" y="147"/>
                </a:lnTo>
                <a:close/>
                <a:moveTo>
                  <a:pt x="74" y="381"/>
                </a:moveTo>
                <a:lnTo>
                  <a:pt x="103" y="381"/>
                </a:lnTo>
                <a:lnTo>
                  <a:pt x="103" y="411"/>
                </a:lnTo>
                <a:lnTo>
                  <a:pt x="74" y="411"/>
                </a:lnTo>
                <a:lnTo>
                  <a:pt x="74" y="381"/>
                </a:lnTo>
                <a:close/>
                <a:moveTo>
                  <a:pt x="499" y="499"/>
                </a:moveTo>
                <a:lnTo>
                  <a:pt x="30" y="499"/>
                </a:lnTo>
                <a:lnTo>
                  <a:pt x="30" y="440"/>
                </a:lnTo>
                <a:lnTo>
                  <a:pt x="499" y="440"/>
                </a:lnTo>
                <a:lnTo>
                  <a:pt x="499" y="499"/>
                </a:lnTo>
                <a:close/>
                <a:moveTo>
                  <a:pt x="382" y="411"/>
                </a:moveTo>
                <a:lnTo>
                  <a:pt x="323" y="411"/>
                </a:lnTo>
                <a:lnTo>
                  <a:pt x="323" y="381"/>
                </a:lnTo>
                <a:lnTo>
                  <a:pt x="382" y="381"/>
                </a:lnTo>
                <a:lnTo>
                  <a:pt x="382" y="41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Freeform 238">
            <a:extLst>
              <a:ext uri="{FF2B5EF4-FFF2-40B4-BE49-F238E27FC236}">
                <a16:creationId xmlns:a16="http://schemas.microsoft.com/office/drawing/2014/main" id="{4A5607FD-139F-46FA-84E6-608C0686B255}"/>
              </a:ext>
            </a:extLst>
          </p:cNvPr>
          <p:cNvSpPr>
            <a:spLocks/>
          </p:cNvSpPr>
          <p:nvPr/>
        </p:nvSpPr>
        <p:spPr bwMode="auto">
          <a:xfrm>
            <a:off x="3858210" y="4560595"/>
            <a:ext cx="123793" cy="15871"/>
          </a:xfrm>
          <a:custGeom>
            <a:avLst/>
            <a:gdLst>
              <a:gd name="T0" fmla="*/ 17 w 236"/>
              <a:gd name="T1" fmla="*/ 30 h 30"/>
              <a:gd name="T2" fmla="*/ 222 w 236"/>
              <a:gd name="T3" fmla="*/ 30 h 30"/>
              <a:gd name="T4" fmla="*/ 235 w 236"/>
              <a:gd name="T5" fmla="*/ 14 h 30"/>
              <a:gd name="T6" fmla="*/ 222 w 236"/>
              <a:gd name="T7" fmla="*/ 1 h 30"/>
              <a:gd name="T8" fmla="*/ 17 w 236"/>
              <a:gd name="T9" fmla="*/ 1 h 30"/>
              <a:gd name="T10" fmla="*/ 1 w 236"/>
              <a:gd name="T11" fmla="*/ 14 h 30"/>
              <a:gd name="T12" fmla="*/ 14 w 236"/>
              <a:gd name="T13" fmla="*/ 30 h 30"/>
              <a:gd name="T14" fmla="*/ 17 w 236"/>
              <a:gd name="T15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6" h="30">
                <a:moveTo>
                  <a:pt x="17" y="30"/>
                </a:moveTo>
                <a:lnTo>
                  <a:pt x="222" y="30"/>
                </a:lnTo>
                <a:cubicBezTo>
                  <a:pt x="230" y="29"/>
                  <a:pt x="236" y="22"/>
                  <a:pt x="235" y="14"/>
                </a:cubicBezTo>
                <a:cubicBezTo>
                  <a:pt x="235" y="7"/>
                  <a:pt x="229" y="2"/>
                  <a:pt x="222" y="1"/>
                </a:cubicBezTo>
                <a:lnTo>
                  <a:pt x="17" y="1"/>
                </a:lnTo>
                <a:cubicBezTo>
                  <a:pt x="9" y="0"/>
                  <a:pt x="1" y="6"/>
                  <a:pt x="1" y="14"/>
                </a:cubicBezTo>
                <a:cubicBezTo>
                  <a:pt x="0" y="22"/>
                  <a:pt x="6" y="29"/>
                  <a:pt x="14" y="30"/>
                </a:cubicBezTo>
                <a:cubicBezTo>
                  <a:pt x="15" y="30"/>
                  <a:pt x="16" y="30"/>
                  <a:pt x="17" y="3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Freeform 239">
            <a:extLst>
              <a:ext uri="{FF2B5EF4-FFF2-40B4-BE49-F238E27FC236}">
                <a16:creationId xmlns:a16="http://schemas.microsoft.com/office/drawing/2014/main" id="{42FFD575-A87A-4EC8-A86F-94A5D1C782D8}"/>
              </a:ext>
            </a:extLst>
          </p:cNvPr>
          <p:cNvSpPr>
            <a:spLocks/>
          </p:cNvSpPr>
          <p:nvPr/>
        </p:nvSpPr>
        <p:spPr bwMode="auto">
          <a:xfrm>
            <a:off x="3858210" y="4590749"/>
            <a:ext cx="123793" cy="14283"/>
          </a:xfrm>
          <a:custGeom>
            <a:avLst/>
            <a:gdLst>
              <a:gd name="T0" fmla="*/ 15 w 235"/>
              <a:gd name="T1" fmla="*/ 29 h 29"/>
              <a:gd name="T2" fmla="*/ 220 w 235"/>
              <a:gd name="T3" fmla="*/ 29 h 29"/>
              <a:gd name="T4" fmla="*/ 235 w 235"/>
              <a:gd name="T5" fmla="*/ 14 h 29"/>
              <a:gd name="T6" fmla="*/ 220 w 235"/>
              <a:gd name="T7" fmla="*/ 0 h 29"/>
              <a:gd name="T8" fmla="*/ 15 w 235"/>
              <a:gd name="T9" fmla="*/ 0 h 29"/>
              <a:gd name="T10" fmla="*/ 0 w 235"/>
              <a:gd name="T11" fmla="*/ 14 h 29"/>
              <a:gd name="T12" fmla="*/ 15 w 235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5" h="29">
                <a:moveTo>
                  <a:pt x="15" y="29"/>
                </a:moveTo>
                <a:lnTo>
                  <a:pt x="220" y="29"/>
                </a:lnTo>
                <a:cubicBezTo>
                  <a:pt x="228" y="29"/>
                  <a:pt x="235" y="22"/>
                  <a:pt x="235" y="14"/>
                </a:cubicBezTo>
                <a:cubicBezTo>
                  <a:pt x="235" y="6"/>
                  <a:pt x="228" y="0"/>
                  <a:pt x="220" y="0"/>
                </a:cubicBezTo>
                <a:lnTo>
                  <a:pt x="15" y="0"/>
                </a:lnTo>
                <a:cubicBezTo>
                  <a:pt x="7" y="0"/>
                  <a:pt x="0" y="6"/>
                  <a:pt x="0" y="14"/>
                </a:cubicBezTo>
                <a:cubicBezTo>
                  <a:pt x="0" y="22"/>
                  <a:pt x="7" y="29"/>
                  <a:pt x="15" y="29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Freeform 240">
            <a:extLst>
              <a:ext uri="{FF2B5EF4-FFF2-40B4-BE49-F238E27FC236}">
                <a16:creationId xmlns:a16="http://schemas.microsoft.com/office/drawing/2014/main" id="{03DB9592-8F0C-4754-95BA-7BD8410EF92F}"/>
              </a:ext>
            </a:extLst>
          </p:cNvPr>
          <p:cNvSpPr>
            <a:spLocks/>
          </p:cNvSpPr>
          <p:nvPr/>
        </p:nvSpPr>
        <p:spPr bwMode="auto">
          <a:xfrm>
            <a:off x="3858210" y="4619317"/>
            <a:ext cx="123793" cy="14283"/>
          </a:xfrm>
          <a:custGeom>
            <a:avLst/>
            <a:gdLst>
              <a:gd name="T0" fmla="*/ 15 w 235"/>
              <a:gd name="T1" fmla="*/ 30 h 30"/>
              <a:gd name="T2" fmla="*/ 220 w 235"/>
              <a:gd name="T3" fmla="*/ 30 h 30"/>
              <a:gd name="T4" fmla="*/ 235 w 235"/>
              <a:gd name="T5" fmla="*/ 15 h 30"/>
              <a:gd name="T6" fmla="*/ 220 w 235"/>
              <a:gd name="T7" fmla="*/ 0 h 30"/>
              <a:gd name="T8" fmla="*/ 15 w 235"/>
              <a:gd name="T9" fmla="*/ 0 h 30"/>
              <a:gd name="T10" fmla="*/ 0 w 235"/>
              <a:gd name="T11" fmla="*/ 15 h 30"/>
              <a:gd name="T12" fmla="*/ 15 w 235"/>
              <a:gd name="T1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5" h="30">
                <a:moveTo>
                  <a:pt x="15" y="30"/>
                </a:moveTo>
                <a:lnTo>
                  <a:pt x="220" y="30"/>
                </a:lnTo>
                <a:cubicBezTo>
                  <a:pt x="228" y="30"/>
                  <a:pt x="235" y="23"/>
                  <a:pt x="235" y="15"/>
                </a:cubicBezTo>
                <a:cubicBezTo>
                  <a:pt x="235" y="7"/>
                  <a:pt x="228" y="0"/>
                  <a:pt x="220" y="0"/>
                </a:cubicBezTo>
                <a:lnTo>
                  <a:pt x="15" y="0"/>
                </a:lnTo>
                <a:cubicBezTo>
                  <a:pt x="7" y="0"/>
                  <a:pt x="0" y="7"/>
                  <a:pt x="0" y="15"/>
                </a:cubicBezTo>
                <a:cubicBezTo>
                  <a:pt x="0" y="23"/>
                  <a:pt x="7" y="30"/>
                  <a:pt x="15" y="3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Freeform 241">
            <a:extLst>
              <a:ext uri="{FF2B5EF4-FFF2-40B4-BE49-F238E27FC236}">
                <a16:creationId xmlns:a16="http://schemas.microsoft.com/office/drawing/2014/main" id="{FF17068A-B529-4134-9405-61FBBF2B802C}"/>
              </a:ext>
            </a:extLst>
          </p:cNvPr>
          <p:cNvSpPr>
            <a:spLocks/>
          </p:cNvSpPr>
          <p:nvPr/>
        </p:nvSpPr>
        <p:spPr bwMode="auto">
          <a:xfrm>
            <a:off x="4764434" y="4497111"/>
            <a:ext cx="65071" cy="41264"/>
          </a:xfrm>
          <a:custGeom>
            <a:avLst/>
            <a:gdLst>
              <a:gd name="T0" fmla="*/ 124 w 126"/>
              <a:gd name="T1" fmla="*/ 9 h 83"/>
              <a:gd name="T2" fmla="*/ 110 w 126"/>
              <a:gd name="T3" fmla="*/ 3 h 83"/>
              <a:gd name="T4" fmla="*/ 63 w 126"/>
              <a:gd name="T5" fmla="*/ 23 h 83"/>
              <a:gd name="T6" fmla="*/ 61 w 126"/>
              <a:gd name="T7" fmla="*/ 22 h 83"/>
              <a:gd name="T8" fmla="*/ 13 w 126"/>
              <a:gd name="T9" fmla="*/ 22 h 83"/>
              <a:gd name="T10" fmla="*/ 13 w 126"/>
              <a:gd name="T11" fmla="*/ 70 h 83"/>
              <a:gd name="T12" fmla="*/ 61 w 126"/>
              <a:gd name="T13" fmla="*/ 70 h 83"/>
              <a:gd name="T14" fmla="*/ 72 w 126"/>
              <a:gd name="T15" fmla="*/ 44 h 83"/>
              <a:gd name="T16" fmla="*/ 118 w 126"/>
              <a:gd name="T17" fmla="*/ 23 h 83"/>
              <a:gd name="T18" fmla="*/ 124 w 126"/>
              <a:gd name="T19" fmla="*/ 9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6" h="83">
                <a:moveTo>
                  <a:pt x="124" y="9"/>
                </a:moveTo>
                <a:cubicBezTo>
                  <a:pt x="121" y="3"/>
                  <a:pt x="115" y="0"/>
                  <a:pt x="110" y="3"/>
                </a:cubicBezTo>
                <a:lnTo>
                  <a:pt x="63" y="23"/>
                </a:lnTo>
                <a:lnTo>
                  <a:pt x="61" y="22"/>
                </a:lnTo>
                <a:cubicBezTo>
                  <a:pt x="48" y="9"/>
                  <a:pt x="26" y="9"/>
                  <a:pt x="13" y="22"/>
                </a:cubicBezTo>
                <a:cubicBezTo>
                  <a:pt x="0" y="35"/>
                  <a:pt x="0" y="57"/>
                  <a:pt x="13" y="70"/>
                </a:cubicBezTo>
                <a:cubicBezTo>
                  <a:pt x="26" y="83"/>
                  <a:pt x="48" y="83"/>
                  <a:pt x="61" y="70"/>
                </a:cubicBezTo>
                <a:cubicBezTo>
                  <a:pt x="69" y="63"/>
                  <a:pt x="72" y="54"/>
                  <a:pt x="72" y="44"/>
                </a:cubicBezTo>
                <a:lnTo>
                  <a:pt x="118" y="23"/>
                </a:lnTo>
                <a:cubicBezTo>
                  <a:pt x="123" y="21"/>
                  <a:pt x="126" y="15"/>
                  <a:pt x="124" y="9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Freeform 242">
            <a:extLst>
              <a:ext uri="{FF2B5EF4-FFF2-40B4-BE49-F238E27FC236}">
                <a16:creationId xmlns:a16="http://schemas.microsoft.com/office/drawing/2014/main" id="{62F5906A-C62C-43B2-A700-9F0004FB2154}"/>
              </a:ext>
            </a:extLst>
          </p:cNvPr>
          <p:cNvSpPr>
            <a:spLocks/>
          </p:cNvSpPr>
          <p:nvPr/>
        </p:nvSpPr>
        <p:spPr bwMode="auto">
          <a:xfrm>
            <a:off x="4839028" y="4514567"/>
            <a:ext cx="19045" cy="12697"/>
          </a:xfrm>
          <a:custGeom>
            <a:avLst/>
            <a:gdLst>
              <a:gd name="T0" fmla="*/ 11 w 38"/>
              <a:gd name="T1" fmla="*/ 24 h 24"/>
              <a:gd name="T2" fmla="*/ 26 w 38"/>
              <a:gd name="T3" fmla="*/ 24 h 24"/>
              <a:gd name="T4" fmla="*/ 38 w 38"/>
              <a:gd name="T5" fmla="*/ 12 h 24"/>
              <a:gd name="T6" fmla="*/ 26 w 38"/>
              <a:gd name="T7" fmla="*/ 0 h 24"/>
              <a:gd name="T8" fmla="*/ 11 w 38"/>
              <a:gd name="T9" fmla="*/ 0 h 24"/>
              <a:gd name="T10" fmla="*/ 0 w 38"/>
              <a:gd name="T11" fmla="*/ 12 h 24"/>
              <a:gd name="T12" fmla="*/ 11 w 38"/>
              <a:gd name="T1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" h="24">
                <a:moveTo>
                  <a:pt x="11" y="24"/>
                </a:moveTo>
                <a:lnTo>
                  <a:pt x="26" y="24"/>
                </a:lnTo>
                <a:cubicBezTo>
                  <a:pt x="32" y="24"/>
                  <a:pt x="38" y="19"/>
                  <a:pt x="38" y="12"/>
                </a:cubicBezTo>
                <a:cubicBezTo>
                  <a:pt x="38" y="5"/>
                  <a:pt x="33" y="0"/>
                  <a:pt x="26" y="0"/>
                </a:cubicBezTo>
                <a:lnTo>
                  <a:pt x="11" y="0"/>
                </a:lnTo>
                <a:cubicBezTo>
                  <a:pt x="6" y="0"/>
                  <a:pt x="0" y="5"/>
                  <a:pt x="0" y="12"/>
                </a:cubicBezTo>
                <a:cubicBezTo>
                  <a:pt x="0" y="19"/>
                  <a:pt x="6" y="24"/>
                  <a:pt x="11" y="24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Freeform 243">
            <a:extLst>
              <a:ext uri="{FF2B5EF4-FFF2-40B4-BE49-F238E27FC236}">
                <a16:creationId xmlns:a16="http://schemas.microsoft.com/office/drawing/2014/main" id="{79C5E186-6FD6-43D6-84C1-9A24EC7EDF67}"/>
              </a:ext>
            </a:extLst>
          </p:cNvPr>
          <p:cNvSpPr>
            <a:spLocks/>
          </p:cNvSpPr>
          <p:nvPr/>
        </p:nvSpPr>
        <p:spPr bwMode="auto">
          <a:xfrm>
            <a:off x="4707299" y="4514567"/>
            <a:ext cx="20633" cy="12697"/>
          </a:xfrm>
          <a:custGeom>
            <a:avLst/>
            <a:gdLst>
              <a:gd name="T0" fmla="*/ 27 w 38"/>
              <a:gd name="T1" fmla="*/ 0 h 24"/>
              <a:gd name="T2" fmla="*/ 12 w 38"/>
              <a:gd name="T3" fmla="*/ 0 h 24"/>
              <a:gd name="T4" fmla="*/ 0 w 38"/>
              <a:gd name="T5" fmla="*/ 12 h 24"/>
              <a:gd name="T6" fmla="*/ 12 w 38"/>
              <a:gd name="T7" fmla="*/ 24 h 24"/>
              <a:gd name="T8" fmla="*/ 27 w 38"/>
              <a:gd name="T9" fmla="*/ 24 h 24"/>
              <a:gd name="T10" fmla="*/ 38 w 38"/>
              <a:gd name="T11" fmla="*/ 12 h 24"/>
              <a:gd name="T12" fmla="*/ 27 w 38"/>
              <a:gd name="T1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" h="24">
                <a:moveTo>
                  <a:pt x="27" y="0"/>
                </a:moveTo>
                <a:lnTo>
                  <a:pt x="12" y="0"/>
                </a:lnTo>
                <a:cubicBezTo>
                  <a:pt x="6" y="0"/>
                  <a:pt x="0" y="5"/>
                  <a:pt x="0" y="12"/>
                </a:cubicBezTo>
                <a:cubicBezTo>
                  <a:pt x="0" y="19"/>
                  <a:pt x="5" y="24"/>
                  <a:pt x="12" y="24"/>
                </a:cubicBezTo>
                <a:lnTo>
                  <a:pt x="27" y="24"/>
                </a:lnTo>
                <a:cubicBezTo>
                  <a:pt x="32" y="24"/>
                  <a:pt x="38" y="19"/>
                  <a:pt x="38" y="12"/>
                </a:cubicBezTo>
                <a:cubicBezTo>
                  <a:pt x="38" y="5"/>
                  <a:pt x="32" y="0"/>
                  <a:pt x="27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Freeform 244">
            <a:extLst>
              <a:ext uri="{FF2B5EF4-FFF2-40B4-BE49-F238E27FC236}">
                <a16:creationId xmlns:a16="http://schemas.microsoft.com/office/drawing/2014/main" id="{EA4A4330-9274-4562-9BA2-B3D52518DB09}"/>
              </a:ext>
            </a:extLst>
          </p:cNvPr>
          <p:cNvSpPr>
            <a:spLocks/>
          </p:cNvSpPr>
          <p:nvPr/>
        </p:nvSpPr>
        <p:spPr bwMode="auto">
          <a:xfrm>
            <a:off x="4819983" y="4470130"/>
            <a:ext cx="19045" cy="15871"/>
          </a:xfrm>
          <a:custGeom>
            <a:avLst/>
            <a:gdLst>
              <a:gd name="T0" fmla="*/ 20 w 35"/>
              <a:gd name="T1" fmla="*/ 30 h 35"/>
              <a:gd name="T2" fmla="*/ 30 w 35"/>
              <a:gd name="T3" fmla="*/ 20 h 35"/>
              <a:gd name="T4" fmla="*/ 30 w 35"/>
              <a:gd name="T5" fmla="*/ 4 h 35"/>
              <a:gd name="T6" fmla="*/ 14 w 35"/>
              <a:gd name="T7" fmla="*/ 4 h 35"/>
              <a:gd name="T8" fmla="*/ 4 w 35"/>
              <a:gd name="T9" fmla="*/ 14 h 35"/>
              <a:gd name="T10" fmla="*/ 4 w 35"/>
              <a:gd name="T11" fmla="*/ 30 h 35"/>
              <a:gd name="T12" fmla="*/ 20 w 35"/>
              <a:gd name="T13" fmla="*/ 3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35">
                <a:moveTo>
                  <a:pt x="20" y="30"/>
                </a:moveTo>
                <a:lnTo>
                  <a:pt x="30" y="20"/>
                </a:lnTo>
                <a:cubicBezTo>
                  <a:pt x="35" y="16"/>
                  <a:pt x="35" y="8"/>
                  <a:pt x="30" y="4"/>
                </a:cubicBezTo>
                <a:cubicBezTo>
                  <a:pt x="26" y="0"/>
                  <a:pt x="19" y="0"/>
                  <a:pt x="14" y="4"/>
                </a:cubicBezTo>
                <a:lnTo>
                  <a:pt x="4" y="14"/>
                </a:lnTo>
                <a:cubicBezTo>
                  <a:pt x="0" y="19"/>
                  <a:pt x="0" y="26"/>
                  <a:pt x="4" y="30"/>
                </a:cubicBezTo>
                <a:cubicBezTo>
                  <a:pt x="8" y="35"/>
                  <a:pt x="16" y="35"/>
                  <a:pt x="20" y="3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Freeform 245">
            <a:extLst>
              <a:ext uri="{FF2B5EF4-FFF2-40B4-BE49-F238E27FC236}">
                <a16:creationId xmlns:a16="http://schemas.microsoft.com/office/drawing/2014/main" id="{C58AA606-B382-4170-9A1D-E1C8C9875497}"/>
              </a:ext>
            </a:extLst>
          </p:cNvPr>
          <p:cNvSpPr>
            <a:spLocks/>
          </p:cNvSpPr>
          <p:nvPr/>
        </p:nvSpPr>
        <p:spPr bwMode="auto">
          <a:xfrm>
            <a:off x="4727934" y="4555833"/>
            <a:ext cx="17458" cy="15871"/>
          </a:xfrm>
          <a:custGeom>
            <a:avLst/>
            <a:gdLst>
              <a:gd name="T0" fmla="*/ 15 w 35"/>
              <a:gd name="T1" fmla="*/ 4 h 35"/>
              <a:gd name="T2" fmla="*/ 5 w 35"/>
              <a:gd name="T3" fmla="*/ 15 h 35"/>
              <a:gd name="T4" fmla="*/ 5 w 35"/>
              <a:gd name="T5" fmla="*/ 31 h 35"/>
              <a:gd name="T6" fmla="*/ 21 w 35"/>
              <a:gd name="T7" fmla="*/ 31 h 35"/>
              <a:gd name="T8" fmla="*/ 31 w 35"/>
              <a:gd name="T9" fmla="*/ 20 h 35"/>
              <a:gd name="T10" fmla="*/ 31 w 35"/>
              <a:gd name="T11" fmla="*/ 4 h 35"/>
              <a:gd name="T12" fmla="*/ 15 w 35"/>
              <a:gd name="T13" fmla="*/ 4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35">
                <a:moveTo>
                  <a:pt x="15" y="4"/>
                </a:moveTo>
                <a:lnTo>
                  <a:pt x="5" y="15"/>
                </a:lnTo>
                <a:cubicBezTo>
                  <a:pt x="0" y="19"/>
                  <a:pt x="0" y="26"/>
                  <a:pt x="5" y="31"/>
                </a:cubicBezTo>
                <a:cubicBezTo>
                  <a:pt x="9" y="35"/>
                  <a:pt x="16" y="35"/>
                  <a:pt x="21" y="31"/>
                </a:cubicBezTo>
                <a:lnTo>
                  <a:pt x="31" y="20"/>
                </a:lnTo>
                <a:cubicBezTo>
                  <a:pt x="35" y="16"/>
                  <a:pt x="35" y="9"/>
                  <a:pt x="31" y="4"/>
                </a:cubicBezTo>
                <a:cubicBezTo>
                  <a:pt x="27" y="0"/>
                  <a:pt x="19" y="0"/>
                  <a:pt x="15" y="4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Freeform 246">
            <a:extLst>
              <a:ext uri="{FF2B5EF4-FFF2-40B4-BE49-F238E27FC236}">
                <a16:creationId xmlns:a16="http://schemas.microsoft.com/office/drawing/2014/main" id="{F8147A7B-C387-44C5-BF58-0BA06BC77D37}"/>
              </a:ext>
            </a:extLst>
          </p:cNvPr>
          <p:cNvSpPr>
            <a:spLocks/>
          </p:cNvSpPr>
          <p:nvPr/>
        </p:nvSpPr>
        <p:spPr bwMode="auto">
          <a:xfrm>
            <a:off x="4777133" y="4451084"/>
            <a:ext cx="11110" cy="17457"/>
          </a:xfrm>
          <a:custGeom>
            <a:avLst/>
            <a:gdLst>
              <a:gd name="T0" fmla="*/ 11 w 23"/>
              <a:gd name="T1" fmla="*/ 36 h 36"/>
              <a:gd name="T2" fmla="*/ 23 w 23"/>
              <a:gd name="T3" fmla="*/ 24 h 36"/>
              <a:gd name="T4" fmla="*/ 23 w 23"/>
              <a:gd name="T5" fmla="*/ 11 h 36"/>
              <a:gd name="T6" fmla="*/ 11 w 23"/>
              <a:gd name="T7" fmla="*/ 0 h 36"/>
              <a:gd name="T8" fmla="*/ 0 w 23"/>
              <a:gd name="T9" fmla="*/ 11 h 36"/>
              <a:gd name="T10" fmla="*/ 0 w 23"/>
              <a:gd name="T11" fmla="*/ 24 h 36"/>
              <a:gd name="T12" fmla="*/ 11 w 23"/>
              <a:gd name="T13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6">
                <a:moveTo>
                  <a:pt x="11" y="36"/>
                </a:moveTo>
                <a:cubicBezTo>
                  <a:pt x="17" y="36"/>
                  <a:pt x="23" y="32"/>
                  <a:pt x="23" y="24"/>
                </a:cubicBezTo>
                <a:lnTo>
                  <a:pt x="23" y="11"/>
                </a:lnTo>
                <a:cubicBezTo>
                  <a:pt x="23" y="5"/>
                  <a:pt x="19" y="0"/>
                  <a:pt x="11" y="0"/>
                </a:cubicBezTo>
                <a:cubicBezTo>
                  <a:pt x="6" y="0"/>
                  <a:pt x="0" y="4"/>
                  <a:pt x="0" y="11"/>
                </a:cubicBezTo>
                <a:lnTo>
                  <a:pt x="0" y="24"/>
                </a:lnTo>
                <a:cubicBezTo>
                  <a:pt x="0" y="32"/>
                  <a:pt x="6" y="36"/>
                  <a:pt x="11" y="36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Freeform 247">
            <a:extLst>
              <a:ext uri="{FF2B5EF4-FFF2-40B4-BE49-F238E27FC236}">
                <a16:creationId xmlns:a16="http://schemas.microsoft.com/office/drawing/2014/main" id="{A5DB4111-BAA7-49B9-B764-7072A16C08FD}"/>
              </a:ext>
            </a:extLst>
          </p:cNvPr>
          <p:cNvSpPr>
            <a:spLocks/>
          </p:cNvSpPr>
          <p:nvPr/>
        </p:nvSpPr>
        <p:spPr bwMode="auto">
          <a:xfrm>
            <a:off x="4727934" y="4470130"/>
            <a:ext cx="17458" cy="15871"/>
          </a:xfrm>
          <a:custGeom>
            <a:avLst/>
            <a:gdLst>
              <a:gd name="T0" fmla="*/ 15 w 35"/>
              <a:gd name="T1" fmla="*/ 30 h 35"/>
              <a:gd name="T2" fmla="*/ 31 w 35"/>
              <a:gd name="T3" fmla="*/ 30 h 35"/>
              <a:gd name="T4" fmla="*/ 31 w 35"/>
              <a:gd name="T5" fmla="*/ 14 h 35"/>
              <a:gd name="T6" fmla="*/ 21 w 35"/>
              <a:gd name="T7" fmla="*/ 4 h 35"/>
              <a:gd name="T8" fmla="*/ 5 w 35"/>
              <a:gd name="T9" fmla="*/ 4 h 35"/>
              <a:gd name="T10" fmla="*/ 5 w 35"/>
              <a:gd name="T11" fmla="*/ 20 h 35"/>
              <a:gd name="T12" fmla="*/ 15 w 35"/>
              <a:gd name="T13" fmla="*/ 3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35">
                <a:moveTo>
                  <a:pt x="15" y="30"/>
                </a:moveTo>
                <a:cubicBezTo>
                  <a:pt x="19" y="35"/>
                  <a:pt x="27" y="35"/>
                  <a:pt x="31" y="30"/>
                </a:cubicBezTo>
                <a:cubicBezTo>
                  <a:pt x="35" y="26"/>
                  <a:pt x="35" y="19"/>
                  <a:pt x="31" y="14"/>
                </a:cubicBezTo>
                <a:lnTo>
                  <a:pt x="21" y="4"/>
                </a:lnTo>
                <a:cubicBezTo>
                  <a:pt x="16" y="0"/>
                  <a:pt x="9" y="0"/>
                  <a:pt x="5" y="4"/>
                </a:cubicBezTo>
                <a:cubicBezTo>
                  <a:pt x="0" y="8"/>
                  <a:pt x="0" y="16"/>
                  <a:pt x="5" y="20"/>
                </a:cubicBezTo>
                <a:lnTo>
                  <a:pt x="15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Freeform 248">
            <a:extLst>
              <a:ext uri="{FF2B5EF4-FFF2-40B4-BE49-F238E27FC236}">
                <a16:creationId xmlns:a16="http://schemas.microsoft.com/office/drawing/2014/main" id="{3D520395-D730-4976-B970-DF9DB5910FC5}"/>
              </a:ext>
            </a:extLst>
          </p:cNvPr>
          <p:cNvSpPr>
            <a:spLocks/>
          </p:cNvSpPr>
          <p:nvPr/>
        </p:nvSpPr>
        <p:spPr bwMode="auto">
          <a:xfrm>
            <a:off x="4819983" y="4555833"/>
            <a:ext cx="19045" cy="15871"/>
          </a:xfrm>
          <a:custGeom>
            <a:avLst/>
            <a:gdLst>
              <a:gd name="T0" fmla="*/ 30 w 35"/>
              <a:gd name="T1" fmla="*/ 15 h 35"/>
              <a:gd name="T2" fmla="*/ 20 w 35"/>
              <a:gd name="T3" fmla="*/ 4 h 35"/>
              <a:gd name="T4" fmla="*/ 4 w 35"/>
              <a:gd name="T5" fmla="*/ 4 h 35"/>
              <a:gd name="T6" fmla="*/ 4 w 35"/>
              <a:gd name="T7" fmla="*/ 20 h 35"/>
              <a:gd name="T8" fmla="*/ 14 w 35"/>
              <a:gd name="T9" fmla="*/ 31 h 35"/>
              <a:gd name="T10" fmla="*/ 30 w 35"/>
              <a:gd name="T11" fmla="*/ 31 h 35"/>
              <a:gd name="T12" fmla="*/ 30 w 35"/>
              <a:gd name="T13" fmla="*/ 1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35">
                <a:moveTo>
                  <a:pt x="30" y="15"/>
                </a:moveTo>
                <a:lnTo>
                  <a:pt x="20" y="4"/>
                </a:lnTo>
                <a:cubicBezTo>
                  <a:pt x="16" y="0"/>
                  <a:pt x="8" y="0"/>
                  <a:pt x="4" y="4"/>
                </a:cubicBezTo>
                <a:cubicBezTo>
                  <a:pt x="0" y="9"/>
                  <a:pt x="0" y="16"/>
                  <a:pt x="4" y="20"/>
                </a:cubicBezTo>
                <a:lnTo>
                  <a:pt x="14" y="31"/>
                </a:lnTo>
                <a:cubicBezTo>
                  <a:pt x="19" y="35"/>
                  <a:pt x="26" y="35"/>
                  <a:pt x="30" y="31"/>
                </a:cubicBezTo>
                <a:cubicBezTo>
                  <a:pt x="35" y="26"/>
                  <a:pt x="35" y="19"/>
                  <a:pt x="30" y="15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Freeform 249">
            <a:extLst>
              <a:ext uri="{FF2B5EF4-FFF2-40B4-BE49-F238E27FC236}">
                <a16:creationId xmlns:a16="http://schemas.microsoft.com/office/drawing/2014/main" id="{69DA4DD1-B3CD-4926-8C02-5D74AC1B8712}"/>
              </a:ext>
            </a:extLst>
          </p:cNvPr>
          <p:cNvSpPr>
            <a:spLocks noEditPoints="1"/>
          </p:cNvSpPr>
          <p:nvPr/>
        </p:nvSpPr>
        <p:spPr bwMode="auto">
          <a:xfrm>
            <a:off x="4634293" y="4433626"/>
            <a:ext cx="298372" cy="341223"/>
          </a:xfrm>
          <a:custGeom>
            <a:avLst/>
            <a:gdLst>
              <a:gd name="T0" fmla="*/ 452 w 567"/>
              <a:gd name="T1" fmla="*/ 593 h 696"/>
              <a:gd name="T2" fmla="*/ 452 w 567"/>
              <a:gd name="T3" fmla="*/ 570 h 696"/>
              <a:gd name="T4" fmla="*/ 567 w 567"/>
              <a:gd name="T5" fmla="*/ 570 h 696"/>
              <a:gd name="T6" fmla="*/ 567 w 567"/>
              <a:gd name="T7" fmla="*/ 439 h 696"/>
              <a:gd name="T8" fmla="*/ 452 w 567"/>
              <a:gd name="T9" fmla="*/ 439 h 696"/>
              <a:gd name="T10" fmla="*/ 452 w 567"/>
              <a:gd name="T11" fmla="*/ 415 h 696"/>
              <a:gd name="T12" fmla="*/ 338 w 567"/>
              <a:gd name="T13" fmla="*/ 415 h 696"/>
              <a:gd name="T14" fmla="*/ 338 w 567"/>
              <a:gd name="T15" fmla="*/ 345 h 696"/>
              <a:gd name="T16" fmla="*/ 460 w 567"/>
              <a:gd name="T17" fmla="*/ 177 h 696"/>
              <a:gd name="T18" fmla="*/ 283 w 567"/>
              <a:gd name="T19" fmla="*/ 0 h 696"/>
              <a:gd name="T20" fmla="*/ 107 w 567"/>
              <a:gd name="T21" fmla="*/ 177 h 696"/>
              <a:gd name="T22" fmla="*/ 229 w 567"/>
              <a:gd name="T23" fmla="*/ 345 h 696"/>
              <a:gd name="T24" fmla="*/ 229 w 567"/>
              <a:gd name="T25" fmla="*/ 415 h 696"/>
              <a:gd name="T26" fmla="*/ 115 w 567"/>
              <a:gd name="T27" fmla="*/ 415 h 696"/>
              <a:gd name="T28" fmla="*/ 115 w 567"/>
              <a:gd name="T29" fmla="*/ 439 h 696"/>
              <a:gd name="T30" fmla="*/ 0 w 567"/>
              <a:gd name="T31" fmla="*/ 439 h 696"/>
              <a:gd name="T32" fmla="*/ 0 w 567"/>
              <a:gd name="T33" fmla="*/ 570 h 696"/>
              <a:gd name="T34" fmla="*/ 115 w 567"/>
              <a:gd name="T35" fmla="*/ 570 h 696"/>
              <a:gd name="T36" fmla="*/ 115 w 567"/>
              <a:gd name="T37" fmla="*/ 593 h 696"/>
              <a:gd name="T38" fmla="*/ 229 w 567"/>
              <a:gd name="T39" fmla="*/ 593 h 696"/>
              <a:gd name="T40" fmla="*/ 229 w 567"/>
              <a:gd name="T41" fmla="*/ 658 h 696"/>
              <a:gd name="T42" fmla="*/ 196 w 567"/>
              <a:gd name="T43" fmla="*/ 658 h 696"/>
              <a:gd name="T44" fmla="*/ 196 w 567"/>
              <a:gd name="T45" fmla="*/ 696 h 696"/>
              <a:gd name="T46" fmla="*/ 371 w 567"/>
              <a:gd name="T47" fmla="*/ 696 h 696"/>
              <a:gd name="T48" fmla="*/ 371 w 567"/>
              <a:gd name="T49" fmla="*/ 658 h 696"/>
              <a:gd name="T50" fmla="*/ 339 w 567"/>
              <a:gd name="T51" fmla="*/ 658 h 696"/>
              <a:gd name="T52" fmla="*/ 339 w 567"/>
              <a:gd name="T53" fmla="*/ 593 h 696"/>
              <a:gd name="T54" fmla="*/ 452 w 567"/>
              <a:gd name="T55" fmla="*/ 593 h 696"/>
              <a:gd name="T56" fmla="*/ 183 w 567"/>
              <a:gd name="T57" fmla="*/ 292 h 696"/>
              <a:gd name="T58" fmla="*/ 130 w 567"/>
              <a:gd name="T59" fmla="*/ 177 h 696"/>
              <a:gd name="T60" fmla="*/ 283 w 567"/>
              <a:gd name="T61" fmla="*/ 23 h 696"/>
              <a:gd name="T62" fmla="*/ 438 w 567"/>
              <a:gd name="T63" fmla="*/ 177 h 696"/>
              <a:gd name="T64" fmla="*/ 386 w 567"/>
              <a:gd name="T65" fmla="*/ 292 h 696"/>
              <a:gd name="T66" fmla="*/ 183 w 567"/>
              <a:gd name="T67" fmla="*/ 292 h 696"/>
              <a:gd name="T68" fmla="*/ 326 w 567"/>
              <a:gd name="T69" fmla="*/ 564 h 696"/>
              <a:gd name="T70" fmla="*/ 283 w 567"/>
              <a:gd name="T71" fmla="*/ 577 h 696"/>
              <a:gd name="T72" fmla="*/ 241 w 567"/>
              <a:gd name="T73" fmla="*/ 564 h 696"/>
              <a:gd name="T74" fmla="*/ 221 w 567"/>
              <a:gd name="T75" fmla="*/ 542 h 696"/>
              <a:gd name="T76" fmla="*/ 210 w 567"/>
              <a:gd name="T77" fmla="*/ 506 h 696"/>
              <a:gd name="T78" fmla="*/ 221 w 567"/>
              <a:gd name="T79" fmla="*/ 469 h 696"/>
              <a:gd name="T80" fmla="*/ 241 w 567"/>
              <a:gd name="T81" fmla="*/ 446 h 696"/>
              <a:gd name="T82" fmla="*/ 283 w 567"/>
              <a:gd name="T83" fmla="*/ 433 h 696"/>
              <a:gd name="T84" fmla="*/ 326 w 567"/>
              <a:gd name="T85" fmla="*/ 446 h 696"/>
              <a:gd name="T86" fmla="*/ 346 w 567"/>
              <a:gd name="T87" fmla="*/ 469 h 696"/>
              <a:gd name="T88" fmla="*/ 357 w 567"/>
              <a:gd name="T89" fmla="*/ 506 h 696"/>
              <a:gd name="T90" fmla="*/ 346 w 567"/>
              <a:gd name="T91" fmla="*/ 542 h 696"/>
              <a:gd name="T92" fmla="*/ 326 w 567"/>
              <a:gd name="T93" fmla="*/ 564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7" h="696">
                <a:moveTo>
                  <a:pt x="452" y="593"/>
                </a:moveTo>
                <a:lnTo>
                  <a:pt x="452" y="570"/>
                </a:lnTo>
                <a:lnTo>
                  <a:pt x="567" y="570"/>
                </a:lnTo>
                <a:lnTo>
                  <a:pt x="567" y="439"/>
                </a:lnTo>
                <a:lnTo>
                  <a:pt x="452" y="439"/>
                </a:lnTo>
                <a:lnTo>
                  <a:pt x="452" y="415"/>
                </a:lnTo>
                <a:lnTo>
                  <a:pt x="338" y="415"/>
                </a:lnTo>
                <a:lnTo>
                  <a:pt x="338" y="345"/>
                </a:lnTo>
                <a:cubicBezTo>
                  <a:pt x="409" y="322"/>
                  <a:pt x="460" y="256"/>
                  <a:pt x="460" y="177"/>
                </a:cubicBezTo>
                <a:cubicBezTo>
                  <a:pt x="460" y="79"/>
                  <a:pt x="381" y="0"/>
                  <a:pt x="283" y="0"/>
                </a:cubicBezTo>
                <a:cubicBezTo>
                  <a:pt x="186" y="0"/>
                  <a:pt x="107" y="79"/>
                  <a:pt x="107" y="177"/>
                </a:cubicBezTo>
                <a:cubicBezTo>
                  <a:pt x="107" y="256"/>
                  <a:pt x="158" y="322"/>
                  <a:pt x="229" y="345"/>
                </a:cubicBezTo>
                <a:lnTo>
                  <a:pt x="229" y="415"/>
                </a:lnTo>
                <a:lnTo>
                  <a:pt x="115" y="415"/>
                </a:lnTo>
                <a:lnTo>
                  <a:pt x="115" y="439"/>
                </a:lnTo>
                <a:lnTo>
                  <a:pt x="0" y="439"/>
                </a:lnTo>
                <a:lnTo>
                  <a:pt x="0" y="570"/>
                </a:lnTo>
                <a:lnTo>
                  <a:pt x="115" y="570"/>
                </a:lnTo>
                <a:lnTo>
                  <a:pt x="115" y="593"/>
                </a:lnTo>
                <a:lnTo>
                  <a:pt x="229" y="593"/>
                </a:lnTo>
                <a:lnTo>
                  <a:pt x="229" y="658"/>
                </a:lnTo>
                <a:lnTo>
                  <a:pt x="196" y="658"/>
                </a:lnTo>
                <a:lnTo>
                  <a:pt x="196" y="696"/>
                </a:lnTo>
                <a:lnTo>
                  <a:pt x="371" y="696"/>
                </a:lnTo>
                <a:lnTo>
                  <a:pt x="371" y="658"/>
                </a:lnTo>
                <a:lnTo>
                  <a:pt x="339" y="658"/>
                </a:lnTo>
                <a:lnTo>
                  <a:pt x="339" y="593"/>
                </a:lnTo>
                <a:lnTo>
                  <a:pt x="452" y="593"/>
                </a:lnTo>
                <a:close/>
                <a:moveTo>
                  <a:pt x="183" y="292"/>
                </a:moveTo>
                <a:cubicBezTo>
                  <a:pt x="150" y="265"/>
                  <a:pt x="130" y="222"/>
                  <a:pt x="130" y="177"/>
                </a:cubicBezTo>
                <a:cubicBezTo>
                  <a:pt x="130" y="92"/>
                  <a:pt x="199" y="23"/>
                  <a:pt x="283" y="23"/>
                </a:cubicBezTo>
                <a:cubicBezTo>
                  <a:pt x="368" y="23"/>
                  <a:pt x="438" y="92"/>
                  <a:pt x="438" y="177"/>
                </a:cubicBezTo>
                <a:cubicBezTo>
                  <a:pt x="438" y="224"/>
                  <a:pt x="418" y="265"/>
                  <a:pt x="386" y="292"/>
                </a:cubicBezTo>
                <a:lnTo>
                  <a:pt x="183" y="292"/>
                </a:lnTo>
                <a:close/>
                <a:moveTo>
                  <a:pt x="326" y="564"/>
                </a:moveTo>
                <a:cubicBezTo>
                  <a:pt x="314" y="573"/>
                  <a:pt x="300" y="577"/>
                  <a:pt x="283" y="577"/>
                </a:cubicBezTo>
                <a:cubicBezTo>
                  <a:pt x="267" y="577"/>
                  <a:pt x="253" y="573"/>
                  <a:pt x="241" y="564"/>
                </a:cubicBezTo>
                <a:cubicBezTo>
                  <a:pt x="232" y="558"/>
                  <a:pt x="225" y="551"/>
                  <a:pt x="221" y="542"/>
                </a:cubicBezTo>
                <a:cubicBezTo>
                  <a:pt x="215" y="531"/>
                  <a:pt x="210" y="519"/>
                  <a:pt x="210" y="506"/>
                </a:cubicBezTo>
                <a:cubicBezTo>
                  <a:pt x="210" y="493"/>
                  <a:pt x="215" y="479"/>
                  <a:pt x="221" y="469"/>
                </a:cubicBezTo>
                <a:cubicBezTo>
                  <a:pt x="226" y="460"/>
                  <a:pt x="234" y="453"/>
                  <a:pt x="241" y="446"/>
                </a:cubicBezTo>
                <a:cubicBezTo>
                  <a:pt x="253" y="437"/>
                  <a:pt x="267" y="433"/>
                  <a:pt x="283" y="433"/>
                </a:cubicBezTo>
                <a:cubicBezTo>
                  <a:pt x="300" y="433"/>
                  <a:pt x="314" y="437"/>
                  <a:pt x="326" y="446"/>
                </a:cubicBezTo>
                <a:cubicBezTo>
                  <a:pt x="335" y="452"/>
                  <a:pt x="342" y="459"/>
                  <a:pt x="346" y="469"/>
                </a:cubicBezTo>
                <a:cubicBezTo>
                  <a:pt x="352" y="479"/>
                  <a:pt x="357" y="493"/>
                  <a:pt x="357" y="506"/>
                </a:cubicBezTo>
                <a:cubicBezTo>
                  <a:pt x="357" y="519"/>
                  <a:pt x="352" y="532"/>
                  <a:pt x="346" y="542"/>
                </a:cubicBezTo>
                <a:cubicBezTo>
                  <a:pt x="342" y="551"/>
                  <a:pt x="335" y="558"/>
                  <a:pt x="326" y="564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Freeform 250">
            <a:extLst>
              <a:ext uri="{FF2B5EF4-FFF2-40B4-BE49-F238E27FC236}">
                <a16:creationId xmlns:a16="http://schemas.microsoft.com/office/drawing/2014/main" id="{BB44A265-1974-42E2-9E6A-2856C27B1147}"/>
              </a:ext>
            </a:extLst>
          </p:cNvPr>
          <p:cNvSpPr>
            <a:spLocks/>
          </p:cNvSpPr>
          <p:nvPr/>
        </p:nvSpPr>
        <p:spPr bwMode="auto">
          <a:xfrm>
            <a:off x="4946950" y="4639948"/>
            <a:ext cx="20633" cy="80941"/>
          </a:xfrm>
          <a:custGeom>
            <a:avLst/>
            <a:gdLst>
              <a:gd name="T0" fmla="*/ 19 w 38"/>
              <a:gd name="T1" fmla="*/ 0 h 165"/>
              <a:gd name="T2" fmla="*/ 0 w 38"/>
              <a:gd name="T3" fmla="*/ 19 h 165"/>
              <a:gd name="T4" fmla="*/ 0 w 38"/>
              <a:gd name="T5" fmla="*/ 146 h 165"/>
              <a:gd name="T6" fmla="*/ 19 w 38"/>
              <a:gd name="T7" fmla="*/ 165 h 165"/>
              <a:gd name="T8" fmla="*/ 38 w 38"/>
              <a:gd name="T9" fmla="*/ 146 h 165"/>
              <a:gd name="T10" fmla="*/ 38 w 38"/>
              <a:gd name="T11" fmla="*/ 19 h 165"/>
              <a:gd name="T12" fmla="*/ 19 w 38"/>
              <a:gd name="T13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" h="165">
                <a:moveTo>
                  <a:pt x="19" y="0"/>
                </a:moveTo>
                <a:cubicBezTo>
                  <a:pt x="9" y="0"/>
                  <a:pt x="0" y="9"/>
                  <a:pt x="0" y="19"/>
                </a:cubicBezTo>
                <a:lnTo>
                  <a:pt x="0" y="146"/>
                </a:lnTo>
                <a:cubicBezTo>
                  <a:pt x="0" y="156"/>
                  <a:pt x="9" y="165"/>
                  <a:pt x="19" y="165"/>
                </a:cubicBezTo>
                <a:cubicBezTo>
                  <a:pt x="30" y="165"/>
                  <a:pt x="38" y="156"/>
                  <a:pt x="38" y="146"/>
                </a:cubicBezTo>
                <a:lnTo>
                  <a:pt x="38" y="19"/>
                </a:lnTo>
                <a:cubicBezTo>
                  <a:pt x="38" y="9"/>
                  <a:pt x="30" y="0"/>
                  <a:pt x="19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Freeform 251">
            <a:extLst>
              <a:ext uri="{FF2B5EF4-FFF2-40B4-BE49-F238E27FC236}">
                <a16:creationId xmlns:a16="http://schemas.microsoft.com/office/drawing/2014/main" id="{3E388F2E-3492-4FD2-B311-546274D4B808}"/>
              </a:ext>
            </a:extLst>
          </p:cNvPr>
          <p:cNvSpPr>
            <a:spLocks/>
          </p:cNvSpPr>
          <p:nvPr/>
        </p:nvSpPr>
        <p:spPr bwMode="auto">
          <a:xfrm>
            <a:off x="4597791" y="4639947"/>
            <a:ext cx="20633" cy="82529"/>
          </a:xfrm>
          <a:custGeom>
            <a:avLst/>
            <a:gdLst>
              <a:gd name="T0" fmla="*/ 19 w 38"/>
              <a:gd name="T1" fmla="*/ 167 h 167"/>
              <a:gd name="T2" fmla="*/ 38 w 38"/>
              <a:gd name="T3" fmla="*/ 148 h 167"/>
              <a:gd name="T4" fmla="*/ 38 w 38"/>
              <a:gd name="T5" fmla="*/ 20 h 167"/>
              <a:gd name="T6" fmla="*/ 19 w 38"/>
              <a:gd name="T7" fmla="*/ 0 h 167"/>
              <a:gd name="T8" fmla="*/ 0 w 38"/>
              <a:gd name="T9" fmla="*/ 20 h 167"/>
              <a:gd name="T10" fmla="*/ 0 w 38"/>
              <a:gd name="T11" fmla="*/ 148 h 167"/>
              <a:gd name="T12" fmla="*/ 19 w 38"/>
              <a:gd name="T13" fmla="*/ 16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" h="167">
                <a:moveTo>
                  <a:pt x="19" y="167"/>
                </a:moveTo>
                <a:cubicBezTo>
                  <a:pt x="29" y="167"/>
                  <a:pt x="38" y="158"/>
                  <a:pt x="38" y="148"/>
                </a:cubicBezTo>
                <a:lnTo>
                  <a:pt x="38" y="20"/>
                </a:lnTo>
                <a:cubicBezTo>
                  <a:pt x="38" y="9"/>
                  <a:pt x="29" y="0"/>
                  <a:pt x="19" y="0"/>
                </a:cubicBezTo>
                <a:cubicBezTo>
                  <a:pt x="8" y="0"/>
                  <a:pt x="0" y="9"/>
                  <a:pt x="0" y="20"/>
                </a:cubicBezTo>
                <a:lnTo>
                  <a:pt x="0" y="148"/>
                </a:lnTo>
                <a:cubicBezTo>
                  <a:pt x="0" y="158"/>
                  <a:pt x="8" y="167"/>
                  <a:pt x="19" y="167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Oval 252">
            <a:extLst>
              <a:ext uri="{FF2B5EF4-FFF2-40B4-BE49-F238E27FC236}">
                <a16:creationId xmlns:a16="http://schemas.microsoft.com/office/drawing/2014/main" id="{92383477-FBCA-41B7-8256-2BCE46507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848" y="4662167"/>
            <a:ext cx="39678" cy="3809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Freeform 253">
            <a:extLst>
              <a:ext uri="{FF2B5EF4-FFF2-40B4-BE49-F238E27FC236}">
                <a16:creationId xmlns:a16="http://schemas.microsoft.com/office/drawing/2014/main" id="{190EB211-B0B2-4A6D-B81A-8D52AD5BDB0A}"/>
              </a:ext>
            </a:extLst>
          </p:cNvPr>
          <p:cNvSpPr>
            <a:spLocks noEditPoints="1"/>
          </p:cNvSpPr>
          <p:nvPr/>
        </p:nvSpPr>
        <p:spPr bwMode="auto">
          <a:xfrm>
            <a:off x="4193085" y="4673277"/>
            <a:ext cx="42852" cy="39677"/>
          </a:xfrm>
          <a:custGeom>
            <a:avLst/>
            <a:gdLst>
              <a:gd name="T0" fmla="*/ 42 w 83"/>
              <a:gd name="T1" fmla="*/ 0 h 83"/>
              <a:gd name="T2" fmla="*/ 0 w 83"/>
              <a:gd name="T3" fmla="*/ 42 h 83"/>
              <a:gd name="T4" fmla="*/ 42 w 83"/>
              <a:gd name="T5" fmla="*/ 83 h 83"/>
              <a:gd name="T6" fmla="*/ 83 w 83"/>
              <a:gd name="T7" fmla="*/ 42 h 83"/>
              <a:gd name="T8" fmla="*/ 42 w 83"/>
              <a:gd name="T9" fmla="*/ 0 h 83"/>
              <a:gd name="T10" fmla="*/ 42 w 83"/>
              <a:gd name="T11" fmla="*/ 56 h 83"/>
              <a:gd name="T12" fmla="*/ 28 w 83"/>
              <a:gd name="T13" fmla="*/ 42 h 83"/>
              <a:gd name="T14" fmla="*/ 42 w 83"/>
              <a:gd name="T15" fmla="*/ 28 h 83"/>
              <a:gd name="T16" fmla="*/ 56 w 83"/>
              <a:gd name="T17" fmla="*/ 42 h 83"/>
              <a:gd name="T18" fmla="*/ 42 w 83"/>
              <a:gd name="T19" fmla="*/ 5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3" h="83">
                <a:moveTo>
                  <a:pt x="42" y="0"/>
                </a:moveTo>
                <a:cubicBezTo>
                  <a:pt x="18" y="0"/>
                  <a:pt x="0" y="18"/>
                  <a:pt x="0" y="42"/>
                </a:cubicBezTo>
                <a:cubicBezTo>
                  <a:pt x="0" y="65"/>
                  <a:pt x="18" y="83"/>
                  <a:pt x="42" y="83"/>
                </a:cubicBezTo>
                <a:cubicBezTo>
                  <a:pt x="65" y="83"/>
                  <a:pt x="83" y="65"/>
                  <a:pt x="83" y="42"/>
                </a:cubicBezTo>
                <a:cubicBezTo>
                  <a:pt x="83" y="18"/>
                  <a:pt x="65" y="0"/>
                  <a:pt x="42" y="0"/>
                </a:cubicBezTo>
                <a:close/>
                <a:moveTo>
                  <a:pt x="42" y="56"/>
                </a:moveTo>
                <a:cubicBezTo>
                  <a:pt x="33" y="56"/>
                  <a:pt x="28" y="50"/>
                  <a:pt x="28" y="42"/>
                </a:cubicBezTo>
                <a:cubicBezTo>
                  <a:pt x="28" y="34"/>
                  <a:pt x="33" y="28"/>
                  <a:pt x="42" y="28"/>
                </a:cubicBezTo>
                <a:cubicBezTo>
                  <a:pt x="50" y="28"/>
                  <a:pt x="56" y="34"/>
                  <a:pt x="56" y="42"/>
                </a:cubicBezTo>
                <a:cubicBezTo>
                  <a:pt x="56" y="50"/>
                  <a:pt x="50" y="56"/>
                  <a:pt x="42" y="56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Freeform 254">
            <a:extLst>
              <a:ext uri="{FF2B5EF4-FFF2-40B4-BE49-F238E27FC236}">
                <a16:creationId xmlns:a16="http://schemas.microsoft.com/office/drawing/2014/main" id="{315EB432-767B-47FB-A00B-F4AE0F1F0334}"/>
              </a:ext>
            </a:extLst>
          </p:cNvPr>
          <p:cNvSpPr>
            <a:spLocks noEditPoints="1"/>
          </p:cNvSpPr>
          <p:nvPr/>
        </p:nvSpPr>
        <p:spPr bwMode="auto">
          <a:xfrm>
            <a:off x="4258155" y="4673277"/>
            <a:ext cx="44438" cy="39677"/>
          </a:xfrm>
          <a:custGeom>
            <a:avLst/>
            <a:gdLst>
              <a:gd name="T0" fmla="*/ 41 w 83"/>
              <a:gd name="T1" fmla="*/ 0 h 83"/>
              <a:gd name="T2" fmla="*/ 0 w 83"/>
              <a:gd name="T3" fmla="*/ 42 h 83"/>
              <a:gd name="T4" fmla="*/ 41 w 83"/>
              <a:gd name="T5" fmla="*/ 83 h 83"/>
              <a:gd name="T6" fmla="*/ 83 w 83"/>
              <a:gd name="T7" fmla="*/ 42 h 83"/>
              <a:gd name="T8" fmla="*/ 41 w 83"/>
              <a:gd name="T9" fmla="*/ 0 h 83"/>
              <a:gd name="T10" fmla="*/ 41 w 83"/>
              <a:gd name="T11" fmla="*/ 56 h 83"/>
              <a:gd name="T12" fmla="*/ 27 w 83"/>
              <a:gd name="T13" fmla="*/ 42 h 83"/>
              <a:gd name="T14" fmla="*/ 41 w 83"/>
              <a:gd name="T15" fmla="*/ 28 h 83"/>
              <a:gd name="T16" fmla="*/ 55 w 83"/>
              <a:gd name="T17" fmla="*/ 42 h 83"/>
              <a:gd name="T18" fmla="*/ 41 w 83"/>
              <a:gd name="T19" fmla="*/ 5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3" h="83">
                <a:moveTo>
                  <a:pt x="41" y="0"/>
                </a:moveTo>
                <a:cubicBezTo>
                  <a:pt x="18" y="0"/>
                  <a:pt x="0" y="18"/>
                  <a:pt x="0" y="42"/>
                </a:cubicBezTo>
                <a:cubicBezTo>
                  <a:pt x="0" y="65"/>
                  <a:pt x="18" y="83"/>
                  <a:pt x="41" y="83"/>
                </a:cubicBezTo>
                <a:cubicBezTo>
                  <a:pt x="65" y="83"/>
                  <a:pt x="83" y="65"/>
                  <a:pt x="83" y="42"/>
                </a:cubicBezTo>
                <a:cubicBezTo>
                  <a:pt x="83" y="18"/>
                  <a:pt x="65" y="0"/>
                  <a:pt x="41" y="0"/>
                </a:cubicBezTo>
                <a:close/>
                <a:moveTo>
                  <a:pt x="41" y="56"/>
                </a:moveTo>
                <a:cubicBezTo>
                  <a:pt x="33" y="56"/>
                  <a:pt x="27" y="50"/>
                  <a:pt x="27" y="42"/>
                </a:cubicBezTo>
                <a:cubicBezTo>
                  <a:pt x="27" y="34"/>
                  <a:pt x="33" y="28"/>
                  <a:pt x="41" y="28"/>
                </a:cubicBezTo>
                <a:cubicBezTo>
                  <a:pt x="50" y="28"/>
                  <a:pt x="55" y="34"/>
                  <a:pt x="55" y="42"/>
                </a:cubicBezTo>
                <a:cubicBezTo>
                  <a:pt x="55" y="50"/>
                  <a:pt x="50" y="56"/>
                  <a:pt x="41" y="56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Freeform 255">
            <a:extLst>
              <a:ext uri="{FF2B5EF4-FFF2-40B4-BE49-F238E27FC236}">
                <a16:creationId xmlns:a16="http://schemas.microsoft.com/office/drawing/2014/main" id="{7355E840-7C54-4724-94E2-2CCD5C388E15}"/>
              </a:ext>
            </a:extLst>
          </p:cNvPr>
          <p:cNvSpPr>
            <a:spLocks noEditPoints="1"/>
          </p:cNvSpPr>
          <p:nvPr/>
        </p:nvSpPr>
        <p:spPr bwMode="auto">
          <a:xfrm>
            <a:off x="4389883" y="4673277"/>
            <a:ext cx="42852" cy="39677"/>
          </a:xfrm>
          <a:custGeom>
            <a:avLst/>
            <a:gdLst>
              <a:gd name="T0" fmla="*/ 41 w 83"/>
              <a:gd name="T1" fmla="*/ 0 h 83"/>
              <a:gd name="T2" fmla="*/ 0 w 83"/>
              <a:gd name="T3" fmla="*/ 42 h 83"/>
              <a:gd name="T4" fmla="*/ 41 w 83"/>
              <a:gd name="T5" fmla="*/ 83 h 83"/>
              <a:gd name="T6" fmla="*/ 83 w 83"/>
              <a:gd name="T7" fmla="*/ 42 h 83"/>
              <a:gd name="T8" fmla="*/ 41 w 83"/>
              <a:gd name="T9" fmla="*/ 0 h 83"/>
              <a:gd name="T10" fmla="*/ 41 w 83"/>
              <a:gd name="T11" fmla="*/ 56 h 83"/>
              <a:gd name="T12" fmla="*/ 28 w 83"/>
              <a:gd name="T13" fmla="*/ 42 h 83"/>
              <a:gd name="T14" fmla="*/ 41 w 83"/>
              <a:gd name="T15" fmla="*/ 28 h 83"/>
              <a:gd name="T16" fmla="*/ 55 w 83"/>
              <a:gd name="T17" fmla="*/ 42 h 83"/>
              <a:gd name="T18" fmla="*/ 41 w 83"/>
              <a:gd name="T19" fmla="*/ 5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3" h="83">
                <a:moveTo>
                  <a:pt x="41" y="0"/>
                </a:moveTo>
                <a:cubicBezTo>
                  <a:pt x="18" y="0"/>
                  <a:pt x="0" y="18"/>
                  <a:pt x="0" y="42"/>
                </a:cubicBezTo>
                <a:cubicBezTo>
                  <a:pt x="0" y="65"/>
                  <a:pt x="18" y="83"/>
                  <a:pt x="41" y="83"/>
                </a:cubicBezTo>
                <a:cubicBezTo>
                  <a:pt x="65" y="83"/>
                  <a:pt x="83" y="65"/>
                  <a:pt x="83" y="42"/>
                </a:cubicBezTo>
                <a:cubicBezTo>
                  <a:pt x="83" y="18"/>
                  <a:pt x="65" y="0"/>
                  <a:pt x="41" y="0"/>
                </a:cubicBezTo>
                <a:close/>
                <a:moveTo>
                  <a:pt x="41" y="56"/>
                </a:moveTo>
                <a:cubicBezTo>
                  <a:pt x="33" y="56"/>
                  <a:pt x="28" y="50"/>
                  <a:pt x="28" y="42"/>
                </a:cubicBezTo>
                <a:cubicBezTo>
                  <a:pt x="28" y="34"/>
                  <a:pt x="33" y="28"/>
                  <a:pt x="41" y="28"/>
                </a:cubicBezTo>
                <a:cubicBezTo>
                  <a:pt x="50" y="28"/>
                  <a:pt x="55" y="34"/>
                  <a:pt x="55" y="42"/>
                </a:cubicBezTo>
                <a:cubicBezTo>
                  <a:pt x="55" y="50"/>
                  <a:pt x="50" y="56"/>
                  <a:pt x="41" y="56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Freeform 256">
            <a:extLst>
              <a:ext uri="{FF2B5EF4-FFF2-40B4-BE49-F238E27FC236}">
                <a16:creationId xmlns:a16="http://schemas.microsoft.com/office/drawing/2014/main" id="{DC3A542B-EF57-4DBF-9C25-932AE6416540}"/>
              </a:ext>
            </a:extLst>
          </p:cNvPr>
          <p:cNvSpPr>
            <a:spLocks noEditPoints="1"/>
          </p:cNvSpPr>
          <p:nvPr/>
        </p:nvSpPr>
        <p:spPr bwMode="auto">
          <a:xfrm>
            <a:off x="4323225" y="4673277"/>
            <a:ext cx="44438" cy="39677"/>
          </a:xfrm>
          <a:custGeom>
            <a:avLst/>
            <a:gdLst>
              <a:gd name="T0" fmla="*/ 42 w 83"/>
              <a:gd name="T1" fmla="*/ 0 h 83"/>
              <a:gd name="T2" fmla="*/ 0 w 83"/>
              <a:gd name="T3" fmla="*/ 42 h 83"/>
              <a:gd name="T4" fmla="*/ 42 w 83"/>
              <a:gd name="T5" fmla="*/ 83 h 83"/>
              <a:gd name="T6" fmla="*/ 83 w 83"/>
              <a:gd name="T7" fmla="*/ 42 h 83"/>
              <a:gd name="T8" fmla="*/ 42 w 83"/>
              <a:gd name="T9" fmla="*/ 0 h 83"/>
              <a:gd name="T10" fmla="*/ 42 w 83"/>
              <a:gd name="T11" fmla="*/ 56 h 83"/>
              <a:gd name="T12" fmla="*/ 28 w 83"/>
              <a:gd name="T13" fmla="*/ 42 h 83"/>
              <a:gd name="T14" fmla="*/ 42 w 83"/>
              <a:gd name="T15" fmla="*/ 28 h 83"/>
              <a:gd name="T16" fmla="*/ 56 w 83"/>
              <a:gd name="T17" fmla="*/ 42 h 83"/>
              <a:gd name="T18" fmla="*/ 42 w 83"/>
              <a:gd name="T19" fmla="*/ 5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3" h="83">
                <a:moveTo>
                  <a:pt x="42" y="0"/>
                </a:moveTo>
                <a:cubicBezTo>
                  <a:pt x="18" y="0"/>
                  <a:pt x="0" y="18"/>
                  <a:pt x="0" y="42"/>
                </a:cubicBezTo>
                <a:cubicBezTo>
                  <a:pt x="0" y="65"/>
                  <a:pt x="18" y="83"/>
                  <a:pt x="42" y="83"/>
                </a:cubicBezTo>
                <a:cubicBezTo>
                  <a:pt x="65" y="83"/>
                  <a:pt x="83" y="65"/>
                  <a:pt x="83" y="42"/>
                </a:cubicBezTo>
                <a:cubicBezTo>
                  <a:pt x="83" y="18"/>
                  <a:pt x="65" y="0"/>
                  <a:pt x="42" y="0"/>
                </a:cubicBezTo>
                <a:close/>
                <a:moveTo>
                  <a:pt x="42" y="56"/>
                </a:moveTo>
                <a:cubicBezTo>
                  <a:pt x="34" y="56"/>
                  <a:pt x="28" y="50"/>
                  <a:pt x="28" y="42"/>
                </a:cubicBezTo>
                <a:cubicBezTo>
                  <a:pt x="28" y="34"/>
                  <a:pt x="34" y="28"/>
                  <a:pt x="42" y="28"/>
                </a:cubicBezTo>
                <a:cubicBezTo>
                  <a:pt x="50" y="28"/>
                  <a:pt x="56" y="34"/>
                  <a:pt x="56" y="42"/>
                </a:cubicBezTo>
                <a:cubicBezTo>
                  <a:pt x="56" y="50"/>
                  <a:pt x="50" y="56"/>
                  <a:pt x="42" y="56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Freeform 257">
            <a:extLst>
              <a:ext uri="{FF2B5EF4-FFF2-40B4-BE49-F238E27FC236}">
                <a16:creationId xmlns:a16="http://schemas.microsoft.com/office/drawing/2014/main" id="{A7681FAC-ECE2-4725-BA47-30D54158840E}"/>
              </a:ext>
            </a:extLst>
          </p:cNvPr>
          <p:cNvSpPr>
            <a:spLocks noEditPoints="1"/>
          </p:cNvSpPr>
          <p:nvPr/>
        </p:nvSpPr>
        <p:spPr bwMode="auto">
          <a:xfrm>
            <a:off x="4205782" y="4474892"/>
            <a:ext cx="206321" cy="179340"/>
          </a:xfrm>
          <a:custGeom>
            <a:avLst/>
            <a:gdLst>
              <a:gd name="T0" fmla="*/ 36 w 391"/>
              <a:gd name="T1" fmla="*/ 0 h 364"/>
              <a:gd name="T2" fmla="*/ 0 w 391"/>
              <a:gd name="T3" fmla="*/ 36 h 364"/>
              <a:gd name="T4" fmla="*/ 0 w 391"/>
              <a:gd name="T5" fmla="*/ 328 h 364"/>
              <a:gd name="T6" fmla="*/ 36 w 391"/>
              <a:gd name="T7" fmla="*/ 364 h 364"/>
              <a:gd name="T8" fmla="*/ 355 w 391"/>
              <a:gd name="T9" fmla="*/ 364 h 364"/>
              <a:gd name="T10" fmla="*/ 391 w 391"/>
              <a:gd name="T11" fmla="*/ 328 h 364"/>
              <a:gd name="T12" fmla="*/ 391 w 391"/>
              <a:gd name="T13" fmla="*/ 36 h 364"/>
              <a:gd name="T14" fmla="*/ 355 w 391"/>
              <a:gd name="T15" fmla="*/ 0 h 364"/>
              <a:gd name="T16" fmla="*/ 36 w 391"/>
              <a:gd name="T17" fmla="*/ 0 h 364"/>
              <a:gd name="T18" fmla="*/ 36 w 391"/>
              <a:gd name="T19" fmla="*/ 18 h 364"/>
              <a:gd name="T20" fmla="*/ 355 w 391"/>
              <a:gd name="T21" fmla="*/ 18 h 364"/>
              <a:gd name="T22" fmla="*/ 372 w 391"/>
              <a:gd name="T23" fmla="*/ 36 h 364"/>
              <a:gd name="T24" fmla="*/ 372 w 391"/>
              <a:gd name="T25" fmla="*/ 328 h 364"/>
              <a:gd name="T26" fmla="*/ 355 w 391"/>
              <a:gd name="T27" fmla="*/ 345 h 364"/>
              <a:gd name="T28" fmla="*/ 36 w 391"/>
              <a:gd name="T29" fmla="*/ 345 h 364"/>
              <a:gd name="T30" fmla="*/ 19 w 391"/>
              <a:gd name="T31" fmla="*/ 328 h 364"/>
              <a:gd name="T32" fmla="*/ 19 w 391"/>
              <a:gd name="T33" fmla="*/ 36 h 364"/>
              <a:gd name="T34" fmla="*/ 36 w 391"/>
              <a:gd name="T35" fmla="*/ 18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1" h="364">
                <a:moveTo>
                  <a:pt x="36" y="0"/>
                </a:moveTo>
                <a:cubicBezTo>
                  <a:pt x="16" y="0"/>
                  <a:pt x="0" y="16"/>
                  <a:pt x="0" y="36"/>
                </a:cubicBezTo>
                <a:lnTo>
                  <a:pt x="0" y="328"/>
                </a:lnTo>
                <a:cubicBezTo>
                  <a:pt x="0" y="348"/>
                  <a:pt x="16" y="364"/>
                  <a:pt x="36" y="364"/>
                </a:cubicBezTo>
                <a:lnTo>
                  <a:pt x="355" y="364"/>
                </a:lnTo>
                <a:cubicBezTo>
                  <a:pt x="375" y="364"/>
                  <a:pt x="391" y="348"/>
                  <a:pt x="391" y="328"/>
                </a:cubicBezTo>
                <a:lnTo>
                  <a:pt x="391" y="36"/>
                </a:lnTo>
                <a:cubicBezTo>
                  <a:pt x="391" y="16"/>
                  <a:pt x="375" y="0"/>
                  <a:pt x="355" y="0"/>
                </a:cubicBezTo>
                <a:lnTo>
                  <a:pt x="36" y="0"/>
                </a:lnTo>
                <a:close/>
                <a:moveTo>
                  <a:pt x="36" y="18"/>
                </a:moveTo>
                <a:lnTo>
                  <a:pt x="355" y="18"/>
                </a:lnTo>
                <a:cubicBezTo>
                  <a:pt x="365" y="18"/>
                  <a:pt x="372" y="26"/>
                  <a:pt x="372" y="36"/>
                </a:cubicBezTo>
                <a:lnTo>
                  <a:pt x="372" y="328"/>
                </a:lnTo>
                <a:cubicBezTo>
                  <a:pt x="372" y="338"/>
                  <a:pt x="365" y="345"/>
                  <a:pt x="355" y="345"/>
                </a:cubicBezTo>
                <a:lnTo>
                  <a:pt x="36" y="345"/>
                </a:lnTo>
                <a:cubicBezTo>
                  <a:pt x="27" y="345"/>
                  <a:pt x="19" y="338"/>
                  <a:pt x="19" y="328"/>
                </a:cubicBezTo>
                <a:lnTo>
                  <a:pt x="19" y="36"/>
                </a:lnTo>
                <a:cubicBezTo>
                  <a:pt x="19" y="26"/>
                  <a:pt x="27" y="18"/>
                  <a:pt x="36" y="18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Freeform 258">
            <a:extLst>
              <a:ext uri="{FF2B5EF4-FFF2-40B4-BE49-F238E27FC236}">
                <a16:creationId xmlns:a16="http://schemas.microsoft.com/office/drawing/2014/main" id="{3786C8F4-6594-445F-885F-BE630A399090}"/>
              </a:ext>
            </a:extLst>
          </p:cNvPr>
          <p:cNvSpPr>
            <a:spLocks/>
          </p:cNvSpPr>
          <p:nvPr/>
        </p:nvSpPr>
        <p:spPr bwMode="auto">
          <a:xfrm>
            <a:off x="4272439" y="4509808"/>
            <a:ext cx="73006" cy="20632"/>
          </a:xfrm>
          <a:custGeom>
            <a:avLst/>
            <a:gdLst>
              <a:gd name="T0" fmla="*/ 118 w 139"/>
              <a:gd name="T1" fmla="*/ 42 h 42"/>
              <a:gd name="T2" fmla="*/ 21 w 139"/>
              <a:gd name="T3" fmla="*/ 42 h 42"/>
              <a:gd name="T4" fmla="*/ 0 w 139"/>
              <a:gd name="T5" fmla="*/ 21 h 42"/>
              <a:gd name="T6" fmla="*/ 21 w 139"/>
              <a:gd name="T7" fmla="*/ 0 h 42"/>
              <a:gd name="T8" fmla="*/ 118 w 139"/>
              <a:gd name="T9" fmla="*/ 0 h 42"/>
              <a:gd name="T10" fmla="*/ 139 w 139"/>
              <a:gd name="T11" fmla="*/ 21 h 42"/>
              <a:gd name="T12" fmla="*/ 118 w 139"/>
              <a:gd name="T13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42">
                <a:moveTo>
                  <a:pt x="118" y="42"/>
                </a:moveTo>
                <a:lnTo>
                  <a:pt x="21" y="42"/>
                </a:lnTo>
                <a:cubicBezTo>
                  <a:pt x="10" y="42"/>
                  <a:pt x="0" y="32"/>
                  <a:pt x="0" y="21"/>
                </a:cubicBezTo>
                <a:cubicBezTo>
                  <a:pt x="0" y="10"/>
                  <a:pt x="10" y="0"/>
                  <a:pt x="21" y="0"/>
                </a:cubicBezTo>
                <a:lnTo>
                  <a:pt x="118" y="0"/>
                </a:lnTo>
                <a:cubicBezTo>
                  <a:pt x="129" y="0"/>
                  <a:pt x="139" y="10"/>
                  <a:pt x="139" y="21"/>
                </a:cubicBezTo>
                <a:cubicBezTo>
                  <a:pt x="139" y="32"/>
                  <a:pt x="129" y="42"/>
                  <a:pt x="118" y="42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Freeform 259">
            <a:extLst>
              <a:ext uri="{FF2B5EF4-FFF2-40B4-BE49-F238E27FC236}">
                <a16:creationId xmlns:a16="http://schemas.microsoft.com/office/drawing/2014/main" id="{41256DCF-204B-4A05-8370-AD55CE44BC8F}"/>
              </a:ext>
            </a:extLst>
          </p:cNvPr>
          <p:cNvSpPr>
            <a:spLocks/>
          </p:cNvSpPr>
          <p:nvPr/>
        </p:nvSpPr>
        <p:spPr bwMode="auto">
          <a:xfrm>
            <a:off x="4139124" y="4652644"/>
            <a:ext cx="315831" cy="80941"/>
          </a:xfrm>
          <a:custGeom>
            <a:avLst/>
            <a:gdLst>
              <a:gd name="T0" fmla="*/ 516 w 599"/>
              <a:gd name="T1" fmla="*/ 0 h 166"/>
              <a:gd name="T2" fmla="*/ 0 w 599"/>
              <a:gd name="T3" fmla="*/ 0 h 166"/>
              <a:gd name="T4" fmla="*/ 0 w 599"/>
              <a:gd name="T5" fmla="*/ 27 h 166"/>
              <a:gd name="T6" fmla="*/ 516 w 599"/>
              <a:gd name="T7" fmla="*/ 27 h 166"/>
              <a:gd name="T8" fmla="*/ 572 w 599"/>
              <a:gd name="T9" fmla="*/ 83 h 166"/>
              <a:gd name="T10" fmla="*/ 516 w 599"/>
              <a:gd name="T11" fmla="*/ 138 h 166"/>
              <a:gd name="T12" fmla="*/ 0 w 599"/>
              <a:gd name="T13" fmla="*/ 138 h 166"/>
              <a:gd name="T14" fmla="*/ 0 w 599"/>
              <a:gd name="T15" fmla="*/ 166 h 166"/>
              <a:gd name="T16" fmla="*/ 516 w 599"/>
              <a:gd name="T17" fmla="*/ 166 h 166"/>
              <a:gd name="T18" fmla="*/ 599 w 599"/>
              <a:gd name="T19" fmla="*/ 83 h 166"/>
              <a:gd name="T20" fmla="*/ 516 w 599"/>
              <a:gd name="T21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166">
                <a:moveTo>
                  <a:pt x="516" y="0"/>
                </a:moveTo>
                <a:lnTo>
                  <a:pt x="0" y="0"/>
                </a:lnTo>
                <a:lnTo>
                  <a:pt x="0" y="27"/>
                </a:lnTo>
                <a:lnTo>
                  <a:pt x="516" y="27"/>
                </a:lnTo>
                <a:cubicBezTo>
                  <a:pt x="547" y="27"/>
                  <a:pt x="572" y="52"/>
                  <a:pt x="572" y="83"/>
                </a:cubicBezTo>
                <a:cubicBezTo>
                  <a:pt x="572" y="113"/>
                  <a:pt x="547" y="138"/>
                  <a:pt x="516" y="138"/>
                </a:cubicBezTo>
                <a:lnTo>
                  <a:pt x="0" y="138"/>
                </a:lnTo>
                <a:lnTo>
                  <a:pt x="0" y="166"/>
                </a:lnTo>
                <a:lnTo>
                  <a:pt x="516" y="166"/>
                </a:lnTo>
                <a:cubicBezTo>
                  <a:pt x="562" y="166"/>
                  <a:pt x="599" y="129"/>
                  <a:pt x="599" y="83"/>
                </a:cubicBezTo>
                <a:cubicBezTo>
                  <a:pt x="599" y="37"/>
                  <a:pt x="562" y="0"/>
                  <a:pt x="516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Freeform 260">
            <a:extLst>
              <a:ext uri="{FF2B5EF4-FFF2-40B4-BE49-F238E27FC236}">
                <a16:creationId xmlns:a16="http://schemas.microsoft.com/office/drawing/2014/main" id="{838B72FA-549A-44BD-832D-FAA3CA54F291}"/>
              </a:ext>
            </a:extLst>
          </p:cNvPr>
          <p:cNvSpPr>
            <a:spLocks noEditPoints="1"/>
          </p:cNvSpPr>
          <p:nvPr/>
        </p:nvSpPr>
        <p:spPr bwMode="auto">
          <a:xfrm>
            <a:off x="5094550" y="4436802"/>
            <a:ext cx="207909" cy="242824"/>
          </a:xfrm>
          <a:custGeom>
            <a:avLst/>
            <a:gdLst>
              <a:gd name="T0" fmla="*/ 396 w 396"/>
              <a:gd name="T1" fmla="*/ 198 h 495"/>
              <a:gd name="T2" fmla="*/ 199 w 396"/>
              <a:gd name="T3" fmla="*/ 0 h 495"/>
              <a:gd name="T4" fmla="*/ 0 w 396"/>
              <a:gd name="T5" fmla="*/ 198 h 495"/>
              <a:gd name="T6" fmla="*/ 165 w 396"/>
              <a:gd name="T7" fmla="*/ 393 h 495"/>
              <a:gd name="T8" fmla="*/ 165 w 396"/>
              <a:gd name="T9" fmla="*/ 412 h 495"/>
              <a:gd name="T10" fmla="*/ 149 w 396"/>
              <a:gd name="T11" fmla="*/ 412 h 495"/>
              <a:gd name="T12" fmla="*/ 141 w 396"/>
              <a:gd name="T13" fmla="*/ 421 h 495"/>
              <a:gd name="T14" fmla="*/ 141 w 396"/>
              <a:gd name="T15" fmla="*/ 454 h 495"/>
              <a:gd name="T16" fmla="*/ 149 w 396"/>
              <a:gd name="T17" fmla="*/ 462 h 495"/>
              <a:gd name="T18" fmla="*/ 157 w 396"/>
              <a:gd name="T19" fmla="*/ 462 h 495"/>
              <a:gd name="T20" fmla="*/ 157 w 396"/>
              <a:gd name="T21" fmla="*/ 487 h 495"/>
              <a:gd name="T22" fmla="*/ 165 w 396"/>
              <a:gd name="T23" fmla="*/ 495 h 495"/>
              <a:gd name="T24" fmla="*/ 231 w 396"/>
              <a:gd name="T25" fmla="*/ 495 h 495"/>
              <a:gd name="T26" fmla="*/ 240 w 396"/>
              <a:gd name="T27" fmla="*/ 487 h 495"/>
              <a:gd name="T28" fmla="*/ 240 w 396"/>
              <a:gd name="T29" fmla="*/ 462 h 495"/>
              <a:gd name="T30" fmla="*/ 248 w 396"/>
              <a:gd name="T31" fmla="*/ 462 h 495"/>
              <a:gd name="T32" fmla="*/ 256 w 396"/>
              <a:gd name="T33" fmla="*/ 454 h 495"/>
              <a:gd name="T34" fmla="*/ 256 w 396"/>
              <a:gd name="T35" fmla="*/ 421 h 495"/>
              <a:gd name="T36" fmla="*/ 248 w 396"/>
              <a:gd name="T37" fmla="*/ 412 h 495"/>
              <a:gd name="T38" fmla="*/ 231 w 396"/>
              <a:gd name="T39" fmla="*/ 412 h 495"/>
              <a:gd name="T40" fmla="*/ 231 w 396"/>
              <a:gd name="T41" fmla="*/ 393 h 495"/>
              <a:gd name="T42" fmla="*/ 396 w 396"/>
              <a:gd name="T43" fmla="*/ 198 h 495"/>
              <a:gd name="T44" fmla="*/ 223 w 396"/>
              <a:gd name="T45" fmla="*/ 478 h 495"/>
              <a:gd name="T46" fmla="*/ 174 w 396"/>
              <a:gd name="T47" fmla="*/ 478 h 495"/>
              <a:gd name="T48" fmla="*/ 174 w 396"/>
              <a:gd name="T49" fmla="*/ 462 h 495"/>
              <a:gd name="T50" fmla="*/ 223 w 396"/>
              <a:gd name="T51" fmla="*/ 462 h 495"/>
              <a:gd name="T52" fmla="*/ 223 w 396"/>
              <a:gd name="T53" fmla="*/ 478 h 495"/>
              <a:gd name="T54" fmla="*/ 240 w 396"/>
              <a:gd name="T55" fmla="*/ 429 h 495"/>
              <a:gd name="T56" fmla="*/ 240 w 396"/>
              <a:gd name="T57" fmla="*/ 445 h 495"/>
              <a:gd name="T58" fmla="*/ 157 w 396"/>
              <a:gd name="T59" fmla="*/ 445 h 495"/>
              <a:gd name="T60" fmla="*/ 157 w 396"/>
              <a:gd name="T61" fmla="*/ 429 h 495"/>
              <a:gd name="T62" fmla="*/ 240 w 396"/>
              <a:gd name="T63" fmla="*/ 429 h 495"/>
              <a:gd name="T64" fmla="*/ 182 w 396"/>
              <a:gd name="T65" fmla="*/ 412 h 495"/>
              <a:gd name="T66" fmla="*/ 182 w 396"/>
              <a:gd name="T67" fmla="*/ 395 h 495"/>
              <a:gd name="T68" fmla="*/ 198 w 396"/>
              <a:gd name="T69" fmla="*/ 396 h 495"/>
              <a:gd name="T70" fmla="*/ 215 w 396"/>
              <a:gd name="T71" fmla="*/ 395 h 495"/>
              <a:gd name="T72" fmla="*/ 215 w 396"/>
              <a:gd name="T73" fmla="*/ 412 h 495"/>
              <a:gd name="T74" fmla="*/ 182 w 396"/>
              <a:gd name="T75" fmla="*/ 412 h 495"/>
              <a:gd name="T76" fmla="*/ 198 w 396"/>
              <a:gd name="T77" fmla="*/ 379 h 495"/>
              <a:gd name="T78" fmla="*/ 17 w 396"/>
              <a:gd name="T79" fmla="*/ 198 h 495"/>
              <a:gd name="T80" fmla="*/ 198 w 396"/>
              <a:gd name="T81" fmla="*/ 16 h 495"/>
              <a:gd name="T82" fmla="*/ 380 w 396"/>
              <a:gd name="T83" fmla="*/ 198 h 495"/>
              <a:gd name="T84" fmla="*/ 198 w 396"/>
              <a:gd name="T85" fmla="*/ 379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96" h="495">
                <a:moveTo>
                  <a:pt x="396" y="198"/>
                </a:moveTo>
                <a:cubicBezTo>
                  <a:pt x="396" y="89"/>
                  <a:pt x="308" y="0"/>
                  <a:pt x="199" y="0"/>
                </a:cubicBezTo>
                <a:cubicBezTo>
                  <a:pt x="89" y="0"/>
                  <a:pt x="0" y="89"/>
                  <a:pt x="0" y="198"/>
                </a:cubicBezTo>
                <a:cubicBezTo>
                  <a:pt x="0" y="294"/>
                  <a:pt x="70" y="377"/>
                  <a:pt x="165" y="393"/>
                </a:cubicBezTo>
                <a:lnTo>
                  <a:pt x="165" y="412"/>
                </a:lnTo>
                <a:lnTo>
                  <a:pt x="149" y="412"/>
                </a:lnTo>
                <a:cubicBezTo>
                  <a:pt x="144" y="412"/>
                  <a:pt x="141" y="416"/>
                  <a:pt x="141" y="421"/>
                </a:cubicBezTo>
                <a:lnTo>
                  <a:pt x="141" y="454"/>
                </a:lnTo>
                <a:cubicBezTo>
                  <a:pt x="141" y="458"/>
                  <a:pt x="144" y="462"/>
                  <a:pt x="149" y="462"/>
                </a:cubicBezTo>
                <a:lnTo>
                  <a:pt x="157" y="462"/>
                </a:lnTo>
                <a:lnTo>
                  <a:pt x="157" y="487"/>
                </a:lnTo>
                <a:cubicBezTo>
                  <a:pt x="157" y="491"/>
                  <a:pt x="161" y="495"/>
                  <a:pt x="165" y="495"/>
                </a:cubicBezTo>
                <a:lnTo>
                  <a:pt x="231" y="495"/>
                </a:lnTo>
                <a:cubicBezTo>
                  <a:pt x="236" y="495"/>
                  <a:pt x="240" y="491"/>
                  <a:pt x="240" y="487"/>
                </a:cubicBezTo>
                <a:lnTo>
                  <a:pt x="240" y="462"/>
                </a:lnTo>
                <a:lnTo>
                  <a:pt x="248" y="462"/>
                </a:lnTo>
                <a:cubicBezTo>
                  <a:pt x="253" y="462"/>
                  <a:pt x="256" y="458"/>
                  <a:pt x="256" y="454"/>
                </a:cubicBezTo>
                <a:lnTo>
                  <a:pt x="256" y="421"/>
                </a:lnTo>
                <a:cubicBezTo>
                  <a:pt x="256" y="416"/>
                  <a:pt x="253" y="412"/>
                  <a:pt x="248" y="412"/>
                </a:cubicBezTo>
                <a:lnTo>
                  <a:pt x="231" y="412"/>
                </a:lnTo>
                <a:lnTo>
                  <a:pt x="231" y="393"/>
                </a:lnTo>
                <a:cubicBezTo>
                  <a:pt x="327" y="377"/>
                  <a:pt x="396" y="295"/>
                  <a:pt x="396" y="198"/>
                </a:cubicBezTo>
                <a:close/>
                <a:moveTo>
                  <a:pt x="223" y="478"/>
                </a:moveTo>
                <a:lnTo>
                  <a:pt x="174" y="478"/>
                </a:lnTo>
                <a:lnTo>
                  <a:pt x="174" y="462"/>
                </a:lnTo>
                <a:lnTo>
                  <a:pt x="223" y="462"/>
                </a:lnTo>
                <a:lnTo>
                  <a:pt x="223" y="478"/>
                </a:lnTo>
                <a:close/>
                <a:moveTo>
                  <a:pt x="240" y="429"/>
                </a:moveTo>
                <a:lnTo>
                  <a:pt x="240" y="445"/>
                </a:lnTo>
                <a:lnTo>
                  <a:pt x="157" y="445"/>
                </a:lnTo>
                <a:lnTo>
                  <a:pt x="157" y="429"/>
                </a:lnTo>
                <a:lnTo>
                  <a:pt x="240" y="429"/>
                </a:lnTo>
                <a:close/>
                <a:moveTo>
                  <a:pt x="182" y="412"/>
                </a:moveTo>
                <a:lnTo>
                  <a:pt x="182" y="395"/>
                </a:lnTo>
                <a:cubicBezTo>
                  <a:pt x="187" y="396"/>
                  <a:pt x="193" y="396"/>
                  <a:pt x="198" y="396"/>
                </a:cubicBezTo>
                <a:cubicBezTo>
                  <a:pt x="204" y="396"/>
                  <a:pt x="210" y="396"/>
                  <a:pt x="215" y="395"/>
                </a:cubicBezTo>
                <a:lnTo>
                  <a:pt x="215" y="412"/>
                </a:lnTo>
                <a:lnTo>
                  <a:pt x="182" y="412"/>
                </a:lnTo>
                <a:close/>
                <a:moveTo>
                  <a:pt x="198" y="379"/>
                </a:moveTo>
                <a:cubicBezTo>
                  <a:pt x="98" y="379"/>
                  <a:pt x="17" y="298"/>
                  <a:pt x="17" y="198"/>
                </a:cubicBezTo>
                <a:cubicBezTo>
                  <a:pt x="17" y="98"/>
                  <a:pt x="98" y="16"/>
                  <a:pt x="198" y="16"/>
                </a:cubicBezTo>
                <a:cubicBezTo>
                  <a:pt x="299" y="16"/>
                  <a:pt x="380" y="98"/>
                  <a:pt x="380" y="198"/>
                </a:cubicBezTo>
                <a:cubicBezTo>
                  <a:pt x="380" y="298"/>
                  <a:pt x="299" y="379"/>
                  <a:pt x="198" y="379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Freeform 261">
            <a:extLst>
              <a:ext uri="{FF2B5EF4-FFF2-40B4-BE49-F238E27FC236}">
                <a16:creationId xmlns:a16="http://schemas.microsoft.com/office/drawing/2014/main" id="{8FD841E1-C949-4FEA-A912-8EC552E62189}"/>
              </a:ext>
            </a:extLst>
          </p:cNvPr>
          <p:cNvSpPr>
            <a:spLocks noEditPoints="1"/>
          </p:cNvSpPr>
          <p:nvPr/>
        </p:nvSpPr>
        <p:spPr bwMode="auto">
          <a:xfrm>
            <a:off x="5112007" y="4454259"/>
            <a:ext cx="172993" cy="161883"/>
          </a:xfrm>
          <a:custGeom>
            <a:avLst/>
            <a:gdLst>
              <a:gd name="T0" fmla="*/ 165 w 330"/>
              <a:gd name="T1" fmla="*/ 0 h 330"/>
              <a:gd name="T2" fmla="*/ 0 w 330"/>
              <a:gd name="T3" fmla="*/ 165 h 330"/>
              <a:gd name="T4" fmla="*/ 165 w 330"/>
              <a:gd name="T5" fmla="*/ 330 h 330"/>
              <a:gd name="T6" fmla="*/ 330 w 330"/>
              <a:gd name="T7" fmla="*/ 165 h 330"/>
              <a:gd name="T8" fmla="*/ 165 w 330"/>
              <a:gd name="T9" fmla="*/ 0 h 330"/>
              <a:gd name="T10" fmla="*/ 165 w 330"/>
              <a:gd name="T11" fmla="*/ 313 h 330"/>
              <a:gd name="T12" fmla="*/ 17 w 330"/>
              <a:gd name="T13" fmla="*/ 165 h 330"/>
              <a:gd name="T14" fmla="*/ 165 w 330"/>
              <a:gd name="T15" fmla="*/ 16 h 330"/>
              <a:gd name="T16" fmla="*/ 314 w 330"/>
              <a:gd name="T17" fmla="*/ 165 h 330"/>
              <a:gd name="T18" fmla="*/ 165 w 330"/>
              <a:gd name="T19" fmla="*/ 313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0" h="330">
                <a:moveTo>
                  <a:pt x="165" y="0"/>
                </a:moveTo>
                <a:cubicBezTo>
                  <a:pt x="74" y="0"/>
                  <a:pt x="0" y="74"/>
                  <a:pt x="0" y="165"/>
                </a:cubicBezTo>
                <a:cubicBezTo>
                  <a:pt x="0" y="256"/>
                  <a:pt x="74" y="330"/>
                  <a:pt x="165" y="330"/>
                </a:cubicBezTo>
                <a:cubicBezTo>
                  <a:pt x="257" y="330"/>
                  <a:pt x="330" y="256"/>
                  <a:pt x="330" y="165"/>
                </a:cubicBezTo>
                <a:cubicBezTo>
                  <a:pt x="330" y="74"/>
                  <a:pt x="257" y="0"/>
                  <a:pt x="165" y="0"/>
                </a:cubicBezTo>
                <a:close/>
                <a:moveTo>
                  <a:pt x="165" y="313"/>
                </a:moveTo>
                <a:cubicBezTo>
                  <a:pt x="83" y="313"/>
                  <a:pt x="17" y="247"/>
                  <a:pt x="17" y="165"/>
                </a:cubicBezTo>
                <a:cubicBezTo>
                  <a:pt x="17" y="83"/>
                  <a:pt x="83" y="16"/>
                  <a:pt x="165" y="16"/>
                </a:cubicBezTo>
                <a:cubicBezTo>
                  <a:pt x="247" y="16"/>
                  <a:pt x="314" y="83"/>
                  <a:pt x="314" y="165"/>
                </a:cubicBezTo>
                <a:cubicBezTo>
                  <a:pt x="314" y="247"/>
                  <a:pt x="247" y="313"/>
                  <a:pt x="165" y="313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Freeform 262">
            <a:extLst>
              <a:ext uri="{FF2B5EF4-FFF2-40B4-BE49-F238E27FC236}">
                <a16:creationId xmlns:a16="http://schemas.microsoft.com/office/drawing/2014/main" id="{3E6A644E-C0B2-4168-92D3-1B403EA0D05D}"/>
              </a:ext>
            </a:extLst>
          </p:cNvPr>
          <p:cNvSpPr>
            <a:spLocks/>
          </p:cNvSpPr>
          <p:nvPr/>
        </p:nvSpPr>
        <p:spPr bwMode="auto">
          <a:xfrm>
            <a:off x="5158032" y="4579638"/>
            <a:ext cx="82529" cy="23806"/>
          </a:xfrm>
          <a:custGeom>
            <a:avLst/>
            <a:gdLst>
              <a:gd name="T0" fmla="*/ 79 w 159"/>
              <a:gd name="T1" fmla="*/ 23 h 49"/>
              <a:gd name="T2" fmla="*/ 10 w 159"/>
              <a:gd name="T3" fmla="*/ 0 h 49"/>
              <a:gd name="T4" fmla="*/ 0 w 159"/>
              <a:gd name="T5" fmla="*/ 14 h 49"/>
              <a:gd name="T6" fmla="*/ 159 w 159"/>
              <a:gd name="T7" fmla="*/ 14 h 49"/>
              <a:gd name="T8" fmla="*/ 149 w 159"/>
              <a:gd name="T9" fmla="*/ 0 h 49"/>
              <a:gd name="T10" fmla="*/ 79 w 159"/>
              <a:gd name="T11" fmla="*/ 23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9" h="49">
                <a:moveTo>
                  <a:pt x="79" y="23"/>
                </a:moveTo>
                <a:cubicBezTo>
                  <a:pt x="54" y="24"/>
                  <a:pt x="30" y="15"/>
                  <a:pt x="10" y="0"/>
                </a:cubicBezTo>
                <a:lnTo>
                  <a:pt x="0" y="14"/>
                </a:lnTo>
                <a:cubicBezTo>
                  <a:pt x="47" y="49"/>
                  <a:pt x="112" y="49"/>
                  <a:pt x="159" y="14"/>
                </a:cubicBezTo>
                <a:lnTo>
                  <a:pt x="149" y="0"/>
                </a:lnTo>
                <a:cubicBezTo>
                  <a:pt x="129" y="15"/>
                  <a:pt x="104" y="24"/>
                  <a:pt x="79" y="23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Freeform 263">
            <a:extLst>
              <a:ext uri="{FF2B5EF4-FFF2-40B4-BE49-F238E27FC236}">
                <a16:creationId xmlns:a16="http://schemas.microsoft.com/office/drawing/2014/main" id="{072F6111-4937-4781-92D9-D325156AE394}"/>
              </a:ext>
            </a:extLst>
          </p:cNvPr>
          <p:cNvSpPr>
            <a:spLocks noEditPoints="1"/>
          </p:cNvSpPr>
          <p:nvPr/>
        </p:nvSpPr>
        <p:spPr bwMode="auto">
          <a:xfrm>
            <a:off x="5129464" y="4463780"/>
            <a:ext cx="139664" cy="74593"/>
          </a:xfrm>
          <a:custGeom>
            <a:avLst/>
            <a:gdLst>
              <a:gd name="T0" fmla="*/ 226 w 265"/>
              <a:gd name="T1" fmla="*/ 52 h 153"/>
              <a:gd name="T2" fmla="*/ 39 w 265"/>
              <a:gd name="T3" fmla="*/ 52 h 153"/>
              <a:gd name="T4" fmla="*/ 0 w 265"/>
              <a:gd name="T5" fmla="*/ 145 h 153"/>
              <a:gd name="T6" fmla="*/ 9 w 265"/>
              <a:gd name="T7" fmla="*/ 153 h 153"/>
              <a:gd name="T8" fmla="*/ 58 w 265"/>
              <a:gd name="T9" fmla="*/ 153 h 153"/>
              <a:gd name="T10" fmla="*/ 66 w 265"/>
              <a:gd name="T11" fmla="*/ 145 h 153"/>
              <a:gd name="T12" fmla="*/ 132 w 265"/>
              <a:gd name="T13" fmla="*/ 79 h 153"/>
              <a:gd name="T14" fmla="*/ 198 w 265"/>
              <a:gd name="T15" fmla="*/ 145 h 153"/>
              <a:gd name="T16" fmla="*/ 207 w 265"/>
              <a:gd name="T17" fmla="*/ 153 h 153"/>
              <a:gd name="T18" fmla="*/ 256 w 265"/>
              <a:gd name="T19" fmla="*/ 153 h 153"/>
              <a:gd name="T20" fmla="*/ 264 w 265"/>
              <a:gd name="T21" fmla="*/ 145 h 153"/>
              <a:gd name="T22" fmla="*/ 226 w 265"/>
              <a:gd name="T23" fmla="*/ 52 h 153"/>
              <a:gd name="T24" fmla="*/ 50 w 265"/>
              <a:gd name="T25" fmla="*/ 137 h 153"/>
              <a:gd name="T26" fmla="*/ 17 w 265"/>
              <a:gd name="T27" fmla="*/ 137 h 153"/>
              <a:gd name="T28" fmla="*/ 45 w 265"/>
              <a:gd name="T29" fmla="*/ 69 h 153"/>
              <a:gd name="T30" fmla="*/ 69 w 265"/>
              <a:gd name="T31" fmla="*/ 93 h 153"/>
              <a:gd name="T32" fmla="*/ 50 w 265"/>
              <a:gd name="T33" fmla="*/ 137 h 153"/>
              <a:gd name="T34" fmla="*/ 124 w 265"/>
              <a:gd name="T35" fmla="*/ 63 h 153"/>
              <a:gd name="T36" fmla="*/ 80 w 265"/>
              <a:gd name="T37" fmla="*/ 81 h 153"/>
              <a:gd name="T38" fmla="*/ 57 w 265"/>
              <a:gd name="T39" fmla="*/ 58 h 153"/>
              <a:gd name="T40" fmla="*/ 124 w 265"/>
              <a:gd name="T41" fmla="*/ 30 h 153"/>
              <a:gd name="T42" fmla="*/ 124 w 265"/>
              <a:gd name="T43" fmla="*/ 63 h 153"/>
              <a:gd name="T44" fmla="*/ 141 w 265"/>
              <a:gd name="T45" fmla="*/ 63 h 153"/>
              <a:gd name="T46" fmla="*/ 141 w 265"/>
              <a:gd name="T47" fmla="*/ 30 h 153"/>
              <a:gd name="T48" fmla="*/ 208 w 265"/>
              <a:gd name="T49" fmla="*/ 58 h 153"/>
              <a:gd name="T50" fmla="*/ 185 w 265"/>
              <a:gd name="T51" fmla="*/ 81 h 153"/>
              <a:gd name="T52" fmla="*/ 141 w 265"/>
              <a:gd name="T53" fmla="*/ 63 h 153"/>
              <a:gd name="T54" fmla="*/ 215 w 265"/>
              <a:gd name="T55" fmla="*/ 137 h 153"/>
              <a:gd name="T56" fmla="*/ 196 w 265"/>
              <a:gd name="T57" fmla="*/ 93 h 153"/>
              <a:gd name="T58" fmla="*/ 220 w 265"/>
              <a:gd name="T59" fmla="*/ 69 h 153"/>
              <a:gd name="T60" fmla="*/ 248 w 265"/>
              <a:gd name="T61" fmla="*/ 137 h 153"/>
              <a:gd name="T62" fmla="*/ 215 w 265"/>
              <a:gd name="T63" fmla="*/ 137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65" h="153">
                <a:moveTo>
                  <a:pt x="226" y="52"/>
                </a:moveTo>
                <a:cubicBezTo>
                  <a:pt x="174" y="0"/>
                  <a:pt x="91" y="0"/>
                  <a:pt x="39" y="52"/>
                </a:cubicBezTo>
                <a:cubicBezTo>
                  <a:pt x="14" y="76"/>
                  <a:pt x="0" y="110"/>
                  <a:pt x="0" y="145"/>
                </a:cubicBezTo>
                <a:cubicBezTo>
                  <a:pt x="0" y="149"/>
                  <a:pt x="4" y="153"/>
                  <a:pt x="9" y="153"/>
                </a:cubicBezTo>
                <a:lnTo>
                  <a:pt x="58" y="153"/>
                </a:lnTo>
                <a:cubicBezTo>
                  <a:pt x="63" y="153"/>
                  <a:pt x="66" y="149"/>
                  <a:pt x="66" y="145"/>
                </a:cubicBezTo>
                <a:cubicBezTo>
                  <a:pt x="66" y="108"/>
                  <a:pt x="96" y="79"/>
                  <a:pt x="132" y="79"/>
                </a:cubicBezTo>
                <a:cubicBezTo>
                  <a:pt x="169" y="79"/>
                  <a:pt x="198" y="108"/>
                  <a:pt x="198" y="145"/>
                </a:cubicBezTo>
                <a:cubicBezTo>
                  <a:pt x="198" y="149"/>
                  <a:pt x="202" y="153"/>
                  <a:pt x="207" y="153"/>
                </a:cubicBezTo>
                <a:lnTo>
                  <a:pt x="256" y="153"/>
                </a:lnTo>
                <a:cubicBezTo>
                  <a:pt x="261" y="153"/>
                  <a:pt x="264" y="149"/>
                  <a:pt x="264" y="145"/>
                </a:cubicBezTo>
                <a:cubicBezTo>
                  <a:pt x="265" y="110"/>
                  <a:pt x="251" y="76"/>
                  <a:pt x="226" y="52"/>
                </a:cubicBezTo>
                <a:close/>
                <a:moveTo>
                  <a:pt x="50" y="137"/>
                </a:moveTo>
                <a:lnTo>
                  <a:pt x="17" y="137"/>
                </a:lnTo>
                <a:cubicBezTo>
                  <a:pt x="19" y="112"/>
                  <a:pt x="29" y="88"/>
                  <a:pt x="45" y="69"/>
                </a:cubicBezTo>
                <a:lnTo>
                  <a:pt x="69" y="93"/>
                </a:lnTo>
                <a:cubicBezTo>
                  <a:pt x="58" y="105"/>
                  <a:pt x="52" y="121"/>
                  <a:pt x="50" y="137"/>
                </a:cubicBezTo>
                <a:close/>
                <a:moveTo>
                  <a:pt x="124" y="63"/>
                </a:moveTo>
                <a:cubicBezTo>
                  <a:pt x="108" y="64"/>
                  <a:pt x="93" y="71"/>
                  <a:pt x="80" y="81"/>
                </a:cubicBezTo>
                <a:lnTo>
                  <a:pt x="57" y="58"/>
                </a:lnTo>
                <a:cubicBezTo>
                  <a:pt x="76" y="41"/>
                  <a:pt x="99" y="31"/>
                  <a:pt x="124" y="30"/>
                </a:cubicBezTo>
                <a:lnTo>
                  <a:pt x="124" y="63"/>
                </a:lnTo>
                <a:close/>
                <a:moveTo>
                  <a:pt x="141" y="63"/>
                </a:moveTo>
                <a:lnTo>
                  <a:pt x="141" y="30"/>
                </a:lnTo>
                <a:cubicBezTo>
                  <a:pt x="166" y="31"/>
                  <a:pt x="189" y="41"/>
                  <a:pt x="208" y="58"/>
                </a:cubicBezTo>
                <a:lnTo>
                  <a:pt x="185" y="81"/>
                </a:lnTo>
                <a:cubicBezTo>
                  <a:pt x="172" y="71"/>
                  <a:pt x="157" y="64"/>
                  <a:pt x="141" y="63"/>
                </a:cubicBezTo>
                <a:close/>
                <a:moveTo>
                  <a:pt x="215" y="137"/>
                </a:moveTo>
                <a:cubicBezTo>
                  <a:pt x="213" y="121"/>
                  <a:pt x="207" y="105"/>
                  <a:pt x="196" y="93"/>
                </a:cubicBezTo>
                <a:lnTo>
                  <a:pt x="220" y="69"/>
                </a:lnTo>
                <a:cubicBezTo>
                  <a:pt x="236" y="88"/>
                  <a:pt x="246" y="112"/>
                  <a:pt x="248" y="137"/>
                </a:cubicBezTo>
                <a:lnTo>
                  <a:pt x="215" y="1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Freeform 264">
            <a:extLst>
              <a:ext uri="{FF2B5EF4-FFF2-40B4-BE49-F238E27FC236}">
                <a16:creationId xmlns:a16="http://schemas.microsoft.com/office/drawing/2014/main" id="{E8FD3598-8CBA-493D-B6D4-8EF3EBDEE4CC}"/>
              </a:ext>
            </a:extLst>
          </p:cNvPr>
          <p:cNvSpPr>
            <a:spLocks noEditPoints="1"/>
          </p:cNvSpPr>
          <p:nvPr/>
        </p:nvSpPr>
        <p:spPr bwMode="auto">
          <a:xfrm>
            <a:off x="5170728" y="4514569"/>
            <a:ext cx="50787" cy="47613"/>
          </a:xfrm>
          <a:custGeom>
            <a:avLst/>
            <a:gdLst>
              <a:gd name="T0" fmla="*/ 3 w 96"/>
              <a:gd name="T1" fmla="*/ 81 h 97"/>
              <a:gd name="T2" fmla="*/ 3 w 96"/>
              <a:gd name="T3" fmla="*/ 93 h 97"/>
              <a:gd name="T4" fmla="*/ 15 w 96"/>
              <a:gd name="T5" fmla="*/ 93 h 97"/>
              <a:gd name="T6" fmla="*/ 15 w 96"/>
              <a:gd name="T7" fmla="*/ 93 h 97"/>
              <a:gd name="T8" fmla="*/ 44 w 96"/>
              <a:gd name="T9" fmla="*/ 64 h 97"/>
              <a:gd name="T10" fmla="*/ 44 w 96"/>
              <a:gd name="T11" fmla="*/ 64 h 97"/>
              <a:gd name="T12" fmla="*/ 54 w 96"/>
              <a:gd name="T13" fmla="*/ 67 h 97"/>
              <a:gd name="T14" fmla="*/ 79 w 96"/>
              <a:gd name="T15" fmla="*/ 42 h 97"/>
              <a:gd name="T16" fmla="*/ 77 w 96"/>
              <a:gd name="T17" fmla="*/ 31 h 97"/>
              <a:gd name="T18" fmla="*/ 77 w 96"/>
              <a:gd name="T19" fmla="*/ 31 h 97"/>
              <a:gd name="T20" fmla="*/ 93 w 96"/>
              <a:gd name="T21" fmla="*/ 15 h 97"/>
              <a:gd name="T22" fmla="*/ 93 w 96"/>
              <a:gd name="T23" fmla="*/ 3 h 97"/>
              <a:gd name="T24" fmla="*/ 82 w 96"/>
              <a:gd name="T25" fmla="*/ 3 h 97"/>
              <a:gd name="T26" fmla="*/ 65 w 96"/>
              <a:gd name="T27" fmla="*/ 20 h 97"/>
              <a:gd name="T28" fmla="*/ 65 w 96"/>
              <a:gd name="T29" fmla="*/ 20 h 97"/>
              <a:gd name="T30" fmla="*/ 54 w 96"/>
              <a:gd name="T31" fmla="*/ 17 h 97"/>
              <a:gd name="T32" fmla="*/ 30 w 96"/>
              <a:gd name="T33" fmla="*/ 42 h 97"/>
              <a:gd name="T34" fmla="*/ 32 w 96"/>
              <a:gd name="T35" fmla="*/ 53 h 97"/>
              <a:gd name="T36" fmla="*/ 32 w 96"/>
              <a:gd name="T37" fmla="*/ 53 h 97"/>
              <a:gd name="T38" fmla="*/ 3 w 96"/>
              <a:gd name="T39" fmla="*/ 81 h 97"/>
              <a:gd name="T40" fmla="*/ 54 w 96"/>
              <a:gd name="T41" fmla="*/ 34 h 97"/>
              <a:gd name="T42" fmla="*/ 63 w 96"/>
              <a:gd name="T43" fmla="*/ 42 h 97"/>
              <a:gd name="T44" fmla="*/ 54 w 96"/>
              <a:gd name="T45" fmla="*/ 50 h 97"/>
              <a:gd name="T46" fmla="*/ 46 w 96"/>
              <a:gd name="T47" fmla="*/ 42 h 97"/>
              <a:gd name="T48" fmla="*/ 54 w 96"/>
              <a:gd name="T49" fmla="*/ 3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6" h="97">
                <a:moveTo>
                  <a:pt x="3" y="81"/>
                </a:moveTo>
                <a:cubicBezTo>
                  <a:pt x="0" y="85"/>
                  <a:pt x="0" y="90"/>
                  <a:pt x="3" y="93"/>
                </a:cubicBezTo>
                <a:cubicBezTo>
                  <a:pt x="6" y="96"/>
                  <a:pt x="11" y="97"/>
                  <a:pt x="15" y="93"/>
                </a:cubicBezTo>
                <a:cubicBezTo>
                  <a:pt x="15" y="93"/>
                  <a:pt x="15" y="93"/>
                  <a:pt x="15" y="93"/>
                </a:cubicBezTo>
                <a:lnTo>
                  <a:pt x="44" y="64"/>
                </a:lnTo>
                <a:lnTo>
                  <a:pt x="44" y="64"/>
                </a:lnTo>
                <a:cubicBezTo>
                  <a:pt x="47" y="66"/>
                  <a:pt x="51" y="67"/>
                  <a:pt x="54" y="67"/>
                </a:cubicBezTo>
                <a:cubicBezTo>
                  <a:pt x="68" y="67"/>
                  <a:pt x="79" y="56"/>
                  <a:pt x="79" y="42"/>
                </a:cubicBezTo>
                <a:cubicBezTo>
                  <a:pt x="79" y="38"/>
                  <a:pt x="78" y="35"/>
                  <a:pt x="77" y="31"/>
                </a:cubicBezTo>
                <a:lnTo>
                  <a:pt x="77" y="31"/>
                </a:lnTo>
                <a:lnTo>
                  <a:pt x="93" y="15"/>
                </a:lnTo>
                <a:cubicBezTo>
                  <a:pt x="96" y="11"/>
                  <a:pt x="96" y="6"/>
                  <a:pt x="93" y="3"/>
                </a:cubicBezTo>
                <a:cubicBezTo>
                  <a:pt x="90" y="0"/>
                  <a:pt x="85" y="0"/>
                  <a:pt x="82" y="3"/>
                </a:cubicBezTo>
                <a:lnTo>
                  <a:pt x="65" y="20"/>
                </a:lnTo>
                <a:lnTo>
                  <a:pt x="65" y="20"/>
                </a:lnTo>
                <a:cubicBezTo>
                  <a:pt x="62" y="18"/>
                  <a:pt x="58" y="17"/>
                  <a:pt x="54" y="17"/>
                </a:cubicBezTo>
                <a:cubicBezTo>
                  <a:pt x="41" y="17"/>
                  <a:pt x="30" y="28"/>
                  <a:pt x="30" y="42"/>
                </a:cubicBezTo>
                <a:cubicBezTo>
                  <a:pt x="30" y="46"/>
                  <a:pt x="31" y="49"/>
                  <a:pt x="32" y="53"/>
                </a:cubicBezTo>
                <a:lnTo>
                  <a:pt x="32" y="53"/>
                </a:lnTo>
                <a:lnTo>
                  <a:pt x="3" y="81"/>
                </a:lnTo>
                <a:close/>
                <a:moveTo>
                  <a:pt x="54" y="34"/>
                </a:moveTo>
                <a:cubicBezTo>
                  <a:pt x="59" y="34"/>
                  <a:pt x="63" y="37"/>
                  <a:pt x="63" y="42"/>
                </a:cubicBezTo>
                <a:cubicBezTo>
                  <a:pt x="63" y="46"/>
                  <a:pt x="59" y="50"/>
                  <a:pt x="54" y="50"/>
                </a:cubicBezTo>
                <a:cubicBezTo>
                  <a:pt x="50" y="50"/>
                  <a:pt x="46" y="46"/>
                  <a:pt x="46" y="42"/>
                </a:cubicBezTo>
                <a:cubicBezTo>
                  <a:pt x="46" y="37"/>
                  <a:pt x="50" y="34"/>
                  <a:pt x="54" y="34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Rectangle 265">
            <a:extLst>
              <a:ext uri="{FF2B5EF4-FFF2-40B4-BE49-F238E27FC236}">
                <a16:creationId xmlns:a16="http://schemas.microsoft.com/office/drawing/2014/main" id="{DA733728-247D-451F-A1F8-09E765335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2149" y="4571704"/>
            <a:ext cx="9523" cy="793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Rectangle 266">
            <a:extLst>
              <a:ext uri="{FF2B5EF4-FFF2-40B4-BE49-F238E27FC236}">
                <a16:creationId xmlns:a16="http://schemas.microsoft.com/office/drawing/2014/main" id="{6CB09284-F862-4AD0-922D-AEF304C1B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924" y="4571704"/>
            <a:ext cx="9523" cy="793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Freeform 267">
            <a:extLst>
              <a:ext uri="{FF2B5EF4-FFF2-40B4-BE49-F238E27FC236}">
                <a16:creationId xmlns:a16="http://schemas.microsoft.com/office/drawing/2014/main" id="{C99F5050-1D87-4D5D-864A-0DA53AE49743}"/>
              </a:ext>
            </a:extLst>
          </p:cNvPr>
          <p:cNvSpPr>
            <a:spLocks noEditPoints="1"/>
          </p:cNvSpPr>
          <p:nvPr/>
        </p:nvSpPr>
        <p:spPr bwMode="auto">
          <a:xfrm>
            <a:off x="5438948" y="4452671"/>
            <a:ext cx="277741" cy="215844"/>
          </a:xfrm>
          <a:custGeom>
            <a:avLst/>
            <a:gdLst>
              <a:gd name="T0" fmla="*/ 367 w 528"/>
              <a:gd name="T1" fmla="*/ 360 h 440"/>
              <a:gd name="T2" fmla="*/ 409 w 528"/>
              <a:gd name="T3" fmla="*/ 336 h 440"/>
              <a:gd name="T4" fmla="*/ 490 w 528"/>
              <a:gd name="T5" fmla="*/ 337 h 440"/>
              <a:gd name="T6" fmla="*/ 528 w 528"/>
              <a:gd name="T7" fmla="*/ 348 h 440"/>
              <a:gd name="T8" fmla="*/ 448 w 528"/>
              <a:gd name="T9" fmla="*/ 302 h 440"/>
              <a:gd name="T10" fmla="*/ 368 w 528"/>
              <a:gd name="T11" fmla="*/ 348 h 440"/>
              <a:gd name="T12" fmla="*/ 296 w 528"/>
              <a:gd name="T13" fmla="*/ 282 h 440"/>
              <a:gd name="T14" fmla="*/ 264 w 528"/>
              <a:gd name="T15" fmla="*/ 0 h 440"/>
              <a:gd name="T16" fmla="*/ 233 w 528"/>
              <a:gd name="T17" fmla="*/ 282 h 440"/>
              <a:gd name="T18" fmla="*/ 173 w 528"/>
              <a:gd name="T19" fmla="*/ 348 h 440"/>
              <a:gd name="T20" fmla="*/ 81 w 528"/>
              <a:gd name="T21" fmla="*/ 302 h 440"/>
              <a:gd name="T22" fmla="*/ 0 w 528"/>
              <a:gd name="T23" fmla="*/ 348 h 440"/>
              <a:gd name="T24" fmla="*/ 39 w 528"/>
              <a:gd name="T25" fmla="*/ 337 h 440"/>
              <a:gd name="T26" fmla="*/ 129 w 528"/>
              <a:gd name="T27" fmla="*/ 337 h 440"/>
              <a:gd name="T28" fmla="*/ 196 w 528"/>
              <a:gd name="T29" fmla="*/ 352 h 440"/>
              <a:gd name="T30" fmla="*/ 203 w 528"/>
              <a:gd name="T31" fmla="*/ 411 h 440"/>
              <a:gd name="T32" fmla="*/ 137 w 528"/>
              <a:gd name="T33" fmla="*/ 409 h 440"/>
              <a:gd name="T34" fmla="*/ 30 w 528"/>
              <a:gd name="T35" fmla="*/ 410 h 440"/>
              <a:gd name="T36" fmla="*/ 0 w 528"/>
              <a:gd name="T37" fmla="*/ 440 h 440"/>
              <a:gd name="T38" fmla="*/ 81 w 528"/>
              <a:gd name="T39" fmla="*/ 394 h 440"/>
              <a:gd name="T40" fmla="*/ 173 w 528"/>
              <a:gd name="T41" fmla="*/ 440 h 440"/>
              <a:gd name="T42" fmla="*/ 229 w 528"/>
              <a:gd name="T43" fmla="*/ 404 h 440"/>
              <a:gd name="T44" fmla="*/ 300 w 528"/>
              <a:gd name="T45" fmla="*/ 403 h 440"/>
              <a:gd name="T46" fmla="*/ 367 w 528"/>
              <a:gd name="T47" fmla="*/ 440 h 440"/>
              <a:gd name="T48" fmla="*/ 409 w 528"/>
              <a:gd name="T49" fmla="*/ 416 h 440"/>
              <a:gd name="T50" fmla="*/ 490 w 528"/>
              <a:gd name="T51" fmla="*/ 418 h 440"/>
              <a:gd name="T52" fmla="*/ 528 w 528"/>
              <a:gd name="T53" fmla="*/ 428 h 440"/>
              <a:gd name="T54" fmla="*/ 448 w 528"/>
              <a:gd name="T55" fmla="*/ 383 h 440"/>
              <a:gd name="T56" fmla="*/ 368 w 528"/>
              <a:gd name="T57" fmla="*/ 428 h 440"/>
              <a:gd name="T58" fmla="*/ 311 w 528"/>
              <a:gd name="T59" fmla="*/ 396 h 440"/>
              <a:gd name="T60" fmla="*/ 207 w 528"/>
              <a:gd name="T61" fmla="*/ 344 h 440"/>
              <a:gd name="T62" fmla="*/ 245 w 528"/>
              <a:gd name="T63" fmla="*/ 289 h 440"/>
              <a:gd name="T64" fmla="*/ 264 w 528"/>
              <a:gd name="T65" fmla="*/ 11 h 440"/>
              <a:gd name="T66" fmla="*/ 284 w 528"/>
              <a:gd name="T67" fmla="*/ 289 h 440"/>
              <a:gd name="T68" fmla="*/ 322 w 528"/>
              <a:gd name="T69" fmla="*/ 344 h 440"/>
              <a:gd name="T70" fmla="*/ 207 w 528"/>
              <a:gd name="T71" fmla="*/ 344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28" h="440">
                <a:moveTo>
                  <a:pt x="334" y="347"/>
                </a:moveTo>
                <a:cubicBezTo>
                  <a:pt x="343" y="354"/>
                  <a:pt x="354" y="360"/>
                  <a:pt x="367" y="360"/>
                </a:cubicBezTo>
                <a:cubicBezTo>
                  <a:pt x="367" y="360"/>
                  <a:pt x="368" y="360"/>
                  <a:pt x="368" y="360"/>
                </a:cubicBezTo>
                <a:cubicBezTo>
                  <a:pt x="388" y="359"/>
                  <a:pt x="399" y="347"/>
                  <a:pt x="409" y="336"/>
                </a:cubicBezTo>
                <a:cubicBezTo>
                  <a:pt x="420" y="324"/>
                  <a:pt x="430" y="314"/>
                  <a:pt x="448" y="314"/>
                </a:cubicBezTo>
                <a:cubicBezTo>
                  <a:pt x="467" y="314"/>
                  <a:pt x="479" y="326"/>
                  <a:pt x="490" y="337"/>
                </a:cubicBezTo>
                <a:cubicBezTo>
                  <a:pt x="501" y="348"/>
                  <a:pt x="512" y="360"/>
                  <a:pt x="528" y="360"/>
                </a:cubicBezTo>
                <a:lnTo>
                  <a:pt x="528" y="348"/>
                </a:lnTo>
                <a:cubicBezTo>
                  <a:pt x="517" y="348"/>
                  <a:pt x="508" y="339"/>
                  <a:pt x="499" y="329"/>
                </a:cubicBezTo>
                <a:cubicBezTo>
                  <a:pt x="486" y="317"/>
                  <a:pt x="472" y="302"/>
                  <a:pt x="448" y="302"/>
                </a:cubicBezTo>
                <a:cubicBezTo>
                  <a:pt x="425" y="302"/>
                  <a:pt x="412" y="316"/>
                  <a:pt x="401" y="328"/>
                </a:cubicBezTo>
                <a:cubicBezTo>
                  <a:pt x="391" y="339"/>
                  <a:pt x="383" y="348"/>
                  <a:pt x="368" y="348"/>
                </a:cubicBezTo>
                <a:cubicBezTo>
                  <a:pt x="354" y="349"/>
                  <a:pt x="344" y="340"/>
                  <a:pt x="333" y="332"/>
                </a:cubicBezTo>
                <a:cubicBezTo>
                  <a:pt x="329" y="310"/>
                  <a:pt x="315" y="292"/>
                  <a:pt x="296" y="282"/>
                </a:cubicBezTo>
                <a:lnTo>
                  <a:pt x="296" y="31"/>
                </a:lnTo>
                <a:cubicBezTo>
                  <a:pt x="296" y="14"/>
                  <a:pt x="282" y="0"/>
                  <a:pt x="264" y="0"/>
                </a:cubicBezTo>
                <a:cubicBezTo>
                  <a:pt x="247" y="0"/>
                  <a:pt x="233" y="14"/>
                  <a:pt x="233" y="31"/>
                </a:cubicBezTo>
                <a:lnTo>
                  <a:pt x="233" y="282"/>
                </a:lnTo>
                <a:cubicBezTo>
                  <a:pt x="212" y="293"/>
                  <a:pt x="198" y="314"/>
                  <a:pt x="195" y="338"/>
                </a:cubicBezTo>
                <a:cubicBezTo>
                  <a:pt x="189" y="344"/>
                  <a:pt x="182" y="348"/>
                  <a:pt x="173" y="348"/>
                </a:cubicBezTo>
                <a:cubicBezTo>
                  <a:pt x="159" y="348"/>
                  <a:pt x="149" y="339"/>
                  <a:pt x="137" y="329"/>
                </a:cubicBezTo>
                <a:cubicBezTo>
                  <a:pt x="123" y="316"/>
                  <a:pt x="107" y="302"/>
                  <a:pt x="81" y="302"/>
                </a:cubicBezTo>
                <a:cubicBezTo>
                  <a:pt x="54" y="302"/>
                  <a:pt x="42" y="317"/>
                  <a:pt x="30" y="329"/>
                </a:cubicBezTo>
                <a:cubicBezTo>
                  <a:pt x="21" y="340"/>
                  <a:pt x="14" y="348"/>
                  <a:pt x="0" y="348"/>
                </a:cubicBezTo>
                <a:lnTo>
                  <a:pt x="0" y="360"/>
                </a:lnTo>
                <a:cubicBezTo>
                  <a:pt x="19" y="360"/>
                  <a:pt x="29" y="348"/>
                  <a:pt x="39" y="337"/>
                </a:cubicBezTo>
                <a:cubicBezTo>
                  <a:pt x="49" y="325"/>
                  <a:pt x="60" y="314"/>
                  <a:pt x="81" y="314"/>
                </a:cubicBezTo>
                <a:cubicBezTo>
                  <a:pt x="102" y="314"/>
                  <a:pt x="116" y="326"/>
                  <a:pt x="129" y="337"/>
                </a:cubicBezTo>
                <a:cubicBezTo>
                  <a:pt x="142" y="348"/>
                  <a:pt x="154" y="360"/>
                  <a:pt x="173" y="360"/>
                </a:cubicBezTo>
                <a:cubicBezTo>
                  <a:pt x="182" y="360"/>
                  <a:pt x="189" y="356"/>
                  <a:pt x="196" y="352"/>
                </a:cubicBezTo>
                <a:cubicBezTo>
                  <a:pt x="198" y="370"/>
                  <a:pt x="206" y="386"/>
                  <a:pt x="219" y="397"/>
                </a:cubicBezTo>
                <a:cubicBezTo>
                  <a:pt x="213" y="401"/>
                  <a:pt x="208" y="406"/>
                  <a:pt x="203" y="411"/>
                </a:cubicBezTo>
                <a:cubicBezTo>
                  <a:pt x="193" y="421"/>
                  <a:pt x="186" y="428"/>
                  <a:pt x="173" y="428"/>
                </a:cubicBezTo>
                <a:cubicBezTo>
                  <a:pt x="159" y="428"/>
                  <a:pt x="149" y="419"/>
                  <a:pt x="137" y="409"/>
                </a:cubicBezTo>
                <a:cubicBezTo>
                  <a:pt x="123" y="397"/>
                  <a:pt x="107" y="383"/>
                  <a:pt x="81" y="383"/>
                </a:cubicBezTo>
                <a:cubicBezTo>
                  <a:pt x="54" y="383"/>
                  <a:pt x="42" y="397"/>
                  <a:pt x="30" y="410"/>
                </a:cubicBezTo>
                <a:cubicBezTo>
                  <a:pt x="21" y="420"/>
                  <a:pt x="14" y="428"/>
                  <a:pt x="0" y="428"/>
                </a:cubicBezTo>
                <a:lnTo>
                  <a:pt x="0" y="440"/>
                </a:lnTo>
                <a:cubicBezTo>
                  <a:pt x="19" y="440"/>
                  <a:pt x="29" y="428"/>
                  <a:pt x="39" y="417"/>
                </a:cubicBezTo>
                <a:cubicBezTo>
                  <a:pt x="49" y="405"/>
                  <a:pt x="60" y="394"/>
                  <a:pt x="81" y="394"/>
                </a:cubicBezTo>
                <a:cubicBezTo>
                  <a:pt x="102" y="394"/>
                  <a:pt x="116" y="406"/>
                  <a:pt x="129" y="418"/>
                </a:cubicBezTo>
                <a:cubicBezTo>
                  <a:pt x="142" y="429"/>
                  <a:pt x="154" y="440"/>
                  <a:pt x="173" y="440"/>
                </a:cubicBezTo>
                <a:cubicBezTo>
                  <a:pt x="190" y="440"/>
                  <a:pt x="201" y="429"/>
                  <a:pt x="211" y="419"/>
                </a:cubicBezTo>
                <a:cubicBezTo>
                  <a:pt x="217" y="414"/>
                  <a:pt x="223" y="408"/>
                  <a:pt x="229" y="404"/>
                </a:cubicBezTo>
                <a:cubicBezTo>
                  <a:pt x="240" y="410"/>
                  <a:pt x="252" y="414"/>
                  <a:pt x="264" y="414"/>
                </a:cubicBezTo>
                <a:cubicBezTo>
                  <a:pt x="278" y="414"/>
                  <a:pt x="290" y="410"/>
                  <a:pt x="300" y="403"/>
                </a:cubicBezTo>
                <a:cubicBezTo>
                  <a:pt x="309" y="408"/>
                  <a:pt x="316" y="414"/>
                  <a:pt x="323" y="419"/>
                </a:cubicBezTo>
                <a:cubicBezTo>
                  <a:pt x="337" y="430"/>
                  <a:pt x="349" y="440"/>
                  <a:pt x="367" y="440"/>
                </a:cubicBezTo>
                <a:cubicBezTo>
                  <a:pt x="367" y="440"/>
                  <a:pt x="368" y="440"/>
                  <a:pt x="368" y="440"/>
                </a:cubicBezTo>
                <a:cubicBezTo>
                  <a:pt x="388" y="440"/>
                  <a:pt x="399" y="428"/>
                  <a:pt x="409" y="416"/>
                </a:cubicBezTo>
                <a:cubicBezTo>
                  <a:pt x="420" y="405"/>
                  <a:pt x="430" y="394"/>
                  <a:pt x="448" y="394"/>
                </a:cubicBezTo>
                <a:cubicBezTo>
                  <a:pt x="467" y="394"/>
                  <a:pt x="479" y="406"/>
                  <a:pt x="490" y="418"/>
                </a:cubicBezTo>
                <a:cubicBezTo>
                  <a:pt x="501" y="429"/>
                  <a:pt x="512" y="440"/>
                  <a:pt x="528" y="440"/>
                </a:cubicBezTo>
                <a:lnTo>
                  <a:pt x="528" y="428"/>
                </a:lnTo>
                <a:cubicBezTo>
                  <a:pt x="517" y="428"/>
                  <a:pt x="508" y="420"/>
                  <a:pt x="499" y="410"/>
                </a:cubicBezTo>
                <a:cubicBezTo>
                  <a:pt x="486" y="397"/>
                  <a:pt x="472" y="383"/>
                  <a:pt x="448" y="383"/>
                </a:cubicBezTo>
                <a:cubicBezTo>
                  <a:pt x="425" y="383"/>
                  <a:pt x="412" y="396"/>
                  <a:pt x="401" y="408"/>
                </a:cubicBezTo>
                <a:cubicBezTo>
                  <a:pt x="391" y="419"/>
                  <a:pt x="383" y="428"/>
                  <a:pt x="368" y="428"/>
                </a:cubicBezTo>
                <a:cubicBezTo>
                  <a:pt x="354" y="428"/>
                  <a:pt x="343" y="420"/>
                  <a:pt x="331" y="410"/>
                </a:cubicBezTo>
                <a:cubicBezTo>
                  <a:pt x="324" y="405"/>
                  <a:pt x="318" y="400"/>
                  <a:pt x="311" y="396"/>
                </a:cubicBezTo>
                <a:cubicBezTo>
                  <a:pt x="324" y="384"/>
                  <a:pt x="333" y="366"/>
                  <a:pt x="334" y="347"/>
                </a:cubicBezTo>
                <a:close/>
                <a:moveTo>
                  <a:pt x="207" y="344"/>
                </a:moveTo>
                <a:cubicBezTo>
                  <a:pt x="207" y="321"/>
                  <a:pt x="220" y="300"/>
                  <a:pt x="241" y="291"/>
                </a:cubicBezTo>
                <a:lnTo>
                  <a:pt x="245" y="289"/>
                </a:lnTo>
                <a:lnTo>
                  <a:pt x="245" y="31"/>
                </a:lnTo>
                <a:cubicBezTo>
                  <a:pt x="245" y="20"/>
                  <a:pt x="254" y="11"/>
                  <a:pt x="264" y="11"/>
                </a:cubicBezTo>
                <a:cubicBezTo>
                  <a:pt x="275" y="11"/>
                  <a:pt x="284" y="20"/>
                  <a:pt x="284" y="31"/>
                </a:cubicBezTo>
                <a:lnTo>
                  <a:pt x="284" y="289"/>
                </a:lnTo>
                <a:lnTo>
                  <a:pt x="287" y="291"/>
                </a:lnTo>
                <a:cubicBezTo>
                  <a:pt x="309" y="300"/>
                  <a:pt x="322" y="321"/>
                  <a:pt x="322" y="344"/>
                </a:cubicBezTo>
                <a:cubicBezTo>
                  <a:pt x="322" y="376"/>
                  <a:pt x="296" y="402"/>
                  <a:pt x="264" y="402"/>
                </a:cubicBezTo>
                <a:cubicBezTo>
                  <a:pt x="233" y="402"/>
                  <a:pt x="207" y="376"/>
                  <a:pt x="207" y="344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Rectangle 268">
            <a:extLst>
              <a:ext uri="{FF2B5EF4-FFF2-40B4-BE49-F238E27FC236}">
                <a16:creationId xmlns:a16="http://schemas.microsoft.com/office/drawing/2014/main" id="{A2E7D2B0-F2CB-4349-97EA-5C02B4B0F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8287" y="4589161"/>
            <a:ext cx="38090" cy="634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Rectangle 269">
            <a:extLst>
              <a:ext uri="{FF2B5EF4-FFF2-40B4-BE49-F238E27FC236}">
                <a16:creationId xmlns:a16="http://schemas.microsoft.com/office/drawing/2014/main" id="{CE769CAD-388B-4DC3-8BAB-737CA9905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8287" y="4454258"/>
            <a:ext cx="38090" cy="476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Rectangle 270">
            <a:extLst>
              <a:ext uri="{FF2B5EF4-FFF2-40B4-BE49-F238E27FC236}">
                <a16:creationId xmlns:a16="http://schemas.microsoft.com/office/drawing/2014/main" id="{D346F9C7-55CC-45A8-B8BF-645DF8969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8287" y="4522503"/>
            <a:ext cx="38090" cy="476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Freeform 271">
            <a:extLst>
              <a:ext uri="{FF2B5EF4-FFF2-40B4-BE49-F238E27FC236}">
                <a16:creationId xmlns:a16="http://schemas.microsoft.com/office/drawing/2014/main" id="{75A2A339-9756-4060-86A5-C35FE5ECAA9F}"/>
              </a:ext>
            </a:extLst>
          </p:cNvPr>
          <p:cNvSpPr>
            <a:spLocks/>
          </p:cNvSpPr>
          <p:nvPr/>
        </p:nvSpPr>
        <p:spPr bwMode="auto">
          <a:xfrm>
            <a:off x="5438948" y="4679626"/>
            <a:ext cx="277741" cy="26980"/>
          </a:xfrm>
          <a:custGeom>
            <a:avLst/>
            <a:gdLst>
              <a:gd name="T0" fmla="*/ 499 w 528"/>
              <a:gd name="T1" fmla="*/ 27 h 57"/>
              <a:gd name="T2" fmla="*/ 448 w 528"/>
              <a:gd name="T3" fmla="*/ 0 h 57"/>
              <a:gd name="T4" fmla="*/ 401 w 528"/>
              <a:gd name="T5" fmla="*/ 26 h 57"/>
              <a:gd name="T6" fmla="*/ 368 w 528"/>
              <a:gd name="T7" fmla="*/ 46 h 57"/>
              <a:gd name="T8" fmla="*/ 367 w 528"/>
              <a:gd name="T9" fmla="*/ 46 h 57"/>
              <a:gd name="T10" fmla="*/ 330 w 528"/>
              <a:gd name="T11" fmla="*/ 28 h 57"/>
              <a:gd name="T12" fmla="*/ 264 w 528"/>
              <a:gd name="T13" fmla="*/ 0 h 57"/>
              <a:gd name="T14" fmla="*/ 203 w 528"/>
              <a:gd name="T15" fmla="*/ 28 h 57"/>
              <a:gd name="T16" fmla="*/ 173 w 528"/>
              <a:gd name="T17" fmla="*/ 46 h 57"/>
              <a:gd name="T18" fmla="*/ 137 w 528"/>
              <a:gd name="T19" fmla="*/ 26 h 57"/>
              <a:gd name="T20" fmla="*/ 81 w 528"/>
              <a:gd name="T21" fmla="*/ 0 h 57"/>
              <a:gd name="T22" fmla="*/ 30 w 528"/>
              <a:gd name="T23" fmla="*/ 27 h 57"/>
              <a:gd name="T24" fmla="*/ 0 w 528"/>
              <a:gd name="T25" fmla="*/ 46 h 57"/>
              <a:gd name="T26" fmla="*/ 0 w 528"/>
              <a:gd name="T27" fmla="*/ 57 h 57"/>
              <a:gd name="T28" fmla="*/ 39 w 528"/>
              <a:gd name="T29" fmla="*/ 35 h 57"/>
              <a:gd name="T30" fmla="*/ 81 w 528"/>
              <a:gd name="T31" fmla="*/ 11 h 57"/>
              <a:gd name="T32" fmla="*/ 129 w 528"/>
              <a:gd name="T33" fmla="*/ 35 h 57"/>
              <a:gd name="T34" fmla="*/ 173 w 528"/>
              <a:gd name="T35" fmla="*/ 57 h 57"/>
              <a:gd name="T36" fmla="*/ 212 w 528"/>
              <a:gd name="T37" fmla="*/ 36 h 57"/>
              <a:gd name="T38" fmla="*/ 264 w 528"/>
              <a:gd name="T39" fmla="*/ 11 h 57"/>
              <a:gd name="T40" fmla="*/ 323 w 528"/>
              <a:gd name="T41" fmla="*/ 37 h 57"/>
              <a:gd name="T42" fmla="*/ 367 w 528"/>
              <a:gd name="T43" fmla="*/ 57 h 57"/>
              <a:gd name="T44" fmla="*/ 368 w 528"/>
              <a:gd name="T45" fmla="*/ 57 h 57"/>
              <a:gd name="T46" fmla="*/ 410 w 528"/>
              <a:gd name="T47" fmla="*/ 33 h 57"/>
              <a:gd name="T48" fmla="*/ 448 w 528"/>
              <a:gd name="T49" fmla="*/ 11 h 57"/>
              <a:gd name="T50" fmla="*/ 490 w 528"/>
              <a:gd name="T51" fmla="*/ 35 h 57"/>
              <a:gd name="T52" fmla="*/ 528 w 528"/>
              <a:gd name="T53" fmla="*/ 57 h 57"/>
              <a:gd name="T54" fmla="*/ 528 w 528"/>
              <a:gd name="T55" fmla="*/ 46 h 57"/>
              <a:gd name="T56" fmla="*/ 499 w 528"/>
              <a:gd name="T57" fmla="*/ 2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28" h="57">
                <a:moveTo>
                  <a:pt x="499" y="27"/>
                </a:moveTo>
                <a:cubicBezTo>
                  <a:pt x="486" y="14"/>
                  <a:pt x="472" y="0"/>
                  <a:pt x="448" y="0"/>
                </a:cubicBezTo>
                <a:cubicBezTo>
                  <a:pt x="425" y="0"/>
                  <a:pt x="412" y="14"/>
                  <a:pt x="401" y="26"/>
                </a:cubicBezTo>
                <a:cubicBezTo>
                  <a:pt x="391" y="36"/>
                  <a:pt x="383" y="45"/>
                  <a:pt x="368" y="46"/>
                </a:cubicBezTo>
                <a:cubicBezTo>
                  <a:pt x="367" y="46"/>
                  <a:pt x="367" y="46"/>
                  <a:pt x="367" y="46"/>
                </a:cubicBezTo>
                <a:cubicBezTo>
                  <a:pt x="353" y="46"/>
                  <a:pt x="343" y="37"/>
                  <a:pt x="330" y="28"/>
                </a:cubicBezTo>
                <a:cubicBezTo>
                  <a:pt x="314" y="15"/>
                  <a:pt x="296" y="0"/>
                  <a:pt x="264" y="0"/>
                </a:cubicBezTo>
                <a:cubicBezTo>
                  <a:pt x="232" y="0"/>
                  <a:pt x="216" y="16"/>
                  <a:pt x="203" y="28"/>
                </a:cubicBezTo>
                <a:cubicBezTo>
                  <a:pt x="194" y="38"/>
                  <a:pt x="186" y="46"/>
                  <a:pt x="173" y="46"/>
                </a:cubicBezTo>
                <a:cubicBezTo>
                  <a:pt x="159" y="46"/>
                  <a:pt x="149" y="37"/>
                  <a:pt x="137" y="26"/>
                </a:cubicBezTo>
                <a:cubicBezTo>
                  <a:pt x="123" y="14"/>
                  <a:pt x="107" y="0"/>
                  <a:pt x="81" y="0"/>
                </a:cubicBezTo>
                <a:cubicBezTo>
                  <a:pt x="54" y="0"/>
                  <a:pt x="42" y="14"/>
                  <a:pt x="30" y="27"/>
                </a:cubicBezTo>
                <a:cubicBezTo>
                  <a:pt x="21" y="38"/>
                  <a:pt x="14" y="46"/>
                  <a:pt x="0" y="46"/>
                </a:cubicBezTo>
                <a:lnTo>
                  <a:pt x="0" y="57"/>
                </a:lnTo>
                <a:cubicBezTo>
                  <a:pt x="19" y="57"/>
                  <a:pt x="29" y="46"/>
                  <a:pt x="39" y="35"/>
                </a:cubicBezTo>
                <a:cubicBezTo>
                  <a:pt x="50" y="23"/>
                  <a:pt x="60" y="11"/>
                  <a:pt x="81" y="11"/>
                </a:cubicBezTo>
                <a:cubicBezTo>
                  <a:pt x="102" y="11"/>
                  <a:pt x="116" y="23"/>
                  <a:pt x="129" y="35"/>
                </a:cubicBezTo>
                <a:cubicBezTo>
                  <a:pt x="142" y="46"/>
                  <a:pt x="154" y="57"/>
                  <a:pt x="173" y="57"/>
                </a:cubicBezTo>
                <a:cubicBezTo>
                  <a:pt x="190" y="57"/>
                  <a:pt x="201" y="47"/>
                  <a:pt x="212" y="36"/>
                </a:cubicBezTo>
                <a:cubicBezTo>
                  <a:pt x="224" y="24"/>
                  <a:pt x="237" y="11"/>
                  <a:pt x="264" y="11"/>
                </a:cubicBezTo>
                <a:cubicBezTo>
                  <a:pt x="292" y="11"/>
                  <a:pt x="308" y="24"/>
                  <a:pt x="323" y="37"/>
                </a:cubicBezTo>
                <a:cubicBezTo>
                  <a:pt x="337" y="47"/>
                  <a:pt x="349" y="57"/>
                  <a:pt x="367" y="57"/>
                </a:cubicBezTo>
                <a:cubicBezTo>
                  <a:pt x="367" y="57"/>
                  <a:pt x="368" y="57"/>
                  <a:pt x="368" y="57"/>
                </a:cubicBezTo>
                <a:cubicBezTo>
                  <a:pt x="388" y="57"/>
                  <a:pt x="399" y="45"/>
                  <a:pt x="410" y="33"/>
                </a:cubicBezTo>
                <a:cubicBezTo>
                  <a:pt x="420" y="22"/>
                  <a:pt x="430" y="11"/>
                  <a:pt x="448" y="11"/>
                </a:cubicBezTo>
                <a:cubicBezTo>
                  <a:pt x="467" y="11"/>
                  <a:pt x="479" y="23"/>
                  <a:pt x="490" y="35"/>
                </a:cubicBezTo>
                <a:cubicBezTo>
                  <a:pt x="501" y="46"/>
                  <a:pt x="512" y="57"/>
                  <a:pt x="528" y="57"/>
                </a:cubicBezTo>
                <a:lnTo>
                  <a:pt x="528" y="46"/>
                </a:lnTo>
                <a:cubicBezTo>
                  <a:pt x="517" y="46"/>
                  <a:pt x="508" y="37"/>
                  <a:pt x="499" y="27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Freeform 272">
            <a:extLst>
              <a:ext uri="{FF2B5EF4-FFF2-40B4-BE49-F238E27FC236}">
                <a16:creationId xmlns:a16="http://schemas.microsoft.com/office/drawing/2014/main" id="{4DD06D73-458C-4F2D-AAB1-1F978B102F05}"/>
              </a:ext>
            </a:extLst>
          </p:cNvPr>
          <p:cNvSpPr>
            <a:spLocks noEditPoints="1"/>
          </p:cNvSpPr>
          <p:nvPr/>
        </p:nvSpPr>
        <p:spPr bwMode="auto">
          <a:xfrm>
            <a:off x="5842068" y="4470129"/>
            <a:ext cx="277741" cy="258695"/>
          </a:xfrm>
          <a:custGeom>
            <a:avLst/>
            <a:gdLst>
              <a:gd name="T0" fmla="*/ 22 w 528"/>
              <a:gd name="T1" fmla="*/ 286 h 526"/>
              <a:gd name="T2" fmla="*/ 179 w 528"/>
              <a:gd name="T3" fmla="*/ 114 h 526"/>
              <a:gd name="T4" fmla="*/ 187 w 528"/>
              <a:gd name="T5" fmla="*/ 133 h 526"/>
              <a:gd name="T6" fmla="*/ 259 w 528"/>
              <a:gd name="T7" fmla="*/ 66 h 526"/>
              <a:gd name="T8" fmla="*/ 263 w 528"/>
              <a:gd name="T9" fmla="*/ 60 h 526"/>
              <a:gd name="T10" fmla="*/ 263 w 528"/>
              <a:gd name="T11" fmla="*/ 56 h 526"/>
              <a:gd name="T12" fmla="*/ 263 w 528"/>
              <a:gd name="T13" fmla="*/ 54 h 526"/>
              <a:gd name="T14" fmla="*/ 258 w 528"/>
              <a:gd name="T15" fmla="*/ 47 h 526"/>
              <a:gd name="T16" fmla="*/ 155 w 528"/>
              <a:gd name="T17" fmla="*/ 8 h 526"/>
              <a:gd name="T18" fmla="*/ 211 w 528"/>
              <a:gd name="T19" fmla="*/ 48 h 526"/>
              <a:gd name="T20" fmla="*/ 5 w 528"/>
              <a:gd name="T21" fmla="*/ 330 h 526"/>
              <a:gd name="T22" fmla="*/ 17 w 528"/>
              <a:gd name="T23" fmla="*/ 338 h 526"/>
              <a:gd name="T24" fmla="*/ 525 w 528"/>
              <a:gd name="T25" fmla="*/ 357 h 526"/>
              <a:gd name="T26" fmla="*/ 463 w 528"/>
              <a:gd name="T27" fmla="*/ 381 h 526"/>
              <a:gd name="T28" fmla="*/ 322 w 528"/>
              <a:gd name="T29" fmla="*/ 60 h 526"/>
              <a:gd name="T30" fmla="*/ 315 w 528"/>
              <a:gd name="T31" fmla="*/ 80 h 526"/>
              <a:gd name="T32" fmla="*/ 440 w 528"/>
              <a:gd name="T33" fmla="*/ 378 h 526"/>
              <a:gd name="T34" fmla="*/ 415 w 528"/>
              <a:gd name="T35" fmla="*/ 308 h 526"/>
              <a:gd name="T36" fmla="*/ 425 w 528"/>
              <a:gd name="T37" fmla="*/ 410 h 526"/>
              <a:gd name="T38" fmla="*/ 427 w 528"/>
              <a:gd name="T39" fmla="*/ 417 h 526"/>
              <a:gd name="T40" fmla="*/ 430 w 528"/>
              <a:gd name="T41" fmla="*/ 419 h 526"/>
              <a:gd name="T42" fmla="*/ 436 w 528"/>
              <a:gd name="T43" fmla="*/ 421 h 526"/>
              <a:gd name="T44" fmla="*/ 522 w 528"/>
              <a:gd name="T45" fmla="*/ 372 h 526"/>
              <a:gd name="T46" fmla="*/ 384 w 528"/>
              <a:gd name="T47" fmla="*/ 452 h 526"/>
              <a:gd name="T48" fmla="*/ 61 w 528"/>
              <a:gd name="T49" fmla="*/ 409 h 526"/>
              <a:gd name="T50" fmla="*/ 143 w 528"/>
              <a:gd name="T51" fmla="*/ 420 h 526"/>
              <a:gd name="T52" fmla="*/ 41 w 528"/>
              <a:gd name="T53" fmla="*/ 381 h 526"/>
              <a:gd name="T54" fmla="*/ 34 w 528"/>
              <a:gd name="T55" fmla="*/ 380 h 526"/>
              <a:gd name="T56" fmla="*/ 31 w 528"/>
              <a:gd name="T57" fmla="*/ 382 h 526"/>
              <a:gd name="T58" fmla="*/ 29 w 528"/>
              <a:gd name="T59" fmla="*/ 383 h 526"/>
              <a:gd name="T60" fmla="*/ 26 w 528"/>
              <a:gd name="T61" fmla="*/ 391 h 526"/>
              <a:gd name="T62" fmla="*/ 33 w 528"/>
              <a:gd name="T63" fmla="*/ 493 h 526"/>
              <a:gd name="T64" fmla="*/ 44 w 528"/>
              <a:gd name="T65" fmla="*/ 483 h 526"/>
              <a:gd name="T66" fmla="*/ 242 w 528"/>
              <a:gd name="T67" fmla="*/ 526 h 526"/>
              <a:gd name="T68" fmla="*/ 400 w 528"/>
              <a:gd name="T69" fmla="*/ 453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28" h="526">
                <a:moveTo>
                  <a:pt x="26" y="326"/>
                </a:moveTo>
                <a:cubicBezTo>
                  <a:pt x="24" y="312"/>
                  <a:pt x="22" y="299"/>
                  <a:pt x="22" y="286"/>
                </a:cubicBezTo>
                <a:cubicBezTo>
                  <a:pt x="22" y="171"/>
                  <a:pt x="112" y="77"/>
                  <a:pt x="225" y="68"/>
                </a:cubicBezTo>
                <a:lnTo>
                  <a:pt x="179" y="114"/>
                </a:lnTo>
                <a:cubicBezTo>
                  <a:pt x="175" y="119"/>
                  <a:pt x="175" y="125"/>
                  <a:pt x="179" y="130"/>
                </a:cubicBezTo>
                <a:cubicBezTo>
                  <a:pt x="181" y="132"/>
                  <a:pt x="184" y="133"/>
                  <a:pt x="187" y="133"/>
                </a:cubicBezTo>
                <a:cubicBezTo>
                  <a:pt x="190" y="133"/>
                  <a:pt x="193" y="132"/>
                  <a:pt x="195" y="130"/>
                </a:cubicBezTo>
                <a:lnTo>
                  <a:pt x="259" y="66"/>
                </a:lnTo>
                <a:cubicBezTo>
                  <a:pt x="261" y="65"/>
                  <a:pt x="262" y="63"/>
                  <a:pt x="263" y="60"/>
                </a:cubicBezTo>
                <a:cubicBezTo>
                  <a:pt x="263" y="60"/>
                  <a:pt x="263" y="60"/>
                  <a:pt x="263" y="60"/>
                </a:cubicBezTo>
                <a:cubicBezTo>
                  <a:pt x="263" y="59"/>
                  <a:pt x="264" y="58"/>
                  <a:pt x="264" y="58"/>
                </a:cubicBezTo>
                <a:cubicBezTo>
                  <a:pt x="264" y="57"/>
                  <a:pt x="264" y="57"/>
                  <a:pt x="263" y="56"/>
                </a:cubicBezTo>
                <a:cubicBezTo>
                  <a:pt x="263" y="56"/>
                  <a:pt x="264" y="55"/>
                  <a:pt x="264" y="55"/>
                </a:cubicBezTo>
                <a:cubicBezTo>
                  <a:pt x="263" y="54"/>
                  <a:pt x="263" y="54"/>
                  <a:pt x="263" y="54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2" y="50"/>
                  <a:pt x="260" y="48"/>
                  <a:pt x="258" y="47"/>
                </a:cubicBezTo>
                <a:lnTo>
                  <a:pt x="170" y="3"/>
                </a:lnTo>
                <a:cubicBezTo>
                  <a:pt x="164" y="0"/>
                  <a:pt x="158" y="3"/>
                  <a:pt x="155" y="8"/>
                </a:cubicBezTo>
                <a:cubicBezTo>
                  <a:pt x="152" y="13"/>
                  <a:pt x="155" y="20"/>
                  <a:pt x="160" y="23"/>
                </a:cubicBezTo>
                <a:lnTo>
                  <a:pt x="211" y="48"/>
                </a:lnTo>
                <a:cubicBezTo>
                  <a:pt x="92" y="63"/>
                  <a:pt x="0" y="164"/>
                  <a:pt x="0" y="286"/>
                </a:cubicBezTo>
                <a:cubicBezTo>
                  <a:pt x="0" y="300"/>
                  <a:pt x="2" y="314"/>
                  <a:pt x="5" y="330"/>
                </a:cubicBezTo>
                <a:cubicBezTo>
                  <a:pt x="6" y="335"/>
                  <a:pt x="10" y="338"/>
                  <a:pt x="15" y="338"/>
                </a:cubicBezTo>
                <a:cubicBezTo>
                  <a:pt x="16" y="338"/>
                  <a:pt x="17" y="338"/>
                  <a:pt x="17" y="338"/>
                </a:cubicBezTo>
                <a:cubicBezTo>
                  <a:pt x="23" y="337"/>
                  <a:pt x="27" y="331"/>
                  <a:pt x="26" y="326"/>
                </a:cubicBezTo>
                <a:close/>
                <a:moveTo>
                  <a:pt x="525" y="357"/>
                </a:moveTo>
                <a:cubicBezTo>
                  <a:pt x="522" y="351"/>
                  <a:pt x="515" y="350"/>
                  <a:pt x="510" y="353"/>
                </a:cubicBezTo>
                <a:lnTo>
                  <a:pt x="463" y="381"/>
                </a:lnTo>
                <a:cubicBezTo>
                  <a:pt x="476" y="351"/>
                  <a:pt x="483" y="319"/>
                  <a:pt x="483" y="286"/>
                </a:cubicBezTo>
                <a:cubicBezTo>
                  <a:pt x="483" y="184"/>
                  <a:pt x="418" y="93"/>
                  <a:pt x="322" y="60"/>
                </a:cubicBezTo>
                <a:cubicBezTo>
                  <a:pt x="316" y="58"/>
                  <a:pt x="310" y="61"/>
                  <a:pt x="308" y="66"/>
                </a:cubicBezTo>
                <a:cubicBezTo>
                  <a:pt x="306" y="72"/>
                  <a:pt x="309" y="78"/>
                  <a:pt x="315" y="80"/>
                </a:cubicBezTo>
                <a:cubicBezTo>
                  <a:pt x="402" y="111"/>
                  <a:pt x="461" y="194"/>
                  <a:pt x="461" y="286"/>
                </a:cubicBezTo>
                <a:cubicBezTo>
                  <a:pt x="461" y="318"/>
                  <a:pt x="454" y="349"/>
                  <a:pt x="440" y="378"/>
                </a:cubicBezTo>
                <a:lnTo>
                  <a:pt x="428" y="316"/>
                </a:lnTo>
                <a:cubicBezTo>
                  <a:pt x="427" y="310"/>
                  <a:pt x="421" y="307"/>
                  <a:pt x="415" y="308"/>
                </a:cubicBezTo>
                <a:cubicBezTo>
                  <a:pt x="409" y="309"/>
                  <a:pt x="405" y="315"/>
                  <a:pt x="406" y="321"/>
                </a:cubicBezTo>
                <a:lnTo>
                  <a:pt x="425" y="410"/>
                </a:lnTo>
                <a:cubicBezTo>
                  <a:pt x="425" y="412"/>
                  <a:pt x="426" y="415"/>
                  <a:pt x="427" y="417"/>
                </a:cubicBezTo>
                <a:cubicBezTo>
                  <a:pt x="427" y="417"/>
                  <a:pt x="427" y="417"/>
                  <a:pt x="427" y="417"/>
                </a:cubicBezTo>
                <a:cubicBezTo>
                  <a:pt x="428" y="417"/>
                  <a:pt x="429" y="418"/>
                  <a:pt x="429" y="419"/>
                </a:cubicBezTo>
                <a:cubicBezTo>
                  <a:pt x="430" y="419"/>
                  <a:pt x="430" y="419"/>
                  <a:pt x="430" y="419"/>
                </a:cubicBezTo>
                <a:cubicBezTo>
                  <a:pt x="431" y="419"/>
                  <a:pt x="431" y="420"/>
                  <a:pt x="431" y="420"/>
                </a:cubicBezTo>
                <a:cubicBezTo>
                  <a:pt x="433" y="420"/>
                  <a:pt x="434" y="421"/>
                  <a:pt x="436" y="421"/>
                </a:cubicBezTo>
                <a:cubicBezTo>
                  <a:pt x="438" y="421"/>
                  <a:pt x="440" y="420"/>
                  <a:pt x="441" y="419"/>
                </a:cubicBezTo>
                <a:lnTo>
                  <a:pt x="522" y="372"/>
                </a:lnTo>
                <a:cubicBezTo>
                  <a:pt x="527" y="368"/>
                  <a:pt x="528" y="362"/>
                  <a:pt x="525" y="357"/>
                </a:cubicBezTo>
                <a:close/>
                <a:moveTo>
                  <a:pt x="384" y="452"/>
                </a:moveTo>
                <a:cubicBezTo>
                  <a:pt x="344" y="485"/>
                  <a:pt x="294" y="504"/>
                  <a:pt x="242" y="504"/>
                </a:cubicBezTo>
                <a:cubicBezTo>
                  <a:pt x="169" y="504"/>
                  <a:pt x="102" y="468"/>
                  <a:pt x="61" y="409"/>
                </a:cubicBezTo>
                <a:lnTo>
                  <a:pt x="129" y="427"/>
                </a:lnTo>
                <a:cubicBezTo>
                  <a:pt x="135" y="429"/>
                  <a:pt x="141" y="425"/>
                  <a:pt x="143" y="420"/>
                </a:cubicBezTo>
                <a:cubicBezTo>
                  <a:pt x="144" y="414"/>
                  <a:pt x="141" y="408"/>
                  <a:pt x="135" y="406"/>
                </a:cubicBezTo>
                <a:lnTo>
                  <a:pt x="41" y="381"/>
                </a:lnTo>
                <a:cubicBezTo>
                  <a:pt x="39" y="380"/>
                  <a:pt x="37" y="380"/>
                  <a:pt x="35" y="380"/>
                </a:cubicBezTo>
                <a:cubicBezTo>
                  <a:pt x="35" y="380"/>
                  <a:pt x="34" y="380"/>
                  <a:pt x="34" y="380"/>
                </a:cubicBezTo>
                <a:cubicBezTo>
                  <a:pt x="33" y="381"/>
                  <a:pt x="33" y="381"/>
                  <a:pt x="32" y="381"/>
                </a:cubicBezTo>
                <a:cubicBezTo>
                  <a:pt x="32" y="381"/>
                  <a:pt x="32" y="382"/>
                  <a:pt x="31" y="382"/>
                </a:cubicBezTo>
                <a:cubicBezTo>
                  <a:pt x="31" y="382"/>
                  <a:pt x="31" y="382"/>
                  <a:pt x="30" y="382"/>
                </a:cubicBezTo>
                <a:cubicBezTo>
                  <a:pt x="30" y="382"/>
                  <a:pt x="30" y="383"/>
                  <a:pt x="29" y="383"/>
                </a:cubicBezTo>
                <a:cubicBezTo>
                  <a:pt x="29" y="384"/>
                  <a:pt x="29" y="384"/>
                  <a:pt x="28" y="384"/>
                </a:cubicBezTo>
                <a:cubicBezTo>
                  <a:pt x="27" y="386"/>
                  <a:pt x="26" y="388"/>
                  <a:pt x="26" y="391"/>
                </a:cubicBezTo>
                <a:lnTo>
                  <a:pt x="22" y="482"/>
                </a:lnTo>
                <a:cubicBezTo>
                  <a:pt x="22" y="488"/>
                  <a:pt x="27" y="493"/>
                  <a:pt x="33" y="493"/>
                </a:cubicBezTo>
                <a:lnTo>
                  <a:pt x="33" y="493"/>
                </a:lnTo>
                <a:cubicBezTo>
                  <a:pt x="39" y="493"/>
                  <a:pt x="44" y="489"/>
                  <a:pt x="44" y="483"/>
                </a:cubicBezTo>
                <a:lnTo>
                  <a:pt x="46" y="426"/>
                </a:lnTo>
                <a:cubicBezTo>
                  <a:pt x="91" y="488"/>
                  <a:pt x="163" y="526"/>
                  <a:pt x="242" y="526"/>
                </a:cubicBezTo>
                <a:cubicBezTo>
                  <a:pt x="299" y="526"/>
                  <a:pt x="355" y="505"/>
                  <a:pt x="398" y="468"/>
                </a:cubicBezTo>
                <a:cubicBezTo>
                  <a:pt x="403" y="464"/>
                  <a:pt x="404" y="457"/>
                  <a:pt x="400" y="453"/>
                </a:cubicBezTo>
                <a:cubicBezTo>
                  <a:pt x="396" y="448"/>
                  <a:pt x="389" y="448"/>
                  <a:pt x="384" y="452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Rectangle 273">
            <a:extLst>
              <a:ext uri="{FF2B5EF4-FFF2-40B4-BE49-F238E27FC236}">
                <a16:creationId xmlns:a16="http://schemas.microsoft.com/office/drawing/2014/main" id="{0B9137B0-C078-49A4-8F52-FC6BB931A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676" y="4492348"/>
            <a:ext cx="92813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>
                <a:solidFill>
                  <a:srgbClr val="5B9BD5"/>
                </a:solidFill>
                <a:latin typeface="Calibri" panose="020F0502020204030204" pitchFamily="34" charset="0"/>
              </a:rPr>
              <a:t>Field Devices / IO </a:t>
            </a:r>
            <a:endParaRPr lang="en-US" altLang="en-US" sz="1799" dirty="0">
              <a:solidFill>
                <a:srgbClr val="000000"/>
              </a:solidFill>
            </a:endParaRPr>
          </a:p>
        </p:txBody>
      </p:sp>
      <p:sp>
        <p:nvSpPr>
          <p:cNvPr id="270" name="Rectangle 276">
            <a:extLst>
              <a:ext uri="{FF2B5EF4-FFF2-40B4-BE49-F238E27FC236}">
                <a16:creationId xmlns:a16="http://schemas.microsoft.com/office/drawing/2014/main" id="{724E9DEA-1EAE-4EDC-B7A1-9381D4A19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2209" y="4774849"/>
            <a:ext cx="504815" cy="15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Calibri" panose="020F0502020204030204" pitchFamily="34" charset="0"/>
              </a:rPr>
              <a:t>Actuators</a:t>
            </a:r>
            <a:endParaRPr lang="en-US" altLang="en-US" sz="1799">
              <a:solidFill>
                <a:srgbClr val="000000"/>
              </a:solidFill>
            </a:endParaRPr>
          </a:p>
        </p:txBody>
      </p:sp>
      <p:sp>
        <p:nvSpPr>
          <p:cNvPr id="271" name="Rectangle 277">
            <a:extLst>
              <a:ext uri="{FF2B5EF4-FFF2-40B4-BE49-F238E27FC236}">
                <a16:creationId xmlns:a16="http://schemas.microsoft.com/office/drawing/2014/main" id="{106AEF33-076D-42D2-A11D-8EFEFB911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265" y="4785959"/>
            <a:ext cx="402249" cy="15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Calibri" panose="020F0502020204030204" pitchFamily="34" charset="0"/>
              </a:rPr>
              <a:t>Sensors</a:t>
            </a:r>
            <a:endParaRPr lang="en-US" altLang="en-US" sz="1799">
              <a:solidFill>
                <a:srgbClr val="000000"/>
              </a:solidFill>
            </a:endParaRPr>
          </a:p>
        </p:txBody>
      </p:sp>
      <p:sp>
        <p:nvSpPr>
          <p:cNvPr id="272" name="Line 278">
            <a:extLst>
              <a:ext uri="{FF2B5EF4-FFF2-40B4-BE49-F238E27FC236}">
                <a16:creationId xmlns:a16="http://schemas.microsoft.com/office/drawing/2014/main" id="{B2B501D6-B727-49FA-9C84-8D440DC5AA0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7914" y="4297137"/>
            <a:ext cx="2144154" cy="0"/>
          </a:xfrm>
          <a:prstGeom prst="line">
            <a:avLst/>
          </a:prstGeom>
          <a:noFill/>
          <a:ln w="222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Freeform 279">
            <a:extLst>
              <a:ext uri="{FF2B5EF4-FFF2-40B4-BE49-F238E27FC236}">
                <a16:creationId xmlns:a16="http://schemas.microsoft.com/office/drawing/2014/main" id="{6D236471-45DB-484D-ADDC-5905E649FEF8}"/>
              </a:ext>
            </a:extLst>
          </p:cNvPr>
          <p:cNvSpPr>
            <a:spLocks noEditPoints="1"/>
          </p:cNvSpPr>
          <p:nvPr/>
        </p:nvSpPr>
        <p:spPr bwMode="auto">
          <a:xfrm>
            <a:off x="3647125" y="4179694"/>
            <a:ext cx="807828" cy="117444"/>
          </a:xfrm>
          <a:custGeom>
            <a:avLst/>
            <a:gdLst>
              <a:gd name="T0" fmla="*/ 215 w 509"/>
              <a:gd name="T1" fmla="*/ 74 h 74"/>
              <a:gd name="T2" fmla="*/ 215 w 509"/>
              <a:gd name="T3" fmla="*/ 0 h 74"/>
              <a:gd name="T4" fmla="*/ 0 w 509"/>
              <a:gd name="T5" fmla="*/ 74 h 74"/>
              <a:gd name="T6" fmla="*/ 509 w 509"/>
              <a:gd name="T7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9" h="74">
                <a:moveTo>
                  <a:pt x="215" y="74"/>
                </a:moveTo>
                <a:lnTo>
                  <a:pt x="215" y="0"/>
                </a:lnTo>
                <a:moveTo>
                  <a:pt x="0" y="74"/>
                </a:moveTo>
                <a:lnTo>
                  <a:pt x="509" y="74"/>
                </a:lnTo>
              </a:path>
            </a:pathLst>
          </a:custGeom>
          <a:noFill/>
          <a:ln w="222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Freeform 280">
            <a:extLst>
              <a:ext uri="{FF2B5EF4-FFF2-40B4-BE49-F238E27FC236}">
                <a16:creationId xmlns:a16="http://schemas.microsoft.com/office/drawing/2014/main" id="{757F04AB-0C28-4CD0-946A-6601A6FA86DB}"/>
              </a:ext>
            </a:extLst>
          </p:cNvPr>
          <p:cNvSpPr>
            <a:spLocks noEditPoints="1"/>
          </p:cNvSpPr>
          <p:nvPr/>
        </p:nvSpPr>
        <p:spPr bwMode="auto">
          <a:xfrm>
            <a:off x="4334334" y="4179694"/>
            <a:ext cx="807828" cy="117444"/>
          </a:xfrm>
          <a:custGeom>
            <a:avLst/>
            <a:gdLst>
              <a:gd name="T0" fmla="*/ 215 w 509"/>
              <a:gd name="T1" fmla="*/ 74 h 74"/>
              <a:gd name="T2" fmla="*/ 215 w 509"/>
              <a:gd name="T3" fmla="*/ 0 h 74"/>
              <a:gd name="T4" fmla="*/ 0 w 509"/>
              <a:gd name="T5" fmla="*/ 74 h 74"/>
              <a:gd name="T6" fmla="*/ 509 w 509"/>
              <a:gd name="T7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9" h="74">
                <a:moveTo>
                  <a:pt x="215" y="74"/>
                </a:moveTo>
                <a:lnTo>
                  <a:pt x="215" y="0"/>
                </a:lnTo>
                <a:moveTo>
                  <a:pt x="0" y="74"/>
                </a:moveTo>
                <a:lnTo>
                  <a:pt x="509" y="74"/>
                </a:lnTo>
              </a:path>
            </a:pathLst>
          </a:custGeom>
          <a:noFill/>
          <a:ln w="222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Freeform 281">
            <a:extLst>
              <a:ext uri="{FF2B5EF4-FFF2-40B4-BE49-F238E27FC236}">
                <a16:creationId xmlns:a16="http://schemas.microsoft.com/office/drawing/2014/main" id="{517A7661-8D40-4986-935E-4B8EAC3E2DF6}"/>
              </a:ext>
            </a:extLst>
          </p:cNvPr>
          <p:cNvSpPr>
            <a:spLocks noEditPoints="1"/>
          </p:cNvSpPr>
          <p:nvPr/>
        </p:nvSpPr>
        <p:spPr bwMode="auto">
          <a:xfrm>
            <a:off x="5180251" y="4179694"/>
            <a:ext cx="788783" cy="117444"/>
          </a:xfrm>
          <a:custGeom>
            <a:avLst/>
            <a:gdLst>
              <a:gd name="T0" fmla="*/ 210 w 497"/>
              <a:gd name="T1" fmla="*/ 74 h 74"/>
              <a:gd name="T2" fmla="*/ 210 w 497"/>
              <a:gd name="T3" fmla="*/ 0 h 74"/>
              <a:gd name="T4" fmla="*/ 0 w 497"/>
              <a:gd name="T5" fmla="*/ 74 h 74"/>
              <a:gd name="T6" fmla="*/ 497 w 497"/>
              <a:gd name="T7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7" h="74">
                <a:moveTo>
                  <a:pt x="210" y="74"/>
                </a:moveTo>
                <a:lnTo>
                  <a:pt x="210" y="0"/>
                </a:lnTo>
                <a:moveTo>
                  <a:pt x="0" y="74"/>
                </a:moveTo>
                <a:lnTo>
                  <a:pt x="497" y="74"/>
                </a:lnTo>
              </a:path>
            </a:pathLst>
          </a:custGeom>
          <a:noFill/>
          <a:ln w="222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Freeform 282">
            <a:extLst>
              <a:ext uri="{FF2B5EF4-FFF2-40B4-BE49-F238E27FC236}">
                <a16:creationId xmlns:a16="http://schemas.microsoft.com/office/drawing/2014/main" id="{58BD9295-DC6A-4D9A-A6E5-9B811AA62333}"/>
              </a:ext>
            </a:extLst>
          </p:cNvPr>
          <p:cNvSpPr>
            <a:spLocks noEditPoints="1"/>
          </p:cNvSpPr>
          <p:nvPr/>
        </p:nvSpPr>
        <p:spPr bwMode="auto">
          <a:xfrm>
            <a:off x="5010435" y="4297137"/>
            <a:ext cx="377727" cy="138076"/>
          </a:xfrm>
          <a:custGeom>
            <a:avLst/>
            <a:gdLst>
              <a:gd name="T0" fmla="*/ 115 w 238"/>
              <a:gd name="T1" fmla="*/ 0 h 87"/>
              <a:gd name="T2" fmla="*/ 115 w 238"/>
              <a:gd name="T3" fmla="*/ 87 h 87"/>
              <a:gd name="T4" fmla="*/ 0 w 238"/>
              <a:gd name="T5" fmla="*/ 0 h 87"/>
              <a:gd name="T6" fmla="*/ 238 w 238"/>
              <a:gd name="T7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8" h="87">
                <a:moveTo>
                  <a:pt x="115" y="0"/>
                </a:moveTo>
                <a:lnTo>
                  <a:pt x="115" y="87"/>
                </a:lnTo>
                <a:moveTo>
                  <a:pt x="0" y="0"/>
                </a:moveTo>
                <a:lnTo>
                  <a:pt x="238" y="0"/>
                </a:lnTo>
              </a:path>
            </a:pathLst>
          </a:custGeom>
          <a:noFill/>
          <a:ln w="222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Freeform 283">
            <a:extLst>
              <a:ext uri="{FF2B5EF4-FFF2-40B4-BE49-F238E27FC236}">
                <a16:creationId xmlns:a16="http://schemas.microsoft.com/office/drawing/2014/main" id="{1DC26E26-15EA-45DE-BBD1-B7F37E0FE067}"/>
              </a:ext>
            </a:extLst>
          </p:cNvPr>
          <p:cNvSpPr>
            <a:spLocks noEditPoints="1"/>
          </p:cNvSpPr>
          <p:nvPr/>
        </p:nvSpPr>
        <p:spPr bwMode="auto">
          <a:xfrm>
            <a:off x="5388162" y="4297138"/>
            <a:ext cx="379314" cy="149186"/>
          </a:xfrm>
          <a:custGeom>
            <a:avLst/>
            <a:gdLst>
              <a:gd name="T0" fmla="*/ 102 w 239"/>
              <a:gd name="T1" fmla="*/ 0 h 94"/>
              <a:gd name="T2" fmla="*/ 102 w 239"/>
              <a:gd name="T3" fmla="*/ 94 h 94"/>
              <a:gd name="T4" fmla="*/ 0 w 239"/>
              <a:gd name="T5" fmla="*/ 0 h 94"/>
              <a:gd name="T6" fmla="*/ 239 w 239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9" h="94">
                <a:moveTo>
                  <a:pt x="102" y="0"/>
                </a:moveTo>
                <a:lnTo>
                  <a:pt x="102" y="94"/>
                </a:lnTo>
                <a:moveTo>
                  <a:pt x="0" y="0"/>
                </a:moveTo>
                <a:lnTo>
                  <a:pt x="239" y="0"/>
                </a:lnTo>
              </a:path>
            </a:pathLst>
          </a:custGeom>
          <a:noFill/>
          <a:ln w="222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Freeform 284">
            <a:extLst>
              <a:ext uri="{FF2B5EF4-FFF2-40B4-BE49-F238E27FC236}">
                <a16:creationId xmlns:a16="http://schemas.microsoft.com/office/drawing/2014/main" id="{B4510E31-D09C-435E-9FD4-33644656BDB3}"/>
              </a:ext>
            </a:extLst>
          </p:cNvPr>
          <p:cNvSpPr>
            <a:spLocks noEditPoints="1"/>
          </p:cNvSpPr>
          <p:nvPr/>
        </p:nvSpPr>
        <p:spPr bwMode="auto">
          <a:xfrm>
            <a:off x="5489735" y="4297137"/>
            <a:ext cx="479300" cy="146012"/>
          </a:xfrm>
          <a:custGeom>
            <a:avLst/>
            <a:gdLst>
              <a:gd name="T0" fmla="*/ 302 w 302"/>
              <a:gd name="T1" fmla="*/ 0 h 92"/>
              <a:gd name="T2" fmla="*/ 302 w 302"/>
              <a:gd name="T3" fmla="*/ 92 h 92"/>
              <a:gd name="T4" fmla="*/ 0 w 302"/>
              <a:gd name="T5" fmla="*/ 0 h 92"/>
              <a:gd name="T6" fmla="*/ 302 w 302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2" h="92">
                <a:moveTo>
                  <a:pt x="302" y="0"/>
                </a:moveTo>
                <a:lnTo>
                  <a:pt x="302" y="92"/>
                </a:lnTo>
                <a:moveTo>
                  <a:pt x="0" y="0"/>
                </a:moveTo>
                <a:lnTo>
                  <a:pt x="302" y="0"/>
                </a:lnTo>
              </a:path>
            </a:pathLst>
          </a:custGeom>
          <a:noFill/>
          <a:ln w="222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Freeform 285">
            <a:extLst>
              <a:ext uri="{FF2B5EF4-FFF2-40B4-BE49-F238E27FC236}">
                <a16:creationId xmlns:a16="http://schemas.microsoft.com/office/drawing/2014/main" id="{359B7796-0E8B-4971-BE6D-442BB9F4FADE}"/>
              </a:ext>
            </a:extLst>
          </p:cNvPr>
          <p:cNvSpPr>
            <a:spLocks noEditPoints="1"/>
          </p:cNvSpPr>
          <p:nvPr/>
        </p:nvSpPr>
        <p:spPr bwMode="auto">
          <a:xfrm>
            <a:off x="3429695" y="4297137"/>
            <a:ext cx="482474" cy="146012"/>
          </a:xfrm>
          <a:custGeom>
            <a:avLst/>
            <a:gdLst>
              <a:gd name="T0" fmla="*/ 0 w 304"/>
              <a:gd name="T1" fmla="*/ 0 h 92"/>
              <a:gd name="T2" fmla="*/ 0 w 304"/>
              <a:gd name="T3" fmla="*/ 92 h 92"/>
              <a:gd name="T4" fmla="*/ 0 w 304"/>
              <a:gd name="T5" fmla="*/ 0 h 92"/>
              <a:gd name="T6" fmla="*/ 304 w 304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4" h="92">
                <a:moveTo>
                  <a:pt x="0" y="0"/>
                </a:moveTo>
                <a:lnTo>
                  <a:pt x="0" y="92"/>
                </a:lnTo>
                <a:moveTo>
                  <a:pt x="0" y="0"/>
                </a:moveTo>
                <a:lnTo>
                  <a:pt x="304" y="0"/>
                </a:lnTo>
              </a:path>
            </a:pathLst>
          </a:custGeom>
          <a:noFill/>
          <a:ln w="222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Freeform 286">
            <a:extLst>
              <a:ext uri="{FF2B5EF4-FFF2-40B4-BE49-F238E27FC236}">
                <a16:creationId xmlns:a16="http://schemas.microsoft.com/office/drawing/2014/main" id="{FF6024F2-23F2-47CF-A40B-C253E19F6278}"/>
              </a:ext>
            </a:extLst>
          </p:cNvPr>
          <p:cNvSpPr>
            <a:spLocks noEditPoints="1"/>
          </p:cNvSpPr>
          <p:nvPr/>
        </p:nvSpPr>
        <p:spPr bwMode="auto">
          <a:xfrm>
            <a:off x="3747114" y="4297138"/>
            <a:ext cx="379314" cy="149186"/>
          </a:xfrm>
          <a:custGeom>
            <a:avLst/>
            <a:gdLst>
              <a:gd name="T0" fmla="*/ 102 w 239"/>
              <a:gd name="T1" fmla="*/ 0 h 94"/>
              <a:gd name="T2" fmla="*/ 102 w 239"/>
              <a:gd name="T3" fmla="*/ 94 h 94"/>
              <a:gd name="T4" fmla="*/ 0 w 239"/>
              <a:gd name="T5" fmla="*/ 0 h 94"/>
              <a:gd name="T6" fmla="*/ 239 w 239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9" h="94">
                <a:moveTo>
                  <a:pt x="102" y="0"/>
                </a:moveTo>
                <a:lnTo>
                  <a:pt x="102" y="94"/>
                </a:lnTo>
                <a:moveTo>
                  <a:pt x="0" y="0"/>
                </a:moveTo>
                <a:lnTo>
                  <a:pt x="239" y="0"/>
                </a:lnTo>
              </a:path>
            </a:pathLst>
          </a:custGeom>
          <a:noFill/>
          <a:ln w="222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Freeform 287">
            <a:extLst>
              <a:ext uri="{FF2B5EF4-FFF2-40B4-BE49-F238E27FC236}">
                <a16:creationId xmlns:a16="http://schemas.microsoft.com/office/drawing/2014/main" id="{E3E5167B-CB21-4341-BFF3-B0DF9A272D11}"/>
              </a:ext>
            </a:extLst>
          </p:cNvPr>
          <p:cNvSpPr>
            <a:spLocks noEditPoints="1"/>
          </p:cNvSpPr>
          <p:nvPr/>
        </p:nvSpPr>
        <p:spPr bwMode="auto">
          <a:xfrm>
            <a:off x="4126427" y="4297137"/>
            <a:ext cx="379314" cy="146012"/>
          </a:xfrm>
          <a:custGeom>
            <a:avLst/>
            <a:gdLst>
              <a:gd name="T0" fmla="*/ 111 w 239"/>
              <a:gd name="T1" fmla="*/ 0 h 92"/>
              <a:gd name="T2" fmla="*/ 111 w 239"/>
              <a:gd name="T3" fmla="*/ 92 h 92"/>
              <a:gd name="T4" fmla="*/ 0 w 239"/>
              <a:gd name="T5" fmla="*/ 0 h 92"/>
              <a:gd name="T6" fmla="*/ 239 w 239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9" h="92">
                <a:moveTo>
                  <a:pt x="111" y="0"/>
                </a:moveTo>
                <a:lnTo>
                  <a:pt x="111" y="92"/>
                </a:lnTo>
                <a:moveTo>
                  <a:pt x="0" y="0"/>
                </a:moveTo>
                <a:lnTo>
                  <a:pt x="239" y="0"/>
                </a:lnTo>
              </a:path>
            </a:pathLst>
          </a:custGeom>
          <a:noFill/>
          <a:ln w="222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Freeform 288">
            <a:extLst>
              <a:ext uri="{FF2B5EF4-FFF2-40B4-BE49-F238E27FC236}">
                <a16:creationId xmlns:a16="http://schemas.microsoft.com/office/drawing/2014/main" id="{06597260-B755-42EC-BE9E-A1BD2AA95E77}"/>
              </a:ext>
            </a:extLst>
          </p:cNvPr>
          <p:cNvSpPr>
            <a:spLocks noEditPoints="1"/>
          </p:cNvSpPr>
          <p:nvPr/>
        </p:nvSpPr>
        <p:spPr bwMode="auto">
          <a:xfrm>
            <a:off x="4505741" y="4297137"/>
            <a:ext cx="504694" cy="150773"/>
          </a:xfrm>
          <a:custGeom>
            <a:avLst/>
            <a:gdLst>
              <a:gd name="T0" fmla="*/ 179 w 318"/>
              <a:gd name="T1" fmla="*/ 0 h 95"/>
              <a:gd name="T2" fmla="*/ 179 w 318"/>
              <a:gd name="T3" fmla="*/ 95 h 95"/>
              <a:gd name="T4" fmla="*/ 0 w 318"/>
              <a:gd name="T5" fmla="*/ 0 h 95"/>
              <a:gd name="T6" fmla="*/ 318 w 31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8" h="95">
                <a:moveTo>
                  <a:pt x="179" y="0"/>
                </a:moveTo>
                <a:lnTo>
                  <a:pt x="179" y="95"/>
                </a:lnTo>
                <a:moveTo>
                  <a:pt x="0" y="0"/>
                </a:moveTo>
                <a:lnTo>
                  <a:pt x="318" y="0"/>
                </a:lnTo>
              </a:path>
            </a:pathLst>
          </a:custGeom>
          <a:noFill/>
          <a:ln w="222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Freeform 289">
            <a:extLst>
              <a:ext uri="{FF2B5EF4-FFF2-40B4-BE49-F238E27FC236}">
                <a16:creationId xmlns:a16="http://schemas.microsoft.com/office/drawing/2014/main" id="{16905298-8D1A-41FD-B6CE-D0F25B5BF43A}"/>
              </a:ext>
            </a:extLst>
          </p:cNvPr>
          <p:cNvSpPr>
            <a:spLocks noEditPoints="1"/>
          </p:cNvSpPr>
          <p:nvPr/>
        </p:nvSpPr>
        <p:spPr bwMode="auto">
          <a:xfrm>
            <a:off x="4605726" y="3279816"/>
            <a:ext cx="807828" cy="117444"/>
          </a:xfrm>
          <a:custGeom>
            <a:avLst/>
            <a:gdLst>
              <a:gd name="T0" fmla="*/ 215 w 509"/>
              <a:gd name="T1" fmla="*/ 74 h 74"/>
              <a:gd name="T2" fmla="*/ 215 w 509"/>
              <a:gd name="T3" fmla="*/ 0 h 74"/>
              <a:gd name="T4" fmla="*/ 0 w 509"/>
              <a:gd name="T5" fmla="*/ 74 h 74"/>
              <a:gd name="T6" fmla="*/ 509 w 509"/>
              <a:gd name="T7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9" h="74">
                <a:moveTo>
                  <a:pt x="215" y="74"/>
                </a:moveTo>
                <a:lnTo>
                  <a:pt x="215" y="0"/>
                </a:lnTo>
                <a:moveTo>
                  <a:pt x="0" y="74"/>
                </a:moveTo>
                <a:lnTo>
                  <a:pt x="509" y="74"/>
                </a:lnTo>
              </a:path>
            </a:pathLst>
          </a:custGeom>
          <a:noFill/>
          <a:ln w="222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Freeform 290">
            <a:extLst>
              <a:ext uri="{FF2B5EF4-FFF2-40B4-BE49-F238E27FC236}">
                <a16:creationId xmlns:a16="http://schemas.microsoft.com/office/drawing/2014/main" id="{C7D4C046-5567-4F38-923F-BAC30D92806B}"/>
              </a:ext>
            </a:extLst>
          </p:cNvPr>
          <p:cNvSpPr>
            <a:spLocks noEditPoints="1"/>
          </p:cNvSpPr>
          <p:nvPr/>
        </p:nvSpPr>
        <p:spPr bwMode="auto">
          <a:xfrm>
            <a:off x="4001047" y="3397260"/>
            <a:ext cx="604680" cy="382487"/>
          </a:xfrm>
          <a:custGeom>
            <a:avLst/>
            <a:gdLst>
              <a:gd name="T0" fmla="*/ 0 w 381"/>
              <a:gd name="T1" fmla="*/ 0 h 241"/>
              <a:gd name="T2" fmla="*/ 0 w 381"/>
              <a:gd name="T3" fmla="*/ 241 h 241"/>
              <a:gd name="T4" fmla="*/ 0 w 381"/>
              <a:gd name="T5" fmla="*/ 0 h 241"/>
              <a:gd name="T6" fmla="*/ 381 w 381"/>
              <a:gd name="T7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1" h="241">
                <a:moveTo>
                  <a:pt x="0" y="0"/>
                </a:moveTo>
                <a:lnTo>
                  <a:pt x="0" y="241"/>
                </a:lnTo>
                <a:moveTo>
                  <a:pt x="0" y="0"/>
                </a:moveTo>
                <a:lnTo>
                  <a:pt x="381" y="0"/>
                </a:lnTo>
              </a:path>
            </a:pathLst>
          </a:custGeom>
          <a:noFill/>
          <a:ln w="222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Freeform 291">
            <a:extLst>
              <a:ext uri="{FF2B5EF4-FFF2-40B4-BE49-F238E27FC236}">
                <a16:creationId xmlns:a16="http://schemas.microsoft.com/office/drawing/2014/main" id="{A430B3F9-9774-44CD-A06F-9890CBDDEC39}"/>
              </a:ext>
            </a:extLst>
          </p:cNvPr>
          <p:cNvSpPr>
            <a:spLocks noEditPoints="1"/>
          </p:cNvSpPr>
          <p:nvPr/>
        </p:nvSpPr>
        <p:spPr bwMode="auto">
          <a:xfrm>
            <a:off x="4605727" y="3395673"/>
            <a:ext cx="353921" cy="384075"/>
          </a:xfrm>
          <a:custGeom>
            <a:avLst/>
            <a:gdLst>
              <a:gd name="T0" fmla="*/ 95 w 223"/>
              <a:gd name="T1" fmla="*/ 1 h 242"/>
              <a:gd name="T2" fmla="*/ 96 w 223"/>
              <a:gd name="T3" fmla="*/ 242 h 242"/>
              <a:gd name="T4" fmla="*/ 0 w 223"/>
              <a:gd name="T5" fmla="*/ 1 h 242"/>
              <a:gd name="T6" fmla="*/ 223 w 223"/>
              <a:gd name="T7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3" h="242">
                <a:moveTo>
                  <a:pt x="95" y="1"/>
                </a:moveTo>
                <a:lnTo>
                  <a:pt x="96" y="242"/>
                </a:lnTo>
                <a:moveTo>
                  <a:pt x="0" y="1"/>
                </a:moveTo>
                <a:lnTo>
                  <a:pt x="223" y="0"/>
                </a:lnTo>
              </a:path>
            </a:pathLst>
          </a:custGeom>
          <a:noFill/>
          <a:ln w="222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Freeform 292">
            <a:extLst>
              <a:ext uri="{FF2B5EF4-FFF2-40B4-BE49-F238E27FC236}">
                <a16:creationId xmlns:a16="http://schemas.microsoft.com/office/drawing/2014/main" id="{12C6F748-BBEE-442F-BF6A-F781215C7F8D}"/>
              </a:ext>
            </a:extLst>
          </p:cNvPr>
          <p:cNvSpPr>
            <a:spLocks noEditPoints="1"/>
          </p:cNvSpPr>
          <p:nvPr/>
        </p:nvSpPr>
        <p:spPr bwMode="auto">
          <a:xfrm>
            <a:off x="4959648" y="3395673"/>
            <a:ext cx="504694" cy="384075"/>
          </a:xfrm>
          <a:custGeom>
            <a:avLst/>
            <a:gdLst>
              <a:gd name="T0" fmla="*/ 318 w 318"/>
              <a:gd name="T1" fmla="*/ 0 h 242"/>
              <a:gd name="T2" fmla="*/ 318 w 318"/>
              <a:gd name="T3" fmla="*/ 242 h 242"/>
              <a:gd name="T4" fmla="*/ 0 w 318"/>
              <a:gd name="T5" fmla="*/ 0 h 242"/>
              <a:gd name="T6" fmla="*/ 318 w 318"/>
              <a:gd name="T7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8" h="242">
                <a:moveTo>
                  <a:pt x="318" y="0"/>
                </a:moveTo>
                <a:lnTo>
                  <a:pt x="318" y="242"/>
                </a:lnTo>
                <a:moveTo>
                  <a:pt x="0" y="0"/>
                </a:moveTo>
                <a:lnTo>
                  <a:pt x="318" y="0"/>
                </a:lnTo>
              </a:path>
            </a:pathLst>
          </a:custGeom>
          <a:noFill/>
          <a:ln w="222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Freeform 293">
            <a:extLst>
              <a:ext uri="{FF2B5EF4-FFF2-40B4-BE49-F238E27FC236}">
                <a16:creationId xmlns:a16="http://schemas.microsoft.com/office/drawing/2014/main" id="{38EF7A53-BD8A-48B2-9EF9-EC91DFE44341}"/>
              </a:ext>
            </a:extLst>
          </p:cNvPr>
          <p:cNvSpPr>
            <a:spLocks noEditPoints="1"/>
          </p:cNvSpPr>
          <p:nvPr/>
        </p:nvSpPr>
        <p:spPr bwMode="auto">
          <a:xfrm>
            <a:off x="4605727" y="2743380"/>
            <a:ext cx="404708" cy="47613"/>
          </a:xfrm>
          <a:custGeom>
            <a:avLst/>
            <a:gdLst>
              <a:gd name="T0" fmla="*/ 255 w 255"/>
              <a:gd name="T1" fmla="*/ 0 h 30"/>
              <a:gd name="T2" fmla="*/ 255 w 255"/>
              <a:gd name="T3" fmla="*/ 30 h 30"/>
              <a:gd name="T4" fmla="*/ 0 w 255"/>
              <a:gd name="T5" fmla="*/ 0 h 30"/>
              <a:gd name="T6" fmla="*/ 255 w 255"/>
              <a:gd name="T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5" h="30">
                <a:moveTo>
                  <a:pt x="255" y="0"/>
                </a:moveTo>
                <a:lnTo>
                  <a:pt x="255" y="30"/>
                </a:lnTo>
                <a:moveTo>
                  <a:pt x="0" y="0"/>
                </a:moveTo>
                <a:lnTo>
                  <a:pt x="255" y="0"/>
                </a:lnTo>
              </a:path>
            </a:pathLst>
          </a:custGeom>
          <a:noFill/>
          <a:ln w="222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Freeform 294">
            <a:extLst>
              <a:ext uri="{FF2B5EF4-FFF2-40B4-BE49-F238E27FC236}">
                <a16:creationId xmlns:a16="http://schemas.microsoft.com/office/drawing/2014/main" id="{164594C3-0ACE-4436-89C5-1F3EE3CEB35A}"/>
              </a:ext>
            </a:extLst>
          </p:cNvPr>
          <p:cNvSpPr>
            <a:spLocks noEditPoints="1"/>
          </p:cNvSpPr>
          <p:nvPr/>
        </p:nvSpPr>
        <p:spPr bwMode="auto">
          <a:xfrm>
            <a:off x="4605728" y="2602130"/>
            <a:ext cx="201560" cy="141250"/>
          </a:xfrm>
          <a:custGeom>
            <a:avLst/>
            <a:gdLst>
              <a:gd name="T0" fmla="*/ 0 w 127"/>
              <a:gd name="T1" fmla="*/ 89 h 89"/>
              <a:gd name="T2" fmla="*/ 0 w 127"/>
              <a:gd name="T3" fmla="*/ 0 h 89"/>
              <a:gd name="T4" fmla="*/ 0 w 127"/>
              <a:gd name="T5" fmla="*/ 89 h 89"/>
              <a:gd name="T6" fmla="*/ 127 w 127"/>
              <a:gd name="T7" fmla="*/ 8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" h="89">
                <a:moveTo>
                  <a:pt x="0" y="89"/>
                </a:moveTo>
                <a:lnTo>
                  <a:pt x="0" y="0"/>
                </a:lnTo>
                <a:moveTo>
                  <a:pt x="0" y="89"/>
                </a:moveTo>
                <a:lnTo>
                  <a:pt x="127" y="89"/>
                </a:lnTo>
              </a:path>
            </a:pathLst>
          </a:custGeom>
          <a:noFill/>
          <a:ln w="222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Line 295">
            <a:extLst>
              <a:ext uri="{FF2B5EF4-FFF2-40B4-BE49-F238E27FC236}">
                <a16:creationId xmlns:a16="http://schemas.microsoft.com/office/drawing/2014/main" id="{BABF23D4-F187-4B7C-BB4B-76A8C4A038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2084" y="2743379"/>
            <a:ext cx="3180522" cy="0"/>
          </a:xfrm>
          <a:prstGeom prst="line">
            <a:avLst/>
          </a:prstGeom>
          <a:noFill/>
          <a:ln w="11113" cap="rnd">
            <a:solidFill>
              <a:srgbClr val="5B9BD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Line 296">
            <a:extLst>
              <a:ext uri="{FF2B5EF4-FFF2-40B4-BE49-F238E27FC236}">
                <a16:creationId xmlns:a16="http://schemas.microsoft.com/office/drawing/2014/main" id="{8E08FEFC-736D-41C7-9509-5DBC25570CCB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691" y="3395672"/>
            <a:ext cx="2801208" cy="0"/>
          </a:xfrm>
          <a:prstGeom prst="line">
            <a:avLst/>
          </a:prstGeom>
          <a:noFill/>
          <a:ln w="11113" cap="rnd">
            <a:solidFill>
              <a:srgbClr val="5B9BD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Line 297">
            <a:extLst>
              <a:ext uri="{FF2B5EF4-FFF2-40B4-BE49-F238E27FC236}">
                <a16:creationId xmlns:a16="http://schemas.microsoft.com/office/drawing/2014/main" id="{04CA74D0-B0AB-4BC3-B934-9AE0A0F1F0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2086" y="4249524"/>
            <a:ext cx="2271121" cy="0"/>
          </a:xfrm>
          <a:prstGeom prst="line">
            <a:avLst/>
          </a:prstGeom>
          <a:noFill/>
          <a:ln w="11113" cap="rnd">
            <a:solidFill>
              <a:srgbClr val="5B9BD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2" name="Picture 298">
            <a:extLst>
              <a:ext uri="{FF2B5EF4-FFF2-40B4-BE49-F238E27FC236}">
                <a16:creationId xmlns:a16="http://schemas.microsoft.com/office/drawing/2014/main" id="{E081CE4F-42B9-4EDE-AE5A-5F1310A65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133" y="2246617"/>
            <a:ext cx="1058157" cy="192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" name="Freeform 300">
            <a:extLst>
              <a:ext uri="{FF2B5EF4-FFF2-40B4-BE49-F238E27FC236}">
                <a16:creationId xmlns:a16="http://schemas.microsoft.com/office/drawing/2014/main" id="{0737EB43-4E14-4BF9-8665-B9F7EC47EC12}"/>
              </a:ext>
            </a:extLst>
          </p:cNvPr>
          <p:cNvSpPr>
            <a:spLocks/>
          </p:cNvSpPr>
          <p:nvPr/>
        </p:nvSpPr>
        <p:spPr bwMode="auto">
          <a:xfrm>
            <a:off x="3297649" y="2279949"/>
            <a:ext cx="964949" cy="1820388"/>
          </a:xfrm>
          <a:custGeom>
            <a:avLst/>
            <a:gdLst>
              <a:gd name="T0" fmla="*/ 16 w 608"/>
              <a:gd name="T1" fmla="*/ 1147 h 1147"/>
              <a:gd name="T2" fmla="*/ 608 w 608"/>
              <a:gd name="T3" fmla="*/ 190 h 1147"/>
              <a:gd name="T4" fmla="*/ 593 w 608"/>
              <a:gd name="T5" fmla="*/ 0 h 1147"/>
              <a:gd name="T6" fmla="*/ 0 w 608"/>
              <a:gd name="T7" fmla="*/ 957 h 1147"/>
              <a:gd name="T8" fmla="*/ 16 w 608"/>
              <a:gd name="T9" fmla="*/ 1147 h 1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8" h="1147">
                <a:moveTo>
                  <a:pt x="16" y="1147"/>
                </a:moveTo>
                <a:lnTo>
                  <a:pt x="608" y="190"/>
                </a:lnTo>
                <a:lnTo>
                  <a:pt x="593" y="0"/>
                </a:lnTo>
                <a:lnTo>
                  <a:pt x="0" y="957"/>
                </a:lnTo>
                <a:lnTo>
                  <a:pt x="16" y="1147"/>
                </a:lnTo>
                <a:close/>
              </a:path>
            </a:pathLst>
          </a:custGeom>
          <a:solidFill>
            <a:srgbClr val="70A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Freeform 301">
            <a:extLst>
              <a:ext uri="{FF2B5EF4-FFF2-40B4-BE49-F238E27FC236}">
                <a16:creationId xmlns:a16="http://schemas.microsoft.com/office/drawing/2014/main" id="{C61A688D-57E8-4F83-97DB-E1E139076BE6}"/>
              </a:ext>
            </a:extLst>
          </p:cNvPr>
          <p:cNvSpPr>
            <a:spLocks/>
          </p:cNvSpPr>
          <p:nvPr/>
        </p:nvSpPr>
        <p:spPr bwMode="auto">
          <a:xfrm>
            <a:off x="3290031" y="2279949"/>
            <a:ext cx="964949" cy="1820388"/>
          </a:xfrm>
          <a:custGeom>
            <a:avLst/>
            <a:gdLst>
              <a:gd name="T0" fmla="*/ 16 w 608"/>
              <a:gd name="T1" fmla="*/ 1147 h 1147"/>
              <a:gd name="T2" fmla="*/ 608 w 608"/>
              <a:gd name="T3" fmla="*/ 190 h 1147"/>
              <a:gd name="T4" fmla="*/ 593 w 608"/>
              <a:gd name="T5" fmla="*/ 0 h 1147"/>
              <a:gd name="T6" fmla="*/ 0 w 608"/>
              <a:gd name="T7" fmla="*/ 957 h 1147"/>
              <a:gd name="T8" fmla="*/ 16 w 608"/>
              <a:gd name="T9" fmla="*/ 1147 h 1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8" h="1147">
                <a:moveTo>
                  <a:pt x="16" y="1147"/>
                </a:moveTo>
                <a:lnTo>
                  <a:pt x="608" y="190"/>
                </a:lnTo>
                <a:lnTo>
                  <a:pt x="593" y="0"/>
                </a:lnTo>
                <a:lnTo>
                  <a:pt x="0" y="957"/>
                </a:lnTo>
                <a:lnTo>
                  <a:pt x="16" y="1147"/>
                </a:lnTo>
                <a:close/>
              </a:path>
            </a:pathLst>
          </a:custGeom>
          <a:noFill/>
          <a:ln w="3175" cap="sq">
            <a:solidFill>
              <a:srgbClr val="C8C8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Freeform 302">
            <a:extLst>
              <a:ext uri="{FF2B5EF4-FFF2-40B4-BE49-F238E27FC236}">
                <a16:creationId xmlns:a16="http://schemas.microsoft.com/office/drawing/2014/main" id="{BE7936E1-4B95-4D20-8079-CA065D940863}"/>
              </a:ext>
            </a:extLst>
          </p:cNvPr>
          <p:cNvSpPr>
            <a:spLocks noEditPoints="1"/>
          </p:cNvSpPr>
          <p:nvPr/>
        </p:nvSpPr>
        <p:spPr bwMode="auto">
          <a:xfrm>
            <a:off x="3342407" y="3708329"/>
            <a:ext cx="125380" cy="153947"/>
          </a:xfrm>
          <a:custGeom>
            <a:avLst/>
            <a:gdLst>
              <a:gd name="T0" fmla="*/ 135 w 238"/>
              <a:gd name="T1" fmla="*/ 248 h 315"/>
              <a:gd name="T2" fmla="*/ 137 w 238"/>
              <a:gd name="T3" fmla="*/ 251 h 315"/>
              <a:gd name="T4" fmla="*/ 102 w 238"/>
              <a:gd name="T5" fmla="*/ 313 h 315"/>
              <a:gd name="T6" fmla="*/ 99 w 238"/>
              <a:gd name="T7" fmla="*/ 315 h 315"/>
              <a:gd name="T8" fmla="*/ 94 w 238"/>
              <a:gd name="T9" fmla="*/ 313 h 315"/>
              <a:gd name="T10" fmla="*/ 90 w 238"/>
              <a:gd name="T11" fmla="*/ 309 h 315"/>
              <a:gd name="T12" fmla="*/ 89 w 238"/>
              <a:gd name="T13" fmla="*/ 306 h 315"/>
              <a:gd name="T14" fmla="*/ 15 w 238"/>
              <a:gd name="T15" fmla="*/ 231 h 315"/>
              <a:gd name="T16" fmla="*/ 14 w 238"/>
              <a:gd name="T17" fmla="*/ 264 h 315"/>
              <a:gd name="T18" fmla="*/ 11 w 238"/>
              <a:gd name="T19" fmla="*/ 265 h 315"/>
              <a:gd name="T20" fmla="*/ 5 w 238"/>
              <a:gd name="T21" fmla="*/ 262 h 315"/>
              <a:gd name="T22" fmla="*/ 2 w 238"/>
              <a:gd name="T23" fmla="*/ 259 h 315"/>
              <a:gd name="T24" fmla="*/ 0 w 238"/>
              <a:gd name="T25" fmla="*/ 220 h 315"/>
              <a:gd name="T26" fmla="*/ 1 w 238"/>
              <a:gd name="T27" fmla="*/ 218 h 315"/>
              <a:gd name="T28" fmla="*/ 3 w 238"/>
              <a:gd name="T29" fmla="*/ 213 h 315"/>
              <a:gd name="T30" fmla="*/ 7 w 238"/>
              <a:gd name="T31" fmla="*/ 207 h 315"/>
              <a:gd name="T32" fmla="*/ 10 w 238"/>
              <a:gd name="T33" fmla="*/ 207 h 315"/>
              <a:gd name="T34" fmla="*/ 124 w 238"/>
              <a:gd name="T35" fmla="*/ 245 h 315"/>
              <a:gd name="T36" fmla="*/ 127 w 238"/>
              <a:gd name="T37" fmla="*/ 244 h 315"/>
              <a:gd name="T38" fmla="*/ 133 w 238"/>
              <a:gd name="T39" fmla="*/ 246 h 315"/>
              <a:gd name="T40" fmla="*/ 162 w 238"/>
              <a:gd name="T41" fmla="*/ 131 h 315"/>
              <a:gd name="T42" fmla="*/ 181 w 238"/>
              <a:gd name="T43" fmla="*/ 169 h 315"/>
              <a:gd name="T44" fmla="*/ 160 w 238"/>
              <a:gd name="T45" fmla="*/ 207 h 315"/>
              <a:gd name="T46" fmla="*/ 119 w 238"/>
              <a:gd name="T47" fmla="*/ 209 h 315"/>
              <a:gd name="T48" fmla="*/ 69 w 238"/>
              <a:gd name="T49" fmla="*/ 179 h 315"/>
              <a:gd name="T50" fmla="*/ 49 w 238"/>
              <a:gd name="T51" fmla="*/ 141 h 315"/>
              <a:gd name="T52" fmla="*/ 70 w 238"/>
              <a:gd name="T53" fmla="*/ 103 h 315"/>
              <a:gd name="T54" fmla="*/ 112 w 238"/>
              <a:gd name="T55" fmla="*/ 102 h 315"/>
              <a:gd name="T56" fmla="*/ 130 w 238"/>
              <a:gd name="T57" fmla="*/ 131 h 315"/>
              <a:gd name="T58" fmla="*/ 101 w 238"/>
              <a:gd name="T59" fmla="*/ 118 h 315"/>
              <a:gd name="T60" fmla="*/ 81 w 238"/>
              <a:gd name="T61" fmla="*/ 116 h 315"/>
              <a:gd name="T62" fmla="*/ 68 w 238"/>
              <a:gd name="T63" fmla="*/ 128 h 315"/>
              <a:gd name="T64" fmla="*/ 70 w 238"/>
              <a:gd name="T65" fmla="*/ 155 h 315"/>
              <a:gd name="T66" fmla="*/ 100 w 238"/>
              <a:gd name="T67" fmla="*/ 179 h 315"/>
              <a:gd name="T68" fmla="*/ 141 w 238"/>
              <a:gd name="T69" fmla="*/ 195 h 315"/>
              <a:gd name="T70" fmla="*/ 162 w 238"/>
              <a:gd name="T71" fmla="*/ 183 h 315"/>
              <a:gd name="T72" fmla="*/ 165 w 238"/>
              <a:gd name="T73" fmla="*/ 164 h 315"/>
              <a:gd name="T74" fmla="*/ 153 w 238"/>
              <a:gd name="T75" fmla="*/ 147 h 315"/>
              <a:gd name="T76" fmla="*/ 130 w 238"/>
              <a:gd name="T77" fmla="*/ 131 h 315"/>
              <a:gd name="T78" fmla="*/ 218 w 238"/>
              <a:gd name="T79" fmla="*/ 34 h 315"/>
              <a:gd name="T80" fmla="*/ 237 w 238"/>
              <a:gd name="T81" fmla="*/ 72 h 315"/>
              <a:gd name="T82" fmla="*/ 216 w 238"/>
              <a:gd name="T83" fmla="*/ 110 h 315"/>
              <a:gd name="T84" fmla="*/ 175 w 238"/>
              <a:gd name="T85" fmla="*/ 112 h 315"/>
              <a:gd name="T86" fmla="*/ 125 w 238"/>
              <a:gd name="T87" fmla="*/ 82 h 315"/>
              <a:gd name="T88" fmla="*/ 105 w 238"/>
              <a:gd name="T89" fmla="*/ 44 h 315"/>
              <a:gd name="T90" fmla="*/ 126 w 238"/>
              <a:gd name="T91" fmla="*/ 6 h 315"/>
              <a:gd name="T92" fmla="*/ 168 w 238"/>
              <a:gd name="T93" fmla="*/ 5 h 315"/>
              <a:gd name="T94" fmla="*/ 186 w 238"/>
              <a:gd name="T95" fmla="*/ 34 h 315"/>
              <a:gd name="T96" fmla="*/ 157 w 238"/>
              <a:gd name="T97" fmla="*/ 21 h 315"/>
              <a:gd name="T98" fmla="*/ 137 w 238"/>
              <a:gd name="T99" fmla="*/ 19 h 315"/>
              <a:gd name="T100" fmla="*/ 124 w 238"/>
              <a:gd name="T101" fmla="*/ 31 h 315"/>
              <a:gd name="T102" fmla="*/ 126 w 238"/>
              <a:gd name="T103" fmla="*/ 58 h 315"/>
              <a:gd name="T104" fmla="*/ 156 w 238"/>
              <a:gd name="T105" fmla="*/ 82 h 315"/>
              <a:gd name="T106" fmla="*/ 197 w 238"/>
              <a:gd name="T107" fmla="*/ 98 h 315"/>
              <a:gd name="T108" fmla="*/ 218 w 238"/>
              <a:gd name="T109" fmla="*/ 86 h 315"/>
              <a:gd name="T110" fmla="*/ 221 w 238"/>
              <a:gd name="T111" fmla="*/ 67 h 315"/>
              <a:gd name="T112" fmla="*/ 209 w 238"/>
              <a:gd name="T113" fmla="*/ 50 h 315"/>
              <a:gd name="T114" fmla="*/ 186 w 238"/>
              <a:gd name="T115" fmla="*/ 34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38" h="315">
                <a:moveTo>
                  <a:pt x="133" y="246"/>
                </a:moveTo>
                <a:cubicBezTo>
                  <a:pt x="134" y="246"/>
                  <a:pt x="135" y="247"/>
                  <a:pt x="135" y="248"/>
                </a:cubicBezTo>
                <a:cubicBezTo>
                  <a:pt x="136" y="248"/>
                  <a:pt x="137" y="249"/>
                  <a:pt x="137" y="249"/>
                </a:cubicBezTo>
                <a:cubicBezTo>
                  <a:pt x="137" y="250"/>
                  <a:pt x="137" y="251"/>
                  <a:pt x="137" y="251"/>
                </a:cubicBezTo>
                <a:cubicBezTo>
                  <a:pt x="137" y="252"/>
                  <a:pt x="137" y="252"/>
                  <a:pt x="137" y="252"/>
                </a:cubicBezTo>
                <a:lnTo>
                  <a:pt x="102" y="313"/>
                </a:lnTo>
                <a:cubicBezTo>
                  <a:pt x="101" y="314"/>
                  <a:pt x="101" y="314"/>
                  <a:pt x="101" y="314"/>
                </a:cubicBezTo>
                <a:cubicBezTo>
                  <a:pt x="100" y="315"/>
                  <a:pt x="100" y="315"/>
                  <a:pt x="99" y="315"/>
                </a:cubicBezTo>
                <a:cubicBezTo>
                  <a:pt x="98" y="315"/>
                  <a:pt x="98" y="315"/>
                  <a:pt x="97" y="315"/>
                </a:cubicBezTo>
                <a:cubicBezTo>
                  <a:pt x="96" y="314"/>
                  <a:pt x="95" y="314"/>
                  <a:pt x="94" y="313"/>
                </a:cubicBezTo>
                <a:cubicBezTo>
                  <a:pt x="93" y="312"/>
                  <a:pt x="92" y="312"/>
                  <a:pt x="91" y="311"/>
                </a:cubicBezTo>
                <a:cubicBezTo>
                  <a:pt x="90" y="311"/>
                  <a:pt x="90" y="310"/>
                  <a:pt x="90" y="309"/>
                </a:cubicBezTo>
                <a:cubicBezTo>
                  <a:pt x="89" y="309"/>
                  <a:pt x="89" y="308"/>
                  <a:pt x="89" y="308"/>
                </a:cubicBezTo>
                <a:cubicBezTo>
                  <a:pt x="89" y="307"/>
                  <a:pt x="89" y="307"/>
                  <a:pt x="89" y="306"/>
                </a:cubicBezTo>
                <a:lnTo>
                  <a:pt x="103" y="282"/>
                </a:lnTo>
                <a:lnTo>
                  <a:pt x="15" y="231"/>
                </a:lnTo>
                <a:lnTo>
                  <a:pt x="15" y="261"/>
                </a:lnTo>
                <a:cubicBezTo>
                  <a:pt x="15" y="262"/>
                  <a:pt x="15" y="264"/>
                  <a:pt x="14" y="264"/>
                </a:cubicBezTo>
                <a:cubicBezTo>
                  <a:pt x="14" y="265"/>
                  <a:pt x="14" y="266"/>
                  <a:pt x="13" y="266"/>
                </a:cubicBezTo>
                <a:cubicBezTo>
                  <a:pt x="12" y="266"/>
                  <a:pt x="12" y="266"/>
                  <a:pt x="11" y="265"/>
                </a:cubicBezTo>
                <a:cubicBezTo>
                  <a:pt x="10" y="265"/>
                  <a:pt x="8" y="265"/>
                  <a:pt x="7" y="264"/>
                </a:cubicBezTo>
                <a:cubicBezTo>
                  <a:pt x="6" y="263"/>
                  <a:pt x="5" y="263"/>
                  <a:pt x="5" y="262"/>
                </a:cubicBezTo>
                <a:cubicBezTo>
                  <a:pt x="4" y="262"/>
                  <a:pt x="3" y="261"/>
                  <a:pt x="3" y="261"/>
                </a:cubicBezTo>
                <a:cubicBezTo>
                  <a:pt x="3" y="260"/>
                  <a:pt x="2" y="260"/>
                  <a:pt x="2" y="259"/>
                </a:cubicBezTo>
                <a:cubicBezTo>
                  <a:pt x="2" y="259"/>
                  <a:pt x="2" y="258"/>
                  <a:pt x="2" y="257"/>
                </a:cubicBezTo>
                <a:lnTo>
                  <a:pt x="0" y="220"/>
                </a:lnTo>
                <a:cubicBezTo>
                  <a:pt x="0" y="220"/>
                  <a:pt x="0" y="220"/>
                  <a:pt x="0" y="219"/>
                </a:cubicBezTo>
                <a:cubicBezTo>
                  <a:pt x="0" y="219"/>
                  <a:pt x="0" y="218"/>
                  <a:pt x="1" y="218"/>
                </a:cubicBezTo>
                <a:cubicBezTo>
                  <a:pt x="1" y="217"/>
                  <a:pt x="1" y="216"/>
                  <a:pt x="1" y="216"/>
                </a:cubicBezTo>
                <a:cubicBezTo>
                  <a:pt x="2" y="215"/>
                  <a:pt x="2" y="214"/>
                  <a:pt x="3" y="213"/>
                </a:cubicBezTo>
                <a:cubicBezTo>
                  <a:pt x="4" y="211"/>
                  <a:pt x="5" y="210"/>
                  <a:pt x="5" y="209"/>
                </a:cubicBezTo>
                <a:cubicBezTo>
                  <a:pt x="6" y="208"/>
                  <a:pt x="7" y="208"/>
                  <a:pt x="7" y="207"/>
                </a:cubicBezTo>
                <a:cubicBezTo>
                  <a:pt x="8" y="207"/>
                  <a:pt x="8" y="207"/>
                  <a:pt x="9" y="207"/>
                </a:cubicBezTo>
                <a:cubicBezTo>
                  <a:pt x="9" y="207"/>
                  <a:pt x="9" y="207"/>
                  <a:pt x="10" y="207"/>
                </a:cubicBezTo>
                <a:lnTo>
                  <a:pt x="112" y="266"/>
                </a:lnTo>
                <a:lnTo>
                  <a:pt x="124" y="245"/>
                </a:lnTo>
                <a:cubicBezTo>
                  <a:pt x="125" y="245"/>
                  <a:pt x="125" y="244"/>
                  <a:pt x="126" y="244"/>
                </a:cubicBezTo>
                <a:cubicBezTo>
                  <a:pt x="126" y="244"/>
                  <a:pt x="127" y="244"/>
                  <a:pt x="127" y="244"/>
                </a:cubicBezTo>
                <a:cubicBezTo>
                  <a:pt x="128" y="244"/>
                  <a:pt x="129" y="244"/>
                  <a:pt x="130" y="244"/>
                </a:cubicBezTo>
                <a:cubicBezTo>
                  <a:pt x="131" y="245"/>
                  <a:pt x="132" y="245"/>
                  <a:pt x="133" y="246"/>
                </a:cubicBezTo>
                <a:close/>
                <a:moveTo>
                  <a:pt x="138" y="115"/>
                </a:moveTo>
                <a:cubicBezTo>
                  <a:pt x="147" y="120"/>
                  <a:pt x="155" y="125"/>
                  <a:pt x="162" y="131"/>
                </a:cubicBezTo>
                <a:cubicBezTo>
                  <a:pt x="168" y="137"/>
                  <a:pt x="173" y="143"/>
                  <a:pt x="177" y="149"/>
                </a:cubicBezTo>
                <a:cubicBezTo>
                  <a:pt x="180" y="155"/>
                  <a:pt x="182" y="162"/>
                  <a:pt x="181" y="169"/>
                </a:cubicBezTo>
                <a:cubicBezTo>
                  <a:pt x="181" y="176"/>
                  <a:pt x="179" y="183"/>
                  <a:pt x="175" y="191"/>
                </a:cubicBezTo>
                <a:cubicBezTo>
                  <a:pt x="170" y="198"/>
                  <a:pt x="165" y="204"/>
                  <a:pt x="160" y="207"/>
                </a:cubicBezTo>
                <a:cubicBezTo>
                  <a:pt x="154" y="211"/>
                  <a:pt x="148" y="213"/>
                  <a:pt x="141" y="213"/>
                </a:cubicBezTo>
                <a:cubicBezTo>
                  <a:pt x="135" y="213"/>
                  <a:pt x="127" y="212"/>
                  <a:pt x="119" y="209"/>
                </a:cubicBezTo>
                <a:cubicBezTo>
                  <a:pt x="111" y="206"/>
                  <a:pt x="102" y="201"/>
                  <a:pt x="92" y="196"/>
                </a:cubicBezTo>
                <a:cubicBezTo>
                  <a:pt x="83" y="191"/>
                  <a:pt x="76" y="185"/>
                  <a:pt x="69" y="179"/>
                </a:cubicBezTo>
                <a:cubicBezTo>
                  <a:pt x="62" y="174"/>
                  <a:pt x="57" y="168"/>
                  <a:pt x="54" y="161"/>
                </a:cubicBezTo>
                <a:cubicBezTo>
                  <a:pt x="50" y="155"/>
                  <a:pt x="49" y="148"/>
                  <a:pt x="49" y="141"/>
                </a:cubicBezTo>
                <a:cubicBezTo>
                  <a:pt x="49" y="134"/>
                  <a:pt x="51" y="127"/>
                  <a:pt x="56" y="119"/>
                </a:cubicBezTo>
                <a:cubicBezTo>
                  <a:pt x="60" y="112"/>
                  <a:pt x="65" y="107"/>
                  <a:pt x="70" y="103"/>
                </a:cubicBezTo>
                <a:cubicBezTo>
                  <a:pt x="76" y="100"/>
                  <a:pt x="82" y="98"/>
                  <a:pt x="89" y="98"/>
                </a:cubicBezTo>
                <a:cubicBezTo>
                  <a:pt x="96" y="97"/>
                  <a:pt x="103" y="99"/>
                  <a:pt x="112" y="102"/>
                </a:cubicBezTo>
                <a:cubicBezTo>
                  <a:pt x="120" y="105"/>
                  <a:pt x="129" y="109"/>
                  <a:pt x="138" y="115"/>
                </a:cubicBezTo>
                <a:close/>
                <a:moveTo>
                  <a:pt x="130" y="131"/>
                </a:moveTo>
                <a:cubicBezTo>
                  <a:pt x="124" y="128"/>
                  <a:pt x="119" y="125"/>
                  <a:pt x="114" y="123"/>
                </a:cubicBezTo>
                <a:cubicBezTo>
                  <a:pt x="109" y="121"/>
                  <a:pt x="105" y="119"/>
                  <a:pt x="101" y="118"/>
                </a:cubicBezTo>
                <a:cubicBezTo>
                  <a:pt x="97" y="116"/>
                  <a:pt x="93" y="116"/>
                  <a:pt x="90" y="115"/>
                </a:cubicBezTo>
                <a:cubicBezTo>
                  <a:pt x="86" y="115"/>
                  <a:pt x="83" y="116"/>
                  <a:pt x="81" y="116"/>
                </a:cubicBezTo>
                <a:cubicBezTo>
                  <a:pt x="78" y="117"/>
                  <a:pt x="76" y="119"/>
                  <a:pt x="74" y="121"/>
                </a:cubicBezTo>
                <a:cubicBezTo>
                  <a:pt x="72" y="122"/>
                  <a:pt x="70" y="125"/>
                  <a:pt x="68" y="128"/>
                </a:cubicBezTo>
                <a:cubicBezTo>
                  <a:pt x="65" y="133"/>
                  <a:pt x="64" y="138"/>
                  <a:pt x="64" y="142"/>
                </a:cubicBezTo>
                <a:cubicBezTo>
                  <a:pt x="65" y="147"/>
                  <a:pt x="67" y="151"/>
                  <a:pt x="70" y="155"/>
                </a:cubicBezTo>
                <a:cubicBezTo>
                  <a:pt x="73" y="160"/>
                  <a:pt x="77" y="164"/>
                  <a:pt x="83" y="168"/>
                </a:cubicBezTo>
                <a:cubicBezTo>
                  <a:pt x="88" y="172"/>
                  <a:pt x="94" y="176"/>
                  <a:pt x="100" y="179"/>
                </a:cubicBezTo>
                <a:cubicBezTo>
                  <a:pt x="109" y="184"/>
                  <a:pt x="117" y="188"/>
                  <a:pt x="123" y="191"/>
                </a:cubicBezTo>
                <a:cubicBezTo>
                  <a:pt x="130" y="193"/>
                  <a:pt x="136" y="195"/>
                  <a:pt x="141" y="195"/>
                </a:cubicBezTo>
                <a:cubicBezTo>
                  <a:pt x="146" y="195"/>
                  <a:pt x="150" y="194"/>
                  <a:pt x="153" y="192"/>
                </a:cubicBezTo>
                <a:cubicBezTo>
                  <a:pt x="157" y="190"/>
                  <a:pt x="160" y="187"/>
                  <a:pt x="162" y="183"/>
                </a:cubicBezTo>
                <a:cubicBezTo>
                  <a:pt x="164" y="180"/>
                  <a:pt x="165" y="176"/>
                  <a:pt x="166" y="173"/>
                </a:cubicBezTo>
                <a:cubicBezTo>
                  <a:pt x="166" y="170"/>
                  <a:pt x="166" y="167"/>
                  <a:pt x="165" y="164"/>
                </a:cubicBezTo>
                <a:cubicBezTo>
                  <a:pt x="164" y="161"/>
                  <a:pt x="163" y="158"/>
                  <a:pt x="160" y="155"/>
                </a:cubicBezTo>
                <a:cubicBezTo>
                  <a:pt x="158" y="152"/>
                  <a:pt x="156" y="149"/>
                  <a:pt x="153" y="147"/>
                </a:cubicBezTo>
                <a:cubicBezTo>
                  <a:pt x="150" y="144"/>
                  <a:pt x="146" y="141"/>
                  <a:pt x="142" y="139"/>
                </a:cubicBezTo>
                <a:cubicBezTo>
                  <a:pt x="139" y="136"/>
                  <a:pt x="134" y="134"/>
                  <a:pt x="130" y="131"/>
                </a:cubicBezTo>
                <a:close/>
                <a:moveTo>
                  <a:pt x="194" y="18"/>
                </a:moveTo>
                <a:cubicBezTo>
                  <a:pt x="203" y="23"/>
                  <a:pt x="211" y="28"/>
                  <a:pt x="218" y="34"/>
                </a:cubicBezTo>
                <a:cubicBezTo>
                  <a:pt x="224" y="40"/>
                  <a:pt x="229" y="46"/>
                  <a:pt x="233" y="52"/>
                </a:cubicBezTo>
                <a:cubicBezTo>
                  <a:pt x="236" y="58"/>
                  <a:pt x="238" y="65"/>
                  <a:pt x="237" y="72"/>
                </a:cubicBezTo>
                <a:cubicBezTo>
                  <a:pt x="237" y="79"/>
                  <a:pt x="235" y="86"/>
                  <a:pt x="231" y="94"/>
                </a:cubicBezTo>
                <a:cubicBezTo>
                  <a:pt x="226" y="101"/>
                  <a:pt x="221" y="107"/>
                  <a:pt x="216" y="110"/>
                </a:cubicBezTo>
                <a:cubicBezTo>
                  <a:pt x="210" y="114"/>
                  <a:pt x="204" y="116"/>
                  <a:pt x="197" y="116"/>
                </a:cubicBezTo>
                <a:cubicBezTo>
                  <a:pt x="191" y="116"/>
                  <a:pt x="183" y="115"/>
                  <a:pt x="175" y="112"/>
                </a:cubicBezTo>
                <a:cubicBezTo>
                  <a:pt x="167" y="109"/>
                  <a:pt x="158" y="104"/>
                  <a:pt x="148" y="99"/>
                </a:cubicBezTo>
                <a:cubicBezTo>
                  <a:pt x="139" y="94"/>
                  <a:pt x="132" y="88"/>
                  <a:pt x="125" y="82"/>
                </a:cubicBezTo>
                <a:cubicBezTo>
                  <a:pt x="118" y="77"/>
                  <a:pt x="113" y="71"/>
                  <a:pt x="110" y="64"/>
                </a:cubicBezTo>
                <a:cubicBezTo>
                  <a:pt x="106" y="58"/>
                  <a:pt x="105" y="51"/>
                  <a:pt x="105" y="44"/>
                </a:cubicBezTo>
                <a:cubicBezTo>
                  <a:pt x="105" y="37"/>
                  <a:pt x="107" y="30"/>
                  <a:pt x="112" y="22"/>
                </a:cubicBezTo>
                <a:cubicBezTo>
                  <a:pt x="116" y="15"/>
                  <a:pt x="121" y="10"/>
                  <a:pt x="126" y="6"/>
                </a:cubicBezTo>
                <a:cubicBezTo>
                  <a:pt x="132" y="3"/>
                  <a:pt x="138" y="1"/>
                  <a:pt x="145" y="1"/>
                </a:cubicBezTo>
                <a:cubicBezTo>
                  <a:pt x="152" y="0"/>
                  <a:pt x="159" y="2"/>
                  <a:pt x="168" y="5"/>
                </a:cubicBezTo>
                <a:cubicBezTo>
                  <a:pt x="176" y="8"/>
                  <a:pt x="185" y="12"/>
                  <a:pt x="194" y="18"/>
                </a:cubicBezTo>
                <a:close/>
                <a:moveTo>
                  <a:pt x="186" y="34"/>
                </a:moveTo>
                <a:cubicBezTo>
                  <a:pt x="180" y="31"/>
                  <a:pt x="175" y="28"/>
                  <a:pt x="170" y="26"/>
                </a:cubicBezTo>
                <a:cubicBezTo>
                  <a:pt x="165" y="24"/>
                  <a:pt x="161" y="22"/>
                  <a:pt x="157" y="21"/>
                </a:cubicBezTo>
                <a:cubicBezTo>
                  <a:pt x="153" y="19"/>
                  <a:pt x="149" y="19"/>
                  <a:pt x="146" y="18"/>
                </a:cubicBezTo>
                <a:cubicBezTo>
                  <a:pt x="142" y="18"/>
                  <a:pt x="139" y="19"/>
                  <a:pt x="137" y="19"/>
                </a:cubicBezTo>
                <a:cubicBezTo>
                  <a:pt x="134" y="20"/>
                  <a:pt x="132" y="22"/>
                  <a:pt x="130" y="24"/>
                </a:cubicBezTo>
                <a:cubicBezTo>
                  <a:pt x="128" y="25"/>
                  <a:pt x="126" y="28"/>
                  <a:pt x="124" y="31"/>
                </a:cubicBezTo>
                <a:cubicBezTo>
                  <a:pt x="121" y="36"/>
                  <a:pt x="120" y="41"/>
                  <a:pt x="120" y="45"/>
                </a:cubicBezTo>
                <a:cubicBezTo>
                  <a:pt x="121" y="50"/>
                  <a:pt x="123" y="54"/>
                  <a:pt x="126" y="58"/>
                </a:cubicBezTo>
                <a:cubicBezTo>
                  <a:pt x="129" y="63"/>
                  <a:pt x="133" y="67"/>
                  <a:pt x="139" y="71"/>
                </a:cubicBezTo>
                <a:cubicBezTo>
                  <a:pt x="144" y="75"/>
                  <a:pt x="150" y="79"/>
                  <a:pt x="156" y="82"/>
                </a:cubicBezTo>
                <a:cubicBezTo>
                  <a:pt x="165" y="87"/>
                  <a:pt x="173" y="91"/>
                  <a:pt x="179" y="94"/>
                </a:cubicBezTo>
                <a:cubicBezTo>
                  <a:pt x="186" y="96"/>
                  <a:pt x="192" y="98"/>
                  <a:pt x="197" y="98"/>
                </a:cubicBezTo>
                <a:cubicBezTo>
                  <a:pt x="202" y="98"/>
                  <a:pt x="206" y="97"/>
                  <a:pt x="209" y="95"/>
                </a:cubicBezTo>
                <a:cubicBezTo>
                  <a:pt x="213" y="93"/>
                  <a:pt x="216" y="90"/>
                  <a:pt x="218" y="86"/>
                </a:cubicBezTo>
                <a:cubicBezTo>
                  <a:pt x="220" y="83"/>
                  <a:pt x="221" y="79"/>
                  <a:pt x="222" y="76"/>
                </a:cubicBezTo>
                <a:cubicBezTo>
                  <a:pt x="222" y="73"/>
                  <a:pt x="222" y="70"/>
                  <a:pt x="221" y="67"/>
                </a:cubicBezTo>
                <a:cubicBezTo>
                  <a:pt x="220" y="64"/>
                  <a:pt x="219" y="61"/>
                  <a:pt x="216" y="58"/>
                </a:cubicBezTo>
                <a:cubicBezTo>
                  <a:pt x="214" y="55"/>
                  <a:pt x="212" y="52"/>
                  <a:pt x="209" y="50"/>
                </a:cubicBezTo>
                <a:cubicBezTo>
                  <a:pt x="206" y="47"/>
                  <a:pt x="202" y="44"/>
                  <a:pt x="198" y="42"/>
                </a:cubicBezTo>
                <a:cubicBezTo>
                  <a:pt x="195" y="39"/>
                  <a:pt x="190" y="37"/>
                  <a:pt x="186" y="34"/>
                </a:cubicBezTo>
                <a:close/>
              </a:path>
            </a:pathLst>
          </a:custGeom>
          <a:solidFill>
            <a:srgbClr val="FE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Freeform 303">
            <a:extLst>
              <a:ext uri="{FF2B5EF4-FFF2-40B4-BE49-F238E27FC236}">
                <a16:creationId xmlns:a16="http://schemas.microsoft.com/office/drawing/2014/main" id="{D00289AB-E92E-4D7F-96F4-4600D35DF9D6}"/>
              </a:ext>
            </a:extLst>
          </p:cNvPr>
          <p:cNvSpPr>
            <a:spLocks noEditPoints="1"/>
          </p:cNvSpPr>
          <p:nvPr/>
        </p:nvSpPr>
        <p:spPr bwMode="auto">
          <a:xfrm>
            <a:off x="3418587" y="3519466"/>
            <a:ext cx="168231" cy="206321"/>
          </a:xfrm>
          <a:custGeom>
            <a:avLst/>
            <a:gdLst>
              <a:gd name="T0" fmla="*/ 141 w 319"/>
              <a:gd name="T1" fmla="*/ 341 h 419"/>
              <a:gd name="T2" fmla="*/ 141 w 319"/>
              <a:gd name="T3" fmla="*/ 373 h 419"/>
              <a:gd name="T4" fmla="*/ 114 w 319"/>
              <a:gd name="T5" fmla="*/ 419 h 419"/>
              <a:gd name="T6" fmla="*/ 0 w 319"/>
              <a:gd name="T7" fmla="*/ 353 h 419"/>
              <a:gd name="T8" fmla="*/ 28 w 319"/>
              <a:gd name="T9" fmla="*/ 306 h 419"/>
              <a:gd name="T10" fmla="*/ 68 w 319"/>
              <a:gd name="T11" fmla="*/ 301 h 419"/>
              <a:gd name="T12" fmla="*/ 83 w 319"/>
              <a:gd name="T13" fmla="*/ 322 h 419"/>
              <a:gd name="T14" fmla="*/ 102 w 319"/>
              <a:gd name="T15" fmla="*/ 321 h 419"/>
              <a:gd name="T16" fmla="*/ 60 w 319"/>
              <a:gd name="T17" fmla="*/ 318 h 419"/>
              <a:gd name="T18" fmla="*/ 36 w 319"/>
              <a:gd name="T19" fmla="*/ 320 h 419"/>
              <a:gd name="T20" fmla="*/ 57 w 319"/>
              <a:gd name="T21" fmla="*/ 368 h 419"/>
              <a:gd name="T22" fmla="*/ 71 w 319"/>
              <a:gd name="T23" fmla="*/ 331 h 419"/>
              <a:gd name="T24" fmla="*/ 117 w 319"/>
              <a:gd name="T25" fmla="*/ 342 h 419"/>
              <a:gd name="T26" fmla="*/ 89 w 319"/>
              <a:gd name="T27" fmla="*/ 345 h 419"/>
              <a:gd name="T28" fmla="*/ 111 w 319"/>
              <a:gd name="T29" fmla="*/ 399 h 419"/>
              <a:gd name="T30" fmla="*/ 128 w 319"/>
              <a:gd name="T31" fmla="*/ 357 h 419"/>
              <a:gd name="T32" fmla="*/ 216 w 319"/>
              <a:gd name="T33" fmla="*/ 234 h 419"/>
              <a:gd name="T34" fmla="*/ 220 w 319"/>
              <a:gd name="T35" fmla="*/ 239 h 419"/>
              <a:gd name="T36" fmla="*/ 213 w 319"/>
              <a:gd name="T37" fmla="*/ 251 h 419"/>
              <a:gd name="T38" fmla="*/ 176 w 319"/>
              <a:gd name="T39" fmla="*/ 245 h 419"/>
              <a:gd name="T40" fmla="*/ 171 w 319"/>
              <a:gd name="T41" fmla="*/ 321 h 419"/>
              <a:gd name="T42" fmla="*/ 168 w 319"/>
              <a:gd name="T43" fmla="*/ 330 h 419"/>
              <a:gd name="T44" fmla="*/ 161 w 319"/>
              <a:gd name="T45" fmla="*/ 335 h 419"/>
              <a:gd name="T46" fmla="*/ 71 w 319"/>
              <a:gd name="T47" fmla="*/ 229 h 419"/>
              <a:gd name="T48" fmla="*/ 75 w 319"/>
              <a:gd name="T49" fmla="*/ 219 h 419"/>
              <a:gd name="T50" fmla="*/ 82 w 319"/>
              <a:gd name="T51" fmla="*/ 210 h 419"/>
              <a:gd name="T52" fmla="*/ 91 w 319"/>
              <a:gd name="T53" fmla="*/ 229 h 419"/>
              <a:gd name="T54" fmla="*/ 161 w 319"/>
              <a:gd name="T55" fmla="*/ 242 h 419"/>
              <a:gd name="T56" fmla="*/ 251 w 319"/>
              <a:gd name="T57" fmla="*/ 143 h 419"/>
              <a:gd name="T58" fmla="*/ 250 w 319"/>
              <a:gd name="T59" fmla="*/ 192 h 419"/>
              <a:gd name="T60" fmla="*/ 228 w 319"/>
              <a:gd name="T61" fmla="*/ 214 h 419"/>
              <a:gd name="T62" fmla="*/ 215 w 319"/>
              <a:gd name="T63" fmla="*/ 214 h 419"/>
              <a:gd name="T64" fmla="*/ 209 w 319"/>
              <a:gd name="T65" fmla="*/ 209 h 419"/>
              <a:gd name="T66" fmla="*/ 220 w 319"/>
              <a:gd name="T67" fmla="*/ 201 h 419"/>
              <a:gd name="T68" fmla="*/ 241 w 319"/>
              <a:gd name="T69" fmla="*/ 173 h 419"/>
              <a:gd name="T70" fmla="*/ 230 w 319"/>
              <a:gd name="T71" fmla="*/ 149 h 419"/>
              <a:gd name="T72" fmla="*/ 201 w 319"/>
              <a:gd name="T73" fmla="*/ 155 h 419"/>
              <a:gd name="T74" fmla="*/ 169 w 319"/>
              <a:gd name="T75" fmla="*/ 173 h 419"/>
              <a:gd name="T76" fmla="*/ 132 w 319"/>
              <a:gd name="T77" fmla="*/ 159 h 419"/>
              <a:gd name="T78" fmla="*/ 133 w 319"/>
              <a:gd name="T79" fmla="*/ 116 h 419"/>
              <a:gd name="T80" fmla="*/ 150 w 319"/>
              <a:gd name="T81" fmla="*/ 97 h 419"/>
              <a:gd name="T82" fmla="*/ 158 w 319"/>
              <a:gd name="T83" fmla="*/ 95 h 419"/>
              <a:gd name="T84" fmla="*/ 166 w 319"/>
              <a:gd name="T85" fmla="*/ 99 h 419"/>
              <a:gd name="T86" fmla="*/ 168 w 319"/>
              <a:gd name="T87" fmla="*/ 104 h 419"/>
              <a:gd name="T88" fmla="*/ 152 w 319"/>
              <a:gd name="T89" fmla="*/ 115 h 419"/>
              <a:gd name="T90" fmla="*/ 142 w 319"/>
              <a:gd name="T91" fmla="*/ 141 h 419"/>
              <a:gd name="T92" fmla="*/ 161 w 319"/>
              <a:gd name="T93" fmla="*/ 155 h 419"/>
              <a:gd name="T94" fmla="*/ 190 w 319"/>
              <a:gd name="T95" fmla="*/ 140 h 419"/>
              <a:gd name="T96" fmla="*/ 225 w 319"/>
              <a:gd name="T97" fmla="*/ 127 h 419"/>
              <a:gd name="T98" fmla="*/ 316 w 319"/>
              <a:gd name="T99" fmla="*/ 64 h 419"/>
              <a:gd name="T100" fmla="*/ 318 w 319"/>
              <a:gd name="T101" fmla="*/ 69 h 419"/>
              <a:gd name="T102" fmla="*/ 276 w 319"/>
              <a:gd name="T103" fmla="*/ 127 h 419"/>
              <a:gd name="T104" fmla="*/ 169 w 319"/>
              <a:gd name="T105" fmla="*/ 57 h 419"/>
              <a:gd name="T106" fmla="*/ 204 w 319"/>
              <a:gd name="T107" fmla="*/ 0 h 419"/>
              <a:gd name="T108" fmla="*/ 212 w 319"/>
              <a:gd name="T109" fmla="*/ 4 h 419"/>
              <a:gd name="T110" fmla="*/ 214 w 319"/>
              <a:gd name="T111" fmla="*/ 9 h 419"/>
              <a:gd name="T112" fmla="*/ 247 w 319"/>
              <a:gd name="T113" fmla="*/ 37 h 419"/>
              <a:gd name="T114" fmla="*/ 252 w 319"/>
              <a:gd name="T115" fmla="*/ 36 h 419"/>
              <a:gd name="T116" fmla="*/ 260 w 319"/>
              <a:gd name="T117" fmla="*/ 41 h 419"/>
              <a:gd name="T118" fmla="*/ 237 w 319"/>
              <a:gd name="T119" fmla="*/ 83 h 419"/>
              <a:gd name="T120" fmla="*/ 307 w 319"/>
              <a:gd name="T121" fmla="*/ 60 h 419"/>
              <a:gd name="T122" fmla="*/ 314 w 319"/>
              <a:gd name="T123" fmla="*/ 62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9" h="419">
                <a:moveTo>
                  <a:pt x="126" y="325"/>
                </a:moveTo>
                <a:cubicBezTo>
                  <a:pt x="129" y="327"/>
                  <a:pt x="132" y="330"/>
                  <a:pt x="135" y="332"/>
                </a:cubicBezTo>
                <a:cubicBezTo>
                  <a:pt x="138" y="335"/>
                  <a:pt x="140" y="338"/>
                  <a:pt x="141" y="341"/>
                </a:cubicBezTo>
                <a:cubicBezTo>
                  <a:pt x="143" y="344"/>
                  <a:pt x="144" y="347"/>
                  <a:pt x="144" y="351"/>
                </a:cubicBezTo>
                <a:cubicBezTo>
                  <a:pt x="144" y="354"/>
                  <a:pt x="145" y="358"/>
                  <a:pt x="144" y="362"/>
                </a:cubicBezTo>
                <a:cubicBezTo>
                  <a:pt x="144" y="365"/>
                  <a:pt x="143" y="369"/>
                  <a:pt x="141" y="373"/>
                </a:cubicBezTo>
                <a:cubicBezTo>
                  <a:pt x="140" y="377"/>
                  <a:pt x="138" y="381"/>
                  <a:pt x="136" y="385"/>
                </a:cubicBezTo>
                <a:lnTo>
                  <a:pt x="118" y="416"/>
                </a:lnTo>
                <a:cubicBezTo>
                  <a:pt x="117" y="417"/>
                  <a:pt x="116" y="418"/>
                  <a:pt x="114" y="419"/>
                </a:cubicBezTo>
                <a:cubicBezTo>
                  <a:pt x="113" y="419"/>
                  <a:pt x="111" y="419"/>
                  <a:pt x="108" y="418"/>
                </a:cubicBezTo>
                <a:lnTo>
                  <a:pt x="4" y="358"/>
                </a:lnTo>
                <a:cubicBezTo>
                  <a:pt x="2" y="356"/>
                  <a:pt x="1" y="355"/>
                  <a:pt x="0" y="353"/>
                </a:cubicBezTo>
                <a:cubicBezTo>
                  <a:pt x="0" y="351"/>
                  <a:pt x="0" y="350"/>
                  <a:pt x="1" y="348"/>
                </a:cubicBezTo>
                <a:lnTo>
                  <a:pt x="17" y="322"/>
                </a:lnTo>
                <a:cubicBezTo>
                  <a:pt x="21" y="315"/>
                  <a:pt x="25" y="309"/>
                  <a:pt x="28" y="306"/>
                </a:cubicBezTo>
                <a:cubicBezTo>
                  <a:pt x="32" y="302"/>
                  <a:pt x="36" y="299"/>
                  <a:pt x="41" y="298"/>
                </a:cubicBezTo>
                <a:cubicBezTo>
                  <a:pt x="45" y="296"/>
                  <a:pt x="49" y="296"/>
                  <a:pt x="54" y="297"/>
                </a:cubicBezTo>
                <a:cubicBezTo>
                  <a:pt x="58" y="297"/>
                  <a:pt x="63" y="299"/>
                  <a:pt x="68" y="301"/>
                </a:cubicBezTo>
                <a:cubicBezTo>
                  <a:pt x="70" y="303"/>
                  <a:pt x="73" y="305"/>
                  <a:pt x="75" y="307"/>
                </a:cubicBezTo>
                <a:cubicBezTo>
                  <a:pt x="77" y="309"/>
                  <a:pt x="79" y="311"/>
                  <a:pt x="80" y="314"/>
                </a:cubicBezTo>
                <a:cubicBezTo>
                  <a:pt x="82" y="317"/>
                  <a:pt x="83" y="319"/>
                  <a:pt x="83" y="322"/>
                </a:cubicBezTo>
                <a:cubicBezTo>
                  <a:pt x="84" y="325"/>
                  <a:pt x="84" y="328"/>
                  <a:pt x="83" y="331"/>
                </a:cubicBezTo>
                <a:cubicBezTo>
                  <a:pt x="86" y="328"/>
                  <a:pt x="89" y="326"/>
                  <a:pt x="92" y="324"/>
                </a:cubicBezTo>
                <a:cubicBezTo>
                  <a:pt x="95" y="322"/>
                  <a:pt x="98" y="321"/>
                  <a:pt x="102" y="321"/>
                </a:cubicBezTo>
                <a:cubicBezTo>
                  <a:pt x="106" y="320"/>
                  <a:pt x="110" y="320"/>
                  <a:pt x="114" y="321"/>
                </a:cubicBezTo>
                <a:cubicBezTo>
                  <a:pt x="118" y="321"/>
                  <a:pt x="122" y="323"/>
                  <a:pt x="126" y="325"/>
                </a:cubicBezTo>
                <a:close/>
                <a:moveTo>
                  <a:pt x="60" y="318"/>
                </a:moveTo>
                <a:cubicBezTo>
                  <a:pt x="57" y="317"/>
                  <a:pt x="54" y="316"/>
                  <a:pt x="52" y="315"/>
                </a:cubicBezTo>
                <a:cubicBezTo>
                  <a:pt x="49" y="315"/>
                  <a:pt x="46" y="315"/>
                  <a:pt x="44" y="315"/>
                </a:cubicBezTo>
                <a:cubicBezTo>
                  <a:pt x="41" y="316"/>
                  <a:pt x="39" y="318"/>
                  <a:pt x="36" y="320"/>
                </a:cubicBezTo>
                <a:cubicBezTo>
                  <a:pt x="34" y="322"/>
                  <a:pt x="31" y="325"/>
                  <a:pt x="29" y="330"/>
                </a:cubicBezTo>
                <a:lnTo>
                  <a:pt x="19" y="346"/>
                </a:lnTo>
                <a:lnTo>
                  <a:pt x="57" y="368"/>
                </a:lnTo>
                <a:lnTo>
                  <a:pt x="67" y="350"/>
                </a:lnTo>
                <a:cubicBezTo>
                  <a:pt x="70" y="346"/>
                  <a:pt x="71" y="342"/>
                  <a:pt x="71" y="339"/>
                </a:cubicBezTo>
                <a:cubicBezTo>
                  <a:pt x="72" y="336"/>
                  <a:pt x="72" y="333"/>
                  <a:pt x="71" y="331"/>
                </a:cubicBezTo>
                <a:cubicBezTo>
                  <a:pt x="70" y="328"/>
                  <a:pt x="69" y="326"/>
                  <a:pt x="67" y="324"/>
                </a:cubicBezTo>
                <a:cubicBezTo>
                  <a:pt x="65" y="322"/>
                  <a:pt x="62" y="320"/>
                  <a:pt x="60" y="318"/>
                </a:cubicBezTo>
                <a:close/>
                <a:moveTo>
                  <a:pt x="117" y="342"/>
                </a:moveTo>
                <a:cubicBezTo>
                  <a:pt x="114" y="340"/>
                  <a:pt x="110" y="339"/>
                  <a:pt x="107" y="338"/>
                </a:cubicBezTo>
                <a:cubicBezTo>
                  <a:pt x="104" y="338"/>
                  <a:pt x="100" y="338"/>
                  <a:pt x="97" y="339"/>
                </a:cubicBezTo>
                <a:cubicBezTo>
                  <a:pt x="94" y="340"/>
                  <a:pt x="91" y="342"/>
                  <a:pt x="89" y="345"/>
                </a:cubicBezTo>
                <a:cubicBezTo>
                  <a:pt x="86" y="348"/>
                  <a:pt x="83" y="351"/>
                  <a:pt x="80" y="356"/>
                </a:cubicBezTo>
                <a:lnTo>
                  <a:pt x="70" y="375"/>
                </a:lnTo>
                <a:lnTo>
                  <a:pt x="111" y="399"/>
                </a:lnTo>
                <a:lnTo>
                  <a:pt x="124" y="376"/>
                </a:lnTo>
                <a:cubicBezTo>
                  <a:pt x="126" y="372"/>
                  <a:pt x="127" y="369"/>
                  <a:pt x="128" y="366"/>
                </a:cubicBezTo>
                <a:cubicBezTo>
                  <a:pt x="129" y="363"/>
                  <a:pt x="129" y="360"/>
                  <a:pt x="128" y="357"/>
                </a:cubicBezTo>
                <a:cubicBezTo>
                  <a:pt x="128" y="354"/>
                  <a:pt x="126" y="351"/>
                  <a:pt x="125" y="349"/>
                </a:cubicBezTo>
                <a:cubicBezTo>
                  <a:pt x="123" y="346"/>
                  <a:pt x="120" y="344"/>
                  <a:pt x="117" y="342"/>
                </a:cubicBezTo>
                <a:close/>
                <a:moveTo>
                  <a:pt x="216" y="234"/>
                </a:moveTo>
                <a:cubicBezTo>
                  <a:pt x="217" y="234"/>
                  <a:pt x="218" y="234"/>
                  <a:pt x="219" y="235"/>
                </a:cubicBezTo>
                <a:cubicBezTo>
                  <a:pt x="220" y="235"/>
                  <a:pt x="221" y="236"/>
                  <a:pt x="221" y="237"/>
                </a:cubicBezTo>
                <a:cubicBezTo>
                  <a:pt x="221" y="237"/>
                  <a:pt x="221" y="238"/>
                  <a:pt x="220" y="239"/>
                </a:cubicBezTo>
                <a:cubicBezTo>
                  <a:pt x="220" y="241"/>
                  <a:pt x="219" y="242"/>
                  <a:pt x="218" y="244"/>
                </a:cubicBezTo>
                <a:cubicBezTo>
                  <a:pt x="217" y="246"/>
                  <a:pt x="216" y="247"/>
                  <a:pt x="215" y="248"/>
                </a:cubicBezTo>
                <a:cubicBezTo>
                  <a:pt x="214" y="249"/>
                  <a:pt x="214" y="250"/>
                  <a:pt x="213" y="251"/>
                </a:cubicBezTo>
                <a:cubicBezTo>
                  <a:pt x="213" y="251"/>
                  <a:pt x="212" y="251"/>
                  <a:pt x="212" y="251"/>
                </a:cubicBezTo>
                <a:cubicBezTo>
                  <a:pt x="211" y="252"/>
                  <a:pt x="210" y="252"/>
                  <a:pt x="210" y="251"/>
                </a:cubicBezTo>
                <a:lnTo>
                  <a:pt x="176" y="245"/>
                </a:lnTo>
                <a:lnTo>
                  <a:pt x="148" y="294"/>
                </a:lnTo>
                <a:lnTo>
                  <a:pt x="170" y="319"/>
                </a:lnTo>
                <a:cubicBezTo>
                  <a:pt x="170" y="320"/>
                  <a:pt x="171" y="320"/>
                  <a:pt x="171" y="321"/>
                </a:cubicBezTo>
                <a:cubicBezTo>
                  <a:pt x="171" y="321"/>
                  <a:pt x="171" y="322"/>
                  <a:pt x="171" y="323"/>
                </a:cubicBezTo>
                <a:cubicBezTo>
                  <a:pt x="171" y="323"/>
                  <a:pt x="171" y="324"/>
                  <a:pt x="170" y="326"/>
                </a:cubicBezTo>
                <a:cubicBezTo>
                  <a:pt x="170" y="327"/>
                  <a:pt x="169" y="328"/>
                  <a:pt x="168" y="330"/>
                </a:cubicBezTo>
                <a:cubicBezTo>
                  <a:pt x="167" y="331"/>
                  <a:pt x="166" y="333"/>
                  <a:pt x="166" y="334"/>
                </a:cubicBezTo>
                <a:cubicBezTo>
                  <a:pt x="165" y="335"/>
                  <a:pt x="164" y="336"/>
                  <a:pt x="163" y="336"/>
                </a:cubicBezTo>
                <a:cubicBezTo>
                  <a:pt x="163" y="336"/>
                  <a:pt x="162" y="336"/>
                  <a:pt x="161" y="335"/>
                </a:cubicBezTo>
                <a:cubicBezTo>
                  <a:pt x="160" y="335"/>
                  <a:pt x="159" y="334"/>
                  <a:pt x="158" y="333"/>
                </a:cubicBezTo>
                <a:lnTo>
                  <a:pt x="73" y="231"/>
                </a:lnTo>
                <a:cubicBezTo>
                  <a:pt x="72" y="230"/>
                  <a:pt x="72" y="230"/>
                  <a:pt x="71" y="229"/>
                </a:cubicBezTo>
                <a:cubicBezTo>
                  <a:pt x="71" y="228"/>
                  <a:pt x="71" y="228"/>
                  <a:pt x="71" y="227"/>
                </a:cubicBezTo>
                <a:cubicBezTo>
                  <a:pt x="72" y="226"/>
                  <a:pt x="72" y="225"/>
                  <a:pt x="73" y="224"/>
                </a:cubicBezTo>
                <a:cubicBezTo>
                  <a:pt x="73" y="222"/>
                  <a:pt x="74" y="221"/>
                  <a:pt x="75" y="219"/>
                </a:cubicBezTo>
                <a:cubicBezTo>
                  <a:pt x="76" y="217"/>
                  <a:pt x="77" y="216"/>
                  <a:pt x="78" y="214"/>
                </a:cubicBezTo>
                <a:cubicBezTo>
                  <a:pt x="79" y="213"/>
                  <a:pt x="80" y="212"/>
                  <a:pt x="80" y="212"/>
                </a:cubicBezTo>
                <a:cubicBezTo>
                  <a:pt x="81" y="211"/>
                  <a:pt x="82" y="211"/>
                  <a:pt x="82" y="210"/>
                </a:cubicBezTo>
                <a:cubicBezTo>
                  <a:pt x="83" y="210"/>
                  <a:pt x="84" y="210"/>
                  <a:pt x="85" y="210"/>
                </a:cubicBezTo>
                <a:lnTo>
                  <a:pt x="216" y="234"/>
                </a:lnTo>
                <a:close/>
                <a:moveTo>
                  <a:pt x="91" y="229"/>
                </a:moveTo>
                <a:lnTo>
                  <a:pt x="91" y="229"/>
                </a:lnTo>
                <a:lnTo>
                  <a:pt x="137" y="283"/>
                </a:lnTo>
                <a:lnTo>
                  <a:pt x="161" y="242"/>
                </a:lnTo>
                <a:lnTo>
                  <a:pt x="91" y="229"/>
                </a:lnTo>
                <a:close/>
                <a:moveTo>
                  <a:pt x="238" y="132"/>
                </a:moveTo>
                <a:cubicBezTo>
                  <a:pt x="244" y="135"/>
                  <a:pt x="248" y="139"/>
                  <a:pt x="251" y="143"/>
                </a:cubicBezTo>
                <a:cubicBezTo>
                  <a:pt x="254" y="148"/>
                  <a:pt x="256" y="153"/>
                  <a:pt x="257" y="158"/>
                </a:cubicBezTo>
                <a:cubicBezTo>
                  <a:pt x="258" y="163"/>
                  <a:pt x="258" y="169"/>
                  <a:pt x="256" y="175"/>
                </a:cubicBezTo>
                <a:cubicBezTo>
                  <a:pt x="255" y="180"/>
                  <a:pt x="253" y="186"/>
                  <a:pt x="250" y="192"/>
                </a:cubicBezTo>
                <a:cubicBezTo>
                  <a:pt x="247" y="195"/>
                  <a:pt x="245" y="199"/>
                  <a:pt x="242" y="202"/>
                </a:cubicBezTo>
                <a:cubicBezTo>
                  <a:pt x="240" y="205"/>
                  <a:pt x="237" y="207"/>
                  <a:pt x="235" y="209"/>
                </a:cubicBezTo>
                <a:cubicBezTo>
                  <a:pt x="232" y="211"/>
                  <a:pt x="230" y="213"/>
                  <a:pt x="228" y="214"/>
                </a:cubicBezTo>
                <a:cubicBezTo>
                  <a:pt x="226" y="215"/>
                  <a:pt x="224" y="216"/>
                  <a:pt x="223" y="216"/>
                </a:cubicBezTo>
                <a:cubicBezTo>
                  <a:pt x="222" y="217"/>
                  <a:pt x="221" y="217"/>
                  <a:pt x="220" y="216"/>
                </a:cubicBezTo>
                <a:cubicBezTo>
                  <a:pt x="218" y="216"/>
                  <a:pt x="217" y="215"/>
                  <a:pt x="215" y="214"/>
                </a:cubicBezTo>
                <a:cubicBezTo>
                  <a:pt x="214" y="213"/>
                  <a:pt x="212" y="213"/>
                  <a:pt x="212" y="212"/>
                </a:cubicBezTo>
                <a:cubicBezTo>
                  <a:pt x="211" y="212"/>
                  <a:pt x="210" y="211"/>
                  <a:pt x="210" y="210"/>
                </a:cubicBezTo>
                <a:cubicBezTo>
                  <a:pt x="209" y="210"/>
                  <a:pt x="209" y="209"/>
                  <a:pt x="209" y="209"/>
                </a:cubicBezTo>
                <a:cubicBezTo>
                  <a:pt x="209" y="208"/>
                  <a:pt x="209" y="208"/>
                  <a:pt x="210" y="207"/>
                </a:cubicBezTo>
                <a:cubicBezTo>
                  <a:pt x="210" y="207"/>
                  <a:pt x="211" y="206"/>
                  <a:pt x="213" y="205"/>
                </a:cubicBezTo>
                <a:cubicBezTo>
                  <a:pt x="215" y="204"/>
                  <a:pt x="217" y="202"/>
                  <a:pt x="220" y="201"/>
                </a:cubicBezTo>
                <a:cubicBezTo>
                  <a:pt x="223" y="199"/>
                  <a:pt x="225" y="197"/>
                  <a:pt x="228" y="194"/>
                </a:cubicBezTo>
                <a:cubicBezTo>
                  <a:pt x="231" y="191"/>
                  <a:pt x="234" y="188"/>
                  <a:pt x="237" y="183"/>
                </a:cubicBezTo>
                <a:cubicBezTo>
                  <a:pt x="239" y="180"/>
                  <a:pt x="240" y="176"/>
                  <a:pt x="241" y="173"/>
                </a:cubicBezTo>
                <a:cubicBezTo>
                  <a:pt x="241" y="170"/>
                  <a:pt x="242" y="167"/>
                  <a:pt x="241" y="164"/>
                </a:cubicBezTo>
                <a:cubicBezTo>
                  <a:pt x="241" y="161"/>
                  <a:pt x="239" y="158"/>
                  <a:pt x="238" y="156"/>
                </a:cubicBezTo>
                <a:cubicBezTo>
                  <a:pt x="236" y="153"/>
                  <a:pt x="234" y="151"/>
                  <a:pt x="230" y="149"/>
                </a:cubicBezTo>
                <a:cubicBezTo>
                  <a:pt x="227" y="147"/>
                  <a:pt x="224" y="146"/>
                  <a:pt x="221" y="147"/>
                </a:cubicBezTo>
                <a:cubicBezTo>
                  <a:pt x="217" y="147"/>
                  <a:pt x="214" y="147"/>
                  <a:pt x="211" y="149"/>
                </a:cubicBezTo>
                <a:cubicBezTo>
                  <a:pt x="208" y="150"/>
                  <a:pt x="205" y="152"/>
                  <a:pt x="201" y="155"/>
                </a:cubicBezTo>
                <a:cubicBezTo>
                  <a:pt x="198" y="157"/>
                  <a:pt x="195" y="159"/>
                  <a:pt x="191" y="162"/>
                </a:cubicBezTo>
                <a:cubicBezTo>
                  <a:pt x="188" y="164"/>
                  <a:pt x="184" y="166"/>
                  <a:pt x="181" y="168"/>
                </a:cubicBezTo>
                <a:cubicBezTo>
                  <a:pt x="177" y="170"/>
                  <a:pt x="173" y="172"/>
                  <a:pt x="169" y="173"/>
                </a:cubicBezTo>
                <a:cubicBezTo>
                  <a:pt x="165" y="174"/>
                  <a:pt x="161" y="174"/>
                  <a:pt x="157" y="174"/>
                </a:cubicBezTo>
                <a:cubicBezTo>
                  <a:pt x="152" y="173"/>
                  <a:pt x="148" y="172"/>
                  <a:pt x="143" y="169"/>
                </a:cubicBezTo>
                <a:cubicBezTo>
                  <a:pt x="138" y="166"/>
                  <a:pt x="134" y="163"/>
                  <a:pt x="132" y="159"/>
                </a:cubicBezTo>
                <a:cubicBezTo>
                  <a:pt x="129" y="155"/>
                  <a:pt x="127" y="151"/>
                  <a:pt x="126" y="146"/>
                </a:cubicBezTo>
                <a:cubicBezTo>
                  <a:pt x="126" y="141"/>
                  <a:pt x="126" y="136"/>
                  <a:pt x="127" y="131"/>
                </a:cubicBezTo>
                <a:cubicBezTo>
                  <a:pt x="128" y="126"/>
                  <a:pt x="130" y="121"/>
                  <a:pt x="133" y="116"/>
                </a:cubicBezTo>
                <a:cubicBezTo>
                  <a:pt x="135" y="113"/>
                  <a:pt x="136" y="111"/>
                  <a:pt x="138" y="108"/>
                </a:cubicBezTo>
                <a:cubicBezTo>
                  <a:pt x="140" y="106"/>
                  <a:pt x="142" y="104"/>
                  <a:pt x="144" y="102"/>
                </a:cubicBezTo>
                <a:cubicBezTo>
                  <a:pt x="146" y="100"/>
                  <a:pt x="148" y="99"/>
                  <a:pt x="150" y="97"/>
                </a:cubicBezTo>
                <a:cubicBezTo>
                  <a:pt x="152" y="96"/>
                  <a:pt x="154" y="95"/>
                  <a:pt x="155" y="95"/>
                </a:cubicBezTo>
                <a:cubicBezTo>
                  <a:pt x="156" y="95"/>
                  <a:pt x="156" y="95"/>
                  <a:pt x="157" y="95"/>
                </a:cubicBezTo>
                <a:cubicBezTo>
                  <a:pt x="157" y="95"/>
                  <a:pt x="158" y="95"/>
                  <a:pt x="158" y="95"/>
                </a:cubicBezTo>
                <a:cubicBezTo>
                  <a:pt x="159" y="95"/>
                  <a:pt x="160" y="96"/>
                  <a:pt x="160" y="96"/>
                </a:cubicBezTo>
                <a:cubicBezTo>
                  <a:pt x="161" y="96"/>
                  <a:pt x="162" y="97"/>
                  <a:pt x="163" y="97"/>
                </a:cubicBezTo>
                <a:cubicBezTo>
                  <a:pt x="164" y="98"/>
                  <a:pt x="165" y="99"/>
                  <a:pt x="166" y="99"/>
                </a:cubicBezTo>
                <a:cubicBezTo>
                  <a:pt x="167" y="100"/>
                  <a:pt x="167" y="100"/>
                  <a:pt x="168" y="101"/>
                </a:cubicBezTo>
                <a:cubicBezTo>
                  <a:pt x="168" y="101"/>
                  <a:pt x="169" y="102"/>
                  <a:pt x="169" y="102"/>
                </a:cubicBezTo>
                <a:cubicBezTo>
                  <a:pt x="169" y="103"/>
                  <a:pt x="169" y="103"/>
                  <a:pt x="168" y="104"/>
                </a:cubicBezTo>
                <a:cubicBezTo>
                  <a:pt x="168" y="104"/>
                  <a:pt x="167" y="105"/>
                  <a:pt x="165" y="106"/>
                </a:cubicBezTo>
                <a:cubicBezTo>
                  <a:pt x="164" y="107"/>
                  <a:pt x="162" y="108"/>
                  <a:pt x="159" y="110"/>
                </a:cubicBezTo>
                <a:cubicBezTo>
                  <a:pt x="157" y="111"/>
                  <a:pt x="155" y="113"/>
                  <a:pt x="152" y="115"/>
                </a:cubicBezTo>
                <a:cubicBezTo>
                  <a:pt x="150" y="118"/>
                  <a:pt x="148" y="120"/>
                  <a:pt x="146" y="124"/>
                </a:cubicBezTo>
                <a:cubicBezTo>
                  <a:pt x="144" y="127"/>
                  <a:pt x="143" y="130"/>
                  <a:pt x="142" y="133"/>
                </a:cubicBezTo>
                <a:cubicBezTo>
                  <a:pt x="142" y="136"/>
                  <a:pt x="142" y="139"/>
                  <a:pt x="142" y="141"/>
                </a:cubicBezTo>
                <a:cubicBezTo>
                  <a:pt x="143" y="143"/>
                  <a:pt x="144" y="146"/>
                  <a:pt x="145" y="148"/>
                </a:cubicBezTo>
                <a:cubicBezTo>
                  <a:pt x="147" y="150"/>
                  <a:pt x="149" y="151"/>
                  <a:pt x="151" y="152"/>
                </a:cubicBezTo>
                <a:cubicBezTo>
                  <a:pt x="154" y="154"/>
                  <a:pt x="157" y="155"/>
                  <a:pt x="161" y="155"/>
                </a:cubicBezTo>
                <a:cubicBezTo>
                  <a:pt x="164" y="155"/>
                  <a:pt x="167" y="154"/>
                  <a:pt x="170" y="153"/>
                </a:cubicBezTo>
                <a:cubicBezTo>
                  <a:pt x="173" y="151"/>
                  <a:pt x="177" y="149"/>
                  <a:pt x="180" y="147"/>
                </a:cubicBezTo>
                <a:cubicBezTo>
                  <a:pt x="183" y="145"/>
                  <a:pt x="187" y="142"/>
                  <a:pt x="190" y="140"/>
                </a:cubicBezTo>
                <a:cubicBezTo>
                  <a:pt x="194" y="137"/>
                  <a:pt x="197" y="135"/>
                  <a:pt x="201" y="133"/>
                </a:cubicBezTo>
                <a:cubicBezTo>
                  <a:pt x="205" y="131"/>
                  <a:pt x="208" y="129"/>
                  <a:pt x="212" y="128"/>
                </a:cubicBezTo>
                <a:cubicBezTo>
                  <a:pt x="216" y="127"/>
                  <a:pt x="220" y="127"/>
                  <a:pt x="225" y="127"/>
                </a:cubicBezTo>
                <a:cubicBezTo>
                  <a:pt x="229" y="128"/>
                  <a:pt x="233" y="129"/>
                  <a:pt x="238" y="132"/>
                </a:cubicBezTo>
                <a:close/>
                <a:moveTo>
                  <a:pt x="314" y="62"/>
                </a:moveTo>
                <a:cubicBezTo>
                  <a:pt x="315" y="62"/>
                  <a:pt x="316" y="63"/>
                  <a:pt x="316" y="64"/>
                </a:cubicBezTo>
                <a:cubicBezTo>
                  <a:pt x="317" y="64"/>
                  <a:pt x="318" y="65"/>
                  <a:pt x="318" y="65"/>
                </a:cubicBezTo>
                <a:cubicBezTo>
                  <a:pt x="319" y="66"/>
                  <a:pt x="319" y="67"/>
                  <a:pt x="319" y="67"/>
                </a:cubicBezTo>
                <a:cubicBezTo>
                  <a:pt x="319" y="68"/>
                  <a:pt x="319" y="68"/>
                  <a:pt x="318" y="69"/>
                </a:cubicBezTo>
                <a:lnTo>
                  <a:pt x="286" y="125"/>
                </a:lnTo>
                <a:cubicBezTo>
                  <a:pt x="285" y="126"/>
                  <a:pt x="284" y="127"/>
                  <a:pt x="282" y="128"/>
                </a:cubicBezTo>
                <a:cubicBezTo>
                  <a:pt x="281" y="128"/>
                  <a:pt x="279" y="128"/>
                  <a:pt x="276" y="127"/>
                </a:cubicBezTo>
                <a:lnTo>
                  <a:pt x="172" y="67"/>
                </a:lnTo>
                <a:cubicBezTo>
                  <a:pt x="170" y="65"/>
                  <a:pt x="169" y="64"/>
                  <a:pt x="168" y="62"/>
                </a:cubicBezTo>
                <a:cubicBezTo>
                  <a:pt x="168" y="60"/>
                  <a:pt x="168" y="59"/>
                  <a:pt x="169" y="57"/>
                </a:cubicBezTo>
                <a:lnTo>
                  <a:pt x="201" y="2"/>
                </a:lnTo>
                <a:cubicBezTo>
                  <a:pt x="202" y="1"/>
                  <a:pt x="202" y="1"/>
                  <a:pt x="202" y="1"/>
                </a:cubicBezTo>
                <a:cubicBezTo>
                  <a:pt x="203" y="0"/>
                  <a:pt x="203" y="0"/>
                  <a:pt x="204" y="0"/>
                </a:cubicBezTo>
                <a:cubicBezTo>
                  <a:pt x="205" y="1"/>
                  <a:pt x="206" y="1"/>
                  <a:pt x="206" y="1"/>
                </a:cubicBezTo>
                <a:cubicBezTo>
                  <a:pt x="207" y="1"/>
                  <a:pt x="208" y="2"/>
                  <a:pt x="210" y="3"/>
                </a:cubicBezTo>
                <a:cubicBezTo>
                  <a:pt x="211" y="3"/>
                  <a:pt x="212" y="4"/>
                  <a:pt x="212" y="4"/>
                </a:cubicBezTo>
                <a:cubicBezTo>
                  <a:pt x="213" y="5"/>
                  <a:pt x="214" y="6"/>
                  <a:pt x="214" y="6"/>
                </a:cubicBezTo>
                <a:cubicBezTo>
                  <a:pt x="214" y="7"/>
                  <a:pt x="215" y="7"/>
                  <a:pt x="215" y="8"/>
                </a:cubicBezTo>
                <a:cubicBezTo>
                  <a:pt x="215" y="8"/>
                  <a:pt x="214" y="9"/>
                  <a:pt x="214" y="9"/>
                </a:cubicBezTo>
                <a:lnTo>
                  <a:pt x="188" y="55"/>
                </a:lnTo>
                <a:lnTo>
                  <a:pt x="224" y="76"/>
                </a:lnTo>
                <a:lnTo>
                  <a:pt x="247" y="37"/>
                </a:lnTo>
                <a:cubicBezTo>
                  <a:pt x="247" y="36"/>
                  <a:pt x="248" y="36"/>
                  <a:pt x="248" y="36"/>
                </a:cubicBezTo>
                <a:cubicBezTo>
                  <a:pt x="249" y="36"/>
                  <a:pt x="249" y="35"/>
                  <a:pt x="250" y="36"/>
                </a:cubicBezTo>
                <a:cubicBezTo>
                  <a:pt x="250" y="36"/>
                  <a:pt x="251" y="36"/>
                  <a:pt x="252" y="36"/>
                </a:cubicBezTo>
                <a:cubicBezTo>
                  <a:pt x="253" y="36"/>
                  <a:pt x="254" y="37"/>
                  <a:pt x="255" y="38"/>
                </a:cubicBezTo>
                <a:cubicBezTo>
                  <a:pt x="256" y="38"/>
                  <a:pt x="257" y="39"/>
                  <a:pt x="258" y="39"/>
                </a:cubicBezTo>
                <a:cubicBezTo>
                  <a:pt x="259" y="40"/>
                  <a:pt x="259" y="41"/>
                  <a:pt x="260" y="41"/>
                </a:cubicBezTo>
                <a:cubicBezTo>
                  <a:pt x="260" y="42"/>
                  <a:pt x="260" y="42"/>
                  <a:pt x="260" y="43"/>
                </a:cubicBezTo>
                <a:cubicBezTo>
                  <a:pt x="260" y="43"/>
                  <a:pt x="260" y="44"/>
                  <a:pt x="260" y="44"/>
                </a:cubicBezTo>
                <a:lnTo>
                  <a:pt x="237" y="83"/>
                </a:lnTo>
                <a:lnTo>
                  <a:pt x="279" y="107"/>
                </a:lnTo>
                <a:lnTo>
                  <a:pt x="305" y="61"/>
                </a:lnTo>
                <a:cubicBezTo>
                  <a:pt x="306" y="61"/>
                  <a:pt x="306" y="60"/>
                  <a:pt x="307" y="60"/>
                </a:cubicBezTo>
                <a:cubicBezTo>
                  <a:pt x="307" y="60"/>
                  <a:pt x="308" y="60"/>
                  <a:pt x="308" y="60"/>
                </a:cubicBezTo>
                <a:cubicBezTo>
                  <a:pt x="309" y="60"/>
                  <a:pt x="310" y="60"/>
                  <a:pt x="311" y="60"/>
                </a:cubicBezTo>
                <a:cubicBezTo>
                  <a:pt x="311" y="61"/>
                  <a:pt x="313" y="61"/>
                  <a:pt x="314" y="62"/>
                </a:cubicBezTo>
                <a:close/>
              </a:path>
            </a:pathLst>
          </a:custGeom>
          <a:solidFill>
            <a:srgbClr val="FE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Freeform 304">
            <a:extLst>
              <a:ext uri="{FF2B5EF4-FFF2-40B4-BE49-F238E27FC236}">
                <a16:creationId xmlns:a16="http://schemas.microsoft.com/office/drawing/2014/main" id="{A6930C71-E5ED-4B2A-B769-C202AD650846}"/>
              </a:ext>
            </a:extLst>
          </p:cNvPr>
          <p:cNvSpPr>
            <a:spLocks/>
          </p:cNvSpPr>
          <p:nvPr/>
        </p:nvSpPr>
        <p:spPr bwMode="auto">
          <a:xfrm>
            <a:off x="3566185" y="3508356"/>
            <a:ext cx="19045" cy="22219"/>
          </a:xfrm>
          <a:custGeom>
            <a:avLst/>
            <a:gdLst>
              <a:gd name="T0" fmla="*/ 30 w 35"/>
              <a:gd name="T1" fmla="*/ 2 h 48"/>
              <a:gd name="T2" fmla="*/ 34 w 35"/>
              <a:gd name="T3" fmla="*/ 5 h 48"/>
              <a:gd name="T4" fmla="*/ 34 w 35"/>
              <a:gd name="T5" fmla="*/ 8 h 48"/>
              <a:gd name="T6" fmla="*/ 13 w 35"/>
              <a:gd name="T7" fmla="*/ 46 h 48"/>
              <a:gd name="T8" fmla="*/ 10 w 35"/>
              <a:gd name="T9" fmla="*/ 48 h 48"/>
              <a:gd name="T10" fmla="*/ 5 w 35"/>
              <a:gd name="T11" fmla="*/ 46 h 48"/>
              <a:gd name="T12" fmla="*/ 0 w 35"/>
              <a:gd name="T13" fmla="*/ 42 h 48"/>
              <a:gd name="T14" fmla="*/ 0 w 35"/>
              <a:gd name="T15" fmla="*/ 39 h 48"/>
              <a:gd name="T16" fmla="*/ 22 w 35"/>
              <a:gd name="T17" fmla="*/ 1 h 48"/>
              <a:gd name="T18" fmla="*/ 23 w 35"/>
              <a:gd name="T19" fmla="*/ 0 h 48"/>
              <a:gd name="T20" fmla="*/ 25 w 35"/>
              <a:gd name="T21" fmla="*/ 0 h 48"/>
              <a:gd name="T22" fmla="*/ 27 w 35"/>
              <a:gd name="T23" fmla="*/ 0 h 48"/>
              <a:gd name="T24" fmla="*/ 30 w 35"/>
              <a:gd name="T25" fmla="*/ 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" h="48">
                <a:moveTo>
                  <a:pt x="30" y="2"/>
                </a:moveTo>
                <a:cubicBezTo>
                  <a:pt x="32" y="3"/>
                  <a:pt x="34" y="4"/>
                  <a:pt x="34" y="5"/>
                </a:cubicBezTo>
                <a:cubicBezTo>
                  <a:pt x="35" y="6"/>
                  <a:pt x="35" y="7"/>
                  <a:pt x="34" y="8"/>
                </a:cubicBezTo>
                <a:lnTo>
                  <a:pt x="13" y="46"/>
                </a:lnTo>
                <a:cubicBezTo>
                  <a:pt x="12" y="47"/>
                  <a:pt x="11" y="48"/>
                  <a:pt x="10" y="48"/>
                </a:cubicBezTo>
                <a:cubicBezTo>
                  <a:pt x="9" y="48"/>
                  <a:pt x="7" y="47"/>
                  <a:pt x="5" y="46"/>
                </a:cubicBezTo>
                <a:cubicBezTo>
                  <a:pt x="2" y="45"/>
                  <a:pt x="1" y="43"/>
                  <a:pt x="0" y="42"/>
                </a:cubicBezTo>
                <a:cubicBezTo>
                  <a:pt x="0" y="41"/>
                  <a:pt x="0" y="40"/>
                  <a:pt x="0" y="39"/>
                </a:cubicBezTo>
                <a:lnTo>
                  <a:pt x="22" y="1"/>
                </a:lnTo>
                <a:cubicBezTo>
                  <a:pt x="22" y="1"/>
                  <a:pt x="23" y="0"/>
                  <a:pt x="23" y="0"/>
                </a:cubicBezTo>
                <a:cubicBezTo>
                  <a:pt x="24" y="0"/>
                  <a:pt x="24" y="0"/>
                  <a:pt x="25" y="0"/>
                </a:cubicBezTo>
                <a:cubicBezTo>
                  <a:pt x="25" y="0"/>
                  <a:pt x="26" y="0"/>
                  <a:pt x="27" y="0"/>
                </a:cubicBezTo>
                <a:cubicBezTo>
                  <a:pt x="28" y="1"/>
                  <a:pt x="29" y="1"/>
                  <a:pt x="30" y="2"/>
                </a:cubicBezTo>
                <a:close/>
              </a:path>
            </a:pathLst>
          </a:custGeom>
          <a:solidFill>
            <a:srgbClr val="FE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Freeform 305">
            <a:extLst>
              <a:ext uri="{FF2B5EF4-FFF2-40B4-BE49-F238E27FC236}">
                <a16:creationId xmlns:a16="http://schemas.microsoft.com/office/drawing/2014/main" id="{092156FE-5EAE-48EA-BC63-8C030BAACC71}"/>
              </a:ext>
            </a:extLst>
          </p:cNvPr>
          <p:cNvSpPr>
            <a:spLocks noEditPoints="1"/>
          </p:cNvSpPr>
          <p:nvPr/>
        </p:nvSpPr>
        <p:spPr bwMode="auto">
          <a:xfrm>
            <a:off x="3548727" y="3400432"/>
            <a:ext cx="112684" cy="99986"/>
          </a:xfrm>
          <a:custGeom>
            <a:avLst/>
            <a:gdLst>
              <a:gd name="T0" fmla="*/ 58 w 214"/>
              <a:gd name="T1" fmla="*/ 90 h 202"/>
              <a:gd name="T2" fmla="*/ 60 w 214"/>
              <a:gd name="T3" fmla="*/ 93 h 202"/>
              <a:gd name="T4" fmla="*/ 41 w 214"/>
              <a:gd name="T5" fmla="*/ 127 h 202"/>
              <a:gd name="T6" fmla="*/ 143 w 214"/>
              <a:gd name="T7" fmla="*/ 187 h 202"/>
              <a:gd name="T8" fmla="*/ 143 w 214"/>
              <a:gd name="T9" fmla="*/ 191 h 202"/>
              <a:gd name="T10" fmla="*/ 138 w 214"/>
              <a:gd name="T11" fmla="*/ 199 h 202"/>
              <a:gd name="T12" fmla="*/ 135 w 214"/>
              <a:gd name="T13" fmla="*/ 202 h 202"/>
              <a:gd name="T14" fmla="*/ 32 w 214"/>
              <a:gd name="T15" fmla="*/ 143 h 202"/>
              <a:gd name="T16" fmla="*/ 12 w 214"/>
              <a:gd name="T17" fmla="*/ 177 h 202"/>
              <a:gd name="T18" fmla="*/ 8 w 214"/>
              <a:gd name="T19" fmla="*/ 176 h 202"/>
              <a:gd name="T20" fmla="*/ 2 w 214"/>
              <a:gd name="T21" fmla="*/ 173 h 202"/>
              <a:gd name="T22" fmla="*/ 0 w 214"/>
              <a:gd name="T23" fmla="*/ 170 h 202"/>
              <a:gd name="T24" fmla="*/ 47 w 214"/>
              <a:gd name="T25" fmla="*/ 87 h 202"/>
              <a:gd name="T26" fmla="*/ 50 w 214"/>
              <a:gd name="T27" fmla="*/ 85 h 202"/>
              <a:gd name="T28" fmla="*/ 55 w 214"/>
              <a:gd name="T29" fmla="*/ 88 h 202"/>
              <a:gd name="T30" fmla="*/ 212 w 214"/>
              <a:gd name="T31" fmla="*/ 64 h 202"/>
              <a:gd name="T32" fmla="*/ 213 w 214"/>
              <a:gd name="T33" fmla="*/ 69 h 202"/>
              <a:gd name="T34" fmla="*/ 208 w 214"/>
              <a:gd name="T35" fmla="*/ 78 h 202"/>
              <a:gd name="T36" fmla="*/ 204 w 214"/>
              <a:gd name="T37" fmla="*/ 82 h 202"/>
              <a:gd name="T38" fmla="*/ 141 w 214"/>
              <a:gd name="T39" fmla="*/ 81 h 202"/>
              <a:gd name="T40" fmla="*/ 173 w 214"/>
              <a:gd name="T41" fmla="*/ 136 h 202"/>
              <a:gd name="T42" fmla="*/ 172 w 214"/>
              <a:gd name="T43" fmla="*/ 140 h 202"/>
              <a:gd name="T44" fmla="*/ 167 w 214"/>
              <a:gd name="T45" fmla="*/ 149 h 202"/>
              <a:gd name="T46" fmla="*/ 162 w 214"/>
              <a:gd name="T47" fmla="*/ 151 h 202"/>
              <a:gd name="T48" fmla="*/ 125 w 214"/>
              <a:gd name="T49" fmla="*/ 85 h 202"/>
              <a:gd name="T50" fmla="*/ 51 w 214"/>
              <a:gd name="T51" fmla="*/ 85 h 202"/>
              <a:gd name="T52" fmla="*/ 50 w 214"/>
              <a:gd name="T53" fmla="*/ 80 h 202"/>
              <a:gd name="T54" fmla="*/ 56 w 214"/>
              <a:gd name="T55" fmla="*/ 71 h 202"/>
              <a:gd name="T56" fmla="*/ 59 w 214"/>
              <a:gd name="T57" fmla="*/ 67 h 202"/>
              <a:gd name="T58" fmla="*/ 119 w 214"/>
              <a:gd name="T59" fmla="*/ 67 h 202"/>
              <a:gd name="T60" fmla="*/ 89 w 214"/>
              <a:gd name="T61" fmla="*/ 15 h 202"/>
              <a:gd name="T62" fmla="*/ 90 w 214"/>
              <a:gd name="T63" fmla="*/ 11 h 202"/>
              <a:gd name="T64" fmla="*/ 95 w 214"/>
              <a:gd name="T65" fmla="*/ 2 h 202"/>
              <a:gd name="T66" fmla="*/ 100 w 214"/>
              <a:gd name="T67" fmla="*/ 1 h 202"/>
              <a:gd name="T68" fmla="*/ 136 w 214"/>
              <a:gd name="T69" fmla="*/ 64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4" h="202">
                <a:moveTo>
                  <a:pt x="55" y="88"/>
                </a:moveTo>
                <a:cubicBezTo>
                  <a:pt x="56" y="88"/>
                  <a:pt x="57" y="89"/>
                  <a:pt x="58" y="90"/>
                </a:cubicBezTo>
                <a:cubicBezTo>
                  <a:pt x="59" y="90"/>
                  <a:pt x="60" y="91"/>
                  <a:pt x="60" y="91"/>
                </a:cubicBezTo>
                <a:cubicBezTo>
                  <a:pt x="60" y="92"/>
                  <a:pt x="60" y="92"/>
                  <a:pt x="60" y="93"/>
                </a:cubicBezTo>
                <a:cubicBezTo>
                  <a:pt x="60" y="93"/>
                  <a:pt x="60" y="94"/>
                  <a:pt x="60" y="94"/>
                </a:cubicBezTo>
                <a:lnTo>
                  <a:pt x="41" y="127"/>
                </a:lnTo>
                <a:lnTo>
                  <a:pt x="142" y="186"/>
                </a:lnTo>
                <a:cubicBezTo>
                  <a:pt x="143" y="186"/>
                  <a:pt x="143" y="186"/>
                  <a:pt x="143" y="187"/>
                </a:cubicBezTo>
                <a:cubicBezTo>
                  <a:pt x="144" y="187"/>
                  <a:pt x="144" y="188"/>
                  <a:pt x="143" y="189"/>
                </a:cubicBezTo>
                <a:cubicBezTo>
                  <a:pt x="143" y="189"/>
                  <a:pt x="143" y="190"/>
                  <a:pt x="143" y="191"/>
                </a:cubicBezTo>
                <a:cubicBezTo>
                  <a:pt x="142" y="192"/>
                  <a:pt x="142" y="194"/>
                  <a:pt x="141" y="195"/>
                </a:cubicBezTo>
                <a:cubicBezTo>
                  <a:pt x="140" y="197"/>
                  <a:pt x="139" y="198"/>
                  <a:pt x="138" y="199"/>
                </a:cubicBezTo>
                <a:cubicBezTo>
                  <a:pt x="138" y="200"/>
                  <a:pt x="137" y="200"/>
                  <a:pt x="136" y="201"/>
                </a:cubicBezTo>
                <a:cubicBezTo>
                  <a:pt x="136" y="201"/>
                  <a:pt x="135" y="202"/>
                  <a:pt x="135" y="202"/>
                </a:cubicBezTo>
                <a:cubicBezTo>
                  <a:pt x="134" y="202"/>
                  <a:pt x="134" y="201"/>
                  <a:pt x="133" y="201"/>
                </a:cubicBezTo>
                <a:lnTo>
                  <a:pt x="32" y="143"/>
                </a:lnTo>
                <a:lnTo>
                  <a:pt x="13" y="176"/>
                </a:lnTo>
                <a:cubicBezTo>
                  <a:pt x="13" y="176"/>
                  <a:pt x="13" y="176"/>
                  <a:pt x="12" y="177"/>
                </a:cubicBezTo>
                <a:cubicBezTo>
                  <a:pt x="12" y="177"/>
                  <a:pt x="11" y="177"/>
                  <a:pt x="10" y="177"/>
                </a:cubicBezTo>
                <a:cubicBezTo>
                  <a:pt x="10" y="177"/>
                  <a:pt x="9" y="177"/>
                  <a:pt x="8" y="176"/>
                </a:cubicBezTo>
                <a:cubicBezTo>
                  <a:pt x="7" y="176"/>
                  <a:pt x="6" y="176"/>
                  <a:pt x="5" y="175"/>
                </a:cubicBezTo>
                <a:cubicBezTo>
                  <a:pt x="4" y="174"/>
                  <a:pt x="3" y="174"/>
                  <a:pt x="2" y="173"/>
                </a:cubicBezTo>
                <a:cubicBezTo>
                  <a:pt x="1" y="172"/>
                  <a:pt x="1" y="172"/>
                  <a:pt x="0" y="171"/>
                </a:cubicBezTo>
                <a:cubicBezTo>
                  <a:pt x="0" y="171"/>
                  <a:pt x="0" y="170"/>
                  <a:pt x="0" y="170"/>
                </a:cubicBezTo>
                <a:cubicBezTo>
                  <a:pt x="0" y="169"/>
                  <a:pt x="0" y="168"/>
                  <a:pt x="0" y="168"/>
                </a:cubicBezTo>
                <a:lnTo>
                  <a:pt x="47" y="87"/>
                </a:lnTo>
                <a:cubicBezTo>
                  <a:pt x="47" y="86"/>
                  <a:pt x="48" y="86"/>
                  <a:pt x="48" y="86"/>
                </a:cubicBezTo>
                <a:cubicBezTo>
                  <a:pt x="48" y="85"/>
                  <a:pt x="49" y="85"/>
                  <a:pt x="50" y="85"/>
                </a:cubicBezTo>
                <a:cubicBezTo>
                  <a:pt x="50" y="85"/>
                  <a:pt x="51" y="86"/>
                  <a:pt x="52" y="86"/>
                </a:cubicBezTo>
                <a:cubicBezTo>
                  <a:pt x="53" y="86"/>
                  <a:pt x="54" y="87"/>
                  <a:pt x="55" y="88"/>
                </a:cubicBezTo>
                <a:close/>
                <a:moveTo>
                  <a:pt x="208" y="64"/>
                </a:moveTo>
                <a:cubicBezTo>
                  <a:pt x="210" y="64"/>
                  <a:pt x="212" y="64"/>
                  <a:pt x="212" y="64"/>
                </a:cubicBezTo>
                <a:cubicBezTo>
                  <a:pt x="213" y="64"/>
                  <a:pt x="214" y="65"/>
                  <a:pt x="214" y="66"/>
                </a:cubicBezTo>
                <a:cubicBezTo>
                  <a:pt x="214" y="66"/>
                  <a:pt x="214" y="68"/>
                  <a:pt x="213" y="69"/>
                </a:cubicBezTo>
                <a:cubicBezTo>
                  <a:pt x="213" y="70"/>
                  <a:pt x="212" y="72"/>
                  <a:pt x="211" y="74"/>
                </a:cubicBezTo>
                <a:cubicBezTo>
                  <a:pt x="210" y="76"/>
                  <a:pt x="209" y="77"/>
                  <a:pt x="208" y="78"/>
                </a:cubicBezTo>
                <a:cubicBezTo>
                  <a:pt x="207" y="79"/>
                  <a:pt x="207" y="80"/>
                  <a:pt x="206" y="81"/>
                </a:cubicBezTo>
                <a:cubicBezTo>
                  <a:pt x="205" y="81"/>
                  <a:pt x="205" y="81"/>
                  <a:pt x="204" y="82"/>
                </a:cubicBezTo>
                <a:cubicBezTo>
                  <a:pt x="204" y="82"/>
                  <a:pt x="203" y="82"/>
                  <a:pt x="202" y="82"/>
                </a:cubicBezTo>
                <a:lnTo>
                  <a:pt x="141" y="81"/>
                </a:lnTo>
                <a:lnTo>
                  <a:pt x="172" y="134"/>
                </a:lnTo>
                <a:cubicBezTo>
                  <a:pt x="173" y="135"/>
                  <a:pt x="173" y="135"/>
                  <a:pt x="173" y="136"/>
                </a:cubicBezTo>
                <a:cubicBezTo>
                  <a:pt x="173" y="136"/>
                  <a:pt x="173" y="137"/>
                  <a:pt x="173" y="138"/>
                </a:cubicBezTo>
                <a:cubicBezTo>
                  <a:pt x="173" y="138"/>
                  <a:pt x="173" y="139"/>
                  <a:pt x="172" y="140"/>
                </a:cubicBezTo>
                <a:cubicBezTo>
                  <a:pt x="172" y="142"/>
                  <a:pt x="171" y="143"/>
                  <a:pt x="170" y="145"/>
                </a:cubicBezTo>
                <a:cubicBezTo>
                  <a:pt x="169" y="147"/>
                  <a:pt x="168" y="148"/>
                  <a:pt x="167" y="149"/>
                </a:cubicBezTo>
                <a:cubicBezTo>
                  <a:pt x="166" y="151"/>
                  <a:pt x="165" y="151"/>
                  <a:pt x="164" y="151"/>
                </a:cubicBezTo>
                <a:cubicBezTo>
                  <a:pt x="164" y="152"/>
                  <a:pt x="163" y="151"/>
                  <a:pt x="162" y="151"/>
                </a:cubicBezTo>
                <a:cubicBezTo>
                  <a:pt x="162" y="150"/>
                  <a:pt x="161" y="149"/>
                  <a:pt x="160" y="147"/>
                </a:cubicBezTo>
                <a:lnTo>
                  <a:pt x="125" y="85"/>
                </a:lnTo>
                <a:lnTo>
                  <a:pt x="55" y="85"/>
                </a:lnTo>
                <a:cubicBezTo>
                  <a:pt x="54" y="85"/>
                  <a:pt x="52" y="85"/>
                  <a:pt x="51" y="85"/>
                </a:cubicBezTo>
                <a:cubicBezTo>
                  <a:pt x="50" y="84"/>
                  <a:pt x="50" y="84"/>
                  <a:pt x="50" y="83"/>
                </a:cubicBezTo>
                <a:cubicBezTo>
                  <a:pt x="49" y="82"/>
                  <a:pt x="50" y="81"/>
                  <a:pt x="50" y="80"/>
                </a:cubicBezTo>
                <a:cubicBezTo>
                  <a:pt x="51" y="79"/>
                  <a:pt x="52" y="77"/>
                  <a:pt x="53" y="75"/>
                </a:cubicBezTo>
                <a:cubicBezTo>
                  <a:pt x="54" y="73"/>
                  <a:pt x="55" y="72"/>
                  <a:pt x="56" y="71"/>
                </a:cubicBezTo>
                <a:cubicBezTo>
                  <a:pt x="56" y="70"/>
                  <a:pt x="57" y="69"/>
                  <a:pt x="58" y="68"/>
                </a:cubicBezTo>
                <a:cubicBezTo>
                  <a:pt x="58" y="68"/>
                  <a:pt x="59" y="67"/>
                  <a:pt x="59" y="67"/>
                </a:cubicBezTo>
                <a:cubicBezTo>
                  <a:pt x="60" y="67"/>
                  <a:pt x="61" y="67"/>
                  <a:pt x="61" y="67"/>
                </a:cubicBezTo>
                <a:lnTo>
                  <a:pt x="119" y="67"/>
                </a:lnTo>
                <a:lnTo>
                  <a:pt x="90" y="17"/>
                </a:lnTo>
                <a:cubicBezTo>
                  <a:pt x="90" y="17"/>
                  <a:pt x="90" y="16"/>
                  <a:pt x="89" y="15"/>
                </a:cubicBezTo>
                <a:cubicBezTo>
                  <a:pt x="89" y="15"/>
                  <a:pt x="89" y="14"/>
                  <a:pt x="89" y="14"/>
                </a:cubicBezTo>
                <a:cubicBezTo>
                  <a:pt x="89" y="13"/>
                  <a:pt x="90" y="12"/>
                  <a:pt x="90" y="11"/>
                </a:cubicBezTo>
                <a:cubicBezTo>
                  <a:pt x="91" y="10"/>
                  <a:pt x="91" y="9"/>
                  <a:pt x="92" y="7"/>
                </a:cubicBezTo>
                <a:cubicBezTo>
                  <a:pt x="93" y="5"/>
                  <a:pt x="94" y="3"/>
                  <a:pt x="95" y="2"/>
                </a:cubicBezTo>
                <a:cubicBezTo>
                  <a:pt x="96" y="1"/>
                  <a:pt x="97" y="1"/>
                  <a:pt x="98" y="0"/>
                </a:cubicBezTo>
                <a:cubicBezTo>
                  <a:pt x="98" y="0"/>
                  <a:pt x="99" y="0"/>
                  <a:pt x="100" y="1"/>
                </a:cubicBezTo>
                <a:cubicBezTo>
                  <a:pt x="100" y="1"/>
                  <a:pt x="101" y="2"/>
                  <a:pt x="102" y="4"/>
                </a:cubicBezTo>
                <a:lnTo>
                  <a:pt x="136" y="64"/>
                </a:lnTo>
                <a:lnTo>
                  <a:pt x="208" y="64"/>
                </a:lnTo>
                <a:close/>
              </a:path>
            </a:pathLst>
          </a:custGeom>
          <a:solidFill>
            <a:srgbClr val="FE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Freeform 306">
            <a:extLst>
              <a:ext uri="{FF2B5EF4-FFF2-40B4-BE49-F238E27FC236}">
                <a16:creationId xmlns:a16="http://schemas.microsoft.com/office/drawing/2014/main" id="{484BE24B-0C0C-476A-9A7A-CC0902FD9C2E}"/>
              </a:ext>
            </a:extLst>
          </p:cNvPr>
          <p:cNvSpPr>
            <a:spLocks/>
          </p:cNvSpPr>
          <p:nvPr/>
        </p:nvSpPr>
        <p:spPr bwMode="auto">
          <a:xfrm>
            <a:off x="3624906" y="3335364"/>
            <a:ext cx="69832" cy="77767"/>
          </a:xfrm>
          <a:custGeom>
            <a:avLst/>
            <a:gdLst>
              <a:gd name="T0" fmla="*/ 129 w 131"/>
              <a:gd name="T1" fmla="*/ 143 h 158"/>
              <a:gd name="T2" fmla="*/ 130 w 131"/>
              <a:gd name="T3" fmla="*/ 145 h 158"/>
              <a:gd name="T4" fmla="*/ 131 w 131"/>
              <a:gd name="T5" fmla="*/ 147 h 158"/>
              <a:gd name="T6" fmla="*/ 130 w 131"/>
              <a:gd name="T7" fmla="*/ 149 h 158"/>
              <a:gd name="T8" fmla="*/ 128 w 131"/>
              <a:gd name="T9" fmla="*/ 152 h 158"/>
              <a:gd name="T10" fmla="*/ 126 w 131"/>
              <a:gd name="T11" fmla="*/ 156 h 158"/>
              <a:gd name="T12" fmla="*/ 123 w 131"/>
              <a:gd name="T13" fmla="*/ 158 h 158"/>
              <a:gd name="T14" fmla="*/ 121 w 131"/>
              <a:gd name="T15" fmla="*/ 158 h 158"/>
              <a:gd name="T16" fmla="*/ 120 w 131"/>
              <a:gd name="T17" fmla="*/ 156 h 158"/>
              <a:gd name="T18" fmla="*/ 2 w 131"/>
              <a:gd name="T19" fmla="*/ 15 h 158"/>
              <a:gd name="T20" fmla="*/ 0 w 131"/>
              <a:gd name="T21" fmla="*/ 13 h 158"/>
              <a:gd name="T22" fmla="*/ 0 w 131"/>
              <a:gd name="T23" fmla="*/ 11 h 158"/>
              <a:gd name="T24" fmla="*/ 1 w 131"/>
              <a:gd name="T25" fmla="*/ 9 h 158"/>
              <a:gd name="T26" fmla="*/ 2 w 131"/>
              <a:gd name="T27" fmla="*/ 6 h 158"/>
              <a:gd name="T28" fmla="*/ 5 w 131"/>
              <a:gd name="T29" fmla="*/ 2 h 158"/>
              <a:gd name="T30" fmla="*/ 7 w 131"/>
              <a:gd name="T31" fmla="*/ 0 h 158"/>
              <a:gd name="T32" fmla="*/ 9 w 131"/>
              <a:gd name="T33" fmla="*/ 0 h 158"/>
              <a:gd name="T34" fmla="*/ 11 w 131"/>
              <a:gd name="T35" fmla="*/ 2 h 158"/>
              <a:gd name="T36" fmla="*/ 129 w 131"/>
              <a:gd name="T37" fmla="*/ 143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1" h="158">
                <a:moveTo>
                  <a:pt x="129" y="143"/>
                </a:moveTo>
                <a:cubicBezTo>
                  <a:pt x="130" y="143"/>
                  <a:pt x="130" y="144"/>
                  <a:pt x="130" y="145"/>
                </a:cubicBezTo>
                <a:cubicBezTo>
                  <a:pt x="131" y="145"/>
                  <a:pt x="131" y="146"/>
                  <a:pt x="131" y="147"/>
                </a:cubicBezTo>
                <a:cubicBezTo>
                  <a:pt x="131" y="147"/>
                  <a:pt x="130" y="148"/>
                  <a:pt x="130" y="149"/>
                </a:cubicBezTo>
                <a:cubicBezTo>
                  <a:pt x="129" y="150"/>
                  <a:pt x="129" y="151"/>
                  <a:pt x="128" y="152"/>
                </a:cubicBezTo>
                <a:cubicBezTo>
                  <a:pt x="127" y="154"/>
                  <a:pt x="127" y="155"/>
                  <a:pt x="126" y="156"/>
                </a:cubicBezTo>
                <a:cubicBezTo>
                  <a:pt x="125" y="157"/>
                  <a:pt x="124" y="157"/>
                  <a:pt x="123" y="158"/>
                </a:cubicBezTo>
                <a:cubicBezTo>
                  <a:pt x="123" y="158"/>
                  <a:pt x="122" y="158"/>
                  <a:pt x="121" y="158"/>
                </a:cubicBezTo>
                <a:cubicBezTo>
                  <a:pt x="121" y="158"/>
                  <a:pt x="120" y="157"/>
                  <a:pt x="120" y="156"/>
                </a:cubicBezTo>
                <a:lnTo>
                  <a:pt x="2" y="15"/>
                </a:lnTo>
                <a:cubicBezTo>
                  <a:pt x="1" y="15"/>
                  <a:pt x="0" y="14"/>
                  <a:pt x="0" y="13"/>
                </a:cubicBezTo>
                <a:cubicBezTo>
                  <a:pt x="0" y="13"/>
                  <a:pt x="0" y="12"/>
                  <a:pt x="0" y="11"/>
                </a:cubicBezTo>
                <a:cubicBezTo>
                  <a:pt x="0" y="11"/>
                  <a:pt x="0" y="10"/>
                  <a:pt x="1" y="9"/>
                </a:cubicBezTo>
                <a:cubicBezTo>
                  <a:pt x="1" y="8"/>
                  <a:pt x="2" y="7"/>
                  <a:pt x="2" y="6"/>
                </a:cubicBezTo>
                <a:cubicBezTo>
                  <a:pt x="3" y="4"/>
                  <a:pt x="4" y="3"/>
                  <a:pt x="5" y="2"/>
                </a:cubicBezTo>
                <a:cubicBezTo>
                  <a:pt x="6" y="1"/>
                  <a:pt x="6" y="1"/>
                  <a:pt x="7" y="0"/>
                </a:cubicBezTo>
                <a:cubicBezTo>
                  <a:pt x="8" y="0"/>
                  <a:pt x="8" y="0"/>
                  <a:pt x="9" y="0"/>
                </a:cubicBezTo>
                <a:cubicBezTo>
                  <a:pt x="10" y="0"/>
                  <a:pt x="10" y="1"/>
                  <a:pt x="11" y="2"/>
                </a:cubicBezTo>
                <a:lnTo>
                  <a:pt x="129" y="143"/>
                </a:lnTo>
                <a:close/>
              </a:path>
            </a:pathLst>
          </a:custGeom>
          <a:solidFill>
            <a:srgbClr val="FE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Freeform 307">
            <a:extLst>
              <a:ext uri="{FF2B5EF4-FFF2-40B4-BE49-F238E27FC236}">
                <a16:creationId xmlns:a16="http://schemas.microsoft.com/office/drawing/2014/main" id="{0F629531-A6DB-49B9-A56B-279F452B1615}"/>
              </a:ext>
            </a:extLst>
          </p:cNvPr>
          <p:cNvSpPr>
            <a:spLocks noEditPoints="1"/>
          </p:cNvSpPr>
          <p:nvPr/>
        </p:nvSpPr>
        <p:spPr bwMode="auto">
          <a:xfrm>
            <a:off x="3664586" y="3148086"/>
            <a:ext cx="149186" cy="195211"/>
          </a:xfrm>
          <a:custGeom>
            <a:avLst/>
            <a:gdLst>
              <a:gd name="T0" fmla="*/ 136 w 285"/>
              <a:gd name="T1" fmla="*/ 332 h 397"/>
              <a:gd name="T2" fmla="*/ 101 w 285"/>
              <a:gd name="T3" fmla="*/ 396 h 397"/>
              <a:gd name="T4" fmla="*/ 96 w 285"/>
              <a:gd name="T5" fmla="*/ 397 h 397"/>
              <a:gd name="T6" fmla="*/ 89 w 285"/>
              <a:gd name="T7" fmla="*/ 392 h 397"/>
              <a:gd name="T8" fmla="*/ 103 w 285"/>
              <a:gd name="T9" fmla="*/ 364 h 397"/>
              <a:gd name="T10" fmla="*/ 14 w 285"/>
              <a:gd name="T11" fmla="*/ 347 h 397"/>
              <a:gd name="T12" fmla="*/ 7 w 285"/>
              <a:gd name="T13" fmla="*/ 346 h 397"/>
              <a:gd name="T14" fmla="*/ 2 w 285"/>
              <a:gd name="T15" fmla="*/ 341 h 397"/>
              <a:gd name="T16" fmla="*/ 0 w 285"/>
              <a:gd name="T17" fmla="*/ 301 h 397"/>
              <a:gd name="T18" fmla="*/ 2 w 285"/>
              <a:gd name="T19" fmla="*/ 295 h 397"/>
              <a:gd name="T20" fmla="*/ 8 w 285"/>
              <a:gd name="T21" fmla="*/ 289 h 397"/>
              <a:gd name="T22" fmla="*/ 124 w 285"/>
              <a:gd name="T23" fmla="*/ 327 h 397"/>
              <a:gd name="T24" fmla="*/ 129 w 285"/>
              <a:gd name="T25" fmla="*/ 326 h 397"/>
              <a:gd name="T26" fmla="*/ 161 w 285"/>
              <a:gd name="T27" fmla="*/ 213 h 397"/>
              <a:gd name="T28" fmla="*/ 174 w 285"/>
              <a:gd name="T29" fmla="*/ 273 h 397"/>
              <a:gd name="T30" fmla="*/ 118 w 285"/>
              <a:gd name="T31" fmla="*/ 291 h 397"/>
              <a:gd name="T32" fmla="*/ 53 w 285"/>
              <a:gd name="T33" fmla="*/ 244 h 397"/>
              <a:gd name="T34" fmla="*/ 70 w 285"/>
              <a:gd name="T35" fmla="*/ 185 h 397"/>
              <a:gd name="T36" fmla="*/ 138 w 285"/>
              <a:gd name="T37" fmla="*/ 197 h 397"/>
              <a:gd name="T38" fmla="*/ 100 w 285"/>
              <a:gd name="T39" fmla="*/ 200 h 397"/>
              <a:gd name="T40" fmla="*/ 73 w 285"/>
              <a:gd name="T41" fmla="*/ 203 h 397"/>
              <a:gd name="T42" fmla="*/ 69 w 285"/>
              <a:gd name="T43" fmla="*/ 238 h 397"/>
              <a:gd name="T44" fmla="*/ 123 w 285"/>
              <a:gd name="T45" fmla="*/ 273 h 397"/>
              <a:gd name="T46" fmla="*/ 162 w 285"/>
              <a:gd name="T47" fmla="*/ 265 h 397"/>
              <a:gd name="T48" fmla="*/ 160 w 285"/>
              <a:gd name="T49" fmla="*/ 237 h 397"/>
              <a:gd name="T50" fmla="*/ 130 w 285"/>
              <a:gd name="T51" fmla="*/ 213 h 397"/>
              <a:gd name="T52" fmla="*/ 232 w 285"/>
              <a:gd name="T53" fmla="*/ 134 h 397"/>
              <a:gd name="T54" fmla="*/ 215 w 285"/>
              <a:gd name="T55" fmla="*/ 193 h 397"/>
              <a:gd name="T56" fmla="*/ 148 w 285"/>
              <a:gd name="T57" fmla="*/ 181 h 397"/>
              <a:gd name="T58" fmla="*/ 104 w 285"/>
              <a:gd name="T59" fmla="*/ 127 h 397"/>
              <a:gd name="T60" fmla="*/ 144 w 285"/>
              <a:gd name="T61" fmla="*/ 83 h 397"/>
              <a:gd name="T62" fmla="*/ 186 w 285"/>
              <a:gd name="T63" fmla="*/ 116 h 397"/>
              <a:gd name="T64" fmla="*/ 145 w 285"/>
              <a:gd name="T65" fmla="*/ 101 h 397"/>
              <a:gd name="T66" fmla="*/ 123 w 285"/>
              <a:gd name="T67" fmla="*/ 113 h 397"/>
              <a:gd name="T68" fmla="*/ 138 w 285"/>
              <a:gd name="T69" fmla="*/ 153 h 397"/>
              <a:gd name="T70" fmla="*/ 196 w 285"/>
              <a:gd name="T71" fmla="*/ 180 h 397"/>
              <a:gd name="T72" fmla="*/ 221 w 285"/>
              <a:gd name="T73" fmla="*/ 158 h 397"/>
              <a:gd name="T74" fmla="*/ 208 w 285"/>
              <a:gd name="T75" fmla="*/ 132 h 397"/>
              <a:gd name="T76" fmla="*/ 242 w 285"/>
              <a:gd name="T77" fmla="*/ 17 h 397"/>
              <a:gd name="T78" fmla="*/ 285 w 285"/>
              <a:gd name="T79" fmla="*/ 71 h 397"/>
              <a:gd name="T80" fmla="*/ 245 w 285"/>
              <a:gd name="T81" fmla="*/ 115 h 397"/>
              <a:gd name="T82" fmla="*/ 172 w 285"/>
              <a:gd name="T83" fmla="*/ 82 h 397"/>
              <a:gd name="T84" fmla="*/ 159 w 285"/>
              <a:gd name="T85" fmla="*/ 22 h 397"/>
              <a:gd name="T86" fmla="*/ 215 w 285"/>
              <a:gd name="T87" fmla="*/ 4 h 397"/>
              <a:gd name="T88" fmla="*/ 218 w 285"/>
              <a:gd name="T89" fmla="*/ 25 h 397"/>
              <a:gd name="T90" fmla="*/ 184 w 285"/>
              <a:gd name="T91" fmla="*/ 18 h 397"/>
              <a:gd name="T92" fmla="*/ 168 w 285"/>
              <a:gd name="T93" fmla="*/ 44 h 397"/>
              <a:gd name="T94" fmla="*/ 204 w 285"/>
              <a:gd name="T95" fmla="*/ 81 h 397"/>
              <a:gd name="T96" fmla="*/ 257 w 285"/>
              <a:gd name="T97" fmla="*/ 95 h 397"/>
              <a:gd name="T98" fmla="*/ 268 w 285"/>
              <a:gd name="T99" fmla="*/ 66 h 397"/>
              <a:gd name="T100" fmla="*/ 246 w 285"/>
              <a:gd name="T101" fmla="*/ 41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5" h="397">
                <a:moveTo>
                  <a:pt x="132" y="328"/>
                </a:moveTo>
                <a:cubicBezTo>
                  <a:pt x="133" y="328"/>
                  <a:pt x="134" y="329"/>
                  <a:pt x="135" y="330"/>
                </a:cubicBezTo>
                <a:cubicBezTo>
                  <a:pt x="136" y="330"/>
                  <a:pt x="136" y="331"/>
                  <a:pt x="136" y="332"/>
                </a:cubicBezTo>
                <a:cubicBezTo>
                  <a:pt x="137" y="332"/>
                  <a:pt x="137" y="333"/>
                  <a:pt x="137" y="333"/>
                </a:cubicBezTo>
                <a:cubicBezTo>
                  <a:pt x="137" y="334"/>
                  <a:pt x="137" y="334"/>
                  <a:pt x="136" y="335"/>
                </a:cubicBezTo>
                <a:lnTo>
                  <a:pt x="101" y="396"/>
                </a:lnTo>
                <a:cubicBezTo>
                  <a:pt x="101" y="396"/>
                  <a:pt x="101" y="396"/>
                  <a:pt x="100" y="397"/>
                </a:cubicBezTo>
                <a:cubicBezTo>
                  <a:pt x="100" y="397"/>
                  <a:pt x="99" y="397"/>
                  <a:pt x="99" y="397"/>
                </a:cubicBezTo>
                <a:cubicBezTo>
                  <a:pt x="98" y="397"/>
                  <a:pt x="97" y="397"/>
                  <a:pt x="96" y="397"/>
                </a:cubicBezTo>
                <a:cubicBezTo>
                  <a:pt x="95" y="396"/>
                  <a:pt x="94" y="396"/>
                  <a:pt x="93" y="395"/>
                </a:cubicBezTo>
                <a:cubicBezTo>
                  <a:pt x="92" y="395"/>
                  <a:pt x="91" y="394"/>
                  <a:pt x="90" y="393"/>
                </a:cubicBezTo>
                <a:cubicBezTo>
                  <a:pt x="90" y="393"/>
                  <a:pt x="89" y="392"/>
                  <a:pt x="89" y="392"/>
                </a:cubicBezTo>
                <a:cubicBezTo>
                  <a:pt x="89" y="391"/>
                  <a:pt x="88" y="391"/>
                  <a:pt x="88" y="390"/>
                </a:cubicBezTo>
                <a:cubicBezTo>
                  <a:pt x="88" y="389"/>
                  <a:pt x="88" y="389"/>
                  <a:pt x="89" y="388"/>
                </a:cubicBezTo>
                <a:lnTo>
                  <a:pt x="103" y="364"/>
                </a:lnTo>
                <a:lnTo>
                  <a:pt x="14" y="313"/>
                </a:lnTo>
                <a:lnTo>
                  <a:pt x="14" y="343"/>
                </a:lnTo>
                <a:cubicBezTo>
                  <a:pt x="14" y="345"/>
                  <a:pt x="14" y="346"/>
                  <a:pt x="14" y="347"/>
                </a:cubicBezTo>
                <a:cubicBezTo>
                  <a:pt x="14" y="347"/>
                  <a:pt x="13" y="348"/>
                  <a:pt x="13" y="348"/>
                </a:cubicBezTo>
                <a:cubicBezTo>
                  <a:pt x="12" y="348"/>
                  <a:pt x="11" y="348"/>
                  <a:pt x="10" y="348"/>
                </a:cubicBezTo>
                <a:cubicBezTo>
                  <a:pt x="9" y="347"/>
                  <a:pt x="8" y="347"/>
                  <a:pt x="7" y="346"/>
                </a:cubicBezTo>
                <a:cubicBezTo>
                  <a:pt x="6" y="345"/>
                  <a:pt x="5" y="345"/>
                  <a:pt x="4" y="344"/>
                </a:cubicBezTo>
                <a:cubicBezTo>
                  <a:pt x="3" y="344"/>
                  <a:pt x="3" y="343"/>
                  <a:pt x="2" y="343"/>
                </a:cubicBezTo>
                <a:cubicBezTo>
                  <a:pt x="2" y="342"/>
                  <a:pt x="2" y="342"/>
                  <a:pt x="2" y="341"/>
                </a:cubicBezTo>
                <a:cubicBezTo>
                  <a:pt x="1" y="341"/>
                  <a:pt x="1" y="340"/>
                  <a:pt x="1" y="339"/>
                </a:cubicBezTo>
                <a:lnTo>
                  <a:pt x="0" y="303"/>
                </a:lnTo>
                <a:cubicBezTo>
                  <a:pt x="0" y="302"/>
                  <a:pt x="0" y="302"/>
                  <a:pt x="0" y="301"/>
                </a:cubicBezTo>
                <a:cubicBezTo>
                  <a:pt x="0" y="301"/>
                  <a:pt x="0" y="300"/>
                  <a:pt x="0" y="300"/>
                </a:cubicBezTo>
                <a:cubicBezTo>
                  <a:pt x="0" y="299"/>
                  <a:pt x="1" y="299"/>
                  <a:pt x="1" y="298"/>
                </a:cubicBezTo>
                <a:cubicBezTo>
                  <a:pt x="1" y="297"/>
                  <a:pt x="2" y="296"/>
                  <a:pt x="2" y="295"/>
                </a:cubicBezTo>
                <a:cubicBezTo>
                  <a:pt x="3" y="294"/>
                  <a:pt x="4" y="292"/>
                  <a:pt x="5" y="292"/>
                </a:cubicBezTo>
                <a:cubicBezTo>
                  <a:pt x="5" y="291"/>
                  <a:pt x="6" y="290"/>
                  <a:pt x="7" y="290"/>
                </a:cubicBezTo>
                <a:cubicBezTo>
                  <a:pt x="7" y="289"/>
                  <a:pt x="8" y="289"/>
                  <a:pt x="8" y="289"/>
                </a:cubicBezTo>
                <a:cubicBezTo>
                  <a:pt x="8" y="289"/>
                  <a:pt x="9" y="289"/>
                  <a:pt x="9" y="289"/>
                </a:cubicBezTo>
                <a:lnTo>
                  <a:pt x="112" y="349"/>
                </a:lnTo>
                <a:lnTo>
                  <a:pt x="124" y="327"/>
                </a:lnTo>
                <a:cubicBezTo>
                  <a:pt x="124" y="327"/>
                  <a:pt x="125" y="327"/>
                  <a:pt x="125" y="326"/>
                </a:cubicBezTo>
                <a:cubicBezTo>
                  <a:pt x="126" y="326"/>
                  <a:pt x="126" y="326"/>
                  <a:pt x="127" y="326"/>
                </a:cubicBezTo>
                <a:cubicBezTo>
                  <a:pt x="128" y="326"/>
                  <a:pt x="128" y="326"/>
                  <a:pt x="129" y="326"/>
                </a:cubicBezTo>
                <a:cubicBezTo>
                  <a:pt x="130" y="327"/>
                  <a:pt x="131" y="327"/>
                  <a:pt x="132" y="328"/>
                </a:cubicBezTo>
                <a:close/>
                <a:moveTo>
                  <a:pt x="138" y="197"/>
                </a:moveTo>
                <a:cubicBezTo>
                  <a:pt x="147" y="202"/>
                  <a:pt x="154" y="208"/>
                  <a:pt x="161" y="213"/>
                </a:cubicBezTo>
                <a:cubicBezTo>
                  <a:pt x="168" y="219"/>
                  <a:pt x="173" y="225"/>
                  <a:pt x="176" y="231"/>
                </a:cubicBezTo>
                <a:cubicBezTo>
                  <a:pt x="179" y="238"/>
                  <a:pt x="181" y="244"/>
                  <a:pt x="181" y="251"/>
                </a:cubicBezTo>
                <a:cubicBezTo>
                  <a:pt x="181" y="258"/>
                  <a:pt x="178" y="266"/>
                  <a:pt x="174" y="273"/>
                </a:cubicBezTo>
                <a:cubicBezTo>
                  <a:pt x="170" y="281"/>
                  <a:pt x="165" y="286"/>
                  <a:pt x="159" y="290"/>
                </a:cubicBezTo>
                <a:cubicBezTo>
                  <a:pt x="154" y="293"/>
                  <a:pt x="148" y="295"/>
                  <a:pt x="141" y="295"/>
                </a:cubicBezTo>
                <a:cubicBezTo>
                  <a:pt x="134" y="295"/>
                  <a:pt x="126" y="294"/>
                  <a:pt x="118" y="291"/>
                </a:cubicBezTo>
                <a:cubicBezTo>
                  <a:pt x="110" y="288"/>
                  <a:pt x="101" y="284"/>
                  <a:pt x="92" y="278"/>
                </a:cubicBezTo>
                <a:cubicBezTo>
                  <a:pt x="83" y="273"/>
                  <a:pt x="75" y="267"/>
                  <a:pt x="68" y="262"/>
                </a:cubicBezTo>
                <a:cubicBezTo>
                  <a:pt x="62" y="256"/>
                  <a:pt x="57" y="250"/>
                  <a:pt x="53" y="244"/>
                </a:cubicBezTo>
                <a:cubicBezTo>
                  <a:pt x="50" y="237"/>
                  <a:pt x="48" y="231"/>
                  <a:pt x="48" y="224"/>
                </a:cubicBezTo>
                <a:cubicBezTo>
                  <a:pt x="48" y="217"/>
                  <a:pt x="51" y="209"/>
                  <a:pt x="55" y="202"/>
                </a:cubicBezTo>
                <a:cubicBezTo>
                  <a:pt x="59" y="194"/>
                  <a:pt x="64" y="189"/>
                  <a:pt x="70" y="185"/>
                </a:cubicBezTo>
                <a:cubicBezTo>
                  <a:pt x="75" y="182"/>
                  <a:pt x="82" y="180"/>
                  <a:pt x="88" y="180"/>
                </a:cubicBezTo>
                <a:cubicBezTo>
                  <a:pt x="95" y="180"/>
                  <a:pt x="103" y="181"/>
                  <a:pt x="111" y="184"/>
                </a:cubicBezTo>
                <a:cubicBezTo>
                  <a:pt x="119" y="187"/>
                  <a:pt x="128" y="191"/>
                  <a:pt x="138" y="197"/>
                </a:cubicBezTo>
                <a:close/>
                <a:moveTo>
                  <a:pt x="130" y="213"/>
                </a:moveTo>
                <a:cubicBezTo>
                  <a:pt x="124" y="210"/>
                  <a:pt x="118" y="207"/>
                  <a:pt x="114" y="205"/>
                </a:cubicBezTo>
                <a:cubicBezTo>
                  <a:pt x="109" y="203"/>
                  <a:pt x="104" y="201"/>
                  <a:pt x="100" y="200"/>
                </a:cubicBezTo>
                <a:cubicBezTo>
                  <a:pt x="96" y="199"/>
                  <a:pt x="93" y="198"/>
                  <a:pt x="89" y="198"/>
                </a:cubicBezTo>
                <a:cubicBezTo>
                  <a:pt x="86" y="197"/>
                  <a:pt x="83" y="198"/>
                  <a:pt x="80" y="199"/>
                </a:cubicBezTo>
                <a:cubicBezTo>
                  <a:pt x="78" y="199"/>
                  <a:pt x="75" y="201"/>
                  <a:pt x="73" y="203"/>
                </a:cubicBezTo>
                <a:cubicBezTo>
                  <a:pt x="71" y="205"/>
                  <a:pt x="69" y="207"/>
                  <a:pt x="67" y="210"/>
                </a:cubicBezTo>
                <a:cubicBezTo>
                  <a:pt x="64" y="215"/>
                  <a:pt x="63" y="220"/>
                  <a:pt x="64" y="224"/>
                </a:cubicBezTo>
                <a:cubicBezTo>
                  <a:pt x="64" y="229"/>
                  <a:pt x="66" y="233"/>
                  <a:pt x="69" y="238"/>
                </a:cubicBezTo>
                <a:cubicBezTo>
                  <a:pt x="73" y="242"/>
                  <a:pt x="77" y="246"/>
                  <a:pt x="82" y="250"/>
                </a:cubicBezTo>
                <a:cubicBezTo>
                  <a:pt x="87" y="254"/>
                  <a:pt x="93" y="258"/>
                  <a:pt x="100" y="261"/>
                </a:cubicBezTo>
                <a:cubicBezTo>
                  <a:pt x="108" y="267"/>
                  <a:pt x="116" y="270"/>
                  <a:pt x="123" y="273"/>
                </a:cubicBezTo>
                <a:cubicBezTo>
                  <a:pt x="129" y="276"/>
                  <a:pt x="135" y="277"/>
                  <a:pt x="140" y="277"/>
                </a:cubicBezTo>
                <a:cubicBezTo>
                  <a:pt x="145" y="278"/>
                  <a:pt x="149" y="277"/>
                  <a:pt x="153" y="275"/>
                </a:cubicBezTo>
                <a:cubicBezTo>
                  <a:pt x="156" y="273"/>
                  <a:pt x="159" y="269"/>
                  <a:pt x="162" y="265"/>
                </a:cubicBezTo>
                <a:cubicBezTo>
                  <a:pt x="164" y="262"/>
                  <a:pt x="165" y="258"/>
                  <a:pt x="165" y="255"/>
                </a:cubicBezTo>
                <a:cubicBezTo>
                  <a:pt x="166" y="252"/>
                  <a:pt x="165" y="249"/>
                  <a:pt x="164" y="246"/>
                </a:cubicBezTo>
                <a:cubicBezTo>
                  <a:pt x="164" y="243"/>
                  <a:pt x="162" y="240"/>
                  <a:pt x="160" y="237"/>
                </a:cubicBezTo>
                <a:cubicBezTo>
                  <a:pt x="158" y="234"/>
                  <a:pt x="155" y="232"/>
                  <a:pt x="152" y="229"/>
                </a:cubicBezTo>
                <a:cubicBezTo>
                  <a:pt x="149" y="226"/>
                  <a:pt x="146" y="224"/>
                  <a:pt x="142" y="221"/>
                </a:cubicBezTo>
                <a:cubicBezTo>
                  <a:pt x="138" y="218"/>
                  <a:pt x="134" y="216"/>
                  <a:pt x="130" y="213"/>
                </a:cubicBezTo>
                <a:close/>
                <a:moveTo>
                  <a:pt x="194" y="100"/>
                </a:moveTo>
                <a:cubicBezTo>
                  <a:pt x="203" y="105"/>
                  <a:pt x="210" y="111"/>
                  <a:pt x="217" y="116"/>
                </a:cubicBezTo>
                <a:cubicBezTo>
                  <a:pt x="224" y="122"/>
                  <a:pt x="229" y="128"/>
                  <a:pt x="232" y="134"/>
                </a:cubicBezTo>
                <a:cubicBezTo>
                  <a:pt x="235" y="141"/>
                  <a:pt x="237" y="147"/>
                  <a:pt x="237" y="154"/>
                </a:cubicBezTo>
                <a:cubicBezTo>
                  <a:pt x="237" y="161"/>
                  <a:pt x="234" y="169"/>
                  <a:pt x="230" y="176"/>
                </a:cubicBezTo>
                <a:cubicBezTo>
                  <a:pt x="226" y="184"/>
                  <a:pt x="221" y="189"/>
                  <a:pt x="215" y="193"/>
                </a:cubicBezTo>
                <a:cubicBezTo>
                  <a:pt x="210" y="196"/>
                  <a:pt x="204" y="198"/>
                  <a:pt x="197" y="198"/>
                </a:cubicBezTo>
                <a:cubicBezTo>
                  <a:pt x="190" y="198"/>
                  <a:pt x="182" y="197"/>
                  <a:pt x="174" y="194"/>
                </a:cubicBezTo>
                <a:cubicBezTo>
                  <a:pt x="166" y="191"/>
                  <a:pt x="157" y="187"/>
                  <a:pt x="148" y="181"/>
                </a:cubicBezTo>
                <a:cubicBezTo>
                  <a:pt x="139" y="176"/>
                  <a:pt x="131" y="170"/>
                  <a:pt x="124" y="165"/>
                </a:cubicBezTo>
                <a:cubicBezTo>
                  <a:pt x="118" y="159"/>
                  <a:pt x="113" y="153"/>
                  <a:pt x="109" y="147"/>
                </a:cubicBezTo>
                <a:cubicBezTo>
                  <a:pt x="106" y="140"/>
                  <a:pt x="104" y="134"/>
                  <a:pt x="104" y="127"/>
                </a:cubicBezTo>
                <a:cubicBezTo>
                  <a:pt x="104" y="120"/>
                  <a:pt x="107" y="112"/>
                  <a:pt x="111" y="105"/>
                </a:cubicBezTo>
                <a:cubicBezTo>
                  <a:pt x="115" y="97"/>
                  <a:pt x="120" y="92"/>
                  <a:pt x="126" y="88"/>
                </a:cubicBezTo>
                <a:cubicBezTo>
                  <a:pt x="131" y="85"/>
                  <a:pt x="138" y="83"/>
                  <a:pt x="144" y="83"/>
                </a:cubicBezTo>
                <a:cubicBezTo>
                  <a:pt x="151" y="83"/>
                  <a:pt x="159" y="84"/>
                  <a:pt x="167" y="87"/>
                </a:cubicBezTo>
                <a:cubicBezTo>
                  <a:pt x="175" y="90"/>
                  <a:pt x="184" y="94"/>
                  <a:pt x="194" y="100"/>
                </a:cubicBezTo>
                <a:close/>
                <a:moveTo>
                  <a:pt x="186" y="116"/>
                </a:moveTo>
                <a:cubicBezTo>
                  <a:pt x="180" y="113"/>
                  <a:pt x="174" y="110"/>
                  <a:pt x="170" y="108"/>
                </a:cubicBezTo>
                <a:cubicBezTo>
                  <a:pt x="165" y="106"/>
                  <a:pt x="160" y="104"/>
                  <a:pt x="156" y="103"/>
                </a:cubicBezTo>
                <a:cubicBezTo>
                  <a:pt x="152" y="102"/>
                  <a:pt x="149" y="101"/>
                  <a:pt x="145" y="101"/>
                </a:cubicBezTo>
                <a:cubicBezTo>
                  <a:pt x="142" y="100"/>
                  <a:pt x="139" y="101"/>
                  <a:pt x="136" y="102"/>
                </a:cubicBezTo>
                <a:cubicBezTo>
                  <a:pt x="134" y="102"/>
                  <a:pt x="131" y="104"/>
                  <a:pt x="129" y="106"/>
                </a:cubicBezTo>
                <a:cubicBezTo>
                  <a:pt x="127" y="108"/>
                  <a:pt x="125" y="110"/>
                  <a:pt x="123" y="113"/>
                </a:cubicBezTo>
                <a:cubicBezTo>
                  <a:pt x="120" y="118"/>
                  <a:pt x="119" y="123"/>
                  <a:pt x="120" y="127"/>
                </a:cubicBezTo>
                <a:cubicBezTo>
                  <a:pt x="120" y="132"/>
                  <a:pt x="122" y="136"/>
                  <a:pt x="125" y="141"/>
                </a:cubicBezTo>
                <a:cubicBezTo>
                  <a:pt x="129" y="145"/>
                  <a:pt x="133" y="149"/>
                  <a:pt x="138" y="153"/>
                </a:cubicBezTo>
                <a:cubicBezTo>
                  <a:pt x="143" y="157"/>
                  <a:pt x="149" y="161"/>
                  <a:pt x="156" y="164"/>
                </a:cubicBezTo>
                <a:cubicBezTo>
                  <a:pt x="164" y="170"/>
                  <a:pt x="172" y="173"/>
                  <a:pt x="179" y="176"/>
                </a:cubicBezTo>
                <a:cubicBezTo>
                  <a:pt x="185" y="179"/>
                  <a:pt x="191" y="180"/>
                  <a:pt x="196" y="180"/>
                </a:cubicBezTo>
                <a:cubicBezTo>
                  <a:pt x="201" y="181"/>
                  <a:pt x="205" y="180"/>
                  <a:pt x="209" y="178"/>
                </a:cubicBezTo>
                <a:cubicBezTo>
                  <a:pt x="212" y="176"/>
                  <a:pt x="215" y="172"/>
                  <a:pt x="218" y="168"/>
                </a:cubicBezTo>
                <a:cubicBezTo>
                  <a:pt x="220" y="165"/>
                  <a:pt x="221" y="161"/>
                  <a:pt x="221" y="158"/>
                </a:cubicBezTo>
                <a:cubicBezTo>
                  <a:pt x="222" y="155"/>
                  <a:pt x="221" y="152"/>
                  <a:pt x="220" y="149"/>
                </a:cubicBezTo>
                <a:cubicBezTo>
                  <a:pt x="220" y="146"/>
                  <a:pt x="218" y="143"/>
                  <a:pt x="216" y="140"/>
                </a:cubicBezTo>
                <a:cubicBezTo>
                  <a:pt x="214" y="137"/>
                  <a:pt x="211" y="135"/>
                  <a:pt x="208" y="132"/>
                </a:cubicBezTo>
                <a:cubicBezTo>
                  <a:pt x="205" y="129"/>
                  <a:pt x="202" y="127"/>
                  <a:pt x="198" y="124"/>
                </a:cubicBezTo>
                <a:cubicBezTo>
                  <a:pt x="194" y="121"/>
                  <a:pt x="190" y="119"/>
                  <a:pt x="186" y="116"/>
                </a:cubicBezTo>
                <a:close/>
                <a:moveTo>
                  <a:pt x="242" y="17"/>
                </a:moveTo>
                <a:cubicBezTo>
                  <a:pt x="251" y="22"/>
                  <a:pt x="258" y="27"/>
                  <a:pt x="265" y="33"/>
                </a:cubicBezTo>
                <a:cubicBezTo>
                  <a:pt x="272" y="39"/>
                  <a:pt x="277" y="45"/>
                  <a:pt x="280" y="51"/>
                </a:cubicBezTo>
                <a:cubicBezTo>
                  <a:pt x="283" y="57"/>
                  <a:pt x="285" y="64"/>
                  <a:pt x="285" y="71"/>
                </a:cubicBezTo>
                <a:cubicBezTo>
                  <a:pt x="285" y="78"/>
                  <a:pt x="282" y="85"/>
                  <a:pt x="278" y="93"/>
                </a:cubicBezTo>
                <a:cubicBezTo>
                  <a:pt x="274" y="101"/>
                  <a:pt x="269" y="106"/>
                  <a:pt x="263" y="109"/>
                </a:cubicBezTo>
                <a:cubicBezTo>
                  <a:pt x="258" y="113"/>
                  <a:pt x="252" y="115"/>
                  <a:pt x="245" y="115"/>
                </a:cubicBezTo>
                <a:cubicBezTo>
                  <a:pt x="238" y="115"/>
                  <a:pt x="230" y="114"/>
                  <a:pt x="222" y="111"/>
                </a:cubicBezTo>
                <a:cubicBezTo>
                  <a:pt x="214" y="108"/>
                  <a:pt x="205" y="103"/>
                  <a:pt x="196" y="98"/>
                </a:cubicBezTo>
                <a:cubicBezTo>
                  <a:pt x="187" y="93"/>
                  <a:pt x="179" y="87"/>
                  <a:pt x="172" y="82"/>
                </a:cubicBezTo>
                <a:cubicBezTo>
                  <a:pt x="166" y="76"/>
                  <a:pt x="161" y="70"/>
                  <a:pt x="157" y="63"/>
                </a:cubicBezTo>
                <a:cubicBezTo>
                  <a:pt x="154" y="57"/>
                  <a:pt x="152" y="50"/>
                  <a:pt x="152" y="44"/>
                </a:cubicBezTo>
                <a:cubicBezTo>
                  <a:pt x="152" y="37"/>
                  <a:pt x="155" y="29"/>
                  <a:pt x="159" y="22"/>
                </a:cubicBezTo>
                <a:cubicBezTo>
                  <a:pt x="163" y="14"/>
                  <a:pt x="168" y="9"/>
                  <a:pt x="174" y="5"/>
                </a:cubicBezTo>
                <a:cubicBezTo>
                  <a:pt x="179" y="2"/>
                  <a:pt x="186" y="0"/>
                  <a:pt x="192" y="0"/>
                </a:cubicBezTo>
                <a:cubicBezTo>
                  <a:pt x="199" y="0"/>
                  <a:pt x="207" y="1"/>
                  <a:pt x="215" y="4"/>
                </a:cubicBezTo>
                <a:cubicBezTo>
                  <a:pt x="223" y="7"/>
                  <a:pt x="232" y="11"/>
                  <a:pt x="242" y="17"/>
                </a:cubicBezTo>
                <a:close/>
                <a:moveTo>
                  <a:pt x="234" y="33"/>
                </a:moveTo>
                <a:cubicBezTo>
                  <a:pt x="228" y="30"/>
                  <a:pt x="222" y="27"/>
                  <a:pt x="218" y="25"/>
                </a:cubicBezTo>
                <a:cubicBezTo>
                  <a:pt x="213" y="23"/>
                  <a:pt x="208" y="21"/>
                  <a:pt x="204" y="20"/>
                </a:cubicBezTo>
                <a:cubicBezTo>
                  <a:pt x="200" y="18"/>
                  <a:pt x="197" y="18"/>
                  <a:pt x="193" y="17"/>
                </a:cubicBezTo>
                <a:cubicBezTo>
                  <a:pt x="190" y="17"/>
                  <a:pt x="187" y="18"/>
                  <a:pt x="184" y="18"/>
                </a:cubicBezTo>
                <a:cubicBezTo>
                  <a:pt x="182" y="19"/>
                  <a:pt x="179" y="21"/>
                  <a:pt x="177" y="23"/>
                </a:cubicBezTo>
                <a:cubicBezTo>
                  <a:pt x="175" y="24"/>
                  <a:pt x="173" y="27"/>
                  <a:pt x="171" y="30"/>
                </a:cubicBezTo>
                <a:cubicBezTo>
                  <a:pt x="168" y="35"/>
                  <a:pt x="167" y="40"/>
                  <a:pt x="168" y="44"/>
                </a:cubicBezTo>
                <a:cubicBezTo>
                  <a:pt x="168" y="49"/>
                  <a:pt x="170" y="53"/>
                  <a:pt x="173" y="58"/>
                </a:cubicBezTo>
                <a:cubicBezTo>
                  <a:pt x="177" y="62"/>
                  <a:pt x="181" y="66"/>
                  <a:pt x="186" y="70"/>
                </a:cubicBezTo>
                <a:cubicBezTo>
                  <a:pt x="191" y="74"/>
                  <a:pt x="197" y="78"/>
                  <a:pt x="204" y="81"/>
                </a:cubicBezTo>
                <a:cubicBezTo>
                  <a:pt x="212" y="86"/>
                  <a:pt x="220" y="90"/>
                  <a:pt x="227" y="93"/>
                </a:cubicBezTo>
                <a:cubicBezTo>
                  <a:pt x="233" y="95"/>
                  <a:pt x="239" y="97"/>
                  <a:pt x="244" y="97"/>
                </a:cubicBezTo>
                <a:cubicBezTo>
                  <a:pt x="249" y="97"/>
                  <a:pt x="253" y="97"/>
                  <a:pt x="257" y="95"/>
                </a:cubicBezTo>
                <a:cubicBezTo>
                  <a:pt x="260" y="92"/>
                  <a:pt x="263" y="89"/>
                  <a:pt x="266" y="85"/>
                </a:cubicBezTo>
                <a:cubicBezTo>
                  <a:pt x="268" y="82"/>
                  <a:pt x="269" y="78"/>
                  <a:pt x="269" y="75"/>
                </a:cubicBezTo>
                <a:cubicBezTo>
                  <a:pt x="270" y="72"/>
                  <a:pt x="269" y="69"/>
                  <a:pt x="268" y="66"/>
                </a:cubicBezTo>
                <a:cubicBezTo>
                  <a:pt x="268" y="63"/>
                  <a:pt x="266" y="60"/>
                  <a:pt x="264" y="57"/>
                </a:cubicBezTo>
                <a:cubicBezTo>
                  <a:pt x="262" y="54"/>
                  <a:pt x="259" y="52"/>
                  <a:pt x="256" y="49"/>
                </a:cubicBezTo>
                <a:cubicBezTo>
                  <a:pt x="253" y="46"/>
                  <a:pt x="250" y="43"/>
                  <a:pt x="246" y="41"/>
                </a:cubicBezTo>
                <a:cubicBezTo>
                  <a:pt x="242" y="38"/>
                  <a:pt x="238" y="36"/>
                  <a:pt x="234" y="33"/>
                </a:cubicBezTo>
                <a:close/>
              </a:path>
            </a:pathLst>
          </a:custGeom>
          <a:solidFill>
            <a:srgbClr val="FE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Freeform 308">
            <a:extLst>
              <a:ext uri="{FF2B5EF4-FFF2-40B4-BE49-F238E27FC236}">
                <a16:creationId xmlns:a16="http://schemas.microsoft.com/office/drawing/2014/main" id="{8B89F7E5-A37F-4B4C-AF60-B788745EAF73}"/>
              </a:ext>
            </a:extLst>
          </p:cNvPr>
          <p:cNvSpPr>
            <a:spLocks noEditPoints="1"/>
          </p:cNvSpPr>
          <p:nvPr/>
        </p:nvSpPr>
        <p:spPr bwMode="auto">
          <a:xfrm>
            <a:off x="3769333" y="2954463"/>
            <a:ext cx="168231" cy="204734"/>
          </a:xfrm>
          <a:custGeom>
            <a:avLst/>
            <a:gdLst>
              <a:gd name="T0" fmla="*/ 141 w 318"/>
              <a:gd name="T1" fmla="*/ 341 h 419"/>
              <a:gd name="T2" fmla="*/ 141 w 318"/>
              <a:gd name="T3" fmla="*/ 372 h 419"/>
              <a:gd name="T4" fmla="*/ 114 w 318"/>
              <a:gd name="T5" fmla="*/ 418 h 419"/>
              <a:gd name="T6" fmla="*/ 0 w 318"/>
              <a:gd name="T7" fmla="*/ 353 h 419"/>
              <a:gd name="T8" fmla="*/ 28 w 318"/>
              <a:gd name="T9" fmla="*/ 305 h 419"/>
              <a:gd name="T10" fmla="*/ 67 w 318"/>
              <a:gd name="T11" fmla="*/ 301 h 419"/>
              <a:gd name="T12" fmla="*/ 83 w 318"/>
              <a:gd name="T13" fmla="*/ 322 h 419"/>
              <a:gd name="T14" fmla="*/ 102 w 318"/>
              <a:gd name="T15" fmla="*/ 320 h 419"/>
              <a:gd name="T16" fmla="*/ 59 w 318"/>
              <a:gd name="T17" fmla="*/ 318 h 419"/>
              <a:gd name="T18" fmla="*/ 36 w 318"/>
              <a:gd name="T19" fmla="*/ 319 h 419"/>
              <a:gd name="T20" fmla="*/ 57 w 318"/>
              <a:gd name="T21" fmla="*/ 367 h 419"/>
              <a:gd name="T22" fmla="*/ 70 w 318"/>
              <a:gd name="T23" fmla="*/ 330 h 419"/>
              <a:gd name="T24" fmla="*/ 117 w 318"/>
              <a:gd name="T25" fmla="*/ 342 h 419"/>
              <a:gd name="T26" fmla="*/ 88 w 318"/>
              <a:gd name="T27" fmla="*/ 345 h 419"/>
              <a:gd name="T28" fmla="*/ 110 w 318"/>
              <a:gd name="T29" fmla="*/ 398 h 419"/>
              <a:gd name="T30" fmla="*/ 128 w 318"/>
              <a:gd name="T31" fmla="*/ 356 h 419"/>
              <a:gd name="T32" fmla="*/ 215 w 318"/>
              <a:gd name="T33" fmla="*/ 233 h 419"/>
              <a:gd name="T34" fmla="*/ 220 w 318"/>
              <a:gd name="T35" fmla="*/ 239 h 419"/>
              <a:gd name="T36" fmla="*/ 213 w 318"/>
              <a:gd name="T37" fmla="*/ 250 h 419"/>
              <a:gd name="T38" fmla="*/ 175 w 318"/>
              <a:gd name="T39" fmla="*/ 245 h 419"/>
              <a:gd name="T40" fmla="*/ 171 w 318"/>
              <a:gd name="T41" fmla="*/ 320 h 419"/>
              <a:gd name="T42" fmla="*/ 168 w 318"/>
              <a:gd name="T43" fmla="*/ 329 h 419"/>
              <a:gd name="T44" fmla="*/ 161 w 318"/>
              <a:gd name="T45" fmla="*/ 335 h 419"/>
              <a:gd name="T46" fmla="*/ 71 w 318"/>
              <a:gd name="T47" fmla="*/ 229 h 419"/>
              <a:gd name="T48" fmla="*/ 75 w 318"/>
              <a:gd name="T49" fmla="*/ 219 h 419"/>
              <a:gd name="T50" fmla="*/ 82 w 318"/>
              <a:gd name="T51" fmla="*/ 210 h 419"/>
              <a:gd name="T52" fmla="*/ 90 w 318"/>
              <a:gd name="T53" fmla="*/ 228 h 419"/>
              <a:gd name="T54" fmla="*/ 160 w 318"/>
              <a:gd name="T55" fmla="*/ 242 h 419"/>
              <a:gd name="T56" fmla="*/ 250 w 318"/>
              <a:gd name="T57" fmla="*/ 143 h 419"/>
              <a:gd name="T58" fmla="*/ 249 w 318"/>
              <a:gd name="T59" fmla="*/ 191 h 419"/>
              <a:gd name="T60" fmla="*/ 228 w 318"/>
              <a:gd name="T61" fmla="*/ 214 h 419"/>
              <a:gd name="T62" fmla="*/ 214 w 318"/>
              <a:gd name="T63" fmla="*/ 214 h 419"/>
              <a:gd name="T64" fmla="*/ 209 w 318"/>
              <a:gd name="T65" fmla="*/ 208 h 419"/>
              <a:gd name="T66" fmla="*/ 220 w 318"/>
              <a:gd name="T67" fmla="*/ 200 h 419"/>
              <a:gd name="T68" fmla="*/ 240 w 318"/>
              <a:gd name="T69" fmla="*/ 173 h 419"/>
              <a:gd name="T70" fmla="*/ 230 w 318"/>
              <a:gd name="T71" fmla="*/ 149 h 419"/>
              <a:gd name="T72" fmla="*/ 201 w 318"/>
              <a:gd name="T73" fmla="*/ 154 h 419"/>
              <a:gd name="T74" fmla="*/ 169 w 318"/>
              <a:gd name="T75" fmla="*/ 172 h 419"/>
              <a:gd name="T76" fmla="*/ 131 w 318"/>
              <a:gd name="T77" fmla="*/ 158 h 419"/>
              <a:gd name="T78" fmla="*/ 133 w 318"/>
              <a:gd name="T79" fmla="*/ 115 h 419"/>
              <a:gd name="T80" fmla="*/ 150 w 318"/>
              <a:gd name="T81" fmla="*/ 97 h 419"/>
              <a:gd name="T82" fmla="*/ 158 w 318"/>
              <a:gd name="T83" fmla="*/ 95 h 419"/>
              <a:gd name="T84" fmla="*/ 165 w 318"/>
              <a:gd name="T85" fmla="*/ 99 h 419"/>
              <a:gd name="T86" fmla="*/ 168 w 318"/>
              <a:gd name="T87" fmla="*/ 103 h 419"/>
              <a:gd name="T88" fmla="*/ 152 w 318"/>
              <a:gd name="T89" fmla="*/ 115 h 419"/>
              <a:gd name="T90" fmla="*/ 142 w 318"/>
              <a:gd name="T91" fmla="*/ 141 h 419"/>
              <a:gd name="T92" fmla="*/ 160 w 318"/>
              <a:gd name="T93" fmla="*/ 155 h 419"/>
              <a:gd name="T94" fmla="*/ 190 w 318"/>
              <a:gd name="T95" fmla="*/ 139 h 419"/>
              <a:gd name="T96" fmla="*/ 224 w 318"/>
              <a:gd name="T97" fmla="*/ 127 h 419"/>
              <a:gd name="T98" fmla="*/ 316 w 318"/>
              <a:gd name="T99" fmla="*/ 63 h 419"/>
              <a:gd name="T100" fmla="*/ 318 w 318"/>
              <a:gd name="T101" fmla="*/ 68 h 419"/>
              <a:gd name="T102" fmla="*/ 276 w 318"/>
              <a:gd name="T103" fmla="*/ 126 h 419"/>
              <a:gd name="T104" fmla="*/ 169 w 318"/>
              <a:gd name="T105" fmla="*/ 57 h 419"/>
              <a:gd name="T106" fmla="*/ 204 w 318"/>
              <a:gd name="T107" fmla="*/ 0 h 419"/>
              <a:gd name="T108" fmla="*/ 212 w 318"/>
              <a:gd name="T109" fmla="*/ 4 h 419"/>
              <a:gd name="T110" fmla="*/ 214 w 318"/>
              <a:gd name="T111" fmla="*/ 9 h 419"/>
              <a:gd name="T112" fmla="*/ 247 w 318"/>
              <a:gd name="T113" fmla="*/ 36 h 419"/>
              <a:gd name="T114" fmla="*/ 252 w 318"/>
              <a:gd name="T115" fmla="*/ 36 h 419"/>
              <a:gd name="T116" fmla="*/ 259 w 318"/>
              <a:gd name="T117" fmla="*/ 41 h 419"/>
              <a:gd name="T118" fmla="*/ 236 w 318"/>
              <a:gd name="T119" fmla="*/ 83 h 419"/>
              <a:gd name="T120" fmla="*/ 306 w 318"/>
              <a:gd name="T121" fmla="*/ 60 h 419"/>
              <a:gd name="T122" fmla="*/ 313 w 318"/>
              <a:gd name="T123" fmla="*/ 61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8" h="419">
                <a:moveTo>
                  <a:pt x="125" y="325"/>
                </a:moveTo>
                <a:cubicBezTo>
                  <a:pt x="129" y="327"/>
                  <a:pt x="132" y="329"/>
                  <a:pt x="134" y="332"/>
                </a:cubicBezTo>
                <a:cubicBezTo>
                  <a:pt x="137" y="335"/>
                  <a:pt x="139" y="338"/>
                  <a:pt x="141" y="341"/>
                </a:cubicBezTo>
                <a:cubicBezTo>
                  <a:pt x="142" y="344"/>
                  <a:pt x="143" y="347"/>
                  <a:pt x="144" y="351"/>
                </a:cubicBezTo>
                <a:cubicBezTo>
                  <a:pt x="144" y="354"/>
                  <a:pt x="144" y="358"/>
                  <a:pt x="144" y="361"/>
                </a:cubicBezTo>
                <a:cubicBezTo>
                  <a:pt x="143" y="365"/>
                  <a:pt x="142" y="369"/>
                  <a:pt x="141" y="372"/>
                </a:cubicBezTo>
                <a:cubicBezTo>
                  <a:pt x="140" y="376"/>
                  <a:pt x="138" y="380"/>
                  <a:pt x="135" y="385"/>
                </a:cubicBezTo>
                <a:lnTo>
                  <a:pt x="117" y="415"/>
                </a:lnTo>
                <a:cubicBezTo>
                  <a:pt x="117" y="417"/>
                  <a:pt x="115" y="418"/>
                  <a:pt x="114" y="418"/>
                </a:cubicBezTo>
                <a:cubicBezTo>
                  <a:pt x="112" y="419"/>
                  <a:pt x="110" y="419"/>
                  <a:pt x="108" y="417"/>
                </a:cubicBezTo>
                <a:lnTo>
                  <a:pt x="4" y="357"/>
                </a:lnTo>
                <a:cubicBezTo>
                  <a:pt x="1" y="356"/>
                  <a:pt x="0" y="354"/>
                  <a:pt x="0" y="353"/>
                </a:cubicBezTo>
                <a:cubicBezTo>
                  <a:pt x="0" y="351"/>
                  <a:pt x="0" y="349"/>
                  <a:pt x="1" y="348"/>
                </a:cubicBezTo>
                <a:lnTo>
                  <a:pt x="16" y="321"/>
                </a:lnTo>
                <a:cubicBezTo>
                  <a:pt x="20" y="314"/>
                  <a:pt x="24" y="309"/>
                  <a:pt x="28" y="305"/>
                </a:cubicBezTo>
                <a:cubicBezTo>
                  <a:pt x="32" y="302"/>
                  <a:pt x="36" y="299"/>
                  <a:pt x="40" y="297"/>
                </a:cubicBezTo>
                <a:cubicBezTo>
                  <a:pt x="44" y="296"/>
                  <a:pt x="49" y="295"/>
                  <a:pt x="53" y="296"/>
                </a:cubicBezTo>
                <a:cubicBezTo>
                  <a:pt x="58" y="297"/>
                  <a:pt x="62" y="298"/>
                  <a:pt x="67" y="301"/>
                </a:cubicBezTo>
                <a:cubicBezTo>
                  <a:pt x="70" y="303"/>
                  <a:pt x="72" y="304"/>
                  <a:pt x="74" y="307"/>
                </a:cubicBezTo>
                <a:cubicBezTo>
                  <a:pt x="77" y="309"/>
                  <a:pt x="78" y="311"/>
                  <a:pt x="80" y="314"/>
                </a:cubicBezTo>
                <a:cubicBezTo>
                  <a:pt x="81" y="316"/>
                  <a:pt x="82" y="319"/>
                  <a:pt x="83" y="322"/>
                </a:cubicBezTo>
                <a:cubicBezTo>
                  <a:pt x="83" y="325"/>
                  <a:pt x="83" y="328"/>
                  <a:pt x="83" y="331"/>
                </a:cubicBezTo>
                <a:cubicBezTo>
                  <a:pt x="85" y="328"/>
                  <a:pt x="88" y="326"/>
                  <a:pt x="91" y="324"/>
                </a:cubicBezTo>
                <a:cubicBezTo>
                  <a:pt x="95" y="322"/>
                  <a:pt x="98" y="321"/>
                  <a:pt x="102" y="320"/>
                </a:cubicBezTo>
                <a:cubicBezTo>
                  <a:pt x="105" y="319"/>
                  <a:pt x="109" y="319"/>
                  <a:pt x="113" y="320"/>
                </a:cubicBezTo>
                <a:cubicBezTo>
                  <a:pt x="117" y="321"/>
                  <a:pt x="121" y="322"/>
                  <a:pt x="125" y="325"/>
                </a:cubicBezTo>
                <a:close/>
                <a:moveTo>
                  <a:pt x="59" y="318"/>
                </a:moveTo>
                <a:cubicBezTo>
                  <a:pt x="57" y="316"/>
                  <a:pt x="54" y="315"/>
                  <a:pt x="51" y="315"/>
                </a:cubicBezTo>
                <a:cubicBezTo>
                  <a:pt x="48" y="314"/>
                  <a:pt x="46" y="314"/>
                  <a:pt x="43" y="315"/>
                </a:cubicBezTo>
                <a:cubicBezTo>
                  <a:pt x="41" y="316"/>
                  <a:pt x="38" y="317"/>
                  <a:pt x="36" y="319"/>
                </a:cubicBezTo>
                <a:cubicBezTo>
                  <a:pt x="33" y="322"/>
                  <a:pt x="31" y="325"/>
                  <a:pt x="28" y="329"/>
                </a:cubicBezTo>
                <a:lnTo>
                  <a:pt x="19" y="345"/>
                </a:lnTo>
                <a:lnTo>
                  <a:pt x="57" y="367"/>
                </a:lnTo>
                <a:lnTo>
                  <a:pt x="67" y="350"/>
                </a:lnTo>
                <a:cubicBezTo>
                  <a:pt x="69" y="346"/>
                  <a:pt x="71" y="342"/>
                  <a:pt x="71" y="339"/>
                </a:cubicBezTo>
                <a:cubicBezTo>
                  <a:pt x="71" y="336"/>
                  <a:pt x="71" y="333"/>
                  <a:pt x="70" y="330"/>
                </a:cubicBezTo>
                <a:cubicBezTo>
                  <a:pt x="69" y="328"/>
                  <a:pt x="68" y="325"/>
                  <a:pt x="66" y="323"/>
                </a:cubicBezTo>
                <a:cubicBezTo>
                  <a:pt x="64" y="321"/>
                  <a:pt x="62" y="319"/>
                  <a:pt x="59" y="318"/>
                </a:cubicBezTo>
                <a:close/>
                <a:moveTo>
                  <a:pt x="117" y="342"/>
                </a:moveTo>
                <a:cubicBezTo>
                  <a:pt x="113" y="340"/>
                  <a:pt x="110" y="338"/>
                  <a:pt x="106" y="338"/>
                </a:cubicBezTo>
                <a:cubicBezTo>
                  <a:pt x="103" y="337"/>
                  <a:pt x="100" y="338"/>
                  <a:pt x="97" y="339"/>
                </a:cubicBezTo>
                <a:cubicBezTo>
                  <a:pt x="94" y="340"/>
                  <a:pt x="91" y="342"/>
                  <a:pt x="88" y="345"/>
                </a:cubicBezTo>
                <a:cubicBezTo>
                  <a:pt x="85" y="347"/>
                  <a:pt x="83" y="351"/>
                  <a:pt x="80" y="356"/>
                </a:cubicBezTo>
                <a:lnTo>
                  <a:pt x="69" y="374"/>
                </a:lnTo>
                <a:lnTo>
                  <a:pt x="110" y="398"/>
                </a:lnTo>
                <a:lnTo>
                  <a:pt x="123" y="376"/>
                </a:lnTo>
                <a:cubicBezTo>
                  <a:pt x="125" y="372"/>
                  <a:pt x="127" y="369"/>
                  <a:pt x="127" y="366"/>
                </a:cubicBezTo>
                <a:cubicBezTo>
                  <a:pt x="128" y="362"/>
                  <a:pt x="128" y="359"/>
                  <a:pt x="128" y="356"/>
                </a:cubicBezTo>
                <a:cubicBezTo>
                  <a:pt x="127" y="354"/>
                  <a:pt x="126" y="351"/>
                  <a:pt x="124" y="348"/>
                </a:cubicBezTo>
                <a:cubicBezTo>
                  <a:pt x="122" y="346"/>
                  <a:pt x="120" y="343"/>
                  <a:pt x="117" y="342"/>
                </a:cubicBezTo>
                <a:close/>
                <a:moveTo>
                  <a:pt x="215" y="233"/>
                </a:moveTo>
                <a:cubicBezTo>
                  <a:pt x="217" y="234"/>
                  <a:pt x="218" y="234"/>
                  <a:pt x="219" y="234"/>
                </a:cubicBezTo>
                <a:cubicBezTo>
                  <a:pt x="220" y="235"/>
                  <a:pt x="220" y="235"/>
                  <a:pt x="220" y="236"/>
                </a:cubicBezTo>
                <a:cubicBezTo>
                  <a:pt x="220" y="237"/>
                  <a:pt x="220" y="238"/>
                  <a:pt x="220" y="239"/>
                </a:cubicBezTo>
                <a:cubicBezTo>
                  <a:pt x="219" y="240"/>
                  <a:pt x="218" y="242"/>
                  <a:pt x="217" y="244"/>
                </a:cubicBezTo>
                <a:cubicBezTo>
                  <a:pt x="216" y="245"/>
                  <a:pt x="215" y="247"/>
                  <a:pt x="215" y="248"/>
                </a:cubicBezTo>
                <a:cubicBezTo>
                  <a:pt x="214" y="249"/>
                  <a:pt x="213" y="250"/>
                  <a:pt x="213" y="250"/>
                </a:cubicBezTo>
                <a:cubicBezTo>
                  <a:pt x="212" y="251"/>
                  <a:pt x="212" y="251"/>
                  <a:pt x="211" y="251"/>
                </a:cubicBezTo>
                <a:cubicBezTo>
                  <a:pt x="211" y="251"/>
                  <a:pt x="210" y="251"/>
                  <a:pt x="209" y="251"/>
                </a:cubicBezTo>
                <a:lnTo>
                  <a:pt x="175" y="245"/>
                </a:lnTo>
                <a:lnTo>
                  <a:pt x="147" y="293"/>
                </a:lnTo>
                <a:lnTo>
                  <a:pt x="170" y="319"/>
                </a:lnTo>
                <a:cubicBezTo>
                  <a:pt x="170" y="319"/>
                  <a:pt x="170" y="320"/>
                  <a:pt x="171" y="320"/>
                </a:cubicBezTo>
                <a:cubicBezTo>
                  <a:pt x="171" y="321"/>
                  <a:pt x="171" y="322"/>
                  <a:pt x="171" y="322"/>
                </a:cubicBezTo>
                <a:cubicBezTo>
                  <a:pt x="171" y="323"/>
                  <a:pt x="170" y="324"/>
                  <a:pt x="170" y="325"/>
                </a:cubicBezTo>
                <a:cubicBezTo>
                  <a:pt x="169" y="326"/>
                  <a:pt x="169" y="328"/>
                  <a:pt x="168" y="329"/>
                </a:cubicBezTo>
                <a:cubicBezTo>
                  <a:pt x="167" y="331"/>
                  <a:pt x="166" y="332"/>
                  <a:pt x="165" y="333"/>
                </a:cubicBezTo>
                <a:cubicBezTo>
                  <a:pt x="164" y="334"/>
                  <a:pt x="164" y="335"/>
                  <a:pt x="163" y="335"/>
                </a:cubicBezTo>
                <a:cubicBezTo>
                  <a:pt x="162" y="336"/>
                  <a:pt x="161" y="335"/>
                  <a:pt x="161" y="335"/>
                </a:cubicBezTo>
                <a:cubicBezTo>
                  <a:pt x="160" y="334"/>
                  <a:pt x="159" y="334"/>
                  <a:pt x="158" y="332"/>
                </a:cubicBezTo>
                <a:lnTo>
                  <a:pt x="72" y="231"/>
                </a:lnTo>
                <a:cubicBezTo>
                  <a:pt x="72" y="230"/>
                  <a:pt x="71" y="229"/>
                  <a:pt x="71" y="229"/>
                </a:cubicBezTo>
                <a:cubicBezTo>
                  <a:pt x="71" y="228"/>
                  <a:pt x="71" y="227"/>
                  <a:pt x="71" y="226"/>
                </a:cubicBezTo>
                <a:cubicBezTo>
                  <a:pt x="71" y="225"/>
                  <a:pt x="72" y="224"/>
                  <a:pt x="72" y="223"/>
                </a:cubicBezTo>
                <a:cubicBezTo>
                  <a:pt x="73" y="222"/>
                  <a:pt x="74" y="220"/>
                  <a:pt x="75" y="219"/>
                </a:cubicBezTo>
                <a:cubicBezTo>
                  <a:pt x="76" y="217"/>
                  <a:pt x="77" y="215"/>
                  <a:pt x="77" y="214"/>
                </a:cubicBezTo>
                <a:cubicBezTo>
                  <a:pt x="78" y="213"/>
                  <a:pt x="79" y="212"/>
                  <a:pt x="80" y="211"/>
                </a:cubicBezTo>
                <a:cubicBezTo>
                  <a:pt x="80" y="210"/>
                  <a:pt x="81" y="210"/>
                  <a:pt x="82" y="210"/>
                </a:cubicBezTo>
                <a:cubicBezTo>
                  <a:pt x="83" y="210"/>
                  <a:pt x="83" y="210"/>
                  <a:pt x="84" y="210"/>
                </a:cubicBezTo>
                <a:lnTo>
                  <a:pt x="215" y="233"/>
                </a:lnTo>
                <a:close/>
                <a:moveTo>
                  <a:pt x="90" y="228"/>
                </a:moveTo>
                <a:lnTo>
                  <a:pt x="90" y="228"/>
                </a:lnTo>
                <a:lnTo>
                  <a:pt x="137" y="282"/>
                </a:lnTo>
                <a:lnTo>
                  <a:pt x="160" y="242"/>
                </a:lnTo>
                <a:lnTo>
                  <a:pt x="90" y="228"/>
                </a:lnTo>
                <a:close/>
                <a:moveTo>
                  <a:pt x="238" y="131"/>
                </a:moveTo>
                <a:cubicBezTo>
                  <a:pt x="243" y="135"/>
                  <a:pt x="247" y="138"/>
                  <a:pt x="250" y="143"/>
                </a:cubicBezTo>
                <a:cubicBezTo>
                  <a:pt x="254" y="147"/>
                  <a:pt x="256" y="152"/>
                  <a:pt x="257" y="158"/>
                </a:cubicBezTo>
                <a:cubicBezTo>
                  <a:pt x="257" y="163"/>
                  <a:pt x="257" y="168"/>
                  <a:pt x="256" y="174"/>
                </a:cubicBezTo>
                <a:cubicBezTo>
                  <a:pt x="255" y="180"/>
                  <a:pt x="252" y="185"/>
                  <a:pt x="249" y="191"/>
                </a:cubicBezTo>
                <a:cubicBezTo>
                  <a:pt x="247" y="195"/>
                  <a:pt x="244" y="198"/>
                  <a:pt x="242" y="201"/>
                </a:cubicBezTo>
                <a:cubicBezTo>
                  <a:pt x="239" y="204"/>
                  <a:pt x="237" y="207"/>
                  <a:pt x="234" y="209"/>
                </a:cubicBezTo>
                <a:cubicBezTo>
                  <a:pt x="232" y="211"/>
                  <a:pt x="230" y="213"/>
                  <a:pt x="228" y="214"/>
                </a:cubicBezTo>
                <a:cubicBezTo>
                  <a:pt x="225" y="215"/>
                  <a:pt x="224" y="216"/>
                  <a:pt x="223" y="216"/>
                </a:cubicBezTo>
                <a:cubicBezTo>
                  <a:pt x="222" y="216"/>
                  <a:pt x="220" y="216"/>
                  <a:pt x="219" y="216"/>
                </a:cubicBezTo>
                <a:cubicBezTo>
                  <a:pt x="218" y="216"/>
                  <a:pt x="216" y="215"/>
                  <a:pt x="214" y="214"/>
                </a:cubicBezTo>
                <a:cubicBezTo>
                  <a:pt x="213" y="213"/>
                  <a:pt x="212" y="212"/>
                  <a:pt x="211" y="212"/>
                </a:cubicBezTo>
                <a:cubicBezTo>
                  <a:pt x="210" y="211"/>
                  <a:pt x="210" y="211"/>
                  <a:pt x="209" y="210"/>
                </a:cubicBezTo>
                <a:cubicBezTo>
                  <a:pt x="209" y="209"/>
                  <a:pt x="209" y="209"/>
                  <a:pt x="209" y="208"/>
                </a:cubicBezTo>
                <a:cubicBezTo>
                  <a:pt x="209" y="208"/>
                  <a:pt x="209" y="207"/>
                  <a:pt x="209" y="207"/>
                </a:cubicBezTo>
                <a:cubicBezTo>
                  <a:pt x="210" y="206"/>
                  <a:pt x="211" y="205"/>
                  <a:pt x="213" y="204"/>
                </a:cubicBezTo>
                <a:cubicBezTo>
                  <a:pt x="215" y="203"/>
                  <a:pt x="217" y="202"/>
                  <a:pt x="220" y="200"/>
                </a:cubicBezTo>
                <a:cubicBezTo>
                  <a:pt x="222" y="199"/>
                  <a:pt x="225" y="196"/>
                  <a:pt x="228" y="194"/>
                </a:cubicBezTo>
                <a:cubicBezTo>
                  <a:pt x="231" y="191"/>
                  <a:pt x="234" y="187"/>
                  <a:pt x="236" y="183"/>
                </a:cubicBezTo>
                <a:cubicBezTo>
                  <a:pt x="238" y="179"/>
                  <a:pt x="240" y="176"/>
                  <a:pt x="240" y="173"/>
                </a:cubicBezTo>
                <a:cubicBezTo>
                  <a:pt x="241" y="169"/>
                  <a:pt x="241" y="166"/>
                  <a:pt x="241" y="163"/>
                </a:cubicBezTo>
                <a:cubicBezTo>
                  <a:pt x="240" y="160"/>
                  <a:pt x="239" y="158"/>
                  <a:pt x="237" y="155"/>
                </a:cubicBezTo>
                <a:cubicBezTo>
                  <a:pt x="235" y="153"/>
                  <a:pt x="233" y="150"/>
                  <a:pt x="230" y="149"/>
                </a:cubicBezTo>
                <a:cubicBezTo>
                  <a:pt x="227" y="147"/>
                  <a:pt x="223" y="146"/>
                  <a:pt x="220" y="146"/>
                </a:cubicBezTo>
                <a:cubicBezTo>
                  <a:pt x="217" y="146"/>
                  <a:pt x="214" y="147"/>
                  <a:pt x="211" y="148"/>
                </a:cubicBezTo>
                <a:cubicBezTo>
                  <a:pt x="207" y="150"/>
                  <a:pt x="204" y="152"/>
                  <a:pt x="201" y="154"/>
                </a:cubicBezTo>
                <a:cubicBezTo>
                  <a:pt x="198" y="156"/>
                  <a:pt x="194" y="159"/>
                  <a:pt x="191" y="161"/>
                </a:cubicBezTo>
                <a:cubicBezTo>
                  <a:pt x="187" y="164"/>
                  <a:pt x="184" y="166"/>
                  <a:pt x="180" y="168"/>
                </a:cubicBezTo>
                <a:cubicBezTo>
                  <a:pt x="176" y="170"/>
                  <a:pt x="173" y="171"/>
                  <a:pt x="169" y="172"/>
                </a:cubicBezTo>
                <a:cubicBezTo>
                  <a:pt x="165" y="173"/>
                  <a:pt x="161" y="174"/>
                  <a:pt x="156" y="173"/>
                </a:cubicBezTo>
                <a:cubicBezTo>
                  <a:pt x="152" y="173"/>
                  <a:pt x="147" y="171"/>
                  <a:pt x="143" y="169"/>
                </a:cubicBezTo>
                <a:cubicBezTo>
                  <a:pt x="138" y="166"/>
                  <a:pt x="134" y="162"/>
                  <a:pt x="131" y="158"/>
                </a:cubicBezTo>
                <a:cubicBezTo>
                  <a:pt x="128" y="154"/>
                  <a:pt x="127" y="150"/>
                  <a:pt x="126" y="145"/>
                </a:cubicBezTo>
                <a:cubicBezTo>
                  <a:pt x="125" y="141"/>
                  <a:pt x="125" y="136"/>
                  <a:pt x="126" y="131"/>
                </a:cubicBezTo>
                <a:cubicBezTo>
                  <a:pt x="128" y="126"/>
                  <a:pt x="130" y="121"/>
                  <a:pt x="133" y="115"/>
                </a:cubicBezTo>
                <a:cubicBezTo>
                  <a:pt x="134" y="113"/>
                  <a:pt x="136" y="110"/>
                  <a:pt x="138" y="108"/>
                </a:cubicBezTo>
                <a:cubicBezTo>
                  <a:pt x="140" y="106"/>
                  <a:pt x="142" y="104"/>
                  <a:pt x="144" y="102"/>
                </a:cubicBezTo>
                <a:cubicBezTo>
                  <a:pt x="146" y="100"/>
                  <a:pt x="148" y="98"/>
                  <a:pt x="150" y="97"/>
                </a:cubicBezTo>
                <a:cubicBezTo>
                  <a:pt x="152" y="96"/>
                  <a:pt x="153" y="95"/>
                  <a:pt x="154" y="95"/>
                </a:cubicBezTo>
                <a:cubicBezTo>
                  <a:pt x="155" y="94"/>
                  <a:pt x="156" y="94"/>
                  <a:pt x="156" y="94"/>
                </a:cubicBezTo>
                <a:cubicBezTo>
                  <a:pt x="157" y="94"/>
                  <a:pt x="157" y="94"/>
                  <a:pt x="158" y="95"/>
                </a:cubicBezTo>
                <a:cubicBezTo>
                  <a:pt x="158" y="95"/>
                  <a:pt x="159" y="95"/>
                  <a:pt x="160" y="95"/>
                </a:cubicBezTo>
                <a:cubicBezTo>
                  <a:pt x="161" y="96"/>
                  <a:pt x="161" y="96"/>
                  <a:pt x="163" y="97"/>
                </a:cubicBezTo>
                <a:cubicBezTo>
                  <a:pt x="164" y="98"/>
                  <a:pt x="165" y="98"/>
                  <a:pt x="165" y="99"/>
                </a:cubicBezTo>
                <a:cubicBezTo>
                  <a:pt x="166" y="99"/>
                  <a:pt x="167" y="100"/>
                  <a:pt x="167" y="100"/>
                </a:cubicBezTo>
                <a:cubicBezTo>
                  <a:pt x="168" y="101"/>
                  <a:pt x="168" y="101"/>
                  <a:pt x="168" y="102"/>
                </a:cubicBezTo>
                <a:cubicBezTo>
                  <a:pt x="168" y="102"/>
                  <a:pt x="168" y="103"/>
                  <a:pt x="168" y="103"/>
                </a:cubicBezTo>
                <a:cubicBezTo>
                  <a:pt x="168" y="104"/>
                  <a:pt x="166" y="105"/>
                  <a:pt x="165" y="106"/>
                </a:cubicBezTo>
                <a:cubicBezTo>
                  <a:pt x="163" y="107"/>
                  <a:pt x="161" y="108"/>
                  <a:pt x="159" y="109"/>
                </a:cubicBezTo>
                <a:cubicBezTo>
                  <a:pt x="157" y="111"/>
                  <a:pt x="154" y="113"/>
                  <a:pt x="152" y="115"/>
                </a:cubicBezTo>
                <a:cubicBezTo>
                  <a:pt x="149" y="117"/>
                  <a:pt x="147" y="120"/>
                  <a:pt x="145" y="123"/>
                </a:cubicBezTo>
                <a:cubicBezTo>
                  <a:pt x="143" y="127"/>
                  <a:pt x="142" y="130"/>
                  <a:pt x="142" y="133"/>
                </a:cubicBezTo>
                <a:cubicBezTo>
                  <a:pt x="141" y="136"/>
                  <a:pt x="141" y="138"/>
                  <a:pt x="142" y="141"/>
                </a:cubicBezTo>
                <a:cubicBezTo>
                  <a:pt x="142" y="143"/>
                  <a:pt x="143" y="145"/>
                  <a:pt x="145" y="147"/>
                </a:cubicBezTo>
                <a:cubicBezTo>
                  <a:pt x="146" y="149"/>
                  <a:pt x="148" y="151"/>
                  <a:pt x="150" y="152"/>
                </a:cubicBezTo>
                <a:cubicBezTo>
                  <a:pt x="154" y="154"/>
                  <a:pt x="157" y="155"/>
                  <a:pt x="160" y="155"/>
                </a:cubicBezTo>
                <a:cubicBezTo>
                  <a:pt x="163" y="154"/>
                  <a:pt x="167" y="154"/>
                  <a:pt x="170" y="152"/>
                </a:cubicBezTo>
                <a:cubicBezTo>
                  <a:pt x="173" y="151"/>
                  <a:pt x="176" y="149"/>
                  <a:pt x="180" y="146"/>
                </a:cubicBezTo>
                <a:cubicBezTo>
                  <a:pt x="183" y="144"/>
                  <a:pt x="186" y="142"/>
                  <a:pt x="190" y="139"/>
                </a:cubicBezTo>
                <a:cubicBezTo>
                  <a:pt x="193" y="137"/>
                  <a:pt x="197" y="135"/>
                  <a:pt x="200" y="133"/>
                </a:cubicBezTo>
                <a:cubicBezTo>
                  <a:pt x="204" y="130"/>
                  <a:pt x="208" y="129"/>
                  <a:pt x="212" y="128"/>
                </a:cubicBezTo>
                <a:cubicBezTo>
                  <a:pt x="216" y="127"/>
                  <a:pt x="220" y="126"/>
                  <a:pt x="224" y="127"/>
                </a:cubicBezTo>
                <a:cubicBezTo>
                  <a:pt x="229" y="127"/>
                  <a:pt x="233" y="129"/>
                  <a:pt x="238" y="131"/>
                </a:cubicBezTo>
                <a:close/>
                <a:moveTo>
                  <a:pt x="313" y="61"/>
                </a:moveTo>
                <a:cubicBezTo>
                  <a:pt x="314" y="62"/>
                  <a:pt x="315" y="63"/>
                  <a:pt x="316" y="63"/>
                </a:cubicBezTo>
                <a:cubicBezTo>
                  <a:pt x="317" y="64"/>
                  <a:pt x="317" y="64"/>
                  <a:pt x="318" y="65"/>
                </a:cubicBezTo>
                <a:cubicBezTo>
                  <a:pt x="318" y="66"/>
                  <a:pt x="318" y="66"/>
                  <a:pt x="318" y="67"/>
                </a:cubicBezTo>
                <a:cubicBezTo>
                  <a:pt x="318" y="67"/>
                  <a:pt x="318" y="68"/>
                  <a:pt x="318" y="68"/>
                </a:cubicBezTo>
                <a:lnTo>
                  <a:pt x="285" y="124"/>
                </a:lnTo>
                <a:cubicBezTo>
                  <a:pt x="285" y="126"/>
                  <a:pt x="283" y="127"/>
                  <a:pt x="282" y="127"/>
                </a:cubicBezTo>
                <a:cubicBezTo>
                  <a:pt x="280" y="128"/>
                  <a:pt x="278" y="128"/>
                  <a:pt x="276" y="126"/>
                </a:cubicBezTo>
                <a:lnTo>
                  <a:pt x="172" y="66"/>
                </a:lnTo>
                <a:cubicBezTo>
                  <a:pt x="169" y="65"/>
                  <a:pt x="168" y="63"/>
                  <a:pt x="168" y="62"/>
                </a:cubicBezTo>
                <a:cubicBezTo>
                  <a:pt x="168" y="60"/>
                  <a:pt x="168" y="58"/>
                  <a:pt x="169" y="57"/>
                </a:cubicBezTo>
                <a:lnTo>
                  <a:pt x="201" y="1"/>
                </a:lnTo>
                <a:cubicBezTo>
                  <a:pt x="201" y="1"/>
                  <a:pt x="201" y="1"/>
                  <a:pt x="202" y="0"/>
                </a:cubicBezTo>
                <a:cubicBezTo>
                  <a:pt x="202" y="0"/>
                  <a:pt x="203" y="0"/>
                  <a:pt x="204" y="0"/>
                </a:cubicBezTo>
                <a:cubicBezTo>
                  <a:pt x="204" y="0"/>
                  <a:pt x="205" y="0"/>
                  <a:pt x="206" y="1"/>
                </a:cubicBezTo>
                <a:cubicBezTo>
                  <a:pt x="207" y="1"/>
                  <a:pt x="208" y="1"/>
                  <a:pt x="209" y="2"/>
                </a:cubicBezTo>
                <a:cubicBezTo>
                  <a:pt x="210" y="3"/>
                  <a:pt x="211" y="3"/>
                  <a:pt x="212" y="4"/>
                </a:cubicBezTo>
                <a:cubicBezTo>
                  <a:pt x="213" y="5"/>
                  <a:pt x="213" y="5"/>
                  <a:pt x="213" y="6"/>
                </a:cubicBezTo>
                <a:cubicBezTo>
                  <a:pt x="214" y="6"/>
                  <a:pt x="214" y="7"/>
                  <a:pt x="214" y="7"/>
                </a:cubicBezTo>
                <a:cubicBezTo>
                  <a:pt x="214" y="8"/>
                  <a:pt x="214" y="8"/>
                  <a:pt x="214" y="9"/>
                </a:cubicBezTo>
                <a:lnTo>
                  <a:pt x="187" y="54"/>
                </a:lnTo>
                <a:lnTo>
                  <a:pt x="224" y="76"/>
                </a:lnTo>
                <a:lnTo>
                  <a:pt x="247" y="36"/>
                </a:lnTo>
                <a:cubicBezTo>
                  <a:pt x="247" y="36"/>
                  <a:pt x="247" y="36"/>
                  <a:pt x="248" y="35"/>
                </a:cubicBezTo>
                <a:cubicBezTo>
                  <a:pt x="248" y="35"/>
                  <a:pt x="249" y="35"/>
                  <a:pt x="249" y="35"/>
                </a:cubicBezTo>
                <a:cubicBezTo>
                  <a:pt x="250" y="35"/>
                  <a:pt x="251" y="35"/>
                  <a:pt x="252" y="36"/>
                </a:cubicBezTo>
                <a:cubicBezTo>
                  <a:pt x="253" y="36"/>
                  <a:pt x="254" y="37"/>
                  <a:pt x="255" y="37"/>
                </a:cubicBezTo>
                <a:cubicBezTo>
                  <a:pt x="256" y="38"/>
                  <a:pt x="257" y="38"/>
                  <a:pt x="257" y="39"/>
                </a:cubicBezTo>
                <a:cubicBezTo>
                  <a:pt x="258" y="40"/>
                  <a:pt x="259" y="40"/>
                  <a:pt x="259" y="41"/>
                </a:cubicBezTo>
                <a:cubicBezTo>
                  <a:pt x="259" y="41"/>
                  <a:pt x="260" y="42"/>
                  <a:pt x="259" y="42"/>
                </a:cubicBezTo>
                <a:cubicBezTo>
                  <a:pt x="259" y="43"/>
                  <a:pt x="259" y="43"/>
                  <a:pt x="259" y="44"/>
                </a:cubicBezTo>
                <a:lnTo>
                  <a:pt x="236" y="83"/>
                </a:lnTo>
                <a:lnTo>
                  <a:pt x="278" y="107"/>
                </a:lnTo>
                <a:lnTo>
                  <a:pt x="305" y="61"/>
                </a:lnTo>
                <a:cubicBezTo>
                  <a:pt x="305" y="60"/>
                  <a:pt x="306" y="60"/>
                  <a:pt x="306" y="60"/>
                </a:cubicBezTo>
                <a:cubicBezTo>
                  <a:pt x="307" y="59"/>
                  <a:pt x="307" y="59"/>
                  <a:pt x="308" y="59"/>
                </a:cubicBezTo>
                <a:cubicBezTo>
                  <a:pt x="308" y="59"/>
                  <a:pt x="309" y="59"/>
                  <a:pt x="310" y="60"/>
                </a:cubicBezTo>
                <a:cubicBezTo>
                  <a:pt x="311" y="60"/>
                  <a:pt x="312" y="61"/>
                  <a:pt x="313" y="61"/>
                </a:cubicBezTo>
                <a:close/>
              </a:path>
            </a:pathLst>
          </a:custGeom>
          <a:solidFill>
            <a:srgbClr val="FE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Freeform 309">
            <a:extLst>
              <a:ext uri="{FF2B5EF4-FFF2-40B4-BE49-F238E27FC236}">
                <a16:creationId xmlns:a16="http://schemas.microsoft.com/office/drawing/2014/main" id="{5AEFE787-C814-4A0E-BD21-2EF2F49E11C4}"/>
              </a:ext>
            </a:extLst>
          </p:cNvPr>
          <p:cNvSpPr>
            <a:spLocks/>
          </p:cNvSpPr>
          <p:nvPr/>
        </p:nvSpPr>
        <p:spPr bwMode="auto">
          <a:xfrm>
            <a:off x="3916930" y="2941765"/>
            <a:ext cx="19045" cy="23806"/>
          </a:xfrm>
          <a:custGeom>
            <a:avLst/>
            <a:gdLst>
              <a:gd name="T0" fmla="*/ 31 w 36"/>
              <a:gd name="T1" fmla="*/ 2 h 48"/>
              <a:gd name="T2" fmla="*/ 35 w 36"/>
              <a:gd name="T3" fmla="*/ 6 h 48"/>
              <a:gd name="T4" fmla="*/ 35 w 36"/>
              <a:gd name="T5" fmla="*/ 9 h 48"/>
              <a:gd name="T6" fmla="*/ 13 w 36"/>
              <a:gd name="T7" fmla="*/ 47 h 48"/>
              <a:gd name="T8" fmla="*/ 10 w 36"/>
              <a:gd name="T9" fmla="*/ 48 h 48"/>
              <a:gd name="T10" fmla="*/ 5 w 36"/>
              <a:gd name="T11" fmla="*/ 46 h 48"/>
              <a:gd name="T12" fmla="*/ 1 w 36"/>
              <a:gd name="T13" fmla="*/ 43 h 48"/>
              <a:gd name="T14" fmla="*/ 1 w 36"/>
              <a:gd name="T15" fmla="*/ 40 h 48"/>
              <a:gd name="T16" fmla="*/ 23 w 36"/>
              <a:gd name="T17" fmla="*/ 2 h 48"/>
              <a:gd name="T18" fmla="*/ 24 w 36"/>
              <a:gd name="T19" fmla="*/ 1 h 48"/>
              <a:gd name="T20" fmla="*/ 25 w 36"/>
              <a:gd name="T21" fmla="*/ 0 h 48"/>
              <a:gd name="T22" fmla="*/ 28 w 36"/>
              <a:gd name="T23" fmla="*/ 1 h 48"/>
              <a:gd name="T24" fmla="*/ 31 w 36"/>
              <a:gd name="T25" fmla="*/ 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" h="48">
                <a:moveTo>
                  <a:pt x="31" y="2"/>
                </a:moveTo>
                <a:cubicBezTo>
                  <a:pt x="33" y="4"/>
                  <a:pt x="34" y="5"/>
                  <a:pt x="35" y="6"/>
                </a:cubicBezTo>
                <a:cubicBezTo>
                  <a:pt x="36" y="7"/>
                  <a:pt x="36" y="8"/>
                  <a:pt x="35" y="9"/>
                </a:cubicBezTo>
                <a:lnTo>
                  <a:pt x="13" y="47"/>
                </a:lnTo>
                <a:cubicBezTo>
                  <a:pt x="13" y="48"/>
                  <a:pt x="12" y="48"/>
                  <a:pt x="10" y="48"/>
                </a:cubicBezTo>
                <a:cubicBezTo>
                  <a:pt x="9" y="48"/>
                  <a:pt x="7" y="48"/>
                  <a:pt x="5" y="46"/>
                </a:cubicBezTo>
                <a:cubicBezTo>
                  <a:pt x="3" y="45"/>
                  <a:pt x="1" y="44"/>
                  <a:pt x="1" y="43"/>
                </a:cubicBezTo>
                <a:cubicBezTo>
                  <a:pt x="0" y="42"/>
                  <a:pt x="0" y="41"/>
                  <a:pt x="1" y="40"/>
                </a:cubicBezTo>
                <a:lnTo>
                  <a:pt x="23" y="2"/>
                </a:lnTo>
                <a:cubicBezTo>
                  <a:pt x="23" y="1"/>
                  <a:pt x="23" y="1"/>
                  <a:pt x="24" y="1"/>
                </a:cubicBezTo>
                <a:cubicBezTo>
                  <a:pt x="24" y="0"/>
                  <a:pt x="25" y="0"/>
                  <a:pt x="25" y="0"/>
                </a:cubicBezTo>
                <a:cubicBezTo>
                  <a:pt x="26" y="0"/>
                  <a:pt x="27" y="1"/>
                  <a:pt x="28" y="1"/>
                </a:cubicBezTo>
                <a:cubicBezTo>
                  <a:pt x="28" y="1"/>
                  <a:pt x="29" y="2"/>
                  <a:pt x="31" y="2"/>
                </a:cubicBezTo>
                <a:close/>
              </a:path>
            </a:pathLst>
          </a:custGeom>
          <a:solidFill>
            <a:srgbClr val="FE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Freeform 310">
            <a:extLst>
              <a:ext uri="{FF2B5EF4-FFF2-40B4-BE49-F238E27FC236}">
                <a16:creationId xmlns:a16="http://schemas.microsoft.com/office/drawing/2014/main" id="{7F576AF3-4FF6-400C-B71B-2EFBE8FE269F}"/>
              </a:ext>
            </a:extLst>
          </p:cNvPr>
          <p:cNvSpPr>
            <a:spLocks noEditPoints="1"/>
          </p:cNvSpPr>
          <p:nvPr/>
        </p:nvSpPr>
        <p:spPr bwMode="auto">
          <a:xfrm>
            <a:off x="3897885" y="2518014"/>
            <a:ext cx="304721" cy="415817"/>
          </a:xfrm>
          <a:custGeom>
            <a:avLst/>
            <a:gdLst>
              <a:gd name="T0" fmla="*/ 143 w 578"/>
              <a:gd name="T1" fmla="*/ 831 h 847"/>
              <a:gd name="T2" fmla="*/ 135 w 578"/>
              <a:gd name="T3" fmla="*/ 847 h 847"/>
              <a:gd name="T4" fmla="*/ 5 w 578"/>
              <a:gd name="T5" fmla="*/ 820 h 847"/>
              <a:gd name="T6" fmla="*/ 50 w 578"/>
              <a:gd name="T7" fmla="*/ 731 h 847"/>
              <a:gd name="T8" fmla="*/ 248 w 578"/>
              <a:gd name="T9" fmla="*/ 658 h 847"/>
              <a:gd name="T10" fmla="*/ 153 w 578"/>
              <a:gd name="T11" fmla="*/ 625 h 847"/>
              <a:gd name="T12" fmla="*/ 205 w 578"/>
              <a:gd name="T13" fmla="*/ 601 h 847"/>
              <a:gd name="T14" fmla="*/ 189 w 578"/>
              <a:gd name="T15" fmla="*/ 657 h 847"/>
              <a:gd name="T16" fmla="*/ 231 w 578"/>
              <a:gd name="T17" fmla="*/ 616 h 847"/>
              <a:gd name="T18" fmla="*/ 236 w 578"/>
              <a:gd name="T19" fmla="*/ 510 h 847"/>
              <a:gd name="T20" fmla="*/ 236 w 578"/>
              <a:gd name="T21" fmla="*/ 547 h 847"/>
              <a:gd name="T22" fmla="*/ 283 w 578"/>
              <a:gd name="T23" fmla="*/ 593 h 847"/>
              <a:gd name="T24" fmla="*/ 200 w 578"/>
              <a:gd name="T25" fmla="*/ 538 h 847"/>
              <a:gd name="T26" fmla="*/ 213 w 578"/>
              <a:gd name="T27" fmla="*/ 520 h 847"/>
              <a:gd name="T28" fmla="*/ 225 w 578"/>
              <a:gd name="T29" fmla="*/ 499 h 847"/>
              <a:gd name="T30" fmla="*/ 270 w 578"/>
              <a:gd name="T31" fmla="*/ 376 h 847"/>
              <a:gd name="T32" fmla="*/ 313 w 578"/>
              <a:gd name="T33" fmla="*/ 402 h 847"/>
              <a:gd name="T34" fmla="*/ 346 w 578"/>
              <a:gd name="T35" fmla="*/ 479 h 847"/>
              <a:gd name="T36" fmla="*/ 339 w 578"/>
              <a:gd name="T37" fmla="*/ 495 h 847"/>
              <a:gd name="T38" fmla="*/ 259 w 578"/>
              <a:gd name="T39" fmla="*/ 369 h 847"/>
              <a:gd name="T40" fmla="*/ 416 w 578"/>
              <a:gd name="T41" fmla="*/ 363 h 847"/>
              <a:gd name="T42" fmla="*/ 383 w 578"/>
              <a:gd name="T43" fmla="*/ 409 h 847"/>
              <a:gd name="T44" fmla="*/ 363 w 578"/>
              <a:gd name="T45" fmla="*/ 339 h 847"/>
              <a:gd name="T46" fmla="*/ 321 w 578"/>
              <a:gd name="T47" fmla="*/ 363 h 847"/>
              <a:gd name="T48" fmla="*/ 310 w 578"/>
              <a:gd name="T49" fmla="*/ 371 h 847"/>
              <a:gd name="T50" fmla="*/ 338 w 578"/>
              <a:gd name="T51" fmla="*/ 314 h 847"/>
              <a:gd name="T52" fmla="*/ 360 w 578"/>
              <a:gd name="T53" fmla="*/ 379 h 847"/>
              <a:gd name="T54" fmla="*/ 374 w 578"/>
              <a:gd name="T55" fmla="*/ 345 h 847"/>
              <a:gd name="T56" fmla="*/ 444 w 578"/>
              <a:gd name="T57" fmla="*/ 313 h 847"/>
              <a:gd name="T58" fmla="*/ 422 w 578"/>
              <a:gd name="T59" fmla="*/ 312 h 847"/>
              <a:gd name="T60" fmla="*/ 447 w 578"/>
              <a:gd name="T61" fmla="*/ 278 h 847"/>
              <a:gd name="T62" fmla="*/ 405 w 578"/>
              <a:gd name="T63" fmla="*/ 284 h 847"/>
              <a:gd name="T64" fmla="*/ 370 w 578"/>
              <a:gd name="T65" fmla="*/ 242 h 847"/>
              <a:gd name="T66" fmla="*/ 392 w 578"/>
              <a:gd name="T67" fmla="*/ 226 h 847"/>
              <a:gd name="T68" fmla="*/ 392 w 578"/>
              <a:gd name="T69" fmla="*/ 237 h 847"/>
              <a:gd name="T70" fmla="*/ 391 w 578"/>
              <a:gd name="T71" fmla="*/ 272 h 847"/>
              <a:gd name="T72" fmla="*/ 448 w 578"/>
              <a:gd name="T73" fmla="*/ 252 h 847"/>
              <a:gd name="T74" fmla="*/ 500 w 578"/>
              <a:gd name="T75" fmla="*/ 222 h 847"/>
              <a:gd name="T76" fmla="*/ 402 w 578"/>
              <a:gd name="T77" fmla="*/ 215 h 847"/>
              <a:gd name="T78" fmla="*/ 380 w 578"/>
              <a:gd name="T79" fmla="*/ 184 h 847"/>
              <a:gd name="T80" fmla="*/ 387 w 578"/>
              <a:gd name="T81" fmla="*/ 169 h 847"/>
              <a:gd name="T82" fmla="*/ 427 w 578"/>
              <a:gd name="T83" fmla="*/ 160 h 847"/>
              <a:gd name="T84" fmla="*/ 490 w 578"/>
              <a:gd name="T85" fmla="*/ 208 h 847"/>
              <a:gd name="T86" fmla="*/ 499 w 578"/>
              <a:gd name="T87" fmla="*/ 201 h 847"/>
              <a:gd name="T88" fmla="*/ 516 w 578"/>
              <a:gd name="T89" fmla="*/ 161 h 847"/>
              <a:gd name="T90" fmla="*/ 537 w 578"/>
              <a:gd name="T91" fmla="*/ 119 h 847"/>
              <a:gd name="T92" fmla="*/ 547 w 578"/>
              <a:gd name="T93" fmla="*/ 129 h 847"/>
              <a:gd name="T94" fmla="*/ 469 w 578"/>
              <a:gd name="T95" fmla="*/ 174 h 847"/>
              <a:gd name="T96" fmla="*/ 489 w 578"/>
              <a:gd name="T97" fmla="*/ 88 h 847"/>
              <a:gd name="T98" fmla="*/ 456 w 578"/>
              <a:gd name="T99" fmla="*/ 137 h 847"/>
              <a:gd name="T100" fmla="*/ 526 w 578"/>
              <a:gd name="T101" fmla="*/ 8 h 847"/>
              <a:gd name="T102" fmla="*/ 516 w 578"/>
              <a:gd name="T103" fmla="*/ 30 h 847"/>
              <a:gd name="T104" fmla="*/ 575 w 578"/>
              <a:gd name="T105" fmla="*/ 89 h 847"/>
              <a:gd name="T106" fmla="*/ 486 w 578"/>
              <a:gd name="T107" fmla="*/ 45 h 847"/>
              <a:gd name="T108" fmla="*/ 507 w 578"/>
              <a:gd name="T109" fmla="*/ 41 h 847"/>
              <a:gd name="T110" fmla="*/ 510 w 578"/>
              <a:gd name="T111" fmla="*/ 2 h 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78" h="847">
                <a:moveTo>
                  <a:pt x="56" y="733"/>
                </a:moveTo>
                <a:cubicBezTo>
                  <a:pt x="57" y="734"/>
                  <a:pt x="58" y="734"/>
                  <a:pt x="59" y="735"/>
                </a:cubicBezTo>
                <a:cubicBezTo>
                  <a:pt x="59" y="736"/>
                  <a:pt x="60" y="736"/>
                  <a:pt x="60" y="737"/>
                </a:cubicBezTo>
                <a:cubicBezTo>
                  <a:pt x="61" y="737"/>
                  <a:pt x="61" y="738"/>
                  <a:pt x="61" y="738"/>
                </a:cubicBezTo>
                <a:cubicBezTo>
                  <a:pt x="61" y="739"/>
                  <a:pt x="61" y="740"/>
                  <a:pt x="61" y="740"/>
                </a:cubicBezTo>
                <a:lnTo>
                  <a:pt x="42" y="773"/>
                </a:lnTo>
                <a:lnTo>
                  <a:pt x="143" y="831"/>
                </a:lnTo>
                <a:cubicBezTo>
                  <a:pt x="143" y="832"/>
                  <a:pt x="144" y="832"/>
                  <a:pt x="144" y="832"/>
                </a:cubicBezTo>
                <a:cubicBezTo>
                  <a:pt x="144" y="833"/>
                  <a:pt x="144" y="833"/>
                  <a:pt x="144" y="834"/>
                </a:cubicBezTo>
                <a:cubicBezTo>
                  <a:pt x="144" y="835"/>
                  <a:pt x="144" y="836"/>
                  <a:pt x="143" y="837"/>
                </a:cubicBezTo>
                <a:cubicBezTo>
                  <a:pt x="143" y="838"/>
                  <a:pt x="142" y="839"/>
                  <a:pt x="141" y="841"/>
                </a:cubicBezTo>
                <a:cubicBezTo>
                  <a:pt x="140" y="842"/>
                  <a:pt x="140" y="843"/>
                  <a:pt x="139" y="844"/>
                </a:cubicBezTo>
                <a:cubicBezTo>
                  <a:pt x="138" y="845"/>
                  <a:pt x="137" y="846"/>
                  <a:pt x="137" y="846"/>
                </a:cubicBezTo>
                <a:cubicBezTo>
                  <a:pt x="136" y="847"/>
                  <a:pt x="136" y="847"/>
                  <a:pt x="135" y="847"/>
                </a:cubicBezTo>
                <a:cubicBezTo>
                  <a:pt x="135" y="847"/>
                  <a:pt x="134" y="847"/>
                  <a:pt x="134" y="847"/>
                </a:cubicBezTo>
                <a:lnTo>
                  <a:pt x="33" y="788"/>
                </a:lnTo>
                <a:lnTo>
                  <a:pt x="14" y="821"/>
                </a:lnTo>
                <a:cubicBezTo>
                  <a:pt x="13" y="822"/>
                  <a:pt x="13" y="822"/>
                  <a:pt x="13" y="822"/>
                </a:cubicBezTo>
                <a:cubicBezTo>
                  <a:pt x="12" y="823"/>
                  <a:pt x="12" y="823"/>
                  <a:pt x="11" y="823"/>
                </a:cubicBezTo>
                <a:cubicBezTo>
                  <a:pt x="10" y="823"/>
                  <a:pt x="9" y="822"/>
                  <a:pt x="9" y="822"/>
                </a:cubicBezTo>
                <a:cubicBezTo>
                  <a:pt x="8" y="822"/>
                  <a:pt x="7" y="821"/>
                  <a:pt x="5" y="820"/>
                </a:cubicBezTo>
                <a:cubicBezTo>
                  <a:pt x="4" y="820"/>
                  <a:pt x="3" y="819"/>
                  <a:pt x="3" y="819"/>
                </a:cubicBezTo>
                <a:cubicBezTo>
                  <a:pt x="2" y="818"/>
                  <a:pt x="1" y="817"/>
                  <a:pt x="1" y="817"/>
                </a:cubicBezTo>
                <a:cubicBezTo>
                  <a:pt x="0" y="816"/>
                  <a:pt x="0" y="816"/>
                  <a:pt x="0" y="815"/>
                </a:cubicBezTo>
                <a:cubicBezTo>
                  <a:pt x="0" y="815"/>
                  <a:pt x="0" y="814"/>
                  <a:pt x="1" y="814"/>
                </a:cubicBezTo>
                <a:lnTo>
                  <a:pt x="47" y="732"/>
                </a:lnTo>
                <a:cubicBezTo>
                  <a:pt x="48" y="732"/>
                  <a:pt x="48" y="732"/>
                  <a:pt x="49" y="731"/>
                </a:cubicBezTo>
                <a:cubicBezTo>
                  <a:pt x="49" y="731"/>
                  <a:pt x="50" y="731"/>
                  <a:pt x="50" y="731"/>
                </a:cubicBezTo>
                <a:cubicBezTo>
                  <a:pt x="51" y="731"/>
                  <a:pt x="52" y="731"/>
                  <a:pt x="53" y="732"/>
                </a:cubicBezTo>
                <a:cubicBezTo>
                  <a:pt x="54" y="732"/>
                  <a:pt x="55" y="733"/>
                  <a:pt x="56" y="733"/>
                </a:cubicBezTo>
                <a:close/>
                <a:moveTo>
                  <a:pt x="227" y="591"/>
                </a:moveTo>
                <a:cubicBezTo>
                  <a:pt x="233" y="595"/>
                  <a:pt x="239" y="599"/>
                  <a:pt x="243" y="604"/>
                </a:cubicBezTo>
                <a:cubicBezTo>
                  <a:pt x="248" y="609"/>
                  <a:pt x="251" y="614"/>
                  <a:pt x="253" y="620"/>
                </a:cubicBezTo>
                <a:cubicBezTo>
                  <a:pt x="255" y="626"/>
                  <a:pt x="256" y="632"/>
                  <a:pt x="255" y="638"/>
                </a:cubicBezTo>
                <a:cubicBezTo>
                  <a:pt x="254" y="645"/>
                  <a:pt x="252" y="652"/>
                  <a:pt x="248" y="658"/>
                </a:cubicBezTo>
                <a:cubicBezTo>
                  <a:pt x="244" y="665"/>
                  <a:pt x="240" y="670"/>
                  <a:pt x="235" y="674"/>
                </a:cubicBezTo>
                <a:cubicBezTo>
                  <a:pt x="230" y="678"/>
                  <a:pt x="225" y="680"/>
                  <a:pt x="219" y="682"/>
                </a:cubicBezTo>
                <a:cubicBezTo>
                  <a:pt x="213" y="683"/>
                  <a:pt x="207" y="683"/>
                  <a:pt x="201" y="681"/>
                </a:cubicBezTo>
                <a:cubicBezTo>
                  <a:pt x="195" y="680"/>
                  <a:pt x="188" y="677"/>
                  <a:pt x="181" y="673"/>
                </a:cubicBezTo>
                <a:cubicBezTo>
                  <a:pt x="175" y="669"/>
                  <a:pt x="169" y="665"/>
                  <a:pt x="164" y="660"/>
                </a:cubicBezTo>
                <a:cubicBezTo>
                  <a:pt x="160" y="655"/>
                  <a:pt x="157" y="649"/>
                  <a:pt x="155" y="644"/>
                </a:cubicBezTo>
                <a:cubicBezTo>
                  <a:pt x="153" y="638"/>
                  <a:pt x="152" y="632"/>
                  <a:pt x="153" y="625"/>
                </a:cubicBezTo>
                <a:cubicBezTo>
                  <a:pt x="153" y="619"/>
                  <a:pt x="156" y="612"/>
                  <a:pt x="160" y="605"/>
                </a:cubicBezTo>
                <a:cubicBezTo>
                  <a:pt x="164" y="599"/>
                  <a:pt x="168" y="593"/>
                  <a:pt x="173" y="589"/>
                </a:cubicBezTo>
                <a:cubicBezTo>
                  <a:pt x="178" y="586"/>
                  <a:pt x="183" y="583"/>
                  <a:pt x="189" y="582"/>
                </a:cubicBezTo>
                <a:cubicBezTo>
                  <a:pt x="194" y="581"/>
                  <a:pt x="200" y="581"/>
                  <a:pt x="207" y="583"/>
                </a:cubicBezTo>
                <a:cubicBezTo>
                  <a:pt x="213" y="584"/>
                  <a:pt x="220" y="587"/>
                  <a:pt x="227" y="591"/>
                </a:cubicBezTo>
                <a:close/>
                <a:moveTo>
                  <a:pt x="219" y="607"/>
                </a:moveTo>
                <a:cubicBezTo>
                  <a:pt x="214" y="604"/>
                  <a:pt x="210" y="602"/>
                  <a:pt x="205" y="601"/>
                </a:cubicBezTo>
                <a:cubicBezTo>
                  <a:pt x="201" y="599"/>
                  <a:pt x="197" y="599"/>
                  <a:pt x="193" y="599"/>
                </a:cubicBezTo>
                <a:cubicBezTo>
                  <a:pt x="189" y="599"/>
                  <a:pt x="185" y="600"/>
                  <a:pt x="181" y="602"/>
                </a:cubicBezTo>
                <a:cubicBezTo>
                  <a:pt x="178" y="605"/>
                  <a:pt x="175" y="608"/>
                  <a:pt x="172" y="613"/>
                </a:cubicBezTo>
                <a:cubicBezTo>
                  <a:pt x="169" y="617"/>
                  <a:pt x="168" y="622"/>
                  <a:pt x="168" y="626"/>
                </a:cubicBezTo>
                <a:cubicBezTo>
                  <a:pt x="167" y="630"/>
                  <a:pt x="168" y="634"/>
                  <a:pt x="170" y="637"/>
                </a:cubicBezTo>
                <a:cubicBezTo>
                  <a:pt x="171" y="641"/>
                  <a:pt x="174" y="645"/>
                  <a:pt x="177" y="648"/>
                </a:cubicBezTo>
                <a:cubicBezTo>
                  <a:pt x="181" y="651"/>
                  <a:pt x="185" y="654"/>
                  <a:pt x="189" y="657"/>
                </a:cubicBezTo>
                <a:cubicBezTo>
                  <a:pt x="194" y="659"/>
                  <a:pt x="198" y="661"/>
                  <a:pt x="202" y="663"/>
                </a:cubicBezTo>
                <a:cubicBezTo>
                  <a:pt x="207" y="664"/>
                  <a:pt x="211" y="665"/>
                  <a:pt x="215" y="665"/>
                </a:cubicBezTo>
                <a:cubicBezTo>
                  <a:pt x="219" y="664"/>
                  <a:pt x="223" y="663"/>
                  <a:pt x="226" y="661"/>
                </a:cubicBezTo>
                <a:cubicBezTo>
                  <a:pt x="230" y="659"/>
                  <a:pt x="233" y="655"/>
                  <a:pt x="236" y="650"/>
                </a:cubicBezTo>
                <a:cubicBezTo>
                  <a:pt x="238" y="646"/>
                  <a:pt x="240" y="642"/>
                  <a:pt x="240" y="638"/>
                </a:cubicBezTo>
                <a:cubicBezTo>
                  <a:pt x="240" y="634"/>
                  <a:pt x="240" y="630"/>
                  <a:pt x="238" y="626"/>
                </a:cubicBezTo>
                <a:cubicBezTo>
                  <a:pt x="236" y="622"/>
                  <a:pt x="234" y="619"/>
                  <a:pt x="231" y="616"/>
                </a:cubicBezTo>
                <a:cubicBezTo>
                  <a:pt x="227" y="612"/>
                  <a:pt x="223" y="609"/>
                  <a:pt x="219" y="607"/>
                </a:cubicBezTo>
                <a:close/>
                <a:moveTo>
                  <a:pt x="232" y="502"/>
                </a:moveTo>
                <a:cubicBezTo>
                  <a:pt x="233" y="503"/>
                  <a:pt x="234" y="503"/>
                  <a:pt x="235" y="504"/>
                </a:cubicBezTo>
                <a:cubicBezTo>
                  <a:pt x="236" y="505"/>
                  <a:pt x="237" y="505"/>
                  <a:pt x="237" y="506"/>
                </a:cubicBezTo>
                <a:cubicBezTo>
                  <a:pt x="238" y="506"/>
                  <a:pt x="238" y="506"/>
                  <a:pt x="238" y="507"/>
                </a:cubicBezTo>
                <a:cubicBezTo>
                  <a:pt x="238" y="507"/>
                  <a:pt x="238" y="508"/>
                  <a:pt x="238" y="508"/>
                </a:cubicBezTo>
                <a:cubicBezTo>
                  <a:pt x="237" y="509"/>
                  <a:pt x="237" y="509"/>
                  <a:pt x="236" y="510"/>
                </a:cubicBezTo>
                <a:cubicBezTo>
                  <a:pt x="236" y="510"/>
                  <a:pt x="235" y="511"/>
                  <a:pt x="234" y="512"/>
                </a:cubicBezTo>
                <a:cubicBezTo>
                  <a:pt x="233" y="512"/>
                  <a:pt x="232" y="513"/>
                  <a:pt x="232" y="514"/>
                </a:cubicBezTo>
                <a:cubicBezTo>
                  <a:pt x="231" y="515"/>
                  <a:pt x="230" y="516"/>
                  <a:pt x="229" y="517"/>
                </a:cubicBezTo>
                <a:cubicBezTo>
                  <a:pt x="228" y="519"/>
                  <a:pt x="228" y="521"/>
                  <a:pt x="228" y="522"/>
                </a:cubicBezTo>
                <a:cubicBezTo>
                  <a:pt x="227" y="524"/>
                  <a:pt x="227" y="526"/>
                  <a:pt x="228" y="529"/>
                </a:cubicBezTo>
                <a:cubicBezTo>
                  <a:pt x="228" y="531"/>
                  <a:pt x="229" y="534"/>
                  <a:pt x="231" y="537"/>
                </a:cubicBezTo>
                <a:cubicBezTo>
                  <a:pt x="232" y="540"/>
                  <a:pt x="234" y="543"/>
                  <a:pt x="236" y="547"/>
                </a:cubicBezTo>
                <a:lnTo>
                  <a:pt x="289" y="578"/>
                </a:lnTo>
                <a:cubicBezTo>
                  <a:pt x="289" y="579"/>
                  <a:pt x="290" y="579"/>
                  <a:pt x="290" y="579"/>
                </a:cubicBezTo>
                <a:cubicBezTo>
                  <a:pt x="290" y="580"/>
                  <a:pt x="290" y="580"/>
                  <a:pt x="290" y="581"/>
                </a:cubicBezTo>
                <a:cubicBezTo>
                  <a:pt x="290" y="582"/>
                  <a:pt x="290" y="583"/>
                  <a:pt x="289" y="584"/>
                </a:cubicBezTo>
                <a:cubicBezTo>
                  <a:pt x="289" y="585"/>
                  <a:pt x="288" y="586"/>
                  <a:pt x="287" y="587"/>
                </a:cubicBezTo>
                <a:cubicBezTo>
                  <a:pt x="287" y="589"/>
                  <a:pt x="286" y="590"/>
                  <a:pt x="285" y="591"/>
                </a:cubicBezTo>
                <a:cubicBezTo>
                  <a:pt x="285" y="592"/>
                  <a:pt x="284" y="592"/>
                  <a:pt x="283" y="593"/>
                </a:cubicBezTo>
                <a:cubicBezTo>
                  <a:pt x="283" y="593"/>
                  <a:pt x="282" y="594"/>
                  <a:pt x="282" y="594"/>
                </a:cubicBezTo>
                <a:cubicBezTo>
                  <a:pt x="281" y="594"/>
                  <a:pt x="281" y="593"/>
                  <a:pt x="280" y="593"/>
                </a:cubicBezTo>
                <a:lnTo>
                  <a:pt x="199" y="546"/>
                </a:lnTo>
                <a:cubicBezTo>
                  <a:pt x="199" y="546"/>
                  <a:pt x="198" y="546"/>
                  <a:pt x="198" y="545"/>
                </a:cubicBezTo>
                <a:cubicBezTo>
                  <a:pt x="198" y="545"/>
                  <a:pt x="198" y="544"/>
                  <a:pt x="198" y="544"/>
                </a:cubicBezTo>
                <a:cubicBezTo>
                  <a:pt x="198" y="543"/>
                  <a:pt x="198" y="542"/>
                  <a:pt x="199" y="541"/>
                </a:cubicBezTo>
                <a:cubicBezTo>
                  <a:pt x="199" y="540"/>
                  <a:pt x="200" y="539"/>
                  <a:pt x="200" y="538"/>
                </a:cubicBezTo>
                <a:cubicBezTo>
                  <a:pt x="201" y="537"/>
                  <a:pt x="202" y="536"/>
                  <a:pt x="202" y="535"/>
                </a:cubicBezTo>
                <a:cubicBezTo>
                  <a:pt x="203" y="534"/>
                  <a:pt x="204" y="533"/>
                  <a:pt x="204" y="533"/>
                </a:cubicBezTo>
                <a:cubicBezTo>
                  <a:pt x="205" y="533"/>
                  <a:pt x="205" y="532"/>
                  <a:pt x="206" y="532"/>
                </a:cubicBezTo>
                <a:cubicBezTo>
                  <a:pt x="206" y="532"/>
                  <a:pt x="206" y="533"/>
                  <a:pt x="207" y="533"/>
                </a:cubicBezTo>
                <a:lnTo>
                  <a:pt x="219" y="540"/>
                </a:lnTo>
                <a:cubicBezTo>
                  <a:pt x="217" y="536"/>
                  <a:pt x="215" y="532"/>
                  <a:pt x="214" y="529"/>
                </a:cubicBezTo>
                <a:cubicBezTo>
                  <a:pt x="214" y="526"/>
                  <a:pt x="213" y="523"/>
                  <a:pt x="213" y="520"/>
                </a:cubicBezTo>
                <a:cubicBezTo>
                  <a:pt x="213" y="518"/>
                  <a:pt x="213" y="516"/>
                  <a:pt x="213" y="514"/>
                </a:cubicBezTo>
                <a:cubicBezTo>
                  <a:pt x="214" y="512"/>
                  <a:pt x="215" y="510"/>
                  <a:pt x="216" y="508"/>
                </a:cubicBezTo>
                <a:cubicBezTo>
                  <a:pt x="216" y="508"/>
                  <a:pt x="217" y="507"/>
                  <a:pt x="217" y="506"/>
                </a:cubicBezTo>
                <a:cubicBezTo>
                  <a:pt x="218" y="505"/>
                  <a:pt x="219" y="504"/>
                  <a:pt x="220" y="503"/>
                </a:cubicBezTo>
                <a:cubicBezTo>
                  <a:pt x="221" y="502"/>
                  <a:pt x="221" y="501"/>
                  <a:pt x="222" y="500"/>
                </a:cubicBezTo>
                <a:cubicBezTo>
                  <a:pt x="223" y="500"/>
                  <a:pt x="224" y="499"/>
                  <a:pt x="224" y="499"/>
                </a:cubicBezTo>
                <a:cubicBezTo>
                  <a:pt x="225" y="499"/>
                  <a:pt x="225" y="499"/>
                  <a:pt x="225" y="499"/>
                </a:cubicBezTo>
                <a:cubicBezTo>
                  <a:pt x="226" y="499"/>
                  <a:pt x="226" y="499"/>
                  <a:pt x="227" y="499"/>
                </a:cubicBezTo>
                <a:cubicBezTo>
                  <a:pt x="227" y="499"/>
                  <a:pt x="228" y="500"/>
                  <a:pt x="229" y="500"/>
                </a:cubicBezTo>
                <a:cubicBezTo>
                  <a:pt x="229" y="500"/>
                  <a:pt x="231" y="501"/>
                  <a:pt x="232" y="502"/>
                </a:cubicBezTo>
                <a:close/>
                <a:moveTo>
                  <a:pt x="265" y="371"/>
                </a:moveTo>
                <a:cubicBezTo>
                  <a:pt x="266" y="372"/>
                  <a:pt x="267" y="372"/>
                  <a:pt x="268" y="373"/>
                </a:cubicBezTo>
                <a:cubicBezTo>
                  <a:pt x="269" y="373"/>
                  <a:pt x="269" y="374"/>
                  <a:pt x="270" y="375"/>
                </a:cubicBezTo>
                <a:cubicBezTo>
                  <a:pt x="270" y="375"/>
                  <a:pt x="270" y="376"/>
                  <a:pt x="270" y="376"/>
                </a:cubicBezTo>
                <a:cubicBezTo>
                  <a:pt x="270" y="377"/>
                  <a:pt x="270" y="377"/>
                  <a:pt x="270" y="378"/>
                </a:cubicBezTo>
                <a:lnTo>
                  <a:pt x="245" y="420"/>
                </a:lnTo>
                <a:lnTo>
                  <a:pt x="285" y="443"/>
                </a:lnTo>
                <a:lnTo>
                  <a:pt x="308" y="403"/>
                </a:lnTo>
                <a:cubicBezTo>
                  <a:pt x="308" y="403"/>
                  <a:pt x="309" y="402"/>
                  <a:pt x="309" y="402"/>
                </a:cubicBezTo>
                <a:cubicBezTo>
                  <a:pt x="310" y="402"/>
                  <a:pt x="310" y="401"/>
                  <a:pt x="311" y="401"/>
                </a:cubicBezTo>
                <a:cubicBezTo>
                  <a:pt x="311" y="401"/>
                  <a:pt x="312" y="402"/>
                  <a:pt x="313" y="402"/>
                </a:cubicBezTo>
                <a:cubicBezTo>
                  <a:pt x="314" y="402"/>
                  <a:pt x="315" y="403"/>
                  <a:pt x="316" y="404"/>
                </a:cubicBezTo>
                <a:cubicBezTo>
                  <a:pt x="317" y="404"/>
                  <a:pt x="318" y="405"/>
                  <a:pt x="319" y="405"/>
                </a:cubicBezTo>
                <a:cubicBezTo>
                  <a:pt x="320" y="406"/>
                  <a:pt x="320" y="407"/>
                  <a:pt x="321" y="407"/>
                </a:cubicBezTo>
                <a:cubicBezTo>
                  <a:pt x="321" y="408"/>
                  <a:pt x="321" y="408"/>
                  <a:pt x="321" y="409"/>
                </a:cubicBezTo>
                <a:cubicBezTo>
                  <a:pt x="321" y="409"/>
                  <a:pt x="321" y="410"/>
                  <a:pt x="321" y="410"/>
                </a:cubicBezTo>
                <a:lnTo>
                  <a:pt x="298" y="451"/>
                </a:lnTo>
                <a:lnTo>
                  <a:pt x="346" y="479"/>
                </a:lnTo>
                <a:cubicBezTo>
                  <a:pt x="347" y="479"/>
                  <a:pt x="347" y="479"/>
                  <a:pt x="347" y="480"/>
                </a:cubicBezTo>
                <a:cubicBezTo>
                  <a:pt x="348" y="480"/>
                  <a:pt x="348" y="481"/>
                  <a:pt x="347" y="482"/>
                </a:cubicBezTo>
                <a:cubicBezTo>
                  <a:pt x="347" y="482"/>
                  <a:pt x="347" y="483"/>
                  <a:pt x="347" y="484"/>
                </a:cubicBezTo>
                <a:cubicBezTo>
                  <a:pt x="346" y="485"/>
                  <a:pt x="346" y="487"/>
                  <a:pt x="345" y="488"/>
                </a:cubicBezTo>
                <a:cubicBezTo>
                  <a:pt x="344" y="490"/>
                  <a:pt x="343" y="491"/>
                  <a:pt x="342" y="492"/>
                </a:cubicBezTo>
                <a:cubicBezTo>
                  <a:pt x="342" y="493"/>
                  <a:pt x="341" y="494"/>
                  <a:pt x="340" y="494"/>
                </a:cubicBezTo>
                <a:cubicBezTo>
                  <a:pt x="340" y="494"/>
                  <a:pt x="339" y="495"/>
                  <a:pt x="339" y="495"/>
                </a:cubicBezTo>
                <a:cubicBezTo>
                  <a:pt x="338" y="495"/>
                  <a:pt x="338" y="495"/>
                  <a:pt x="337" y="494"/>
                </a:cubicBezTo>
                <a:lnTo>
                  <a:pt x="229" y="432"/>
                </a:lnTo>
                <a:cubicBezTo>
                  <a:pt x="227" y="431"/>
                  <a:pt x="226" y="429"/>
                  <a:pt x="225" y="427"/>
                </a:cubicBezTo>
                <a:cubicBezTo>
                  <a:pt x="225" y="426"/>
                  <a:pt x="225" y="424"/>
                  <a:pt x="226" y="423"/>
                </a:cubicBezTo>
                <a:lnTo>
                  <a:pt x="257" y="370"/>
                </a:lnTo>
                <a:cubicBezTo>
                  <a:pt x="257" y="370"/>
                  <a:pt x="257" y="369"/>
                  <a:pt x="258" y="369"/>
                </a:cubicBezTo>
                <a:cubicBezTo>
                  <a:pt x="258" y="369"/>
                  <a:pt x="259" y="369"/>
                  <a:pt x="259" y="369"/>
                </a:cubicBezTo>
                <a:cubicBezTo>
                  <a:pt x="260" y="369"/>
                  <a:pt x="261" y="369"/>
                  <a:pt x="262" y="369"/>
                </a:cubicBezTo>
                <a:cubicBezTo>
                  <a:pt x="263" y="370"/>
                  <a:pt x="264" y="370"/>
                  <a:pt x="265" y="371"/>
                </a:cubicBezTo>
                <a:close/>
                <a:moveTo>
                  <a:pt x="420" y="352"/>
                </a:moveTo>
                <a:cubicBezTo>
                  <a:pt x="421" y="352"/>
                  <a:pt x="421" y="353"/>
                  <a:pt x="421" y="354"/>
                </a:cubicBezTo>
                <a:cubicBezTo>
                  <a:pt x="421" y="354"/>
                  <a:pt x="421" y="355"/>
                  <a:pt x="421" y="356"/>
                </a:cubicBezTo>
                <a:cubicBezTo>
                  <a:pt x="420" y="357"/>
                  <a:pt x="420" y="358"/>
                  <a:pt x="419" y="360"/>
                </a:cubicBezTo>
                <a:cubicBezTo>
                  <a:pt x="418" y="361"/>
                  <a:pt x="417" y="363"/>
                  <a:pt x="416" y="363"/>
                </a:cubicBezTo>
                <a:cubicBezTo>
                  <a:pt x="416" y="364"/>
                  <a:pt x="415" y="365"/>
                  <a:pt x="414" y="365"/>
                </a:cubicBezTo>
                <a:cubicBezTo>
                  <a:pt x="414" y="365"/>
                  <a:pt x="413" y="365"/>
                  <a:pt x="412" y="365"/>
                </a:cubicBezTo>
                <a:lnTo>
                  <a:pt x="404" y="360"/>
                </a:lnTo>
                <a:cubicBezTo>
                  <a:pt x="406" y="366"/>
                  <a:pt x="407" y="371"/>
                  <a:pt x="406" y="377"/>
                </a:cubicBezTo>
                <a:cubicBezTo>
                  <a:pt x="406" y="383"/>
                  <a:pt x="404" y="388"/>
                  <a:pt x="401" y="393"/>
                </a:cubicBezTo>
                <a:cubicBezTo>
                  <a:pt x="399" y="397"/>
                  <a:pt x="396" y="400"/>
                  <a:pt x="393" y="403"/>
                </a:cubicBezTo>
                <a:cubicBezTo>
                  <a:pt x="390" y="406"/>
                  <a:pt x="387" y="408"/>
                  <a:pt x="383" y="409"/>
                </a:cubicBezTo>
                <a:cubicBezTo>
                  <a:pt x="380" y="411"/>
                  <a:pt x="376" y="411"/>
                  <a:pt x="372" y="411"/>
                </a:cubicBezTo>
                <a:cubicBezTo>
                  <a:pt x="368" y="410"/>
                  <a:pt x="364" y="409"/>
                  <a:pt x="360" y="407"/>
                </a:cubicBezTo>
                <a:cubicBezTo>
                  <a:pt x="356" y="404"/>
                  <a:pt x="352" y="401"/>
                  <a:pt x="350" y="397"/>
                </a:cubicBezTo>
                <a:cubicBezTo>
                  <a:pt x="348" y="393"/>
                  <a:pt x="347" y="389"/>
                  <a:pt x="346" y="384"/>
                </a:cubicBezTo>
                <a:cubicBezTo>
                  <a:pt x="346" y="379"/>
                  <a:pt x="347" y="374"/>
                  <a:pt x="349" y="368"/>
                </a:cubicBezTo>
                <a:cubicBezTo>
                  <a:pt x="351" y="363"/>
                  <a:pt x="353" y="357"/>
                  <a:pt x="357" y="350"/>
                </a:cubicBezTo>
                <a:lnTo>
                  <a:pt x="363" y="339"/>
                </a:lnTo>
                <a:lnTo>
                  <a:pt x="357" y="335"/>
                </a:lnTo>
                <a:cubicBezTo>
                  <a:pt x="354" y="334"/>
                  <a:pt x="351" y="332"/>
                  <a:pt x="348" y="332"/>
                </a:cubicBezTo>
                <a:cubicBezTo>
                  <a:pt x="345" y="331"/>
                  <a:pt x="343" y="331"/>
                  <a:pt x="340" y="331"/>
                </a:cubicBezTo>
                <a:cubicBezTo>
                  <a:pt x="338" y="332"/>
                  <a:pt x="336" y="333"/>
                  <a:pt x="334" y="335"/>
                </a:cubicBezTo>
                <a:cubicBezTo>
                  <a:pt x="331" y="337"/>
                  <a:pt x="329" y="340"/>
                  <a:pt x="327" y="343"/>
                </a:cubicBezTo>
                <a:cubicBezTo>
                  <a:pt x="325" y="347"/>
                  <a:pt x="324" y="350"/>
                  <a:pt x="323" y="354"/>
                </a:cubicBezTo>
                <a:cubicBezTo>
                  <a:pt x="322" y="357"/>
                  <a:pt x="322" y="360"/>
                  <a:pt x="321" y="363"/>
                </a:cubicBezTo>
                <a:cubicBezTo>
                  <a:pt x="321" y="366"/>
                  <a:pt x="321" y="368"/>
                  <a:pt x="321" y="370"/>
                </a:cubicBezTo>
                <a:cubicBezTo>
                  <a:pt x="321" y="372"/>
                  <a:pt x="321" y="373"/>
                  <a:pt x="320" y="374"/>
                </a:cubicBezTo>
                <a:cubicBezTo>
                  <a:pt x="320" y="375"/>
                  <a:pt x="320" y="375"/>
                  <a:pt x="319" y="375"/>
                </a:cubicBezTo>
                <a:cubicBezTo>
                  <a:pt x="319" y="375"/>
                  <a:pt x="318" y="376"/>
                  <a:pt x="318" y="376"/>
                </a:cubicBezTo>
                <a:cubicBezTo>
                  <a:pt x="317" y="376"/>
                  <a:pt x="316" y="375"/>
                  <a:pt x="316" y="375"/>
                </a:cubicBezTo>
                <a:cubicBezTo>
                  <a:pt x="315" y="375"/>
                  <a:pt x="314" y="374"/>
                  <a:pt x="313" y="374"/>
                </a:cubicBezTo>
                <a:cubicBezTo>
                  <a:pt x="311" y="373"/>
                  <a:pt x="310" y="372"/>
                  <a:pt x="310" y="371"/>
                </a:cubicBezTo>
                <a:cubicBezTo>
                  <a:pt x="309" y="371"/>
                  <a:pt x="308" y="370"/>
                  <a:pt x="308" y="368"/>
                </a:cubicBezTo>
                <a:cubicBezTo>
                  <a:pt x="308" y="367"/>
                  <a:pt x="308" y="365"/>
                  <a:pt x="308" y="363"/>
                </a:cubicBezTo>
                <a:cubicBezTo>
                  <a:pt x="308" y="360"/>
                  <a:pt x="308" y="357"/>
                  <a:pt x="309" y="354"/>
                </a:cubicBezTo>
                <a:cubicBezTo>
                  <a:pt x="309" y="351"/>
                  <a:pt x="310" y="348"/>
                  <a:pt x="311" y="344"/>
                </a:cubicBezTo>
                <a:cubicBezTo>
                  <a:pt x="313" y="341"/>
                  <a:pt x="314" y="338"/>
                  <a:pt x="316" y="335"/>
                </a:cubicBezTo>
                <a:cubicBezTo>
                  <a:pt x="319" y="329"/>
                  <a:pt x="323" y="324"/>
                  <a:pt x="327" y="321"/>
                </a:cubicBezTo>
                <a:cubicBezTo>
                  <a:pt x="330" y="318"/>
                  <a:pt x="334" y="315"/>
                  <a:pt x="338" y="314"/>
                </a:cubicBezTo>
                <a:cubicBezTo>
                  <a:pt x="342" y="313"/>
                  <a:pt x="346" y="313"/>
                  <a:pt x="351" y="314"/>
                </a:cubicBezTo>
                <a:cubicBezTo>
                  <a:pt x="355" y="315"/>
                  <a:pt x="360" y="317"/>
                  <a:pt x="365" y="320"/>
                </a:cubicBezTo>
                <a:lnTo>
                  <a:pt x="420" y="352"/>
                </a:lnTo>
                <a:close/>
                <a:moveTo>
                  <a:pt x="374" y="345"/>
                </a:moveTo>
                <a:lnTo>
                  <a:pt x="367" y="358"/>
                </a:lnTo>
                <a:cubicBezTo>
                  <a:pt x="364" y="362"/>
                  <a:pt x="363" y="366"/>
                  <a:pt x="362" y="369"/>
                </a:cubicBezTo>
                <a:cubicBezTo>
                  <a:pt x="361" y="373"/>
                  <a:pt x="360" y="376"/>
                  <a:pt x="360" y="379"/>
                </a:cubicBezTo>
                <a:cubicBezTo>
                  <a:pt x="361" y="381"/>
                  <a:pt x="361" y="384"/>
                  <a:pt x="363" y="386"/>
                </a:cubicBezTo>
                <a:cubicBezTo>
                  <a:pt x="364" y="388"/>
                  <a:pt x="366" y="389"/>
                  <a:pt x="369" y="391"/>
                </a:cubicBezTo>
                <a:cubicBezTo>
                  <a:pt x="373" y="393"/>
                  <a:pt x="377" y="394"/>
                  <a:pt x="381" y="393"/>
                </a:cubicBezTo>
                <a:cubicBezTo>
                  <a:pt x="385" y="391"/>
                  <a:pt x="388" y="388"/>
                  <a:pt x="391" y="384"/>
                </a:cubicBezTo>
                <a:cubicBezTo>
                  <a:pt x="393" y="380"/>
                  <a:pt x="395" y="376"/>
                  <a:pt x="394" y="371"/>
                </a:cubicBezTo>
                <a:cubicBezTo>
                  <a:pt x="394" y="367"/>
                  <a:pt x="393" y="361"/>
                  <a:pt x="391" y="355"/>
                </a:cubicBezTo>
                <a:lnTo>
                  <a:pt x="374" y="345"/>
                </a:lnTo>
                <a:close/>
                <a:moveTo>
                  <a:pt x="448" y="252"/>
                </a:moveTo>
                <a:cubicBezTo>
                  <a:pt x="452" y="255"/>
                  <a:pt x="455" y="258"/>
                  <a:pt x="457" y="261"/>
                </a:cubicBezTo>
                <a:cubicBezTo>
                  <a:pt x="460" y="264"/>
                  <a:pt x="461" y="268"/>
                  <a:pt x="462" y="272"/>
                </a:cubicBezTo>
                <a:cubicBezTo>
                  <a:pt x="463" y="276"/>
                  <a:pt x="462" y="281"/>
                  <a:pt x="461" y="285"/>
                </a:cubicBezTo>
                <a:cubicBezTo>
                  <a:pt x="460" y="290"/>
                  <a:pt x="458" y="295"/>
                  <a:pt x="455" y="299"/>
                </a:cubicBezTo>
                <a:cubicBezTo>
                  <a:pt x="454" y="302"/>
                  <a:pt x="452" y="305"/>
                  <a:pt x="450" y="307"/>
                </a:cubicBezTo>
                <a:cubicBezTo>
                  <a:pt x="448" y="309"/>
                  <a:pt x="446" y="311"/>
                  <a:pt x="444" y="313"/>
                </a:cubicBezTo>
                <a:cubicBezTo>
                  <a:pt x="442" y="315"/>
                  <a:pt x="441" y="316"/>
                  <a:pt x="439" y="317"/>
                </a:cubicBezTo>
                <a:cubicBezTo>
                  <a:pt x="437" y="318"/>
                  <a:pt x="436" y="319"/>
                  <a:pt x="435" y="319"/>
                </a:cubicBezTo>
                <a:cubicBezTo>
                  <a:pt x="434" y="319"/>
                  <a:pt x="433" y="319"/>
                  <a:pt x="432" y="319"/>
                </a:cubicBezTo>
                <a:cubicBezTo>
                  <a:pt x="431" y="319"/>
                  <a:pt x="429" y="318"/>
                  <a:pt x="427" y="317"/>
                </a:cubicBezTo>
                <a:cubicBezTo>
                  <a:pt x="426" y="316"/>
                  <a:pt x="425" y="316"/>
                  <a:pt x="424" y="315"/>
                </a:cubicBezTo>
                <a:cubicBezTo>
                  <a:pt x="424" y="315"/>
                  <a:pt x="423" y="314"/>
                  <a:pt x="423" y="314"/>
                </a:cubicBezTo>
                <a:cubicBezTo>
                  <a:pt x="422" y="313"/>
                  <a:pt x="422" y="313"/>
                  <a:pt x="422" y="312"/>
                </a:cubicBezTo>
                <a:cubicBezTo>
                  <a:pt x="422" y="312"/>
                  <a:pt x="422" y="311"/>
                  <a:pt x="422" y="311"/>
                </a:cubicBezTo>
                <a:cubicBezTo>
                  <a:pt x="423" y="310"/>
                  <a:pt x="424" y="310"/>
                  <a:pt x="425" y="309"/>
                </a:cubicBezTo>
                <a:cubicBezTo>
                  <a:pt x="427" y="308"/>
                  <a:pt x="429" y="307"/>
                  <a:pt x="431" y="305"/>
                </a:cubicBezTo>
                <a:cubicBezTo>
                  <a:pt x="433" y="304"/>
                  <a:pt x="435" y="302"/>
                  <a:pt x="437" y="300"/>
                </a:cubicBezTo>
                <a:cubicBezTo>
                  <a:pt x="440" y="298"/>
                  <a:pt x="442" y="295"/>
                  <a:pt x="444" y="292"/>
                </a:cubicBezTo>
                <a:cubicBezTo>
                  <a:pt x="445" y="290"/>
                  <a:pt x="446" y="287"/>
                  <a:pt x="447" y="285"/>
                </a:cubicBezTo>
                <a:cubicBezTo>
                  <a:pt x="447" y="282"/>
                  <a:pt x="448" y="280"/>
                  <a:pt x="447" y="278"/>
                </a:cubicBezTo>
                <a:cubicBezTo>
                  <a:pt x="447" y="276"/>
                  <a:pt x="447" y="274"/>
                  <a:pt x="445" y="272"/>
                </a:cubicBezTo>
                <a:cubicBezTo>
                  <a:pt x="444" y="270"/>
                  <a:pt x="443" y="269"/>
                  <a:pt x="440" y="268"/>
                </a:cubicBezTo>
                <a:cubicBezTo>
                  <a:pt x="438" y="266"/>
                  <a:pt x="436" y="266"/>
                  <a:pt x="434" y="266"/>
                </a:cubicBezTo>
                <a:cubicBezTo>
                  <a:pt x="431" y="266"/>
                  <a:pt x="429" y="267"/>
                  <a:pt x="427" y="268"/>
                </a:cubicBezTo>
                <a:cubicBezTo>
                  <a:pt x="424" y="270"/>
                  <a:pt x="422" y="271"/>
                  <a:pt x="420" y="273"/>
                </a:cubicBezTo>
                <a:cubicBezTo>
                  <a:pt x="418" y="275"/>
                  <a:pt x="415" y="277"/>
                  <a:pt x="413" y="279"/>
                </a:cubicBezTo>
                <a:cubicBezTo>
                  <a:pt x="410" y="281"/>
                  <a:pt x="408" y="283"/>
                  <a:pt x="405" y="284"/>
                </a:cubicBezTo>
                <a:cubicBezTo>
                  <a:pt x="402" y="286"/>
                  <a:pt x="399" y="287"/>
                  <a:pt x="396" y="288"/>
                </a:cubicBezTo>
                <a:cubicBezTo>
                  <a:pt x="393" y="289"/>
                  <a:pt x="390" y="289"/>
                  <a:pt x="387" y="289"/>
                </a:cubicBezTo>
                <a:cubicBezTo>
                  <a:pt x="384" y="289"/>
                  <a:pt x="380" y="287"/>
                  <a:pt x="377" y="285"/>
                </a:cubicBezTo>
                <a:cubicBezTo>
                  <a:pt x="373" y="283"/>
                  <a:pt x="371" y="281"/>
                  <a:pt x="369" y="278"/>
                </a:cubicBezTo>
                <a:cubicBezTo>
                  <a:pt x="366" y="275"/>
                  <a:pt x="365" y="272"/>
                  <a:pt x="364" y="268"/>
                </a:cubicBezTo>
                <a:cubicBezTo>
                  <a:pt x="363" y="264"/>
                  <a:pt x="363" y="260"/>
                  <a:pt x="364" y="256"/>
                </a:cubicBezTo>
                <a:cubicBezTo>
                  <a:pt x="365" y="251"/>
                  <a:pt x="367" y="247"/>
                  <a:pt x="370" y="242"/>
                </a:cubicBezTo>
                <a:cubicBezTo>
                  <a:pt x="371" y="240"/>
                  <a:pt x="372" y="238"/>
                  <a:pt x="374" y="236"/>
                </a:cubicBezTo>
                <a:cubicBezTo>
                  <a:pt x="376" y="234"/>
                  <a:pt x="377" y="232"/>
                  <a:pt x="379" y="230"/>
                </a:cubicBezTo>
                <a:cubicBezTo>
                  <a:pt x="380" y="229"/>
                  <a:pt x="382" y="228"/>
                  <a:pt x="383" y="227"/>
                </a:cubicBezTo>
                <a:cubicBezTo>
                  <a:pt x="384" y="226"/>
                  <a:pt x="385" y="226"/>
                  <a:pt x="386" y="225"/>
                </a:cubicBezTo>
                <a:cubicBezTo>
                  <a:pt x="387" y="225"/>
                  <a:pt x="388" y="225"/>
                  <a:pt x="388" y="225"/>
                </a:cubicBezTo>
                <a:cubicBezTo>
                  <a:pt x="389" y="225"/>
                  <a:pt x="389" y="225"/>
                  <a:pt x="390" y="225"/>
                </a:cubicBezTo>
                <a:cubicBezTo>
                  <a:pt x="390" y="225"/>
                  <a:pt x="391" y="225"/>
                  <a:pt x="392" y="226"/>
                </a:cubicBezTo>
                <a:cubicBezTo>
                  <a:pt x="392" y="226"/>
                  <a:pt x="393" y="226"/>
                  <a:pt x="394" y="227"/>
                </a:cubicBezTo>
                <a:cubicBezTo>
                  <a:pt x="395" y="227"/>
                  <a:pt x="396" y="228"/>
                  <a:pt x="397" y="229"/>
                </a:cubicBezTo>
                <a:cubicBezTo>
                  <a:pt x="397" y="229"/>
                  <a:pt x="398" y="230"/>
                  <a:pt x="398" y="230"/>
                </a:cubicBezTo>
                <a:cubicBezTo>
                  <a:pt x="399" y="231"/>
                  <a:pt x="399" y="231"/>
                  <a:pt x="399" y="231"/>
                </a:cubicBezTo>
                <a:cubicBezTo>
                  <a:pt x="399" y="232"/>
                  <a:pt x="399" y="232"/>
                  <a:pt x="399" y="233"/>
                </a:cubicBezTo>
                <a:cubicBezTo>
                  <a:pt x="398" y="233"/>
                  <a:pt x="398" y="234"/>
                  <a:pt x="396" y="234"/>
                </a:cubicBezTo>
                <a:cubicBezTo>
                  <a:pt x="395" y="235"/>
                  <a:pt x="394" y="236"/>
                  <a:pt x="392" y="237"/>
                </a:cubicBezTo>
                <a:cubicBezTo>
                  <a:pt x="390" y="238"/>
                  <a:pt x="388" y="240"/>
                  <a:pt x="386" y="242"/>
                </a:cubicBezTo>
                <a:cubicBezTo>
                  <a:pt x="384" y="243"/>
                  <a:pt x="383" y="246"/>
                  <a:pt x="381" y="249"/>
                </a:cubicBezTo>
                <a:cubicBezTo>
                  <a:pt x="380" y="251"/>
                  <a:pt x="379" y="253"/>
                  <a:pt x="378" y="256"/>
                </a:cubicBezTo>
                <a:cubicBezTo>
                  <a:pt x="378" y="258"/>
                  <a:pt x="377" y="260"/>
                  <a:pt x="378" y="262"/>
                </a:cubicBezTo>
                <a:cubicBezTo>
                  <a:pt x="378" y="264"/>
                  <a:pt x="379" y="265"/>
                  <a:pt x="380" y="267"/>
                </a:cubicBezTo>
                <a:cubicBezTo>
                  <a:pt x="381" y="268"/>
                  <a:pt x="382" y="270"/>
                  <a:pt x="384" y="271"/>
                </a:cubicBezTo>
                <a:cubicBezTo>
                  <a:pt x="386" y="272"/>
                  <a:pt x="389" y="272"/>
                  <a:pt x="391" y="272"/>
                </a:cubicBezTo>
                <a:cubicBezTo>
                  <a:pt x="393" y="272"/>
                  <a:pt x="396" y="271"/>
                  <a:pt x="398" y="270"/>
                </a:cubicBezTo>
                <a:cubicBezTo>
                  <a:pt x="400" y="269"/>
                  <a:pt x="403" y="267"/>
                  <a:pt x="405" y="265"/>
                </a:cubicBezTo>
                <a:cubicBezTo>
                  <a:pt x="407" y="263"/>
                  <a:pt x="410" y="261"/>
                  <a:pt x="412" y="259"/>
                </a:cubicBezTo>
                <a:cubicBezTo>
                  <a:pt x="415" y="257"/>
                  <a:pt x="417" y="255"/>
                  <a:pt x="420" y="254"/>
                </a:cubicBezTo>
                <a:cubicBezTo>
                  <a:pt x="423" y="252"/>
                  <a:pt x="426" y="251"/>
                  <a:pt x="429" y="250"/>
                </a:cubicBezTo>
                <a:cubicBezTo>
                  <a:pt x="431" y="249"/>
                  <a:pt x="434" y="249"/>
                  <a:pt x="438" y="249"/>
                </a:cubicBezTo>
                <a:cubicBezTo>
                  <a:pt x="441" y="249"/>
                  <a:pt x="444" y="250"/>
                  <a:pt x="448" y="252"/>
                </a:cubicBezTo>
                <a:close/>
                <a:moveTo>
                  <a:pt x="499" y="201"/>
                </a:moveTo>
                <a:cubicBezTo>
                  <a:pt x="501" y="202"/>
                  <a:pt x="502" y="203"/>
                  <a:pt x="503" y="204"/>
                </a:cubicBezTo>
                <a:cubicBezTo>
                  <a:pt x="504" y="205"/>
                  <a:pt x="504" y="205"/>
                  <a:pt x="504" y="206"/>
                </a:cubicBezTo>
                <a:cubicBezTo>
                  <a:pt x="505" y="207"/>
                  <a:pt x="505" y="208"/>
                  <a:pt x="505" y="209"/>
                </a:cubicBezTo>
                <a:cubicBezTo>
                  <a:pt x="504" y="210"/>
                  <a:pt x="504" y="212"/>
                  <a:pt x="504" y="213"/>
                </a:cubicBezTo>
                <a:cubicBezTo>
                  <a:pt x="503" y="214"/>
                  <a:pt x="503" y="216"/>
                  <a:pt x="502" y="217"/>
                </a:cubicBezTo>
                <a:cubicBezTo>
                  <a:pt x="501" y="219"/>
                  <a:pt x="501" y="220"/>
                  <a:pt x="500" y="222"/>
                </a:cubicBezTo>
                <a:cubicBezTo>
                  <a:pt x="497" y="226"/>
                  <a:pt x="495" y="229"/>
                  <a:pt x="492" y="232"/>
                </a:cubicBezTo>
                <a:cubicBezTo>
                  <a:pt x="489" y="234"/>
                  <a:pt x="486" y="235"/>
                  <a:pt x="483" y="236"/>
                </a:cubicBezTo>
                <a:cubicBezTo>
                  <a:pt x="479" y="237"/>
                  <a:pt x="476" y="236"/>
                  <a:pt x="472" y="235"/>
                </a:cubicBezTo>
                <a:cubicBezTo>
                  <a:pt x="468" y="234"/>
                  <a:pt x="463" y="232"/>
                  <a:pt x="459" y="230"/>
                </a:cubicBezTo>
                <a:lnTo>
                  <a:pt x="411" y="202"/>
                </a:lnTo>
                <a:lnTo>
                  <a:pt x="405" y="214"/>
                </a:lnTo>
                <a:cubicBezTo>
                  <a:pt x="404" y="214"/>
                  <a:pt x="403" y="215"/>
                  <a:pt x="402" y="215"/>
                </a:cubicBezTo>
                <a:cubicBezTo>
                  <a:pt x="401" y="215"/>
                  <a:pt x="399" y="214"/>
                  <a:pt x="397" y="213"/>
                </a:cubicBezTo>
                <a:cubicBezTo>
                  <a:pt x="396" y="212"/>
                  <a:pt x="395" y="212"/>
                  <a:pt x="394" y="211"/>
                </a:cubicBezTo>
                <a:cubicBezTo>
                  <a:pt x="393" y="210"/>
                  <a:pt x="393" y="210"/>
                  <a:pt x="392" y="209"/>
                </a:cubicBezTo>
                <a:cubicBezTo>
                  <a:pt x="392" y="209"/>
                  <a:pt x="392" y="208"/>
                  <a:pt x="392" y="208"/>
                </a:cubicBezTo>
                <a:cubicBezTo>
                  <a:pt x="392" y="207"/>
                  <a:pt x="392" y="207"/>
                  <a:pt x="392" y="206"/>
                </a:cubicBezTo>
                <a:lnTo>
                  <a:pt x="399" y="195"/>
                </a:lnTo>
                <a:lnTo>
                  <a:pt x="380" y="184"/>
                </a:lnTo>
                <a:cubicBezTo>
                  <a:pt x="379" y="184"/>
                  <a:pt x="379" y="183"/>
                  <a:pt x="379" y="183"/>
                </a:cubicBezTo>
                <a:cubicBezTo>
                  <a:pt x="378" y="182"/>
                  <a:pt x="378" y="182"/>
                  <a:pt x="378" y="181"/>
                </a:cubicBezTo>
                <a:cubicBezTo>
                  <a:pt x="378" y="180"/>
                  <a:pt x="379" y="180"/>
                  <a:pt x="379" y="179"/>
                </a:cubicBezTo>
                <a:cubicBezTo>
                  <a:pt x="380" y="177"/>
                  <a:pt x="380" y="176"/>
                  <a:pt x="381" y="175"/>
                </a:cubicBezTo>
                <a:cubicBezTo>
                  <a:pt x="382" y="173"/>
                  <a:pt x="383" y="172"/>
                  <a:pt x="383" y="171"/>
                </a:cubicBezTo>
                <a:cubicBezTo>
                  <a:pt x="384" y="170"/>
                  <a:pt x="385" y="170"/>
                  <a:pt x="385" y="169"/>
                </a:cubicBezTo>
                <a:cubicBezTo>
                  <a:pt x="386" y="169"/>
                  <a:pt x="386" y="169"/>
                  <a:pt x="387" y="169"/>
                </a:cubicBezTo>
                <a:cubicBezTo>
                  <a:pt x="387" y="169"/>
                  <a:pt x="388" y="169"/>
                  <a:pt x="388" y="169"/>
                </a:cubicBezTo>
                <a:lnTo>
                  <a:pt x="407" y="180"/>
                </a:lnTo>
                <a:lnTo>
                  <a:pt x="420" y="159"/>
                </a:lnTo>
                <a:cubicBezTo>
                  <a:pt x="420" y="159"/>
                  <a:pt x="420" y="158"/>
                  <a:pt x="421" y="158"/>
                </a:cubicBezTo>
                <a:cubicBezTo>
                  <a:pt x="421" y="158"/>
                  <a:pt x="422" y="158"/>
                  <a:pt x="422" y="158"/>
                </a:cubicBezTo>
                <a:cubicBezTo>
                  <a:pt x="423" y="158"/>
                  <a:pt x="424" y="158"/>
                  <a:pt x="424" y="158"/>
                </a:cubicBezTo>
                <a:cubicBezTo>
                  <a:pt x="425" y="159"/>
                  <a:pt x="426" y="159"/>
                  <a:pt x="427" y="160"/>
                </a:cubicBezTo>
                <a:cubicBezTo>
                  <a:pt x="430" y="161"/>
                  <a:pt x="431" y="162"/>
                  <a:pt x="432" y="163"/>
                </a:cubicBezTo>
                <a:cubicBezTo>
                  <a:pt x="432" y="165"/>
                  <a:pt x="432" y="166"/>
                  <a:pt x="432" y="166"/>
                </a:cubicBezTo>
                <a:lnTo>
                  <a:pt x="420" y="187"/>
                </a:lnTo>
                <a:lnTo>
                  <a:pt x="465" y="213"/>
                </a:lnTo>
                <a:cubicBezTo>
                  <a:pt x="471" y="217"/>
                  <a:pt x="475" y="218"/>
                  <a:pt x="479" y="218"/>
                </a:cubicBezTo>
                <a:cubicBezTo>
                  <a:pt x="483" y="218"/>
                  <a:pt x="486" y="216"/>
                  <a:pt x="489" y="212"/>
                </a:cubicBezTo>
                <a:cubicBezTo>
                  <a:pt x="489" y="210"/>
                  <a:pt x="490" y="209"/>
                  <a:pt x="490" y="208"/>
                </a:cubicBezTo>
                <a:cubicBezTo>
                  <a:pt x="491" y="207"/>
                  <a:pt x="491" y="206"/>
                  <a:pt x="491" y="205"/>
                </a:cubicBezTo>
                <a:cubicBezTo>
                  <a:pt x="491" y="203"/>
                  <a:pt x="492" y="203"/>
                  <a:pt x="492" y="202"/>
                </a:cubicBezTo>
                <a:cubicBezTo>
                  <a:pt x="492" y="201"/>
                  <a:pt x="492" y="200"/>
                  <a:pt x="492" y="200"/>
                </a:cubicBezTo>
                <a:cubicBezTo>
                  <a:pt x="492" y="200"/>
                  <a:pt x="493" y="199"/>
                  <a:pt x="493" y="199"/>
                </a:cubicBezTo>
                <a:cubicBezTo>
                  <a:pt x="493" y="199"/>
                  <a:pt x="494" y="199"/>
                  <a:pt x="494" y="199"/>
                </a:cubicBezTo>
                <a:cubicBezTo>
                  <a:pt x="495" y="199"/>
                  <a:pt x="495" y="199"/>
                  <a:pt x="496" y="200"/>
                </a:cubicBezTo>
                <a:cubicBezTo>
                  <a:pt x="497" y="200"/>
                  <a:pt x="498" y="200"/>
                  <a:pt x="499" y="201"/>
                </a:cubicBezTo>
                <a:close/>
                <a:moveTo>
                  <a:pt x="508" y="97"/>
                </a:moveTo>
                <a:cubicBezTo>
                  <a:pt x="511" y="98"/>
                  <a:pt x="512" y="99"/>
                  <a:pt x="512" y="101"/>
                </a:cubicBezTo>
                <a:cubicBezTo>
                  <a:pt x="513" y="103"/>
                  <a:pt x="512" y="105"/>
                  <a:pt x="511" y="106"/>
                </a:cubicBezTo>
                <a:lnTo>
                  <a:pt x="481" y="160"/>
                </a:lnTo>
                <a:cubicBezTo>
                  <a:pt x="485" y="162"/>
                  <a:pt x="489" y="164"/>
                  <a:pt x="494" y="165"/>
                </a:cubicBezTo>
                <a:cubicBezTo>
                  <a:pt x="498" y="166"/>
                  <a:pt x="502" y="167"/>
                  <a:pt x="505" y="166"/>
                </a:cubicBezTo>
                <a:cubicBezTo>
                  <a:pt x="509" y="165"/>
                  <a:pt x="513" y="164"/>
                  <a:pt x="516" y="161"/>
                </a:cubicBezTo>
                <a:cubicBezTo>
                  <a:pt x="519" y="159"/>
                  <a:pt x="523" y="155"/>
                  <a:pt x="525" y="150"/>
                </a:cubicBezTo>
                <a:cubicBezTo>
                  <a:pt x="528" y="146"/>
                  <a:pt x="529" y="143"/>
                  <a:pt x="530" y="139"/>
                </a:cubicBezTo>
                <a:cubicBezTo>
                  <a:pt x="532" y="136"/>
                  <a:pt x="532" y="133"/>
                  <a:pt x="533" y="130"/>
                </a:cubicBezTo>
                <a:cubicBezTo>
                  <a:pt x="533" y="127"/>
                  <a:pt x="534" y="125"/>
                  <a:pt x="534" y="123"/>
                </a:cubicBezTo>
                <a:cubicBezTo>
                  <a:pt x="534" y="122"/>
                  <a:pt x="534" y="120"/>
                  <a:pt x="535" y="120"/>
                </a:cubicBezTo>
                <a:cubicBezTo>
                  <a:pt x="535" y="119"/>
                  <a:pt x="535" y="119"/>
                  <a:pt x="536" y="119"/>
                </a:cubicBezTo>
                <a:cubicBezTo>
                  <a:pt x="536" y="119"/>
                  <a:pt x="537" y="118"/>
                  <a:pt x="537" y="119"/>
                </a:cubicBezTo>
                <a:cubicBezTo>
                  <a:pt x="538" y="119"/>
                  <a:pt x="538" y="119"/>
                  <a:pt x="539" y="119"/>
                </a:cubicBezTo>
                <a:cubicBezTo>
                  <a:pt x="540" y="119"/>
                  <a:pt x="541" y="120"/>
                  <a:pt x="542" y="121"/>
                </a:cubicBezTo>
                <a:cubicBezTo>
                  <a:pt x="543" y="121"/>
                  <a:pt x="543" y="121"/>
                  <a:pt x="544" y="122"/>
                </a:cubicBezTo>
                <a:cubicBezTo>
                  <a:pt x="544" y="122"/>
                  <a:pt x="545" y="123"/>
                  <a:pt x="545" y="123"/>
                </a:cubicBezTo>
                <a:cubicBezTo>
                  <a:pt x="546" y="123"/>
                  <a:pt x="546" y="124"/>
                  <a:pt x="546" y="124"/>
                </a:cubicBezTo>
                <a:cubicBezTo>
                  <a:pt x="547" y="125"/>
                  <a:pt x="547" y="125"/>
                  <a:pt x="547" y="126"/>
                </a:cubicBezTo>
                <a:cubicBezTo>
                  <a:pt x="547" y="126"/>
                  <a:pt x="547" y="127"/>
                  <a:pt x="547" y="129"/>
                </a:cubicBezTo>
                <a:cubicBezTo>
                  <a:pt x="547" y="131"/>
                  <a:pt x="546" y="134"/>
                  <a:pt x="545" y="137"/>
                </a:cubicBezTo>
                <a:cubicBezTo>
                  <a:pt x="545" y="140"/>
                  <a:pt x="543" y="143"/>
                  <a:pt x="542" y="147"/>
                </a:cubicBezTo>
                <a:cubicBezTo>
                  <a:pt x="541" y="151"/>
                  <a:pt x="539" y="155"/>
                  <a:pt x="537" y="158"/>
                </a:cubicBezTo>
                <a:cubicBezTo>
                  <a:pt x="533" y="165"/>
                  <a:pt x="529" y="170"/>
                  <a:pt x="524" y="174"/>
                </a:cubicBezTo>
                <a:cubicBezTo>
                  <a:pt x="519" y="178"/>
                  <a:pt x="514" y="181"/>
                  <a:pt x="508" y="182"/>
                </a:cubicBezTo>
                <a:cubicBezTo>
                  <a:pt x="502" y="184"/>
                  <a:pt x="496" y="183"/>
                  <a:pt x="490" y="182"/>
                </a:cubicBezTo>
                <a:cubicBezTo>
                  <a:pt x="483" y="181"/>
                  <a:pt x="476" y="178"/>
                  <a:pt x="469" y="174"/>
                </a:cubicBezTo>
                <a:cubicBezTo>
                  <a:pt x="462" y="169"/>
                  <a:pt x="456" y="165"/>
                  <a:pt x="452" y="160"/>
                </a:cubicBezTo>
                <a:cubicBezTo>
                  <a:pt x="447" y="155"/>
                  <a:pt x="444" y="150"/>
                  <a:pt x="442" y="144"/>
                </a:cubicBezTo>
                <a:cubicBezTo>
                  <a:pt x="440" y="138"/>
                  <a:pt x="440" y="133"/>
                  <a:pt x="440" y="126"/>
                </a:cubicBezTo>
                <a:cubicBezTo>
                  <a:pt x="441" y="120"/>
                  <a:pt x="443" y="115"/>
                  <a:pt x="447" y="109"/>
                </a:cubicBezTo>
                <a:cubicBezTo>
                  <a:pt x="450" y="102"/>
                  <a:pt x="454" y="97"/>
                  <a:pt x="459" y="94"/>
                </a:cubicBezTo>
                <a:cubicBezTo>
                  <a:pt x="464" y="91"/>
                  <a:pt x="469" y="89"/>
                  <a:pt x="474" y="88"/>
                </a:cubicBezTo>
                <a:cubicBezTo>
                  <a:pt x="479" y="87"/>
                  <a:pt x="484" y="87"/>
                  <a:pt x="489" y="88"/>
                </a:cubicBezTo>
                <a:cubicBezTo>
                  <a:pt x="495" y="90"/>
                  <a:pt x="500" y="92"/>
                  <a:pt x="506" y="95"/>
                </a:cubicBezTo>
                <a:lnTo>
                  <a:pt x="508" y="97"/>
                </a:lnTo>
                <a:close/>
                <a:moveTo>
                  <a:pt x="495" y="109"/>
                </a:moveTo>
                <a:cubicBezTo>
                  <a:pt x="488" y="104"/>
                  <a:pt x="480" y="103"/>
                  <a:pt x="474" y="104"/>
                </a:cubicBezTo>
                <a:cubicBezTo>
                  <a:pt x="467" y="105"/>
                  <a:pt x="462" y="109"/>
                  <a:pt x="458" y="116"/>
                </a:cubicBezTo>
                <a:cubicBezTo>
                  <a:pt x="456" y="120"/>
                  <a:pt x="454" y="123"/>
                  <a:pt x="454" y="127"/>
                </a:cubicBezTo>
                <a:cubicBezTo>
                  <a:pt x="454" y="131"/>
                  <a:pt x="454" y="134"/>
                  <a:pt x="456" y="137"/>
                </a:cubicBezTo>
                <a:cubicBezTo>
                  <a:pt x="457" y="140"/>
                  <a:pt x="459" y="143"/>
                  <a:pt x="461" y="146"/>
                </a:cubicBezTo>
                <a:cubicBezTo>
                  <a:pt x="464" y="149"/>
                  <a:pt x="466" y="151"/>
                  <a:pt x="470" y="153"/>
                </a:cubicBezTo>
                <a:lnTo>
                  <a:pt x="495" y="109"/>
                </a:lnTo>
                <a:close/>
                <a:moveTo>
                  <a:pt x="520" y="3"/>
                </a:moveTo>
                <a:cubicBezTo>
                  <a:pt x="521" y="4"/>
                  <a:pt x="522" y="5"/>
                  <a:pt x="523" y="5"/>
                </a:cubicBezTo>
                <a:cubicBezTo>
                  <a:pt x="524" y="6"/>
                  <a:pt x="525" y="6"/>
                  <a:pt x="525" y="7"/>
                </a:cubicBezTo>
                <a:cubicBezTo>
                  <a:pt x="526" y="7"/>
                  <a:pt x="526" y="8"/>
                  <a:pt x="526" y="8"/>
                </a:cubicBezTo>
                <a:cubicBezTo>
                  <a:pt x="526" y="8"/>
                  <a:pt x="526" y="9"/>
                  <a:pt x="526" y="9"/>
                </a:cubicBezTo>
                <a:cubicBezTo>
                  <a:pt x="525" y="10"/>
                  <a:pt x="525" y="10"/>
                  <a:pt x="524" y="11"/>
                </a:cubicBezTo>
                <a:cubicBezTo>
                  <a:pt x="524" y="11"/>
                  <a:pt x="523" y="12"/>
                  <a:pt x="522" y="13"/>
                </a:cubicBezTo>
                <a:cubicBezTo>
                  <a:pt x="521" y="14"/>
                  <a:pt x="520" y="14"/>
                  <a:pt x="520" y="15"/>
                </a:cubicBezTo>
                <a:cubicBezTo>
                  <a:pt x="519" y="16"/>
                  <a:pt x="518" y="17"/>
                  <a:pt x="517" y="19"/>
                </a:cubicBezTo>
                <a:cubicBezTo>
                  <a:pt x="516" y="20"/>
                  <a:pt x="516" y="22"/>
                  <a:pt x="516" y="24"/>
                </a:cubicBezTo>
                <a:cubicBezTo>
                  <a:pt x="515" y="25"/>
                  <a:pt x="515" y="27"/>
                  <a:pt x="516" y="30"/>
                </a:cubicBezTo>
                <a:cubicBezTo>
                  <a:pt x="516" y="32"/>
                  <a:pt x="517" y="35"/>
                  <a:pt x="519" y="38"/>
                </a:cubicBezTo>
                <a:cubicBezTo>
                  <a:pt x="520" y="41"/>
                  <a:pt x="522" y="45"/>
                  <a:pt x="524" y="49"/>
                </a:cubicBezTo>
                <a:lnTo>
                  <a:pt x="577" y="79"/>
                </a:lnTo>
                <a:cubicBezTo>
                  <a:pt x="577" y="80"/>
                  <a:pt x="578" y="80"/>
                  <a:pt x="578" y="81"/>
                </a:cubicBezTo>
                <a:cubicBezTo>
                  <a:pt x="578" y="81"/>
                  <a:pt x="578" y="81"/>
                  <a:pt x="578" y="82"/>
                </a:cubicBezTo>
                <a:cubicBezTo>
                  <a:pt x="578" y="83"/>
                  <a:pt x="578" y="84"/>
                  <a:pt x="577" y="85"/>
                </a:cubicBezTo>
                <a:cubicBezTo>
                  <a:pt x="577" y="86"/>
                  <a:pt x="576" y="87"/>
                  <a:pt x="575" y="89"/>
                </a:cubicBezTo>
                <a:cubicBezTo>
                  <a:pt x="575" y="90"/>
                  <a:pt x="574" y="91"/>
                  <a:pt x="573" y="92"/>
                </a:cubicBezTo>
                <a:cubicBezTo>
                  <a:pt x="573" y="93"/>
                  <a:pt x="572" y="94"/>
                  <a:pt x="571" y="94"/>
                </a:cubicBezTo>
                <a:cubicBezTo>
                  <a:pt x="571" y="94"/>
                  <a:pt x="570" y="95"/>
                  <a:pt x="570" y="95"/>
                </a:cubicBezTo>
                <a:cubicBezTo>
                  <a:pt x="569" y="95"/>
                  <a:pt x="569" y="95"/>
                  <a:pt x="568" y="94"/>
                </a:cubicBezTo>
                <a:lnTo>
                  <a:pt x="487" y="47"/>
                </a:lnTo>
                <a:cubicBezTo>
                  <a:pt x="487" y="47"/>
                  <a:pt x="486" y="47"/>
                  <a:pt x="486" y="46"/>
                </a:cubicBezTo>
                <a:cubicBezTo>
                  <a:pt x="486" y="46"/>
                  <a:pt x="486" y="46"/>
                  <a:pt x="486" y="45"/>
                </a:cubicBezTo>
                <a:cubicBezTo>
                  <a:pt x="486" y="44"/>
                  <a:pt x="486" y="43"/>
                  <a:pt x="487" y="42"/>
                </a:cubicBezTo>
                <a:cubicBezTo>
                  <a:pt x="487" y="42"/>
                  <a:pt x="488" y="40"/>
                  <a:pt x="488" y="39"/>
                </a:cubicBezTo>
                <a:cubicBezTo>
                  <a:pt x="489" y="38"/>
                  <a:pt x="490" y="37"/>
                  <a:pt x="490" y="36"/>
                </a:cubicBezTo>
                <a:cubicBezTo>
                  <a:pt x="491" y="35"/>
                  <a:pt x="492" y="34"/>
                  <a:pt x="492" y="34"/>
                </a:cubicBezTo>
                <a:cubicBezTo>
                  <a:pt x="493" y="34"/>
                  <a:pt x="493" y="34"/>
                  <a:pt x="494" y="34"/>
                </a:cubicBezTo>
                <a:cubicBezTo>
                  <a:pt x="494" y="34"/>
                  <a:pt x="494" y="34"/>
                  <a:pt x="495" y="34"/>
                </a:cubicBezTo>
                <a:lnTo>
                  <a:pt x="507" y="41"/>
                </a:lnTo>
                <a:cubicBezTo>
                  <a:pt x="505" y="37"/>
                  <a:pt x="503" y="33"/>
                  <a:pt x="502" y="30"/>
                </a:cubicBezTo>
                <a:cubicBezTo>
                  <a:pt x="502" y="27"/>
                  <a:pt x="501" y="24"/>
                  <a:pt x="501" y="22"/>
                </a:cubicBezTo>
                <a:cubicBezTo>
                  <a:pt x="501" y="19"/>
                  <a:pt x="501" y="17"/>
                  <a:pt x="501" y="15"/>
                </a:cubicBezTo>
                <a:cubicBezTo>
                  <a:pt x="502" y="13"/>
                  <a:pt x="503" y="11"/>
                  <a:pt x="504" y="9"/>
                </a:cubicBezTo>
                <a:cubicBezTo>
                  <a:pt x="504" y="9"/>
                  <a:pt x="505" y="8"/>
                  <a:pt x="505" y="7"/>
                </a:cubicBezTo>
                <a:cubicBezTo>
                  <a:pt x="506" y="6"/>
                  <a:pt x="507" y="5"/>
                  <a:pt x="508" y="4"/>
                </a:cubicBezTo>
                <a:cubicBezTo>
                  <a:pt x="509" y="3"/>
                  <a:pt x="509" y="2"/>
                  <a:pt x="510" y="2"/>
                </a:cubicBezTo>
                <a:cubicBezTo>
                  <a:pt x="511" y="1"/>
                  <a:pt x="512" y="0"/>
                  <a:pt x="512" y="0"/>
                </a:cubicBezTo>
                <a:cubicBezTo>
                  <a:pt x="513" y="0"/>
                  <a:pt x="513" y="0"/>
                  <a:pt x="513" y="0"/>
                </a:cubicBezTo>
                <a:cubicBezTo>
                  <a:pt x="514" y="0"/>
                  <a:pt x="514" y="0"/>
                  <a:pt x="515" y="0"/>
                </a:cubicBezTo>
                <a:cubicBezTo>
                  <a:pt x="515" y="0"/>
                  <a:pt x="516" y="1"/>
                  <a:pt x="517" y="1"/>
                </a:cubicBezTo>
                <a:cubicBezTo>
                  <a:pt x="517" y="2"/>
                  <a:pt x="519" y="2"/>
                  <a:pt x="520" y="3"/>
                </a:cubicBezTo>
                <a:close/>
              </a:path>
            </a:pathLst>
          </a:custGeom>
          <a:solidFill>
            <a:srgbClr val="FE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Freeform 313">
            <a:extLst>
              <a:ext uri="{FF2B5EF4-FFF2-40B4-BE49-F238E27FC236}">
                <a16:creationId xmlns:a16="http://schemas.microsoft.com/office/drawing/2014/main" id="{4D420C68-F435-4774-BEF7-78227E055B54}"/>
              </a:ext>
            </a:extLst>
          </p:cNvPr>
          <p:cNvSpPr>
            <a:spLocks/>
          </p:cNvSpPr>
          <p:nvPr/>
        </p:nvSpPr>
        <p:spPr bwMode="auto">
          <a:xfrm>
            <a:off x="2717094" y="3790857"/>
            <a:ext cx="644357" cy="1164922"/>
          </a:xfrm>
          <a:custGeom>
            <a:avLst/>
            <a:gdLst>
              <a:gd name="T0" fmla="*/ 42 w 406"/>
              <a:gd name="T1" fmla="*/ 734 h 734"/>
              <a:gd name="T2" fmla="*/ 406 w 406"/>
              <a:gd name="T3" fmla="*/ 146 h 734"/>
              <a:gd name="T4" fmla="*/ 364 w 406"/>
              <a:gd name="T5" fmla="*/ 0 h 734"/>
              <a:gd name="T6" fmla="*/ 0 w 406"/>
              <a:gd name="T7" fmla="*/ 588 h 734"/>
              <a:gd name="T8" fmla="*/ 42 w 406"/>
              <a:gd name="T9" fmla="*/ 734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6" h="734">
                <a:moveTo>
                  <a:pt x="42" y="734"/>
                </a:moveTo>
                <a:lnTo>
                  <a:pt x="406" y="146"/>
                </a:lnTo>
                <a:lnTo>
                  <a:pt x="364" y="0"/>
                </a:lnTo>
                <a:lnTo>
                  <a:pt x="0" y="588"/>
                </a:lnTo>
                <a:lnTo>
                  <a:pt x="42" y="734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Freeform 315">
            <a:extLst>
              <a:ext uri="{FF2B5EF4-FFF2-40B4-BE49-F238E27FC236}">
                <a16:creationId xmlns:a16="http://schemas.microsoft.com/office/drawing/2014/main" id="{3216BEB9-1AC0-4EB9-B4E6-5A148872CBE8}"/>
              </a:ext>
            </a:extLst>
          </p:cNvPr>
          <p:cNvSpPr>
            <a:spLocks noEditPoints="1"/>
          </p:cNvSpPr>
          <p:nvPr/>
        </p:nvSpPr>
        <p:spPr bwMode="auto">
          <a:xfrm>
            <a:off x="2783750" y="4008287"/>
            <a:ext cx="503107" cy="723711"/>
          </a:xfrm>
          <a:custGeom>
            <a:avLst/>
            <a:gdLst>
              <a:gd name="T0" fmla="*/ 2 w 958"/>
              <a:gd name="T1" fmla="*/ 1451 h 1476"/>
              <a:gd name="T2" fmla="*/ 49 w 958"/>
              <a:gd name="T3" fmla="*/ 1362 h 1476"/>
              <a:gd name="T4" fmla="*/ 212 w 958"/>
              <a:gd name="T5" fmla="*/ 1346 h 1476"/>
              <a:gd name="T6" fmla="*/ 157 w 958"/>
              <a:gd name="T7" fmla="*/ 1316 h 1476"/>
              <a:gd name="T8" fmla="*/ 109 w 958"/>
              <a:gd name="T9" fmla="*/ 1352 h 1476"/>
              <a:gd name="T10" fmla="*/ 161 w 958"/>
              <a:gd name="T11" fmla="*/ 1350 h 1476"/>
              <a:gd name="T12" fmla="*/ 189 w 958"/>
              <a:gd name="T13" fmla="*/ 1226 h 1476"/>
              <a:gd name="T14" fmla="*/ 239 w 958"/>
              <a:gd name="T15" fmla="*/ 1305 h 1476"/>
              <a:gd name="T16" fmla="*/ 159 w 958"/>
              <a:gd name="T17" fmla="*/ 1251 h 1476"/>
              <a:gd name="T18" fmla="*/ 184 w 958"/>
              <a:gd name="T19" fmla="*/ 1220 h 1476"/>
              <a:gd name="T20" fmla="*/ 191 w 958"/>
              <a:gd name="T21" fmla="*/ 1189 h 1476"/>
              <a:gd name="T22" fmla="*/ 159 w 958"/>
              <a:gd name="T23" fmla="*/ 1166 h 1476"/>
              <a:gd name="T24" fmla="*/ 226 w 958"/>
              <a:gd name="T25" fmla="*/ 1154 h 1476"/>
              <a:gd name="T26" fmla="*/ 241 w 958"/>
              <a:gd name="T27" fmla="*/ 1147 h 1476"/>
              <a:gd name="T28" fmla="*/ 394 w 958"/>
              <a:gd name="T29" fmla="*/ 1036 h 1476"/>
              <a:gd name="T30" fmla="*/ 320 w 958"/>
              <a:gd name="T31" fmla="*/ 1085 h 1476"/>
              <a:gd name="T32" fmla="*/ 356 w 958"/>
              <a:gd name="T33" fmla="*/ 1073 h 1476"/>
              <a:gd name="T34" fmla="*/ 392 w 958"/>
              <a:gd name="T35" fmla="*/ 1034 h 1476"/>
              <a:gd name="T36" fmla="*/ 390 w 958"/>
              <a:gd name="T37" fmla="*/ 1004 h 1476"/>
              <a:gd name="T38" fmla="*/ 388 w 958"/>
              <a:gd name="T39" fmla="*/ 963 h 1476"/>
              <a:gd name="T40" fmla="*/ 354 w 958"/>
              <a:gd name="T41" fmla="*/ 915 h 1476"/>
              <a:gd name="T42" fmla="*/ 346 w 958"/>
              <a:gd name="T43" fmla="*/ 946 h 1476"/>
              <a:gd name="T44" fmla="*/ 386 w 958"/>
              <a:gd name="T45" fmla="*/ 786 h 1476"/>
              <a:gd name="T46" fmla="*/ 410 w 958"/>
              <a:gd name="T47" fmla="*/ 810 h 1476"/>
              <a:gd name="T48" fmla="*/ 479 w 958"/>
              <a:gd name="T49" fmla="*/ 889 h 1476"/>
              <a:gd name="T50" fmla="*/ 382 w 958"/>
              <a:gd name="T51" fmla="*/ 838 h 1476"/>
              <a:gd name="T52" fmla="*/ 514 w 958"/>
              <a:gd name="T53" fmla="*/ 828 h 1476"/>
              <a:gd name="T54" fmla="*/ 429 w 958"/>
              <a:gd name="T55" fmla="*/ 778 h 1476"/>
              <a:gd name="T56" fmla="*/ 524 w 958"/>
              <a:gd name="T57" fmla="*/ 703 h 1476"/>
              <a:gd name="T58" fmla="*/ 553 w 958"/>
              <a:gd name="T59" fmla="*/ 725 h 1476"/>
              <a:gd name="T60" fmla="*/ 506 w 958"/>
              <a:gd name="T61" fmla="*/ 789 h 1476"/>
              <a:gd name="T62" fmla="*/ 473 w 958"/>
              <a:gd name="T63" fmla="*/ 723 h 1476"/>
              <a:gd name="T64" fmla="*/ 586 w 958"/>
              <a:gd name="T65" fmla="*/ 702 h 1476"/>
              <a:gd name="T66" fmla="*/ 649 w 958"/>
              <a:gd name="T67" fmla="*/ 591 h 1476"/>
              <a:gd name="T68" fmla="*/ 583 w 958"/>
              <a:gd name="T69" fmla="*/ 650 h 1476"/>
              <a:gd name="T70" fmla="*/ 523 w 958"/>
              <a:gd name="T71" fmla="*/ 523 h 1476"/>
              <a:gd name="T72" fmla="*/ 598 w 958"/>
              <a:gd name="T73" fmla="*/ 634 h 1476"/>
              <a:gd name="T74" fmla="*/ 710 w 958"/>
              <a:gd name="T75" fmla="*/ 490 h 1476"/>
              <a:gd name="T76" fmla="*/ 568 w 958"/>
              <a:gd name="T77" fmla="*/ 452 h 1476"/>
              <a:gd name="T78" fmla="*/ 627 w 958"/>
              <a:gd name="T79" fmla="*/ 430 h 1476"/>
              <a:gd name="T80" fmla="*/ 640 w 958"/>
              <a:gd name="T81" fmla="*/ 474 h 1476"/>
              <a:gd name="T82" fmla="*/ 781 w 958"/>
              <a:gd name="T83" fmla="*/ 366 h 1476"/>
              <a:gd name="T84" fmla="*/ 661 w 958"/>
              <a:gd name="T85" fmla="*/ 375 h 1476"/>
              <a:gd name="T86" fmla="*/ 751 w 958"/>
              <a:gd name="T87" fmla="*/ 355 h 1476"/>
              <a:gd name="T88" fmla="*/ 822 w 958"/>
              <a:gd name="T89" fmla="*/ 283 h 1476"/>
              <a:gd name="T90" fmla="*/ 785 w 958"/>
              <a:gd name="T91" fmla="*/ 320 h 1476"/>
              <a:gd name="T92" fmla="*/ 756 w 958"/>
              <a:gd name="T93" fmla="*/ 299 h 1476"/>
              <a:gd name="T94" fmla="*/ 751 w 958"/>
              <a:gd name="T95" fmla="*/ 237 h 1476"/>
              <a:gd name="T96" fmla="*/ 744 w 958"/>
              <a:gd name="T97" fmla="*/ 282 h 1476"/>
              <a:gd name="T98" fmla="*/ 855 w 958"/>
              <a:gd name="T99" fmla="*/ 241 h 1476"/>
              <a:gd name="T100" fmla="*/ 837 w 958"/>
              <a:gd name="T101" fmla="*/ 242 h 1476"/>
              <a:gd name="T102" fmla="*/ 776 w 958"/>
              <a:gd name="T103" fmla="*/ 227 h 1476"/>
              <a:gd name="T104" fmla="*/ 796 w 958"/>
              <a:gd name="T105" fmla="*/ 170 h 1476"/>
              <a:gd name="T106" fmla="*/ 798 w 958"/>
              <a:gd name="T107" fmla="*/ 212 h 1476"/>
              <a:gd name="T108" fmla="*/ 884 w 958"/>
              <a:gd name="T109" fmla="*/ 158 h 1476"/>
              <a:gd name="T110" fmla="*/ 915 w 958"/>
              <a:gd name="T111" fmla="*/ 123 h 1476"/>
              <a:gd name="T112" fmla="*/ 827 w 958"/>
              <a:gd name="T113" fmla="*/ 91 h 1476"/>
              <a:gd name="T114" fmla="*/ 943 w 958"/>
              <a:gd name="T115" fmla="*/ 28 h 1476"/>
              <a:gd name="T116" fmla="*/ 918 w 958"/>
              <a:gd name="T117" fmla="*/ 88 h 1476"/>
              <a:gd name="T118" fmla="*/ 908 w 958"/>
              <a:gd name="T119" fmla="*/ 54 h 1476"/>
              <a:gd name="T120" fmla="*/ 884 w 958"/>
              <a:gd name="T121" fmla="*/ 0 h 1476"/>
              <a:gd name="T122" fmla="*/ 873 w 958"/>
              <a:gd name="T123" fmla="*/ 37 h 1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58" h="1476">
                <a:moveTo>
                  <a:pt x="148" y="1456"/>
                </a:moveTo>
                <a:cubicBezTo>
                  <a:pt x="148" y="1456"/>
                  <a:pt x="149" y="1457"/>
                  <a:pt x="149" y="1458"/>
                </a:cubicBezTo>
                <a:cubicBezTo>
                  <a:pt x="149" y="1458"/>
                  <a:pt x="149" y="1459"/>
                  <a:pt x="149" y="1460"/>
                </a:cubicBezTo>
                <a:cubicBezTo>
                  <a:pt x="149" y="1461"/>
                  <a:pt x="148" y="1462"/>
                  <a:pt x="148" y="1463"/>
                </a:cubicBezTo>
                <a:cubicBezTo>
                  <a:pt x="147" y="1464"/>
                  <a:pt x="146" y="1466"/>
                  <a:pt x="145" y="1468"/>
                </a:cubicBezTo>
                <a:cubicBezTo>
                  <a:pt x="145" y="1469"/>
                  <a:pt x="144" y="1470"/>
                  <a:pt x="143" y="1471"/>
                </a:cubicBezTo>
                <a:cubicBezTo>
                  <a:pt x="143" y="1472"/>
                  <a:pt x="142" y="1473"/>
                  <a:pt x="142" y="1474"/>
                </a:cubicBezTo>
                <a:cubicBezTo>
                  <a:pt x="141" y="1474"/>
                  <a:pt x="141" y="1475"/>
                  <a:pt x="140" y="1475"/>
                </a:cubicBezTo>
                <a:cubicBezTo>
                  <a:pt x="140" y="1476"/>
                  <a:pt x="139" y="1476"/>
                  <a:pt x="139" y="1476"/>
                </a:cubicBezTo>
                <a:cubicBezTo>
                  <a:pt x="138" y="1476"/>
                  <a:pt x="138" y="1476"/>
                  <a:pt x="137" y="1476"/>
                </a:cubicBezTo>
                <a:cubicBezTo>
                  <a:pt x="137" y="1476"/>
                  <a:pt x="136" y="1476"/>
                  <a:pt x="136" y="1476"/>
                </a:cubicBezTo>
                <a:lnTo>
                  <a:pt x="5" y="1452"/>
                </a:lnTo>
                <a:cubicBezTo>
                  <a:pt x="4" y="1452"/>
                  <a:pt x="3" y="1451"/>
                  <a:pt x="2" y="1451"/>
                </a:cubicBezTo>
                <a:cubicBezTo>
                  <a:pt x="1" y="1450"/>
                  <a:pt x="0" y="1450"/>
                  <a:pt x="0" y="1449"/>
                </a:cubicBezTo>
                <a:cubicBezTo>
                  <a:pt x="0" y="1448"/>
                  <a:pt x="0" y="1447"/>
                  <a:pt x="1" y="1446"/>
                </a:cubicBezTo>
                <a:cubicBezTo>
                  <a:pt x="2" y="1445"/>
                  <a:pt x="3" y="1443"/>
                  <a:pt x="4" y="1441"/>
                </a:cubicBezTo>
                <a:cubicBezTo>
                  <a:pt x="5" y="1439"/>
                  <a:pt x="5" y="1438"/>
                  <a:pt x="6" y="1437"/>
                </a:cubicBezTo>
                <a:cubicBezTo>
                  <a:pt x="7" y="1436"/>
                  <a:pt x="7" y="1435"/>
                  <a:pt x="8" y="1435"/>
                </a:cubicBezTo>
                <a:cubicBezTo>
                  <a:pt x="9" y="1435"/>
                  <a:pt x="9" y="1434"/>
                  <a:pt x="10" y="1434"/>
                </a:cubicBezTo>
                <a:cubicBezTo>
                  <a:pt x="10" y="1434"/>
                  <a:pt x="11" y="1434"/>
                  <a:pt x="12" y="1434"/>
                </a:cubicBezTo>
                <a:lnTo>
                  <a:pt x="129" y="1458"/>
                </a:lnTo>
                <a:lnTo>
                  <a:pt x="129" y="1458"/>
                </a:lnTo>
                <a:lnTo>
                  <a:pt x="50" y="1368"/>
                </a:lnTo>
                <a:cubicBezTo>
                  <a:pt x="49" y="1368"/>
                  <a:pt x="49" y="1367"/>
                  <a:pt x="49" y="1367"/>
                </a:cubicBezTo>
                <a:cubicBezTo>
                  <a:pt x="48" y="1366"/>
                  <a:pt x="48" y="1366"/>
                  <a:pt x="48" y="1365"/>
                </a:cubicBezTo>
                <a:cubicBezTo>
                  <a:pt x="48" y="1364"/>
                  <a:pt x="49" y="1363"/>
                  <a:pt x="49" y="1362"/>
                </a:cubicBezTo>
                <a:cubicBezTo>
                  <a:pt x="50" y="1361"/>
                  <a:pt x="51" y="1360"/>
                  <a:pt x="52" y="1358"/>
                </a:cubicBezTo>
                <a:cubicBezTo>
                  <a:pt x="53" y="1356"/>
                  <a:pt x="54" y="1354"/>
                  <a:pt x="54" y="1353"/>
                </a:cubicBezTo>
                <a:cubicBezTo>
                  <a:pt x="55" y="1352"/>
                  <a:pt x="56" y="1352"/>
                  <a:pt x="57" y="1352"/>
                </a:cubicBezTo>
                <a:cubicBezTo>
                  <a:pt x="57" y="1352"/>
                  <a:pt x="58" y="1352"/>
                  <a:pt x="59" y="1352"/>
                </a:cubicBezTo>
                <a:cubicBezTo>
                  <a:pt x="59" y="1353"/>
                  <a:pt x="60" y="1354"/>
                  <a:pt x="61" y="1355"/>
                </a:cubicBezTo>
                <a:lnTo>
                  <a:pt x="148" y="1456"/>
                </a:lnTo>
                <a:close/>
                <a:moveTo>
                  <a:pt x="220" y="1333"/>
                </a:moveTo>
                <a:cubicBezTo>
                  <a:pt x="220" y="1333"/>
                  <a:pt x="221" y="1334"/>
                  <a:pt x="221" y="1335"/>
                </a:cubicBezTo>
                <a:cubicBezTo>
                  <a:pt x="221" y="1335"/>
                  <a:pt x="221" y="1336"/>
                  <a:pt x="220" y="1337"/>
                </a:cubicBezTo>
                <a:cubicBezTo>
                  <a:pt x="220" y="1338"/>
                  <a:pt x="219" y="1339"/>
                  <a:pt x="219" y="1341"/>
                </a:cubicBezTo>
                <a:cubicBezTo>
                  <a:pt x="218" y="1342"/>
                  <a:pt x="217" y="1344"/>
                  <a:pt x="216" y="1344"/>
                </a:cubicBezTo>
                <a:cubicBezTo>
                  <a:pt x="215" y="1345"/>
                  <a:pt x="215" y="1346"/>
                  <a:pt x="214" y="1346"/>
                </a:cubicBezTo>
                <a:cubicBezTo>
                  <a:pt x="214" y="1346"/>
                  <a:pt x="213" y="1346"/>
                  <a:pt x="212" y="1346"/>
                </a:cubicBezTo>
                <a:lnTo>
                  <a:pt x="204" y="1341"/>
                </a:lnTo>
                <a:cubicBezTo>
                  <a:pt x="206" y="1347"/>
                  <a:pt x="206" y="1352"/>
                  <a:pt x="206" y="1358"/>
                </a:cubicBezTo>
                <a:cubicBezTo>
                  <a:pt x="206" y="1364"/>
                  <a:pt x="204" y="1369"/>
                  <a:pt x="201" y="1374"/>
                </a:cubicBezTo>
                <a:cubicBezTo>
                  <a:pt x="199" y="1378"/>
                  <a:pt x="196" y="1382"/>
                  <a:pt x="193" y="1384"/>
                </a:cubicBezTo>
                <a:cubicBezTo>
                  <a:pt x="190" y="1387"/>
                  <a:pt x="186" y="1389"/>
                  <a:pt x="183" y="1390"/>
                </a:cubicBezTo>
                <a:cubicBezTo>
                  <a:pt x="179" y="1392"/>
                  <a:pt x="176" y="1392"/>
                  <a:pt x="172" y="1392"/>
                </a:cubicBezTo>
                <a:cubicBezTo>
                  <a:pt x="168" y="1391"/>
                  <a:pt x="164" y="1390"/>
                  <a:pt x="160" y="1388"/>
                </a:cubicBezTo>
                <a:cubicBezTo>
                  <a:pt x="156" y="1385"/>
                  <a:pt x="152" y="1382"/>
                  <a:pt x="150" y="1378"/>
                </a:cubicBezTo>
                <a:cubicBezTo>
                  <a:pt x="148" y="1374"/>
                  <a:pt x="146" y="1370"/>
                  <a:pt x="146" y="1365"/>
                </a:cubicBezTo>
                <a:cubicBezTo>
                  <a:pt x="146" y="1360"/>
                  <a:pt x="147" y="1355"/>
                  <a:pt x="149" y="1349"/>
                </a:cubicBezTo>
                <a:cubicBezTo>
                  <a:pt x="150" y="1344"/>
                  <a:pt x="153" y="1338"/>
                  <a:pt x="157" y="1331"/>
                </a:cubicBezTo>
                <a:lnTo>
                  <a:pt x="163" y="1320"/>
                </a:lnTo>
                <a:lnTo>
                  <a:pt x="157" y="1316"/>
                </a:lnTo>
                <a:cubicBezTo>
                  <a:pt x="154" y="1315"/>
                  <a:pt x="151" y="1313"/>
                  <a:pt x="148" y="1313"/>
                </a:cubicBezTo>
                <a:cubicBezTo>
                  <a:pt x="145" y="1312"/>
                  <a:pt x="143" y="1312"/>
                  <a:pt x="140" y="1312"/>
                </a:cubicBezTo>
                <a:cubicBezTo>
                  <a:pt x="138" y="1313"/>
                  <a:pt x="135" y="1314"/>
                  <a:pt x="133" y="1316"/>
                </a:cubicBezTo>
                <a:cubicBezTo>
                  <a:pt x="131" y="1318"/>
                  <a:pt x="129" y="1321"/>
                  <a:pt x="127" y="1324"/>
                </a:cubicBezTo>
                <a:cubicBezTo>
                  <a:pt x="125" y="1328"/>
                  <a:pt x="123" y="1331"/>
                  <a:pt x="123" y="1335"/>
                </a:cubicBezTo>
                <a:cubicBezTo>
                  <a:pt x="122" y="1338"/>
                  <a:pt x="121" y="1341"/>
                  <a:pt x="121" y="1344"/>
                </a:cubicBezTo>
                <a:cubicBezTo>
                  <a:pt x="121" y="1347"/>
                  <a:pt x="121" y="1349"/>
                  <a:pt x="121" y="1351"/>
                </a:cubicBezTo>
                <a:cubicBezTo>
                  <a:pt x="121" y="1353"/>
                  <a:pt x="121" y="1354"/>
                  <a:pt x="120" y="1355"/>
                </a:cubicBezTo>
                <a:cubicBezTo>
                  <a:pt x="120" y="1356"/>
                  <a:pt x="120" y="1356"/>
                  <a:pt x="119" y="1356"/>
                </a:cubicBezTo>
                <a:cubicBezTo>
                  <a:pt x="119" y="1356"/>
                  <a:pt x="118" y="1357"/>
                  <a:pt x="117" y="1357"/>
                </a:cubicBezTo>
                <a:cubicBezTo>
                  <a:pt x="117" y="1357"/>
                  <a:pt x="116" y="1356"/>
                  <a:pt x="115" y="1356"/>
                </a:cubicBezTo>
                <a:cubicBezTo>
                  <a:pt x="114" y="1356"/>
                  <a:pt x="114" y="1355"/>
                  <a:pt x="113" y="1355"/>
                </a:cubicBezTo>
                <a:cubicBezTo>
                  <a:pt x="111" y="1354"/>
                  <a:pt x="110" y="1353"/>
                  <a:pt x="109" y="1352"/>
                </a:cubicBezTo>
                <a:cubicBezTo>
                  <a:pt x="109" y="1352"/>
                  <a:pt x="108" y="1351"/>
                  <a:pt x="108" y="1350"/>
                </a:cubicBezTo>
                <a:cubicBezTo>
                  <a:pt x="107" y="1348"/>
                  <a:pt x="107" y="1346"/>
                  <a:pt x="107" y="1344"/>
                </a:cubicBezTo>
                <a:cubicBezTo>
                  <a:pt x="107" y="1341"/>
                  <a:pt x="108" y="1338"/>
                  <a:pt x="108" y="1335"/>
                </a:cubicBezTo>
                <a:cubicBezTo>
                  <a:pt x="109" y="1332"/>
                  <a:pt x="110" y="1329"/>
                  <a:pt x="111" y="1325"/>
                </a:cubicBezTo>
                <a:cubicBezTo>
                  <a:pt x="112" y="1322"/>
                  <a:pt x="114" y="1319"/>
                  <a:pt x="116" y="1316"/>
                </a:cubicBezTo>
                <a:cubicBezTo>
                  <a:pt x="119" y="1310"/>
                  <a:pt x="123" y="1305"/>
                  <a:pt x="126" y="1302"/>
                </a:cubicBezTo>
                <a:cubicBezTo>
                  <a:pt x="130" y="1299"/>
                  <a:pt x="134" y="1296"/>
                  <a:pt x="138" y="1295"/>
                </a:cubicBezTo>
                <a:cubicBezTo>
                  <a:pt x="142" y="1294"/>
                  <a:pt x="146" y="1294"/>
                  <a:pt x="151" y="1295"/>
                </a:cubicBezTo>
                <a:cubicBezTo>
                  <a:pt x="155" y="1296"/>
                  <a:pt x="160" y="1298"/>
                  <a:pt x="165" y="1301"/>
                </a:cubicBezTo>
                <a:lnTo>
                  <a:pt x="220" y="1333"/>
                </a:lnTo>
                <a:close/>
                <a:moveTo>
                  <a:pt x="174" y="1326"/>
                </a:moveTo>
                <a:lnTo>
                  <a:pt x="167" y="1339"/>
                </a:lnTo>
                <a:cubicBezTo>
                  <a:pt x="164" y="1343"/>
                  <a:pt x="162" y="1347"/>
                  <a:pt x="161" y="1350"/>
                </a:cubicBezTo>
                <a:cubicBezTo>
                  <a:pt x="160" y="1354"/>
                  <a:pt x="160" y="1357"/>
                  <a:pt x="160" y="1360"/>
                </a:cubicBezTo>
                <a:cubicBezTo>
                  <a:pt x="160" y="1362"/>
                  <a:pt x="161" y="1365"/>
                  <a:pt x="163" y="1367"/>
                </a:cubicBezTo>
                <a:cubicBezTo>
                  <a:pt x="164" y="1369"/>
                  <a:pt x="166" y="1370"/>
                  <a:pt x="168" y="1372"/>
                </a:cubicBezTo>
                <a:cubicBezTo>
                  <a:pt x="172" y="1374"/>
                  <a:pt x="177" y="1375"/>
                  <a:pt x="181" y="1374"/>
                </a:cubicBezTo>
                <a:cubicBezTo>
                  <a:pt x="185" y="1372"/>
                  <a:pt x="188" y="1369"/>
                  <a:pt x="191" y="1365"/>
                </a:cubicBezTo>
                <a:cubicBezTo>
                  <a:pt x="193" y="1361"/>
                  <a:pt x="194" y="1357"/>
                  <a:pt x="194" y="1352"/>
                </a:cubicBezTo>
                <a:cubicBezTo>
                  <a:pt x="194" y="1348"/>
                  <a:pt x="193" y="1342"/>
                  <a:pt x="191" y="1336"/>
                </a:cubicBezTo>
                <a:lnTo>
                  <a:pt x="174" y="1326"/>
                </a:lnTo>
                <a:close/>
                <a:moveTo>
                  <a:pt x="184" y="1220"/>
                </a:moveTo>
                <a:cubicBezTo>
                  <a:pt x="185" y="1220"/>
                  <a:pt x="186" y="1221"/>
                  <a:pt x="187" y="1222"/>
                </a:cubicBezTo>
                <a:cubicBezTo>
                  <a:pt x="188" y="1222"/>
                  <a:pt x="188" y="1223"/>
                  <a:pt x="189" y="1223"/>
                </a:cubicBezTo>
                <a:cubicBezTo>
                  <a:pt x="189" y="1224"/>
                  <a:pt x="190" y="1224"/>
                  <a:pt x="190" y="1225"/>
                </a:cubicBezTo>
                <a:cubicBezTo>
                  <a:pt x="190" y="1225"/>
                  <a:pt x="190" y="1225"/>
                  <a:pt x="189" y="1226"/>
                </a:cubicBezTo>
                <a:cubicBezTo>
                  <a:pt x="189" y="1226"/>
                  <a:pt x="189" y="1227"/>
                  <a:pt x="188" y="1227"/>
                </a:cubicBezTo>
                <a:cubicBezTo>
                  <a:pt x="187" y="1228"/>
                  <a:pt x="187" y="1229"/>
                  <a:pt x="186" y="1229"/>
                </a:cubicBezTo>
                <a:cubicBezTo>
                  <a:pt x="185" y="1230"/>
                  <a:pt x="184" y="1231"/>
                  <a:pt x="183" y="1232"/>
                </a:cubicBezTo>
                <a:cubicBezTo>
                  <a:pt x="182" y="1233"/>
                  <a:pt x="182" y="1234"/>
                  <a:pt x="181" y="1235"/>
                </a:cubicBezTo>
                <a:cubicBezTo>
                  <a:pt x="180" y="1237"/>
                  <a:pt x="180" y="1238"/>
                  <a:pt x="179" y="1240"/>
                </a:cubicBezTo>
                <a:cubicBezTo>
                  <a:pt x="179" y="1242"/>
                  <a:pt x="179" y="1244"/>
                  <a:pt x="180" y="1246"/>
                </a:cubicBezTo>
                <a:cubicBezTo>
                  <a:pt x="180" y="1249"/>
                  <a:pt x="181" y="1252"/>
                  <a:pt x="182" y="1255"/>
                </a:cubicBezTo>
                <a:cubicBezTo>
                  <a:pt x="184" y="1258"/>
                  <a:pt x="185" y="1261"/>
                  <a:pt x="187" y="1265"/>
                </a:cubicBezTo>
                <a:lnTo>
                  <a:pt x="241" y="1296"/>
                </a:lnTo>
                <a:cubicBezTo>
                  <a:pt x="241" y="1296"/>
                  <a:pt x="242" y="1297"/>
                  <a:pt x="242" y="1297"/>
                </a:cubicBezTo>
                <a:cubicBezTo>
                  <a:pt x="242" y="1298"/>
                  <a:pt x="242" y="1298"/>
                  <a:pt x="242" y="1299"/>
                </a:cubicBezTo>
                <a:cubicBezTo>
                  <a:pt x="242" y="1299"/>
                  <a:pt x="242" y="1300"/>
                  <a:pt x="241" y="1301"/>
                </a:cubicBezTo>
                <a:cubicBezTo>
                  <a:pt x="241" y="1302"/>
                  <a:pt x="240" y="1304"/>
                  <a:pt x="239" y="1305"/>
                </a:cubicBezTo>
                <a:cubicBezTo>
                  <a:pt x="238" y="1307"/>
                  <a:pt x="238" y="1308"/>
                  <a:pt x="237" y="1309"/>
                </a:cubicBezTo>
                <a:cubicBezTo>
                  <a:pt x="236" y="1310"/>
                  <a:pt x="236" y="1310"/>
                  <a:pt x="235" y="1311"/>
                </a:cubicBezTo>
                <a:cubicBezTo>
                  <a:pt x="234" y="1311"/>
                  <a:pt x="234" y="1311"/>
                  <a:pt x="234" y="1311"/>
                </a:cubicBezTo>
                <a:cubicBezTo>
                  <a:pt x="233" y="1311"/>
                  <a:pt x="233" y="1311"/>
                  <a:pt x="232" y="1311"/>
                </a:cubicBezTo>
                <a:lnTo>
                  <a:pt x="151" y="1264"/>
                </a:lnTo>
                <a:cubicBezTo>
                  <a:pt x="150" y="1264"/>
                  <a:pt x="150" y="1263"/>
                  <a:pt x="150" y="1263"/>
                </a:cubicBezTo>
                <a:cubicBezTo>
                  <a:pt x="150" y="1263"/>
                  <a:pt x="150" y="1262"/>
                  <a:pt x="150" y="1261"/>
                </a:cubicBezTo>
                <a:cubicBezTo>
                  <a:pt x="150" y="1261"/>
                  <a:pt x="150" y="1260"/>
                  <a:pt x="150" y="1259"/>
                </a:cubicBezTo>
                <a:cubicBezTo>
                  <a:pt x="151" y="1258"/>
                  <a:pt x="151" y="1257"/>
                  <a:pt x="152" y="1256"/>
                </a:cubicBezTo>
                <a:cubicBezTo>
                  <a:pt x="153" y="1254"/>
                  <a:pt x="153" y="1253"/>
                  <a:pt x="154" y="1252"/>
                </a:cubicBezTo>
                <a:cubicBezTo>
                  <a:pt x="155" y="1252"/>
                  <a:pt x="155" y="1251"/>
                  <a:pt x="156" y="1251"/>
                </a:cubicBezTo>
                <a:cubicBezTo>
                  <a:pt x="156" y="1250"/>
                  <a:pt x="157" y="1250"/>
                  <a:pt x="157" y="1250"/>
                </a:cubicBezTo>
                <a:cubicBezTo>
                  <a:pt x="158" y="1250"/>
                  <a:pt x="158" y="1250"/>
                  <a:pt x="159" y="1251"/>
                </a:cubicBezTo>
                <a:lnTo>
                  <a:pt x="171" y="1257"/>
                </a:lnTo>
                <a:cubicBezTo>
                  <a:pt x="169" y="1253"/>
                  <a:pt x="167" y="1250"/>
                  <a:pt x="166" y="1247"/>
                </a:cubicBezTo>
                <a:cubicBezTo>
                  <a:pt x="165" y="1243"/>
                  <a:pt x="165" y="1241"/>
                  <a:pt x="165" y="1238"/>
                </a:cubicBezTo>
                <a:cubicBezTo>
                  <a:pt x="164" y="1236"/>
                  <a:pt x="165" y="1234"/>
                  <a:pt x="165" y="1232"/>
                </a:cubicBezTo>
                <a:cubicBezTo>
                  <a:pt x="166" y="1230"/>
                  <a:pt x="166" y="1228"/>
                  <a:pt x="167" y="1226"/>
                </a:cubicBezTo>
                <a:cubicBezTo>
                  <a:pt x="168" y="1225"/>
                  <a:pt x="168" y="1224"/>
                  <a:pt x="169" y="1223"/>
                </a:cubicBezTo>
                <a:cubicBezTo>
                  <a:pt x="170" y="1223"/>
                  <a:pt x="171" y="1222"/>
                  <a:pt x="171" y="1221"/>
                </a:cubicBezTo>
                <a:cubicBezTo>
                  <a:pt x="172" y="1220"/>
                  <a:pt x="173" y="1219"/>
                  <a:pt x="174" y="1218"/>
                </a:cubicBezTo>
                <a:cubicBezTo>
                  <a:pt x="175" y="1217"/>
                  <a:pt x="175" y="1217"/>
                  <a:pt x="176" y="1217"/>
                </a:cubicBezTo>
                <a:cubicBezTo>
                  <a:pt x="176" y="1217"/>
                  <a:pt x="177" y="1217"/>
                  <a:pt x="177" y="1217"/>
                </a:cubicBezTo>
                <a:cubicBezTo>
                  <a:pt x="177" y="1217"/>
                  <a:pt x="178" y="1217"/>
                  <a:pt x="178" y="1217"/>
                </a:cubicBezTo>
                <a:cubicBezTo>
                  <a:pt x="179" y="1217"/>
                  <a:pt x="180" y="1217"/>
                  <a:pt x="180" y="1218"/>
                </a:cubicBezTo>
                <a:cubicBezTo>
                  <a:pt x="181" y="1218"/>
                  <a:pt x="182" y="1219"/>
                  <a:pt x="184" y="1220"/>
                </a:cubicBezTo>
                <a:close/>
                <a:moveTo>
                  <a:pt x="281" y="1227"/>
                </a:moveTo>
                <a:cubicBezTo>
                  <a:pt x="281" y="1227"/>
                  <a:pt x="282" y="1227"/>
                  <a:pt x="282" y="1228"/>
                </a:cubicBezTo>
                <a:cubicBezTo>
                  <a:pt x="282" y="1228"/>
                  <a:pt x="282" y="1229"/>
                  <a:pt x="282" y="1229"/>
                </a:cubicBezTo>
                <a:cubicBezTo>
                  <a:pt x="282" y="1230"/>
                  <a:pt x="282" y="1231"/>
                  <a:pt x="281" y="1232"/>
                </a:cubicBezTo>
                <a:cubicBezTo>
                  <a:pt x="281" y="1233"/>
                  <a:pt x="280" y="1234"/>
                  <a:pt x="279" y="1236"/>
                </a:cubicBezTo>
                <a:cubicBezTo>
                  <a:pt x="278" y="1237"/>
                  <a:pt x="278" y="1238"/>
                  <a:pt x="277" y="1239"/>
                </a:cubicBezTo>
                <a:cubicBezTo>
                  <a:pt x="276" y="1240"/>
                  <a:pt x="276" y="1241"/>
                  <a:pt x="275" y="1241"/>
                </a:cubicBezTo>
                <a:cubicBezTo>
                  <a:pt x="274" y="1242"/>
                  <a:pt x="274" y="1242"/>
                  <a:pt x="274" y="1242"/>
                </a:cubicBezTo>
                <a:cubicBezTo>
                  <a:pt x="273" y="1242"/>
                  <a:pt x="273" y="1242"/>
                  <a:pt x="272" y="1242"/>
                </a:cubicBezTo>
                <a:lnTo>
                  <a:pt x="191" y="1195"/>
                </a:lnTo>
                <a:cubicBezTo>
                  <a:pt x="191" y="1195"/>
                  <a:pt x="190" y="1194"/>
                  <a:pt x="190" y="1194"/>
                </a:cubicBezTo>
                <a:cubicBezTo>
                  <a:pt x="190" y="1193"/>
                  <a:pt x="190" y="1193"/>
                  <a:pt x="190" y="1192"/>
                </a:cubicBezTo>
                <a:cubicBezTo>
                  <a:pt x="190" y="1191"/>
                  <a:pt x="190" y="1190"/>
                  <a:pt x="191" y="1189"/>
                </a:cubicBezTo>
                <a:cubicBezTo>
                  <a:pt x="191" y="1188"/>
                  <a:pt x="192" y="1187"/>
                  <a:pt x="192" y="1186"/>
                </a:cubicBezTo>
                <a:cubicBezTo>
                  <a:pt x="193" y="1184"/>
                  <a:pt x="194" y="1183"/>
                  <a:pt x="195" y="1182"/>
                </a:cubicBezTo>
                <a:cubicBezTo>
                  <a:pt x="195" y="1181"/>
                  <a:pt x="196" y="1181"/>
                  <a:pt x="197" y="1180"/>
                </a:cubicBezTo>
                <a:cubicBezTo>
                  <a:pt x="197" y="1180"/>
                  <a:pt x="198" y="1180"/>
                  <a:pt x="198" y="1180"/>
                </a:cubicBezTo>
                <a:cubicBezTo>
                  <a:pt x="199" y="1180"/>
                  <a:pt x="199" y="1180"/>
                  <a:pt x="200" y="1180"/>
                </a:cubicBezTo>
                <a:lnTo>
                  <a:pt x="281" y="1227"/>
                </a:lnTo>
                <a:close/>
                <a:moveTo>
                  <a:pt x="173" y="1162"/>
                </a:moveTo>
                <a:cubicBezTo>
                  <a:pt x="177" y="1164"/>
                  <a:pt x="179" y="1166"/>
                  <a:pt x="179" y="1168"/>
                </a:cubicBezTo>
                <a:cubicBezTo>
                  <a:pt x="180" y="1170"/>
                  <a:pt x="179" y="1173"/>
                  <a:pt x="177" y="1177"/>
                </a:cubicBezTo>
                <a:cubicBezTo>
                  <a:pt x="175" y="1180"/>
                  <a:pt x="173" y="1182"/>
                  <a:pt x="171" y="1183"/>
                </a:cubicBezTo>
                <a:cubicBezTo>
                  <a:pt x="169" y="1183"/>
                  <a:pt x="166" y="1183"/>
                  <a:pt x="163" y="1181"/>
                </a:cubicBezTo>
                <a:cubicBezTo>
                  <a:pt x="159" y="1179"/>
                  <a:pt x="157" y="1177"/>
                  <a:pt x="157" y="1175"/>
                </a:cubicBezTo>
                <a:cubicBezTo>
                  <a:pt x="156" y="1173"/>
                  <a:pt x="157" y="1170"/>
                  <a:pt x="159" y="1166"/>
                </a:cubicBezTo>
                <a:cubicBezTo>
                  <a:pt x="161" y="1163"/>
                  <a:pt x="163" y="1161"/>
                  <a:pt x="165" y="1160"/>
                </a:cubicBezTo>
                <a:cubicBezTo>
                  <a:pt x="167" y="1160"/>
                  <a:pt x="170" y="1160"/>
                  <a:pt x="173" y="1162"/>
                </a:cubicBezTo>
                <a:close/>
                <a:moveTo>
                  <a:pt x="298" y="1101"/>
                </a:moveTo>
                <a:cubicBezTo>
                  <a:pt x="305" y="1104"/>
                  <a:pt x="310" y="1109"/>
                  <a:pt x="315" y="1114"/>
                </a:cubicBezTo>
                <a:cubicBezTo>
                  <a:pt x="320" y="1119"/>
                  <a:pt x="323" y="1124"/>
                  <a:pt x="325" y="1130"/>
                </a:cubicBezTo>
                <a:cubicBezTo>
                  <a:pt x="327" y="1136"/>
                  <a:pt x="328" y="1142"/>
                  <a:pt x="327" y="1148"/>
                </a:cubicBezTo>
                <a:cubicBezTo>
                  <a:pt x="326" y="1155"/>
                  <a:pt x="324" y="1161"/>
                  <a:pt x="320" y="1168"/>
                </a:cubicBezTo>
                <a:cubicBezTo>
                  <a:pt x="316" y="1175"/>
                  <a:pt x="312" y="1180"/>
                  <a:pt x="307" y="1184"/>
                </a:cubicBezTo>
                <a:cubicBezTo>
                  <a:pt x="302" y="1188"/>
                  <a:pt x="297" y="1190"/>
                  <a:pt x="291" y="1191"/>
                </a:cubicBezTo>
                <a:cubicBezTo>
                  <a:pt x="285" y="1193"/>
                  <a:pt x="279" y="1192"/>
                  <a:pt x="273" y="1191"/>
                </a:cubicBezTo>
                <a:cubicBezTo>
                  <a:pt x="266" y="1189"/>
                  <a:pt x="260" y="1187"/>
                  <a:pt x="253" y="1183"/>
                </a:cubicBezTo>
                <a:cubicBezTo>
                  <a:pt x="246" y="1179"/>
                  <a:pt x="241" y="1175"/>
                  <a:pt x="236" y="1170"/>
                </a:cubicBezTo>
                <a:cubicBezTo>
                  <a:pt x="232" y="1165"/>
                  <a:pt x="228" y="1159"/>
                  <a:pt x="226" y="1154"/>
                </a:cubicBezTo>
                <a:cubicBezTo>
                  <a:pt x="224" y="1148"/>
                  <a:pt x="224" y="1142"/>
                  <a:pt x="224" y="1135"/>
                </a:cubicBezTo>
                <a:cubicBezTo>
                  <a:pt x="225" y="1129"/>
                  <a:pt x="228" y="1122"/>
                  <a:pt x="231" y="1115"/>
                </a:cubicBezTo>
                <a:cubicBezTo>
                  <a:pt x="235" y="1108"/>
                  <a:pt x="240" y="1103"/>
                  <a:pt x="245" y="1099"/>
                </a:cubicBezTo>
                <a:cubicBezTo>
                  <a:pt x="249" y="1096"/>
                  <a:pt x="255" y="1093"/>
                  <a:pt x="260" y="1092"/>
                </a:cubicBezTo>
                <a:cubicBezTo>
                  <a:pt x="266" y="1091"/>
                  <a:pt x="272" y="1091"/>
                  <a:pt x="278" y="1092"/>
                </a:cubicBezTo>
                <a:cubicBezTo>
                  <a:pt x="285" y="1094"/>
                  <a:pt x="291" y="1097"/>
                  <a:pt x="298" y="1101"/>
                </a:cubicBezTo>
                <a:close/>
                <a:moveTo>
                  <a:pt x="290" y="1117"/>
                </a:moveTo>
                <a:cubicBezTo>
                  <a:pt x="286" y="1114"/>
                  <a:pt x="282" y="1112"/>
                  <a:pt x="277" y="1111"/>
                </a:cubicBezTo>
                <a:cubicBezTo>
                  <a:pt x="273" y="1109"/>
                  <a:pt x="269" y="1109"/>
                  <a:pt x="265" y="1109"/>
                </a:cubicBezTo>
                <a:cubicBezTo>
                  <a:pt x="260" y="1109"/>
                  <a:pt x="257" y="1110"/>
                  <a:pt x="253" y="1112"/>
                </a:cubicBezTo>
                <a:cubicBezTo>
                  <a:pt x="250" y="1115"/>
                  <a:pt x="246" y="1118"/>
                  <a:pt x="244" y="1123"/>
                </a:cubicBezTo>
                <a:cubicBezTo>
                  <a:pt x="241" y="1127"/>
                  <a:pt x="240" y="1132"/>
                  <a:pt x="239" y="1136"/>
                </a:cubicBezTo>
                <a:cubicBezTo>
                  <a:pt x="239" y="1140"/>
                  <a:pt x="240" y="1144"/>
                  <a:pt x="241" y="1147"/>
                </a:cubicBezTo>
                <a:cubicBezTo>
                  <a:pt x="243" y="1151"/>
                  <a:pt x="246" y="1155"/>
                  <a:pt x="249" y="1158"/>
                </a:cubicBezTo>
                <a:cubicBezTo>
                  <a:pt x="252" y="1161"/>
                  <a:pt x="256" y="1164"/>
                  <a:pt x="261" y="1167"/>
                </a:cubicBezTo>
                <a:cubicBezTo>
                  <a:pt x="265" y="1169"/>
                  <a:pt x="270" y="1171"/>
                  <a:pt x="274" y="1173"/>
                </a:cubicBezTo>
                <a:cubicBezTo>
                  <a:pt x="279" y="1174"/>
                  <a:pt x="283" y="1175"/>
                  <a:pt x="287" y="1175"/>
                </a:cubicBezTo>
                <a:cubicBezTo>
                  <a:pt x="291" y="1174"/>
                  <a:pt x="295" y="1173"/>
                  <a:pt x="298" y="1171"/>
                </a:cubicBezTo>
                <a:cubicBezTo>
                  <a:pt x="302" y="1169"/>
                  <a:pt x="305" y="1165"/>
                  <a:pt x="308" y="1160"/>
                </a:cubicBezTo>
                <a:cubicBezTo>
                  <a:pt x="310" y="1156"/>
                  <a:pt x="312" y="1152"/>
                  <a:pt x="312" y="1148"/>
                </a:cubicBezTo>
                <a:cubicBezTo>
                  <a:pt x="312" y="1143"/>
                  <a:pt x="311" y="1140"/>
                  <a:pt x="310" y="1136"/>
                </a:cubicBezTo>
                <a:cubicBezTo>
                  <a:pt x="308" y="1132"/>
                  <a:pt x="306" y="1129"/>
                  <a:pt x="302" y="1125"/>
                </a:cubicBezTo>
                <a:cubicBezTo>
                  <a:pt x="299" y="1122"/>
                  <a:pt x="295" y="1119"/>
                  <a:pt x="290" y="1117"/>
                </a:cubicBezTo>
                <a:close/>
                <a:moveTo>
                  <a:pt x="392" y="1034"/>
                </a:moveTo>
                <a:cubicBezTo>
                  <a:pt x="393" y="1034"/>
                  <a:pt x="393" y="1034"/>
                  <a:pt x="393" y="1035"/>
                </a:cubicBezTo>
                <a:cubicBezTo>
                  <a:pt x="394" y="1035"/>
                  <a:pt x="394" y="1035"/>
                  <a:pt x="394" y="1036"/>
                </a:cubicBezTo>
                <a:cubicBezTo>
                  <a:pt x="393" y="1037"/>
                  <a:pt x="393" y="1038"/>
                  <a:pt x="393" y="1039"/>
                </a:cubicBezTo>
                <a:cubicBezTo>
                  <a:pt x="392" y="1040"/>
                  <a:pt x="392" y="1041"/>
                  <a:pt x="391" y="1042"/>
                </a:cubicBezTo>
                <a:cubicBezTo>
                  <a:pt x="390" y="1043"/>
                  <a:pt x="390" y="1044"/>
                  <a:pt x="389" y="1045"/>
                </a:cubicBezTo>
                <a:cubicBezTo>
                  <a:pt x="388" y="1046"/>
                  <a:pt x="388" y="1047"/>
                  <a:pt x="387" y="1047"/>
                </a:cubicBezTo>
                <a:cubicBezTo>
                  <a:pt x="387" y="1047"/>
                  <a:pt x="386" y="1047"/>
                  <a:pt x="386" y="1047"/>
                </a:cubicBezTo>
                <a:cubicBezTo>
                  <a:pt x="385" y="1047"/>
                  <a:pt x="385" y="1047"/>
                  <a:pt x="384" y="1047"/>
                </a:cubicBezTo>
                <a:lnTo>
                  <a:pt x="374" y="1041"/>
                </a:lnTo>
                <a:cubicBezTo>
                  <a:pt x="376" y="1048"/>
                  <a:pt x="377" y="1055"/>
                  <a:pt x="377" y="1061"/>
                </a:cubicBezTo>
                <a:cubicBezTo>
                  <a:pt x="377" y="1067"/>
                  <a:pt x="375" y="1072"/>
                  <a:pt x="373" y="1077"/>
                </a:cubicBezTo>
                <a:cubicBezTo>
                  <a:pt x="369" y="1082"/>
                  <a:pt x="366" y="1086"/>
                  <a:pt x="362" y="1089"/>
                </a:cubicBezTo>
                <a:cubicBezTo>
                  <a:pt x="358" y="1092"/>
                  <a:pt x="354" y="1093"/>
                  <a:pt x="349" y="1094"/>
                </a:cubicBezTo>
                <a:cubicBezTo>
                  <a:pt x="345" y="1094"/>
                  <a:pt x="340" y="1094"/>
                  <a:pt x="336" y="1092"/>
                </a:cubicBezTo>
                <a:cubicBezTo>
                  <a:pt x="331" y="1091"/>
                  <a:pt x="326" y="1088"/>
                  <a:pt x="320" y="1085"/>
                </a:cubicBezTo>
                <a:lnTo>
                  <a:pt x="271" y="1057"/>
                </a:lnTo>
                <a:cubicBezTo>
                  <a:pt x="270" y="1056"/>
                  <a:pt x="270" y="1056"/>
                  <a:pt x="270" y="1056"/>
                </a:cubicBezTo>
                <a:cubicBezTo>
                  <a:pt x="269" y="1055"/>
                  <a:pt x="269" y="1055"/>
                  <a:pt x="269" y="1054"/>
                </a:cubicBezTo>
                <a:cubicBezTo>
                  <a:pt x="270" y="1053"/>
                  <a:pt x="270" y="1052"/>
                  <a:pt x="270" y="1051"/>
                </a:cubicBezTo>
                <a:cubicBezTo>
                  <a:pt x="271" y="1050"/>
                  <a:pt x="271" y="1049"/>
                  <a:pt x="272" y="1048"/>
                </a:cubicBezTo>
                <a:cubicBezTo>
                  <a:pt x="273" y="1046"/>
                  <a:pt x="274" y="1045"/>
                  <a:pt x="274" y="1044"/>
                </a:cubicBezTo>
                <a:cubicBezTo>
                  <a:pt x="275" y="1043"/>
                  <a:pt x="276" y="1042"/>
                  <a:pt x="276" y="1042"/>
                </a:cubicBezTo>
                <a:cubicBezTo>
                  <a:pt x="277" y="1042"/>
                  <a:pt x="277" y="1041"/>
                  <a:pt x="278" y="1041"/>
                </a:cubicBezTo>
                <a:cubicBezTo>
                  <a:pt x="278" y="1041"/>
                  <a:pt x="279" y="1041"/>
                  <a:pt x="279" y="1042"/>
                </a:cubicBezTo>
                <a:lnTo>
                  <a:pt x="327" y="1069"/>
                </a:lnTo>
                <a:cubicBezTo>
                  <a:pt x="331" y="1072"/>
                  <a:pt x="335" y="1074"/>
                  <a:pt x="339" y="1075"/>
                </a:cubicBezTo>
                <a:cubicBezTo>
                  <a:pt x="342" y="1075"/>
                  <a:pt x="345" y="1076"/>
                  <a:pt x="348" y="1076"/>
                </a:cubicBezTo>
                <a:cubicBezTo>
                  <a:pt x="351" y="1075"/>
                  <a:pt x="353" y="1074"/>
                  <a:pt x="356" y="1073"/>
                </a:cubicBezTo>
                <a:cubicBezTo>
                  <a:pt x="358" y="1071"/>
                  <a:pt x="360" y="1069"/>
                  <a:pt x="362" y="1066"/>
                </a:cubicBezTo>
                <a:cubicBezTo>
                  <a:pt x="364" y="1063"/>
                  <a:pt x="365" y="1058"/>
                  <a:pt x="364" y="1053"/>
                </a:cubicBezTo>
                <a:cubicBezTo>
                  <a:pt x="364" y="1048"/>
                  <a:pt x="362" y="1041"/>
                  <a:pt x="359" y="1034"/>
                </a:cubicBezTo>
                <a:lnTo>
                  <a:pt x="302" y="1002"/>
                </a:lnTo>
                <a:cubicBezTo>
                  <a:pt x="302" y="1001"/>
                  <a:pt x="302" y="1001"/>
                  <a:pt x="301" y="1001"/>
                </a:cubicBezTo>
                <a:cubicBezTo>
                  <a:pt x="301" y="1000"/>
                  <a:pt x="301" y="1000"/>
                  <a:pt x="301" y="999"/>
                </a:cubicBezTo>
                <a:cubicBezTo>
                  <a:pt x="301" y="998"/>
                  <a:pt x="302" y="997"/>
                  <a:pt x="302" y="996"/>
                </a:cubicBezTo>
                <a:cubicBezTo>
                  <a:pt x="302" y="995"/>
                  <a:pt x="303" y="994"/>
                  <a:pt x="304" y="993"/>
                </a:cubicBezTo>
                <a:cubicBezTo>
                  <a:pt x="305" y="991"/>
                  <a:pt x="306" y="990"/>
                  <a:pt x="306" y="989"/>
                </a:cubicBezTo>
                <a:cubicBezTo>
                  <a:pt x="307" y="988"/>
                  <a:pt x="307" y="987"/>
                  <a:pt x="308" y="987"/>
                </a:cubicBezTo>
                <a:cubicBezTo>
                  <a:pt x="309" y="987"/>
                  <a:pt x="309" y="986"/>
                  <a:pt x="310" y="986"/>
                </a:cubicBezTo>
                <a:cubicBezTo>
                  <a:pt x="310" y="986"/>
                  <a:pt x="311" y="986"/>
                  <a:pt x="311" y="987"/>
                </a:cubicBezTo>
                <a:lnTo>
                  <a:pt x="392" y="1034"/>
                </a:lnTo>
                <a:close/>
                <a:moveTo>
                  <a:pt x="415" y="942"/>
                </a:moveTo>
                <a:cubicBezTo>
                  <a:pt x="420" y="945"/>
                  <a:pt x="423" y="948"/>
                  <a:pt x="425" y="951"/>
                </a:cubicBezTo>
                <a:cubicBezTo>
                  <a:pt x="428" y="954"/>
                  <a:pt x="429" y="958"/>
                  <a:pt x="430" y="962"/>
                </a:cubicBezTo>
                <a:cubicBezTo>
                  <a:pt x="430" y="966"/>
                  <a:pt x="430" y="971"/>
                  <a:pt x="429" y="975"/>
                </a:cubicBezTo>
                <a:cubicBezTo>
                  <a:pt x="428" y="980"/>
                  <a:pt x="426" y="985"/>
                  <a:pt x="423" y="989"/>
                </a:cubicBezTo>
                <a:cubicBezTo>
                  <a:pt x="421" y="992"/>
                  <a:pt x="420" y="995"/>
                  <a:pt x="418" y="997"/>
                </a:cubicBezTo>
                <a:cubicBezTo>
                  <a:pt x="416" y="999"/>
                  <a:pt x="414" y="1001"/>
                  <a:pt x="412" y="1003"/>
                </a:cubicBezTo>
                <a:cubicBezTo>
                  <a:pt x="410" y="1005"/>
                  <a:pt x="408" y="1006"/>
                  <a:pt x="407" y="1007"/>
                </a:cubicBezTo>
                <a:cubicBezTo>
                  <a:pt x="405" y="1008"/>
                  <a:pt x="404" y="1009"/>
                  <a:pt x="403" y="1009"/>
                </a:cubicBezTo>
                <a:cubicBezTo>
                  <a:pt x="402" y="1009"/>
                  <a:pt x="401" y="1009"/>
                  <a:pt x="399" y="1009"/>
                </a:cubicBezTo>
                <a:cubicBezTo>
                  <a:pt x="398" y="1009"/>
                  <a:pt x="397" y="1008"/>
                  <a:pt x="395" y="1007"/>
                </a:cubicBezTo>
                <a:cubicBezTo>
                  <a:pt x="394" y="1006"/>
                  <a:pt x="393" y="1006"/>
                  <a:pt x="392" y="1005"/>
                </a:cubicBezTo>
                <a:cubicBezTo>
                  <a:pt x="391" y="1005"/>
                  <a:pt x="391" y="1004"/>
                  <a:pt x="390" y="1004"/>
                </a:cubicBezTo>
                <a:cubicBezTo>
                  <a:pt x="390" y="1003"/>
                  <a:pt x="390" y="1003"/>
                  <a:pt x="390" y="1002"/>
                </a:cubicBezTo>
                <a:cubicBezTo>
                  <a:pt x="390" y="1002"/>
                  <a:pt x="390" y="1001"/>
                  <a:pt x="390" y="1001"/>
                </a:cubicBezTo>
                <a:cubicBezTo>
                  <a:pt x="391" y="1000"/>
                  <a:pt x="391" y="1000"/>
                  <a:pt x="393" y="999"/>
                </a:cubicBezTo>
                <a:cubicBezTo>
                  <a:pt x="395" y="998"/>
                  <a:pt x="396" y="997"/>
                  <a:pt x="398" y="995"/>
                </a:cubicBezTo>
                <a:cubicBezTo>
                  <a:pt x="401" y="994"/>
                  <a:pt x="403" y="992"/>
                  <a:pt x="405" y="990"/>
                </a:cubicBezTo>
                <a:cubicBezTo>
                  <a:pt x="407" y="988"/>
                  <a:pt x="409" y="985"/>
                  <a:pt x="411" y="982"/>
                </a:cubicBezTo>
                <a:cubicBezTo>
                  <a:pt x="413" y="980"/>
                  <a:pt x="414" y="977"/>
                  <a:pt x="415" y="975"/>
                </a:cubicBezTo>
                <a:cubicBezTo>
                  <a:pt x="415" y="972"/>
                  <a:pt x="415" y="970"/>
                  <a:pt x="415" y="968"/>
                </a:cubicBezTo>
                <a:cubicBezTo>
                  <a:pt x="415" y="966"/>
                  <a:pt x="414" y="964"/>
                  <a:pt x="413" y="962"/>
                </a:cubicBezTo>
                <a:cubicBezTo>
                  <a:pt x="412" y="961"/>
                  <a:pt x="410" y="959"/>
                  <a:pt x="408" y="958"/>
                </a:cubicBezTo>
                <a:cubicBezTo>
                  <a:pt x="406" y="956"/>
                  <a:pt x="404" y="956"/>
                  <a:pt x="401" y="956"/>
                </a:cubicBezTo>
                <a:cubicBezTo>
                  <a:pt x="399" y="956"/>
                  <a:pt x="397" y="957"/>
                  <a:pt x="395" y="958"/>
                </a:cubicBezTo>
                <a:cubicBezTo>
                  <a:pt x="392" y="960"/>
                  <a:pt x="390" y="961"/>
                  <a:pt x="388" y="963"/>
                </a:cubicBezTo>
                <a:cubicBezTo>
                  <a:pt x="385" y="965"/>
                  <a:pt x="383" y="967"/>
                  <a:pt x="380" y="969"/>
                </a:cubicBezTo>
                <a:cubicBezTo>
                  <a:pt x="378" y="971"/>
                  <a:pt x="375" y="973"/>
                  <a:pt x="373" y="974"/>
                </a:cubicBezTo>
                <a:cubicBezTo>
                  <a:pt x="370" y="976"/>
                  <a:pt x="367" y="977"/>
                  <a:pt x="364" y="978"/>
                </a:cubicBezTo>
                <a:cubicBezTo>
                  <a:pt x="361" y="979"/>
                  <a:pt x="358" y="979"/>
                  <a:pt x="355" y="979"/>
                </a:cubicBezTo>
                <a:cubicBezTo>
                  <a:pt x="351" y="979"/>
                  <a:pt x="348" y="977"/>
                  <a:pt x="344" y="975"/>
                </a:cubicBezTo>
                <a:cubicBezTo>
                  <a:pt x="341" y="973"/>
                  <a:pt x="338" y="971"/>
                  <a:pt x="336" y="968"/>
                </a:cubicBezTo>
                <a:cubicBezTo>
                  <a:pt x="334" y="965"/>
                  <a:pt x="333" y="962"/>
                  <a:pt x="332" y="958"/>
                </a:cubicBezTo>
                <a:cubicBezTo>
                  <a:pt x="331" y="954"/>
                  <a:pt x="331" y="950"/>
                  <a:pt x="332" y="946"/>
                </a:cubicBezTo>
                <a:cubicBezTo>
                  <a:pt x="333" y="941"/>
                  <a:pt x="335" y="937"/>
                  <a:pt x="337" y="932"/>
                </a:cubicBezTo>
                <a:cubicBezTo>
                  <a:pt x="339" y="930"/>
                  <a:pt x="340" y="928"/>
                  <a:pt x="342" y="926"/>
                </a:cubicBezTo>
                <a:cubicBezTo>
                  <a:pt x="343" y="924"/>
                  <a:pt x="345" y="922"/>
                  <a:pt x="346" y="921"/>
                </a:cubicBezTo>
                <a:cubicBezTo>
                  <a:pt x="348" y="919"/>
                  <a:pt x="349" y="918"/>
                  <a:pt x="351" y="917"/>
                </a:cubicBezTo>
                <a:cubicBezTo>
                  <a:pt x="352" y="916"/>
                  <a:pt x="353" y="916"/>
                  <a:pt x="354" y="915"/>
                </a:cubicBezTo>
                <a:cubicBezTo>
                  <a:pt x="355" y="915"/>
                  <a:pt x="356" y="915"/>
                  <a:pt x="356" y="915"/>
                </a:cubicBezTo>
                <a:cubicBezTo>
                  <a:pt x="356" y="915"/>
                  <a:pt x="357" y="915"/>
                  <a:pt x="357" y="915"/>
                </a:cubicBezTo>
                <a:cubicBezTo>
                  <a:pt x="358" y="915"/>
                  <a:pt x="359" y="915"/>
                  <a:pt x="359" y="916"/>
                </a:cubicBezTo>
                <a:cubicBezTo>
                  <a:pt x="360" y="916"/>
                  <a:pt x="361" y="916"/>
                  <a:pt x="362" y="917"/>
                </a:cubicBezTo>
                <a:cubicBezTo>
                  <a:pt x="363" y="917"/>
                  <a:pt x="364" y="918"/>
                  <a:pt x="364" y="919"/>
                </a:cubicBezTo>
                <a:cubicBezTo>
                  <a:pt x="365" y="919"/>
                  <a:pt x="366" y="920"/>
                  <a:pt x="366" y="920"/>
                </a:cubicBezTo>
                <a:cubicBezTo>
                  <a:pt x="366" y="921"/>
                  <a:pt x="367" y="921"/>
                  <a:pt x="367" y="921"/>
                </a:cubicBezTo>
                <a:cubicBezTo>
                  <a:pt x="367" y="922"/>
                  <a:pt x="367" y="922"/>
                  <a:pt x="366" y="923"/>
                </a:cubicBezTo>
                <a:cubicBezTo>
                  <a:pt x="366" y="923"/>
                  <a:pt x="365" y="924"/>
                  <a:pt x="364" y="924"/>
                </a:cubicBezTo>
                <a:cubicBezTo>
                  <a:pt x="363" y="925"/>
                  <a:pt x="361" y="926"/>
                  <a:pt x="360" y="927"/>
                </a:cubicBezTo>
                <a:cubicBezTo>
                  <a:pt x="358" y="928"/>
                  <a:pt x="356" y="930"/>
                  <a:pt x="354" y="932"/>
                </a:cubicBezTo>
                <a:cubicBezTo>
                  <a:pt x="352" y="933"/>
                  <a:pt x="350" y="936"/>
                  <a:pt x="349" y="939"/>
                </a:cubicBezTo>
                <a:cubicBezTo>
                  <a:pt x="347" y="941"/>
                  <a:pt x="346" y="944"/>
                  <a:pt x="346" y="946"/>
                </a:cubicBezTo>
                <a:cubicBezTo>
                  <a:pt x="345" y="948"/>
                  <a:pt x="345" y="950"/>
                  <a:pt x="345" y="952"/>
                </a:cubicBezTo>
                <a:cubicBezTo>
                  <a:pt x="346" y="954"/>
                  <a:pt x="347" y="955"/>
                  <a:pt x="348" y="957"/>
                </a:cubicBezTo>
                <a:cubicBezTo>
                  <a:pt x="349" y="958"/>
                  <a:pt x="350" y="960"/>
                  <a:pt x="352" y="961"/>
                </a:cubicBezTo>
                <a:cubicBezTo>
                  <a:pt x="354" y="962"/>
                  <a:pt x="356" y="962"/>
                  <a:pt x="359" y="962"/>
                </a:cubicBezTo>
                <a:cubicBezTo>
                  <a:pt x="361" y="962"/>
                  <a:pt x="363" y="961"/>
                  <a:pt x="366" y="960"/>
                </a:cubicBezTo>
                <a:cubicBezTo>
                  <a:pt x="368" y="959"/>
                  <a:pt x="370" y="957"/>
                  <a:pt x="373" y="955"/>
                </a:cubicBezTo>
                <a:cubicBezTo>
                  <a:pt x="375" y="953"/>
                  <a:pt x="378" y="951"/>
                  <a:pt x="380" y="949"/>
                </a:cubicBezTo>
                <a:cubicBezTo>
                  <a:pt x="382" y="947"/>
                  <a:pt x="385" y="946"/>
                  <a:pt x="388" y="944"/>
                </a:cubicBezTo>
                <a:cubicBezTo>
                  <a:pt x="391" y="942"/>
                  <a:pt x="393" y="941"/>
                  <a:pt x="396" y="940"/>
                </a:cubicBezTo>
                <a:cubicBezTo>
                  <a:pt x="399" y="939"/>
                  <a:pt x="402" y="939"/>
                  <a:pt x="405" y="939"/>
                </a:cubicBezTo>
                <a:cubicBezTo>
                  <a:pt x="409" y="939"/>
                  <a:pt x="412" y="940"/>
                  <a:pt x="415" y="942"/>
                </a:cubicBezTo>
                <a:close/>
                <a:moveTo>
                  <a:pt x="383" y="785"/>
                </a:moveTo>
                <a:cubicBezTo>
                  <a:pt x="384" y="785"/>
                  <a:pt x="385" y="786"/>
                  <a:pt x="386" y="786"/>
                </a:cubicBezTo>
                <a:cubicBezTo>
                  <a:pt x="386" y="787"/>
                  <a:pt x="387" y="787"/>
                  <a:pt x="387" y="788"/>
                </a:cubicBezTo>
                <a:cubicBezTo>
                  <a:pt x="388" y="788"/>
                  <a:pt x="388" y="788"/>
                  <a:pt x="388" y="789"/>
                </a:cubicBezTo>
                <a:cubicBezTo>
                  <a:pt x="388" y="789"/>
                  <a:pt x="388" y="789"/>
                  <a:pt x="388" y="790"/>
                </a:cubicBezTo>
                <a:cubicBezTo>
                  <a:pt x="387" y="790"/>
                  <a:pt x="387" y="791"/>
                  <a:pt x="386" y="791"/>
                </a:cubicBezTo>
                <a:cubicBezTo>
                  <a:pt x="386" y="792"/>
                  <a:pt x="385" y="792"/>
                  <a:pt x="384" y="793"/>
                </a:cubicBezTo>
                <a:cubicBezTo>
                  <a:pt x="383" y="794"/>
                  <a:pt x="382" y="795"/>
                  <a:pt x="381" y="796"/>
                </a:cubicBezTo>
                <a:cubicBezTo>
                  <a:pt x="380" y="797"/>
                  <a:pt x="379" y="798"/>
                  <a:pt x="378" y="800"/>
                </a:cubicBezTo>
                <a:cubicBezTo>
                  <a:pt x="377" y="802"/>
                  <a:pt x="376" y="804"/>
                  <a:pt x="376" y="806"/>
                </a:cubicBezTo>
                <a:cubicBezTo>
                  <a:pt x="376" y="808"/>
                  <a:pt x="376" y="810"/>
                  <a:pt x="377" y="812"/>
                </a:cubicBezTo>
                <a:cubicBezTo>
                  <a:pt x="378" y="814"/>
                  <a:pt x="380" y="815"/>
                  <a:pt x="382" y="817"/>
                </a:cubicBezTo>
                <a:cubicBezTo>
                  <a:pt x="384" y="819"/>
                  <a:pt x="387" y="821"/>
                  <a:pt x="391" y="823"/>
                </a:cubicBezTo>
                <a:lnTo>
                  <a:pt x="399" y="828"/>
                </a:lnTo>
                <a:lnTo>
                  <a:pt x="410" y="810"/>
                </a:lnTo>
                <a:cubicBezTo>
                  <a:pt x="410" y="810"/>
                  <a:pt x="411" y="809"/>
                  <a:pt x="411" y="809"/>
                </a:cubicBezTo>
                <a:cubicBezTo>
                  <a:pt x="411" y="809"/>
                  <a:pt x="412" y="809"/>
                  <a:pt x="413" y="809"/>
                </a:cubicBezTo>
                <a:cubicBezTo>
                  <a:pt x="413" y="809"/>
                  <a:pt x="414" y="809"/>
                  <a:pt x="415" y="809"/>
                </a:cubicBezTo>
                <a:cubicBezTo>
                  <a:pt x="416" y="809"/>
                  <a:pt x="417" y="810"/>
                  <a:pt x="418" y="811"/>
                </a:cubicBezTo>
                <a:cubicBezTo>
                  <a:pt x="420" y="812"/>
                  <a:pt x="421" y="813"/>
                  <a:pt x="422" y="814"/>
                </a:cubicBezTo>
                <a:cubicBezTo>
                  <a:pt x="423" y="815"/>
                  <a:pt x="423" y="816"/>
                  <a:pt x="422" y="817"/>
                </a:cubicBezTo>
                <a:lnTo>
                  <a:pt x="412" y="835"/>
                </a:lnTo>
                <a:lnTo>
                  <a:pt x="483" y="876"/>
                </a:lnTo>
                <a:cubicBezTo>
                  <a:pt x="483" y="877"/>
                  <a:pt x="484" y="877"/>
                  <a:pt x="484" y="877"/>
                </a:cubicBezTo>
                <a:cubicBezTo>
                  <a:pt x="484" y="878"/>
                  <a:pt x="484" y="878"/>
                  <a:pt x="484" y="879"/>
                </a:cubicBezTo>
                <a:cubicBezTo>
                  <a:pt x="484" y="880"/>
                  <a:pt x="484" y="881"/>
                  <a:pt x="483" y="882"/>
                </a:cubicBezTo>
                <a:cubicBezTo>
                  <a:pt x="483" y="883"/>
                  <a:pt x="482" y="884"/>
                  <a:pt x="481" y="885"/>
                </a:cubicBezTo>
                <a:cubicBezTo>
                  <a:pt x="481" y="887"/>
                  <a:pt x="480" y="888"/>
                  <a:pt x="479" y="889"/>
                </a:cubicBezTo>
                <a:cubicBezTo>
                  <a:pt x="479" y="890"/>
                  <a:pt x="478" y="891"/>
                  <a:pt x="477" y="891"/>
                </a:cubicBezTo>
                <a:cubicBezTo>
                  <a:pt x="477" y="891"/>
                  <a:pt x="476" y="892"/>
                  <a:pt x="476" y="892"/>
                </a:cubicBezTo>
                <a:cubicBezTo>
                  <a:pt x="475" y="892"/>
                  <a:pt x="475" y="892"/>
                  <a:pt x="474" y="891"/>
                </a:cubicBezTo>
                <a:lnTo>
                  <a:pt x="403" y="850"/>
                </a:lnTo>
                <a:lnTo>
                  <a:pt x="397" y="862"/>
                </a:lnTo>
                <a:cubicBezTo>
                  <a:pt x="396" y="863"/>
                  <a:pt x="395" y="863"/>
                  <a:pt x="394" y="863"/>
                </a:cubicBezTo>
                <a:cubicBezTo>
                  <a:pt x="393" y="863"/>
                  <a:pt x="391" y="862"/>
                  <a:pt x="389" y="861"/>
                </a:cubicBezTo>
                <a:cubicBezTo>
                  <a:pt x="388" y="860"/>
                  <a:pt x="387" y="860"/>
                  <a:pt x="386" y="859"/>
                </a:cubicBezTo>
                <a:cubicBezTo>
                  <a:pt x="385" y="859"/>
                  <a:pt x="385" y="858"/>
                  <a:pt x="384" y="858"/>
                </a:cubicBezTo>
                <a:cubicBezTo>
                  <a:pt x="384" y="857"/>
                  <a:pt x="384" y="856"/>
                  <a:pt x="384" y="856"/>
                </a:cubicBezTo>
                <a:cubicBezTo>
                  <a:pt x="384" y="856"/>
                  <a:pt x="384" y="855"/>
                  <a:pt x="384" y="855"/>
                </a:cubicBezTo>
                <a:lnTo>
                  <a:pt x="391" y="843"/>
                </a:lnTo>
                <a:lnTo>
                  <a:pt x="382" y="838"/>
                </a:lnTo>
                <a:cubicBezTo>
                  <a:pt x="377" y="835"/>
                  <a:pt x="372" y="832"/>
                  <a:pt x="369" y="828"/>
                </a:cubicBezTo>
                <a:cubicBezTo>
                  <a:pt x="365" y="825"/>
                  <a:pt x="363" y="821"/>
                  <a:pt x="362" y="818"/>
                </a:cubicBezTo>
                <a:cubicBezTo>
                  <a:pt x="360" y="814"/>
                  <a:pt x="360" y="810"/>
                  <a:pt x="361" y="806"/>
                </a:cubicBezTo>
                <a:cubicBezTo>
                  <a:pt x="361" y="802"/>
                  <a:pt x="363" y="798"/>
                  <a:pt x="365" y="794"/>
                </a:cubicBezTo>
                <a:cubicBezTo>
                  <a:pt x="367" y="791"/>
                  <a:pt x="368" y="790"/>
                  <a:pt x="370" y="788"/>
                </a:cubicBezTo>
                <a:cubicBezTo>
                  <a:pt x="371" y="786"/>
                  <a:pt x="372" y="785"/>
                  <a:pt x="373" y="784"/>
                </a:cubicBezTo>
                <a:cubicBezTo>
                  <a:pt x="375" y="783"/>
                  <a:pt x="375" y="783"/>
                  <a:pt x="376" y="782"/>
                </a:cubicBezTo>
                <a:cubicBezTo>
                  <a:pt x="377" y="782"/>
                  <a:pt x="377" y="782"/>
                  <a:pt x="378" y="782"/>
                </a:cubicBezTo>
                <a:cubicBezTo>
                  <a:pt x="379" y="782"/>
                  <a:pt x="379" y="783"/>
                  <a:pt x="380" y="783"/>
                </a:cubicBezTo>
                <a:cubicBezTo>
                  <a:pt x="381" y="783"/>
                  <a:pt x="382" y="784"/>
                  <a:pt x="383" y="785"/>
                </a:cubicBezTo>
                <a:close/>
                <a:moveTo>
                  <a:pt x="513" y="825"/>
                </a:moveTo>
                <a:cubicBezTo>
                  <a:pt x="513" y="825"/>
                  <a:pt x="514" y="826"/>
                  <a:pt x="514" y="826"/>
                </a:cubicBezTo>
                <a:cubicBezTo>
                  <a:pt x="514" y="826"/>
                  <a:pt x="514" y="827"/>
                  <a:pt x="514" y="828"/>
                </a:cubicBezTo>
                <a:cubicBezTo>
                  <a:pt x="514" y="828"/>
                  <a:pt x="514" y="829"/>
                  <a:pt x="513" y="830"/>
                </a:cubicBezTo>
                <a:cubicBezTo>
                  <a:pt x="513" y="831"/>
                  <a:pt x="512" y="832"/>
                  <a:pt x="511" y="834"/>
                </a:cubicBezTo>
                <a:cubicBezTo>
                  <a:pt x="510" y="835"/>
                  <a:pt x="510" y="837"/>
                  <a:pt x="509" y="838"/>
                </a:cubicBezTo>
                <a:cubicBezTo>
                  <a:pt x="508" y="838"/>
                  <a:pt x="508" y="839"/>
                  <a:pt x="507" y="839"/>
                </a:cubicBezTo>
                <a:cubicBezTo>
                  <a:pt x="506" y="840"/>
                  <a:pt x="506" y="840"/>
                  <a:pt x="506" y="840"/>
                </a:cubicBezTo>
                <a:cubicBezTo>
                  <a:pt x="505" y="840"/>
                  <a:pt x="505" y="840"/>
                  <a:pt x="504" y="840"/>
                </a:cubicBezTo>
                <a:lnTo>
                  <a:pt x="423" y="793"/>
                </a:lnTo>
                <a:cubicBezTo>
                  <a:pt x="423" y="793"/>
                  <a:pt x="422" y="792"/>
                  <a:pt x="422" y="792"/>
                </a:cubicBezTo>
                <a:cubicBezTo>
                  <a:pt x="422" y="791"/>
                  <a:pt x="422" y="791"/>
                  <a:pt x="422" y="790"/>
                </a:cubicBezTo>
                <a:cubicBezTo>
                  <a:pt x="422" y="790"/>
                  <a:pt x="422" y="789"/>
                  <a:pt x="423" y="788"/>
                </a:cubicBezTo>
                <a:cubicBezTo>
                  <a:pt x="423" y="787"/>
                  <a:pt x="424" y="785"/>
                  <a:pt x="424" y="784"/>
                </a:cubicBezTo>
                <a:cubicBezTo>
                  <a:pt x="425" y="782"/>
                  <a:pt x="426" y="781"/>
                  <a:pt x="427" y="780"/>
                </a:cubicBezTo>
                <a:cubicBezTo>
                  <a:pt x="427" y="779"/>
                  <a:pt x="428" y="779"/>
                  <a:pt x="429" y="778"/>
                </a:cubicBezTo>
                <a:cubicBezTo>
                  <a:pt x="429" y="778"/>
                  <a:pt x="430" y="778"/>
                  <a:pt x="430" y="778"/>
                </a:cubicBezTo>
                <a:cubicBezTo>
                  <a:pt x="431" y="778"/>
                  <a:pt x="431" y="778"/>
                  <a:pt x="432" y="778"/>
                </a:cubicBezTo>
                <a:lnTo>
                  <a:pt x="513" y="825"/>
                </a:lnTo>
                <a:close/>
                <a:moveTo>
                  <a:pt x="405" y="760"/>
                </a:moveTo>
                <a:cubicBezTo>
                  <a:pt x="409" y="762"/>
                  <a:pt x="411" y="765"/>
                  <a:pt x="411" y="767"/>
                </a:cubicBezTo>
                <a:cubicBezTo>
                  <a:pt x="412" y="769"/>
                  <a:pt x="411" y="771"/>
                  <a:pt x="409" y="775"/>
                </a:cubicBezTo>
                <a:cubicBezTo>
                  <a:pt x="407" y="778"/>
                  <a:pt x="405" y="781"/>
                  <a:pt x="403" y="781"/>
                </a:cubicBezTo>
                <a:cubicBezTo>
                  <a:pt x="401" y="782"/>
                  <a:pt x="398" y="781"/>
                  <a:pt x="395" y="779"/>
                </a:cubicBezTo>
                <a:cubicBezTo>
                  <a:pt x="391" y="777"/>
                  <a:pt x="389" y="775"/>
                  <a:pt x="389" y="773"/>
                </a:cubicBezTo>
                <a:cubicBezTo>
                  <a:pt x="388" y="771"/>
                  <a:pt x="389" y="768"/>
                  <a:pt x="391" y="764"/>
                </a:cubicBezTo>
                <a:cubicBezTo>
                  <a:pt x="393" y="761"/>
                  <a:pt x="395" y="759"/>
                  <a:pt x="397" y="758"/>
                </a:cubicBezTo>
                <a:cubicBezTo>
                  <a:pt x="399" y="758"/>
                  <a:pt x="402" y="758"/>
                  <a:pt x="405" y="760"/>
                </a:cubicBezTo>
                <a:close/>
                <a:moveTo>
                  <a:pt x="524" y="703"/>
                </a:moveTo>
                <a:cubicBezTo>
                  <a:pt x="526" y="705"/>
                  <a:pt x="528" y="706"/>
                  <a:pt x="528" y="708"/>
                </a:cubicBezTo>
                <a:cubicBezTo>
                  <a:pt x="528" y="710"/>
                  <a:pt x="528" y="712"/>
                  <a:pt x="527" y="713"/>
                </a:cubicBezTo>
                <a:lnTo>
                  <a:pt x="496" y="766"/>
                </a:lnTo>
                <a:cubicBezTo>
                  <a:pt x="501" y="769"/>
                  <a:pt x="505" y="771"/>
                  <a:pt x="509" y="772"/>
                </a:cubicBezTo>
                <a:cubicBezTo>
                  <a:pt x="513" y="773"/>
                  <a:pt x="517" y="774"/>
                  <a:pt x="521" y="773"/>
                </a:cubicBezTo>
                <a:cubicBezTo>
                  <a:pt x="525" y="772"/>
                  <a:pt x="529" y="771"/>
                  <a:pt x="532" y="768"/>
                </a:cubicBezTo>
                <a:cubicBezTo>
                  <a:pt x="535" y="766"/>
                  <a:pt x="538" y="762"/>
                  <a:pt x="541" y="757"/>
                </a:cubicBezTo>
                <a:cubicBezTo>
                  <a:pt x="543" y="753"/>
                  <a:pt x="545" y="749"/>
                  <a:pt x="546" y="746"/>
                </a:cubicBezTo>
                <a:cubicBezTo>
                  <a:pt x="547" y="743"/>
                  <a:pt x="548" y="740"/>
                  <a:pt x="549" y="737"/>
                </a:cubicBezTo>
                <a:cubicBezTo>
                  <a:pt x="549" y="734"/>
                  <a:pt x="549" y="732"/>
                  <a:pt x="550" y="730"/>
                </a:cubicBezTo>
                <a:cubicBezTo>
                  <a:pt x="550" y="729"/>
                  <a:pt x="550" y="727"/>
                  <a:pt x="550" y="727"/>
                </a:cubicBezTo>
                <a:cubicBezTo>
                  <a:pt x="551" y="726"/>
                  <a:pt x="551" y="726"/>
                  <a:pt x="551" y="726"/>
                </a:cubicBezTo>
                <a:cubicBezTo>
                  <a:pt x="552" y="725"/>
                  <a:pt x="552" y="725"/>
                  <a:pt x="553" y="725"/>
                </a:cubicBezTo>
                <a:cubicBezTo>
                  <a:pt x="553" y="725"/>
                  <a:pt x="554" y="726"/>
                  <a:pt x="555" y="726"/>
                </a:cubicBezTo>
                <a:cubicBezTo>
                  <a:pt x="556" y="726"/>
                  <a:pt x="557" y="727"/>
                  <a:pt x="558" y="727"/>
                </a:cubicBezTo>
                <a:cubicBezTo>
                  <a:pt x="558" y="728"/>
                  <a:pt x="559" y="728"/>
                  <a:pt x="560" y="729"/>
                </a:cubicBezTo>
                <a:cubicBezTo>
                  <a:pt x="560" y="729"/>
                  <a:pt x="561" y="729"/>
                  <a:pt x="561" y="730"/>
                </a:cubicBezTo>
                <a:cubicBezTo>
                  <a:pt x="561" y="730"/>
                  <a:pt x="562" y="731"/>
                  <a:pt x="562" y="731"/>
                </a:cubicBezTo>
                <a:cubicBezTo>
                  <a:pt x="562" y="731"/>
                  <a:pt x="562" y="732"/>
                  <a:pt x="563" y="732"/>
                </a:cubicBezTo>
                <a:cubicBezTo>
                  <a:pt x="563" y="733"/>
                  <a:pt x="563" y="734"/>
                  <a:pt x="563" y="736"/>
                </a:cubicBezTo>
                <a:cubicBezTo>
                  <a:pt x="562" y="738"/>
                  <a:pt x="562" y="741"/>
                  <a:pt x="561" y="744"/>
                </a:cubicBezTo>
                <a:cubicBezTo>
                  <a:pt x="560" y="747"/>
                  <a:pt x="559" y="750"/>
                  <a:pt x="558" y="754"/>
                </a:cubicBezTo>
                <a:cubicBezTo>
                  <a:pt x="556" y="758"/>
                  <a:pt x="555" y="761"/>
                  <a:pt x="552" y="765"/>
                </a:cubicBezTo>
                <a:cubicBezTo>
                  <a:pt x="549" y="772"/>
                  <a:pt x="544" y="777"/>
                  <a:pt x="539" y="781"/>
                </a:cubicBezTo>
                <a:cubicBezTo>
                  <a:pt x="535" y="785"/>
                  <a:pt x="530" y="788"/>
                  <a:pt x="524" y="789"/>
                </a:cubicBezTo>
                <a:cubicBezTo>
                  <a:pt x="518" y="790"/>
                  <a:pt x="512" y="790"/>
                  <a:pt x="506" y="789"/>
                </a:cubicBezTo>
                <a:cubicBezTo>
                  <a:pt x="499" y="787"/>
                  <a:pt x="492" y="785"/>
                  <a:pt x="485" y="780"/>
                </a:cubicBezTo>
                <a:cubicBezTo>
                  <a:pt x="478" y="776"/>
                  <a:pt x="472" y="772"/>
                  <a:pt x="468" y="767"/>
                </a:cubicBezTo>
                <a:cubicBezTo>
                  <a:pt x="463" y="762"/>
                  <a:pt x="460" y="756"/>
                  <a:pt x="458" y="751"/>
                </a:cubicBezTo>
                <a:cubicBezTo>
                  <a:pt x="456" y="745"/>
                  <a:pt x="455" y="739"/>
                  <a:pt x="456" y="733"/>
                </a:cubicBezTo>
                <a:cubicBezTo>
                  <a:pt x="457" y="727"/>
                  <a:pt x="459" y="721"/>
                  <a:pt x="462" y="715"/>
                </a:cubicBezTo>
                <a:cubicBezTo>
                  <a:pt x="466" y="709"/>
                  <a:pt x="470" y="704"/>
                  <a:pt x="475" y="701"/>
                </a:cubicBezTo>
                <a:cubicBezTo>
                  <a:pt x="479" y="698"/>
                  <a:pt x="484" y="696"/>
                  <a:pt x="489" y="695"/>
                </a:cubicBezTo>
                <a:cubicBezTo>
                  <a:pt x="494" y="694"/>
                  <a:pt x="500" y="694"/>
                  <a:pt x="505" y="695"/>
                </a:cubicBezTo>
                <a:cubicBezTo>
                  <a:pt x="511" y="697"/>
                  <a:pt x="516" y="699"/>
                  <a:pt x="521" y="702"/>
                </a:cubicBezTo>
                <a:lnTo>
                  <a:pt x="524" y="703"/>
                </a:lnTo>
                <a:close/>
                <a:moveTo>
                  <a:pt x="511" y="716"/>
                </a:moveTo>
                <a:cubicBezTo>
                  <a:pt x="503" y="711"/>
                  <a:pt x="496" y="709"/>
                  <a:pt x="490" y="710"/>
                </a:cubicBezTo>
                <a:cubicBezTo>
                  <a:pt x="483" y="712"/>
                  <a:pt x="478" y="716"/>
                  <a:pt x="473" y="723"/>
                </a:cubicBezTo>
                <a:cubicBezTo>
                  <a:pt x="471" y="727"/>
                  <a:pt x="470" y="730"/>
                  <a:pt x="470" y="734"/>
                </a:cubicBezTo>
                <a:cubicBezTo>
                  <a:pt x="470" y="737"/>
                  <a:pt x="470" y="741"/>
                  <a:pt x="471" y="744"/>
                </a:cubicBezTo>
                <a:cubicBezTo>
                  <a:pt x="473" y="747"/>
                  <a:pt x="474" y="750"/>
                  <a:pt x="477" y="753"/>
                </a:cubicBezTo>
                <a:cubicBezTo>
                  <a:pt x="479" y="756"/>
                  <a:pt x="482" y="758"/>
                  <a:pt x="485" y="760"/>
                </a:cubicBezTo>
                <a:lnTo>
                  <a:pt x="511" y="716"/>
                </a:lnTo>
                <a:close/>
                <a:moveTo>
                  <a:pt x="593" y="686"/>
                </a:moveTo>
                <a:cubicBezTo>
                  <a:pt x="593" y="687"/>
                  <a:pt x="594" y="687"/>
                  <a:pt x="594" y="687"/>
                </a:cubicBezTo>
                <a:cubicBezTo>
                  <a:pt x="594" y="688"/>
                  <a:pt x="594" y="688"/>
                  <a:pt x="594" y="689"/>
                </a:cubicBezTo>
                <a:cubicBezTo>
                  <a:pt x="594" y="690"/>
                  <a:pt x="594" y="691"/>
                  <a:pt x="593" y="692"/>
                </a:cubicBezTo>
                <a:cubicBezTo>
                  <a:pt x="593" y="693"/>
                  <a:pt x="592" y="694"/>
                  <a:pt x="591" y="695"/>
                </a:cubicBezTo>
                <a:cubicBezTo>
                  <a:pt x="590" y="697"/>
                  <a:pt x="590" y="698"/>
                  <a:pt x="589" y="699"/>
                </a:cubicBezTo>
                <a:cubicBezTo>
                  <a:pt x="588" y="700"/>
                  <a:pt x="588" y="700"/>
                  <a:pt x="587" y="701"/>
                </a:cubicBezTo>
                <a:cubicBezTo>
                  <a:pt x="586" y="701"/>
                  <a:pt x="586" y="702"/>
                  <a:pt x="586" y="702"/>
                </a:cubicBezTo>
                <a:cubicBezTo>
                  <a:pt x="585" y="702"/>
                  <a:pt x="585" y="701"/>
                  <a:pt x="584" y="701"/>
                </a:cubicBezTo>
                <a:lnTo>
                  <a:pt x="464" y="632"/>
                </a:lnTo>
                <a:cubicBezTo>
                  <a:pt x="463" y="631"/>
                  <a:pt x="463" y="631"/>
                  <a:pt x="463" y="631"/>
                </a:cubicBezTo>
                <a:cubicBezTo>
                  <a:pt x="462" y="630"/>
                  <a:pt x="462" y="630"/>
                  <a:pt x="462" y="629"/>
                </a:cubicBezTo>
                <a:cubicBezTo>
                  <a:pt x="462" y="628"/>
                  <a:pt x="463" y="627"/>
                  <a:pt x="463" y="626"/>
                </a:cubicBezTo>
                <a:cubicBezTo>
                  <a:pt x="464" y="625"/>
                  <a:pt x="464" y="624"/>
                  <a:pt x="465" y="623"/>
                </a:cubicBezTo>
                <a:cubicBezTo>
                  <a:pt x="466" y="621"/>
                  <a:pt x="467" y="620"/>
                  <a:pt x="467" y="619"/>
                </a:cubicBezTo>
                <a:cubicBezTo>
                  <a:pt x="468" y="618"/>
                  <a:pt x="469" y="617"/>
                  <a:pt x="469" y="617"/>
                </a:cubicBezTo>
                <a:cubicBezTo>
                  <a:pt x="470" y="617"/>
                  <a:pt x="470" y="616"/>
                  <a:pt x="471" y="616"/>
                </a:cubicBezTo>
                <a:cubicBezTo>
                  <a:pt x="471" y="616"/>
                  <a:pt x="472" y="616"/>
                  <a:pt x="472" y="617"/>
                </a:cubicBezTo>
                <a:lnTo>
                  <a:pt x="593" y="686"/>
                </a:lnTo>
                <a:close/>
                <a:moveTo>
                  <a:pt x="648" y="590"/>
                </a:moveTo>
                <a:cubicBezTo>
                  <a:pt x="649" y="590"/>
                  <a:pt x="649" y="591"/>
                  <a:pt x="649" y="591"/>
                </a:cubicBezTo>
                <a:cubicBezTo>
                  <a:pt x="650" y="592"/>
                  <a:pt x="650" y="592"/>
                  <a:pt x="650" y="593"/>
                </a:cubicBezTo>
                <a:cubicBezTo>
                  <a:pt x="650" y="593"/>
                  <a:pt x="649" y="594"/>
                  <a:pt x="649" y="595"/>
                </a:cubicBezTo>
                <a:cubicBezTo>
                  <a:pt x="649" y="596"/>
                  <a:pt x="648" y="597"/>
                  <a:pt x="647" y="598"/>
                </a:cubicBezTo>
                <a:cubicBezTo>
                  <a:pt x="647" y="599"/>
                  <a:pt x="646" y="600"/>
                  <a:pt x="645" y="601"/>
                </a:cubicBezTo>
                <a:cubicBezTo>
                  <a:pt x="645" y="602"/>
                  <a:pt x="644" y="603"/>
                  <a:pt x="644" y="603"/>
                </a:cubicBezTo>
                <a:cubicBezTo>
                  <a:pt x="643" y="603"/>
                  <a:pt x="643" y="604"/>
                  <a:pt x="642" y="604"/>
                </a:cubicBezTo>
                <a:cubicBezTo>
                  <a:pt x="642" y="604"/>
                  <a:pt x="641" y="604"/>
                  <a:pt x="641" y="603"/>
                </a:cubicBezTo>
                <a:lnTo>
                  <a:pt x="630" y="597"/>
                </a:lnTo>
                <a:cubicBezTo>
                  <a:pt x="632" y="604"/>
                  <a:pt x="633" y="611"/>
                  <a:pt x="633" y="617"/>
                </a:cubicBezTo>
                <a:cubicBezTo>
                  <a:pt x="633" y="623"/>
                  <a:pt x="631" y="629"/>
                  <a:pt x="628" y="634"/>
                </a:cubicBezTo>
                <a:cubicBezTo>
                  <a:pt x="625" y="640"/>
                  <a:pt x="621" y="644"/>
                  <a:pt x="616" y="647"/>
                </a:cubicBezTo>
                <a:cubicBezTo>
                  <a:pt x="611" y="650"/>
                  <a:pt x="606" y="652"/>
                  <a:pt x="601" y="652"/>
                </a:cubicBezTo>
                <a:cubicBezTo>
                  <a:pt x="595" y="652"/>
                  <a:pt x="589" y="652"/>
                  <a:pt x="583" y="650"/>
                </a:cubicBezTo>
                <a:cubicBezTo>
                  <a:pt x="577" y="648"/>
                  <a:pt x="571" y="645"/>
                  <a:pt x="566" y="642"/>
                </a:cubicBezTo>
                <a:cubicBezTo>
                  <a:pt x="559" y="638"/>
                  <a:pt x="553" y="634"/>
                  <a:pt x="548" y="629"/>
                </a:cubicBezTo>
                <a:cubicBezTo>
                  <a:pt x="543" y="624"/>
                  <a:pt x="540" y="619"/>
                  <a:pt x="537" y="614"/>
                </a:cubicBezTo>
                <a:cubicBezTo>
                  <a:pt x="535" y="609"/>
                  <a:pt x="534" y="603"/>
                  <a:pt x="535" y="598"/>
                </a:cubicBezTo>
                <a:cubicBezTo>
                  <a:pt x="535" y="592"/>
                  <a:pt x="537" y="586"/>
                  <a:pt x="540" y="581"/>
                </a:cubicBezTo>
                <a:cubicBezTo>
                  <a:pt x="543" y="576"/>
                  <a:pt x="546" y="572"/>
                  <a:pt x="551" y="569"/>
                </a:cubicBezTo>
                <a:cubicBezTo>
                  <a:pt x="555" y="567"/>
                  <a:pt x="560" y="564"/>
                  <a:pt x="567" y="563"/>
                </a:cubicBezTo>
                <a:lnTo>
                  <a:pt x="519" y="536"/>
                </a:lnTo>
                <a:cubicBezTo>
                  <a:pt x="519" y="535"/>
                  <a:pt x="519" y="535"/>
                  <a:pt x="518" y="535"/>
                </a:cubicBezTo>
                <a:cubicBezTo>
                  <a:pt x="518" y="534"/>
                  <a:pt x="518" y="534"/>
                  <a:pt x="518" y="533"/>
                </a:cubicBezTo>
                <a:cubicBezTo>
                  <a:pt x="518" y="532"/>
                  <a:pt x="519" y="531"/>
                  <a:pt x="519" y="530"/>
                </a:cubicBezTo>
                <a:cubicBezTo>
                  <a:pt x="519" y="529"/>
                  <a:pt x="520" y="528"/>
                  <a:pt x="521" y="527"/>
                </a:cubicBezTo>
                <a:cubicBezTo>
                  <a:pt x="522" y="525"/>
                  <a:pt x="523" y="524"/>
                  <a:pt x="523" y="523"/>
                </a:cubicBezTo>
                <a:cubicBezTo>
                  <a:pt x="524" y="522"/>
                  <a:pt x="525" y="522"/>
                  <a:pt x="525" y="521"/>
                </a:cubicBezTo>
                <a:cubicBezTo>
                  <a:pt x="526" y="521"/>
                  <a:pt x="526" y="520"/>
                  <a:pt x="527" y="520"/>
                </a:cubicBezTo>
                <a:cubicBezTo>
                  <a:pt x="527" y="520"/>
                  <a:pt x="528" y="520"/>
                  <a:pt x="528" y="521"/>
                </a:cubicBezTo>
                <a:lnTo>
                  <a:pt x="648" y="590"/>
                </a:lnTo>
                <a:close/>
                <a:moveTo>
                  <a:pt x="583" y="572"/>
                </a:moveTo>
                <a:cubicBezTo>
                  <a:pt x="575" y="573"/>
                  <a:pt x="569" y="575"/>
                  <a:pt x="564" y="577"/>
                </a:cubicBezTo>
                <a:cubicBezTo>
                  <a:pt x="560" y="579"/>
                  <a:pt x="556" y="583"/>
                  <a:pt x="554" y="587"/>
                </a:cubicBezTo>
                <a:cubicBezTo>
                  <a:pt x="551" y="590"/>
                  <a:pt x="551" y="594"/>
                  <a:pt x="551" y="598"/>
                </a:cubicBezTo>
                <a:cubicBezTo>
                  <a:pt x="551" y="602"/>
                  <a:pt x="552" y="605"/>
                  <a:pt x="554" y="608"/>
                </a:cubicBezTo>
                <a:cubicBezTo>
                  <a:pt x="556" y="612"/>
                  <a:pt x="559" y="615"/>
                  <a:pt x="562" y="618"/>
                </a:cubicBezTo>
                <a:cubicBezTo>
                  <a:pt x="565" y="621"/>
                  <a:pt x="569" y="623"/>
                  <a:pt x="573" y="626"/>
                </a:cubicBezTo>
                <a:cubicBezTo>
                  <a:pt x="577" y="628"/>
                  <a:pt x="581" y="630"/>
                  <a:pt x="585" y="632"/>
                </a:cubicBezTo>
                <a:cubicBezTo>
                  <a:pt x="590" y="633"/>
                  <a:pt x="594" y="634"/>
                  <a:pt x="598" y="634"/>
                </a:cubicBezTo>
                <a:cubicBezTo>
                  <a:pt x="602" y="634"/>
                  <a:pt x="605" y="634"/>
                  <a:pt x="609" y="632"/>
                </a:cubicBezTo>
                <a:cubicBezTo>
                  <a:pt x="612" y="631"/>
                  <a:pt x="615" y="628"/>
                  <a:pt x="617" y="624"/>
                </a:cubicBezTo>
                <a:cubicBezTo>
                  <a:pt x="618" y="622"/>
                  <a:pt x="619" y="620"/>
                  <a:pt x="619" y="618"/>
                </a:cubicBezTo>
                <a:cubicBezTo>
                  <a:pt x="620" y="616"/>
                  <a:pt x="620" y="613"/>
                  <a:pt x="620" y="611"/>
                </a:cubicBezTo>
                <a:cubicBezTo>
                  <a:pt x="620" y="608"/>
                  <a:pt x="619" y="605"/>
                  <a:pt x="619" y="602"/>
                </a:cubicBezTo>
                <a:cubicBezTo>
                  <a:pt x="618" y="599"/>
                  <a:pt x="617" y="595"/>
                  <a:pt x="615" y="591"/>
                </a:cubicBezTo>
                <a:lnTo>
                  <a:pt x="583" y="572"/>
                </a:lnTo>
                <a:close/>
                <a:moveTo>
                  <a:pt x="690" y="422"/>
                </a:moveTo>
                <a:cubicBezTo>
                  <a:pt x="697" y="426"/>
                  <a:pt x="702" y="431"/>
                  <a:pt x="707" y="436"/>
                </a:cubicBezTo>
                <a:cubicBezTo>
                  <a:pt x="712" y="440"/>
                  <a:pt x="715" y="445"/>
                  <a:pt x="718" y="451"/>
                </a:cubicBezTo>
                <a:cubicBezTo>
                  <a:pt x="720" y="456"/>
                  <a:pt x="721" y="461"/>
                  <a:pt x="720" y="467"/>
                </a:cubicBezTo>
                <a:cubicBezTo>
                  <a:pt x="720" y="472"/>
                  <a:pt x="718" y="478"/>
                  <a:pt x="715" y="484"/>
                </a:cubicBezTo>
                <a:cubicBezTo>
                  <a:pt x="714" y="486"/>
                  <a:pt x="712" y="488"/>
                  <a:pt x="710" y="490"/>
                </a:cubicBezTo>
                <a:cubicBezTo>
                  <a:pt x="708" y="492"/>
                  <a:pt x="706" y="494"/>
                  <a:pt x="704" y="495"/>
                </a:cubicBezTo>
                <a:cubicBezTo>
                  <a:pt x="702" y="497"/>
                  <a:pt x="699" y="498"/>
                  <a:pt x="696" y="499"/>
                </a:cubicBezTo>
                <a:cubicBezTo>
                  <a:pt x="693" y="500"/>
                  <a:pt x="690" y="501"/>
                  <a:pt x="686" y="502"/>
                </a:cubicBezTo>
                <a:lnTo>
                  <a:pt x="696" y="508"/>
                </a:lnTo>
                <a:cubicBezTo>
                  <a:pt x="696" y="508"/>
                  <a:pt x="697" y="509"/>
                  <a:pt x="697" y="509"/>
                </a:cubicBezTo>
                <a:cubicBezTo>
                  <a:pt x="697" y="509"/>
                  <a:pt x="697" y="510"/>
                  <a:pt x="697" y="511"/>
                </a:cubicBezTo>
                <a:cubicBezTo>
                  <a:pt x="697" y="511"/>
                  <a:pt x="697" y="512"/>
                  <a:pt x="696" y="513"/>
                </a:cubicBezTo>
                <a:cubicBezTo>
                  <a:pt x="696" y="514"/>
                  <a:pt x="695" y="515"/>
                  <a:pt x="695" y="516"/>
                </a:cubicBezTo>
                <a:cubicBezTo>
                  <a:pt x="694" y="517"/>
                  <a:pt x="693" y="518"/>
                  <a:pt x="693" y="519"/>
                </a:cubicBezTo>
                <a:cubicBezTo>
                  <a:pt x="692" y="520"/>
                  <a:pt x="692" y="521"/>
                  <a:pt x="691" y="521"/>
                </a:cubicBezTo>
                <a:cubicBezTo>
                  <a:pt x="690" y="521"/>
                  <a:pt x="690" y="522"/>
                  <a:pt x="690" y="522"/>
                </a:cubicBezTo>
                <a:cubicBezTo>
                  <a:pt x="689" y="522"/>
                  <a:pt x="689" y="521"/>
                  <a:pt x="688" y="521"/>
                </a:cubicBezTo>
                <a:lnTo>
                  <a:pt x="568" y="452"/>
                </a:lnTo>
                <a:cubicBezTo>
                  <a:pt x="567" y="451"/>
                  <a:pt x="567" y="451"/>
                  <a:pt x="567" y="450"/>
                </a:cubicBezTo>
                <a:cubicBezTo>
                  <a:pt x="566" y="450"/>
                  <a:pt x="566" y="449"/>
                  <a:pt x="566" y="449"/>
                </a:cubicBezTo>
                <a:cubicBezTo>
                  <a:pt x="566" y="448"/>
                  <a:pt x="567" y="447"/>
                  <a:pt x="567" y="446"/>
                </a:cubicBezTo>
                <a:cubicBezTo>
                  <a:pt x="568" y="445"/>
                  <a:pt x="568" y="444"/>
                  <a:pt x="569" y="442"/>
                </a:cubicBezTo>
                <a:cubicBezTo>
                  <a:pt x="570" y="441"/>
                  <a:pt x="571" y="440"/>
                  <a:pt x="571" y="439"/>
                </a:cubicBezTo>
                <a:cubicBezTo>
                  <a:pt x="572" y="438"/>
                  <a:pt x="573" y="437"/>
                  <a:pt x="573" y="437"/>
                </a:cubicBezTo>
                <a:cubicBezTo>
                  <a:pt x="574" y="437"/>
                  <a:pt x="574" y="436"/>
                  <a:pt x="575" y="436"/>
                </a:cubicBezTo>
                <a:cubicBezTo>
                  <a:pt x="575" y="436"/>
                  <a:pt x="576" y="436"/>
                  <a:pt x="576" y="437"/>
                </a:cubicBezTo>
                <a:lnTo>
                  <a:pt x="625" y="465"/>
                </a:lnTo>
                <a:cubicBezTo>
                  <a:pt x="624" y="461"/>
                  <a:pt x="623" y="457"/>
                  <a:pt x="623" y="454"/>
                </a:cubicBezTo>
                <a:cubicBezTo>
                  <a:pt x="622" y="451"/>
                  <a:pt x="622" y="448"/>
                  <a:pt x="622" y="445"/>
                </a:cubicBezTo>
                <a:cubicBezTo>
                  <a:pt x="623" y="442"/>
                  <a:pt x="623" y="440"/>
                  <a:pt x="624" y="437"/>
                </a:cubicBezTo>
                <a:cubicBezTo>
                  <a:pt x="625" y="435"/>
                  <a:pt x="626" y="432"/>
                  <a:pt x="627" y="430"/>
                </a:cubicBezTo>
                <a:cubicBezTo>
                  <a:pt x="630" y="424"/>
                  <a:pt x="635" y="420"/>
                  <a:pt x="639" y="417"/>
                </a:cubicBezTo>
                <a:cubicBezTo>
                  <a:pt x="644" y="414"/>
                  <a:pt x="649" y="413"/>
                  <a:pt x="655" y="412"/>
                </a:cubicBezTo>
                <a:cubicBezTo>
                  <a:pt x="660" y="412"/>
                  <a:pt x="666" y="413"/>
                  <a:pt x="672" y="414"/>
                </a:cubicBezTo>
                <a:cubicBezTo>
                  <a:pt x="678" y="416"/>
                  <a:pt x="684" y="419"/>
                  <a:pt x="690" y="422"/>
                </a:cubicBezTo>
                <a:close/>
                <a:moveTo>
                  <a:pt x="682" y="439"/>
                </a:moveTo>
                <a:cubicBezTo>
                  <a:pt x="678" y="436"/>
                  <a:pt x="674" y="434"/>
                  <a:pt x="670" y="433"/>
                </a:cubicBezTo>
                <a:cubicBezTo>
                  <a:pt x="665" y="431"/>
                  <a:pt x="661" y="430"/>
                  <a:pt x="657" y="430"/>
                </a:cubicBezTo>
                <a:cubicBezTo>
                  <a:pt x="654" y="430"/>
                  <a:pt x="650" y="431"/>
                  <a:pt x="647" y="432"/>
                </a:cubicBezTo>
                <a:cubicBezTo>
                  <a:pt x="643" y="434"/>
                  <a:pt x="640" y="436"/>
                  <a:pt x="638" y="440"/>
                </a:cubicBezTo>
                <a:cubicBezTo>
                  <a:pt x="637" y="442"/>
                  <a:pt x="636" y="444"/>
                  <a:pt x="636" y="446"/>
                </a:cubicBezTo>
                <a:cubicBezTo>
                  <a:pt x="635" y="449"/>
                  <a:pt x="635" y="451"/>
                  <a:pt x="635" y="454"/>
                </a:cubicBezTo>
                <a:cubicBezTo>
                  <a:pt x="635" y="456"/>
                  <a:pt x="636" y="459"/>
                  <a:pt x="637" y="463"/>
                </a:cubicBezTo>
                <a:cubicBezTo>
                  <a:pt x="637" y="466"/>
                  <a:pt x="639" y="469"/>
                  <a:pt x="640" y="474"/>
                </a:cubicBezTo>
                <a:lnTo>
                  <a:pt x="673" y="492"/>
                </a:lnTo>
                <a:cubicBezTo>
                  <a:pt x="680" y="491"/>
                  <a:pt x="686" y="489"/>
                  <a:pt x="691" y="487"/>
                </a:cubicBezTo>
                <a:cubicBezTo>
                  <a:pt x="696" y="485"/>
                  <a:pt x="699" y="482"/>
                  <a:pt x="701" y="478"/>
                </a:cubicBezTo>
                <a:cubicBezTo>
                  <a:pt x="704" y="474"/>
                  <a:pt x="705" y="470"/>
                  <a:pt x="704" y="466"/>
                </a:cubicBezTo>
                <a:cubicBezTo>
                  <a:pt x="704" y="463"/>
                  <a:pt x="703" y="459"/>
                  <a:pt x="701" y="456"/>
                </a:cubicBezTo>
                <a:cubicBezTo>
                  <a:pt x="699" y="452"/>
                  <a:pt x="696" y="449"/>
                  <a:pt x="693" y="446"/>
                </a:cubicBezTo>
                <a:cubicBezTo>
                  <a:pt x="690" y="443"/>
                  <a:pt x="686" y="441"/>
                  <a:pt x="682" y="439"/>
                </a:cubicBezTo>
                <a:close/>
                <a:moveTo>
                  <a:pt x="784" y="355"/>
                </a:moveTo>
                <a:cubicBezTo>
                  <a:pt x="785" y="355"/>
                  <a:pt x="785" y="355"/>
                  <a:pt x="785" y="356"/>
                </a:cubicBezTo>
                <a:cubicBezTo>
                  <a:pt x="786" y="356"/>
                  <a:pt x="786" y="357"/>
                  <a:pt x="786" y="357"/>
                </a:cubicBezTo>
                <a:cubicBezTo>
                  <a:pt x="785" y="358"/>
                  <a:pt x="785" y="359"/>
                  <a:pt x="785" y="360"/>
                </a:cubicBezTo>
                <a:cubicBezTo>
                  <a:pt x="784" y="361"/>
                  <a:pt x="784" y="362"/>
                  <a:pt x="783" y="363"/>
                </a:cubicBezTo>
                <a:cubicBezTo>
                  <a:pt x="782" y="364"/>
                  <a:pt x="782" y="365"/>
                  <a:pt x="781" y="366"/>
                </a:cubicBezTo>
                <a:cubicBezTo>
                  <a:pt x="780" y="367"/>
                  <a:pt x="780" y="368"/>
                  <a:pt x="779" y="368"/>
                </a:cubicBezTo>
                <a:cubicBezTo>
                  <a:pt x="779" y="368"/>
                  <a:pt x="778" y="369"/>
                  <a:pt x="778" y="369"/>
                </a:cubicBezTo>
                <a:cubicBezTo>
                  <a:pt x="777" y="368"/>
                  <a:pt x="777" y="368"/>
                  <a:pt x="776" y="368"/>
                </a:cubicBezTo>
                <a:lnTo>
                  <a:pt x="766" y="362"/>
                </a:lnTo>
                <a:cubicBezTo>
                  <a:pt x="768" y="369"/>
                  <a:pt x="769" y="376"/>
                  <a:pt x="769" y="382"/>
                </a:cubicBezTo>
                <a:cubicBezTo>
                  <a:pt x="769" y="388"/>
                  <a:pt x="767" y="393"/>
                  <a:pt x="765" y="398"/>
                </a:cubicBezTo>
                <a:cubicBezTo>
                  <a:pt x="761" y="403"/>
                  <a:pt x="758" y="407"/>
                  <a:pt x="754" y="410"/>
                </a:cubicBezTo>
                <a:cubicBezTo>
                  <a:pt x="750" y="413"/>
                  <a:pt x="746" y="414"/>
                  <a:pt x="741" y="415"/>
                </a:cubicBezTo>
                <a:cubicBezTo>
                  <a:pt x="737" y="415"/>
                  <a:pt x="732" y="415"/>
                  <a:pt x="728" y="413"/>
                </a:cubicBezTo>
                <a:cubicBezTo>
                  <a:pt x="723" y="412"/>
                  <a:pt x="718" y="410"/>
                  <a:pt x="712" y="406"/>
                </a:cubicBezTo>
                <a:lnTo>
                  <a:pt x="663" y="378"/>
                </a:lnTo>
                <a:cubicBezTo>
                  <a:pt x="662" y="377"/>
                  <a:pt x="662" y="377"/>
                  <a:pt x="662" y="377"/>
                </a:cubicBezTo>
                <a:cubicBezTo>
                  <a:pt x="661" y="376"/>
                  <a:pt x="661" y="376"/>
                  <a:pt x="661" y="375"/>
                </a:cubicBezTo>
                <a:cubicBezTo>
                  <a:pt x="662" y="374"/>
                  <a:pt x="662" y="373"/>
                  <a:pt x="662" y="372"/>
                </a:cubicBezTo>
                <a:cubicBezTo>
                  <a:pt x="663" y="371"/>
                  <a:pt x="663" y="370"/>
                  <a:pt x="664" y="369"/>
                </a:cubicBezTo>
                <a:cubicBezTo>
                  <a:pt x="665" y="367"/>
                  <a:pt x="666" y="366"/>
                  <a:pt x="666" y="365"/>
                </a:cubicBezTo>
                <a:cubicBezTo>
                  <a:pt x="667" y="364"/>
                  <a:pt x="668" y="363"/>
                  <a:pt x="668" y="363"/>
                </a:cubicBezTo>
                <a:cubicBezTo>
                  <a:pt x="669" y="363"/>
                  <a:pt x="669" y="362"/>
                  <a:pt x="670" y="362"/>
                </a:cubicBezTo>
                <a:cubicBezTo>
                  <a:pt x="670" y="362"/>
                  <a:pt x="671" y="362"/>
                  <a:pt x="671" y="363"/>
                </a:cubicBezTo>
                <a:lnTo>
                  <a:pt x="719" y="390"/>
                </a:lnTo>
                <a:cubicBezTo>
                  <a:pt x="723" y="393"/>
                  <a:pt x="727" y="395"/>
                  <a:pt x="731" y="396"/>
                </a:cubicBezTo>
                <a:cubicBezTo>
                  <a:pt x="734" y="396"/>
                  <a:pt x="737" y="397"/>
                  <a:pt x="740" y="397"/>
                </a:cubicBezTo>
                <a:cubicBezTo>
                  <a:pt x="743" y="396"/>
                  <a:pt x="745" y="395"/>
                  <a:pt x="748" y="394"/>
                </a:cubicBezTo>
                <a:cubicBezTo>
                  <a:pt x="750" y="392"/>
                  <a:pt x="752" y="390"/>
                  <a:pt x="754" y="387"/>
                </a:cubicBezTo>
                <a:cubicBezTo>
                  <a:pt x="756" y="384"/>
                  <a:pt x="757" y="379"/>
                  <a:pt x="756" y="374"/>
                </a:cubicBezTo>
                <a:cubicBezTo>
                  <a:pt x="756" y="369"/>
                  <a:pt x="754" y="363"/>
                  <a:pt x="751" y="355"/>
                </a:cubicBezTo>
                <a:lnTo>
                  <a:pt x="694" y="323"/>
                </a:lnTo>
                <a:cubicBezTo>
                  <a:pt x="694" y="322"/>
                  <a:pt x="694" y="322"/>
                  <a:pt x="693" y="322"/>
                </a:cubicBezTo>
                <a:cubicBezTo>
                  <a:pt x="693" y="321"/>
                  <a:pt x="693" y="321"/>
                  <a:pt x="693" y="320"/>
                </a:cubicBezTo>
                <a:cubicBezTo>
                  <a:pt x="693" y="319"/>
                  <a:pt x="694" y="318"/>
                  <a:pt x="694" y="317"/>
                </a:cubicBezTo>
                <a:cubicBezTo>
                  <a:pt x="694" y="316"/>
                  <a:pt x="695" y="315"/>
                  <a:pt x="696" y="314"/>
                </a:cubicBezTo>
                <a:cubicBezTo>
                  <a:pt x="697" y="312"/>
                  <a:pt x="698" y="311"/>
                  <a:pt x="698" y="310"/>
                </a:cubicBezTo>
                <a:cubicBezTo>
                  <a:pt x="699" y="309"/>
                  <a:pt x="699" y="308"/>
                  <a:pt x="700" y="308"/>
                </a:cubicBezTo>
                <a:cubicBezTo>
                  <a:pt x="701" y="308"/>
                  <a:pt x="701" y="307"/>
                  <a:pt x="702" y="307"/>
                </a:cubicBezTo>
                <a:cubicBezTo>
                  <a:pt x="702" y="307"/>
                  <a:pt x="703" y="307"/>
                  <a:pt x="703" y="308"/>
                </a:cubicBezTo>
                <a:lnTo>
                  <a:pt x="784" y="355"/>
                </a:lnTo>
                <a:close/>
                <a:moveTo>
                  <a:pt x="807" y="263"/>
                </a:moveTo>
                <a:cubicBezTo>
                  <a:pt x="812" y="266"/>
                  <a:pt x="815" y="269"/>
                  <a:pt x="817" y="272"/>
                </a:cubicBezTo>
                <a:cubicBezTo>
                  <a:pt x="820" y="275"/>
                  <a:pt x="821" y="279"/>
                  <a:pt x="822" y="283"/>
                </a:cubicBezTo>
                <a:cubicBezTo>
                  <a:pt x="822" y="287"/>
                  <a:pt x="822" y="292"/>
                  <a:pt x="821" y="296"/>
                </a:cubicBezTo>
                <a:cubicBezTo>
                  <a:pt x="820" y="301"/>
                  <a:pt x="818" y="306"/>
                  <a:pt x="815" y="310"/>
                </a:cubicBezTo>
                <a:cubicBezTo>
                  <a:pt x="813" y="313"/>
                  <a:pt x="812" y="316"/>
                  <a:pt x="810" y="318"/>
                </a:cubicBezTo>
                <a:cubicBezTo>
                  <a:pt x="808" y="320"/>
                  <a:pt x="806" y="323"/>
                  <a:pt x="804" y="324"/>
                </a:cubicBezTo>
                <a:cubicBezTo>
                  <a:pt x="802" y="326"/>
                  <a:pt x="800" y="327"/>
                  <a:pt x="799" y="328"/>
                </a:cubicBezTo>
                <a:cubicBezTo>
                  <a:pt x="797" y="329"/>
                  <a:pt x="796" y="330"/>
                  <a:pt x="795" y="330"/>
                </a:cubicBezTo>
                <a:cubicBezTo>
                  <a:pt x="794" y="331"/>
                  <a:pt x="793" y="330"/>
                  <a:pt x="791" y="330"/>
                </a:cubicBezTo>
                <a:cubicBezTo>
                  <a:pt x="790" y="330"/>
                  <a:pt x="789" y="329"/>
                  <a:pt x="787" y="328"/>
                </a:cubicBezTo>
                <a:cubicBezTo>
                  <a:pt x="786" y="327"/>
                  <a:pt x="785" y="327"/>
                  <a:pt x="784" y="326"/>
                </a:cubicBezTo>
                <a:cubicBezTo>
                  <a:pt x="783" y="326"/>
                  <a:pt x="783" y="325"/>
                  <a:pt x="782" y="325"/>
                </a:cubicBezTo>
                <a:cubicBezTo>
                  <a:pt x="782" y="324"/>
                  <a:pt x="782" y="324"/>
                  <a:pt x="782" y="323"/>
                </a:cubicBezTo>
                <a:cubicBezTo>
                  <a:pt x="782" y="323"/>
                  <a:pt x="782" y="322"/>
                  <a:pt x="782" y="322"/>
                </a:cubicBezTo>
                <a:cubicBezTo>
                  <a:pt x="783" y="321"/>
                  <a:pt x="783" y="321"/>
                  <a:pt x="785" y="320"/>
                </a:cubicBezTo>
                <a:cubicBezTo>
                  <a:pt x="787" y="319"/>
                  <a:pt x="788" y="318"/>
                  <a:pt x="790" y="317"/>
                </a:cubicBezTo>
                <a:cubicBezTo>
                  <a:pt x="793" y="315"/>
                  <a:pt x="795" y="313"/>
                  <a:pt x="797" y="311"/>
                </a:cubicBezTo>
                <a:cubicBezTo>
                  <a:pt x="799" y="309"/>
                  <a:pt x="801" y="306"/>
                  <a:pt x="803" y="303"/>
                </a:cubicBezTo>
                <a:cubicBezTo>
                  <a:pt x="805" y="301"/>
                  <a:pt x="806" y="298"/>
                  <a:pt x="807" y="296"/>
                </a:cubicBezTo>
                <a:cubicBezTo>
                  <a:pt x="807" y="293"/>
                  <a:pt x="807" y="291"/>
                  <a:pt x="807" y="289"/>
                </a:cubicBezTo>
                <a:cubicBezTo>
                  <a:pt x="807" y="287"/>
                  <a:pt x="806" y="285"/>
                  <a:pt x="805" y="283"/>
                </a:cubicBezTo>
                <a:cubicBezTo>
                  <a:pt x="804" y="282"/>
                  <a:pt x="802" y="280"/>
                  <a:pt x="800" y="279"/>
                </a:cubicBezTo>
                <a:cubicBezTo>
                  <a:pt x="798" y="277"/>
                  <a:pt x="796" y="277"/>
                  <a:pt x="793" y="277"/>
                </a:cubicBezTo>
                <a:cubicBezTo>
                  <a:pt x="791" y="277"/>
                  <a:pt x="789" y="278"/>
                  <a:pt x="787" y="279"/>
                </a:cubicBezTo>
                <a:cubicBezTo>
                  <a:pt x="784" y="281"/>
                  <a:pt x="782" y="282"/>
                  <a:pt x="780" y="284"/>
                </a:cubicBezTo>
                <a:cubicBezTo>
                  <a:pt x="777" y="286"/>
                  <a:pt x="775" y="288"/>
                  <a:pt x="772" y="290"/>
                </a:cubicBezTo>
                <a:cubicBezTo>
                  <a:pt x="770" y="292"/>
                  <a:pt x="767" y="294"/>
                  <a:pt x="765" y="295"/>
                </a:cubicBezTo>
                <a:cubicBezTo>
                  <a:pt x="762" y="297"/>
                  <a:pt x="759" y="298"/>
                  <a:pt x="756" y="299"/>
                </a:cubicBezTo>
                <a:cubicBezTo>
                  <a:pt x="753" y="300"/>
                  <a:pt x="750" y="300"/>
                  <a:pt x="747" y="300"/>
                </a:cubicBezTo>
                <a:cubicBezTo>
                  <a:pt x="743" y="300"/>
                  <a:pt x="740" y="298"/>
                  <a:pt x="736" y="296"/>
                </a:cubicBezTo>
                <a:cubicBezTo>
                  <a:pt x="733" y="294"/>
                  <a:pt x="730" y="292"/>
                  <a:pt x="728" y="289"/>
                </a:cubicBezTo>
                <a:cubicBezTo>
                  <a:pt x="726" y="286"/>
                  <a:pt x="725" y="283"/>
                  <a:pt x="724" y="279"/>
                </a:cubicBezTo>
                <a:cubicBezTo>
                  <a:pt x="723" y="275"/>
                  <a:pt x="723" y="271"/>
                  <a:pt x="724" y="267"/>
                </a:cubicBezTo>
                <a:cubicBezTo>
                  <a:pt x="725" y="262"/>
                  <a:pt x="727" y="258"/>
                  <a:pt x="729" y="253"/>
                </a:cubicBezTo>
                <a:cubicBezTo>
                  <a:pt x="731" y="251"/>
                  <a:pt x="732" y="249"/>
                  <a:pt x="734" y="247"/>
                </a:cubicBezTo>
                <a:cubicBezTo>
                  <a:pt x="735" y="245"/>
                  <a:pt x="737" y="243"/>
                  <a:pt x="738" y="242"/>
                </a:cubicBezTo>
                <a:cubicBezTo>
                  <a:pt x="740" y="240"/>
                  <a:pt x="741" y="239"/>
                  <a:pt x="743" y="238"/>
                </a:cubicBezTo>
                <a:cubicBezTo>
                  <a:pt x="744" y="237"/>
                  <a:pt x="745" y="237"/>
                  <a:pt x="746" y="236"/>
                </a:cubicBezTo>
                <a:cubicBezTo>
                  <a:pt x="747" y="236"/>
                  <a:pt x="748" y="236"/>
                  <a:pt x="748" y="236"/>
                </a:cubicBezTo>
                <a:cubicBezTo>
                  <a:pt x="748" y="236"/>
                  <a:pt x="749" y="236"/>
                  <a:pt x="749" y="236"/>
                </a:cubicBezTo>
                <a:cubicBezTo>
                  <a:pt x="750" y="236"/>
                  <a:pt x="751" y="236"/>
                  <a:pt x="751" y="237"/>
                </a:cubicBezTo>
                <a:cubicBezTo>
                  <a:pt x="752" y="237"/>
                  <a:pt x="753" y="237"/>
                  <a:pt x="754" y="238"/>
                </a:cubicBezTo>
                <a:cubicBezTo>
                  <a:pt x="755" y="239"/>
                  <a:pt x="756" y="239"/>
                  <a:pt x="756" y="240"/>
                </a:cubicBezTo>
                <a:cubicBezTo>
                  <a:pt x="757" y="240"/>
                  <a:pt x="758" y="241"/>
                  <a:pt x="758" y="241"/>
                </a:cubicBezTo>
                <a:cubicBezTo>
                  <a:pt x="758" y="242"/>
                  <a:pt x="759" y="242"/>
                  <a:pt x="759" y="242"/>
                </a:cubicBezTo>
                <a:cubicBezTo>
                  <a:pt x="759" y="243"/>
                  <a:pt x="759" y="243"/>
                  <a:pt x="758" y="244"/>
                </a:cubicBezTo>
                <a:cubicBezTo>
                  <a:pt x="758" y="244"/>
                  <a:pt x="757" y="245"/>
                  <a:pt x="756" y="245"/>
                </a:cubicBezTo>
                <a:cubicBezTo>
                  <a:pt x="755" y="246"/>
                  <a:pt x="753" y="247"/>
                  <a:pt x="752" y="248"/>
                </a:cubicBezTo>
                <a:cubicBezTo>
                  <a:pt x="750" y="249"/>
                  <a:pt x="748" y="251"/>
                  <a:pt x="746" y="253"/>
                </a:cubicBezTo>
                <a:cubicBezTo>
                  <a:pt x="744" y="255"/>
                  <a:pt x="742" y="257"/>
                  <a:pt x="741" y="260"/>
                </a:cubicBezTo>
                <a:cubicBezTo>
                  <a:pt x="739" y="262"/>
                  <a:pt x="738" y="265"/>
                  <a:pt x="738" y="267"/>
                </a:cubicBezTo>
                <a:cubicBezTo>
                  <a:pt x="737" y="269"/>
                  <a:pt x="737" y="271"/>
                  <a:pt x="737" y="273"/>
                </a:cubicBezTo>
                <a:cubicBezTo>
                  <a:pt x="738" y="275"/>
                  <a:pt x="739" y="276"/>
                  <a:pt x="740" y="278"/>
                </a:cubicBezTo>
                <a:cubicBezTo>
                  <a:pt x="741" y="279"/>
                  <a:pt x="742" y="281"/>
                  <a:pt x="744" y="282"/>
                </a:cubicBezTo>
                <a:cubicBezTo>
                  <a:pt x="746" y="283"/>
                  <a:pt x="748" y="283"/>
                  <a:pt x="751" y="283"/>
                </a:cubicBezTo>
                <a:cubicBezTo>
                  <a:pt x="753" y="283"/>
                  <a:pt x="755" y="282"/>
                  <a:pt x="758" y="281"/>
                </a:cubicBezTo>
                <a:cubicBezTo>
                  <a:pt x="760" y="280"/>
                  <a:pt x="762" y="278"/>
                  <a:pt x="765" y="276"/>
                </a:cubicBezTo>
                <a:cubicBezTo>
                  <a:pt x="767" y="274"/>
                  <a:pt x="770" y="272"/>
                  <a:pt x="772" y="270"/>
                </a:cubicBezTo>
                <a:cubicBezTo>
                  <a:pt x="774" y="268"/>
                  <a:pt x="777" y="267"/>
                  <a:pt x="780" y="265"/>
                </a:cubicBezTo>
                <a:cubicBezTo>
                  <a:pt x="783" y="263"/>
                  <a:pt x="785" y="262"/>
                  <a:pt x="788" y="261"/>
                </a:cubicBezTo>
                <a:cubicBezTo>
                  <a:pt x="791" y="260"/>
                  <a:pt x="794" y="260"/>
                  <a:pt x="797" y="260"/>
                </a:cubicBezTo>
                <a:cubicBezTo>
                  <a:pt x="801" y="260"/>
                  <a:pt x="804" y="261"/>
                  <a:pt x="807" y="263"/>
                </a:cubicBezTo>
                <a:close/>
                <a:moveTo>
                  <a:pt x="847" y="194"/>
                </a:moveTo>
                <a:cubicBezTo>
                  <a:pt x="852" y="196"/>
                  <a:pt x="855" y="199"/>
                  <a:pt x="857" y="203"/>
                </a:cubicBezTo>
                <a:cubicBezTo>
                  <a:pt x="860" y="206"/>
                  <a:pt x="861" y="210"/>
                  <a:pt x="862" y="214"/>
                </a:cubicBezTo>
                <a:cubicBezTo>
                  <a:pt x="862" y="218"/>
                  <a:pt x="862" y="223"/>
                  <a:pt x="861" y="227"/>
                </a:cubicBezTo>
                <a:cubicBezTo>
                  <a:pt x="860" y="232"/>
                  <a:pt x="858" y="236"/>
                  <a:pt x="855" y="241"/>
                </a:cubicBezTo>
                <a:cubicBezTo>
                  <a:pt x="853" y="244"/>
                  <a:pt x="852" y="246"/>
                  <a:pt x="850" y="249"/>
                </a:cubicBezTo>
                <a:cubicBezTo>
                  <a:pt x="848" y="251"/>
                  <a:pt x="846" y="253"/>
                  <a:pt x="844" y="255"/>
                </a:cubicBezTo>
                <a:cubicBezTo>
                  <a:pt x="842" y="257"/>
                  <a:pt x="840" y="258"/>
                  <a:pt x="839" y="259"/>
                </a:cubicBezTo>
                <a:cubicBezTo>
                  <a:pt x="837" y="260"/>
                  <a:pt x="836" y="261"/>
                  <a:pt x="835" y="261"/>
                </a:cubicBezTo>
                <a:cubicBezTo>
                  <a:pt x="834" y="261"/>
                  <a:pt x="833" y="261"/>
                  <a:pt x="831" y="261"/>
                </a:cubicBezTo>
                <a:cubicBezTo>
                  <a:pt x="830" y="261"/>
                  <a:pt x="829" y="260"/>
                  <a:pt x="827" y="259"/>
                </a:cubicBezTo>
                <a:cubicBezTo>
                  <a:pt x="826" y="258"/>
                  <a:pt x="825" y="258"/>
                  <a:pt x="824" y="257"/>
                </a:cubicBezTo>
                <a:cubicBezTo>
                  <a:pt x="823" y="256"/>
                  <a:pt x="823" y="256"/>
                  <a:pt x="822" y="255"/>
                </a:cubicBezTo>
                <a:cubicBezTo>
                  <a:pt x="822" y="255"/>
                  <a:pt x="822" y="254"/>
                  <a:pt x="822" y="254"/>
                </a:cubicBezTo>
                <a:cubicBezTo>
                  <a:pt x="822" y="254"/>
                  <a:pt x="822" y="253"/>
                  <a:pt x="822" y="253"/>
                </a:cubicBezTo>
                <a:cubicBezTo>
                  <a:pt x="823" y="252"/>
                  <a:pt x="823" y="251"/>
                  <a:pt x="825" y="250"/>
                </a:cubicBezTo>
                <a:cubicBezTo>
                  <a:pt x="827" y="250"/>
                  <a:pt x="828" y="249"/>
                  <a:pt x="830" y="247"/>
                </a:cubicBezTo>
                <a:cubicBezTo>
                  <a:pt x="833" y="246"/>
                  <a:pt x="835" y="244"/>
                  <a:pt x="837" y="242"/>
                </a:cubicBezTo>
                <a:cubicBezTo>
                  <a:pt x="839" y="240"/>
                  <a:pt x="841" y="237"/>
                  <a:pt x="843" y="234"/>
                </a:cubicBezTo>
                <a:cubicBezTo>
                  <a:pt x="845" y="231"/>
                  <a:pt x="846" y="229"/>
                  <a:pt x="847" y="227"/>
                </a:cubicBezTo>
                <a:cubicBezTo>
                  <a:pt x="847" y="224"/>
                  <a:pt x="847" y="222"/>
                  <a:pt x="847" y="220"/>
                </a:cubicBezTo>
                <a:cubicBezTo>
                  <a:pt x="847" y="218"/>
                  <a:pt x="846" y="216"/>
                  <a:pt x="845" y="214"/>
                </a:cubicBezTo>
                <a:cubicBezTo>
                  <a:pt x="844" y="212"/>
                  <a:pt x="842" y="211"/>
                  <a:pt x="840" y="209"/>
                </a:cubicBezTo>
                <a:cubicBezTo>
                  <a:pt x="838" y="208"/>
                  <a:pt x="836" y="208"/>
                  <a:pt x="833" y="208"/>
                </a:cubicBezTo>
                <a:cubicBezTo>
                  <a:pt x="831" y="208"/>
                  <a:pt x="829" y="209"/>
                  <a:pt x="827" y="210"/>
                </a:cubicBezTo>
                <a:cubicBezTo>
                  <a:pt x="824" y="211"/>
                  <a:pt x="822" y="213"/>
                  <a:pt x="820" y="215"/>
                </a:cubicBezTo>
                <a:cubicBezTo>
                  <a:pt x="817" y="217"/>
                  <a:pt x="815" y="219"/>
                  <a:pt x="812" y="221"/>
                </a:cubicBezTo>
                <a:cubicBezTo>
                  <a:pt x="810" y="223"/>
                  <a:pt x="807" y="224"/>
                  <a:pt x="805" y="226"/>
                </a:cubicBezTo>
                <a:cubicBezTo>
                  <a:pt x="802" y="228"/>
                  <a:pt x="799" y="229"/>
                  <a:pt x="796" y="230"/>
                </a:cubicBezTo>
                <a:cubicBezTo>
                  <a:pt x="793" y="231"/>
                  <a:pt x="790" y="231"/>
                  <a:pt x="787" y="231"/>
                </a:cubicBezTo>
                <a:cubicBezTo>
                  <a:pt x="783" y="230"/>
                  <a:pt x="780" y="229"/>
                  <a:pt x="776" y="227"/>
                </a:cubicBezTo>
                <a:cubicBezTo>
                  <a:pt x="773" y="225"/>
                  <a:pt x="770" y="223"/>
                  <a:pt x="768" y="220"/>
                </a:cubicBezTo>
                <a:cubicBezTo>
                  <a:pt x="766" y="217"/>
                  <a:pt x="765" y="214"/>
                  <a:pt x="764" y="210"/>
                </a:cubicBezTo>
                <a:cubicBezTo>
                  <a:pt x="763" y="206"/>
                  <a:pt x="763" y="202"/>
                  <a:pt x="764" y="198"/>
                </a:cubicBezTo>
                <a:cubicBezTo>
                  <a:pt x="765" y="193"/>
                  <a:pt x="767" y="188"/>
                  <a:pt x="769" y="184"/>
                </a:cubicBezTo>
                <a:cubicBezTo>
                  <a:pt x="771" y="181"/>
                  <a:pt x="772" y="179"/>
                  <a:pt x="774" y="177"/>
                </a:cubicBezTo>
                <a:cubicBezTo>
                  <a:pt x="775" y="175"/>
                  <a:pt x="777" y="174"/>
                  <a:pt x="778" y="172"/>
                </a:cubicBezTo>
                <a:cubicBezTo>
                  <a:pt x="780" y="171"/>
                  <a:pt x="781" y="170"/>
                  <a:pt x="783" y="169"/>
                </a:cubicBezTo>
                <a:cubicBezTo>
                  <a:pt x="784" y="168"/>
                  <a:pt x="785" y="167"/>
                  <a:pt x="786" y="167"/>
                </a:cubicBezTo>
                <a:cubicBezTo>
                  <a:pt x="787" y="167"/>
                  <a:pt x="788" y="166"/>
                  <a:pt x="788" y="166"/>
                </a:cubicBezTo>
                <a:cubicBezTo>
                  <a:pt x="788" y="166"/>
                  <a:pt x="789" y="167"/>
                  <a:pt x="789" y="167"/>
                </a:cubicBezTo>
                <a:cubicBezTo>
                  <a:pt x="790" y="167"/>
                  <a:pt x="791" y="167"/>
                  <a:pt x="791" y="167"/>
                </a:cubicBezTo>
                <a:cubicBezTo>
                  <a:pt x="792" y="168"/>
                  <a:pt x="793" y="168"/>
                  <a:pt x="794" y="169"/>
                </a:cubicBezTo>
                <a:cubicBezTo>
                  <a:pt x="795" y="169"/>
                  <a:pt x="796" y="170"/>
                  <a:pt x="796" y="170"/>
                </a:cubicBezTo>
                <a:cubicBezTo>
                  <a:pt x="797" y="171"/>
                  <a:pt x="798" y="171"/>
                  <a:pt x="798" y="172"/>
                </a:cubicBezTo>
                <a:cubicBezTo>
                  <a:pt x="798" y="172"/>
                  <a:pt x="799" y="173"/>
                  <a:pt x="799" y="173"/>
                </a:cubicBezTo>
                <a:cubicBezTo>
                  <a:pt x="799" y="174"/>
                  <a:pt x="799" y="174"/>
                  <a:pt x="798" y="174"/>
                </a:cubicBezTo>
                <a:cubicBezTo>
                  <a:pt x="798" y="175"/>
                  <a:pt x="797" y="176"/>
                  <a:pt x="796" y="176"/>
                </a:cubicBezTo>
                <a:cubicBezTo>
                  <a:pt x="795" y="177"/>
                  <a:pt x="793" y="178"/>
                  <a:pt x="792" y="179"/>
                </a:cubicBezTo>
                <a:cubicBezTo>
                  <a:pt x="790" y="180"/>
                  <a:pt x="788" y="182"/>
                  <a:pt x="786" y="183"/>
                </a:cubicBezTo>
                <a:cubicBezTo>
                  <a:pt x="784" y="185"/>
                  <a:pt x="782" y="188"/>
                  <a:pt x="781" y="190"/>
                </a:cubicBezTo>
                <a:cubicBezTo>
                  <a:pt x="779" y="193"/>
                  <a:pt x="778" y="195"/>
                  <a:pt x="778" y="198"/>
                </a:cubicBezTo>
                <a:cubicBezTo>
                  <a:pt x="777" y="200"/>
                  <a:pt x="777" y="202"/>
                  <a:pt x="777" y="204"/>
                </a:cubicBezTo>
                <a:cubicBezTo>
                  <a:pt x="778" y="206"/>
                  <a:pt x="779" y="207"/>
                  <a:pt x="780" y="209"/>
                </a:cubicBezTo>
                <a:cubicBezTo>
                  <a:pt x="781" y="210"/>
                  <a:pt x="782" y="211"/>
                  <a:pt x="784" y="212"/>
                </a:cubicBezTo>
                <a:cubicBezTo>
                  <a:pt x="786" y="214"/>
                  <a:pt x="788" y="214"/>
                  <a:pt x="791" y="214"/>
                </a:cubicBezTo>
                <a:cubicBezTo>
                  <a:pt x="793" y="214"/>
                  <a:pt x="795" y="213"/>
                  <a:pt x="798" y="212"/>
                </a:cubicBezTo>
                <a:cubicBezTo>
                  <a:pt x="800" y="210"/>
                  <a:pt x="802" y="209"/>
                  <a:pt x="805" y="207"/>
                </a:cubicBezTo>
                <a:cubicBezTo>
                  <a:pt x="807" y="205"/>
                  <a:pt x="810" y="203"/>
                  <a:pt x="812" y="201"/>
                </a:cubicBezTo>
                <a:cubicBezTo>
                  <a:pt x="814" y="199"/>
                  <a:pt x="817" y="197"/>
                  <a:pt x="820" y="196"/>
                </a:cubicBezTo>
                <a:cubicBezTo>
                  <a:pt x="823" y="194"/>
                  <a:pt x="825" y="192"/>
                  <a:pt x="828" y="192"/>
                </a:cubicBezTo>
                <a:cubicBezTo>
                  <a:pt x="831" y="191"/>
                  <a:pt x="834" y="190"/>
                  <a:pt x="837" y="191"/>
                </a:cubicBezTo>
                <a:cubicBezTo>
                  <a:pt x="841" y="191"/>
                  <a:pt x="844" y="192"/>
                  <a:pt x="847" y="194"/>
                </a:cubicBezTo>
                <a:close/>
                <a:moveTo>
                  <a:pt x="876" y="94"/>
                </a:moveTo>
                <a:cubicBezTo>
                  <a:pt x="878" y="95"/>
                  <a:pt x="880" y="97"/>
                  <a:pt x="880" y="98"/>
                </a:cubicBezTo>
                <a:cubicBezTo>
                  <a:pt x="880" y="100"/>
                  <a:pt x="880" y="102"/>
                  <a:pt x="879" y="103"/>
                </a:cubicBezTo>
                <a:lnTo>
                  <a:pt x="848" y="157"/>
                </a:lnTo>
                <a:cubicBezTo>
                  <a:pt x="853" y="159"/>
                  <a:pt x="857" y="161"/>
                  <a:pt x="861" y="162"/>
                </a:cubicBezTo>
                <a:cubicBezTo>
                  <a:pt x="865" y="164"/>
                  <a:pt x="869" y="164"/>
                  <a:pt x="873" y="163"/>
                </a:cubicBezTo>
                <a:cubicBezTo>
                  <a:pt x="877" y="163"/>
                  <a:pt x="881" y="161"/>
                  <a:pt x="884" y="158"/>
                </a:cubicBezTo>
                <a:cubicBezTo>
                  <a:pt x="887" y="156"/>
                  <a:pt x="890" y="152"/>
                  <a:pt x="893" y="147"/>
                </a:cubicBezTo>
                <a:cubicBezTo>
                  <a:pt x="895" y="143"/>
                  <a:pt x="897" y="140"/>
                  <a:pt x="898" y="136"/>
                </a:cubicBezTo>
                <a:cubicBezTo>
                  <a:pt x="899" y="133"/>
                  <a:pt x="900" y="130"/>
                  <a:pt x="901" y="127"/>
                </a:cubicBezTo>
                <a:cubicBezTo>
                  <a:pt x="901" y="125"/>
                  <a:pt x="901" y="122"/>
                  <a:pt x="902" y="121"/>
                </a:cubicBezTo>
                <a:cubicBezTo>
                  <a:pt x="902" y="119"/>
                  <a:pt x="902" y="118"/>
                  <a:pt x="902" y="117"/>
                </a:cubicBezTo>
                <a:cubicBezTo>
                  <a:pt x="903" y="116"/>
                  <a:pt x="903" y="116"/>
                  <a:pt x="903" y="116"/>
                </a:cubicBezTo>
                <a:cubicBezTo>
                  <a:pt x="904" y="116"/>
                  <a:pt x="904" y="116"/>
                  <a:pt x="905" y="116"/>
                </a:cubicBezTo>
                <a:cubicBezTo>
                  <a:pt x="905" y="116"/>
                  <a:pt x="906" y="116"/>
                  <a:pt x="907" y="116"/>
                </a:cubicBezTo>
                <a:cubicBezTo>
                  <a:pt x="908" y="117"/>
                  <a:pt x="909" y="117"/>
                  <a:pt x="910" y="118"/>
                </a:cubicBezTo>
                <a:cubicBezTo>
                  <a:pt x="910" y="118"/>
                  <a:pt x="911" y="119"/>
                  <a:pt x="912" y="119"/>
                </a:cubicBezTo>
                <a:cubicBezTo>
                  <a:pt x="912" y="119"/>
                  <a:pt x="913" y="120"/>
                  <a:pt x="913" y="120"/>
                </a:cubicBezTo>
                <a:cubicBezTo>
                  <a:pt x="913" y="121"/>
                  <a:pt x="914" y="121"/>
                  <a:pt x="914" y="121"/>
                </a:cubicBezTo>
                <a:cubicBezTo>
                  <a:pt x="914" y="122"/>
                  <a:pt x="914" y="122"/>
                  <a:pt x="915" y="123"/>
                </a:cubicBezTo>
                <a:cubicBezTo>
                  <a:pt x="915" y="123"/>
                  <a:pt x="915" y="125"/>
                  <a:pt x="915" y="127"/>
                </a:cubicBezTo>
                <a:cubicBezTo>
                  <a:pt x="914" y="129"/>
                  <a:pt x="914" y="131"/>
                  <a:pt x="913" y="134"/>
                </a:cubicBezTo>
                <a:cubicBezTo>
                  <a:pt x="912" y="137"/>
                  <a:pt x="911" y="141"/>
                  <a:pt x="910" y="144"/>
                </a:cubicBezTo>
                <a:cubicBezTo>
                  <a:pt x="908" y="148"/>
                  <a:pt x="907" y="152"/>
                  <a:pt x="904" y="156"/>
                </a:cubicBezTo>
                <a:cubicBezTo>
                  <a:pt x="901" y="162"/>
                  <a:pt x="896" y="168"/>
                  <a:pt x="891" y="172"/>
                </a:cubicBezTo>
                <a:cubicBezTo>
                  <a:pt x="887" y="176"/>
                  <a:pt x="882" y="178"/>
                  <a:pt x="876" y="179"/>
                </a:cubicBezTo>
                <a:cubicBezTo>
                  <a:pt x="870" y="181"/>
                  <a:pt x="864" y="181"/>
                  <a:pt x="858" y="179"/>
                </a:cubicBezTo>
                <a:cubicBezTo>
                  <a:pt x="851" y="178"/>
                  <a:pt x="844" y="175"/>
                  <a:pt x="837" y="171"/>
                </a:cubicBezTo>
                <a:cubicBezTo>
                  <a:pt x="830" y="167"/>
                  <a:pt x="824" y="162"/>
                  <a:pt x="820" y="157"/>
                </a:cubicBezTo>
                <a:cubicBezTo>
                  <a:pt x="815" y="152"/>
                  <a:pt x="812" y="147"/>
                  <a:pt x="810" y="141"/>
                </a:cubicBezTo>
                <a:cubicBezTo>
                  <a:pt x="808" y="136"/>
                  <a:pt x="807" y="130"/>
                  <a:pt x="808" y="124"/>
                </a:cubicBezTo>
                <a:cubicBezTo>
                  <a:pt x="809" y="118"/>
                  <a:pt x="811" y="112"/>
                  <a:pt x="814" y="106"/>
                </a:cubicBezTo>
                <a:cubicBezTo>
                  <a:pt x="818" y="99"/>
                  <a:pt x="822" y="95"/>
                  <a:pt x="827" y="91"/>
                </a:cubicBezTo>
                <a:cubicBezTo>
                  <a:pt x="831" y="88"/>
                  <a:pt x="836" y="86"/>
                  <a:pt x="841" y="85"/>
                </a:cubicBezTo>
                <a:cubicBezTo>
                  <a:pt x="846" y="84"/>
                  <a:pt x="852" y="84"/>
                  <a:pt x="857" y="86"/>
                </a:cubicBezTo>
                <a:cubicBezTo>
                  <a:pt x="863" y="87"/>
                  <a:pt x="868" y="89"/>
                  <a:pt x="873" y="92"/>
                </a:cubicBezTo>
                <a:lnTo>
                  <a:pt x="876" y="94"/>
                </a:lnTo>
                <a:close/>
                <a:moveTo>
                  <a:pt x="863" y="106"/>
                </a:moveTo>
                <a:cubicBezTo>
                  <a:pt x="855" y="102"/>
                  <a:pt x="848" y="100"/>
                  <a:pt x="842" y="101"/>
                </a:cubicBezTo>
                <a:cubicBezTo>
                  <a:pt x="835" y="102"/>
                  <a:pt x="830" y="106"/>
                  <a:pt x="825" y="113"/>
                </a:cubicBezTo>
                <a:cubicBezTo>
                  <a:pt x="823" y="117"/>
                  <a:pt x="822" y="121"/>
                  <a:pt x="822" y="124"/>
                </a:cubicBezTo>
                <a:cubicBezTo>
                  <a:pt x="822" y="128"/>
                  <a:pt x="822" y="131"/>
                  <a:pt x="823" y="134"/>
                </a:cubicBezTo>
                <a:cubicBezTo>
                  <a:pt x="825" y="138"/>
                  <a:pt x="826" y="140"/>
                  <a:pt x="829" y="143"/>
                </a:cubicBezTo>
                <a:cubicBezTo>
                  <a:pt x="831" y="146"/>
                  <a:pt x="834" y="148"/>
                  <a:pt x="837" y="151"/>
                </a:cubicBezTo>
                <a:lnTo>
                  <a:pt x="863" y="106"/>
                </a:lnTo>
                <a:close/>
                <a:moveTo>
                  <a:pt x="943" y="28"/>
                </a:moveTo>
                <a:cubicBezTo>
                  <a:pt x="948" y="30"/>
                  <a:pt x="951" y="33"/>
                  <a:pt x="953" y="37"/>
                </a:cubicBezTo>
                <a:cubicBezTo>
                  <a:pt x="956" y="40"/>
                  <a:pt x="957" y="44"/>
                  <a:pt x="958" y="48"/>
                </a:cubicBezTo>
                <a:cubicBezTo>
                  <a:pt x="958" y="52"/>
                  <a:pt x="958" y="56"/>
                  <a:pt x="957" y="61"/>
                </a:cubicBezTo>
                <a:cubicBezTo>
                  <a:pt x="956" y="65"/>
                  <a:pt x="954" y="70"/>
                  <a:pt x="951" y="75"/>
                </a:cubicBezTo>
                <a:cubicBezTo>
                  <a:pt x="949" y="78"/>
                  <a:pt x="948" y="80"/>
                  <a:pt x="946" y="83"/>
                </a:cubicBezTo>
                <a:cubicBezTo>
                  <a:pt x="944" y="85"/>
                  <a:pt x="942" y="87"/>
                  <a:pt x="940" y="89"/>
                </a:cubicBezTo>
                <a:cubicBezTo>
                  <a:pt x="938" y="90"/>
                  <a:pt x="936" y="92"/>
                  <a:pt x="935" y="93"/>
                </a:cubicBezTo>
                <a:cubicBezTo>
                  <a:pt x="933" y="94"/>
                  <a:pt x="932" y="94"/>
                  <a:pt x="931" y="95"/>
                </a:cubicBezTo>
                <a:cubicBezTo>
                  <a:pt x="930" y="95"/>
                  <a:pt x="929" y="95"/>
                  <a:pt x="927" y="95"/>
                </a:cubicBezTo>
                <a:cubicBezTo>
                  <a:pt x="926" y="94"/>
                  <a:pt x="925" y="94"/>
                  <a:pt x="923" y="93"/>
                </a:cubicBezTo>
                <a:cubicBezTo>
                  <a:pt x="922" y="92"/>
                  <a:pt x="921" y="91"/>
                  <a:pt x="920" y="91"/>
                </a:cubicBezTo>
                <a:cubicBezTo>
                  <a:pt x="919" y="90"/>
                  <a:pt x="919" y="90"/>
                  <a:pt x="918" y="89"/>
                </a:cubicBezTo>
                <a:cubicBezTo>
                  <a:pt x="918" y="89"/>
                  <a:pt x="918" y="88"/>
                  <a:pt x="918" y="88"/>
                </a:cubicBezTo>
                <a:cubicBezTo>
                  <a:pt x="918" y="87"/>
                  <a:pt x="918" y="87"/>
                  <a:pt x="918" y="86"/>
                </a:cubicBezTo>
                <a:cubicBezTo>
                  <a:pt x="919" y="86"/>
                  <a:pt x="919" y="85"/>
                  <a:pt x="921" y="84"/>
                </a:cubicBezTo>
                <a:cubicBezTo>
                  <a:pt x="923" y="83"/>
                  <a:pt x="924" y="82"/>
                  <a:pt x="926" y="81"/>
                </a:cubicBezTo>
                <a:cubicBezTo>
                  <a:pt x="929" y="80"/>
                  <a:pt x="931" y="78"/>
                  <a:pt x="933" y="76"/>
                </a:cubicBezTo>
                <a:cubicBezTo>
                  <a:pt x="935" y="74"/>
                  <a:pt x="937" y="71"/>
                  <a:pt x="939" y="68"/>
                </a:cubicBezTo>
                <a:cubicBezTo>
                  <a:pt x="941" y="65"/>
                  <a:pt x="942" y="63"/>
                  <a:pt x="943" y="60"/>
                </a:cubicBezTo>
                <a:cubicBezTo>
                  <a:pt x="943" y="58"/>
                  <a:pt x="943" y="56"/>
                  <a:pt x="943" y="54"/>
                </a:cubicBezTo>
                <a:cubicBezTo>
                  <a:pt x="943" y="51"/>
                  <a:pt x="942" y="49"/>
                  <a:pt x="941" y="48"/>
                </a:cubicBezTo>
                <a:cubicBezTo>
                  <a:pt x="940" y="46"/>
                  <a:pt x="938" y="44"/>
                  <a:pt x="936" y="43"/>
                </a:cubicBezTo>
                <a:cubicBezTo>
                  <a:pt x="934" y="42"/>
                  <a:pt x="932" y="41"/>
                  <a:pt x="929" y="42"/>
                </a:cubicBezTo>
                <a:cubicBezTo>
                  <a:pt x="927" y="42"/>
                  <a:pt x="925" y="43"/>
                  <a:pt x="923" y="44"/>
                </a:cubicBezTo>
                <a:cubicBezTo>
                  <a:pt x="920" y="45"/>
                  <a:pt x="918" y="47"/>
                  <a:pt x="916" y="49"/>
                </a:cubicBezTo>
                <a:cubicBezTo>
                  <a:pt x="913" y="50"/>
                  <a:pt x="911" y="52"/>
                  <a:pt x="908" y="54"/>
                </a:cubicBezTo>
                <a:cubicBezTo>
                  <a:pt x="906" y="56"/>
                  <a:pt x="903" y="58"/>
                  <a:pt x="901" y="60"/>
                </a:cubicBezTo>
                <a:cubicBezTo>
                  <a:pt x="898" y="61"/>
                  <a:pt x="895" y="63"/>
                  <a:pt x="892" y="64"/>
                </a:cubicBezTo>
                <a:cubicBezTo>
                  <a:pt x="889" y="64"/>
                  <a:pt x="886" y="65"/>
                  <a:pt x="883" y="64"/>
                </a:cubicBezTo>
                <a:cubicBezTo>
                  <a:pt x="879" y="64"/>
                  <a:pt x="876" y="63"/>
                  <a:pt x="872" y="61"/>
                </a:cubicBezTo>
                <a:cubicBezTo>
                  <a:pt x="869" y="59"/>
                  <a:pt x="866" y="57"/>
                  <a:pt x="864" y="54"/>
                </a:cubicBezTo>
                <a:cubicBezTo>
                  <a:pt x="862" y="51"/>
                  <a:pt x="861" y="47"/>
                  <a:pt x="860" y="44"/>
                </a:cubicBezTo>
                <a:cubicBezTo>
                  <a:pt x="859" y="40"/>
                  <a:pt x="859" y="36"/>
                  <a:pt x="860" y="31"/>
                </a:cubicBezTo>
                <a:cubicBezTo>
                  <a:pt x="861" y="27"/>
                  <a:pt x="863" y="22"/>
                  <a:pt x="865" y="17"/>
                </a:cubicBezTo>
                <a:cubicBezTo>
                  <a:pt x="867" y="15"/>
                  <a:pt x="868" y="13"/>
                  <a:pt x="870" y="11"/>
                </a:cubicBezTo>
                <a:cubicBezTo>
                  <a:pt x="871" y="9"/>
                  <a:pt x="873" y="7"/>
                  <a:pt x="874" y="6"/>
                </a:cubicBezTo>
                <a:cubicBezTo>
                  <a:pt x="876" y="5"/>
                  <a:pt x="877" y="3"/>
                  <a:pt x="879" y="3"/>
                </a:cubicBezTo>
                <a:cubicBezTo>
                  <a:pt x="880" y="2"/>
                  <a:pt x="881" y="1"/>
                  <a:pt x="882" y="1"/>
                </a:cubicBezTo>
                <a:cubicBezTo>
                  <a:pt x="883" y="0"/>
                  <a:pt x="884" y="0"/>
                  <a:pt x="884" y="0"/>
                </a:cubicBezTo>
                <a:cubicBezTo>
                  <a:pt x="884" y="0"/>
                  <a:pt x="885" y="0"/>
                  <a:pt x="885" y="0"/>
                </a:cubicBezTo>
                <a:cubicBezTo>
                  <a:pt x="886" y="1"/>
                  <a:pt x="887" y="1"/>
                  <a:pt x="887" y="1"/>
                </a:cubicBezTo>
                <a:cubicBezTo>
                  <a:pt x="888" y="1"/>
                  <a:pt x="889" y="2"/>
                  <a:pt x="890" y="2"/>
                </a:cubicBezTo>
                <a:cubicBezTo>
                  <a:pt x="891" y="3"/>
                  <a:pt x="892" y="4"/>
                  <a:pt x="892" y="4"/>
                </a:cubicBezTo>
                <a:cubicBezTo>
                  <a:pt x="893" y="5"/>
                  <a:pt x="894" y="5"/>
                  <a:pt x="894" y="6"/>
                </a:cubicBezTo>
                <a:cubicBezTo>
                  <a:pt x="894" y="6"/>
                  <a:pt x="895" y="7"/>
                  <a:pt x="895" y="7"/>
                </a:cubicBezTo>
                <a:cubicBezTo>
                  <a:pt x="895" y="7"/>
                  <a:pt x="895" y="8"/>
                  <a:pt x="894" y="8"/>
                </a:cubicBezTo>
                <a:cubicBezTo>
                  <a:pt x="894" y="9"/>
                  <a:pt x="893" y="9"/>
                  <a:pt x="892" y="10"/>
                </a:cubicBezTo>
                <a:cubicBezTo>
                  <a:pt x="891" y="11"/>
                  <a:pt x="889" y="11"/>
                  <a:pt x="888" y="13"/>
                </a:cubicBezTo>
                <a:cubicBezTo>
                  <a:pt x="886" y="14"/>
                  <a:pt x="884" y="15"/>
                  <a:pt x="882" y="17"/>
                </a:cubicBezTo>
                <a:cubicBezTo>
                  <a:pt x="880" y="19"/>
                  <a:pt x="878" y="21"/>
                  <a:pt x="877" y="24"/>
                </a:cubicBezTo>
                <a:cubicBezTo>
                  <a:pt x="875" y="27"/>
                  <a:pt x="874" y="29"/>
                  <a:pt x="874" y="31"/>
                </a:cubicBezTo>
                <a:cubicBezTo>
                  <a:pt x="873" y="34"/>
                  <a:pt x="873" y="36"/>
                  <a:pt x="873" y="37"/>
                </a:cubicBezTo>
                <a:cubicBezTo>
                  <a:pt x="874" y="39"/>
                  <a:pt x="875" y="41"/>
                  <a:pt x="876" y="42"/>
                </a:cubicBezTo>
                <a:cubicBezTo>
                  <a:pt x="877" y="44"/>
                  <a:pt x="878" y="45"/>
                  <a:pt x="880" y="46"/>
                </a:cubicBezTo>
                <a:cubicBezTo>
                  <a:pt x="882" y="47"/>
                  <a:pt x="884" y="48"/>
                  <a:pt x="887" y="48"/>
                </a:cubicBezTo>
                <a:cubicBezTo>
                  <a:pt x="889" y="47"/>
                  <a:pt x="891" y="47"/>
                  <a:pt x="894" y="45"/>
                </a:cubicBezTo>
                <a:cubicBezTo>
                  <a:pt x="896" y="44"/>
                  <a:pt x="898" y="43"/>
                  <a:pt x="901" y="41"/>
                </a:cubicBezTo>
                <a:cubicBezTo>
                  <a:pt x="903" y="39"/>
                  <a:pt x="906" y="37"/>
                  <a:pt x="908" y="35"/>
                </a:cubicBezTo>
                <a:cubicBezTo>
                  <a:pt x="910" y="33"/>
                  <a:pt x="913" y="31"/>
                  <a:pt x="916" y="29"/>
                </a:cubicBezTo>
                <a:cubicBezTo>
                  <a:pt x="919" y="27"/>
                  <a:pt x="921" y="26"/>
                  <a:pt x="924" y="25"/>
                </a:cubicBezTo>
                <a:cubicBezTo>
                  <a:pt x="927" y="24"/>
                  <a:pt x="930" y="24"/>
                  <a:pt x="933" y="24"/>
                </a:cubicBezTo>
                <a:cubicBezTo>
                  <a:pt x="937" y="25"/>
                  <a:pt x="940" y="26"/>
                  <a:pt x="943" y="28"/>
                </a:cubicBezTo>
                <a:close/>
              </a:path>
            </a:pathLst>
          </a:custGeom>
          <a:solidFill>
            <a:srgbClr val="FE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6" name="Picture 316">
            <a:extLst>
              <a:ext uri="{FF2B5EF4-FFF2-40B4-BE49-F238E27FC236}">
                <a16:creationId xmlns:a16="http://schemas.microsoft.com/office/drawing/2014/main" id="{2469839D-1B09-4916-B7D5-19F907894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838" y="1119789"/>
            <a:ext cx="3028161" cy="113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" name="Rectangle 318">
            <a:extLst>
              <a:ext uri="{FF2B5EF4-FFF2-40B4-BE49-F238E27FC236}">
                <a16:creationId xmlns:a16="http://schemas.microsoft.com/office/drawing/2014/main" id="{29B7B61C-BC43-48E6-9789-8772C42EB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5690" y="1143596"/>
            <a:ext cx="2923413" cy="1034780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Rectangle 319">
            <a:extLst>
              <a:ext uri="{FF2B5EF4-FFF2-40B4-BE49-F238E27FC236}">
                <a16:creationId xmlns:a16="http://schemas.microsoft.com/office/drawing/2014/main" id="{6AC035E5-2A86-447C-8004-58CC65FDE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5690" y="1143596"/>
            <a:ext cx="2923413" cy="1034780"/>
          </a:xfrm>
          <a:prstGeom prst="rect">
            <a:avLst/>
          </a:prstGeom>
          <a:noFill/>
          <a:ln w="3175" cap="sq">
            <a:solidFill>
              <a:srgbClr val="C8C8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9" name="Picture 320">
            <a:extLst>
              <a:ext uri="{FF2B5EF4-FFF2-40B4-BE49-F238E27FC236}">
                <a16:creationId xmlns:a16="http://schemas.microsoft.com/office/drawing/2014/main" id="{1FCC324B-68BA-4308-A939-983EF88D5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839" y="5262087"/>
            <a:ext cx="3305902" cy="84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" name="Rectangle 322">
            <a:extLst>
              <a:ext uri="{FF2B5EF4-FFF2-40B4-BE49-F238E27FC236}">
                <a16:creationId xmlns:a16="http://schemas.microsoft.com/office/drawing/2014/main" id="{B880DDD1-825F-494F-A351-E91C964AE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5690" y="5285893"/>
            <a:ext cx="3204328" cy="752279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Rectangle 323">
            <a:extLst>
              <a:ext uri="{FF2B5EF4-FFF2-40B4-BE49-F238E27FC236}">
                <a16:creationId xmlns:a16="http://schemas.microsoft.com/office/drawing/2014/main" id="{8D67B6B4-32E0-4A19-85E4-768F5C60D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5690" y="5285893"/>
            <a:ext cx="3204328" cy="752279"/>
          </a:xfrm>
          <a:prstGeom prst="rect">
            <a:avLst/>
          </a:prstGeom>
          <a:noFill/>
          <a:ln w="3175" cap="sq">
            <a:solidFill>
              <a:srgbClr val="C8C8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Freeform 326">
            <a:extLst>
              <a:ext uri="{FF2B5EF4-FFF2-40B4-BE49-F238E27FC236}">
                <a16:creationId xmlns:a16="http://schemas.microsoft.com/office/drawing/2014/main" id="{D28FD84D-8B89-45FE-A213-C224D75845EE}"/>
              </a:ext>
            </a:extLst>
          </p:cNvPr>
          <p:cNvSpPr>
            <a:spLocks/>
          </p:cNvSpPr>
          <p:nvPr/>
        </p:nvSpPr>
        <p:spPr bwMode="auto">
          <a:xfrm>
            <a:off x="9747888" y="2176789"/>
            <a:ext cx="466603" cy="3109102"/>
          </a:xfrm>
          <a:custGeom>
            <a:avLst/>
            <a:gdLst>
              <a:gd name="T0" fmla="*/ 294 w 294"/>
              <a:gd name="T1" fmla="*/ 1958 h 1959"/>
              <a:gd name="T2" fmla="*/ 287 w 294"/>
              <a:gd name="T3" fmla="*/ 0 h 1959"/>
              <a:gd name="T4" fmla="*/ 0 w 294"/>
              <a:gd name="T5" fmla="*/ 1 h 1959"/>
              <a:gd name="T6" fmla="*/ 7 w 294"/>
              <a:gd name="T7" fmla="*/ 1959 h 1959"/>
              <a:gd name="T8" fmla="*/ 294 w 294"/>
              <a:gd name="T9" fmla="*/ 1958 h 1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4" h="1959">
                <a:moveTo>
                  <a:pt x="294" y="1958"/>
                </a:moveTo>
                <a:lnTo>
                  <a:pt x="287" y="0"/>
                </a:lnTo>
                <a:lnTo>
                  <a:pt x="0" y="1"/>
                </a:lnTo>
                <a:lnTo>
                  <a:pt x="7" y="1959"/>
                </a:lnTo>
                <a:lnTo>
                  <a:pt x="294" y="1958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Freeform 327">
            <a:extLst>
              <a:ext uri="{FF2B5EF4-FFF2-40B4-BE49-F238E27FC236}">
                <a16:creationId xmlns:a16="http://schemas.microsoft.com/office/drawing/2014/main" id="{05C221F5-3D9A-47F6-ADFF-CD42FCE3A850}"/>
              </a:ext>
            </a:extLst>
          </p:cNvPr>
          <p:cNvSpPr>
            <a:spLocks/>
          </p:cNvSpPr>
          <p:nvPr/>
        </p:nvSpPr>
        <p:spPr bwMode="auto">
          <a:xfrm>
            <a:off x="9747888" y="2176789"/>
            <a:ext cx="466603" cy="3109102"/>
          </a:xfrm>
          <a:custGeom>
            <a:avLst/>
            <a:gdLst>
              <a:gd name="T0" fmla="*/ 294 w 294"/>
              <a:gd name="T1" fmla="*/ 1958 h 1959"/>
              <a:gd name="T2" fmla="*/ 287 w 294"/>
              <a:gd name="T3" fmla="*/ 0 h 1959"/>
              <a:gd name="T4" fmla="*/ 0 w 294"/>
              <a:gd name="T5" fmla="*/ 1 h 1959"/>
              <a:gd name="T6" fmla="*/ 7 w 294"/>
              <a:gd name="T7" fmla="*/ 1959 h 1959"/>
              <a:gd name="T8" fmla="*/ 294 w 294"/>
              <a:gd name="T9" fmla="*/ 1958 h 1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4" h="1959">
                <a:moveTo>
                  <a:pt x="294" y="1958"/>
                </a:moveTo>
                <a:lnTo>
                  <a:pt x="287" y="0"/>
                </a:lnTo>
                <a:lnTo>
                  <a:pt x="0" y="1"/>
                </a:lnTo>
                <a:lnTo>
                  <a:pt x="7" y="1959"/>
                </a:lnTo>
                <a:lnTo>
                  <a:pt x="294" y="1958"/>
                </a:lnTo>
                <a:close/>
              </a:path>
            </a:pathLst>
          </a:custGeom>
          <a:noFill/>
          <a:ln w="3175" cap="sq">
            <a:solidFill>
              <a:srgbClr val="C8C8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Freeform 328">
            <a:extLst>
              <a:ext uri="{FF2B5EF4-FFF2-40B4-BE49-F238E27FC236}">
                <a16:creationId xmlns:a16="http://schemas.microsoft.com/office/drawing/2014/main" id="{F5467CDE-AD5A-45BA-BD82-053848464C91}"/>
              </a:ext>
            </a:extLst>
          </p:cNvPr>
          <p:cNvSpPr>
            <a:spLocks noEditPoints="1"/>
          </p:cNvSpPr>
          <p:nvPr/>
        </p:nvSpPr>
        <p:spPr bwMode="auto">
          <a:xfrm>
            <a:off x="9941512" y="3471852"/>
            <a:ext cx="92051" cy="520564"/>
          </a:xfrm>
          <a:custGeom>
            <a:avLst/>
            <a:gdLst>
              <a:gd name="T0" fmla="*/ 141 w 176"/>
              <a:gd name="T1" fmla="*/ 988 h 1059"/>
              <a:gd name="T2" fmla="*/ 9 w 176"/>
              <a:gd name="T3" fmla="*/ 1024 h 1059"/>
              <a:gd name="T4" fmla="*/ 22 w 176"/>
              <a:gd name="T5" fmla="*/ 962 h 1059"/>
              <a:gd name="T6" fmla="*/ 22 w 176"/>
              <a:gd name="T7" fmla="*/ 986 h 1059"/>
              <a:gd name="T8" fmla="*/ 123 w 176"/>
              <a:gd name="T9" fmla="*/ 1017 h 1059"/>
              <a:gd name="T10" fmla="*/ 118 w 176"/>
              <a:gd name="T11" fmla="*/ 961 h 1059"/>
              <a:gd name="T12" fmla="*/ 129 w 176"/>
              <a:gd name="T13" fmla="*/ 936 h 1059"/>
              <a:gd name="T14" fmla="*/ 53 w 176"/>
              <a:gd name="T15" fmla="*/ 866 h 1059"/>
              <a:gd name="T16" fmla="*/ 57 w 176"/>
              <a:gd name="T17" fmla="*/ 914 h 1059"/>
              <a:gd name="T18" fmla="*/ 125 w 176"/>
              <a:gd name="T19" fmla="*/ 888 h 1059"/>
              <a:gd name="T20" fmla="*/ 141 w 176"/>
              <a:gd name="T21" fmla="*/ 757 h 1059"/>
              <a:gd name="T22" fmla="*/ 56 w 176"/>
              <a:gd name="T23" fmla="*/ 777 h 1059"/>
              <a:gd name="T24" fmla="*/ 141 w 176"/>
              <a:gd name="T25" fmla="*/ 821 h 1059"/>
              <a:gd name="T26" fmla="*/ 41 w 176"/>
              <a:gd name="T27" fmla="*/ 825 h 1059"/>
              <a:gd name="T28" fmla="*/ 39 w 176"/>
              <a:gd name="T29" fmla="*/ 782 h 1059"/>
              <a:gd name="T30" fmla="*/ 140 w 176"/>
              <a:gd name="T31" fmla="*/ 638 h 1059"/>
              <a:gd name="T32" fmla="*/ 69 w 176"/>
              <a:gd name="T33" fmla="*/ 655 h 1059"/>
              <a:gd name="T34" fmla="*/ 140 w 176"/>
              <a:gd name="T35" fmla="*/ 702 h 1059"/>
              <a:gd name="T36" fmla="*/ 42 w 176"/>
              <a:gd name="T37" fmla="*/ 717 h 1059"/>
              <a:gd name="T38" fmla="*/ 56 w 176"/>
              <a:gd name="T39" fmla="*/ 702 h 1059"/>
              <a:gd name="T40" fmla="*/ 86 w 176"/>
              <a:gd name="T41" fmla="*/ 525 h 1059"/>
              <a:gd name="T42" fmla="*/ 126 w 176"/>
              <a:gd name="T43" fmla="*/ 551 h 1059"/>
              <a:gd name="T44" fmla="*/ 129 w 176"/>
              <a:gd name="T45" fmla="*/ 529 h 1059"/>
              <a:gd name="T46" fmla="*/ 138 w 176"/>
              <a:gd name="T47" fmla="*/ 585 h 1059"/>
              <a:gd name="T48" fmla="*/ 42 w 176"/>
              <a:gd name="T49" fmla="*/ 548 h 1059"/>
              <a:gd name="T50" fmla="*/ 54 w 176"/>
              <a:gd name="T51" fmla="*/ 579 h 1059"/>
              <a:gd name="T52" fmla="*/ 129 w 176"/>
              <a:gd name="T53" fmla="*/ 427 h 1059"/>
              <a:gd name="T54" fmla="*/ 112 w 176"/>
              <a:gd name="T55" fmla="*/ 497 h 1059"/>
              <a:gd name="T56" fmla="*/ 44 w 176"/>
              <a:gd name="T57" fmla="*/ 433 h 1059"/>
              <a:gd name="T58" fmla="*/ 62 w 176"/>
              <a:gd name="T59" fmla="*/ 433 h 1059"/>
              <a:gd name="T60" fmla="*/ 124 w 176"/>
              <a:gd name="T61" fmla="*/ 467 h 1059"/>
              <a:gd name="T62" fmla="*/ 119 w 176"/>
              <a:gd name="T63" fmla="*/ 426 h 1059"/>
              <a:gd name="T64" fmla="*/ 141 w 176"/>
              <a:gd name="T65" fmla="*/ 382 h 1059"/>
              <a:gd name="T66" fmla="*/ 47 w 176"/>
              <a:gd name="T67" fmla="*/ 426 h 1059"/>
              <a:gd name="T68" fmla="*/ 15 w 176"/>
              <a:gd name="T69" fmla="*/ 408 h 1059"/>
              <a:gd name="T70" fmla="*/ 40 w 176"/>
              <a:gd name="T71" fmla="*/ 368 h 1059"/>
              <a:gd name="T72" fmla="*/ 106 w 176"/>
              <a:gd name="T73" fmla="*/ 392 h 1059"/>
              <a:gd name="T74" fmla="*/ 124 w 176"/>
              <a:gd name="T75" fmla="*/ 365 h 1059"/>
              <a:gd name="T76" fmla="*/ 139 w 176"/>
              <a:gd name="T77" fmla="*/ 329 h 1059"/>
              <a:gd name="T78" fmla="*/ 39 w 176"/>
              <a:gd name="T79" fmla="*/ 325 h 1059"/>
              <a:gd name="T80" fmla="*/ 21 w 176"/>
              <a:gd name="T81" fmla="*/ 325 h 1059"/>
              <a:gd name="T82" fmla="*/ 43 w 176"/>
              <a:gd name="T83" fmla="*/ 209 h 1059"/>
              <a:gd name="T84" fmla="*/ 139 w 176"/>
              <a:gd name="T85" fmla="*/ 253 h 1059"/>
              <a:gd name="T86" fmla="*/ 42 w 176"/>
              <a:gd name="T87" fmla="*/ 298 h 1059"/>
              <a:gd name="T88" fmla="*/ 42 w 176"/>
              <a:gd name="T89" fmla="*/ 279 h 1059"/>
              <a:gd name="T90" fmla="*/ 39 w 176"/>
              <a:gd name="T91" fmla="*/ 217 h 1059"/>
              <a:gd name="T92" fmla="*/ 139 w 176"/>
              <a:gd name="T93" fmla="*/ 176 h 1059"/>
              <a:gd name="T94" fmla="*/ 39 w 176"/>
              <a:gd name="T95" fmla="*/ 188 h 1059"/>
              <a:gd name="T96" fmla="*/ 10 w 176"/>
              <a:gd name="T97" fmla="*/ 170 h 1059"/>
              <a:gd name="T98" fmla="*/ 10 w 176"/>
              <a:gd name="T99" fmla="*/ 170 h 1059"/>
              <a:gd name="T100" fmla="*/ 138 w 176"/>
              <a:gd name="T101" fmla="*/ 122 h 1059"/>
              <a:gd name="T102" fmla="*/ 43 w 176"/>
              <a:gd name="T103" fmla="*/ 154 h 1059"/>
              <a:gd name="T104" fmla="*/ 13 w 176"/>
              <a:gd name="T105" fmla="*/ 133 h 1059"/>
              <a:gd name="T106" fmla="*/ 39 w 176"/>
              <a:gd name="T107" fmla="*/ 95 h 1059"/>
              <a:gd name="T108" fmla="*/ 120 w 176"/>
              <a:gd name="T109" fmla="*/ 117 h 1059"/>
              <a:gd name="T110" fmla="*/ 125 w 176"/>
              <a:gd name="T111" fmla="*/ 93 h 1059"/>
              <a:gd name="T112" fmla="*/ 173 w 176"/>
              <a:gd name="T113" fmla="*/ 66 h 1059"/>
              <a:gd name="T114" fmla="*/ 38 w 176"/>
              <a:gd name="T115" fmla="*/ 86 h 1059"/>
              <a:gd name="T116" fmla="*/ 42 w 176"/>
              <a:gd name="T117" fmla="*/ 18 h 1059"/>
              <a:gd name="T118" fmla="*/ 138 w 176"/>
              <a:gd name="T119" fmla="*/ 34 h 1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6" h="1059">
                <a:moveTo>
                  <a:pt x="122" y="961"/>
                </a:moveTo>
                <a:cubicBezTo>
                  <a:pt x="123" y="961"/>
                  <a:pt x="124" y="961"/>
                  <a:pt x="125" y="961"/>
                </a:cubicBezTo>
                <a:cubicBezTo>
                  <a:pt x="126" y="961"/>
                  <a:pt x="126" y="961"/>
                  <a:pt x="127" y="962"/>
                </a:cubicBezTo>
                <a:cubicBezTo>
                  <a:pt x="128" y="962"/>
                  <a:pt x="128" y="962"/>
                  <a:pt x="129" y="962"/>
                </a:cubicBezTo>
                <a:cubicBezTo>
                  <a:pt x="129" y="963"/>
                  <a:pt x="130" y="963"/>
                  <a:pt x="130" y="964"/>
                </a:cubicBezTo>
                <a:cubicBezTo>
                  <a:pt x="131" y="964"/>
                  <a:pt x="132" y="966"/>
                  <a:pt x="134" y="968"/>
                </a:cubicBezTo>
                <a:cubicBezTo>
                  <a:pt x="135" y="970"/>
                  <a:pt x="136" y="973"/>
                  <a:pt x="138" y="976"/>
                </a:cubicBezTo>
                <a:cubicBezTo>
                  <a:pt x="139" y="980"/>
                  <a:pt x="140" y="983"/>
                  <a:pt x="141" y="988"/>
                </a:cubicBezTo>
                <a:cubicBezTo>
                  <a:pt x="142" y="992"/>
                  <a:pt x="143" y="997"/>
                  <a:pt x="143" y="1002"/>
                </a:cubicBezTo>
                <a:cubicBezTo>
                  <a:pt x="143" y="1010"/>
                  <a:pt x="141" y="1018"/>
                  <a:pt x="138" y="1025"/>
                </a:cubicBezTo>
                <a:cubicBezTo>
                  <a:pt x="135" y="1032"/>
                  <a:pt x="131" y="1038"/>
                  <a:pt x="126" y="1043"/>
                </a:cubicBezTo>
                <a:cubicBezTo>
                  <a:pt x="120" y="1048"/>
                  <a:pt x="113" y="1052"/>
                  <a:pt x="104" y="1055"/>
                </a:cubicBezTo>
                <a:cubicBezTo>
                  <a:pt x="96" y="1058"/>
                  <a:pt x="86" y="1059"/>
                  <a:pt x="76" y="1059"/>
                </a:cubicBezTo>
                <a:cubicBezTo>
                  <a:pt x="64" y="1059"/>
                  <a:pt x="54" y="1058"/>
                  <a:pt x="46" y="1055"/>
                </a:cubicBezTo>
                <a:cubicBezTo>
                  <a:pt x="37" y="1052"/>
                  <a:pt x="29" y="1048"/>
                  <a:pt x="23" y="1043"/>
                </a:cubicBezTo>
                <a:cubicBezTo>
                  <a:pt x="17" y="1038"/>
                  <a:pt x="13" y="1031"/>
                  <a:pt x="9" y="1024"/>
                </a:cubicBezTo>
                <a:cubicBezTo>
                  <a:pt x="6" y="1017"/>
                  <a:pt x="5" y="1009"/>
                  <a:pt x="5" y="1000"/>
                </a:cubicBezTo>
                <a:cubicBezTo>
                  <a:pt x="5" y="996"/>
                  <a:pt x="5" y="992"/>
                  <a:pt x="6" y="989"/>
                </a:cubicBezTo>
                <a:cubicBezTo>
                  <a:pt x="6" y="985"/>
                  <a:pt x="7" y="982"/>
                  <a:pt x="8" y="979"/>
                </a:cubicBezTo>
                <a:cubicBezTo>
                  <a:pt x="9" y="975"/>
                  <a:pt x="11" y="973"/>
                  <a:pt x="12" y="970"/>
                </a:cubicBezTo>
                <a:cubicBezTo>
                  <a:pt x="14" y="968"/>
                  <a:pt x="15" y="966"/>
                  <a:pt x="16" y="965"/>
                </a:cubicBezTo>
                <a:cubicBezTo>
                  <a:pt x="17" y="964"/>
                  <a:pt x="17" y="964"/>
                  <a:pt x="18" y="963"/>
                </a:cubicBezTo>
                <a:cubicBezTo>
                  <a:pt x="18" y="963"/>
                  <a:pt x="19" y="963"/>
                  <a:pt x="20" y="963"/>
                </a:cubicBezTo>
                <a:cubicBezTo>
                  <a:pt x="20" y="962"/>
                  <a:pt x="21" y="962"/>
                  <a:pt x="22" y="962"/>
                </a:cubicBezTo>
                <a:cubicBezTo>
                  <a:pt x="23" y="962"/>
                  <a:pt x="24" y="962"/>
                  <a:pt x="25" y="962"/>
                </a:cubicBezTo>
                <a:cubicBezTo>
                  <a:pt x="27" y="962"/>
                  <a:pt x="28" y="962"/>
                  <a:pt x="29" y="962"/>
                </a:cubicBezTo>
                <a:cubicBezTo>
                  <a:pt x="30" y="962"/>
                  <a:pt x="30" y="963"/>
                  <a:pt x="31" y="963"/>
                </a:cubicBezTo>
                <a:cubicBezTo>
                  <a:pt x="32" y="963"/>
                  <a:pt x="32" y="963"/>
                  <a:pt x="33" y="964"/>
                </a:cubicBezTo>
                <a:cubicBezTo>
                  <a:pt x="33" y="964"/>
                  <a:pt x="33" y="965"/>
                  <a:pt x="33" y="965"/>
                </a:cubicBezTo>
                <a:cubicBezTo>
                  <a:pt x="33" y="966"/>
                  <a:pt x="32" y="968"/>
                  <a:pt x="31" y="969"/>
                </a:cubicBezTo>
                <a:cubicBezTo>
                  <a:pt x="30" y="971"/>
                  <a:pt x="28" y="973"/>
                  <a:pt x="27" y="976"/>
                </a:cubicBezTo>
                <a:cubicBezTo>
                  <a:pt x="25" y="979"/>
                  <a:pt x="23" y="982"/>
                  <a:pt x="22" y="986"/>
                </a:cubicBezTo>
                <a:cubicBezTo>
                  <a:pt x="21" y="990"/>
                  <a:pt x="20" y="995"/>
                  <a:pt x="20" y="1000"/>
                </a:cubicBezTo>
                <a:cubicBezTo>
                  <a:pt x="20" y="1006"/>
                  <a:pt x="21" y="1012"/>
                  <a:pt x="24" y="1017"/>
                </a:cubicBezTo>
                <a:cubicBezTo>
                  <a:pt x="26" y="1022"/>
                  <a:pt x="30" y="1026"/>
                  <a:pt x="34" y="1029"/>
                </a:cubicBezTo>
                <a:cubicBezTo>
                  <a:pt x="39" y="1033"/>
                  <a:pt x="45" y="1035"/>
                  <a:pt x="51" y="1037"/>
                </a:cubicBezTo>
                <a:cubicBezTo>
                  <a:pt x="58" y="1039"/>
                  <a:pt x="66" y="1040"/>
                  <a:pt x="74" y="1040"/>
                </a:cubicBezTo>
                <a:cubicBezTo>
                  <a:pt x="83" y="1040"/>
                  <a:pt x="91" y="1039"/>
                  <a:pt x="97" y="1037"/>
                </a:cubicBezTo>
                <a:cubicBezTo>
                  <a:pt x="104" y="1035"/>
                  <a:pt x="109" y="1033"/>
                  <a:pt x="114" y="1029"/>
                </a:cubicBezTo>
                <a:cubicBezTo>
                  <a:pt x="118" y="1026"/>
                  <a:pt x="121" y="1022"/>
                  <a:pt x="123" y="1017"/>
                </a:cubicBezTo>
                <a:cubicBezTo>
                  <a:pt x="126" y="1011"/>
                  <a:pt x="127" y="1006"/>
                  <a:pt x="127" y="999"/>
                </a:cubicBezTo>
                <a:cubicBezTo>
                  <a:pt x="127" y="994"/>
                  <a:pt x="126" y="989"/>
                  <a:pt x="125" y="985"/>
                </a:cubicBezTo>
                <a:cubicBezTo>
                  <a:pt x="123" y="981"/>
                  <a:pt x="122" y="978"/>
                  <a:pt x="120" y="975"/>
                </a:cubicBezTo>
                <a:cubicBezTo>
                  <a:pt x="119" y="972"/>
                  <a:pt x="117" y="970"/>
                  <a:pt x="116" y="968"/>
                </a:cubicBezTo>
                <a:cubicBezTo>
                  <a:pt x="115" y="966"/>
                  <a:pt x="114" y="965"/>
                  <a:pt x="114" y="964"/>
                </a:cubicBezTo>
                <a:cubicBezTo>
                  <a:pt x="114" y="963"/>
                  <a:pt x="114" y="963"/>
                  <a:pt x="114" y="963"/>
                </a:cubicBezTo>
                <a:cubicBezTo>
                  <a:pt x="114" y="962"/>
                  <a:pt x="115" y="962"/>
                  <a:pt x="115" y="962"/>
                </a:cubicBezTo>
                <a:cubicBezTo>
                  <a:pt x="116" y="962"/>
                  <a:pt x="117" y="961"/>
                  <a:pt x="118" y="961"/>
                </a:cubicBezTo>
                <a:cubicBezTo>
                  <a:pt x="119" y="961"/>
                  <a:pt x="120" y="961"/>
                  <a:pt x="122" y="961"/>
                </a:cubicBezTo>
                <a:close/>
                <a:moveTo>
                  <a:pt x="90" y="854"/>
                </a:moveTo>
                <a:cubicBezTo>
                  <a:pt x="98" y="854"/>
                  <a:pt x="105" y="855"/>
                  <a:pt x="111" y="857"/>
                </a:cubicBezTo>
                <a:cubicBezTo>
                  <a:pt x="117" y="859"/>
                  <a:pt x="123" y="862"/>
                  <a:pt x="128" y="866"/>
                </a:cubicBezTo>
                <a:cubicBezTo>
                  <a:pt x="132" y="870"/>
                  <a:pt x="136" y="875"/>
                  <a:pt x="139" y="881"/>
                </a:cubicBezTo>
                <a:cubicBezTo>
                  <a:pt x="141" y="887"/>
                  <a:pt x="143" y="894"/>
                  <a:pt x="143" y="902"/>
                </a:cubicBezTo>
                <a:cubicBezTo>
                  <a:pt x="143" y="909"/>
                  <a:pt x="142" y="916"/>
                  <a:pt x="139" y="922"/>
                </a:cubicBezTo>
                <a:cubicBezTo>
                  <a:pt x="137" y="928"/>
                  <a:pt x="134" y="932"/>
                  <a:pt x="129" y="936"/>
                </a:cubicBezTo>
                <a:cubicBezTo>
                  <a:pt x="125" y="940"/>
                  <a:pt x="120" y="943"/>
                  <a:pt x="113" y="945"/>
                </a:cubicBezTo>
                <a:cubicBezTo>
                  <a:pt x="107" y="947"/>
                  <a:pt x="100" y="948"/>
                  <a:pt x="92" y="948"/>
                </a:cubicBezTo>
                <a:cubicBezTo>
                  <a:pt x="85" y="948"/>
                  <a:pt x="77" y="947"/>
                  <a:pt x="71" y="945"/>
                </a:cubicBezTo>
                <a:cubicBezTo>
                  <a:pt x="65" y="943"/>
                  <a:pt x="59" y="940"/>
                  <a:pt x="54" y="936"/>
                </a:cubicBezTo>
                <a:cubicBezTo>
                  <a:pt x="50" y="932"/>
                  <a:pt x="46" y="927"/>
                  <a:pt x="44" y="921"/>
                </a:cubicBezTo>
                <a:cubicBezTo>
                  <a:pt x="41" y="915"/>
                  <a:pt x="40" y="908"/>
                  <a:pt x="40" y="900"/>
                </a:cubicBezTo>
                <a:cubicBezTo>
                  <a:pt x="40" y="892"/>
                  <a:pt x="41" y="886"/>
                  <a:pt x="43" y="880"/>
                </a:cubicBezTo>
                <a:cubicBezTo>
                  <a:pt x="45" y="874"/>
                  <a:pt x="49" y="869"/>
                  <a:pt x="53" y="866"/>
                </a:cubicBezTo>
                <a:cubicBezTo>
                  <a:pt x="57" y="862"/>
                  <a:pt x="63" y="859"/>
                  <a:pt x="69" y="857"/>
                </a:cubicBezTo>
                <a:cubicBezTo>
                  <a:pt x="75" y="855"/>
                  <a:pt x="82" y="854"/>
                  <a:pt x="90" y="854"/>
                </a:cubicBezTo>
                <a:close/>
                <a:moveTo>
                  <a:pt x="91" y="872"/>
                </a:moveTo>
                <a:cubicBezTo>
                  <a:pt x="86" y="872"/>
                  <a:pt x="81" y="872"/>
                  <a:pt x="77" y="873"/>
                </a:cubicBezTo>
                <a:cubicBezTo>
                  <a:pt x="72" y="874"/>
                  <a:pt x="68" y="876"/>
                  <a:pt x="65" y="878"/>
                </a:cubicBezTo>
                <a:cubicBezTo>
                  <a:pt x="62" y="880"/>
                  <a:pt x="59" y="883"/>
                  <a:pt x="57" y="887"/>
                </a:cubicBezTo>
                <a:cubicBezTo>
                  <a:pt x="55" y="891"/>
                  <a:pt x="54" y="895"/>
                  <a:pt x="54" y="901"/>
                </a:cubicBezTo>
                <a:cubicBezTo>
                  <a:pt x="54" y="906"/>
                  <a:pt x="55" y="910"/>
                  <a:pt x="57" y="914"/>
                </a:cubicBezTo>
                <a:cubicBezTo>
                  <a:pt x="59" y="918"/>
                  <a:pt x="61" y="921"/>
                  <a:pt x="64" y="923"/>
                </a:cubicBezTo>
                <a:cubicBezTo>
                  <a:pt x="68" y="925"/>
                  <a:pt x="72" y="927"/>
                  <a:pt x="76" y="928"/>
                </a:cubicBezTo>
                <a:cubicBezTo>
                  <a:pt x="81" y="929"/>
                  <a:pt x="86" y="930"/>
                  <a:pt x="91" y="930"/>
                </a:cubicBezTo>
                <a:cubicBezTo>
                  <a:pt x="96" y="930"/>
                  <a:pt x="101" y="929"/>
                  <a:pt x="105" y="928"/>
                </a:cubicBezTo>
                <a:cubicBezTo>
                  <a:pt x="110" y="928"/>
                  <a:pt x="114" y="926"/>
                  <a:pt x="117" y="924"/>
                </a:cubicBezTo>
                <a:cubicBezTo>
                  <a:pt x="121" y="922"/>
                  <a:pt x="123" y="919"/>
                  <a:pt x="125" y="915"/>
                </a:cubicBezTo>
                <a:cubicBezTo>
                  <a:pt x="127" y="911"/>
                  <a:pt x="128" y="906"/>
                  <a:pt x="128" y="901"/>
                </a:cubicBezTo>
                <a:cubicBezTo>
                  <a:pt x="128" y="896"/>
                  <a:pt x="127" y="892"/>
                  <a:pt x="125" y="888"/>
                </a:cubicBezTo>
                <a:cubicBezTo>
                  <a:pt x="124" y="884"/>
                  <a:pt x="121" y="881"/>
                  <a:pt x="118" y="879"/>
                </a:cubicBezTo>
                <a:cubicBezTo>
                  <a:pt x="114" y="876"/>
                  <a:pt x="111" y="875"/>
                  <a:pt x="106" y="873"/>
                </a:cubicBezTo>
                <a:cubicBezTo>
                  <a:pt x="102" y="872"/>
                  <a:pt x="97" y="872"/>
                  <a:pt x="91" y="872"/>
                </a:cubicBezTo>
                <a:close/>
                <a:moveTo>
                  <a:pt x="137" y="748"/>
                </a:moveTo>
                <a:cubicBezTo>
                  <a:pt x="138" y="748"/>
                  <a:pt x="139" y="748"/>
                  <a:pt x="139" y="749"/>
                </a:cubicBezTo>
                <a:cubicBezTo>
                  <a:pt x="139" y="749"/>
                  <a:pt x="140" y="749"/>
                  <a:pt x="140" y="750"/>
                </a:cubicBezTo>
                <a:cubicBezTo>
                  <a:pt x="140" y="751"/>
                  <a:pt x="140" y="752"/>
                  <a:pt x="141" y="753"/>
                </a:cubicBezTo>
                <a:cubicBezTo>
                  <a:pt x="141" y="754"/>
                  <a:pt x="141" y="755"/>
                  <a:pt x="141" y="757"/>
                </a:cubicBezTo>
                <a:cubicBezTo>
                  <a:pt x="141" y="759"/>
                  <a:pt x="141" y="760"/>
                  <a:pt x="141" y="761"/>
                </a:cubicBezTo>
                <a:cubicBezTo>
                  <a:pt x="140" y="762"/>
                  <a:pt x="140" y="763"/>
                  <a:pt x="140" y="764"/>
                </a:cubicBezTo>
                <a:cubicBezTo>
                  <a:pt x="140" y="764"/>
                  <a:pt x="139" y="765"/>
                  <a:pt x="139" y="765"/>
                </a:cubicBezTo>
                <a:cubicBezTo>
                  <a:pt x="139" y="765"/>
                  <a:pt x="138" y="766"/>
                  <a:pt x="138" y="766"/>
                </a:cubicBezTo>
                <a:lnTo>
                  <a:pt x="83" y="766"/>
                </a:lnTo>
                <a:cubicBezTo>
                  <a:pt x="77" y="766"/>
                  <a:pt x="73" y="766"/>
                  <a:pt x="70" y="767"/>
                </a:cubicBezTo>
                <a:cubicBezTo>
                  <a:pt x="66" y="768"/>
                  <a:pt x="64" y="769"/>
                  <a:pt x="61" y="771"/>
                </a:cubicBezTo>
                <a:cubicBezTo>
                  <a:pt x="59" y="772"/>
                  <a:pt x="57" y="774"/>
                  <a:pt x="56" y="777"/>
                </a:cubicBezTo>
                <a:cubicBezTo>
                  <a:pt x="55" y="779"/>
                  <a:pt x="54" y="782"/>
                  <a:pt x="54" y="786"/>
                </a:cubicBezTo>
                <a:cubicBezTo>
                  <a:pt x="54" y="790"/>
                  <a:pt x="56" y="794"/>
                  <a:pt x="59" y="799"/>
                </a:cubicBezTo>
                <a:cubicBezTo>
                  <a:pt x="62" y="803"/>
                  <a:pt x="66" y="807"/>
                  <a:pt x="72" y="812"/>
                </a:cubicBezTo>
                <a:lnTo>
                  <a:pt x="138" y="812"/>
                </a:lnTo>
                <a:cubicBezTo>
                  <a:pt x="138" y="812"/>
                  <a:pt x="139" y="812"/>
                  <a:pt x="139" y="812"/>
                </a:cubicBezTo>
                <a:cubicBezTo>
                  <a:pt x="140" y="813"/>
                  <a:pt x="140" y="813"/>
                  <a:pt x="140" y="814"/>
                </a:cubicBezTo>
                <a:cubicBezTo>
                  <a:pt x="140" y="814"/>
                  <a:pt x="141" y="815"/>
                  <a:pt x="141" y="816"/>
                </a:cubicBezTo>
                <a:cubicBezTo>
                  <a:pt x="141" y="817"/>
                  <a:pt x="141" y="819"/>
                  <a:pt x="141" y="821"/>
                </a:cubicBezTo>
                <a:cubicBezTo>
                  <a:pt x="141" y="822"/>
                  <a:pt x="141" y="824"/>
                  <a:pt x="141" y="825"/>
                </a:cubicBezTo>
                <a:cubicBezTo>
                  <a:pt x="141" y="826"/>
                  <a:pt x="140" y="827"/>
                  <a:pt x="140" y="827"/>
                </a:cubicBezTo>
                <a:cubicBezTo>
                  <a:pt x="140" y="828"/>
                  <a:pt x="140" y="828"/>
                  <a:pt x="139" y="829"/>
                </a:cubicBezTo>
                <a:cubicBezTo>
                  <a:pt x="139" y="829"/>
                  <a:pt x="138" y="829"/>
                  <a:pt x="138" y="829"/>
                </a:cubicBezTo>
                <a:lnTo>
                  <a:pt x="44" y="829"/>
                </a:lnTo>
                <a:cubicBezTo>
                  <a:pt x="43" y="829"/>
                  <a:pt x="43" y="829"/>
                  <a:pt x="43" y="829"/>
                </a:cubicBezTo>
                <a:cubicBezTo>
                  <a:pt x="42" y="829"/>
                  <a:pt x="42" y="828"/>
                  <a:pt x="42" y="828"/>
                </a:cubicBezTo>
                <a:cubicBezTo>
                  <a:pt x="41" y="827"/>
                  <a:pt x="41" y="826"/>
                  <a:pt x="41" y="825"/>
                </a:cubicBezTo>
                <a:cubicBezTo>
                  <a:pt x="41" y="824"/>
                  <a:pt x="41" y="823"/>
                  <a:pt x="41" y="822"/>
                </a:cubicBezTo>
                <a:cubicBezTo>
                  <a:pt x="41" y="820"/>
                  <a:pt x="41" y="819"/>
                  <a:pt x="41" y="818"/>
                </a:cubicBezTo>
                <a:cubicBezTo>
                  <a:pt x="41" y="817"/>
                  <a:pt x="41" y="816"/>
                  <a:pt x="42" y="815"/>
                </a:cubicBezTo>
                <a:cubicBezTo>
                  <a:pt x="42" y="815"/>
                  <a:pt x="42" y="814"/>
                  <a:pt x="43" y="814"/>
                </a:cubicBezTo>
                <a:cubicBezTo>
                  <a:pt x="43" y="814"/>
                  <a:pt x="43" y="814"/>
                  <a:pt x="44" y="814"/>
                </a:cubicBezTo>
                <a:lnTo>
                  <a:pt x="56" y="814"/>
                </a:lnTo>
                <a:cubicBezTo>
                  <a:pt x="50" y="809"/>
                  <a:pt x="46" y="803"/>
                  <a:pt x="43" y="798"/>
                </a:cubicBezTo>
                <a:cubicBezTo>
                  <a:pt x="41" y="793"/>
                  <a:pt x="39" y="788"/>
                  <a:pt x="39" y="782"/>
                </a:cubicBezTo>
                <a:cubicBezTo>
                  <a:pt x="39" y="776"/>
                  <a:pt x="40" y="771"/>
                  <a:pt x="42" y="766"/>
                </a:cubicBezTo>
                <a:cubicBezTo>
                  <a:pt x="44" y="762"/>
                  <a:pt x="47" y="759"/>
                  <a:pt x="51" y="756"/>
                </a:cubicBezTo>
                <a:cubicBezTo>
                  <a:pt x="54" y="753"/>
                  <a:pt x="58" y="751"/>
                  <a:pt x="63" y="750"/>
                </a:cubicBezTo>
                <a:cubicBezTo>
                  <a:pt x="68" y="749"/>
                  <a:pt x="74" y="749"/>
                  <a:pt x="80" y="749"/>
                </a:cubicBezTo>
                <a:lnTo>
                  <a:pt x="137" y="748"/>
                </a:lnTo>
                <a:close/>
                <a:moveTo>
                  <a:pt x="137" y="636"/>
                </a:moveTo>
                <a:cubicBezTo>
                  <a:pt x="138" y="636"/>
                  <a:pt x="138" y="636"/>
                  <a:pt x="139" y="637"/>
                </a:cubicBezTo>
                <a:cubicBezTo>
                  <a:pt x="139" y="637"/>
                  <a:pt x="139" y="637"/>
                  <a:pt x="140" y="638"/>
                </a:cubicBezTo>
                <a:cubicBezTo>
                  <a:pt x="140" y="639"/>
                  <a:pt x="140" y="640"/>
                  <a:pt x="140" y="641"/>
                </a:cubicBezTo>
                <a:cubicBezTo>
                  <a:pt x="140" y="642"/>
                  <a:pt x="140" y="643"/>
                  <a:pt x="140" y="645"/>
                </a:cubicBezTo>
                <a:cubicBezTo>
                  <a:pt x="140" y="647"/>
                  <a:pt x="140" y="648"/>
                  <a:pt x="140" y="649"/>
                </a:cubicBezTo>
                <a:cubicBezTo>
                  <a:pt x="140" y="650"/>
                  <a:pt x="140" y="651"/>
                  <a:pt x="140" y="652"/>
                </a:cubicBezTo>
                <a:cubicBezTo>
                  <a:pt x="139" y="652"/>
                  <a:pt x="139" y="653"/>
                  <a:pt x="139" y="653"/>
                </a:cubicBezTo>
                <a:cubicBezTo>
                  <a:pt x="138" y="653"/>
                  <a:pt x="138" y="654"/>
                  <a:pt x="137" y="654"/>
                </a:cubicBezTo>
                <a:lnTo>
                  <a:pt x="82" y="654"/>
                </a:lnTo>
                <a:cubicBezTo>
                  <a:pt x="77" y="654"/>
                  <a:pt x="73" y="654"/>
                  <a:pt x="69" y="655"/>
                </a:cubicBezTo>
                <a:cubicBezTo>
                  <a:pt x="66" y="656"/>
                  <a:pt x="63" y="657"/>
                  <a:pt x="61" y="659"/>
                </a:cubicBezTo>
                <a:cubicBezTo>
                  <a:pt x="59" y="660"/>
                  <a:pt x="57" y="662"/>
                  <a:pt x="56" y="665"/>
                </a:cubicBezTo>
                <a:cubicBezTo>
                  <a:pt x="54" y="667"/>
                  <a:pt x="54" y="670"/>
                  <a:pt x="54" y="674"/>
                </a:cubicBezTo>
                <a:cubicBezTo>
                  <a:pt x="54" y="678"/>
                  <a:pt x="55" y="682"/>
                  <a:pt x="58" y="687"/>
                </a:cubicBezTo>
                <a:cubicBezTo>
                  <a:pt x="61" y="691"/>
                  <a:pt x="66" y="695"/>
                  <a:pt x="72" y="700"/>
                </a:cubicBezTo>
                <a:lnTo>
                  <a:pt x="137" y="700"/>
                </a:lnTo>
                <a:cubicBezTo>
                  <a:pt x="138" y="700"/>
                  <a:pt x="138" y="700"/>
                  <a:pt x="139" y="700"/>
                </a:cubicBezTo>
                <a:cubicBezTo>
                  <a:pt x="139" y="701"/>
                  <a:pt x="139" y="701"/>
                  <a:pt x="140" y="702"/>
                </a:cubicBezTo>
                <a:cubicBezTo>
                  <a:pt x="140" y="702"/>
                  <a:pt x="140" y="703"/>
                  <a:pt x="140" y="704"/>
                </a:cubicBezTo>
                <a:cubicBezTo>
                  <a:pt x="141" y="705"/>
                  <a:pt x="141" y="707"/>
                  <a:pt x="141" y="709"/>
                </a:cubicBezTo>
                <a:cubicBezTo>
                  <a:pt x="141" y="710"/>
                  <a:pt x="141" y="712"/>
                  <a:pt x="140" y="713"/>
                </a:cubicBezTo>
                <a:cubicBezTo>
                  <a:pt x="140" y="714"/>
                  <a:pt x="140" y="715"/>
                  <a:pt x="140" y="715"/>
                </a:cubicBezTo>
                <a:cubicBezTo>
                  <a:pt x="139" y="716"/>
                  <a:pt x="139" y="716"/>
                  <a:pt x="139" y="717"/>
                </a:cubicBezTo>
                <a:cubicBezTo>
                  <a:pt x="138" y="717"/>
                  <a:pt x="138" y="717"/>
                  <a:pt x="137" y="717"/>
                </a:cubicBezTo>
                <a:lnTo>
                  <a:pt x="44" y="717"/>
                </a:lnTo>
                <a:cubicBezTo>
                  <a:pt x="43" y="717"/>
                  <a:pt x="43" y="717"/>
                  <a:pt x="42" y="717"/>
                </a:cubicBezTo>
                <a:cubicBezTo>
                  <a:pt x="42" y="717"/>
                  <a:pt x="41" y="716"/>
                  <a:pt x="41" y="716"/>
                </a:cubicBezTo>
                <a:cubicBezTo>
                  <a:pt x="41" y="715"/>
                  <a:pt x="41" y="714"/>
                  <a:pt x="41" y="713"/>
                </a:cubicBezTo>
                <a:cubicBezTo>
                  <a:pt x="40" y="712"/>
                  <a:pt x="40" y="711"/>
                  <a:pt x="40" y="710"/>
                </a:cubicBezTo>
                <a:cubicBezTo>
                  <a:pt x="40" y="708"/>
                  <a:pt x="40" y="707"/>
                  <a:pt x="41" y="706"/>
                </a:cubicBezTo>
                <a:cubicBezTo>
                  <a:pt x="41" y="705"/>
                  <a:pt x="41" y="704"/>
                  <a:pt x="41" y="703"/>
                </a:cubicBezTo>
                <a:cubicBezTo>
                  <a:pt x="41" y="703"/>
                  <a:pt x="42" y="702"/>
                  <a:pt x="42" y="702"/>
                </a:cubicBezTo>
                <a:cubicBezTo>
                  <a:pt x="43" y="702"/>
                  <a:pt x="43" y="702"/>
                  <a:pt x="44" y="702"/>
                </a:cubicBezTo>
                <a:lnTo>
                  <a:pt x="56" y="702"/>
                </a:lnTo>
                <a:cubicBezTo>
                  <a:pt x="50" y="697"/>
                  <a:pt x="46" y="691"/>
                  <a:pt x="43" y="686"/>
                </a:cubicBezTo>
                <a:cubicBezTo>
                  <a:pt x="40" y="681"/>
                  <a:pt x="39" y="676"/>
                  <a:pt x="39" y="670"/>
                </a:cubicBezTo>
                <a:cubicBezTo>
                  <a:pt x="39" y="664"/>
                  <a:pt x="40" y="659"/>
                  <a:pt x="42" y="654"/>
                </a:cubicBezTo>
                <a:cubicBezTo>
                  <a:pt x="44" y="650"/>
                  <a:pt x="47" y="647"/>
                  <a:pt x="50" y="644"/>
                </a:cubicBezTo>
                <a:cubicBezTo>
                  <a:pt x="54" y="641"/>
                  <a:pt x="58" y="639"/>
                  <a:pt x="63" y="638"/>
                </a:cubicBezTo>
                <a:cubicBezTo>
                  <a:pt x="68" y="637"/>
                  <a:pt x="73" y="637"/>
                  <a:pt x="80" y="637"/>
                </a:cubicBezTo>
                <a:lnTo>
                  <a:pt x="137" y="636"/>
                </a:lnTo>
                <a:close/>
                <a:moveTo>
                  <a:pt x="86" y="525"/>
                </a:moveTo>
                <a:cubicBezTo>
                  <a:pt x="88" y="525"/>
                  <a:pt x="90" y="526"/>
                  <a:pt x="92" y="527"/>
                </a:cubicBezTo>
                <a:cubicBezTo>
                  <a:pt x="93" y="529"/>
                  <a:pt x="93" y="530"/>
                  <a:pt x="93" y="532"/>
                </a:cubicBezTo>
                <a:lnTo>
                  <a:pt x="94" y="594"/>
                </a:lnTo>
                <a:cubicBezTo>
                  <a:pt x="99" y="594"/>
                  <a:pt x="103" y="593"/>
                  <a:pt x="108" y="592"/>
                </a:cubicBezTo>
                <a:cubicBezTo>
                  <a:pt x="112" y="591"/>
                  <a:pt x="115" y="589"/>
                  <a:pt x="118" y="587"/>
                </a:cubicBezTo>
                <a:cubicBezTo>
                  <a:pt x="121" y="584"/>
                  <a:pt x="124" y="581"/>
                  <a:pt x="125" y="577"/>
                </a:cubicBezTo>
                <a:cubicBezTo>
                  <a:pt x="127" y="573"/>
                  <a:pt x="127" y="569"/>
                  <a:pt x="127" y="563"/>
                </a:cubicBezTo>
                <a:cubicBezTo>
                  <a:pt x="127" y="558"/>
                  <a:pt x="127" y="554"/>
                  <a:pt x="126" y="551"/>
                </a:cubicBezTo>
                <a:cubicBezTo>
                  <a:pt x="126" y="547"/>
                  <a:pt x="125" y="544"/>
                  <a:pt x="124" y="542"/>
                </a:cubicBezTo>
                <a:cubicBezTo>
                  <a:pt x="123" y="539"/>
                  <a:pt x="122" y="537"/>
                  <a:pt x="121" y="536"/>
                </a:cubicBezTo>
                <a:cubicBezTo>
                  <a:pt x="121" y="534"/>
                  <a:pt x="120" y="533"/>
                  <a:pt x="120" y="532"/>
                </a:cubicBezTo>
                <a:cubicBezTo>
                  <a:pt x="120" y="531"/>
                  <a:pt x="120" y="531"/>
                  <a:pt x="121" y="531"/>
                </a:cubicBezTo>
                <a:cubicBezTo>
                  <a:pt x="121" y="530"/>
                  <a:pt x="121" y="530"/>
                  <a:pt x="122" y="530"/>
                </a:cubicBezTo>
                <a:cubicBezTo>
                  <a:pt x="122" y="529"/>
                  <a:pt x="123" y="529"/>
                  <a:pt x="124" y="529"/>
                </a:cubicBezTo>
                <a:cubicBezTo>
                  <a:pt x="125" y="529"/>
                  <a:pt x="126" y="529"/>
                  <a:pt x="127" y="529"/>
                </a:cubicBezTo>
                <a:cubicBezTo>
                  <a:pt x="128" y="529"/>
                  <a:pt x="129" y="529"/>
                  <a:pt x="129" y="529"/>
                </a:cubicBezTo>
                <a:cubicBezTo>
                  <a:pt x="130" y="529"/>
                  <a:pt x="131" y="529"/>
                  <a:pt x="131" y="529"/>
                </a:cubicBezTo>
                <a:cubicBezTo>
                  <a:pt x="132" y="530"/>
                  <a:pt x="132" y="530"/>
                  <a:pt x="132" y="530"/>
                </a:cubicBezTo>
                <a:cubicBezTo>
                  <a:pt x="133" y="530"/>
                  <a:pt x="133" y="530"/>
                  <a:pt x="134" y="531"/>
                </a:cubicBezTo>
                <a:cubicBezTo>
                  <a:pt x="134" y="531"/>
                  <a:pt x="135" y="532"/>
                  <a:pt x="136" y="534"/>
                </a:cubicBezTo>
                <a:cubicBezTo>
                  <a:pt x="136" y="536"/>
                  <a:pt x="137" y="539"/>
                  <a:pt x="138" y="542"/>
                </a:cubicBezTo>
                <a:cubicBezTo>
                  <a:pt x="139" y="544"/>
                  <a:pt x="140" y="548"/>
                  <a:pt x="140" y="552"/>
                </a:cubicBezTo>
                <a:cubicBezTo>
                  <a:pt x="141" y="556"/>
                  <a:pt x="141" y="560"/>
                  <a:pt x="141" y="564"/>
                </a:cubicBezTo>
                <a:cubicBezTo>
                  <a:pt x="141" y="572"/>
                  <a:pt x="140" y="579"/>
                  <a:pt x="138" y="585"/>
                </a:cubicBezTo>
                <a:cubicBezTo>
                  <a:pt x="136" y="590"/>
                  <a:pt x="133" y="595"/>
                  <a:pt x="129" y="599"/>
                </a:cubicBezTo>
                <a:cubicBezTo>
                  <a:pt x="125" y="603"/>
                  <a:pt x="119" y="606"/>
                  <a:pt x="113" y="608"/>
                </a:cubicBezTo>
                <a:cubicBezTo>
                  <a:pt x="106" y="610"/>
                  <a:pt x="99" y="611"/>
                  <a:pt x="91" y="611"/>
                </a:cubicBezTo>
                <a:cubicBezTo>
                  <a:pt x="83" y="611"/>
                  <a:pt x="75" y="610"/>
                  <a:pt x="69" y="608"/>
                </a:cubicBezTo>
                <a:cubicBezTo>
                  <a:pt x="62" y="606"/>
                  <a:pt x="57" y="603"/>
                  <a:pt x="52" y="599"/>
                </a:cubicBezTo>
                <a:cubicBezTo>
                  <a:pt x="48" y="596"/>
                  <a:pt x="44" y="591"/>
                  <a:pt x="42" y="585"/>
                </a:cubicBezTo>
                <a:cubicBezTo>
                  <a:pt x="40" y="580"/>
                  <a:pt x="38" y="574"/>
                  <a:pt x="38" y="567"/>
                </a:cubicBezTo>
                <a:cubicBezTo>
                  <a:pt x="38" y="559"/>
                  <a:pt x="40" y="553"/>
                  <a:pt x="42" y="548"/>
                </a:cubicBezTo>
                <a:cubicBezTo>
                  <a:pt x="44" y="543"/>
                  <a:pt x="47" y="538"/>
                  <a:pt x="51" y="535"/>
                </a:cubicBezTo>
                <a:cubicBezTo>
                  <a:pt x="55" y="532"/>
                  <a:pt x="60" y="529"/>
                  <a:pt x="65" y="528"/>
                </a:cubicBezTo>
                <a:cubicBezTo>
                  <a:pt x="71" y="526"/>
                  <a:pt x="77" y="525"/>
                  <a:pt x="83" y="525"/>
                </a:cubicBezTo>
                <a:lnTo>
                  <a:pt x="86" y="525"/>
                </a:lnTo>
                <a:close/>
                <a:moveTo>
                  <a:pt x="81" y="543"/>
                </a:moveTo>
                <a:cubicBezTo>
                  <a:pt x="72" y="542"/>
                  <a:pt x="65" y="544"/>
                  <a:pt x="60" y="549"/>
                </a:cubicBezTo>
                <a:cubicBezTo>
                  <a:pt x="54" y="553"/>
                  <a:pt x="52" y="559"/>
                  <a:pt x="52" y="567"/>
                </a:cubicBezTo>
                <a:cubicBezTo>
                  <a:pt x="52" y="572"/>
                  <a:pt x="53" y="575"/>
                  <a:pt x="54" y="579"/>
                </a:cubicBezTo>
                <a:cubicBezTo>
                  <a:pt x="56" y="582"/>
                  <a:pt x="58" y="585"/>
                  <a:pt x="61" y="587"/>
                </a:cubicBezTo>
                <a:cubicBezTo>
                  <a:pt x="63" y="589"/>
                  <a:pt x="66" y="591"/>
                  <a:pt x="70" y="592"/>
                </a:cubicBezTo>
                <a:cubicBezTo>
                  <a:pt x="73" y="593"/>
                  <a:pt x="77" y="594"/>
                  <a:pt x="81" y="594"/>
                </a:cubicBezTo>
                <a:lnTo>
                  <a:pt x="81" y="543"/>
                </a:lnTo>
                <a:close/>
                <a:moveTo>
                  <a:pt x="122" y="426"/>
                </a:moveTo>
                <a:cubicBezTo>
                  <a:pt x="123" y="426"/>
                  <a:pt x="124" y="426"/>
                  <a:pt x="125" y="426"/>
                </a:cubicBezTo>
                <a:cubicBezTo>
                  <a:pt x="126" y="426"/>
                  <a:pt x="127" y="426"/>
                  <a:pt x="127" y="426"/>
                </a:cubicBezTo>
                <a:cubicBezTo>
                  <a:pt x="128" y="426"/>
                  <a:pt x="128" y="427"/>
                  <a:pt x="129" y="427"/>
                </a:cubicBezTo>
                <a:cubicBezTo>
                  <a:pt x="129" y="427"/>
                  <a:pt x="130" y="428"/>
                  <a:pt x="131" y="428"/>
                </a:cubicBezTo>
                <a:cubicBezTo>
                  <a:pt x="132" y="429"/>
                  <a:pt x="133" y="431"/>
                  <a:pt x="134" y="433"/>
                </a:cubicBezTo>
                <a:cubicBezTo>
                  <a:pt x="135" y="435"/>
                  <a:pt x="137" y="437"/>
                  <a:pt x="138" y="440"/>
                </a:cubicBezTo>
                <a:cubicBezTo>
                  <a:pt x="139" y="442"/>
                  <a:pt x="139" y="445"/>
                  <a:pt x="140" y="448"/>
                </a:cubicBezTo>
                <a:cubicBezTo>
                  <a:pt x="141" y="451"/>
                  <a:pt x="141" y="455"/>
                  <a:pt x="141" y="458"/>
                </a:cubicBezTo>
                <a:cubicBezTo>
                  <a:pt x="141" y="465"/>
                  <a:pt x="140" y="471"/>
                  <a:pt x="138" y="476"/>
                </a:cubicBezTo>
                <a:cubicBezTo>
                  <a:pt x="136" y="481"/>
                  <a:pt x="132" y="485"/>
                  <a:pt x="128" y="489"/>
                </a:cubicBezTo>
                <a:cubicBezTo>
                  <a:pt x="124" y="492"/>
                  <a:pt x="119" y="495"/>
                  <a:pt x="112" y="497"/>
                </a:cubicBezTo>
                <a:cubicBezTo>
                  <a:pt x="106" y="499"/>
                  <a:pt x="99" y="500"/>
                  <a:pt x="91" y="500"/>
                </a:cubicBezTo>
                <a:cubicBezTo>
                  <a:pt x="82" y="500"/>
                  <a:pt x="74" y="499"/>
                  <a:pt x="67" y="496"/>
                </a:cubicBezTo>
                <a:cubicBezTo>
                  <a:pt x="60" y="494"/>
                  <a:pt x="55" y="491"/>
                  <a:pt x="51" y="487"/>
                </a:cubicBezTo>
                <a:cubicBezTo>
                  <a:pt x="46" y="483"/>
                  <a:pt x="43" y="479"/>
                  <a:pt x="41" y="473"/>
                </a:cubicBezTo>
                <a:cubicBezTo>
                  <a:pt x="39" y="468"/>
                  <a:pt x="38" y="462"/>
                  <a:pt x="38" y="456"/>
                </a:cubicBezTo>
                <a:cubicBezTo>
                  <a:pt x="38" y="453"/>
                  <a:pt x="38" y="450"/>
                  <a:pt x="39" y="448"/>
                </a:cubicBezTo>
                <a:cubicBezTo>
                  <a:pt x="39" y="445"/>
                  <a:pt x="40" y="442"/>
                  <a:pt x="41" y="440"/>
                </a:cubicBezTo>
                <a:cubicBezTo>
                  <a:pt x="42" y="437"/>
                  <a:pt x="43" y="435"/>
                  <a:pt x="44" y="433"/>
                </a:cubicBezTo>
                <a:cubicBezTo>
                  <a:pt x="45" y="432"/>
                  <a:pt x="46" y="430"/>
                  <a:pt x="47" y="429"/>
                </a:cubicBezTo>
                <a:cubicBezTo>
                  <a:pt x="48" y="429"/>
                  <a:pt x="49" y="428"/>
                  <a:pt x="49" y="428"/>
                </a:cubicBezTo>
                <a:cubicBezTo>
                  <a:pt x="50" y="427"/>
                  <a:pt x="50" y="427"/>
                  <a:pt x="51" y="427"/>
                </a:cubicBezTo>
                <a:cubicBezTo>
                  <a:pt x="52" y="427"/>
                  <a:pt x="52" y="427"/>
                  <a:pt x="53" y="426"/>
                </a:cubicBezTo>
                <a:cubicBezTo>
                  <a:pt x="54" y="426"/>
                  <a:pt x="55" y="426"/>
                  <a:pt x="56" y="426"/>
                </a:cubicBezTo>
                <a:cubicBezTo>
                  <a:pt x="59" y="426"/>
                  <a:pt x="61" y="427"/>
                  <a:pt x="62" y="427"/>
                </a:cubicBezTo>
                <a:cubicBezTo>
                  <a:pt x="63" y="428"/>
                  <a:pt x="64" y="429"/>
                  <a:pt x="64" y="430"/>
                </a:cubicBezTo>
                <a:cubicBezTo>
                  <a:pt x="64" y="431"/>
                  <a:pt x="63" y="432"/>
                  <a:pt x="62" y="433"/>
                </a:cubicBezTo>
                <a:cubicBezTo>
                  <a:pt x="61" y="435"/>
                  <a:pt x="59" y="436"/>
                  <a:pt x="58" y="438"/>
                </a:cubicBezTo>
                <a:cubicBezTo>
                  <a:pt x="57" y="440"/>
                  <a:pt x="55" y="443"/>
                  <a:pt x="54" y="446"/>
                </a:cubicBezTo>
                <a:cubicBezTo>
                  <a:pt x="53" y="449"/>
                  <a:pt x="53" y="452"/>
                  <a:pt x="53" y="456"/>
                </a:cubicBezTo>
                <a:cubicBezTo>
                  <a:pt x="53" y="465"/>
                  <a:pt x="56" y="471"/>
                  <a:pt x="62" y="475"/>
                </a:cubicBezTo>
                <a:cubicBezTo>
                  <a:pt x="69" y="480"/>
                  <a:pt x="78" y="482"/>
                  <a:pt x="90" y="482"/>
                </a:cubicBezTo>
                <a:cubicBezTo>
                  <a:pt x="96" y="482"/>
                  <a:pt x="101" y="481"/>
                  <a:pt x="106" y="480"/>
                </a:cubicBezTo>
                <a:cubicBezTo>
                  <a:pt x="110" y="479"/>
                  <a:pt x="114" y="477"/>
                  <a:pt x="117" y="475"/>
                </a:cubicBezTo>
                <a:cubicBezTo>
                  <a:pt x="120" y="473"/>
                  <a:pt x="122" y="470"/>
                  <a:pt x="124" y="467"/>
                </a:cubicBezTo>
                <a:cubicBezTo>
                  <a:pt x="125" y="464"/>
                  <a:pt x="126" y="460"/>
                  <a:pt x="126" y="456"/>
                </a:cubicBezTo>
                <a:cubicBezTo>
                  <a:pt x="126" y="452"/>
                  <a:pt x="126" y="448"/>
                  <a:pt x="124" y="445"/>
                </a:cubicBezTo>
                <a:cubicBezTo>
                  <a:pt x="123" y="442"/>
                  <a:pt x="122" y="440"/>
                  <a:pt x="120" y="438"/>
                </a:cubicBezTo>
                <a:cubicBezTo>
                  <a:pt x="119" y="435"/>
                  <a:pt x="117" y="434"/>
                  <a:pt x="116" y="432"/>
                </a:cubicBezTo>
                <a:cubicBezTo>
                  <a:pt x="115" y="431"/>
                  <a:pt x="114" y="429"/>
                  <a:pt x="114" y="429"/>
                </a:cubicBezTo>
                <a:cubicBezTo>
                  <a:pt x="114" y="428"/>
                  <a:pt x="114" y="428"/>
                  <a:pt x="115" y="427"/>
                </a:cubicBezTo>
                <a:cubicBezTo>
                  <a:pt x="115" y="427"/>
                  <a:pt x="115" y="427"/>
                  <a:pt x="116" y="426"/>
                </a:cubicBezTo>
                <a:cubicBezTo>
                  <a:pt x="117" y="426"/>
                  <a:pt x="117" y="426"/>
                  <a:pt x="119" y="426"/>
                </a:cubicBezTo>
                <a:cubicBezTo>
                  <a:pt x="120" y="426"/>
                  <a:pt x="121" y="426"/>
                  <a:pt x="122" y="426"/>
                </a:cubicBezTo>
                <a:close/>
                <a:moveTo>
                  <a:pt x="129" y="364"/>
                </a:moveTo>
                <a:cubicBezTo>
                  <a:pt x="131" y="364"/>
                  <a:pt x="133" y="364"/>
                  <a:pt x="134" y="365"/>
                </a:cubicBezTo>
                <a:cubicBezTo>
                  <a:pt x="135" y="365"/>
                  <a:pt x="136" y="365"/>
                  <a:pt x="137" y="366"/>
                </a:cubicBezTo>
                <a:cubicBezTo>
                  <a:pt x="137" y="367"/>
                  <a:pt x="138" y="367"/>
                  <a:pt x="138" y="368"/>
                </a:cubicBezTo>
                <a:cubicBezTo>
                  <a:pt x="139" y="370"/>
                  <a:pt x="139" y="371"/>
                  <a:pt x="139" y="372"/>
                </a:cubicBezTo>
                <a:cubicBezTo>
                  <a:pt x="140" y="374"/>
                  <a:pt x="140" y="375"/>
                  <a:pt x="140" y="377"/>
                </a:cubicBezTo>
                <a:cubicBezTo>
                  <a:pt x="140" y="378"/>
                  <a:pt x="141" y="380"/>
                  <a:pt x="141" y="382"/>
                </a:cubicBezTo>
                <a:cubicBezTo>
                  <a:pt x="141" y="386"/>
                  <a:pt x="140" y="391"/>
                  <a:pt x="139" y="394"/>
                </a:cubicBezTo>
                <a:cubicBezTo>
                  <a:pt x="137" y="398"/>
                  <a:pt x="135" y="400"/>
                  <a:pt x="133" y="403"/>
                </a:cubicBezTo>
                <a:cubicBezTo>
                  <a:pt x="130" y="405"/>
                  <a:pt x="127" y="407"/>
                  <a:pt x="123" y="408"/>
                </a:cubicBezTo>
                <a:cubicBezTo>
                  <a:pt x="119" y="409"/>
                  <a:pt x="114" y="409"/>
                  <a:pt x="109" y="409"/>
                </a:cubicBezTo>
                <a:lnTo>
                  <a:pt x="54" y="409"/>
                </a:lnTo>
                <a:lnTo>
                  <a:pt x="54" y="422"/>
                </a:lnTo>
                <a:cubicBezTo>
                  <a:pt x="54" y="423"/>
                  <a:pt x="54" y="424"/>
                  <a:pt x="53" y="425"/>
                </a:cubicBezTo>
                <a:cubicBezTo>
                  <a:pt x="51" y="426"/>
                  <a:pt x="50" y="426"/>
                  <a:pt x="47" y="426"/>
                </a:cubicBezTo>
                <a:cubicBezTo>
                  <a:pt x="46" y="426"/>
                  <a:pt x="45" y="426"/>
                  <a:pt x="44" y="426"/>
                </a:cubicBezTo>
                <a:cubicBezTo>
                  <a:pt x="43" y="425"/>
                  <a:pt x="42" y="425"/>
                  <a:pt x="42" y="425"/>
                </a:cubicBezTo>
                <a:cubicBezTo>
                  <a:pt x="41" y="425"/>
                  <a:pt x="41" y="424"/>
                  <a:pt x="40" y="424"/>
                </a:cubicBezTo>
                <a:cubicBezTo>
                  <a:pt x="40" y="423"/>
                  <a:pt x="40" y="423"/>
                  <a:pt x="40" y="422"/>
                </a:cubicBezTo>
                <a:lnTo>
                  <a:pt x="40" y="409"/>
                </a:lnTo>
                <a:lnTo>
                  <a:pt x="18" y="409"/>
                </a:lnTo>
                <a:cubicBezTo>
                  <a:pt x="17" y="409"/>
                  <a:pt x="17" y="409"/>
                  <a:pt x="16" y="409"/>
                </a:cubicBezTo>
                <a:cubicBezTo>
                  <a:pt x="16" y="409"/>
                  <a:pt x="15" y="408"/>
                  <a:pt x="15" y="408"/>
                </a:cubicBezTo>
                <a:cubicBezTo>
                  <a:pt x="15" y="407"/>
                  <a:pt x="15" y="406"/>
                  <a:pt x="14" y="405"/>
                </a:cubicBezTo>
                <a:cubicBezTo>
                  <a:pt x="14" y="404"/>
                  <a:pt x="14" y="403"/>
                  <a:pt x="14" y="401"/>
                </a:cubicBezTo>
                <a:cubicBezTo>
                  <a:pt x="14" y="399"/>
                  <a:pt x="14" y="398"/>
                  <a:pt x="14" y="397"/>
                </a:cubicBezTo>
                <a:cubicBezTo>
                  <a:pt x="15" y="395"/>
                  <a:pt x="15" y="395"/>
                  <a:pt x="15" y="394"/>
                </a:cubicBezTo>
                <a:cubicBezTo>
                  <a:pt x="15" y="393"/>
                  <a:pt x="16" y="393"/>
                  <a:pt x="16" y="393"/>
                </a:cubicBezTo>
                <a:cubicBezTo>
                  <a:pt x="17" y="392"/>
                  <a:pt x="17" y="392"/>
                  <a:pt x="17" y="392"/>
                </a:cubicBezTo>
                <a:lnTo>
                  <a:pt x="40" y="392"/>
                </a:lnTo>
                <a:lnTo>
                  <a:pt x="40" y="368"/>
                </a:lnTo>
                <a:cubicBezTo>
                  <a:pt x="40" y="368"/>
                  <a:pt x="40" y="367"/>
                  <a:pt x="40" y="367"/>
                </a:cubicBezTo>
                <a:cubicBezTo>
                  <a:pt x="40" y="366"/>
                  <a:pt x="41" y="366"/>
                  <a:pt x="41" y="366"/>
                </a:cubicBezTo>
                <a:cubicBezTo>
                  <a:pt x="42" y="365"/>
                  <a:pt x="43" y="365"/>
                  <a:pt x="44" y="365"/>
                </a:cubicBezTo>
                <a:cubicBezTo>
                  <a:pt x="44" y="365"/>
                  <a:pt x="46" y="365"/>
                  <a:pt x="47" y="365"/>
                </a:cubicBezTo>
                <a:cubicBezTo>
                  <a:pt x="49" y="365"/>
                  <a:pt x="51" y="365"/>
                  <a:pt x="52" y="366"/>
                </a:cubicBezTo>
                <a:cubicBezTo>
                  <a:pt x="53" y="366"/>
                  <a:pt x="54" y="367"/>
                  <a:pt x="54" y="368"/>
                </a:cubicBezTo>
                <a:lnTo>
                  <a:pt x="54" y="392"/>
                </a:lnTo>
                <a:lnTo>
                  <a:pt x="106" y="392"/>
                </a:lnTo>
                <a:cubicBezTo>
                  <a:pt x="113" y="392"/>
                  <a:pt x="118" y="391"/>
                  <a:pt x="121" y="389"/>
                </a:cubicBezTo>
                <a:cubicBezTo>
                  <a:pt x="124" y="387"/>
                  <a:pt x="126" y="384"/>
                  <a:pt x="126" y="379"/>
                </a:cubicBezTo>
                <a:cubicBezTo>
                  <a:pt x="126" y="377"/>
                  <a:pt x="126" y="376"/>
                  <a:pt x="125" y="374"/>
                </a:cubicBezTo>
                <a:cubicBezTo>
                  <a:pt x="125" y="373"/>
                  <a:pt x="125" y="372"/>
                  <a:pt x="124" y="371"/>
                </a:cubicBezTo>
                <a:cubicBezTo>
                  <a:pt x="124" y="370"/>
                  <a:pt x="124" y="369"/>
                  <a:pt x="123" y="369"/>
                </a:cubicBezTo>
                <a:cubicBezTo>
                  <a:pt x="123" y="368"/>
                  <a:pt x="123" y="367"/>
                  <a:pt x="123" y="367"/>
                </a:cubicBezTo>
                <a:cubicBezTo>
                  <a:pt x="123" y="366"/>
                  <a:pt x="123" y="366"/>
                  <a:pt x="123" y="366"/>
                </a:cubicBezTo>
                <a:cubicBezTo>
                  <a:pt x="123" y="365"/>
                  <a:pt x="124" y="365"/>
                  <a:pt x="124" y="365"/>
                </a:cubicBezTo>
                <a:cubicBezTo>
                  <a:pt x="125" y="365"/>
                  <a:pt x="125" y="365"/>
                  <a:pt x="126" y="365"/>
                </a:cubicBezTo>
                <a:cubicBezTo>
                  <a:pt x="127" y="364"/>
                  <a:pt x="128" y="364"/>
                  <a:pt x="129" y="364"/>
                </a:cubicBezTo>
                <a:close/>
                <a:moveTo>
                  <a:pt x="136" y="316"/>
                </a:moveTo>
                <a:cubicBezTo>
                  <a:pt x="137" y="316"/>
                  <a:pt x="137" y="316"/>
                  <a:pt x="137" y="316"/>
                </a:cubicBezTo>
                <a:cubicBezTo>
                  <a:pt x="138" y="317"/>
                  <a:pt x="138" y="317"/>
                  <a:pt x="138" y="318"/>
                </a:cubicBezTo>
                <a:cubicBezTo>
                  <a:pt x="139" y="318"/>
                  <a:pt x="139" y="319"/>
                  <a:pt x="139" y="320"/>
                </a:cubicBezTo>
                <a:cubicBezTo>
                  <a:pt x="139" y="321"/>
                  <a:pt x="139" y="323"/>
                  <a:pt x="139" y="325"/>
                </a:cubicBezTo>
                <a:cubicBezTo>
                  <a:pt x="139" y="326"/>
                  <a:pt x="139" y="328"/>
                  <a:pt x="139" y="329"/>
                </a:cubicBezTo>
                <a:cubicBezTo>
                  <a:pt x="139" y="330"/>
                  <a:pt x="139" y="331"/>
                  <a:pt x="138" y="331"/>
                </a:cubicBezTo>
                <a:cubicBezTo>
                  <a:pt x="138" y="332"/>
                  <a:pt x="138" y="332"/>
                  <a:pt x="137" y="333"/>
                </a:cubicBezTo>
                <a:cubicBezTo>
                  <a:pt x="137" y="333"/>
                  <a:pt x="137" y="333"/>
                  <a:pt x="136" y="333"/>
                </a:cubicBezTo>
                <a:lnTo>
                  <a:pt x="42" y="333"/>
                </a:lnTo>
                <a:cubicBezTo>
                  <a:pt x="42" y="333"/>
                  <a:pt x="41" y="333"/>
                  <a:pt x="41" y="333"/>
                </a:cubicBezTo>
                <a:cubicBezTo>
                  <a:pt x="41" y="333"/>
                  <a:pt x="40" y="332"/>
                  <a:pt x="40" y="332"/>
                </a:cubicBezTo>
                <a:cubicBezTo>
                  <a:pt x="40" y="331"/>
                  <a:pt x="39" y="330"/>
                  <a:pt x="39" y="329"/>
                </a:cubicBezTo>
                <a:cubicBezTo>
                  <a:pt x="39" y="328"/>
                  <a:pt x="39" y="327"/>
                  <a:pt x="39" y="325"/>
                </a:cubicBezTo>
                <a:cubicBezTo>
                  <a:pt x="39" y="323"/>
                  <a:pt x="39" y="322"/>
                  <a:pt x="39" y="321"/>
                </a:cubicBezTo>
                <a:cubicBezTo>
                  <a:pt x="39" y="319"/>
                  <a:pt x="40" y="319"/>
                  <a:pt x="40" y="318"/>
                </a:cubicBezTo>
                <a:cubicBezTo>
                  <a:pt x="40" y="317"/>
                  <a:pt x="40" y="317"/>
                  <a:pt x="41" y="317"/>
                </a:cubicBezTo>
                <a:cubicBezTo>
                  <a:pt x="41" y="316"/>
                  <a:pt x="42" y="316"/>
                  <a:pt x="42" y="316"/>
                </a:cubicBezTo>
                <a:lnTo>
                  <a:pt x="136" y="316"/>
                </a:lnTo>
                <a:close/>
                <a:moveTo>
                  <a:pt x="11" y="314"/>
                </a:moveTo>
                <a:cubicBezTo>
                  <a:pt x="15" y="314"/>
                  <a:pt x="17" y="315"/>
                  <a:pt x="19" y="317"/>
                </a:cubicBezTo>
                <a:cubicBezTo>
                  <a:pt x="20" y="318"/>
                  <a:pt x="21" y="321"/>
                  <a:pt x="21" y="325"/>
                </a:cubicBezTo>
                <a:cubicBezTo>
                  <a:pt x="21" y="329"/>
                  <a:pt x="20" y="332"/>
                  <a:pt x="19" y="333"/>
                </a:cubicBezTo>
                <a:cubicBezTo>
                  <a:pt x="17" y="335"/>
                  <a:pt x="15" y="336"/>
                  <a:pt x="11" y="336"/>
                </a:cubicBezTo>
                <a:cubicBezTo>
                  <a:pt x="7" y="336"/>
                  <a:pt x="4" y="335"/>
                  <a:pt x="3" y="333"/>
                </a:cubicBezTo>
                <a:cubicBezTo>
                  <a:pt x="1" y="332"/>
                  <a:pt x="0" y="329"/>
                  <a:pt x="0" y="325"/>
                </a:cubicBezTo>
                <a:cubicBezTo>
                  <a:pt x="0" y="321"/>
                  <a:pt x="1" y="318"/>
                  <a:pt x="2" y="317"/>
                </a:cubicBezTo>
                <a:cubicBezTo>
                  <a:pt x="4" y="315"/>
                  <a:pt x="7" y="314"/>
                  <a:pt x="11" y="314"/>
                </a:cubicBezTo>
                <a:close/>
                <a:moveTo>
                  <a:pt x="42" y="209"/>
                </a:moveTo>
                <a:cubicBezTo>
                  <a:pt x="42" y="209"/>
                  <a:pt x="42" y="209"/>
                  <a:pt x="43" y="209"/>
                </a:cubicBezTo>
                <a:cubicBezTo>
                  <a:pt x="43" y="209"/>
                  <a:pt x="43" y="209"/>
                  <a:pt x="44" y="209"/>
                </a:cubicBezTo>
                <a:cubicBezTo>
                  <a:pt x="44" y="209"/>
                  <a:pt x="44" y="209"/>
                  <a:pt x="45" y="209"/>
                </a:cubicBezTo>
                <a:cubicBezTo>
                  <a:pt x="45" y="209"/>
                  <a:pt x="46" y="209"/>
                  <a:pt x="46" y="209"/>
                </a:cubicBezTo>
                <a:lnTo>
                  <a:pt x="135" y="241"/>
                </a:lnTo>
                <a:cubicBezTo>
                  <a:pt x="136" y="241"/>
                  <a:pt x="137" y="242"/>
                  <a:pt x="137" y="242"/>
                </a:cubicBezTo>
                <a:cubicBezTo>
                  <a:pt x="138" y="243"/>
                  <a:pt x="138" y="243"/>
                  <a:pt x="138" y="244"/>
                </a:cubicBezTo>
                <a:cubicBezTo>
                  <a:pt x="139" y="245"/>
                  <a:pt x="139" y="246"/>
                  <a:pt x="139" y="248"/>
                </a:cubicBezTo>
                <a:cubicBezTo>
                  <a:pt x="139" y="249"/>
                  <a:pt x="139" y="251"/>
                  <a:pt x="139" y="253"/>
                </a:cubicBezTo>
                <a:cubicBezTo>
                  <a:pt x="139" y="255"/>
                  <a:pt x="139" y="257"/>
                  <a:pt x="139" y="258"/>
                </a:cubicBezTo>
                <a:cubicBezTo>
                  <a:pt x="139" y="259"/>
                  <a:pt x="138" y="260"/>
                  <a:pt x="138" y="261"/>
                </a:cubicBezTo>
                <a:cubicBezTo>
                  <a:pt x="138" y="262"/>
                  <a:pt x="138" y="263"/>
                  <a:pt x="137" y="263"/>
                </a:cubicBezTo>
                <a:cubicBezTo>
                  <a:pt x="137" y="264"/>
                  <a:pt x="136" y="264"/>
                  <a:pt x="135" y="265"/>
                </a:cubicBezTo>
                <a:lnTo>
                  <a:pt x="46" y="297"/>
                </a:lnTo>
                <a:cubicBezTo>
                  <a:pt x="46" y="297"/>
                  <a:pt x="45" y="297"/>
                  <a:pt x="44" y="297"/>
                </a:cubicBezTo>
                <a:cubicBezTo>
                  <a:pt x="44" y="298"/>
                  <a:pt x="43" y="298"/>
                  <a:pt x="43" y="298"/>
                </a:cubicBezTo>
                <a:cubicBezTo>
                  <a:pt x="42" y="298"/>
                  <a:pt x="42" y="298"/>
                  <a:pt x="42" y="298"/>
                </a:cubicBezTo>
                <a:cubicBezTo>
                  <a:pt x="41" y="298"/>
                  <a:pt x="41" y="298"/>
                  <a:pt x="41" y="297"/>
                </a:cubicBezTo>
                <a:cubicBezTo>
                  <a:pt x="40" y="297"/>
                  <a:pt x="40" y="297"/>
                  <a:pt x="40" y="296"/>
                </a:cubicBezTo>
                <a:cubicBezTo>
                  <a:pt x="39" y="295"/>
                  <a:pt x="39" y="294"/>
                  <a:pt x="39" y="293"/>
                </a:cubicBezTo>
                <a:cubicBezTo>
                  <a:pt x="39" y="292"/>
                  <a:pt x="39" y="291"/>
                  <a:pt x="39" y="289"/>
                </a:cubicBezTo>
                <a:cubicBezTo>
                  <a:pt x="39" y="287"/>
                  <a:pt x="39" y="286"/>
                  <a:pt x="39" y="285"/>
                </a:cubicBezTo>
                <a:cubicBezTo>
                  <a:pt x="39" y="283"/>
                  <a:pt x="39" y="282"/>
                  <a:pt x="40" y="282"/>
                </a:cubicBezTo>
                <a:cubicBezTo>
                  <a:pt x="40" y="281"/>
                  <a:pt x="40" y="281"/>
                  <a:pt x="41" y="280"/>
                </a:cubicBezTo>
                <a:cubicBezTo>
                  <a:pt x="41" y="280"/>
                  <a:pt x="42" y="280"/>
                  <a:pt x="42" y="279"/>
                </a:cubicBezTo>
                <a:lnTo>
                  <a:pt x="119" y="253"/>
                </a:lnTo>
                <a:lnTo>
                  <a:pt x="121" y="252"/>
                </a:lnTo>
                <a:lnTo>
                  <a:pt x="119" y="252"/>
                </a:lnTo>
                <a:lnTo>
                  <a:pt x="42" y="226"/>
                </a:lnTo>
                <a:cubicBezTo>
                  <a:pt x="41" y="226"/>
                  <a:pt x="41" y="226"/>
                  <a:pt x="40" y="225"/>
                </a:cubicBezTo>
                <a:cubicBezTo>
                  <a:pt x="40" y="225"/>
                  <a:pt x="40" y="224"/>
                  <a:pt x="39" y="224"/>
                </a:cubicBezTo>
                <a:cubicBezTo>
                  <a:pt x="39" y="223"/>
                  <a:pt x="39" y="222"/>
                  <a:pt x="39" y="221"/>
                </a:cubicBezTo>
                <a:cubicBezTo>
                  <a:pt x="39" y="220"/>
                  <a:pt x="39" y="218"/>
                  <a:pt x="39" y="217"/>
                </a:cubicBezTo>
                <a:cubicBezTo>
                  <a:pt x="39" y="215"/>
                  <a:pt x="39" y="214"/>
                  <a:pt x="39" y="213"/>
                </a:cubicBezTo>
                <a:cubicBezTo>
                  <a:pt x="39" y="212"/>
                  <a:pt x="39" y="211"/>
                  <a:pt x="39" y="210"/>
                </a:cubicBezTo>
                <a:cubicBezTo>
                  <a:pt x="40" y="210"/>
                  <a:pt x="40" y="209"/>
                  <a:pt x="40" y="209"/>
                </a:cubicBezTo>
                <a:cubicBezTo>
                  <a:pt x="41" y="209"/>
                  <a:pt x="41" y="209"/>
                  <a:pt x="42" y="209"/>
                </a:cubicBezTo>
                <a:close/>
                <a:moveTo>
                  <a:pt x="135" y="172"/>
                </a:moveTo>
                <a:cubicBezTo>
                  <a:pt x="136" y="172"/>
                  <a:pt x="137" y="172"/>
                  <a:pt x="137" y="172"/>
                </a:cubicBezTo>
                <a:cubicBezTo>
                  <a:pt x="137" y="173"/>
                  <a:pt x="138" y="173"/>
                  <a:pt x="138" y="174"/>
                </a:cubicBezTo>
                <a:cubicBezTo>
                  <a:pt x="138" y="174"/>
                  <a:pt x="138" y="175"/>
                  <a:pt x="139" y="176"/>
                </a:cubicBezTo>
                <a:cubicBezTo>
                  <a:pt x="139" y="177"/>
                  <a:pt x="139" y="179"/>
                  <a:pt x="139" y="181"/>
                </a:cubicBezTo>
                <a:cubicBezTo>
                  <a:pt x="139" y="182"/>
                  <a:pt x="139" y="184"/>
                  <a:pt x="139" y="185"/>
                </a:cubicBezTo>
                <a:cubicBezTo>
                  <a:pt x="138" y="186"/>
                  <a:pt x="138" y="187"/>
                  <a:pt x="138" y="187"/>
                </a:cubicBezTo>
                <a:cubicBezTo>
                  <a:pt x="138" y="188"/>
                  <a:pt x="137" y="188"/>
                  <a:pt x="137" y="189"/>
                </a:cubicBezTo>
                <a:cubicBezTo>
                  <a:pt x="137" y="189"/>
                  <a:pt x="136" y="189"/>
                  <a:pt x="136" y="189"/>
                </a:cubicBezTo>
                <a:lnTo>
                  <a:pt x="42" y="189"/>
                </a:lnTo>
                <a:cubicBezTo>
                  <a:pt x="41" y="189"/>
                  <a:pt x="41" y="189"/>
                  <a:pt x="40" y="189"/>
                </a:cubicBezTo>
                <a:cubicBezTo>
                  <a:pt x="40" y="189"/>
                  <a:pt x="40" y="188"/>
                  <a:pt x="39" y="188"/>
                </a:cubicBezTo>
                <a:cubicBezTo>
                  <a:pt x="39" y="187"/>
                  <a:pt x="39" y="186"/>
                  <a:pt x="39" y="185"/>
                </a:cubicBezTo>
                <a:cubicBezTo>
                  <a:pt x="39" y="184"/>
                  <a:pt x="39" y="183"/>
                  <a:pt x="39" y="181"/>
                </a:cubicBezTo>
                <a:cubicBezTo>
                  <a:pt x="39" y="179"/>
                  <a:pt x="39" y="178"/>
                  <a:pt x="39" y="177"/>
                </a:cubicBezTo>
                <a:cubicBezTo>
                  <a:pt x="39" y="175"/>
                  <a:pt x="39" y="175"/>
                  <a:pt x="39" y="174"/>
                </a:cubicBezTo>
                <a:cubicBezTo>
                  <a:pt x="40" y="173"/>
                  <a:pt x="40" y="173"/>
                  <a:pt x="40" y="173"/>
                </a:cubicBezTo>
                <a:cubicBezTo>
                  <a:pt x="41" y="172"/>
                  <a:pt x="41" y="172"/>
                  <a:pt x="42" y="172"/>
                </a:cubicBezTo>
                <a:lnTo>
                  <a:pt x="135" y="172"/>
                </a:lnTo>
                <a:close/>
                <a:moveTo>
                  <a:pt x="10" y="170"/>
                </a:moveTo>
                <a:cubicBezTo>
                  <a:pt x="14" y="170"/>
                  <a:pt x="17" y="171"/>
                  <a:pt x="18" y="173"/>
                </a:cubicBezTo>
                <a:cubicBezTo>
                  <a:pt x="20" y="174"/>
                  <a:pt x="20" y="177"/>
                  <a:pt x="21" y="181"/>
                </a:cubicBezTo>
                <a:cubicBezTo>
                  <a:pt x="21" y="185"/>
                  <a:pt x="20" y="188"/>
                  <a:pt x="18" y="189"/>
                </a:cubicBezTo>
                <a:cubicBezTo>
                  <a:pt x="17" y="191"/>
                  <a:pt x="14" y="192"/>
                  <a:pt x="10" y="192"/>
                </a:cubicBezTo>
                <a:cubicBezTo>
                  <a:pt x="6" y="192"/>
                  <a:pt x="4" y="191"/>
                  <a:pt x="2" y="189"/>
                </a:cubicBezTo>
                <a:cubicBezTo>
                  <a:pt x="1" y="188"/>
                  <a:pt x="0" y="185"/>
                  <a:pt x="0" y="181"/>
                </a:cubicBezTo>
                <a:cubicBezTo>
                  <a:pt x="0" y="177"/>
                  <a:pt x="1" y="174"/>
                  <a:pt x="2" y="173"/>
                </a:cubicBezTo>
                <a:cubicBezTo>
                  <a:pt x="3" y="171"/>
                  <a:pt x="6" y="170"/>
                  <a:pt x="10" y="170"/>
                </a:cubicBezTo>
                <a:close/>
                <a:moveTo>
                  <a:pt x="128" y="92"/>
                </a:moveTo>
                <a:cubicBezTo>
                  <a:pt x="130" y="92"/>
                  <a:pt x="132" y="92"/>
                  <a:pt x="133" y="93"/>
                </a:cubicBezTo>
                <a:cubicBezTo>
                  <a:pt x="134" y="93"/>
                  <a:pt x="135" y="93"/>
                  <a:pt x="136" y="94"/>
                </a:cubicBezTo>
                <a:cubicBezTo>
                  <a:pt x="136" y="95"/>
                  <a:pt x="137" y="95"/>
                  <a:pt x="137" y="96"/>
                </a:cubicBezTo>
                <a:cubicBezTo>
                  <a:pt x="138" y="98"/>
                  <a:pt x="138" y="99"/>
                  <a:pt x="139" y="100"/>
                </a:cubicBezTo>
                <a:cubicBezTo>
                  <a:pt x="139" y="102"/>
                  <a:pt x="139" y="103"/>
                  <a:pt x="139" y="105"/>
                </a:cubicBezTo>
                <a:cubicBezTo>
                  <a:pt x="140" y="106"/>
                  <a:pt x="140" y="108"/>
                  <a:pt x="140" y="110"/>
                </a:cubicBezTo>
                <a:cubicBezTo>
                  <a:pt x="140" y="114"/>
                  <a:pt x="139" y="119"/>
                  <a:pt x="138" y="122"/>
                </a:cubicBezTo>
                <a:cubicBezTo>
                  <a:pt x="136" y="126"/>
                  <a:pt x="135" y="128"/>
                  <a:pt x="132" y="131"/>
                </a:cubicBezTo>
                <a:cubicBezTo>
                  <a:pt x="129" y="133"/>
                  <a:pt x="126" y="135"/>
                  <a:pt x="122" y="136"/>
                </a:cubicBezTo>
                <a:cubicBezTo>
                  <a:pt x="118" y="137"/>
                  <a:pt x="113" y="137"/>
                  <a:pt x="108" y="137"/>
                </a:cubicBezTo>
                <a:lnTo>
                  <a:pt x="53" y="137"/>
                </a:lnTo>
                <a:lnTo>
                  <a:pt x="53" y="150"/>
                </a:lnTo>
                <a:cubicBezTo>
                  <a:pt x="53" y="151"/>
                  <a:pt x="53" y="152"/>
                  <a:pt x="52" y="153"/>
                </a:cubicBezTo>
                <a:cubicBezTo>
                  <a:pt x="50" y="154"/>
                  <a:pt x="49" y="154"/>
                  <a:pt x="46" y="154"/>
                </a:cubicBezTo>
                <a:cubicBezTo>
                  <a:pt x="45" y="154"/>
                  <a:pt x="44" y="154"/>
                  <a:pt x="43" y="154"/>
                </a:cubicBezTo>
                <a:cubicBezTo>
                  <a:pt x="42" y="153"/>
                  <a:pt x="41" y="153"/>
                  <a:pt x="41" y="153"/>
                </a:cubicBezTo>
                <a:cubicBezTo>
                  <a:pt x="40" y="153"/>
                  <a:pt x="40" y="152"/>
                  <a:pt x="39" y="152"/>
                </a:cubicBezTo>
                <a:cubicBezTo>
                  <a:pt x="39" y="151"/>
                  <a:pt x="39" y="151"/>
                  <a:pt x="39" y="150"/>
                </a:cubicBezTo>
                <a:lnTo>
                  <a:pt x="39" y="137"/>
                </a:lnTo>
                <a:lnTo>
                  <a:pt x="17" y="137"/>
                </a:lnTo>
                <a:cubicBezTo>
                  <a:pt x="16" y="137"/>
                  <a:pt x="16" y="137"/>
                  <a:pt x="15" y="137"/>
                </a:cubicBezTo>
                <a:cubicBezTo>
                  <a:pt x="15" y="137"/>
                  <a:pt x="14" y="136"/>
                  <a:pt x="14" y="136"/>
                </a:cubicBezTo>
                <a:cubicBezTo>
                  <a:pt x="14" y="135"/>
                  <a:pt x="14" y="134"/>
                  <a:pt x="13" y="133"/>
                </a:cubicBezTo>
                <a:cubicBezTo>
                  <a:pt x="13" y="132"/>
                  <a:pt x="13" y="131"/>
                  <a:pt x="13" y="129"/>
                </a:cubicBezTo>
                <a:cubicBezTo>
                  <a:pt x="13" y="127"/>
                  <a:pt x="13" y="126"/>
                  <a:pt x="13" y="125"/>
                </a:cubicBezTo>
                <a:cubicBezTo>
                  <a:pt x="14" y="123"/>
                  <a:pt x="14" y="123"/>
                  <a:pt x="14" y="122"/>
                </a:cubicBezTo>
                <a:cubicBezTo>
                  <a:pt x="14" y="121"/>
                  <a:pt x="15" y="121"/>
                  <a:pt x="15" y="121"/>
                </a:cubicBezTo>
                <a:cubicBezTo>
                  <a:pt x="16" y="120"/>
                  <a:pt x="16" y="120"/>
                  <a:pt x="17" y="120"/>
                </a:cubicBezTo>
                <a:lnTo>
                  <a:pt x="39" y="120"/>
                </a:lnTo>
                <a:lnTo>
                  <a:pt x="39" y="96"/>
                </a:lnTo>
                <a:cubicBezTo>
                  <a:pt x="39" y="96"/>
                  <a:pt x="39" y="95"/>
                  <a:pt x="39" y="95"/>
                </a:cubicBezTo>
                <a:cubicBezTo>
                  <a:pt x="39" y="94"/>
                  <a:pt x="40" y="94"/>
                  <a:pt x="40" y="94"/>
                </a:cubicBezTo>
                <a:cubicBezTo>
                  <a:pt x="41" y="93"/>
                  <a:pt x="42" y="93"/>
                  <a:pt x="43" y="93"/>
                </a:cubicBezTo>
                <a:cubicBezTo>
                  <a:pt x="44" y="93"/>
                  <a:pt x="45" y="93"/>
                  <a:pt x="46" y="93"/>
                </a:cubicBezTo>
                <a:cubicBezTo>
                  <a:pt x="48" y="93"/>
                  <a:pt x="50" y="93"/>
                  <a:pt x="51" y="94"/>
                </a:cubicBezTo>
                <a:cubicBezTo>
                  <a:pt x="52" y="94"/>
                  <a:pt x="53" y="95"/>
                  <a:pt x="53" y="96"/>
                </a:cubicBezTo>
                <a:lnTo>
                  <a:pt x="53" y="120"/>
                </a:lnTo>
                <a:lnTo>
                  <a:pt x="105" y="120"/>
                </a:lnTo>
                <a:cubicBezTo>
                  <a:pt x="112" y="120"/>
                  <a:pt x="117" y="119"/>
                  <a:pt x="120" y="117"/>
                </a:cubicBezTo>
                <a:cubicBezTo>
                  <a:pt x="123" y="115"/>
                  <a:pt x="125" y="112"/>
                  <a:pt x="125" y="107"/>
                </a:cubicBezTo>
                <a:cubicBezTo>
                  <a:pt x="125" y="105"/>
                  <a:pt x="125" y="104"/>
                  <a:pt x="124" y="102"/>
                </a:cubicBezTo>
                <a:cubicBezTo>
                  <a:pt x="124" y="101"/>
                  <a:pt x="124" y="100"/>
                  <a:pt x="123" y="99"/>
                </a:cubicBezTo>
                <a:cubicBezTo>
                  <a:pt x="123" y="98"/>
                  <a:pt x="123" y="97"/>
                  <a:pt x="122" y="97"/>
                </a:cubicBezTo>
                <a:cubicBezTo>
                  <a:pt x="122" y="96"/>
                  <a:pt x="122" y="95"/>
                  <a:pt x="122" y="95"/>
                </a:cubicBezTo>
                <a:cubicBezTo>
                  <a:pt x="122" y="94"/>
                  <a:pt x="122" y="94"/>
                  <a:pt x="122" y="94"/>
                </a:cubicBezTo>
                <a:cubicBezTo>
                  <a:pt x="122" y="93"/>
                  <a:pt x="123" y="93"/>
                  <a:pt x="123" y="93"/>
                </a:cubicBezTo>
                <a:cubicBezTo>
                  <a:pt x="124" y="93"/>
                  <a:pt x="124" y="93"/>
                  <a:pt x="125" y="93"/>
                </a:cubicBezTo>
                <a:cubicBezTo>
                  <a:pt x="126" y="92"/>
                  <a:pt x="127" y="92"/>
                  <a:pt x="128" y="92"/>
                </a:cubicBezTo>
                <a:close/>
                <a:moveTo>
                  <a:pt x="138" y="34"/>
                </a:moveTo>
                <a:lnTo>
                  <a:pt x="172" y="47"/>
                </a:lnTo>
                <a:cubicBezTo>
                  <a:pt x="173" y="47"/>
                  <a:pt x="174" y="48"/>
                  <a:pt x="175" y="50"/>
                </a:cubicBezTo>
                <a:cubicBezTo>
                  <a:pt x="175" y="52"/>
                  <a:pt x="176" y="54"/>
                  <a:pt x="176" y="58"/>
                </a:cubicBezTo>
                <a:cubicBezTo>
                  <a:pt x="176" y="59"/>
                  <a:pt x="176" y="61"/>
                  <a:pt x="175" y="62"/>
                </a:cubicBezTo>
                <a:cubicBezTo>
                  <a:pt x="175" y="63"/>
                  <a:pt x="175" y="64"/>
                  <a:pt x="174" y="65"/>
                </a:cubicBezTo>
                <a:cubicBezTo>
                  <a:pt x="174" y="65"/>
                  <a:pt x="174" y="66"/>
                  <a:pt x="173" y="66"/>
                </a:cubicBezTo>
                <a:cubicBezTo>
                  <a:pt x="172" y="66"/>
                  <a:pt x="171" y="65"/>
                  <a:pt x="170" y="65"/>
                </a:cubicBezTo>
                <a:lnTo>
                  <a:pt x="138" y="52"/>
                </a:lnTo>
                <a:cubicBezTo>
                  <a:pt x="137" y="53"/>
                  <a:pt x="137" y="53"/>
                  <a:pt x="136" y="54"/>
                </a:cubicBezTo>
                <a:cubicBezTo>
                  <a:pt x="136" y="55"/>
                  <a:pt x="135" y="55"/>
                  <a:pt x="134" y="55"/>
                </a:cubicBezTo>
                <a:lnTo>
                  <a:pt x="45" y="89"/>
                </a:lnTo>
                <a:cubicBezTo>
                  <a:pt x="43" y="89"/>
                  <a:pt x="42" y="90"/>
                  <a:pt x="41" y="90"/>
                </a:cubicBezTo>
                <a:cubicBezTo>
                  <a:pt x="41" y="90"/>
                  <a:pt x="40" y="90"/>
                  <a:pt x="39" y="89"/>
                </a:cubicBezTo>
                <a:cubicBezTo>
                  <a:pt x="39" y="88"/>
                  <a:pt x="39" y="87"/>
                  <a:pt x="38" y="86"/>
                </a:cubicBezTo>
                <a:cubicBezTo>
                  <a:pt x="38" y="85"/>
                  <a:pt x="38" y="83"/>
                  <a:pt x="38" y="81"/>
                </a:cubicBezTo>
                <a:cubicBezTo>
                  <a:pt x="38" y="79"/>
                  <a:pt x="38" y="78"/>
                  <a:pt x="38" y="76"/>
                </a:cubicBezTo>
                <a:cubicBezTo>
                  <a:pt x="38" y="75"/>
                  <a:pt x="39" y="74"/>
                  <a:pt x="39" y="74"/>
                </a:cubicBezTo>
                <a:cubicBezTo>
                  <a:pt x="39" y="73"/>
                  <a:pt x="40" y="72"/>
                  <a:pt x="40" y="72"/>
                </a:cubicBezTo>
                <a:cubicBezTo>
                  <a:pt x="41" y="72"/>
                  <a:pt x="41" y="71"/>
                  <a:pt x="42" y="71"/>
                </a:cubicBezTo>
                <a:lnTo>
                  <a:pt x="117" y="44"/>
                </a:lnTo>
                <a:lnTo>
                  <a:pt x="117" y="44"/>
                </a:lnTo>
                <a:lnTo>
                  <a:pt x="42" y="18"/>
                </a:lnTo>
                <a:cubicBezTo>
                  <a:pt x="40" y="18"/>
                  <a:pt x="39" y="17"/>
                  <a:pt x="39" y="17"/>
                </a:cubicBezTo>
                <a:cubicBezTo>
                  <a:pt x="39" y="16"/>
                  <a:pt x="38" y="15"/>
                  <a:pt x="38" y="14"/>
                </a:cubicBezTo>
                <a:cubicBezTo>
                  <a:pt x="38" y="13"/>
                  <a:pt x="38" y="11"/>
                  <a:pt x="38" y="9"/>
                </a:cubicBezTo>
                <a:cubicBezTo>
                  <a:pt x="38" y="7"/>
                  <a:pt x="38" y="5"/>
                  <a:pt x="38" y="4"/>
                </a:cubicBezTo>
                <a:cubicBezTo>
                  <a:pt x="38" y="3"/>
                  <a:pt x="39" y="2"/>
                  <a:pt x="39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2" y="0"/>
                  <a:pt x="43" y="1"/>
                  <a:pt x="44" y="1"/>
                </a:cubicBezTo>
                <a:lnTo>
                  <a:pt x="138" y="34"/>
                </a:lnTo>
                <a:close/>
              </a:path>
            </a:pathLst>
          </a:custGeom>
          <a:solidFill>
            <a:srgbClr val="FE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Freeform 331">
            <a:extLst>
              <a:ext uri="{FF2B5EF4-FFF2-40B4-BE49-F238E27FC236}">
                <a16:creationId xmlns:a16="http://schemas.microsoft.com/office/drawing/2014/main" id="{7A71C679-35F4-49CB-9F05-8678BEB55902}"/>
              </a:ext>
            </a:extLst>
          </p:cNvPr>
          <p:cNvSpPr>
            <a:spLocks/>
          </p:cNvSpPr>
          <p:nvPr/>
        </p:nvSpPr>
        <p:spPr bwMode="auto">
          <a:xfrm>
            <a:off x="6473729" y="4601859"/>
            <a:ext cx="2372695" cy="1012561"/>
          </a:xfrm>
          <a:custGeom>
            <a:avLst/>
            <a:gdLst>
              <a:gd name="T0" fmla="*/ 0 w 4512"/>
              <a:gd name="T1" fmla="*/ 0 h 2065"/>
              <a:gd name="T2" fmla="*/ 0 w 4512"/>
              <a:gd name="T3" fmla="*/ 307 h 2065"/>
              <a:gd name="T4" fmla="*/ 3023 w 4512"/>
              <a:gd name="T5" fmla="*/ 307 h 2065"/>
              <a:gd name="T6" fmla="*/ 4052 w 4512"/>
              <a:gd name="T7" fmla="*/ 1335 h 2065"/>
              <a:gd name="T8" fmla="*/ 4052 w 4512"/>
              <a:gd name="T9" fmla="*/ 1336 h 2065"/>
              <a:gd name="T10" fmla="*/ 4052 w 4512"/>
              <a:gd name="T11" fmla="*/ 1758 h 2065"/>
              <a:gd name="T12" fmla="*/ 3898 w 4512"/>
              <a:gd name="T13" fmla="*/ 1758 h 2065"/>
              <a:gd name="T14" fmla="*/ 4205 w 4512"/>
              <a:gd name="T15" fmla="*/ 2065 h 2065"/>
              <a:gd name="T16" fmla="*/ 4512 w 4512"/>
              <a:gd name="T17" fmla="*/ 1758 h 2065"/>
              <a:gd name="T18" fmla="*/ 4359 w 4512"/>
              <a:gd name="T19" fmla="*/ 1758 h 2065"/>
              <a:gd name="T20" fmla="*/ 4359 w 4512"/>
              <a:gd name="T21" fmla="*/ 1336 h 2065"/>
              <a:gd name="T22" fmla="*/ 3023 w 4512"/>
              <a:gd name="T23" fmla="*/ 0 h 2065"/>
              <a:gd name="T24" fmla="*/ 3023 w 4512"/>
              <a:gd name="T25" fmla="*/ 0 h 2065"/>
              <a:gd name="T26" fmla="*/ 0 w 4512"/>
              <a:gd name="T27" fmla="*/ 0 h 2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12" h="2065">
                <a:moveTo>
                  <a:pt x="0" y="0"/>
                </a:moveTo>
                <a:lnTo>
                  <a:pt x="0" y="307"/>
                </a:lnTo>
                <a:lnTo>
                  <a:pt x="3023" y="307"/>
                </a:lnTo>
                <a:cubicBezTo>
                  <a:pt x="3591" y="307"/>
                  <a:pt x="4051" y="767"/>
                  <a:pt x="4052" y="1335"/>
                </a:cubicBezTo>
                <a:cubicBezTo>
                  <a:pt x="4052" y="1336"/>
                  <a:pt x="4052" y="1336"/>
                  <a:pt x="4052" y="1336"/>
                </a:cubicBezTo>
                <a:lnTo>
                  <a:pt x="4052" y="1758"/>
                </a:lnTo>
                <a:lnTo>
                  <a:pt x="3898" y="1758"/>
                </a:lnTo>
                <a:lnTo>
                  <a:pt x="4205" y="2065"/>
                </a:lnTo>
                <a:lnTo>
                  <a:pt x="4512" y="1758"/>
                </a:lnTo>
                <a:lnTo>
                  <a:pt x="4359" y="1758"/>
                </a:lnTo>
                <a:lnTo>
                  <a:pt x="4359" y="1336"/>
                </a:lnTo>
                <a:cubicBezTo>
                  <a:pt x="4359" y="598"/>
                  <a:pt x="3761" y="0"/>
                  <a:pt x="3023" y="0"/>
                </a:cubicBezTo>
                <a:cubicBezTo>
                  <a:pt x="3023" y="0"/>
                  <a:pt x="3023" y="0"/>
                  <a:pt x="302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F88B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Freeform 332">
            <a:extLst>
              <a:ext uri="{FF2B5EF4-FFF2-40B4-BE49-F238E27FC236}">
                <a16:creationId xmlns:a16="http://schemas.microsoft.com/office/drawing/2014/main" id="{959AEF4C-9F7D-4349-B7A6-9D7DAC81CC39}"/>
              </a:ext>
            </a:extLst>
          </p:cNvPr>
          <p:cNvSpPr>
            <a:spLocks/>
          </p:cNvSpPr>
          <p:nvPr/>
        </p:nvSpPr>
        <p:spPr bwMode="auto">
          <a:xfrm>
            <a:off x="6473729" y="4601859"/>
            <a:ext cx="2372695" cy="1012561"/>
          </a:xfrm>
          <a:custGeom>
            <a:avLst/>
            <a:gdLst>
              <a:gd name="T0" fmla="*/ 0 w 4512"/>
              <a:gd name="T1" fmla="*/ 0 h 2065"/>
              <a:gd name="T2" fmla="*/ 0 w 4512"/>
              <a:gd name="T3" fmla="*/ 307 h 2065"/>
              <a:gd name="T4" fmla="*/ 3023 w 4512"/>
              <a:gd name="T5" fmla="*/ 307 h 2065"/>
              <a:gd name="T6" fmla="*/ 4052 w 4512"/>
              <a:gd name="T7" fmla="*/ 1335 h 2065"/>
              <a:gd name="T8" fmla="*/ 4052 w 4512"/>
              <a:gd name="T9" fmla="*/ 1336 h 2065"/>
              <a:gd name="T10" fmla="*/ 4052 w 4512"/>
              <a:gd name="T11" fmla="*/ 1758 h 2065"/>
              <a:gd name="T12" fmla="*/ 3898 w 4512"/>
              <a:gd name="T13" fmla="*/ 1758 h 2065"/>
              <a:gd name="T14" fmla="*/ 4205 w 4512"/>
              <a:gd name="T15" fmla="*/ 2065 h 2065"/>
              <a:gd name="T16" fmla="*/ 4512 w 4512"/>
              <a:gd name="T17" fmla="*/ 1758 h 2065"/>
              <a:gd name="T18" fmla="*/ 4359 w 4512"/>
              <a:gd name="T19" fmla="*/ 1758 h 2065"/>
              <a:gd name="T20" fmla="*/ 4359 w 4512"/>
              <a:gd name="T21" fmla="*/ 1336 h 2065"/>
              <a:gd name="T22" fmla="*/ 3023 w 4512"/>
              <a:gd name="T23" fmla="*/ 0 h 2065"/>
              <a:gd name="T24" fmla="*/ 3023 w 4512"/>
              <a:gd name="T25" fmla="*/ 0 h 2065"/>
              <a:gd name="T26" fmla="*/ 0 w 4512"/>
              <a:gd name="T27" fmla="*/ 0 h 2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12" h="2065">
                <a:moveTo>
                  <a:pt x="0" y="0"/>
                </a:moveTo>
                <a:lnTo>
                  <a:pt x="0" y="307"/>
                </a:lnTo>
                <a:lnTo>
                  <a:pt x="3023" y="307"/>
                </a:lnTo>
                <a:cubicBezTo>
                  <a:pt x="3591" y="307"/>
                  <a:pt x="4051" y="767"/>
                  <a:pt x="4052" y="1335"/>
                </a:cubicBezTo>
                <a:cubicBezTo>
                  <a:pt x="4052" y="1336"/>
                  <a:pt x="4052" y="1336"/>
                  <a:pt x="4052" y="1336"/>
                </a:cubicBezTo>
                <a:lnTo>
                  <a:pt x="4052" y="1758"/>
                </a:lnTo>
                <a:lnTo>
                  <a:pt x="3898" y="1758"/>
                </a:lnTo>
                <a:lnTo>
                  <a:pt x="4205" y="2065"/>
                </a:lnTo>
                <a:lnTo>
                  <a:pt x="4512" y="1758"/>
                </a:lnTo>
                <a:lnTo>
                  <a:pt x="4359" y="1758"/>
                </a:lnTo>
                <a:lnTo>
                  <a:pt x="4359" y="1336"/>
                </a:lnTo>
                <a:cubicBezTo>
                  <a:pt x="4359" y="598"/>
                  <a:pt x="3761" y="0"/>
                  <a:pt x="3023" y="0"/>
                </a:cubicBezTo>
                <a:cubicBezTo>
                  <a:pt x="3023" y="0"/>
                  <a:pt x="3023" y="0"/>
                  <a:pt x="3023" y="0"/>
                </a:cubicBezTo>
                <a:lnTo>
                  <a:pt x="0" y="0"/>
                </a:lnTo>
                <a:close/>
              </a:path>
            </a:pathLst>
          </a:custGeom>
          <a:noFill/>
          <a:ln w="7938" cap="sq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7" name="Picture 333">
            <a:extLst>
              <a:ext uri="{FF2B5EF4-FFF2-40B4-BE49-F238E27FC236}">
                <a16:creationId xmlns:a16="http://schemas.microsoft.com/office/drawing/2014/main" id="{723C9C30-9EB0-4FEE-96C2-1A153EB9C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39" y="2194248"/>
            <a:ext cx="3558248" cy="171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" name="Freeform 335">
            <a:extLst>
              <a:ext uri="{FF2B5EF4-FFF2-40B4-BE49-F238E27FC236}">
                <a16:creationId xmlns:a16="http://schemas.microsoft.com/office/drawing/2014/main" id="{7CE4A1E1-3630-4BCE-9A39-E428CCBC78A6}"/>
              </a:ext>
            </a:extLst>
          </p:cNvPr>
          <p:cNvSpPr>
            <a:spLocks/>
          </p:cNvSpPr>
          <p:nvPr/>
        </p:nvSpPr>
        <p:spPr bwMode="auto">
          <a:xfrm>
            <a:off x="6003950" y="2225989"/>
            <a:ext cx="3447152" cy="1599783"/>
          </a:xfrm>
          <a:custGeom>
            <a:avLst/>
            <a:gdLst>
              <a:gd name="T0" fmla="*/ 0 w 6557"/>
              <a:gd name="T1" fmla="*/ 3264 h 3264"/>
              <a:gd name="T2" fmla="*/ 0 w 6557"/>
              <a:gd name="T3" fmla="*/ 2976 h 3264"/>
              <a:gd name="T4" fmla="*/ 3800 w 6557"/>
              <a:gd name="T5" fmla="*/ 2976 h 3264"/>
              <a:gd name="T6" fmla="*/ 6106 w 6557"/>
              <a:gd name="T7" fmla="*/ 671 h 3264"/>
              <a:gd name="T8" fmla="*/ 6106 w 6557"/>
              <a:gd name="T9" fmla="*/ 669 h 3264"/>
              <a:gd name="T10" fmla="*/ 6106 w 6557"/>
              <a:gd name="T11" fmla="*/ 307 h 3264"/>
              <a:gd name="T12" fmla="*/ 5943 w 6557"/>
              <a:gd name="T13" fmla="*/ 307 h 3264"/>
              <a:gd name="T14" fmla="*/ 6250 w 6557"/>
              <a:gd name="T15" fmla="*/ 0 h 3264"/>
              <a:gd name="T16" fmla="*/ 6557 w 6557"/>
              <a:gd name="T17" fmla="*/ 307 h 3264"/>
              <a:gd name="T18" fmla="*/ 6394 w 6557"/>
              <a:gd name="T19" fmla="*/ 307 h 3264"/>
              <a:gd name="T20" fmla="*/ 6394 w 6557"/>
              <a:gd name="T21" fmla="*/ 669 h 3264"/>
              <a:gd name="T22" fmla="*/ 3801 w 6557"/>
              <a:gd name="T23" fmla="*/ 3264 h 3264"/>
              <a:gd name="T24" fmla="*/ 3800 w 6557"/>
              <a:gd name="T25" fmla="*/ 3264 h 3264"/>
              <a:gd name="T26" fmla="*/ 0 w 6557"/>
              <a:gd name="T27" fmla="*/ 3264 h 3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557" h="3264">
                <a:moveTo>
                  <a:pt x="0" y="3264"/>
                </a:moveTo>
                <a:lnTo>
                  <a:pt x="0" y="2976"/>
                </a:lnTo>
                <a:lnTo>
                  <a:pt x="3800" y="2976"/>
                </a:lnTo>
                <a:cubicBezTo>
                  <a:pt x="5073" y="2976"/>
                  <a:pt x="6106" y="1944"/>
                  <a:pt x="6106" y="671"/>
                </a:cubicBezTo>
                <a:cubicBezTo>
                  <a:pt x="6106" y="670"/>
                  <a:pt x="6106" y="670"/>
                  <a:pt x="6106" y="669"/>
                </a:cubicBezTo>
                <a:lnTo>
                  <a:pt x="6106" y="307"/>
                </a:lnTo>
                <a:lnTo>
                  <a:pt x="5943" y="307"/>
                </a:lnTo>
                <a:lnTo>
                  <a:pt x="6250" y="0"/>
                </a:lnTo>
                <a:lnTo>
                  <a:pt x="6557" y="307"/>
                </a:lnTo>
                <a:lnTo>
                  <a:pt x="6394" y="307"/>
                </a:lnTo>
                <a:lnTo>
                  <a:pt x="6394" y="669"/>
                </a:lnTo>
                <a:cubicBezTo>
                  <a:pt x="6395" y="2102"/>
                  <a:pt x="5234" y="3263"/>
                  <a:pt x="3801" y="3264"/>
                </a:cubicBezTo>
                <a:cubicBezTo>
                  <a:pt x="3801" y="3264"/>
                  <a:pt x="3800" y="3264"/>
                  <a:pt x="3800" y="3264"/>
                </a:cubicBezTo>
                <a:lnTo>
                  <a:pt x="0" y="3264"/>
                </a:lnTo>
                <a:close/>
              </a:path>
            </a:pathLst>
          </a:custGeom>
          <a:solidFill>
            <a:srgbClr val="4F88B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Freeform 336">
            <a:extLst>
              <a:ext uri="{FF2B5EF4-FFF2-40B4-BE49-F238E27FC236}">
                <a16:creationId xmlns:a16="http://schemas.microsoft.com/office/drawing/2014/main" id="{F35F329E-B5A6-478E-AB2D-89EA27393E2A}"/>
              </a:ext>
            </a:extLst>
          </p:cNvPr>
          <p:cNvSpPr>
            <a:spLocks/>
          </p:cNvSpPr>
          <p:nvPr/>
        </p:nvSpPr>
        <p:spPr bwMode="auto">
          <a:xfrm>
            <a:off x="6003950" y="2225989"/>
            <a:ext cx="3447152" cy="1599783"/>
          </a:xfrm>
          <a:custGeom>
            <a:avLst/>
            <a:gdLst>
              <a:gd name="T0" fmla="*/ 0 w 6557"/>
              <a:gd name="T1" fmla="*/ 3264 h 3264"/>
              <a:gd name="T2" fmla="*/ 0 w 6557"/>
              <a:gd name="T3" fmla="*/ 2976 h 3264"/>
              <a:gd name="T4" fmla="*/ 3800 w 6557"/>
              <a:gd name="T5" fmla="*/ 2976 h 3264"/>
              <a:gd name="T6" fmla="*/ 6106 w 6557"/>
              <a:gd name="T7" fmla="*/ 671 h 3264"/>
              <a:gd name="T8" fmla="*/ 6106 w 6557"/>
              <a:gd name="T9" fmla="*/ 669 h 3264"/>
              <a:gd name="T10" fmla="*/ 6106 w 6557"/>
              <a:gd name="T11" fmla="*/ 307 h 3264"/>
              <a:gd name="T12" fmla="*/ 5943 w 6557"/>
              <a:gd name="T13" fmla="*/ 307 h 3264"/>
              <a:gd name="T14" fmla="*/ 6250 w 6557"/>
              <a:gd name="T15" fmla="*/ 0 h 3264"/>
              <a:gd name="T16" fmla="*/ 6557 w 6557"/>
              <a:gd name="T17" fmla="*/ 307 h 3264"/>
              <a:gd name="T18" fmla="*/ 6394 w 6557"/>
              <a:gd name="T19" fmla="*/ 307 h 3264"/>
              <a:gd name="T20" fmla="*/ 6394 w 6557"/>
              <a:gd name="T21" fmla="*/ 669 h 3264"/>
              <a:gd name="T22" fmla="*/ 3801 w 6557"/>
              <a:gd name="T23" fmla="*/ 3264 h 3264"/>
              <a:gd name="T24" fmla="*/ 3800 w 6557"/>
              <a:gd name="T25" fmla="*/ 3264 h 3264"/>
              <a:gd name="T26" fmla="*/ 0 w 6557"/>
              <a:gd name="T27" fmla="*/ 3264 h 3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557" h="3264">
                <a:moveTo>
                  <a:pt x="0" y="3264"/>
                </a:moveTo>
                <a:lnTo>
                  <a:pt x="0" y="2976"/>
                </a:lnTo>
                <a:lnTo>
                  <a:pt x="3800" y="2976"/>
                </a:lnTo>
                <a:cubicBezTo>
                  <a:pt x="5073" y="2976"/>
                  <a:pt x="6106" y="1944"/>
                  <a:pt x="6106" y="671"/>
                </a:cubicBezTo>
                <a:cubicBezTo>
                  <a:pt x="6106" y="670"/>
                  <a:pt x="6106" y="670"/>
                  <a:pt x="6106" y="669"/>
                </a:cubicBezTo>
                <a:lnTo>
                  <a:pt x="6106" y="307"/>
                </a:lnTo>
                <a:lnTo>
                  <a:pt x="5943" y="307"/>
                </a:lnTo>
                <a:lnTo>
                  <a:pt x="6250" y="0"/>
                </a:lnTo>
                <a:lnTo>
                  <a:pt x="6557" y="307"/>
                </a:lnTo>
                <a:lnTo>
                  <a:pt x="6394" y="307"/>
                </a:lnTo>
                <a:lnTo>
                  <a:pt x="6394" y="669"/>
                </a:lnTo>
                <a:cubicBezTo>
                  <a:pt x="6395" y="2102"/>
                  <a:pt x="5234" y="3263"/>
                  <a:pt x="3801" y="3264"/>
                </a:cubicBezTo>
                <a:cubicBezTo>
                  <a:pt x="3801" y="3264"/>
                  <a:pt x="3800" y="3264"/>
                  <a:pt x="3800" y="3264"/>
                </a:cubicBezTo>
                <a:lnTo>
                  <a:pt x="0" y="3264"/>
                </a:lnTo>
                <a:close/>
              </a:path>
            </a:pathLst>
          </a:custGeom>
          <a:noFill/>
          <a:ln w="7938" cap="sq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Freeform 339">
            <a:extLst>
              <a:ext uri="{FF2B5EF4-FFF2-40B4-BE49-F238E27FC236}">
                <a16:creationId xmlns:a16="http://schemas.microsoft.com/office/drawing/2014/main" id="{97F2103A-6651-4766-A399-BA8794AA7F53}"/>
              </a:ext>
            </a:extLst>
          </p:cNvPr>
          <p:cNvSpPr>
            <a:spLocks/>
          </p:cNvSpPr>
          <p:nvPr/>
        </p:nvSpPr>
        <p:spPr bwMode="auto">
          <a:xfrm>
            <a:off x="6094413" y="3943217"/>
            <a:ext cx="3205915" cy="1671202"/>
          </a:xfrm>
          <a:custGeom>
            <a:avLst/>
            <a:gdLst>
              <a:gd name="T0" fmla="*/ 0 w 6096"/>
              <a:gd name="T1" fmla="*/ 0 h 3409"/>
              <a:gd name="T2" fmla="*/ 0 w 6096"/>
              <a:gd name="T3" fmla="*/ 307 h 3409"/>
              <a:gd name="T4" fmla="*/ 3737 w 6096"/>
              <a:gd name="T5" fmla="*/ 307 h 3409"/>
              <a:gd name="T6" fmla="*/ 5636 w 6096"/>
              <a:gd name="T7" fmla="*/ 2204 h 3409"/>
              <a:gd name="T8" fmla="*/ 5636 w 6096"/>
              <a:gd name="T9" fmla="*/ 2206 h 3409"/>
              <a:gd name="T10" fmla="*/ 5636 w 6096"/>
              <a:gd name="T11" fmla="*/ 3102 h 3409"/>
              <a:gd name="T12" fmla="*/ 5482 w 6096"/>
              <a:gd name="T13" fmla="*/ 3102 h 3409"/>
              <a:gd name="T14" fmla="*/ 5789 w 6096"/>
              <a:gd name="T15" fmla="*/ 3409 h 3409"/>
              <a:gd name="T16" fmla="*/ 6096 w 6096"/>
              <a:gd name="T17" fmla="*/ 3102 h 3409"/>
              <a:gd name="T18" fmla="*/ 5943 w 6096"/>
              <a:gd name="T19" fmla="*/ 3102 h 3409"/>
              <a:gd name="T20" fmla="*/ 5943 w 6096"/>
              <a:gd name="T21" fmla="*/ 2206 h 3409"/>
              <a:gd name="T22" fmla="*/ 3738 w 6096"/>
              <a:gd name="T23" fmla="*/ 0 h 3409"/>
              <a:gd name="T24" fmla="*/ 3737 w 6096"/>
              <a:gd name="T25" fmla="*/ 0 h 3409"/>
              <a:gd name="T26" fmla="*/ 0 w 6096"/>
              <a:gd name="T27" fmla="*/ 0 h 3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096" h="3409">
                <a:moveTo>
                  <a:pt x="0" y="0"/>
                </a:moveTo>
                <a:lnTo>
                  <a:pt x="0" y="307"/>
                </a:lnTo>
                <a:lnTo>
                  <a:pt x="3737" y="307"/>
                </a:lnTo>
                <a:cubicBezTo>
                  <a:pt x="4785" y="307"/>
                  <a:pt x="5635" y="1156"/>
                  <a:pt x="5636" y="2204"/>
                </a:cubicBezTo>
                <a:cubicBezTo>
                  <a:pt x="5636" y="2205"/>
                  <a:pt x="5636" y="2205"/>
                  <a:pt x="5636" y="2206"/>
                </a:cubicBezTo>
                <a:lnTo>
                  <a:pt x="5636" y="3102"/>
                </a:lnTo>
                <a:lnTo>
                  <a:pt x="5482" y="3102"/>
                </a:lnTo>
                <a:lnTo>
                  <a:pt x="5789" y="3409"/>
                </a:lnTo>
                <a:lnTo>
                  <a:pt x="6096" y="3102"/>
                </a:lnTo>
                <a:lnTo>
                  <a:pt x="5943" y="3102"/>
                </a:lnTo>
                <a:lnTo>
                  <a:pt x="5943" y="2206"/>
                </a:lnTo>
                <a:cubicBezTo>
                  <a:pt x="5943" y="988"/>
                  <a:pt x="4956" y="0"/>
                  <a:pt x="3738" y="0"/>
                </a:cubicBezTo>
                <a:cubicBezTo>
                  <a:pt x="3738" y="0"/>
                  <a:pt x="3737" y="0"/>
                  <a:pt x="373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F88B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Freeform 340">
            <a:extLst>
              <a:ext uri="{FF2B5EF4-FFF2-40B4-BE49-F238E27FC236}">
                <a16:creationId xmlns:a16="http://schemas.microsoft.com/office/drawing/2014/main" id="{571A2348-F075-4FDF-B60A-FA09F1873FEE}"/>
              </a:ext>
            </a:extLst>
          </p:cNvPr>
          <p:cNvSpPr>
            <a:spLocks/>
          </p:cNvSpPr>
          <p:nvPr/>
        </p:nvSpPr>
        <p:spPr bwMode="auto">
          <a:xfrm>
            <a:off x="6094413" y="3943217"/>
            <a:ext cx="3205915" cy="1671202"/>
          </a:xfrm>
          <a:custGeom>
            <a:avLst/>
            <a:gdLst>
              <a:gd name="T0" fmla="*/ 0 w 6096"/>
              <a:gd name="T1" fmla="*/ 0 h 3409"/>
              <a:gd name="T2" fmla="*/ 0 w 6096"/>
              <a:gd name="T3" fmla="*/ 307 h 3409"/>
              <a:gd name="T4" fmla="*/ 3737 w 6096"/>
              <a:gd name="T5" fmla="*/ 307 h 3409"/>
              <a:gd name="T6" fmla="*/ 5636 w 6096"/>
              <a:gd name="T7" fmla="*/ 2204 h 3409"/>
              <a:gd name="T8" fmla="*/ 5636 w 6096"/>
              <a:gd name="T9" fmla="*/ 2206 h 3409"/>
              <a:gd name="T10" fmla="*/ 5636 w 6096"/>
              <a:gd name="T11" fmla="*/ 3102 h 3409"/>
              <a:gd name="T12" fmla="*/ 5482 w 6096"/>
              <a:gd name="T13" fmla="*/ 3102 h 3409"/>
              <a:gd name="T14" fmla="*/ 5789 w 6096"/>
              <a:gd name="T15" fmla="*/ 3409 h 3409"/>
              <a:gd name="T16" fmla="*/ 6096 w 6096"/>
              <a:gd name="T17" fmla="*/ 3102 h 3409"/>
              <a:gd name="T18" fmla="*/ 5943 w 6096"/>
              <a:gd name="T19" fmla="*/ 3102 h 3409"/>
              <a:gd name="T20" fmla="*/ 5943 w 6096"/>
              <a:gd name="T21" fmla="*/ 2206 h 3409"/>
              <a:gd name="T22" fmla="*/ 3738 w 6096"/>
              <a:gd name="T23" fmla="*/ 0 h 3409"/>
              <a:gd name="T24" fmla="*/ 3737 w 6096"/>
              <a:gd name="T25" fmla="*/ 0 h 3409"/>
              <a:gd name="T26" fmla="*/ 0 w 6096"/>
              <a:gd name="T27" fmla="*/ 0 h 3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096" h="3409">
                <a:moveTo>
                  <a:pt x="0" y="0"/>
                </a:moveTo>
                <a:lnTo>
                  <a:pt x="0" y="307"/>
                </a:lnTo>
                <a:lnTo>
                  <a:pt x="3737" y="307"/>
                </a:lnTo>
                <a:cubicBezTo>
                  <a:pt x="4785" y="307"/>
                  <a:pt x="5635" y="1156"/>
                  <a:pt x="5636" y="2204"/>
                </a:cubicBezTo>
                <a:cubicBezTo>
                  <a:pt x="5636" y="2205"/>
                  <a:pt x="5636" y="2205"/>
                  <a:pt x="5636" y="2206"/>
                </a:cubicBezTo>
                <a:lnTo>
                  <a:pt x="5636" y="3102"/>
                </a:lnTo>
                <a:lnTo>
                  <a:pt x="5482" y="3102"/>
                </a:lnTo>
                <a:lnTo>
                  <a:pt x="5789" y="3409"/>
                </a:lnTo>
                <a:lnTo>
                  <a:pt x="6096" y="3102"/>
                </a:lnTo>
                <a:lnTo>
                  <a:pt x="5943" y="3102"/>
                </a:lnTo>
                <a:lnTo>
                  <a:pt x="5943" y="2206"/>
                </a:lnTo>
                <a:cubicBezTo>
                  <a:pt x="5943" y="988"/>
                  <a:pt x="4956" y="0"/>
                  <a:pt x="3738" y="0"/>
                </a:cubicBezTo>
                <a:cubicBezTo>
                  <a:pt x="3738" y="0"/>
                  <a:pt x="3737" y="0"/>
                  <a:pt x="3737" y="0"/>
                </a:cubicBezTo>
                <a:lnTo>
                  <a:pt x="0" y="0"/>
                </a:lnTo>
                <a:close/>
              </a:path>
            </a:pathLst>
          </a:custGeom>
          <a:noFill/>
          <a:ln w="7938" cap="sq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2" name="Picture 341">
            <a:extLst>
              <a:ext uri="{FF2B5EF4-FFF2-40B4-BE49-F238E27FC236}">
                <a16:creationId xmlns:a16="http://schemas.microsoft.com/office/drawing/2014/main" id="{B68C928D-08DA-4BE5-8482-18BDC88AA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303" y="2186312"/>
            <a:ext cx="3591577" cy="105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3" name="Freeform 343">
            <a:extLst>
              <a:ext uri="{FF2B5EF4-FFF2-40B4-BE49-F238E27FC236}">
                <a16:creationId xmlns:a16="http://schemas.microsoft.com/office/drawing/2014/main" id="{3BA88ECF-FF76-4875-B648-4A1F797FC56D}"/>
              </a:ext>
            </a:extLst>
          </p:cNvPr>
          <p:cNvSpPr>
            <a:spLocks/>
          </p:cNvSpPr>
          <p:nvPr/>
        </p:nvSpPr>
        <p:spPr bwMode="auto">
          <a:xfrm>
            <a:off x="5564328" y="2216467"/>
            <a:ext cx="3482068" cy="955426"/>
          </a:xfrm>
          <a:custGeom>
            <a:avLst/>
            <a:gdLst>
              <a:gd name="T0" fmla="*/ 1 w 6622"/>
              <a:gd name="T1" fmla="*/ 1947 h 1947"/>
              <a:gd name="T2" fmla="*/ 0 w 6622"/>
              <a:gd name="T3" fmla="*/ 1640 h 1947"/>
              <a:gd name="T4" fmla="*/ 5090 w 6622"/>
              <a:gd name="T5" fmla="*/ 1622 h 1947"/>
              <a:gd name="T6" fmla="*/ 6162 w 6622"/>
              <a:gd name="T7" fmla="*/ 543 h 1947"/>
              <a:gd name="T8" fmla="*/ 6162 w 6622"/>
              <a:gd name="T9" fmla="*/ 542 h 1947"/>
              <a:gd name="T10" fmla="*/ 6161 w 6622"/>
              <a:gd name="T11" fmla="*/ 308 h 1947"/>
              <a:gd name="T12" fmla="*/ 6008 w 6622"/>
              <a:gd name="T13" fmla="*/ 309 h 1947"/>
              <a:gd name="T14" fmla="*/ 6314 w 6622"/>
              <a:gd name="T15" fmla="*/ 0 h 1947"/>
              <a:gd name="T16" fmla="*/ 6622 w 6622"/>
              <a:gd name="T17" fmla="*/ 306 h 1947"/>
              <a:gd name="T18" fmla="*/ 6469 w 6622"/>
              <a:gd name="T19" fmla="*/ 307 h 1947"/>
              <a:gd name="T20" fmla="*/ 6469 w 6622"/>
              <a:gd name="T21" fmla="*/ 541 h 1947"/>
              <a:gd name="T22" fmla="*/ 5092 w 6622"/>
              <a:gd name="T23" fmla="*/ 1930 h 1947"/>
              <a:gd name="T24" fmla="*/ 5091 w 6622"/>
              <a:gd name="T25" fmla="*/ 1930 h 1947"/>
              <a:gd name="T26" fmla="*/ 1 w 6622"/>
              <a:gd name="T27" fmla="*/ 1947 h 1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622" h="1947">
                <a:moveTo>
                  <a:pt x="1" y="1947"/>
                </a:moveTo>
                <a:lnTo>
                  <a:pt x="0" y="1640"/>
                </a:lnTo>
                <a:lnTo>
                  <a:pt x="5090" y="1622"/>
                </a:lnTo>
                <a:cubicBezTo>
                  <a:pt x="5684" y="1620"/>
                  <a:pt x="6164" y="1137"/>
                  <a:pt x="6162" y="543"/>
                </a:cubicBezTo>
                <a:cubicBezTo>
                  <a:pt x="6162" y="543"/>
                  <a:pt x="6162" y="543"/>
                  <a:pt x="6162" y="542"/>
                </a:cubicBezTo>
                <a:lnTo>
                  <a:pt x="6161" y="308"/>
                </a:lnTo>
                <a:lnTo>
                  <a:pt x="6008" y="309"/>
                </a:lnTo>
                <a:lnTo>
                  <a:pt x="6314" y="0"/>
                </a:lnTo>
                <a:lnTo>
                  <a:pt x="6622" y="306"/>
                </a:lnTo>
                <a:lnTo>
                  <a:pt x="6469" y="307"/>
                </a:lnTo>
                <a:lnTo>
                  <a:pt x="6469" y="541"/>
                </a:lnTo>
                <a:cubicBezTo>
                  <a:pt x="6472" y="1305"/>
                  <a:pt x="5855" y="1927"/>
                  <a:pt x="5092" y="1930"/>
                </a:cubicBezTo>
                <a:cubicBezTo>
                  <a:pt x="5091" y="1930"/>
                  <a:pt x="5091" y="1930"/>
                  <a:pt x="5091" y="1930"/>
                </a:cubicBezTo>
                <a:lnTo>
                  <a:pt x="1" y="1947"/>
                </a:lnTo>
                <a:close/>
              </a:path>
            </a:pathLst>
          </a:custGeom>
          <a:solidFill>
            <a:srgbClr val="4F88B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Freeform 344">
            <a:extLst>
              <a:ext uri="{FF2B5EF4-FFF2-40B4-BE49-F238E27FC236}">
                <a16:creationId xmlns:a16="http://schemas.microsoft.com/office/drawing/2014/main" id="{90EF0922-75D0-4483-82B1-90B2C22BAA67}"/>
              </a:ext>
            </a:extLst>
          </p:cNvPr>
          <p:cNvSpPr>
            <a:spLocks/>
          </p:cNvSpPr>
          <p:nvPr/>
        </p:nvSpPr>
        <p:spPr bwMode="auto">
          <a:xfrm>
            <a:off x="5564328" y="2216467"/>
            <a:ext cx="3482068" cy="955426"/>
          </a:xfrm>
          <a:custGeom>
            <a:avLst/>
            <a:gdLst>
              <a:gd name="T0" fmla="*/ 1 w 6622"/>
              <a:gd name="T1" fmla="*/ 1947 h 1947"/>
              <a:gd name="T2" fmla="*/ 0 w 6622"/>
              <a:gd name="T3" fmla="*/ 1640 h 1947"/>
              <a:gd name="T4" fmla="*/ 5090 w 6622"/>
              <a:gd name="T5" fmla="*/ 1622 h 1947"/>
              <a:gd name="T6" fmla="*/ 6162 w 6622"/>
              <a:gd name="T7" fmla="*/ 543 h 1947"/>
              <a:gd name="T8" fmla="*/ 6162 w 6622"/>
              <a:gd name="T9" fmla="*/ 542 h 1947"/>
              <a:gd name="T10" fmla="*/ 6161 w 6622"/>
              <a:gd name="T11" fmla="*/ 308 h 1947"/>
              <a:gd name="T12" fmla="*/ 6008 w 6622"/>
              <a:gd name="T13" fmla="*/ 309 h 1947"/>
              <a:gd name="T14" fmla="*/ 6314 w 6622"/>
              <a:gd name="T15" fmla="*/ 0 h 1947"/>
              <a:gd name="T16" fmla="*/ 6622 w 6622"/>
              <a:gd name="T17" fmla="*/ 306 h 1947"/>
              <a:gd name="T18" fmla="*/ 6469 w 6622"/>
              <a:gd name="T19" fmla="*/ 307 h 1947"/>
              <a:gd name="T20" fmla="*/ 6469 w 6622"/>
              <a:gd name="T21" fmla="*/ 541 h 1947"/>
              <a:gd name="T22" fmla="*/ 5092 w 6622"/>
              <a:gd name="T23" fmla="*/ 1930 h 1947"/>
              <a:gd name="T24" fmla="*/ 5091 w 6622"/>
              <a:gd name="T25" fmla="*/ 1930 h 1947"/>
              <a:gd name="T26" fmla="*/ 1 w 6622"/>
              <a:gd name="T27" fmla="*/ 1947 h 1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622" h="1947">
                <a:moveTo>
                  <a:pt x="1" y="1947"/>
                </a:moveTo>
                <a:lnTo>
                  <a:pt x="0" y="1640"/>
                </a:lnTo>
                <a:lnTo>
                  <a:pt x="5090" y="1622"/>
                </a:lnTo>
                <a:cubicBezTo>
                  <a:pt x="5684" y="1620"/>
                  <a:pt x="6164" y="1137"/>
                  <a:pt x="6162" y="543"/>
                </a:cubicBezTo>
                <a:cubicBezTo>
                  <a:pt x="6162" y="543"/>
                  <a:pt x="6162" y="543"/>
                  <a:pt x="6162" y="542"/>
                </a:cubicBezTo>
                <a:lnTo>
                  <a:pt x="6161" y="308"/>
                </a:lnTo>
                <a:lnTo>
                  <a:pt x="6008" y="309"/>
                </a:lnTo>
                <a:lnTo>
                  <a:pt x="6314" y="0"/>
                </a:lnTo>
                <a:lnTo>
                  <a:pt x="6622" y="306"/>
                </a:lnTo>
                <a:lnTo>
                  <a:pt x="6469" y="307"/>
                </a:lnTo>
                <a:lnTo>
                  <a:pt x="6469" y="541"/>
                </a:lnTo>
                <a:cubicBezTo>
                  <a:pt x="6472" y="1305"/>
                  <a:pt x="5855" y="1927"/>
                  <a:pt x="5092" y="1930"/>
                </a:cubicBezTo>
                <a:cubicBezTo>
                  <a:pt x="5091" y="1930"/>
                  <a:pt x="5091" y="1930"/>
                  <a:pt x="5091" y="1930"/>
                </a:cubicBezTo>
                <a:lnTo>
                  <a:pt x="1" y="1947"/>
                </a:lnTo>
                <a:close/>
              </a:path>
            </a:pathLst>
          </a:custGeom>
          <a:noFill/>
          <a:ln w="7938" cap="sq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Rectangle 345">
            <a:extLst>
              <a:ext uri="{FF2B5EF4-FFF2-40B4-BE49-F238E27FC236}">
                <a16:creationId xmlns:a16="http://schemas.microsoft.com/office/drawing/2014/main" id="{77317F84-5176-497F-A5A3-23945B7AF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0201" y="2008558"/>
            <a:ext cx="926295" cy="15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Calibri" panose="020F0502020204030204" pitchFamily="34" charset="0"/>
              </a:rPr>
              <a:t>Factory Backbone</a:t>
            </a:r>
            <a:endParaRPr lang="en-US" altLang="en-US" sz="1799">
              <a:solidFill>
                <a:srgbClr val="000000"/>
              </a:solidFill>
            </a:endParaRPr>
          </a:p>
        </p:txBody>
      </p:sp>
      <p:pic>
        <p:nvPicPr>
          <p:cNvPr id="326" name="Picture 346">
            <a:extLst>
              <a:ext uri="{FF2B5EF4-FFF2-40B4-BE49-F238E27FC236}">
                <a16:creationId xmlns:a16="http://schemas.microsoft.com/office/drawing/2014/main" id="{63ECD807-FBC4-4D4C-88FE-66E4283EE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348" y="1165815"/>
            <a:ext cx="2809143" cy="86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" name="Freeform 347">
            <a:extLst>
              <a:ext uri="{FF2B5EF4-FFF2-40B4-BE49-F238E27FC236}">
                <a16:creationId xmlns:a16="http://schemas.microsoft.com/office/drawing/2014/main" id="{537B55D6-AE4B-40B0-A960-6325555CC289}"/>
              </a:ext>
            </a:extLst>
          </p:cNvPr>
          <p:cNvSpPr>
            <a:spLocks noEditPoints="1"/>
          </p:cNvSpPr>
          <p:nvPr/>
        </p:nvSpPr>
        <p:spPr bwMode="auto">
          <a:xfrm>
            <a:off x="8463934" y="1170578"/>
            <a:ext cx="2793272" cy="852265"/>
          </a:xfrm>
          <a:custGeom>
            <a:avLst/>
            <a:gdLst>
              <a:gd name="T0" fmla="*/ 310 w 5313"/>
              <a:gd name="T1" fmla="*/ 1005 h 1740"/>
              <a:gd name="T2" fmla="*/ 85 w 5313"/>
              <a:gd name="T3" fmla="*/ 722 h 1740"/>
              <a:gd name="T4" fmla="*/ 506 w 5313"/>
              <a:gd name="T5" fmla="*/ 588 h 1740"/>
              <a:gd name="T6" fmla="*/ 1408 w 5313"/>
              <a:gd name="T7" fmla="*/ 191 h 1740"/>
              <a:gd name="T8" fmla="*/ 1711 w 5313"/>
              <a:gd name="T9" fmla="*/ 237 h 1740"/>
              <a:gd name="T10" fmla="*/ 2743 w 5313"/>
              <a:gd name="T11" fmla="*/ 159 h 1740"/>
              <a:gd name="T12" fmla="*/ 3584 w 5313"/>
              <a:gd name="T13" fmla="*/ 112 h 1740"/>
              <a:gd name="T14" fmla="*/ 3628 w 5313"/>
              <a:gd name="T15" fmla="*/ 133 h 1740"/>
              <a:gd name="T16" fmla="*/ 4589 w 5313"/>
              <a:gd name="T17" fmla="*/ 161 h 1740"/>
              <a:gd name="T18" fmla="*/ 4710 w 5313"/>
              <a:gd name="T19" fmla="*/ 263 h 1740"/>
              <a:gd name="T20" fmla="*/ 5145 w 5313"/>
              <a:gd name="T21" fmla="*/ 545 h 1740"/>
              <a:gd name="T22" fmla="*/ 5103 w 5313"/>
              <a:gd name="T23" fmla="*/ 627 h 1740"/>
              <a:gd name="T24" fmla="*/ 5017 w 5313"/>
              <a:gd name="T25" fmla="*/ 1077 h 1740"/>
              <a:gd name="T26" fmla="*/ 4611 w 5313"/>
              <a:gd name="T27" fmla="*/ 1148 h 1740"/>
              <a:gd name="T28" fmla="*/ 3687 w 5313"/>
              <a:gd name="T29" fmla="*/ 1440 h 1740"/>
              <a:gd name="T30" fmla="*/ 3530 w 5313"/>
              <a:gd name="T31" fmla="*/ 1409 h 1740"/>
              <a:gd name="T32" fmla="*/ 2329 w 5313"/>
              <a:gd name="T33" fmla="*/ 1624 h 1740"/>
              <a:gd name="T34" fmla="*/ 2055 w 5313"/>
              <a:gd name="T35" fmla="*/ 1513 h 1740"/>
              <a:gd name="T36" fmla="*/ 777 w 5313"/>
              <a:gd name="T37" fmla="*/ 1409 h 1740"/>
              <a:gd name="T38" fmla="*/ 174 w 5313"/>
              <a:gd name="T39" fmla="*/ 1303 h 1740"/>
              <a:gd name="T40" fmla="*/ 310 w 5313"/>
              <a:gd name="T41" fmla="*/ 1005 h 1740"/>
              <a:gd name="T42" fmla="*/ 580 w 5313"/>
              <a:gd name="T43" fmla="*/ 1018 h 1740"/>
              <a:gd name="T44" fmla="*/ 310 w 5313"/>
              <a:gd name="T45" fmla="*/ 1005 h 1740"/>
              <a:gd name="T46" fmla="*/ 1981 w 5313"/>
              <a:gd name="T47" fmla="*/ 1448 h 1740"/>
              <a:gd name="T48" fmla="*/ 2055 w 5313"/>
              <a:gd name="T49" fmla="*/ 1513 h 1740"/>
              <a:gd name="T50" fmla="*/ 3567 w 5313"/>
              <a:gd name="T51" fmla="*/ 1331 h 1740"/>
              <a:gd name="T52" fmla="*/ 3530 w 5313"/>
              <a:gd name="T53" fmla="*/ 1409 h 1740"/>
              <a:gd name="T54" fmla="*/ 4316 w 5313"/>
              <a:gd name="T55" fmla="*/ 940 h 1740"/>
              <a:gd name="T56" fmla="*/ 4611 w 5313"/>
              <a:gd name="T57" fmla="*/ 1148 h 1740"/>
              <a:gd name="T58" fmla="*/ 4611 w 5313"/>
              <a:gd name="T59" fmla="*/ 1148 h 1740"/>
              <a:gd name="T60" fmla="*/ 4955 w 5313"/>
              <a:gd name="T61" fmla="*/ 706 h 1740"/>
              <a:gd name="T62" fmla="*/ 5103 w 5313"/>
              <a:gd name="T63" fmla="*/ 627 h 1740"/>
              <a:gd name="T64" fmla="*/ 1858 w 5313"/>
              <a:gd name="T65" fmla="*/ 289 h 1740"/>
              <a:gd name="T66" fmla="*/ 1711 w 5313"/>
              <a:gd name="T67" fmla="*/ 237 h 1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313" h="1740">
                <a:moveTo>
                  <a:pt x="310" y="1005"/>
                </a:moveTo>
                <a:cubicBezTo>
                  <a:pt x="100" y="960"/>
                  <a:pt x="0" y="833"/>
                  <a:pt x="85" y="722"/>
                </a:cubicBezTo>
                <a:cubicBezTo>
                  <a:pt x="154" y="633"/>
                  <a:pt x="325" y="579"/>
                  <a:pt x="506" y="588"/>
                </a:cubicBezTo>
                <a:cubicBezTo>
                  <a:pt x="548" y="347"/>
                  <a:pt x="952" y="168"/>
                  <a:pt x="1408" y="191"/>
                </a:cubicBezTo>
                <a:cubicBezTo>
                  <a:pt x="1514" y="196"/>
                  <a:pt x="1616" y="211"/>
                  <a:pt x="1711" y="237"/>
                </a:cubicBezTo>
                <a:cubicBezTo>
                  <a:pt x="1995" y="105"/>
                  <a:pt x="2400" y="74"/>
                  <a:pt x="2743" y="159"/>
                </a:cubicBezTo>
                <a:cubicBezTo>
                  <a:pt x="2951" y="23"/>
                  <a:pt x="3327" y="2"/>
                  <a:pt x="3584" y="112"/>
                </a:cubicBezTo>
                <a:cubicBezTo>
                  <a:pt x="3599" y="118"/>
                  <a:pt x="3614" y="125"/>
                  <a:pt x="3628" y="133"/>
                </a:cubicBezTo>
                <a:cubicBezTo>
                  <a:pt x="3908" y="0"/>
                  <a:pt x="4338" y="13"/>
                  <a:pt x="4589" y="161"/>
                </a:cubicBezTo>
                <a:cubicBezTo>
                  <a:pt x="4640" y="191"/>
                  <a:pt x="4680" y="226"/>
                  <a:pt x="4710" y="263"/>
                </a:cubicBezTo>
                <a:cubicBezTo>
                  <a:pt x="4977" y="277"/>
                  <a:pt x="5172" y="404"/>
                  <a:pt x="5145" y="545"/>
                </a:cubicBezTo>
                <a:cubicBezTo>
                  <a:pt x="5140" y="574"/>
                  <a:pt x="5125" y="602"/>
                  <a:pt x="5103" y="627"/>
                </a:cubicBezTo>
                <a:cubicBezTo>
                  <a:pt x="5313" y="764"/>
                  <a:pt x="5274" y="965"/>
                  <a:pt x="5017" y="1077"/>
                </a:cubicBezTo>
                <a:cubicBezTo>
                  <a:pt x="4902" y="1126"/>
                  <a:pt x="4758" y="1151"/>
                  <a:pt x="4611" y="1148"/>
                </a:cubicBezTo>
                <a:cubicBezTo>
                  <a:pt x="4508" y="1364"/>
                  <a:pt x="4095" y="1494"/>
                  <a:pt x="3687" y="1440"/>
                </a:cubicBezTo>
                <a:cubicBezTo>
                  <a:pt x="3633" y="1433"/>
                  <a:pt x="3580" y="1422"/>
                  <a:pt x="3530" y="1409"/>
                </a:cubicBezTo>
                <a:cubicBezTo>
                  <a:pt x="3310" y="1644"/>
                  <a:pt x="2772" y="1740"/>
                  <a:pt x="2329" y="1624"/>
                </a:cubicBezTo>
                <a:cubicBezTo>
                  <a:pt x="2225" y="1596"/>
                  <a:pt x="2132" y="1559"/>
                  <a:pt x="2055" y="1513"/>
                </a:cubicBezTo>
                <a:cubicBezTo>
                  <a:pt x="1629" y="1622"/>
                  <a:pt x="1120" y="1581"/>
                  <a:pt x="777" y="1409"/>
                </a:cubicBezTo>
                <a:cubicBezTo>
                  <a:pt x="555" y="1468"/>
                  <a:pt x="286" y="1421"/>
                  <a:pt x="174" y="1303"/>
                </a:cubicBezTo>
                <a:cubicBezTo>
                  <a:pt x="76" y="1200"/>
                  <a:pt x="133" y="1074"/>
                  <a:pt x="310" y="1005"/>
                </a:cubicBezTo>
                <a:close/>
                <a:moveTo>
                  <a:pt x="580" y="1018"/>
                </a:moveTo>
                <a:cubicBezTo>
                  <a:pt x="489" y="1030"/>
                  <a:pt x="394" y="1026"/>
                  <a:pt x="310" y="1005"/>
                </a:cubicBezTo>
                <a:moveTo>
                  <a:pt x="1981" y="1448"/>
                </a:moveTo>
                <a:cubicBezTo>
                  <a:pt x="1998" y="1472"/>
                  <a:pt x="2023" y="1494"/>
                  <a:pt x="2055" y="1513"/>
                </a:cubicBezTo>
                <a:moveTo>
                  <a:pt x="3567" y="1331"/>
                </a:moveTo>
                <a:cubicBezTo>
                  <a:pt x="3566" y="1358"/>
                  <a:pt x="3553" y="1384"/>
                  <a:pt x="3530" y="1409"/>
                </a:cubicBezTo>
                <a:moveTo>
                  <a:pt x="4316" y="940"/>
                </a:moveTo>
                <a:cubicBezTo>
                  <a:pt x="4506" y="954"/>
                  <a:pt x="4638" y="1047"/>
                  <a:pt x="4611" y="1148"/>
                </a:cubicBezTo>
                <a:cubicBezTo>
                  <a:pt x="4611" y="1148"/>
                  <a:pt x="4611" y="1148"/>
                  <a:pt x="4611" y="1148"/>
                </a:cubicBezTo>
                <a:moveTo>
                  <a:pt x="4955" y="706"/>
                </a:moveTo>
                <a:cubicBezTo>
                  <a:pt x="5020" y="689"/>
                  <a:pt x="5072" y="662"/>
                  <a:pt x="5103" y="627"/>
                </a:cubicBezTo>
                <a:moveTo>
                  <a:pt x="1858" y="289"/>
                </a:moveTo>
                <a:cubicBezTo>
                  <a:pt x="1815" y="267"/>
                  <a:pt x="1765" y="249"/>
                  <a:pt x="1711" y="237"/>
                </a:cubicBezTo>
              </a:path>
            </a:pathLst>
          </a:custGeom>
          <a:noFill/>
          <a:ln w="7938" cap="sq">
            <a:solidFill>
              <a:srgbClr val="4F88B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8" name="Picture 348">
            <a:extLst>
              <a:ext uri="{FF2B5EF4-FFF2-40B4-BE49-F238E27FC236}">
                <a16:creationId xmlns:a16="http://schemas.microsoft.com/office/drawing/2014/main" id="{9C65EC75-8895-4262-98A5-C0115456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417" y="1354680"/>
            <a:ext cx="563416" cy="37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9" name="Rectangle 350">
            <a:extLst>
              <a:ext uri="{FF2B5EF4-FFF2-40B4-BE49-F238E27FC236}">
                <a16:creationId xmlns:a16="http://schemas.microsoft.com/office/drawing/2014/main" id="{3D2729B4-14BB-419E-AEFA-29726B628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1029" y="1378486"/>
            <a:ext cx="453907" cy="282501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Rectangle 351">
            <a:extLst>
              <a:ext uri="{FF2B5EF4-FFF2-40B4-BE49-F238E27FC236}">
                <a16:creationId xmlns:a16="http://schemas.microsoft.com/office/drawing/2014/main" id="{E3A6941F-D4DE-487B-9771-05F1821B6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1029" y="1378486"/>
            <a:ext cx="453907" cy="282501"/>
          </a:xfrm>
          <a:prstGeom prst="rect">
            <a:avLst/>
          </a:prstGeom>
          <a:noFill/>
          <a:ln w="3175" cap="sq">
            <a:solidFill>
              <a:srgbClr val="C8C8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Rectangle 352">
            <a:extLst>
              <a:ext uri="{FF2B5EF4-FFF2-40B4-BE49-F238E27FC236}">
                <a16:creationId xmlns:a16="http://schemas.microsoft.com/office/drawing/2014/main" id="{AD3E783B-CC6A-4704-9001-F5F3C755D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0383" y="1395944"/>
            <a:ext cx="301287" cy="12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>
                <a:solidFill>
                  <a:srgbClr val="FEFFFF"/>
                </a:solidFill>
                <a:latin typeface="Calibri" panose="020F0502020204030204" pitchFamily="34" charset="0"/>
              </a:rPr>
              <a:t>Virtual </a:t>
            </a:r>
            <a:endParaRPr lang="en-US" altLang="en-US" sz="1799">
              <a:solidFill>
                <a:srgbClr val="000000"/>
              </a:solidFill>
            </a:endParaRPr>
          </a:p>
        </p:txBody>
      </p:sp>
      <p:sp>
        <p:nvSpPr>
          <p:cNvPr id="332" name="Rectangle 353">
            <a:extLst>
              <a:ext uri="{FF2B5EF4-FFF2-40B4-BE49-F238E27FC236}">
                <a16:creationId xmlns:a16="http://schemas.microsoft.com/office/drawing/2014/main" id="{636C480A-13EF-4BBF-A4DD-C8A38BCE8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8627" y="1521323"/>
            <a:ext cx="150643" cy="12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>
                <a:solidFill>
                  <a:srgbClr val="FEFFFF"/>
                </a:solidFill>
                <a:latin typeface="Calibri" panose="020F0502020204030204" pitchFamily="34" charset="0"/>
              </a:rPr>
              <a:t>PLC</a:t>
            </a:r>
            <a:endParaRPr lang="en-US" altLang="en-US" sz="1799">
              <a:solidFill>
                <a:srgbClr val="000000"/>
              </a:solidFill>
            </a:endParaRPr>
          </a:p>
        </p:txBody>
      </p:sp>
      <p:pic>
        <p:nvPicPr>
          <p:cNvPr id="333" name="Picture 354">
            <a:extLst>
              <a:ext uri="{FF2B5EF4-FFF2-40B4-BE49-F238E27FC236}">
                <a16:creationId xmlns:a16="http://schemas.microsoft.com/office/drawing/2014/main" id="{8C62BC86-79F9-4758-9A94-523487DE4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469" y="1261041"/>
            <a:ext cx="1017323" cy="51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4" name="Rectangle 356">
            <a:extLst>
              <a:ext uri="{FF2B5EF4-FFF2-40B4-BE49-F238E27FC236}">
                <a16:creationId xmlns:a16="http://schemas.microsoft.com/office/drawing/2014/main" id="{01E4C706-508E-4AFB-880A-BBFE6655C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6495" y="1284848"/>
            <a:ext cx="909401" cy="422165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Rectangle 357">
            <a:extLst>
              <a:ext uri="{FF2B5EF4-FFF2-40B4-BE49-F238E27FC236}">
                <a16:creationId xmlns:a16="http://schemas.microsoft.com/office/drawing/2014/main" id="{6F828984-841C-4E66-998A-094CA22B8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6495" y="1284848"/>
            <a:ext cx="909401" cy="422165"/>
          </a:xfrm>
          <a:prstGeom prst="rect">
            <a:avLst/>
          </a:prstGeom>
          <a:noFill/>
          <a:ln w="3175" cap="sq">
            <a:solidFill>
              <a:srgbClr val="C8C8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Rectangle 358">
            <a:extLst>
              <a:ext uri="{FF2B5EF4-FFF2-40B4-BE49-F238E27FC236}">
                <a16:creationId xmlns:a16="http://schemas.microsoft.com/office/drawing/2014/main" id="{5186DB0A-FF77-4017-A60A-7A3A8A3A8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8870" y="1311828"/>
            <a:ext cx="770844" cy="12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>
                <a:solidFill>
                  <a:srgbClr val="FEFFFF"/>
                </a:solidFill>
                <a:latin typeface="Calibri" panose="020F0502020204030204" pitchFamily="34" charset="0"/>
              </a:rPr>
              <a:t>Machine Learning </a:t>
            </a:r>
            <a:endParaRPr lang="en-US" altLang="en-US" sz="1799">
              <a:solidFill>
                <a:srgbClr val="000000"/>
              </a:solidFill>
            </a:endParaRPr>
          </a:p>
        </p:txBody>
      </p:sp>
      <p:sp>
        <p:nvSpPr>
          <p:cNvPr id="337" name="Rectangle 359">
            <a:extLst>
              <a:ext uri="{FF2B5EF4-FFF2-40B4-BE49-F238E27FC236}">
                <a16:creationId xmlns:a16="http://schemas.microsoft.com/office/drawing/2014/main" id="{C834E190-C6BF-45FC-9197-D1ACAF42A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9137" y="1437208"/>
            <a:ext cx="84938" cy="12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>
                <a:solidFill>
                  <a:srgbClr val="FEFFFF"/>
                </a:solidFill>
                <a:latin typeface="Calibri" panose="020F0502020204030204" pitchFamily="34" charset="0"/>
              </a:rPr>
              <a:t>AI</a:t>
            </a:r>
            <a:endParaRPr lang="en-US" altLang="en-US" sz="1799">
              <a:solidFill>
                <a:srgbClr val="000000"/>
              </a:solidFill>
            </a:endParaRPr>
          </a:p>
        </p:txBody>
      </p:sp>
      <p:sp>
        <p:nvSpPr>
          <p:cNvPr id="338" name="Rectangle 360">
            <a:extLst>
              <a:ext uri="{FF2B5EF4-FFF2-40B4-BE49-F238E27FC236}">
                <a16:creationId xmlns:a16="http://schemas.microsoft.com/office/drawing/2014/main" id="{2360A088-F067-4A44-801B-983F31148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4095" y="1562588"/>
            <a:ext cx="568919" cy="12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>
                <a:solidFill>
                  <a:srgbClr val="FEFFFF"/>
                </a:solidFill>
                <a:latin typeface="Calibri" panose="020F0502020204030204" pitchFamily="34" charset="0"/>
              </a:rPr>
              <a:t>Local services</a:t>
            </a:r>
            <a:endParaRPr lang="en-US" altLang="en-US" sz="1799">
              <a:solidFill>
                <a:srgbClr val="000000"/>
              </a:solidFill>
            </a:endParaRPr>
          </a:p>
        </p:txBody>
      </p:sp>
      <p:sp>
        <p:nvSpPr>
          <p:cNvPr id="339" name="Rectangle 361">
            <a:extLst>
              <a:ext uri="{FF2B5EF4-FFF2-40B4-BE49-F238E27FC236}">
                <a16:creationId xmlns:a16="http://schemas.microsoft.com/office/drawing/2014/main" id="{0C073083-0993-49C2-80D6-8DCB850E9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9595" y="1719710"/>
            <a:ext cx="121796" cy="12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>
                <a:solidFill>
                  <a:srgbClr val="5B9BD5"/>
                </a:solidFill>
                <a:latin typeface="Calibri" panose="020F0502020204030204" pitchFamily="34" charset="0"/>
              </a:rPr>
              <a:t>On</a:t>
            </a:r>
            <a:endParaRPr lang="en-US" altLang="en-US" sz="1799">
              <a:solidFill>
                <a:srgbClr val="000000"/>
              </a:solidFill>
            </a:endParaRPr>
          </a:p>
        </p:txBody>
      </p:sp>
      <p:sp>
        <p:nvSpPr>
          <p:cNvPr id="340" name="Rectangle 362">
            <a:extLst>
              <a:ext uri="{FF2B5EF4-FFF2-40B4-BE49-F238E27FC236}">
                <a16:creationId xmlns:a16="http://schemas.microsoft.com/office/drawing/2014/main" id="{45D049A3-7261-4BDE-97FA-5358C3548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2910" y="1719710"/>
            <a:ext cx="32052" cy="12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>
                <a:solidFill>
                  <a:srgbClr val="5B9BD5"/>
                </a:solidFill>
                <a:latin typeface="Calibri" panose="020F0502020204030204" pitchFamily="34" charset="0"/>
              </a:rPr>
              <a:t>-</a:t>
            </a:r>
            <a:endParaRPr lang="en-US" altLang="en-US" sz="1799">
              <a:solidFill>
                <a:srgbClr val="000000"/>
              </a:solidFill>
            </a:endParaRPr>
          </a:p>
        </p:txBody>
      </p:sp>
      <p:sp>
        <p:nvSpPr>
          <p:cNvPr id="341" name="Rectangle 363">
            <a:extLst>
              <a:ext uri="{FF2B5EF4-FFF2-40B4-BE49-F238E27FC236}">
                <a16:creationId xmlns:a16="http://schemas.microsoft.com/office/drawing/2014/main" id="{F6117A00-B85C-4900-8F48-0ADA9C73E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6240" y="1719710"/>
            <a:ext cx="1144246" cy="12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 dirty="0">
                <a:solidFill>
                  <a:srgbClr val="5B9BD5"/>
                </a:solidFill>
                <a:latin typeface="Calibri" panose="020F0502020204030204" pitchFamily="34" charset="0"/>
              </a:rPr>
              <a:t>premises automation cloud</a:t>
            </a:r>
            <a:endParaRPr lang="en-US" altLang="en-US" sz="1799" dirty="0">
              <a:solidFill>
                <a:srgbClr val="000000"/>
              </a:solidFill>
            </a:endParaRPr>
          </a:p>
        </p:txBody>
      </p:sp>
      <p:sp>
        <p:nvSpPr>
          <p:cNvPr id="342" name="Rectangle 364">
            <a:extLst>
              <a:ext uri="{FF2B5EF4-FFF2-40B4-BE49-F238E27FC236}">
                <a16:creationId xmlns:a16="http://schemas.microsoft.com/office/drawing/2014/main" id="{37C9D374-D8FA-4503-A062-C5365A9D8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910" y="3021119"/>
            <a:ext cx="1221170" cy="15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>
                <a:solidFill>
                  <a:srgbClr val="FFFFFF"/>
                </a:solidFill>
                <a:latin typeface="Calibri" panose="020F0502020204030204" pitchFamily="34" charset="0"/>
              </a:rPr>
              <a:t>Centralized Supervision</a:t>
            </a:r>
            <a:endParaRPr lang="en-US" altLang="en-US" sz="1799" dirty="0">
              <a:solidFill>
                <a:srgbClr val="000000"/>
              </a:solidFill>
            </a:endParaRPr>
          </a:p>
        </p:txBody>
      </p:sp>
      <p:pic>
        <p:nvPicPr>
          <p:cNvPr id="343" name="Picture 365">
            <a:extLst>
              <a:ext uri="{FF2B5EF4-FFF2-40B4-BE49-F238E27FC236}">
                <a16:creationId xmlns:a16="http://schemas.microsoft.com/office/drawing/2014/main" id="{8FC806DE-4C14-4CDA-B027-C9826B254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380" y="2186313"/>
            <a:ext cx="3542377" cy="51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4" name="Freeform 367">
            <a:extLst>
              <a:ext uri="{FF2B5EF4-FFF2-40B4-BE49-F238E27FC236}">
                <a16:creationId xmlns:a16="http://schemas.microsoft.com/office/drawing/2014/main" id="{3062F3B3-B765-47A2-B079-A8199121A021}"/>
              </a:ext>
            </a:extLst>
          </p:cNvPr>
          <p:cNvSpPr>
            <a:spLocks/>
          </p:cNvSpPr>
          <p:nvPr/>
        </p:nvSpPr>
        <p:spPr bwMode="auto">
          <a:xfrm>
            <a:off x="5211994" y="2213291"/>
            <a:ext cx="3431281" cy="412643"/>
          </a:xfrm>
          <a:custGeom>
            <a:avLst/>
            <a:gdLst>
              <a:gd name="T0" fmla="*/ 1 w 6527"/>
              <a:gd name="T1" fmla="*/ 840 h 840"/>
              <a:gd name="T2" fmla="*/ 0 w 6527"/>
              <a:gd name="T3" fmla="*/ 497 h 840"/>
              <a:gd name="T4" fmla="*/ 5882 w 6527"/>
              <a:gd name="T5" fmla="*/ 476 h 840"/>
              <a:gd name="T6" fmla="*/ 6049 w 6527"/>
              <a:gd name="T7" fmla="*/ 308 h 840"/>
              <a:gd name="T8" fmla="*/ 6049 w 6527"/>
              <a:gd name="T9" fmla="*/ 308 h 840"/>
              <a:gd name="T10" fmla="*/ 5913 w 6527"/>
              <a:gd name="T11" fmla="*/ 309 h 840"/>
              <a:gd name="T12" fmla="*/ 6219 w 6527"/>
              <a:gd name="T13" fmla="*/ 0 h 840"/>
              <a:gd name="T14" fmla="*/ 6527 w 6527"/>
              <a:gd name="T15" fmla="*/ 306 h 840"/>
              <a:gd name="T16" fmla="*/ 6392 w 6527"/>
              <a:gd name="T17" fmla="*/ 307 h 840"/>
              <a:gd name="T18" fmla="*/ 5883 w 6527"/>
              <a:gd name="T19" fmla="*/ 819 h 840"/>
              <a:gd name="T20" fmla="*/ 5883 w 6527"/>
              <a:gd name="T21" fmla="*/ 819 h 840"/>
              <a:gd name="T22" fmla="*/ 1 w 6527"/>
              <a:gd name="T23" fmla="*/ 840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27" h="840">
                <a:moveTo>
                  <a:pt x="1" y="840"/>
                </a:moveTo>
                <a:lnTo>
                  <a:pt x="0" y="497"/>
                </a:lnTo>
                <a:lnTo>
                  <a:pt x="5882" y="476"/>
                </a:lnTo>
                <a:cubicBezTo>
                  <a:pt x="5974" y="476"/>
                  <a:pt x="6049" y="401"/>
                  <a:pt x="6049" y="308"/>
                </a:cubicBezTo>
                <a:cubicBezTo>
                  <a:pt x="6049" y="308"/>
                  <a:pt x="6049" y="308"/>
                  <a:pt x="6049" y="308"/>
                </a:cubicBezTo>
                <a:lnTo>
                  <a:pt x="5913" y="309"/>
                </a:lnTo>
                <a:lnTo>
                  <a:pt x="6219" y="0"/>
                </a:lnTo>
                <a:lnTo>
                  <a:pt x="6527" y="306"/>
                </a:lnTo>
                <a:lnTo>
                  <a:pt x="6392" y="307"/>
                </a:lnTo>
                <a:cubicBezTo>
                  <a:pt x="6393" y="589"/>
                  <a:pt x="6165" y="818"/>
                  <a:pt x="5883" y="819"/>
                </a:cubicBezTo>
                <a:cubicBezTo>
                  <a:pt x="5883" y="819"/>
                  <a:pt x="5883" y="819"/>
                  <a:pt x="5883" y="819"/>
                </a:cubicBezTo>
                <a:lnTo>
                  <a:pt x="1" y="840"/>
                </a:lnTo>
                <a:close/>
              </a:path>
            </a:pathLst>
          </a:custGeom>
          <a:solidFill>
            <a:srgbClr val="4F88B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Freeform 368">
            <a:extLst>
              <a:ext uri="{FF2B5EF4-FFF2-40B4-BE49-F238E27FC236}">
                <a16:creationId xmlns:a16="http://schemas.microsoft.com/office/drawing/2014/main" id="{3DC50822-A6C1-4473-9452-5FB48541D741}"/>
              </a:ext>
            </a:extLst>
          </p:cNvPr>
          <p:cNvSpPr>
            <a:spLocks/>
          </p:cNvSpPr>
          <p:nvPr/>
        </p:nvSpPr>
        <p:spPr bwMode="auto">
          <a:xfrm>
            <a:off x="5211994" y="2213291"/>
            <a:ext cx="3431281" cy="412643"/>
          </a:xfrm>
          <a:custGeom>
            <a:avLst/>
            <a:gdLst>
              <a:gd name="T0" fmla="*/ 1 w 6527"/>
              <a:gd name="T1" fmla="*/ 840 h 840"/>
              <a:gd name="T2" fmla="*/ 0 w 6527"/>
              <a:gd name="T3" fmla="*/ 497 h 840"/>
              <a:gd name="T4" fmla="*/ 5882 w 6527"/>
              <a:gd name="T5" fmla="*/ 476 h 840"/>
              <a:gd name="T6" fmla="*/ 6049 w 6527"/>
              <a:gd name="T7" fmla="*/ 308 h 840"/>
              <a:gd name="T8" fmla="*/ 6049 w 6527"/>
              <a:gd name="T9" fmla="*/ 308 h 840"/>
              <a:gd name="T10" fmla="*/ 5913 w 6527"/>
              <a:gd name="T11" fmla="*/ 309 h 840"/>
              <a:gd name="T12" fmla="*/ 6219 w 6527"/>
              <a:gd name="T13" fmla="*/ 0 h 840"/>
              <a:gd name="T14" fmla="*/ 6527 w 6527"/>
              <a:gd name="T15" fmla="*/ 306 h 840"/>
              <a:gd name="T16" fmla="*/ 6392 w 6527"/>
              <a:gd name="T17" fmla="*/ 307 h 840"/>
              <a:gd name="T18" fmla="*/ 5883 w 6527"/>
              <a:gd name="T19" fmla="*/ 819 h 840"/>
              <a:gd name="T20" fmla="*/ 5883 w 6527"/>
              <a:gd name="T21" fmla="*/ 819 h 840"/>
              <a:gd name="T22" fmla="*/ 1 w 6527"/>
              <a:gd name="T23" fmla="*/ 840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27" h="840">
                <a:moveTo>
                  <a:pt x="1" y="840"/>
                </a:moveTo>
                <a:lnTo>
                  <a:pt x="0" y="497"/>
                </a:lnTo>
                <a:lnTo>
                  <a:pt x="5882" y="476"/>
                </a:lnTo>
                <a:cubicBezTo>
                  <a:pt x="5974" y="476"/>
                  <a:pt x="6049" y="401"/>
                  <a:pt x="6049" y="308"/>
                </a:cubicBezTo>
                <a:cubicBezTo>
                  <a:pt x="6049" y="308"/>
                  <a:pt x="6049" y="308"/>
                  <a:pt x="6049" y="308"/>
                </a:cubicBezTo>
                <a:lnTo>
                  <a:pt x="5913" y="309"/>
                </a:lnTo>
                <a:lnTo>
                  <a:pt x="6219" y="0"/>
                </a:lnTo>
                <a:lnTo>
                  <a:pt x="6527" y="306"/>
                </a:lnTo>
                <a:lnTo>
                  <a:pt x="6392" y="307"/>
                </a:lnTo>
                <a:cubicBezTo>
                  <a:pt x="6393" y="589"/>
                  <a:pt x="6165" y="818"/>
                  <a:pt x="5883" y="819"/>
                </a:cubicBezTo>
                <a:cubicBezTo>
                  <a:pt x="5883" y="819"/>
                  <a:pt x="5883" y="819"/>
                  <a:pt x="5883" y="819"/>
                </a:cubicBezTo>
                <a:lnTo>
                  <a:pt x="1" y="840"/>
                </a:lnTo>
                <a:close/>
              </a:path>
            </a:pathLst>
          </a:custGeom>
          <a:noFill/>
          <a:ln w="7938" cap="sq">
            <a:solidFill>
              <a:srgbClr val="41719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Rectangle 369">
            <a:extLst>
              <a:ext uri="{FF2B5EF4-FFF2-40B4-BE49-F238E27FC236}">
                <a16:creationId xmlns:a16="http://schemas.microsoft.com/office/drawing/2014/main" id="{47C3B546-B5C8-413E-9FD5-2E89D4109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49" y="2468813"/>
            <a:ext cx="1322134" cy="15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>
                <a:solidFill>
                  <a:srgbClr val="FFFFFF"/>
                </a:solidFill>
                <a:latin typeface="Calibri" panose="020F0502020204030204" pitchFamily="34" charset="0"/>
              </a:rPr>
              <a:t>Higher rate of interaction</a:t>
            </a:r>
            <a:endParaRPr lang="en-US" altLang="en-US" sz="1799" dirty="0">
              <a:solidFill>
                <a:srgbClr val="000000"/>
              </a:solidFill>
            </a:endParaRPr>
          </a:p>
        </p:txBody>
      </p:sp>
      <p:sp>
        <p:nvSpPr>
          <p:cNvPr id="347" name="Rectangle 370">
            <a:extLst>
              <a:ext uri="{FF2B5EF4-FFF2-40B4-BE49-F238E27FC236}">
                <a16:creationId xmlns:a16="http://schemas.microsoft.com/office/drawing/2014/main" id="{33CEB5D6-EBBF-4297-A66A-7ABA19E9D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5201" y="3667063"/>
            <a:ext cx="1924706" cy="15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>
                <a:solidFill>
                  <a:srgbClr val="FFFFFF"/>
                </a:solidFill>
                <a:latin typeface="Calibri" panose="020F0502020204030204" pitchFamily="34" charset="0"/>
              </a:rPr>
              <a:t>Control Function move to Virtual PLC</a:t>
            </a:r>
            <a:endParaRPr lang="en-US" altLang="en-US" sz="1799" dirty="0">
              <a:solidFill>
                <a:srgbClr val="000000"/>
              </a:solidFill>
            </a:endParaRPr>
          </a:p>
        </p:txBody>
      </p:sp>
      <p:sp>
        <p:nvSpPr>
          <p:cNvPr id="348" name="Rectangle 371">
            <a:extLst>
              <a:ext uri="{FF2B5EF4-FFF2-40B4-BE49-F238E27FC236}">
                <a16:creationId xmlns:a16="http://schemas.microsoft.com/office/drawing/2014/main" id="{52020832-CD86-45F3-8757-B4BD03EF6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5919" y="3938455"/>
            <a:ext cx="1000014" cy="15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  <a:latin typeface="Calibri" panose="020F0502020204030204" pitchFamily="34" charset="0"/>
              </a:rPr>
              <a:t>Distributed Control</a:t>
            </a:r>
            <a:endParaRPr lang="en-US" altLang="en-US" sz="1799">
              <a:solidFill>
                <a:srgbClr val="000000"/>
              </a:solidFill>
            </a:endParaRPr>
          </a:p>
        </p:txBody>
      </p:sp>
      <p:sp>
        <p:nvSpPr>
          <p:cNvPr id="349" name="Rectangle 372">
            <a:extLst>
              <a:ext uri="{FF2B5EF4-FFF2-40B4-BE49-F238E27FC236}">
                <a16:creationId xmlns:a16="http://schemas.microsoft.com/office/drawing/2014/main" id="{7658154D-69E2-4291-A397-1A2AC8E37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1805" y="4595509"/>
            <a:ext cx="1496815" cy="15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>
                <a:solidFill>
                  <a:srgbClr val="FFFFFF"/>
                </a:solidFill>
                <a:latin typeface="Calibri" panose="020F0502020204030204" pitchFamily="34" charset="0"/>
              </a:rPr>
              <a:t>Increased number of devices</a:t>
            </a:r>
            <a:endParaRPr lang="en-US" altLang="en-US" sz="1799" dirty="0">
              <a:solidFill>
                <a:srgbClr val="000000"/>
              </a:solidFill>
            </a:endParaRPr>
          </a:p>
        </p:txBody>
      </p:sp>
      <p:sp>
        <p:nvSpPr>
          <p:cNvPr id="350" name="Rectangle 373">
            <a:extLst>
              <a:ext uri="{FF2B5EF4-FFF2-40B4-BE49-F238E27FC236}">
                <a16:creationId xmlns:a16="http://schemas.microsoft.com/office/drawing/2014/main" id="{0443B262-1F32-458A-8512-916288806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4444" y="5330330"/>
            <a:ext cx="277248" cy="15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  <a:latin typeface="Calibri" panose="020F0502020204030204" pitchFamily="34" charset="0"/>
              </a:rPr>
              <a:t>Field </a:t>
            </a:r>
            <a:endParaRPr lang="en-US" altLang="en-US" sz="1799">
              <a:solidFill>
                <a:srgbClr val="000000"/>
              </a:solidFill>
            </a:endParaRPr>
          </a:p>
        </p:txBody>
      </p:sp>
      <p:sp>
        <p:nvSpPr>
          <p:cNvPr id="351" name="Rectangle 374">
            <a:extLst>
              <a:ext uri="{FF2B5EF4-FFF2-40B4-BE49-F238E27FC236}">
                <a16:creationId xmlns:a16="http://schemas.microsoft.com/office/drawing/2014/main" id="{E066461D-553E-4D59-AA8B-46A4C2843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4880" y="5330330"/>
            <a:ext cx="78528" cy="15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  <a:latin typeface="Calibri" panose="020F0502020204030204" pitchFamily="34" charset="0"/>
              </a:rPr>
              <a:t>/ </a:t>
            </a:r>
            <a:endParaRPr lang="en-US" altLang="en-US" sz="1799">
              <a:solidFill>
                <a:srgbClr val="000000"/>
              </a:solidFill>
            </a:endParaRPr>
          </a:p>
        </p:txBody>
      </p:sp>
      <p:sp>
        <p:nvSpPr>
          <p:cNvPr id="352" name="Rectangle 375">
            <a:extLst>
              <a:ext uri="{FF2B5EF4-FFF2-40B4-BE49-F238E27FC236}">
                <a16:creationId xmlns:a16="http://schemas.microsoft.com/office/drawing/2014/main" id="{8B4CC776-5F91-4A88-8878-3D7F54419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7409" y="5330330"/>
            <a:ext cx="116990" cy="15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  <a:latin typeface="Calibri" panose="020F0502020204030204" pitchFamily="34" charset="0"/>
              </a:rPr>
              <a:t>IO</a:t>
            </a:r>
            <a:endParaRPr lang="en-US" altLang="en-US" sz="1799">
              <a:solidFill>
                <a:srgbClr val="000000"/>
              </a:solidFill>
            </a:endParaRPr>
          </a:p>
        </p:txBody>
      </p:sp>
      <p:sp>
        <p:nvSpPr>
          <p:cNvPr id="353" name="Rectangle 376">
            <a:extLst>
              <a:ext uri="{FF2B5EF4-FFF2-40B4-BE49-F238E27FC236}">
                <a16:creationId xmlns:a16="http://schemas.microsoft.com/office/drawing/2014/main" id="{0FFD10A1-73EA-4B79-90A5-955A6FBC1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2026" y="5600134"/>
            <a:ext cx="1753228" cy="15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>
                <a:solidFill>
                  <a:srgbClr val="FFFFFF"/>
                </a:solidFill>
                <a:latin typeface="Calibri" panose="020F0502020204030204" pitchFamily="34" charset="0"/>
              </a:rPr>
              <a:t>Cyber Physical Production System</a:t>
            </a:r>
            <a:endParaRPr lang="en-US" altLang="en-US" sz="1799" dirty="0">
              <a:solidFill>
                <a:srgbClr val="000000"/>
              </a:solidFill>
            </a:endParaRPr>
          </a:p>
        </p:txBody>
      </p:sp>
      <p:sp>
        <p:nvSpPr>
          <p:cNvPr id="354" name="Rectangle 377">
            <a:extLst>
              <a:ext uri="{FF2B5EF4-FFF2-40B4-BE49-F238E27FC236}">
                <a16:creationId xmlns:a16="http://schemas.microsoft.com/office/drawing/2014/main" id="{E2459213-0CAC-4A52-B35F-034B2607E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9638" y="5750908"/>
            <a:ext cx="1693934" cy="15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>
                <a:solidFill>
                  <a:srgbClr val="FFFFFF"/>
                </a:solidFill>
                <a:latin typeface="Calibri" panose="020F0502020204030204" pitchFamily="34" charset="0"/>
              </a:rPr>
              <a:t>Distributed Control Unit merges </a:t>
            </a:r>
            <a:endParaRPr lang="en-US" altLang="en-US" sz="1799" dirty="0">
              <a:solidFill>
                <a:srgbClr val="000000"/>
              </a:solidFill>
            </a:endParaRPr>
          </a:p>
        </p:txBody>
      </p:sp>
      <p:sp>
        <p:nvSpPr>
          <p:cNvPr id="355" name="Rectangle 378">
            <a:extLst>
              <a:ext uri="{FF2B5EF4-FFF2-40B4-BE49-F238E27FC236}">
                <a16:creationId xmlns:a16="http://schemas.microsoft.com/office/drawing/2014/main" id="{05796350-C93A-4FC9-B4D9-C7D001D27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3712" y="5901681"/>
            <a:ext cx="217951" cy="15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>
                <a:solidFill>
                  <a:srgbClr val="FFFFFF"/>
                </a:solidFill>
                <a:latin typeface="Calibri" panose="020F0502020204030204" pitchFamily="34" charset="0"/>
              </a:rPr>
              <a:t>PLC </a:t>
            </a:r>
            <a:endParaRPr lang="en-US" altLang="en-US" sz="1799" dirty="0">
              <a:solidFill>
                <a:srgbClr val="000000"/>
              </a:solidFill>
            </a:endParaRPr>
          </a:p>
        </p:txBody>
      </p:sp>
      <p:sp>
        <p:nvSpPr>
          <p:cNvPr id="356" name="Rectangle 379">
            <a:extLst>
              <a:ext uri="{FF2B5EF4-FFF2-40B4-BE49-F238E27FC236}">
                <a16:creationId xmlns:a16="http://schemas.microsoft.com/office/drawing/2014/main" id="{33658EA6-A339-437A-9984-C3B6634BC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0664" y="5901681"/>
            <a:ext cx="116990" cy="15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FFFFFF"/>
                </a:solidFill>
                <a:latin typeface="Calibri" panose="020F0502020204030204" pitchFamily="34" charset="0"/>
              </a:rPr>
              <a:t>&amp; </a:t>
            </a:r>
            <a:endParaRPr lang="en-US" altLang="en-US" sz="1799">
              <a:solidFill>
                <a:srgbClr val="000000"/>
              </a:solidFill>
            </a:endParaRPr>
          </a:p>
        </p:txBody>
      </p:sp>
      <p:sp>
        <p:nvSpPr>
          <p:cNvPr id="357" name="Rectangle 380">
            <a:extLst>
              <a:ext uri="{FF2B5EF4-FFF2-40B4-BE49-F238E27FC236}">
                <a16:creationId xmlns:a16="http://schemas.microsoft.com/office/drawing/2014/main" id="{601820B5-A2FC-4781-AC15-FE4013290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2872" y="5901681"/>
            <a:ext cx="599367" cy="15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>
                <a:solidFill>
                  <a:srgbClr val="FFFFFF"/>
                </a:solidFill>
                <a:latin typeface="Calibri" panose="020F0502020204030204" pitchFamily="34" charset="0"/>
              </a:rPr>
              <a:t>IO Modules</a:t>
            </a:r>
            <a:endParaRPr lang="en-US" altLang="en-US" sz="1799" dirty="0">
              <a:solidFill>
                <a:srgbClr val="000000"/>
              </a:solidFill>
            </a:endParaRPr>
          </a:p>
        </p:txBody>
      </p:sp>
      <p:sp>
        <p:nvSpPr>
          <p:cNvPr id="358" name="Rectangle 383">
            <a:extLst>
              <a:ext uri="{FF2B5EF4-FFF2-40B4-BE49-F238E27FC236}">
                <a16:creationId xmlns:a16="http://schemas.microsoft.com/office/drawing/2014/main" id="{60E744EC-B444-4623-A11A-9FD9794CF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2048" y="5331919"/>
            <a:ext cx="858614" cy="282501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Rectangle 384">
            <a:extLst>
              <a:ext uri="{FF2B5EF4-FFF2-40B4-BE49-F238E27FC236}">
                <a16:creationId xmlns:a16="http://schemas.microsoft.com/office/drawing/2014/main" id="{8F0D0883-AF60-4A70-AF18-F1FB16AD4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2048" y="5331919"/>
            <a:ext cx="858614" cy="282501"/>
          </a:xfrm>
          <a:prstGeom prst="rect">
            <a:avLst/>
          </a:prstGeom>
          <a:noFill/>
          <a:ln w="3175" cap="sq">
            <a:solidFill>
              <a:srgbClr val="C8C8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Rectangle 385">
            <a:extLst>
              <a:ext uri="{FF2B5EF4-FFF2-40B4-BE49-F238E27FC236}">
                <a16:creationId xmlns:a16="http://schemas.microsoft.com/office/drawing/2014/main" id="{85A9302C-9864-43C5-B443-86E7B746B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4733" y="5352550"/>
            <a:ext cx="612188" cy="12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>
                <a:solidFill>
                  <a:srgbClr val="FEFFFF"/>
                </a:solidFill>
                <a:latin typeface="Calibri" panose="020F0502020204030204" pitchFamily="34" charset="0"/>
              </a:rPr>
              <a:t>Connection to </a:t>
            </a:r>
            <a:endParaRPr lang="en-US" altLang="en-US" sz="1799">
              <a:solidFill>
                <a:srgbClr val="000000"/>
              </a:solidFill>
            </a:endParaRPr>
          </a:p>
        </p:txBody>
      </p:sp>
      <p:sp>
        <p:nvSpPr>
          <p:cNvPr id="361" name="Rectangle 386">
            <a:extLst>
              <a:ext uri="{FF2B5EF4-FFF2-40B4-BE49-F238E27FC236}">
                <a16:creationId xmlns:a16="http://schemas.microsoft.com/office/drawing/2014/main" id="{2739DD1E-5BB3-4D8D-A3F7-57AFA6391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1531" y="5477931"/>
            <a:ext cx="230772" cy="12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>
                <a:solidFill>
                  <a:srgbClr val="FEFFFF"/>
                </a:solidFill>
                <a:latin typeface="Calibri" panose="020F0502020204030204" pitchFamily="34" charset="0"/>
              </a:rPr>
              <a:t>cloud</a:t>
            </a:r>
            <a:endParaRPr lang="en-US" altLang="en-US" sz="1799">
              <a:solidFill>
                <a:srgbClr val="000000"/>
              </a:solidFill>
            </a:endParaRPr>
          </a:p>
        </p:txBody>
      </p:sp>
      <p:sp>
        <p:nvSpPr>
          <p:cNvPr id="362" name="Freeform 389">
            <a:extLst>
              <a:ext uri="{FF2B5EF4-FFF2-40B4-BE49-F238E27FC236}">
                <a16:creationId xmlns:a16="http://schemas.microsoft.com/office/drawing/2014/main" id="{85D19502-3674-4443-BF43-DEB2BA204AE2}"/>
              </a:ext>
            </a:extLst>
          </p:cNvPr>
          <p:cNvSpPr>
            <a:spLocks/>
          </p:cNvSpPr>
          <p:nvPr/>
        </p:nvSpPr>
        <p:spPr bwMode="auto">
          <a:xfrm>
            <a:off x="10865197" y="1710186"/>
            <a:ext cx="403120" cy="3631254"/>
          </a:xfrm>
          <a:custGeom>
            <a:avLst/>
            <a:gdLst>
              <a:gd name="T0" fmla="*/ 207 w 254"/>
              <a:gd name="T1" fmla="*/ 2287 h 2288"/>
              <a:gd name="T2" fmla="*/ 190 w 254"/>
              <a:gd name="T3" fmla="*/ 59 h 2288"/>
              <a:gd name="T4" fmla="*/ 254 w 254"/>
              <a:gd name="T5" fmla="*/ 59 h 2288"/>
              <a:gd name="T6" fmla="*/ 126 w 254"/>
              <a:gd name="T7" fmla="*/ 0 h 2288"/>
              <a:gd name="T8" fmla="*/ 0 w 254"/>
              <a:gd name="T9" fmla="*/ 60 h 2288"/>
              <a:gd name="T10" fmla="*/ 63 w 254"/>
              <a:gd name="T11" fmla="*/ 60 h 2288"/>
              <a:gd name="T12" fmla="*/ 79 w 254"/>
              <a:gd name="T13" fmla="*/ 2288 h 2288"/>
              <a:gd name="T14" fmla="*/ 207 w 254"/>
              <a:gd name="T15" fmla="*/ 2287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4" h="2288">
                <a:moveTo>
                  <a:pt x="207" y="2287"/>
                </a:moveTo>
                <a:lnTo>
                  <a:pt x="190" y="59"/>
                </a:lnTo>
                <a:lnTo>
                  <a:pt x="254" y="59"/>
                </a:lnTo>
                <a:lnTo>
                  <a:pt x="126" y="0"/>
                </a:lnTo>
                <a:lnTo>
                  <a:pt x="0" y="60"/>
                </a:lnTo>
                <a:lnTo>
                  <a:pt x="63" y="60"/>
                </a:lnTo>
                <a:lnTo>
                  <a:pt x="79" y="2288"/>
                </a:lnTo>
                <a:lnTo>
                  <a:pt x="207" y="228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Freeform 390">
            <a:extLst>
              <a:ext uri="{FF2B5EF4-FFF2-40B4-BE49-F238E27FC236}">
                <a16:creationId xmlns:a16="http://schemas.microsoft.com/office/drawing/2014/main" id="{2DD278AB-8E47-4E95-ABBE-F83E310C0276}"/>
              </a:ext>
            </a:extLst>
          </p:cNvPr>
          <p:cNvSpPr>
            <a:spLocks/>
          </p:cNvSpPr>
          <p:nvPr/>
        </p:nvSpPr>
        <p:spPr bwMode="auto">
          <a:xfrm>
            <a:off x="10865197" y="1710186"/>
            <a:ext cx="403120" cy="3623318"/>
          </a:xfrm>
          <a:custGeom>
            <a:avLst/>
            <a:gdLst>
              <a:gd name="T0" fmla="*/ 206 w 254"/>
              <a:gd name="T1" fmla="*/ 2282 h 2283"/>
              <a:gd name="T2" fmla="*/ 190 w 254"/>
              <a:gd name="T3" fmla="*/ 59 h 2283"/>
              <a:gd name="T4" fmla="*/ 254 w 254"/>
              <a:gd name="T5" fmla="*/ 59 h 2283"/>
              <a:gd name="T6" fmla="*/ 126 w 254"/>
              <a:gd name="T7" fmla="*/ 0 h 2283"/>
              <a:gd name="T8" fmla="*/ 0 w 254"/>
              <a:gd name="T9" fmla="*/ 60 h 2283"/>
              <a:gd name="T10" fmla="*/ 63 w 254"/>
              <a:gd name="T11" fmla="*/ 60 h 2283"/>
              <a:gd name="T12" fmla="*/ 79 w 254"/>
              <a:gd name="T13" fmla="*/ 2283 h 2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4" h="2283">
                <a:moveTo>
                  <a:pt x="206" y="2282"/>
                </a:moveTo>
                <a:lnTo>
                  <a:pt x="190" y="59"/>
                </a:lnTo>
                <a:lnTo>
                  <a:pt x="254" y="59"/>
                </a:lnTo>
                <a:lnTo>
                  <a:pt x="126" y="0"/>
                </a:lnTo>
                <a:lnTo>
                  <a:pt x="0" y="60"/>
                </a:lnTo>
                <a:lnTo>
                  <a:pt x="63" y="60"/>
                </a:lnTo>
                <a:lnTo>
                  <a:pt x="79" y="2283"/>
                </a:lnTo>
              </a:path>
            </a:pathLst>
          </a:custGeom>
          <a:noFill/>
          <a:ln w="3175" cap="sq">
            <a:solidFill>
              <a:srgbClr val="C8C8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Freeform 391">
            <a:extLst>
              <a:ext uri="{FF2B5EF4-FFF2-40B4-BE49-F238E27FC236}">
                <a16:creationId xmlns:a16="http://schemas.microsoft.com/office/drawing/2014/main" id="{E25231C8-23A0-45F7-8545-A1D6647F2D22}"/>
              </a:ext>
            </a:extLst>
          </p:cNvPr>
          <p:cNvSpPr>
            <a:spLocks/>
          </p:cNvSpPr>
          <p:nvPr/>
        </p:nvSpPr>
        <p:spPr bwMode="auto">
          <a:xfrm>
            <a:off x="10993750" y="5331917"/>
            <a:ext cx="196799" cy="6348"/>
          </a:xfrm>
          <a:custGeom>
            <a:avLst/>
            <a:gdLst>
              <a:gd name="T0" fmla="*/ 124 w 124"/>
              <a:gd name="T1" fmla="*/ 3 h 4"/>
              <a:gd name="T2" fmla="*/ 124 w 124"/>
              <a:gd name="T3" fmla="*/ 0 h 4"/>
              <a:gd name="T4" fmla="*/ 0 w 124"/>
              <a:gd name="T5" fmla="*/ 1 h 4"/>
              <a:gd name="T6" fmla="*/ 0 w 124"/>
              <a:gd name="T7" fmla="*/ 4 h 4"/>
              <a:gd name="T8" fmla="*/ 124 w 124"/>
              <a:gd name="T9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" h="4">
                <a:moveTo>
                  <a:pt x="124" y="3"/>
                </a:moveTo>
                <a:lnTo>
                  <a:pt x="124" y="0"/>
                </a:lnTo>
                <a:lnTo>
                  <a:pt x="0" y="1"/>
                </a:lnTo>
                <a:lnTo>
                  <a:pt x="0" y="4"/>
                </a:lnTo>
                <a:lnTo>
                  <a:pt x="124" y="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Freeform 393">
            <a:extLst>
              <a:ext uri="{FF2B5EF4-FFF2-40B4-BE49-F238E27FC236}">
                <a16:creationId xmlns:a16="http://schemas.microsoft.com/office/drawing/2014/main" id="{ED197364-17E2-4F2C-AE95-FB248809FEDC}"/>
              </a:ext>
            </a:extLst>
          </p:cNvPr>
          <p:cNvSpPr>
            <a:spLocks noEditPoints="1"/>
          </p:cNvSpPr>
          <p:nvPr/>
        </p:nvSpPr>
        <p:spPr bwMode="auto">
          <a:xfrm>
            <a:off x="11035014" y="3257596"/>
            <a:ext cx="96813" cy="522151"/>
          </a:xfrm>
          <a:custGeom>
            <a:avLst/>
            <a:gdLst>
              <a:gd name="T0" fmla="*/ 150 w 186"/>
              <a:gd name="T1" fmla="*/ 1061 h 1064"/>
              <a:gd name="T2" fmla="*/ 33 w 186"/>
              <a:gd name="T3" fmla="*/ 969 h 1064"/>
              <a:gd name="T4" fmla="*/ 38 w 186"/>
              <a:gd name="T5" fmla="*/ 1023 h 1064"/>
              <a:gd name="T6" fmla="*/ 83 w 186"/>
              <a:gd name="T7" fmla="*/ 980 h 1064"/>
              <a:gd name="T8" fmla="*/ 148 w 186"/>
              <a:gd name="T9" fmla="*/ 879 h 1064"/>
              <a:gd name="T10" fmla="*/ 123 w 186"/>
              <a:gd name="T11" fmla="*/ 942 h 1064"/>
              <a:gd name="T12" fmla="*/ 78 w 186"/>
              <a:gd name="T13" fmla="*/ 884 h 1064"/>
              <a:gd name="T14" fmla="*/ 78 w 186"/>
              <a:gd name="T15" fmla="*/ 933 h 1064"/>
              <a:gd name="T16" fmla="*/ 56 w 186"/>
              <a:gd name="T17" fmla="*/ 930 h 1064"/>
              <a:gd name="T18" fmla="*/ 85 w 186"/>
              <a:gd name="T19" fmla="*/ 858 h 1064"/>
              <a:gd name="T20" fmla="*/ 122 w 186"/>
              <a:gd name="T21" fmla="*/ 917 h 1064"/>
              <a:gd name="T22" fmla="*/ 144 w 186"/>
              <a:gd name="T23" fmla="*/ 770 h 1064"/>
              <a:gd name="T24" fmla="*/ 144 w 186"/>
              <a:gd name="T25" fmla="*/ 813 h 1064"/>
              <a:gd name="T26" fmla="*/ 56 w 186"/>
              <a:gd name="T27" fmla="*/ 836 h 1064"/>
              <a:gd name="T28" fmla="*/ 26 w 186"/>
              <a:gd name="T29" fmla="*/ 818 h 1064"/>
              <a:gd name="T30" fmla="*/ 50 w 186"/>
              <a:gd name="T31" fmla="*/ 795 h 1064"/>
              <a:gd name="T32" fmla="*/ 71 w 186"/>
              <a:gd name="T33" fmla="*/ 774 h 1064"/>
              <a:gd name="T34" fmla="*/ 128 w 186"/>
              <a:gd name="T35" fmla="*/ 774 h 1064"/>
              <a:gd name="T36" fmla="*/ 148 w 186"/>
              <a:gd name="T37" fmla="*/ 666 h 1064"/>
              <a:gd name="T38" fmla="*/ 149 w 186"/>
              <a:gd name="T39" fmla="*/ 700 h 1064"/>
              <a:gd name="T40" fmla="*/ 98 w 186"/>
              <a:gd name="T41" fmla="*/ 738 h 1064"/>
              <a:gd name="T42" fmla="*/ 68 w 186"/>
              <a:gd name="T43" fmla="*/ 701 h 1064"/>
              <a:gd name="T44" fmla="*/ 74 w 186"/>
              <a:gd name="T45" fmla="*/ 744 h 1064"/>
              <a:gd name="T46" fmla="*/ 48 w 186"/>
              <a:gd name="T47" fmla="*/ 719 h 1064"/>
              <a:gd name="T48" fmla="*/ 106 w 186"/>
              <a:gd name="T49" fmla="*/ 691 h 1064"/>
              <a:gd name="T50" fmla="*/ 133 w 186"/>
              <a:gd name="T51" fmla="*/ 711 h 1064"/>
              <a:gd name="T52" fmla="*/ 149 w 186"/>
              <a:gd name="T53" fmla="*/ 518 h 1064"/>
              <a:gd name="T54" fmla="*/ 147 w 186"/>
              <a:gd name="T55" fmla="*/ 551 h 1064"/>
              <a:gd name="T56" fmla="*/ 51 w 186"/>
              <a:gd name="T57" fmla="*/ 601 h 1064"/>
              <a:gd name="T58" fmla="*/ 52 w 186"/>
              <a:gd name="T59" fmla="*/ 576 h 1064"/>
              <a:gd name="T60" fmla="*/ 114 w 186"/>
              <a:gd name="T61" fmla="*/ 539 h 1064"/>
              <a:gd name="T62" fmla="*/ 49 w 186"/>
              <a:gd name="T63" fmla="*/ 516 h 1064"/>
              <a:gd name="T64" fmla="*/ 146 w 186"/>
              <a:gd name="T65" fmla="*/ 418 h 1064"/>
              <a:gd name="T66" fmla="*/ 183 w 186"/>
              <a:gd name="T67" fmla="*/ 463 h 1064"/>
              <a:gd name="T68" fmla="*/ 181 w 186"/>
              <a:gd name="T69" fmla="*/ 488 h 1064"/>
              <a:gd name="T70" fmla="*/ 48 w 186"/>
              <a:gd name="T71" fmla="*/ 469 h 1064"/>
              <a:gd name="T72" fmla="*/ 45 w 186"/>
              <a:gd name="T73" fmla="*/ 434 h 1064"/>
              <a:gd name="T74" fmla="*/ 77 w 186"/>
              <a:gd name="T75" fmla="*/ 427 h 1064"/>
              <a:gd name="T76" fmla="*/ 113 w 186"/>
              <a:gd name="T77" fmla="*/ 463 h 1064"/>
              <a:gd name="T78" fmla="*/ 144 w 186"/>
              <a:gd name="T79" fmla="*/ 334 h 1064"/>
              <a:gd name="T80" fmla="*/ 146 w 186"/>
              <a:gd name="T81" fmla="*/ 360 h 1064"/>
              <a:gd name="T82" fmla="*/ 2 w 186"/>
              <a:gd name="T83" fmla="*/ 342 h 1064"/>
              <a:gd name="T84" fmla="*/ 134 w 186"/>
              <a:gd name="T85" fmla="*/ 231 h 1064"/>
              <a:gd name="T86" fmla="*/ 76 w 186"/>
              <a:gd name="T87" fmla="*/ 315 h 1064"/>
              <a:gd name="T88" fmla="*/ 95 w 186"/>
              <a:gd name="T89" fmla="*/ 219 h 1064"/>
              <a:gd name="T90" fmla="*/ 73 w 186"/>
              <a:gd name="T91" fmla="*/ 286 h 1064"/>
              <a:gd name="T92" fmla="*/ 126 w 186"/>
              <a:gd name="T93" fmla="*/ 258 h 1064"/>
              <a:gd name="T94" fmla="*/ 146 w 186"/>
              <a:gd name="T95" fmla="*/ 132 h 1064"/>
              <a:gd name="T96" fmla="*/ 147 w 186"/>
              <a:gd name="T97" fmla="*/ 186 h 1064"/>
              <a:gd name="T98" fmla="*/ 86 w 186"/>
              <a:gd name="T99" fmla="*/ 157 h 1064"/>
              <a:gd name="T100" fmla="*/ 65 w 186"/>
              <a:gd name="T101" fmla="*/ 177 h 1064"/>
              <a:gd name="T102" fmla="*/ 63 w 186"/>
              <a:gd name="T103" fmla="*/ 202 h 1064"/>
              <a:gd name="T104" fmla="*/ 46 w 186"/>
              <a:gd name="T105" fmla="*/ 144 h 1064"/>
              <a:gd name="T106" fmla="*/ 104 w 186"/>
              <a:gd name="T107" fmla="*/ 168 h 1064"/>
              <a:gd name="T108" fmla="*/ 119 w 186"/>
              <a:gd name="T109" fmla="*/ 147 h 1064"/>
              <a:gd name="T110" fmla="*/ 145 w 186"/>
              <a:gd name="T111" fmla="*/ 17 h 1064"/>
              <a:gd name="T112" fmla="*/ 144 w 186"/>
              <a:gd name="T113" fmla="*/ 73 h 1064"/>
              <a:gd name="T114" fmla="*/ 43 w 186"/>
              <a:gd name="T115" fmla="*/ 54 h 1064"/>
              <a:gd name="T116" fmla="*/ 0 w 186"/>
              <a:gd name="T117" fmla="*/ 14 h 1064"/>
              <a:gd name="T118" fmla="*/ 69 w 186"/>
              <a:gd name="T119" fmla="*/ 38 h 1064"/>
              <a:gd name="T120" fmla="*/ 116 w 186"/>
              <a:gd name="T121" fmla="*/ 63 h 1064"/>
              <a:gd name="T122" fmla="*/ 79 w 186"/>
              <a:gd name="T123" fmla="*/ 27 h 1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6" h="1064">
                <a:moveTo>
                  <a:pt x="82" y="951"/>
                </a:moveTo>
                <a:cubicBezTo>
                  <a:pt x="94" y="951"/>
                  <a:pt x="105" y="953"/>
                  <a:pt x="114" y="956"/>
                </a:cubicBezTo>
                <a:cubicBezTo>
                  <a:pt x="122" y="959"/>
                  <a:pt x="130" y="964"/>
                  <a:pt x="135" y="970"/>
                </a:cubicBezTo>
                <a:cubicBezTo>
                  <a:pt x="141" y="976"/>
                  <a:pt x="145" y="983"/>
                  <a:pt x="148" y="992"/>
                </a:cubicBezTo>
                <a:cubicBezTo>
                  <a:pt x="150" y="1000"/>
                  <a:pt x="152" y="1011"/>
                  <a:pt x="152" y="1023"/>
                </a:cubicBezTo>
                <a:lnTo>
                  <a:pt x="152" y="1055"/>
                </a:lnTo>
                <a:cubicBezTo>
                  <a:pt x="152" y="1057"/>
                  <a:pt x="151" y="1059"/>
                  <a:pt x="150" y="1061"/>
                </a:cubicBezTo>
                <a:cubicBezTo>
                  <a:pt x="149" y="1062"/>
                  <a:pt x="146" y="1063"/>
                  <a:pt x="143" y="1063"/>
                </a:cubicBezTo>
                <a:lnTo>
                  <a:pt x="26" y="1064"/>
                </a:lnTo>
                <a:cubicBezTo>
                  <a:pt x="23" y="1064"/>
                  <a:pt x="21" y="1063"/>
                  <a:pt x="19" y="1062"/>
                </a:cubicBezTo>
                <a:cubicBezTo>
                  <a:pt x="18" y="1060"/>
                  <a:pt x="17" y="1058"/>
                  <a:pt x="17" y="1056"/>
                </a:cubicBezTo>
                <a:lnTo>
                  <a:pt x="17" y="1021"/>
                </a:lnTo>
                <a:cubicBezTo>
                  <a:pt x="17" y="1009"/>
                  <a:pt x="18" y="999"/>
                  <a:pt x="21" y="991"/>
                </a:cubicBezTo>
                <a:cubicBezTo>
                  <a:pt x="24" y="982"/>
                  <a:pt x="28" y="975"/>
                  <a:pt x="33" y="969"/>
                </a:cubicBezTo>
                <a:cubicBezTo>
                  <a:pt x="39" y="964"/>
                  <a:pt x="46" y="959"/>
                  <a:pt x="54" y="956"/>
                </a:cubicBezTo>
                <a:cubicBezTo>
                  <a:pt x="62" y="953"/>
                  <a:pt x="71" y="952"/>
                  <a:pt x="82" y="951"/>
                </a:cubicBezTo>
                <a:close/>
                <a:moveTo>
                  <a:pt x="83" y="980"/>
                </a:moveTo>
                <a:cubicBezTo>
                  <a:pt x="77" y="980"/>
                  <a:pt x="71" y="981"/>
                  <a:pt x="65" y="982"/>
                </a:cubicBezTo>
                <a:cubicBezTo>
                  <a:pt x="60" y="984"/>
                  <a:pt x="55" y="986"/>
                  <a:pt x="51" y="989"/>
                </a:cubicBezTo>
                <a:cubicBezTo>
                  <a:pt x="47" y="993"/>
                  <a:pt x="44" y="997"/>
                  <a:pt x="42" y="1002"/>
                </a:cubicBezTo>
                <a:cubicBezTo>
                  <a:pt x="39" y="1007"/>
                  <a:pt x="38" y="1014"/>
                  <a:pt x="38" y="1023"/>
                </a:cubicBezTo>
                <a:lnTo>
                  <a:pt x="38" y="1036"/>
                </a:lnTo>
                <a:lnTo>
                  <a:pt x="130" y="1036"/>
                </a:lnTo>
                <a:lnTo>
                  <a:pt x="130" y="1022"/>
                </a:lnTo>
                <a:cubicBezTo>
                  <a:pt x="130" y="1014"/>
                  <a:pt x="129" y="1008"/>
                  <a:pt x="127" y="1003"/>
                </a:cubicBezTo>
                <a:cubicBezTo>
                  <a:pt x="125" y="998"/>
                  <a:pt x="122" y="993"/>
                  <a:pt x="118" y="990"/>
                </a:cubicBezTo>
                <a:cubicBezTo>
                  <a:pt x="114" y="986"/>
                  <a:pt x="109" y="984"/>
                  <a:pt x="103" y="982"/>
                </a:cubicBezTo>
                <a:cubicBezTo>
                  <a:pt x="98" y="981"/>
                  <a:pt x="91" y="980"/>
                  <a:pt x="83" y="980"/>
                </a:cubicBezTo>
                <a:close/>
                <a:moveTo>
                  <a:pt x="147" y="857"/>
                </a:moveTo>
                <a:cubicBezTo>
                  <a:pt x="148" y="857"/>
                  <a:pt x="149" y="858"/>
                  <a:pt x="150" y="858"/>
                </a:cubicBezTo>
                <a:cubicBezTo>
                  <a:pt x="150" y="859"/>
                  <a:pt x="151" y="860"/>
                  <a:pt x="151" y="862"/>
                </a:cubicBezTo>
                <a:cubicBezTo>
                  <a:pt x="151" y="863"/>
                  <a:pt x="151" y="865"/>
                  <a:pt x="151" y="868"/>
                </a:cubicBezTo>
                <a:cubicBezTo>
                  <a:pt x="151" y="871"/>
                  <a:pt x="151" y="874"/>
                  <a:pt x="151" y="875"/>
                </a:cubicBezTo>
                <a:cubicBezTo>
                  <a:pt x="151" y="877"/>
                  <a:pt x="150" y="878"/>
                  <a:pt x="150" y="878"/>
                </a:cubicBezTo>
                <a:cubicBezTo>
                  <a:pt x="149" y="879"/>
                  <a:pt x="149" y="879"/>
                  <a:pt x="148" y="879"/>
                </a:cubicBezTo>
                <a:lnTo>
                  <a:pt x="140" y="879"/>
                </a:lnTo>
                <a:cubicBezTo>
                  <a:pt x="144" y="883"/>
                  <a:pt x="147" y="887"/>
                  <a:pt x="150" y="892"/>
                </a:cubicBezTo>
                <a:cubicBezTo>
                  <a:pt x="152" y="897"/>
                  <a:pt x="153" y="902"/>
                  <a:pt x="153" y="908"/>
                </a:cubicBezTo>
                <a:cubicBezTo>
                  <a:pt x="153" y="913"/>
                  <a:pt x="153" y="918"/>
                  <a:pt x="152" y="922"/>
                </a:cubicBezTo>
                <a:cubicBezTo>
                  <a:pt x="150" y="926"/>
                  <a:pt x="148" y="930"/>
                  <a:pt x="146" y="933"/>
                </a:cubicBezTo>
                <a:cubicBezTo>
                  <a:pt x="143" y="936"/>
                  <a:pt x="140" y="938"/>
                  <a:pt x="136" y="940"/>
                </a:cubicBezTo>
                <a:cubicBezTo>
                  <a:pt x="133" y="942"/>
                  <a:pt x="128" y="942"/>
                  <a:pt x="123" y="942"/>
                </a:cubicBezTo>
                <a:cubicBezTo>
                  <a:pt x="118" y="943"/>
                  <a:pt x="113" y="941"/>
                  <a:pt x="109" y="939"/>
                </a:cubicBezTo>
                <a:cubicBezTo>
                  <a:pt x="105" y="937"/>
                  <a:pt x="102" y="934"/>
                  <a:pt x="99" y="930"/>
                </a:cubicBezTo>
                <a:cubicBezTo>
                  <a:pt x="97" y="926"/>
                  <a:pt x="95" y="921"/>
                  <a:pt x="93" y="914"/>
                </a:cubicBezTo>
                <a:cubicBezTo>
                  <a:pt x="92" y="908"/>
                  <a:pt x="91" y="901"/>
                  <a:pt x="91" y="893"/>
                </a:cubicBezTo>
                <a:lnTo>
                  <a:pt x="91" y="884"/>
                </a:lnTo>
                <a:lnTo>
                  <a:pt x="86" y="884"/>
                </a:lnTo>
                <a:cubicBezTo>
                  <a:pt x="83" y="884"/>
                  <a:pt x="80" y="884"/>
                  <a:pt x="78" y="884"/>
                </a:cubicBezTo>
                <a:cubicBezTo>
                  <a:pt x="76" y="885"/>
                  <a:pt x="74" y="886"/>
                  <a:pt x="73" y="887"/>
                </a:cubicBezTo>
                <a:cubicBezTo>
                  <a:pt x="71" y="889"/>
                  <a:pt x="70" y="891"/>
                  <a:pt x="69" y="893"/>
                </a:cubicBezTo>
                <a:cubicBezTo>
                  <a:pt x="69" y="895"/>
                  <a:pt x="68" y="898"/>
                  <a:pt x="68" y="901"/>
                </a:cubicBezTo>
                <a:cubicBezTo>
                  <a:pt x="68" y="906"/>
                  <a:pt x="69" y="910"/>
                  <a:pt x="70" y="913"/>
                </a:cubicBezTo>
                <a:cubicBezTo>
                  <a:pt x="71" y="916"/>
                  <a:pt x="72" y="919"/>
                  <a:pt x="73" y="922"/>
                </a:cubicBezTo>
                <a:cubicBezTo>
                  <a:pt x="74" y="925"/>
                  <a:pt x="76" y="927"/>
                  <a:pt x="77" y="929"/>
                </a:cubicBezTo>
                <a:cubicBezTo>
                  <a:pt x="77" y="930"/>
                  <a:pt x="78" y="932"/>
                  <a:pt x="78" y="933"/>
                </a:cubicBezTo>
                <a:cubicBezTo>
                  <a:pt x="78" y="934"/>
                  <a:pt x="78" y="934"/>
                  <a:pt x="77" y="935"/>
                </a:cubicBezTo>
                <a:cubicBezTo>
                  <a:pt x="77" y="936"/>
                  <a:pt x="76" y="936"/>
                  <a:pt x="75" y="936"/>
                </a:cubicBezTo>
                <a:cubicBezTo>
                  <a:pt x="74" y="937"/>
                  <a:pt x="73" y="937"/>
                  <a:pt x="72" y="937"/>
                </a:cubicBezTo>
                <a:cubicBezTo>
                  <a:pt x="71" y="938"/>
                  <a:pt x="69" y="938"/>
                  <a:pt x="68" y="938"/>
                </a:cubicBezTo>
                <a:cubicBezTo>
                  <a:pt x="65" y="938"/>
                  <a:pt x="64" y="938"/>
                  <a:pt x="62" y="937"/>
                </a:cubicBezTo>
                <a:cubicBezTo>
                  <a:pt x="61" y="937"/>
                  <a:pt x="60" y="936"/>
                  <a:pt x="59" y="935"/>
                </a:cubicBezTo>
                <a:cubicBezTo>
                  <a:pt x="58" y="934"/>
                  <a:pt x="57" y="933"/>
                  <a:pt x="56" y="930"/>
                </a:cubicBezTo>
                <a:cubicBezTo>
                  <a:pt x="54" y="928"/>
                  <a:pt x="53" y="925"/>
                  <a:pt x="52" y="922"/>
                </a:cubicBezTo>
                <a:cubicBezTo>
                  <a:pt x="51" y="918"/>
                  <a:pt x="50" y="915"/>
                  <a:pt x="50" y="911"/>
                </a:cubicBezTo>
                <a:cubicBezTo>
                  <a:pt x="49" y="907"/>
                  <a:pt x="49" y="903"/>
                  <a:pt x="48" y="899"/>
                </a:cubicBezTo>
                <a:cubicBezTo>
                  <a:pt x="48" y="892"/>
                  <a:pt x="49" y="886"/>
                  <a:pt x="51" y="880"/>
                </a:cubicBezTo>
                <a:cubicBezTo>
                  <a:pt x="52" y="875"/>
                  <a:pt x="54" y="871"/>
                  <a:pt x="57" y="868"/>
                </a:cubicBezTo>
                <a:cubicBezTo>
                  <a:pt x="60" y="864"/>
                  <a:pt x="64" y="862"/>
                  <a:pt x="68" y="860"/>
                </a:cubicBezTo>
                <a:cubicBezTo>
                  <a:pt x="73" y="859"/>
                  <a:pt x="78" y="858"/>
                  <a:pt x="85" y="858"/>
                </a:cubicBezTo>
                <a:lnTo>
                  <a:pt x="147" y="857"/>
                </a:lnTo>
                <a:close/>
                <a:moveTo>
                  <a:pt x="108" y="883"/>
                </a:moveTo>
                <a:lnTo>
                  <a:pt x="108" y="893"/>
                </a:lnTo>
                <a:cubicBezTo>
                  <a:pt x="108" y="898"/>
                  <a:pt x="108" y="901"/>
                  <a:pt x="109" y="904"/>
                </a:cubicBezTo>
                <a:cubicBezTo>
                  <a:pt x="109" y="907"/>
                  <a:pt x="110" y="910"/>
                  <a:pt x="112" y="912"/>
                </a:cubicBezTo>
                <a:cubicBezTo>
                  <a:pt x="113" y="913"/>
                  <a:pt x="114" y="915"/>
                  <a:pt x="116" y="916"/>
                </a:cubicBezTo>
                <a:cubicBezTo>
                  <a:pt x="118" y="916"/>
                  <a:pt x="120" y="917"/>
                  <a:pt x="122" y="917"/>
                </a:cubicBezTo>
                <a:cubicBezTo>
                  <a:pt x="126" y="917"/>
                  <a:pt x="129" y="916"/>
                  <a:pt x="132" y="913"/>
                </a:cubicBezTo>
                <a:cubicBezTo>
                  <a:pt x="134" y="911"/>
                  <a:pt x="135" y="907"/>
                  <a:pt x="135" y="903"/>
                </a:cubicBezTo>
                <a:cubicBezTo>
                  <a:pt x="135" y="899"/>
                  <a:pt x="134" y="896"/>
                  <a:pt x="132" y="893"/>
                </a:cubicBezTo>
                <a:cubicBezTo>
                  <a:pt x="130" y="890"/>
                  <a:pt x="127" y="886"/>
                  <a:pt x="124" y="883"/>
                </a:cubicBezTo>
                <a:lnTo>
                  <a:pt x="108" y="883"/>
                </a:lnTo>
                <a:close/>
                <a:moveTo>
                  <a:pt x="137" y="770"/>
                </a:moveTo>
                <a:cubicBezTo>
                  <a:pt x="140" y="770"/>
                  <a:pt x="143" y="770"/>
                  <a:pt x="144" y="770"/>
                </a:cubicBezTo>
                <a:cubicBezTo>
                  <a:pt x="146" y="771"/>
                  <a:pt x="147" y="771"/>
                  <a:pt x="148" y="772"/>
                </a:cubicBezTo>
                <a:cubicBezTo>
                  <a:pt x="148" y="772"/>
                  <a:pt x="149" y="773"/>
                  <a:pt x="150" y="774"/>
                </a:cubicBezTo>
                <a:cubicBezTo>
                  <a:pt x="150" y="776"/>
                  <a:pt x="151" y="777"/>
                  <a:pt x="151" y="779"/>
                </a:cubicBezTo>
                <a:cubicBezTo>
                  <a:pt x="151" y="780"/>
                  <a:pt x="152" y="782"/>
                  <a:pt x="152" y="784"/>
                </a:cubicBezTo>
                <a:cubicBezTo>
                  <a:pt x="152" y="786"/>
                  <a:pt x="152" y="788"/>
                  <a:pt x="152" y="790"/>
                </a:cubicBezTo>
                <a:cubicBezTo>
                  <a:pt x="152" y="795"/>
                  <a:pt x="152" y="799"/>
                  <a:pt x="150" y="803"/>
                </a:cubicBezTo>
                <a:cubicBezTo>
                  <a:pt x="149" y="807"/>
                  <a:pt x="147" y="810"/>
                  <a:pt x="144" y="813"/>
                </a:cubicBezTo>
                <a:cubicBezTo>
                  <a:pt x="142" y="815"/>
                  <a:pt x="138" y="817"/>
                  <a:pt x="134" y="818"/>
                </a:cubicBezTo>
                <a:cubicBezTo>
                  <a:pt x="130" y="820"/>
                  <a:pt x="125" y="820"/>
                  <a:pt x="119" y="820"/>
                </a:cubicBezTo>
                <a:lnTo>
                  <a:pt x="72" y="821"/>
                </a:lnTo>
                <a:lnTo>
                  <a:pt x="72" y="832"/>
                </a:lnTo>
                <a:cubicBezTo>
                  <a:pt x="72" y="833"/>
                  <a:pt x="71" y="834"/>
                  <a:pt x="69" y="835"/>
                </a:cubicBezTo>
                <a:cubicBezTo>
                  <a:pt x="68" y="835"/>
                  <a:pt x="65" y="836"/>
                  <a:pt x="61" y="836"/>
                </a:cubicBezTo>
                <a:cubicBezTo>
                  <a:pt x="59" y="836"/>
                  <a:pt x="57" y="836"/>
                  <a:pt x="56" y="836"/>
                </a:cubicBezTo>
                <a:cubicBezTo>
                  <a:pt x="55" y="835"/>
                  <a:pt x="53" y="835"/>
                  <a:pt x="53" y="835"/>
                </a:cubicBezTo>
                <a:cubicBezTo>
                  <a:pt x="52" y="835"/>
                  <a:pt x="51" y="834"/>
                  <a:pt x="51" y="834"/>
                </a:cubicBezTo>
                <a:cubicBezTo>
                  <a:pt x="51" y="833"/>
                  <a:pt x="50" y="832"/>
                  <a:pt x="50" y="832"/>
                </a:cubicBezTo>
                <a:lnTo>
                  <a:pt x="50" y="821"/>
                </a:lnTo>
                <a:lnTo>
                  <a:pt x="30" y="821"/>
                </a:lnTo>
                <a:cubicBezTo>
                  <a:pt x="29" y="821"/>
                  <a:pt x="28" y="821"/>
                  <a:pt x="28" y="820"/>
                </a:cubicBezTo>
                <a:cubicBezTo>
                  <a:pt x="27" y="820"/>
                  <a:pt x="27" y="819"/>
                  <a:pt x="26" y="818"/>
                </a:cubicBezTo>
                <a:cubicBezTo>
                  <a:pt x="26" y="817"/>
                  <a:pt x="26" y="816"/>
                  <a:pt x="25" y="814"/>
                </a:cubicBezTo>
                <a:cubicBezTo>
                  <a:pt x="25" y="813"/>
                  <a:pt x="25" y="810"/>
                  <a:pt x="25" y="808"/>
                </a:cubicBezTo>
                <a:cubicBezTo>
                  <a:pt x="25" y="805"/>
                  <a:pt x="25" y="803"/>
                  <a:pt x="25" y="801"/>
                </a:cubicBezTo>
                <a:cubicBezTo>
                  <a:pt x="26" y="800"/>
                  <a:pt x="26" y="798"/>
                  <a:pt x="26" y="797"/>
                </a:cubicBezTo>
                <a:cubicBezTo>
                  <a:pt x="27" y="797"/>
                  <a:pt x="27" y="796"/>
                  <a:pt x="28" y="795"/>
                </a:cubicBezTo>
                <a:cubicBezTo>
                  <a:pt x="28" y="795"/>
                  <a:pt x="29" y="795"/>
                  <a:pt x="29" y="795"/>
                </a:cubicBezTo>
                <a:lnTo>
                  <a:pt x="50" y="795"/>
                </a:lnTo>
                <a:lnTo>
                  <a:pt x="50" y="774"/>
                </a:lnTo>
                <a:cubicBezTo>
                  <a:pt x="50" y="774"/>
                  <a:pt x="50" y="773"/>
                  <a:pt x="51" y="773"/>
                </a:cubicBezTo>
                <a:cubicBezTo>
                  <a:pt x="51" y="772"/>
                  <a:pt x="51" y="772"/>
                  <a:pt x="52" y="771"/>
                </a:cubicBezTo>
                <a:cubicBezTo>
                  <a:pt x="53" y="771"/>
                  <a:pt x="54" y="771"/>
                  <a:pt x="56" y="770"/>
                </a:cubicBezTo>
                <a:cubicBezTo>
                  <a:pt x="57" y="770"/>
                  <a:pt x="59" y="770"/>
                  <a:pt x="61" y="770"/>
                </a:cubicBezTo>
                <a:cubicBezTo>
                  <a:pt x="64" y="770"/>
                  <a:pt x="67" y="770"/>
                  <a:pt x="69" y="771"/>
                </a:cubicBezTo>
                <a:cubicBezTo>
                  <a:pt x="70" y="772"/>
                  <a:pt x="71" y="773"/>
                  <a:pt x="71" y="774"/>
                </a:cubicBezTo>
                <a:lnTo>
                  <a:pt x="71" y="794"/>
                </a:lnTo>
                <a:lnTo>
                  <a:pt x="115" y="794"/>
                </a:lnTo>
                <a:cubicBezTo>
                  <a:pt x="120" y="794"/>
                  <a:pt x="124" y="793"/>
                  <a:pt x="126" y="792"/>
                </a:cubicBezTo>
                <a:cubicBezTo>
                  <a:pt x="129" y="790"/>
                  <a:pt x="130" y="787"/>
                  <a:pt x="130" y="783"/>
                </a:cubicBezTo>
                <a:cubicBezTo>
                  <a:pt x="130" y="782"/>
                  <a:pt x="130" y="780"/>
                  <a:pt x="130" y="779"/>
                </a:cubicBezTo>
                <a:cubicBezTo>
                  <a:pt x="130" y="778"/>
                  <a:pt x="129" y="777"/>
                  <a:pt x="129" y="776"/>
                </a:cubicBezTo>
                <a:cubicBezTo>
                  <a:pt x="129" y="776"/>
                  <a:pt x="128" y="775"/>
                  <a:pt x="128" y="774"/>
                </a:cubicBezTo>
                <a:cubicBezTo>
                  <a:pt x="128" y="774"/>
                  <a:pt x="128" y="773"/>
                  <a:pt x="128" y="773"/>
                </a:cubicBezTo>
                <a:cubicBezTo>
                  <a:pt x="128" y="772"/>
                  <a:pt x="128" y="772"/>
                  <a:pt x="128" y="771"/>
                </a:cubicBezTo>
                <a:cubicBezTo>
                  <a:pt x="128" y="771"/>
                  <a:pt x="129" y="771"/>
                  <a:pt x="130" y="771"/>
                </a:cubicBezTo>
                <a:cubicBezTo>
                  <a:pt x="130" y="770"/>
                  <a:pt x="131" y="770"/>
                  <a:pt x="133" y="770"/>
                </a:cubicBezTo>
                <a:cubicBezTo>
                  <a:pt x="134" y="770"/>
                  <a:pt x="135" y="770"/>
                  <a:pt x="137" y="770"/>
                </a:cubicBezTo>
                <a:close/>
                <a:moveTo>
                  <a:pt x="146" y="665"/>
                </a:moveTo>
                <a:cubicBezTo>
                  <a:pt x="147" y="665"/>
                  <a:pt x="148" y="666"/>
                  <a:pt x="148" y="666"/>
                </a:cubicBezTo>
                <a:cubicBezTo>
                  <a:pt x="149" y="667"/>
                  <a:pt x="149" y="668"/>
                  <a:pt x="150" y="670"/>
                </a:cubicBezTo>
                <a:cubicBezTo>
                  <a:pt x="150" y="671"/>
                  <a:pt x="150" y="673"/>
                  <a:pt x="150" y="676"/>
                </a:cubicBezTo>
                <a:cubicBezTo>
                  <a:pt x="150" y="679"/>
                  <a:pt x="150" y="682"/>
                  <a:pt x="150" y="683"/>
                </a:cubicBezTo>
                <a:cubicBezTo>
                  <a:pt x="149" y="685"/>
                  <a:pt x="149" y="686"/>
                  <a:pt x="149" y="686"/>
                </a:cubicBezTo>
                <a:cubicBezTo>
                  <a:pt x="148" y="687"/>
                  <a:pt x="147" y="687"/>
                  <a:pt x="146" y="687"/>
                </a:cubicBezTo>
                <a:lnTo>
                  <a:pt x="139" y="687"/>
                </a:lnTo>
                <a:cubicBezTo>
                  <a:pt x="143" y="691"/>
                  <a:pt x="146" y="695"/>
                  <a:pt x="149" y="700"/>
                </a:cubicBezTo>
                <a:cubicBezTo>
                  <a:pt x="151" y="705"/>
                  <a:pt x="152" y="710"/>
                  <a:pt x="152" y="716"/>
                </a:cubicBezTo>
                <a:cubicBezTo>
                  <a:pt x="152" y="721"/>
                  <a:pt x="151" y="726"/>
                  <a:pt x="150" y="730"/>
                </a:cubicBezTo>
                <a:cubicBezTo>
                  <a:pt x="149" y="734"/>
                  <a:pt x="147" y="738"/>
                  <a:pt x="145" y="741"/>
                </a:cubicBezTo>
                <a:cubicBezTo>
                  <a:pt x="142" y="744"/>
                  <a:pt x="139" y="746"/>
                  <a:pt x="135" y="748"/>
                </a:cubicBezTo>
                <a:cubicBezTo>
                  <a:pt x="131" y="750"/>
                  <a:pt x="127" y="750"/>
                  <a:pt x="122" y="750"/>
                </a:cubicBezTo>
                <a:cubicBezTo>
                  <a:pt x="117" y="751"/>
                  <a:pt x="112" y="749"/>
                  <a:pt x="108" y="747"/>
                </a:cubicBezTo>
                <a:cubicBezTo>
                  <a:pt x="104" y="745"/>
                  <a:pt x="101" y="742"/>
                  <a:pt x="98" y="738"/>
                </a:cubicBezTo>
                <a:cubicBezTo>
                  <a:pt x="95" y="734"/>
                  <a:pt x="93" y="729"/>
                  <a:pt x="92" y="722"/>
                </a:cubicBezTo>
                <a:cubicBezTo>
                  <a:pt x="91" y="716"/>
                  <a:pt x="90" y="709"/>
                  <a:pt x="90" y="701"/>
                </a:cubicBezTo>
                <a:lnTo>
                  <a:pt x="90" y="692"/>
                </a:lnTo>
                <a:lnTo>
                  <a:pt x="84" y="692"/>
                </a:lnTo>
                <a:cubicBezTo>
                  <a:pt x="81" y="692"/>
                  <a:pt x="79" y="692"/>
                  <a:pt x="77" y="692"/>
                </a:cubicBezTo>
                <a:cubicBezTo>
                  <a:pt x="75" y="693"/>
                  <a:pt x="73" y="694"/>
                  <a:pt x="71" y="695"/>
                </a:cubicBezTo>
                <a:cubicBezTo>
                  <a:pt x="70" y="697"/>
                  <a:pt x="69" y="699"/>
                  <a:pt x="68" y="701"/>
                </a:cubicBezTo>
                <a:cubicBezTo>
                  <a:pt x="67" y="703"/>
                  <a:pt x="67" y="706"/>
                  <a:pt x="67" y="709"/>
                </a:cubicBezTo>
                <a:cubicBezTo>
                  <a:pt x="67" y="714"/>
                  <a:pt x="68" y="718"/>
                  <a:pt x="69" y="721"/>
                </a:cubicBezTo>
                <a:cubicBezTo>
                  <a:pt x="70" y="724"/>
                  <a:pt x="71" y="727"/>
                  <a:pt x="72" y="730"/>
                </a:cubicBezTo>
                <a:cubicBezTo>
                  <a:pt x="73" y="733"/>
                  <a:pt x="74" y="735"/>
                  <a:pt x="75" y="737"/>
                </a:cubicBezTo>
                <a:cubicBezTo>
                  <a:pt x="76" y="738"/>
                  <a:pt x="77" y="740"/>
                  <a:pt x="77" y="741"/>
                </a:cubicBezTo>
                <a:cubicBezTo>
                  <a:pt x="77" y="742"/>
                  <a:pt x="76" y="742"/>
                  <a:pt x="76" y="743"/>
                </a:cubicBezTo>
                <a:cubicBezTo>
                  <a:pt x="76" y="744"/>
                  <a:pt x="75" y="744"/>
                  <a:pt x="74" y="744"/>
                </a:cubicBezTo>
                <a:cubicBezTo>
                  <a:pt x="73" y="745"/>
                  <a:pt x="72" y="745"/>
                  <a:pt x="71" y="745"/>
                </a:cubicBezTo>
                <a:cubicBezTo>
                  <a:pt x="69" y="746"/>
                  <a:pt x="68" y="746"/>
                  <a:pt x="66" y="746"/>
                </a:cubicBezTo>
                <a:cubicBezTo>
                  <a:pt x="64" y="746"/>
                  <a:pt x="62" y="746"/>
                  <a:pt x="61" y="745"/>
                </a:cubicBezTo>
                <a:cubicBezTo>
                  <a:pt x="60" y="745"/>
                  <a:pt x="59" y="744"/>
                  <a:pt x="58" y="743"/>
                </a:cubicBezTo>
                <a:cubicBezTo>
                  <a:pt x="57" y="742"/>
                  <a:pt x="56" y="741"/>
                  <a:pt x="54" y="738"/>
                </a:cubicBezTo>
                <a:cubicBezTo>
                  <a:pt x="53" y="736"/>
                  <a:pt x="52" y="733"/>
                  <a:pt x="51" y="730"/>
                </a:cubicBezTo>
                <a:cubicBezTo>
                  <a:pt x="50" y="726"/>
                  <a:pt x="49" y="723"/>
                  <a:pt x="48" y="719"/>
                </a:cubicBezTo>
                <a:cubicBezTo>
                  <a:pt x="48" y="715"/>
                  <a:pt x="47" y="711"/>
                  <a:pt x="47" y="707"/>
                </a:cubicBezTo>
                <a:cubicBezTo>
                  <a:pt x="47" y="700"/>
                  <a:pt x="48" y="694"/>
                  <a:pt x="49" y="688"/>
                </a:cubicBezTo>
                <a:cubicBezTo>
                  <a:pt x="51" y="683"/>
                  <a:pt x="53" y="679"/>
                  <a:pt x="56" y="676"/>
                </a:cubicBezTo>
                <a:cubicBezTo>
                  <a:pt x="59" y="672"/>
                  <a:pt x="62" y="670"/>
                  <a:pt x="67" y="668"/>
                </a:cubicBezTo>
                <a:cubicBezTo>
                  <a:pt x="72" y="667"/>
                  <a:pt x="77" y="666"/>
                  <a:pt x="84" y="666"/>
                </a:cubicBezTo>
                <a:lnTo>
                  <a:pt x="146" y="665"/>
                </a:lnTo>
                <a:close/>
                <a:moveTo>
                  <a:pt x="106" y="691"/>
                </a:moveTo>
                <a:lnTo>
                  <a:pt x="107" y="701"/>
                </a:lnTo>
                <a:cubicBezTo>
                  <a:pt x="107" y="706"/>
                  <a:pt x="107" y="709"/>
                  <a:pt x="108" y="712"/>
                </a:cubicBezTo>
                <a:cubicBezTo>
                  <a:pt x="108" y="715"/>
                  <a:pt x="109" y="718"/>
                  <a:pt x="110" y="720"/>
                </a:cubicBezTo>
                <a:cubicBezTo>
                  <a:pt x="112" y="721"/>
                  <a:pt x="113" y="723"/>
                  <a:pt x="115" y="724"/>
                </a:cubicBezTo>
                <a:cubicBezTo>
                  <a:pt x="117" y="724"/>
                  <a:pt x="119" y="725"/>
                  <a:pt x="121" y="725"/>
                </a:cubicBezTo>
                <a:cubicBezTo>
                  <a:pt x="125" y="725"/>
                  <a:pt x="128" y="724"/>
                  <a:pt x="130" y="721"/>
                </a:cubicBezTo>
                <a:cubicBezTo>
                  <a:pt x="132" y="719"/>
                  <a:pt x="134" y="715"/>
                  <a:pt x="133" y="711"/>
                </a:cubicBezTo>
                <a:cubicBezTo>
                  <a:pt x="133" y="707"/>
                  <a:pt x="132" y="704"/>
                  <a:pt x="131" y="701"/>
                </a:cubicBezTo>
                <a:cubicBezTo>
                  <a:pt x="129" y="698"/>
                  <a:pt x="126" y="694"/>
                  <a:pt x="122" y="691"/>
                </a:cubicBezTo>
                <a:lnTo>
                  <a:pt x="106" y="691"/>
                </a:lnTo>
                <a:close/>
                <a:moveTo>
                  <a:pt x="145" y="512"/>
                </a:moveTo>
                <a:cubicBezTo>
                  <a:pt x="145" y="512"/>
                  <a:pt x="146" y="513"/>
                  <a:pt x="147" y="513"/>
                </a:cubicBezTo>
                <a:cubicBezTo>
                  <a:pt x="147" y="513"/>
                  <a:pt x="148" y="514"/>
                  <a:pt x="148" y="515"/>
                </a:cubicBezTo>
                <a:cubicBezTo>
                  <a:pt x="148" y="516"/>
                  <a:pt x="148" y="517"/>
                  <a:pt x="149" y="518"/>
                </a:cubicBezTo>
                <a:cubicBezTo>
                  <a:pt x="149" y="520"/>
                  <a:pt x="149" y="521"/>
                  <a:pt x="149" y="524"/>
                </a:cubicBezTo>
                <a:cubicBezTo>
                  <a:pt x="149" y="526"/>
                  <a:pt x="149" y="528"/>
                  <a:pt x="149" y="529"/>
                </a:cubicBezTo>
                <a:cubicBezTo>
                  <a:pt x="149" y="531"/>
                  <a:pt x="148" y="532"/>
                  <a:pt x="148" y="533"/>
                </a:cubicBezTo>
                <a:cubicBezTo>
                  <a:pt x="148" y="533"/>
                  <a:pt x="147" y="534"/>
                  <a:pt x="147" y="534"/>
                </a:cubicBezTo>
                <a:cubicBezTo>
                  <a:pt x="146" y="535"/>
                  <a:pt x="146" y="535"/>
                  <a:pt x="145" y="535"/>
                </a:cubicBezTo>
                <a:lnTo>
                  <a:pt x="134" y="535"/>
                </a:lnTo>
                <a:cubicBezTo>
                  <a:pt x="140" y="540"/>
                  <a:pt x="144" y="545"/>
                  <a:pt x="147" y="551"/>
                </a:cubicBezTo>
                <a:cubicBezTo>
                  <a:pt x="150" y="556"/>
                  <a:pt x="151" y="561"/>
                  <a:pt x="151" y="567"/>
                </a:cubicBezTo>
                <a:cubicBezTo>
                  <a:pt x="151" y="573"/>
                  <a:pt x="150" y="579"/>
                  <a:pt x="148" y="583"/>
                </a:cubicBezTo>
                <a:cubicBezTo>
                  <a:pt x="146" y="587"/>
                  <a:pt x="143" y="591"/>
                  <a:pt x="140" y="594"/>
                </a:cubicBezTo>
                <a:cubicBezTo>
                  <a:pt x="136" y="596"/>
                  <a:pt x="132" y="598"/>
                  <a:pt x="127" y="600"/>
                </a:cubicBezTo>
                <a:cubicBezTo>
                  <a:pt x="122" y="601"/>
                  <a:pt x="116" y="601"/>
                  <a:pt x="109" y="601"/>
                </a:cubicBezTo>
                <a:lnTo>
                  <a:pt x="52" y="602"/>
                </a:lnTo>
                <a:cubicBezTo>
                  <a:pt x="52" y="602"/>
                  <a:pt x="51" y="602"/>
                  <a:pt x="51" y="601"/>
                </a:cubicBezTo>
                <a:cubicBezTo>
                  <a:pt x="50" y="601"/>
                  <a:pt x="50" y="600"/>
                  <a:pt x="49" y="599"/>
                </a:cubicBezTo>
                <a:cubicBezTo>
                  <a:pt x="49" y="598"/>
                  <a:pt x="49" y="597"/>
                  <a:pt x="48" y="595"/>
                </a:cubicBezTo>
                <a:cubicBezTo>
                  <a:pt x="48" y="593"/>
                  <a:pt x="48" y="591"/>
                  <a:pt x="48" y="589"/>
                </a:cubicBezTo>
                <a:cubicBezTo>
                  <a:pt x="48" y="586"/>
                  <a:pt x="48" y="584"/>
                  <a:pt x="48" y="582"/>
                </a:cubicBezTo>
                <a:cubicBezTo>
                  <a:pt x="49" y="581"/>
                  <a:pt x="49" y="579"/>
                  <a:pt x="49" y="578"/>
                </a:cubicBezTo>
                <a:cubicBezTo>
                  <a:pt x="49" y="577"/>
                  <a:pt x="50" y="577"/>
                  <a:pt x="50" y="576"/>
                </a:cubicBezTo>
                <a:cubicBezTo>
                  <a:pt x="51" y="576"/>
                  <a:pt x="52" y="576"/>
                  <a:pt x="52" y="576"/>
                </a:cubicBezTo>
                <a:lnTo>
                  <a:pt x="105" y="575"/>
                </a:lnTo>
                <a:cubicBezTo>
                  <a:pt x="110" y="575"/>
                  <a:pt x="113" y="575"/>
                  <a:pt x="116" y="574"/>
                </a:cubicBezTo>
                <a:cubicBezTo>
                  <a:pt x="118" y="574"/>
                  <a:pt x="121" y="573"/>
                  <a:pt x="122" y="571"/>
                </a:cubicBezTo>
                <a:cubicBezTo>
                  <a:pt x="124" y="570"/>
                  <a:pt x="126" y="568"/>
                  <a:pt x="127" y="566"/>
                </a:cubicBezTo>
                <a:cubicBezTo>
                  <a:pt x="128" y="564"/>
                  <a:pt x="128" y="562"/>
                  <a:pt x="128" y="559"/>
                </a:cubicBezTo>
                <a:cubicBezTo>
                  <a:pt x="128" y="556"/>
                  <a:pt x="127" y="553"/>
                  <a:pt x="124" y="549"/>
                </a:cubicBezTo>
                <a:cubicBezTo>
                  <a:pt x="122" y="546"/>
                  <a:pt x="118" y="542"/>
                  <a:pt x="114" y="539"/>
                </a:cubicBezTo>
                <a:lnTo>
                  <a:pt x="52" y="539"/>
                </a:lnTo>
                <a:cubicBezTo>
                  <a:pt x="51" y="539"/>
                  <a:pt x="51" y="539"/>
                  <a:pt x="50" y="539"/>
                </a:cubicBezTo>
                <a:cubicBezTo>
                  <a:pt x="50" y="538"/>
                  <a:pt x="49" y="537"/>
                  <a:pt x="49" y="536"/>
                </a:cubicBezTo>
                <a:cubicBezTo>
                  <a:pt x="48" y="535"/>
                  <a:pt x="48" y="534"/>
                  <a:pt x="48" y="532"/>
                </a:cubicBezTo>
                <a:cubicBezTo>
                  <a:pt x="48" y="531"/>
                  <a:pt x="48" y="529"/>
                  <a:pt x="48" y="526"/>
                </a:cubicBezTo>
                <a:cubicBezTo>
                  <a:pt x="48" y="524"/>
                  <a:pt x="48" y="521"/>
                  <a:pt x="48" y="520"/>
                </a:cubicBezTo>
                <a:cubicBezTo>
                  <a:pt x="48" y="518"/>
                  <a:pt x="48" y="517"/>
                  <a:pt x="49" y="516"/>
                </a:cubicBezTo>
                <a:cubicBezTo>
                  <a:pt x="49" y="515"/>
                  <a:pt x="49" y="514"/>
                  <a:pt x="50" y="514"/>
                </a:cubicBezTo>
                <a:cubicBezTo>
                  <a:pt x="51" y="513"/>
                  <a:pt x="51" y="513"/>
                  <a:pt x="52" y="513"/>
                </a:cubicBezTo>
                <a:lnTo>
                  <a:pt x="145" y="512"/>
                </a:lnTo>
                <a:close/>
                <a:moveTo>
                  <a:pt x="96" y="395"/>
                </a:moveTo>
                <a:cubicBezTo>
                  <a:pt x="104" y="395"/>
                  <a:pt x="112" y="396"/>
                  <a:pt x="118" y="398"/>
                </a:cubicBezTo>
                <a:cubicBezTo>
                  <a:pt x="125" y="400"/>
                  <a:pt x="131" y="402"/>
                  <a:pt x="135" y="406"/>
                </a:cubicBezTo>
                <a:cubicBezTo>
                  <a:pt x="140" y="409"/>
                  <a:pt x="144" y="413"/>
                  <a:pt x="146" y="418"/>
                </a:cubicBezTo>
                <a:cubicBezTo>
                  <a:pt x="149" y="423"/>
                  <a:pt x="150" y="429"/>
                  <a:pt x="150" y="436"/>
                </a:cubicBezTo>
                <a:cubicBezTo>
                  <a:pt x="150" y="438"/>
                  <a:pt x="150" y="441"/>
                  <a:pt x="149" y="443"/>
                </a:cubicBezTo>
                <a:cubicBezTo>
                  <a:pt x="149" y="445"/>
                  <a:pt x="148" y="447"/>
                  <a:pt x="147" y="450"/>
                </a:cubicBezTo>
                <a:cubicBezTo>
                  <a:pt x="146" y="452"/>
                  <a:pt x="145" y="454"/>
                  <a:pt x="143" y="456"/>
                </a:cubicBezTo>
                <a:cubicBezTo>
                  <a:pt x="142" y="458"/>
                  <a:pt x="140" y="460"/>
                  <a:pt x="138" y="462"/>
                </a:cubicBezTo>
                <a:lnTo>
                  <a:pt x="181" y="462"/>
                </a:lnTo>
                <a:cubicBezTo>
                  <a:pt x="182" y="462"/>
                  <a:pt x="183" y="462"/>
                  <a:pt x="183" y="463"/>
                </a:cubicBezTo>
                <a:cubicBezTo>
                  <a:pt x="184" y="463"/>
                  <a:pt x="184" y="464"/>
                  <a:pt x="185" y="465"/>
                </a:cubicBezTo>
                <a:cubicBezTo>
                  <a:pt x="185" y="466"/>
                  <a:pt x="185" y="467"/>
                  <a:pt x="185" y="469"/>
                </a:cubicBezTo>
                <a:cubicBezTo>
                  <a:pt x="186" y="470"/>
                  <a:pt x="186" y="473"/>
                  <a:pt x="186" y="475"/>
                </a:cubicBezTo>
                <a:cubicBezTo>
                  <a:pt x="186" y="478"/>
                  <a:pt x="186" y="480"/>
                  <a:pt x="186" y="482"/>
                </a:cubicBezTo>
                <a:cubicBezTo>
                  <a:pt x="185" y="483"/>
                  <a:pt x="185" y="485"/>
                  <a:pt x="185" y="486"/>
                </a:cubicBezTo>
                <a:cubicBezTo>
                  <a:pt x="184" y="487"/>
                  <a:pt x="184" y="487"/>
                  <a:pt x="183" y="488"/>
                </a:cubicBezTo>
                <a:cubicBezTo>
                  <a:pt x="183" y="488"/>
                  <a:pt x="182" y="488"/>
                  <a:pt x="181" y="488"/>
                </a:cubicBezTo>
                <a:lnTo>
                  <a:pt x="52" y="489"/>
                </a:lnTo>
                <a:cubicBezTo>
                  <a:pt x="51" y="489"/>
                  <a:pt x="50" y="489"/>
                  <a:pt x="50" y="489"/>
                </a:cubicBezTo>
                <a:cubicBezTo>
                  <a:pt x="49" y="488"/>
                  <a:pt x="49" y="488"/>
                  <a:pt x="49" y="487"/>
                </a:cubicBezTo>
                <a:cubicBezTo>
                  <a:pt x="48" y="486"/>
                  <a:pt x="48" y="485"/>
                  <a:pt x="48" y="483"/>
                </a:cubicBezTo>
                <a:cubicBezTo>
                  <a:pt x="48" y="482"/>
                  <a:pt x="47" y="480"/>
                  <a:pt x="47" y="478"/>
                </a:cubicBezTo>
                <a:cubicBezTo>
                  <a:pt x="47" y="476"/>
                  <a:pt x="47" y="474"/>
                  <a:pt x="48" y="473"/>
                </a:cubicBezTo>
                <a:cubicBezTo>
                  <a:pt x="48" y="471"/>
                  <a:pt x="48" y="470"/>
                  <a:pt x="48" y="469"/>
                </a:cubicBezTo>
                <a:cubicBezTo>
                  <a:pt x="49" y="469"/>
                  <a:pt x="49" y="468"/>
                  <a:pt x="50" y="468"/>
                </a:cubicBezTo>
                <a:cubicBezTo>
                  <a:pt x="50" y="467"/>
                  <a:pt x="51" y="467"/>
                  <a:pt x="52" y="467"/>
                </a:cubicBezTo>
                <a:lnTo>
                  <a:pt x="62" y="467"/>
                </a:lnTo>
                <a:cubicBezTo>
                  <a:pt x="60" y="464"/>
                  <a:pt x="57" y="462"/>
                  <a:pt x="55" y="459"/>
                </a:cubicBezTo>
                <a:cubicBezTo>
                  <a:pt x="53" y="456"/>
                  <a:pt x="51" y="454"/>
                  <a:pt x="50" y="451"/>
                </a:cubicBezTo>
                <a:cubicBezTo>
                  <a:pt x="48" y="448"/>
                  <a:pt x="47" y="446"/>
                  <a:pt x="46" y="443"/>
                </a:cubicBezTo>
                <a:cubicBezTo>
                  <a:pt x="46" y="440"/>
                  <a:pt x="45" y="437"/>
                  <a:pt x="45" y="434"/>
                </a:cubicBezTo>
                <a:cubicBezTo>
                  <a:pt x="45" y="427"/>
                  <a:pt x="47" y="421"/>
                  <a:pt x="49" y="416"/>
                </a:cubicBezTo>
                <a:cubicBezTo>
                  <a:pt x="52" y="411"/>
                  <a:pt x="56" y="407"/>
                  <a:pt x="60" y="404"/>
                </a:cubicBezTo>
                <a:cubicBezTo>
                  <a:pt x="65" y="401"/>
                  <a:pt x="70" y="399"/>
                  <a:pt x="76" y="398"/>
                </a:cubicBezTo>
                <a:cubicBezTo>
                  <a:pt x="83" y="396"/>
                  <a:pt x="89" y="395"/>
                  <a:pt x="96" y="395"/>
                </a:cubicBezTo>
                <a:close/>
                <a:moveTo>
                  <a:pt x="98" y="423"/>
                </a:moveTo>
                <a:cubicBezTo>
                  <a:pt x="94" y="423"/>
                  <a:pt x="90" y="423"/>
                  <a:pt x="87" y="424"/>
                </a:cubicBezTo>
                <a:cubicBezTo>
                  <a:pt x="83" y="424"/>
                  <a:pt x="80" y="425"/>
                  <a:pt x="77" y="427"/>
                </a:cubicBezTo>
                <a:cubicBezTo>
                  <a:pt x="74" y="428"/>
                  <a:pt x="72" y="430"/>
                  <a:pt x="70" y="432"/>
                </a:cubicBezTo>
                <a:cubicBezTo>
                  <a:pt x="69" y="435"/>
                  <a:pt x="68" y="438"/>
                  <a:pt x="68" y="441"/>
                </a:cubicBezTo>
                <a:cubicBezTo>
                  <a:pt x="68" y="443"/>
                  <a:pt x="68" y="445"/>
                  <a:pt x="69" y="446"/>
                </a:cubicBezTo>
                <a:cubicBezTo>
                  <a:pt x="69" y="448"/>
                  <a:pt x="70" y="450"/>
                  <a:pt x="71" y="451"/>
                </a:cubicBezTo>
                <a:cubicBezTo>
                  <a:pt x="72" y="453"/>
                  <a:pt x="74" y="455"/>
                  <a:pt x="76" y="457"/>
                </a:cubicBezTo>
                <a:cubicBezTo>
                  <a:pt x="78" y="459"/>
                  <a:pt x="80" y="461"/>
                  <a:pt x="83" y="463"/>
                </a:cubicBezTo>
                <a:lnTo>
                  <a:pt x="113" y="463"/>
                </a:lnTo>
                <a:cubicBezTo>
                  <a:pt x="118" y="459"/>
                  <a:pt x="122" y="455"/>
                  <a:pt x="124" y="452"/>
                </a:cubicBezTo>
                <a:cubicBezTo>
                  <a:pt x="127" y="449"/>
                  <a:pt x="128" y="445"/>
                  <a:pt x="128" y="442"/>
                </a:cubicBezTo>
                <a:cubicBezTo>
                  <a:pt x="128" y="438"/>
                  <a:pt x="127" y="435"/>
                  <a:pt x="125" y="433"/>
                </a:cubicBezTo>
                <a:cubicBezTo>
                  <a:pt x="123" y="430"/>
                  <a:pt x="121" y="428"/>
                  <a:pt x="118" y="427"/>
                </a:cubicBezTo>
                <a:cubicBezTo>
                  <a:pt x="116" y="425"/>
                  <a:pt x="112" y="424"/>
                  <a:pt x="109" y="424"/>
                </a:cubicBezTo>
                <a:cubicBezTo>
                  <a:pt x="105" y="423"/>
                  <a:pt x="102" y="423"/>
                  <a:pt x="98" y="423"/>
                </a:cubicBezTo>
                <a:close/>
                <a:moveTo>
                  <a:pt x="144" y="334"/>
                </a:moveTo>
                <a:cubicBezTo>
                  <a:pt x="144" y="334"/>
                  <a:pt x="145" y="335"/>
                  <a:pt x="145" y="335"/>
                </a:cubicBezTo>
                <a:cubicBezTo>
                  <a:pt x="146" y="335"/>
                  <a:pt x="146" y="336"/>
                  <a:pt x="147" y="337"/>
                </a:cubicBezTo>
                <a:cubicBezTo>
                  <a:pt x="147" y="338"/>
                  <a:pt x="147" y="339"/>
                  <a:pt x="147" y="341"/>
                </a:cubicBezTo>
                <a:cubicBezTo>
                  <a:pt x="148" y="343"/>
                  <a:pt x="148" y="345"/>
                  <a:pt x="148" y="347"/>
                </a:cubicBezTo>
                <a:cubicBezTo>
                  <a:pt x="148" y="350"/>
                  <a:pt x="148" y="352"/>
                  <a:pt x="148" y="354"/>
                </a:cubicBezTo>
                <a:cubicBezTo>
                  <a:pt x="147" y="355"/>
                  <a:pt x="147" y="357"/>
                  <a:pt x="147" y="358"/>
                </a:cubicBezTo>
                <a:cubicBezTo>
                  <a:pt x="146" y="359"/>
                  <a:pt x="146" y="360"/>
                  <a:pt x="146" y="360"/>
                </a:cubicBezTo>
                <a:cubicBezTo>
                  <a:pt x="145" y="360"/>
                  <a:pt x="144" y="361"/>
                  <a:pt x="144" y="361"/>
                </a:cubicBezTo>
                <a:lnTo>
                  <a:pt x="7" y="362"/>
                </a:lnTo>
                <a:cubicBezTo>
                  <a:pt x="6" y="362"/>
                  <a:pt x="5" y="361"/>
                  <a:pt x="5" y="361"/>
                </a:cubicBezTo>
                <a:cubicBezTo>
                  <a:pt x="4" y="360"/>
                  <a:pt x="4" y="360"/>
                  <a:pt x="3" y="359"/>
                </a:cubicBezTo>
                <a:cubicBezTo>
                  <a:pt x="3" y="358"/>
                  <a:pt x="3" y="356"/>
                  <a:pt x="3" y="355"/>
                </a:cubicBezTo>
                <a:cubicBezTo>
                  <a:pt x="2" y="353"/>
                  <a:pt x="2" y="351"/>
                  <a:pt x="2" y="348"/>
                </a:cubicBezTo>
                <a:cubicBezTo>
                  <a:pt x="2" y="346"/>
                  <a:pt x="2" y="344"/>
                  <a:pt x="2" y="342"/>
                </a:cubicBezTo>
                <a:cubicBezTo>
                  <a:pt x="3" y="340"/>
                  <a:pt x="3" y="339"/>
                  <a:pt x="3" y="338"/>
                </a:cubicBezTo>
                <a:cubicBezTo>
                  <a:pt x="4" y="337"/>
                  <a:pt x="4" y="336"/>
                  <a:pt x="5" y="336"/>
                </a:cubicBezTo>
                <a:cubicBezTo>
                  <a:pt x="5" y="335"/>
                  <a:pt x="6" y="335"/>
                  <a:pt x="7" y="335"/>
                </a:cubicBezTo>
                <a:lnTo>
                  <a:pt x="144" y="334"/>
                </a:lnTo>
                <a:close/>
                <a:moveTo>
                  <a:pt x="95" y="219"/>
                </a:moveTo>
                <a:cubicBezTo>
                  <a:pt x="103" y="219"/>
                  <a:pt x="110" y="220"/>
                  <a:pt x="117" y="222"/>
                </a:cubicBezTo>
                <a:cubicBezTo>
                  <a:pt x="124" y="224"/>
                  <a:pt x="129" y="227"/>
                  <a:pt x="134" y="231"/>
                </a:cubicBezTo>
                <a:cubicBezTo>
                  <a:pt x="139" y="235"/>
                  <a:pt x="142" y="241"/>
                  <a:pt x="145" y="247"/>
                </a:cubicBezTo>
                <a:cubicBezTo>
                  <a:pt x="148" y="254"/>
                  <a:pt x="149" y="261"/>
                  <a:pt x="149" y="270"/>
                </a:cubicBezTo>
                <a:cubicBezTo>
                  <a:pt x="149" y="278"/>
                  <a:pt x="148" y="285"/>
                  <a:pt x="146" y="291"/>
                </a:cubicBezTo>
                <a:cubicBezTo>
                  <a:pt x="143" y="297"/>
                  <a:pt x="140" y="302"/>
                  <a:pt x="136" y="306"/>
                </a:cubicBezTo>
                <a:cubicBezTo>
                  <a:pt x="131" y="310"/>
                  <a:pt x="126" y="313"/>
                  <a:pt x="120" y="315"/>
                </a:cubicBezTo>
                <a:cubicBezTo>
                  <a:pt x="113" y="317"/>
                  <a:pt x="106" y="318"/>
                  <a:pt x="98" y="319"/>
                </a:cubicBezTo>
                <a:cubicBezTo>
                  <a:pt x="90" y="319"/>
                  <a:pt x="83" y="318"/>
                  <a:pt x="76" y="315"/>
                </a:cubicBezTo>
                <a:cubicBezTo>
                  <a:pt x="70" y="313"/>
                  <a:pt x="64" y="310"/>
                  <a:pt x="59" y="306"/>
                </a:cubicBezTo>
                <a:cubicBezTo>
                  <a:pt x="55" y="302"/>
                  <a:pt x="51" y="297"/>
                  <a:pt x="48" y="290"/>
                </a:cubicBezTo>
                <a:cubicBezTo>
                  <a:pt x="46" y="284"/>
                  <a:pt x="44" y="276"/>
                  <a:pt x="44" y="268"/>
                </a:cubicBezTo>
                <a:cubicBezTo>
                  <a:pt x="44" y="260"/>
                  <a:pt x="45" y="252"/>
                  <a:pt x="47" y="246"/>
                </a:cubicBezTo>
                <a:cubicBezTo>
                  <a:pt x="50" y="240"/>
                  <a:pt x="53" y="235"/>
                  <a:pt x="57" y="231"/>
                </a:cubicBezTo>
                <a:cubicBezTo>
                  <a:pt x="62" y="227"/>
                  <a:pt x="67" y="224"/>
                  <a:pt x="73" y="222"/>
                </a:cubicBezTo>
                <a:cubicBezTo>
                  <a:pt x="80" y="220"/>
                  <a:pt x="87" y="219"/>
                  <a:pt x="95" y="219"/>
                </a:cubicBezTo>
                <a:close/>
                <a:moveTo>
                  <a:pt x="97" y="246"/>
                </a:moveTo>
                <a:cubicBezTo>
                  <a:pt x="92" y="246"/>
                  <a:pt x="88" y="246"/>
                  <a:pt x="84" y="247"/>
                </a:cubicBezTo>
                <a:cubicBezTo>
                  <a:pt x="80" y="248"/>
                  <a:pt x="77" y="249"/>
                  <a:pt x="74" y="251"/>
                </a:cubicBezTo>
                <a:cubicBezTo>
                  <a:pt x="71" y="253"/>
                  <a:pt x="69" y="255"/>
                  <a:pt x="67" y="258"/>
                </a:cubicBezTo>
                <a:cubicBezTo>
                  <a:pt x="66" y="261"/>
                  <a:pt x="65" y="264"/>
                  <a:pt x="65" y="269"/>
                </a:cubicBezTo>
                <a:cubicBezTo>
                  <a:pt x="65" y="273"/>
                  <a:pt x="66" y="276"/>
                  <a:pt x="67" y="279"/>
                </a:cubicBezTo>
                <a:cubicBezTo>
                  <a:pt x="69" y="282"/>
                  <a:pt x="71" y="284"/>
                  <a:pt x="73" y="286"/>
                </a:cubicBezTo>
                <a:cubicBezTo>
                  <a:pt x="76" y="288"/>
                  <a:pt x="80" y="289"/>
                  <a:pt x="83" y="290"/>
                </a:cubicBezTo>
                <a:cubicBezTo>
                  <a:pt x="87" y="291"/>
                  <a:pt x="92" y="292"/>
                  <a:pt x="97" y="292"/>
                </a:cubicBezTo>
                <a:cubicBezTo>
                  <a:pt x="101" y="292"/>
                  <a:pt x="105" y="291"/>
                  <a:pt x="109" y="290"/>
                </a:cubicBezTo>
                <a:cubicBezTo>
                  <a:pt x="113" y="290"/>
                  <a:pt x="116" y="288"/>
                  <a:pt x="119" y="287"/>
                </a:cubicBezTo>
                <a:cubicBezTo>
                  <a:pt x="122" y="285"/>
                  <a:pt x="124" y="283"/>
                  <a:pt x="126" y="280"/>
                </a:cubicBezTo>
                <a:cubicBezTo>
                  <a:pt x="127" y="277"/>
                  <a:pt x="128" y="273"/>
                  <a:pt x="128" y="269"/>
                </a:cubicBezTo>
                <a:cubicBezTo>
                  <a:pt x="128" y="265"/>
                  <a:pt x="127" y="261"/>
                  <a:pt x="126" y="258"/>
                </a:cubicBezTo>
                <a:cubicBezTo>
                  <a:pt x="124" y="256"/>
                  <a:pt x="122" y="253"/>
                  <a:pt x="120" y="251"/>
                </a:cubicBezTo>
                <a:cubicBezTo>
                  <a:pt x="117" y="249"/>
                  <a:pt x="114" y="248"/>
                  <a:pt x="110" y="247"/>
                </a:cubicBezTo>
                <a:cubicBezTo>
                  <a:pt x="106" y="246"/>
                  <a:pt x="102" y="246"/>
                  <a:pt x="97" y="246"/>
                </a:cubicBezTo>
                <a:close/>
                <a:moveTo>
                  <a:pt x="142" y="121"/>
                </a:moveTo>
                <a:cubicBezTo>
                  <a:pt x="143" y="121"/>
                  <a:pt x="144" y="122"/>
                  <a:pt x="145" y="122"/>
                </a:cubicBezTo>
                <a:cubicBezTo>
                  <a:pt x="145" y="123"/>
                  <a:pt x="146" y="124"/>
                  <a:pt x="146" y="126"/>
                </a:cubicBezTo>
                <a:cubicBezTo>
                  <a:pt x="146" y="127"/>
                  <a:pt x="146" y="129"/>
                  <a:pt x="146" y="132"/>
                </a:cubicBezTo>
                <a:cubicBezTo>
                  <a:pt x="146" y="135"/>
                  <a:pt x="146" y="138"/>
                  <a:pt x="146" y="139"/>
                </a:cubicBezTo>
                <a:cubicBezTo>
                  <a:pt x="146" y="141"/>
                  <a:pt x="145" y="142"/>
                  <a:pt x="145" y="142"/>
                </a:cubicBezTo>
                <a:cubicBezTo>
                  <a:pt x="144" y="143"/>
                  <a:pt x="144" y="143"/>
                  <a:pt x="143" y="143"/>
                </a:cubicBezTo>
                <a:lnTo>
                  <a:pt x="135" y="143"/>
                </a:lnTo>
                <a:cubicBezTo>
                  <a:pt x="139" y="147"/>
                  <a:pt x="142" y="151"/>
                  <a:pt x="145" y="156"/>
                </a:cubicBezTo>
                <a:cubicBezTo>
                  <a:pt x="147" y="161"/>
                  <a:pt x="148" y="166"/>
                  <a:pt x="148" y="172"/>
                </a:cubicBezTo>
                <a:cubicBezTo>
                  <a:pt x="148" y="177"/>
                  <a:pt x="148" y="182"/>
                  <a:pt x="147" y="186"/>
                </a:cubicBezTo>
                <a:cubicBezTo>
                  <a:pt x="145" y="190"/>
                  <a:pt x="143" y="194"/>
                  <a:pt x="141" y="197"/>
                </a:cubicBezTo>
                <a:cubicBezTo>
                  <a:pt x="138" y="200"/>
                  <a:pt x="135" y="202"/>
                  <a:pt x="131" y="204"/>
                </a:cubicBezTo>
                <a:cubicBezTo>
                  <a:pt x="128" y="206"/>
                  <a:pt x="123" y="206"/>
                  <a:pt x="118" y="206"/>
                </a:cubicBezTo>
                <a:cubicBezTo>
                  <a:pt x="113" y="207"/>
                  <a:pt x="108" y="205"/>
                  <a:pt x="104" y="203"/>
                </a:cubicBezTo>
                <a:cubicBezTo>
                  <a:pt x="100" y="201"/>
                  <a:pt x="97" y="198"/>
                  <a:pt x="94" y="194"/>
                </a:cubicBezTo>
                <a:cubicBezTo>
                  <a:pt x="92" y="190"/>
                  <a:pt x="90" y="185"/>
                  <a:pt x="88" y="178"/>
                </a:cubicBezTo>
                <a:cubicBezTo>
                  <a:pt x="87" y="172"/>
                  <a:pt x="86" y="165"/>
                  <a:pt x="86" y="157"/>
                </a:cubicBezTo>
                <a:lnTo>
                  <a:pt x="86" y="148"/>
                </a:lnTo>
                <a:lnTo>
                  <a:pt x="81" y="148"/>
                </a:lnTo>
                <a:cubicBezTo>
                  <a:pt x="78" y="148"/>
                  <a:pt x="75" y="148"/>
                  <a:pt x="73" y="149"/>
                </a:cubicBezTo>
                <a:cubicBezTo>
                  <a:pt x="71" y="149"/>
                  <a:pt x="69" y="150"/>
                  <a:pt x="68" y="151"/>
                </a:cubicBezTo>
                <a:cubicBezTo>
                  <a:pt x="66" y="153"/>
                  <a:pt x="65" y="155"/>
                  <a:pt x="64" y="157"/>
                </a:cubicBezTo>
                <a:cubicBezTo>
                  <a:pt x="64" y="159"/>
                  <a:pt x="63" y="162"/>
                  <a:pt x="63" y="165"/>
                </a:cubicBezTo>
                <a:cubicBezTo>
                  <a:pt x="63" y="170"/>
                  <a:pt x="64" y="174"/>
                  <a:pt x="65" y="177"/>
                </a:cubicBezTo>
                <a:cubicBezTo>
                  <a:pt x="66" y="180"/>
                  <a:pt x="67" y="183"/>
                  <a:pt x="68" y="186"/>
                </a:cubicBezTo>
                <a:cubicBezTo>
                  <a:pt x="69" y="189"/>
                  <a:pt x="71" y="191"/>
                  <a:pt x="72" y="193"/>
                </a:cubicBezTo>
                <a:cubicBezTo>
                  <a:pt x="73" y="194"/>
                  <a:pt x="73" y="196"/>
                  <a:pt x="73" y="197"/>
                </a:cubicBezTo>
                <a:cubicBezTo>
                  <a:pt x="73" y="198"/>
                  <a:pt x="73" y="198"/>
                  <a:pt x="72" y="199"/>
                </a:cubicBezTo>
                <a:cubicBezTo>
                  <a:pt x="72" y="200"/>
                  <a:pt x="71" y="200"/>
                  <a:pt x="70" y="201"/>
                </a:cubicBezTo>
                <a:cubicBezTo>
                  <a:pt x="69" y="201"/>
                  <a:pt x="68" y="201"/>
                  <a:pt x="67" y="201"/>
                </a:cubicBezTo>
                <a:cubicBezTo>
                  <a:pt x="66" y="202"/>
                  <a:pt x="64" y="202"/>
                  <a:pt x="63" y="202"/>
                </a:cubicBezTo>
                <a:cubicBezTo>
                  <a:pt x="60" y="202"/>
                  <a:pt x="59" y="202"/>
                  <a:pt x="57" y="201"/>
                </a:cubicBezTo>
                <a:cubicBezTo>
                  <a:pt x="56" y="201"/>
                  <a:pt x="55" y="200"/>
                  <a:pt x="54" y="199"/>
                </a:cubicBezTo>
                <a:cubicBezTo>
                  <a:pt x="53" y="198"/>
                  <a:pt x="52" y="197"/>
                  <a:pt x="51" y="194"/>
                </a:cubicBezTo>
                <a:cubicBezTo>
                  <a:pt x="49" y="192"/>
                  <a:pt x="48" y="189"/>
                  <a:pt x="47" y="186"/>
                </a:cubicBezTo>
                <a:cubicBezTo>
                  <a:pt x="46" y="182"/>
                  <a:pt x="45" y="179"/>
                  <a:pt x="45" y="175"/>
                </a:cubicBezTo>
                <a:cubicBezTo>
                  <a:pt x="44" y="171"/>
                  <a:pt x="44" y="167"/>
                  <a:pt x="44" y="163"/>
                </a:cubicBezTo>
                <a:cubicBezTo>
                  <a:pt x="43" y="156"/>
                  <a:pt x="44" y="150"/>
                  <a:pt x="46" y="144"/>
                </a:cubicBezTo>
                <a:cubicBezTo>
                  <a:pt x="47" y="139"/>
                  <a:pt x="49" y="135"/>
                  <a:pt x="52" y="132"/>
                </a:cubicBezTo>
                <a:cubicBezTo>
                  <a:pt x="55" y="128"/>
                  <a:pt x="59" y="126"/>
                  <a:pt x="63" y="124"/>
                </a:cubicBezTo>
                <a:cubicBezTo>
                  <a:pt x="68" y="123"/>
                  <a:pt x="74" y="122"/>
                  <a:pt x="80" y="122"/>
                </a:cubicBezTo>
                <a:lnTo>
                  <a:pt x="142" y="121"/>
                </a:lnTo>
                <a:close/>
                <a:moveTo>
                  <a:pt x="103" y="147"/>
                </a:moveTo>
                <a:lnTo>
                  <a:pt x="103" y="157"/>
                </a:lnTo>
                <a:cubicBezTo>
                  <a:pt x="103" y="162"/>
                  <a:pt x="103" y="165"/>
                  <a:pt x="104" y="168"/>
                </a:cubicBezTo>
                <a:cubicBezTo>
                  <a:pt x="105" y="171"/>
                  <a:pt x="105" y="174"/>
                  <a:pt x="107" y="176"/>
                </a:cubicBezTo>
                <a:cubicBezTo>
                  <a:pt x="108" y="177"/>
                  <a:pt x="110" y="179"/>
                  <a:pt x="111" y="180"/>
                </a:cubicBezTo>
                <a:cubicBezTo>
                  <a:pt x="113" y="180"/>
                  <a:pt x="115" y="181"/>
                  <a:pt x="117" y="181"/>
                </a:cubicBezTo>
                <a:cubicBezTo>
                  <a:pt x="121" y="181"/>
                  <a:pt x="124" y="180"/>
                  <a:pt x="127" y="177"/>
                </a:cubicBezTo>
                <a:cubicBezTo>
                  <a:pt x="129" y="175"/>
                  <a:pt x="130" y="171"/>
                  <a:pt x="130" y="167"/>
                </a:cubicBezTo>
                <a:cubicBezTo>
                  <a:pt x="130" y="163"/>
                  <a:pt x="129" y="160"/>
                  <a:pt x="127" y="157"/>
                </a:cubicBezTo>
                <a:cubicBezTo>
                  <a:pt x="125" y="154"/>
                  <a:pt x="122" y="150"/>
                  <a:pt x="119" y="147"/>
                </a:cubicBezTo>
                <a:lnTo>
                  <a:pt x="103" y="147"/>
                </a:lnTo>
                <a:close/>
                <a:moveTo>
                  <a:pt x="141" y="0"/>
                </a:moveTo>
                <a:cubicBezTo>
                  <a:pt x="142" y="0"/>
                  <a:pt x="143" y="1"/>
                  <a:pt x="143" y="1"/>
                </a:cubicBezTo>
                <a:cubicBezTo>
                  <a:pt x="144" y="1"/>
                  <a:pt x="144" y="2"/>
                  <a:pt x="145" y="3"/>
                </a:cubicBezTo>
                <a:cubicBezTo>
                  <a:pt x="145" y="4"/>
                  <a:pt x="145" y="5"/>
                  <a:pt x="145" y="6"/>
                </a:cubicBezTo>
                <a:cubicBezTo>
                  <a:pt x="145" y="8"/>
                  <a:pt x="145" y="9"/>
                  <a:pt x="146" y="11"/>
                </a:cubicBezTo>
                <a:cubicBezTo>
                  <a:pt x="146" y="14"/>
                  <a:pt x="145" y="15"/>
                  <a:pt x="145" y="17"/>
                </a:cubicBezTo>
                <a:cubicBezTo>
                  <a:pt x="145" y="18"/>
                  <a:pt x="145" y="19"/>
                  <a:pt x="145" y="20"/>
                </a:cubicBezTo>
                <a:cubicBezTo>
                  <a:pt x="144" y="21"/>
                  <a:pt x="144" y="22"/>
                  <a:pt x="143" y="22"/>
                </a:cubicBezTo>
                <a:cubicBezTo>
                  <a:pt x="143" y="22"/>
                  <a:pt x="142" y="23"/>
                  <a:pt x="141" y="23"/>
                </a:cubicBezTo>
                <a:lnTo>
                  <a:pt x="131" y="23"/>
                </a:lnTo>
                <a:cubicBezTo>
                  <a:pt x="136" y="27"/>
                  <a:pt x="140" y="32"/>
                  <a:pt x="143" y="38"/>
                </a:cubicBezTo>
                <a:cubicBezTo>
                  <a:pt x="146" y="43"/>
                  <a:pt x="148" y="49"/>
                  <a:pt x="148" y="55"/>
                </a:cubicBezTo>
                <a:cubicBezTo>
                  <a:pt x="148" y="62"/>
                  <a:pt x="146" y="68"/>
                  <a:pt x="144" y="73"/>
                </a:cubicBezTo>
                <a:cubicBezTo>
                  <a:pt x="141" y="78"/>
                  <a:pt x="137" y="82"/>
                  <a:pt x="133" y="85"/>
                </a:cubicBezTo>
                <a:cubicBezTo>
                  <a:pt x="128" y="88"/>
                  <a:pt x="123" y="91"/>
                  <a:pt x="116" y="92"/>
                </a:cubicBezTo>
                <a:cubicBezTo>
                  <a:pt x="110" y="93"/>
                  <a:pt x="104" y="94"/>
                  <a:pt x="97" y="94"/>
                </a:cubicBezTo>
                <a:cubicBezTo>
                  <a:pt x="88" y="94"/>
                  <a:pt x="81" y="93"/>
                  <a:pt x="74" y="92"/>
                </a:cubicBezTo>
                <a:cubicBezTo>
                  <a:pt x="68" y="90"/>
                  <a:pt x="62" y="87"/>
                  <a:pt x="57" y="84"/>
                </a:cubicBezTo>
                <a:cubicBezTo>
                  <a:pt x="53" y="81"/>
                  <a:pt x="49" y="76"/>
                  <a:pt x="47" y="71"/>
                </a:cubicBezTo>
                <a:cubicBezTo>
                  <a:pt x="44" y="66"/>
                  <a:pt x="43" y="61"/>
                  <a:pt x="43" y="54"/>
                </a:cubicBezTo>
                <a:cubicBezTo>
                  <a:pt x="43" y="49"/>
                  <a:pt x="44" y="44"/>
                  <a:pt x="46" y="40"/>
                </a:cubicBezTo>
                <a:cubicBezTo>
                  <a:pt x="48" y="36"/>
                  <a:pt x="51" y="31"/>
                  <a:pt x="55" y="27"/>
                </a:cubicBezTo>
                <a:lnTo>
                  <a:pt x="5" y="27"/>
                </a:lnTo>
                <a:cubicBezTo>
                  <a:pt x="4" y="27"/>
                  <a:pt x="3" y="27"/>
                  <a:pt x="3" y="27"/>
                </a:cubicBezTo>
                <a:cubicBezTo>
                  <a:pt x="2" y="26"/>
                  <a:pt x="2" y="26"/>
                  <a:pt x="1" y="25"/>
                </a:cubicBezTo>
                <a:cubicBezTo>
                  <a:pt x="1" y="24"/>
                  <a:pt x="1" y="22"/>
                  <a:pt x="1" y="21"/>
                </a:cubicBezTo>
                <a:cubicBezTo>
                  <a:pt x="0" y="19"/>
                  <a:pt x="0" y="17"/>
                  <a:pt x="0" y="14"/>
                </a:cubicBezTo>
                <a:cubicBezTo>
                  <a:pt x="0" y="12"/>
                  <a:pt x="0" y="10"/>
                  <a:pt x="0" y="8"/>
                </a:cubicBezTo>
                <a:cubicBezTo>
                  <a:pt x="1" y="6"/>
                  <a:pt x="1" y="5"/>
                  <a:pt x="1" y="4"/>
                </a:cubicBezTo>
                <a:cubicBezTo>
                  <a:pt x="2" y="3"/>
                  <a:pt x="2" y="2"/>
                  <a:pt x="3" y="2"/>
                </a:cubicBezTo>
                <a:cubicBezTo>
                  <a:pt x="3" y="2"/>
                  <a:pt x="4" y="1"/>
                  <a:pt x="5" y="1"/>
                </a:cubicBezTo>
                <a:lnTo>
                  <a:pt x="141" y="0"/>
                </a:lnTo>
                <a:close/>
                <a:moveTo>
                  <a:pt x="79" y="27"/>
                </a:moveTo>
                <a:cubicBezTo>
                  <a:pt x="75" y="31"/>
                  <a:pt x="71" y="34"/>
                  <a:pt x="69" y="38"/>
                </a:cubicBezTo>
                <a:cubicBezTo>
                  <a:pt x="66" y="41"/>
                  <a:pt x="65" y="45"/>
                  <a:pt x="65" y="49"/>
                </a:cubicBezTo>
                <a:cubicBezTo>
                  <a:pt x="65" y="52"/>
                  <a:pt x="66" y="55"/>
                  <a:pt x="68" y="57"/>
                </a:cubicBezTo>
                <a:cubicBezTo>
                  <a:pt x="69" y="60"/>
                  <a:pt x="72" y="62"/>
                  <a:pt x="74" y="63"/>
                </a:cubicBezTo>
                <a:cubicBezTo>
                  <a:pt x="77" y="65"/>
                  <a:pt x="80" y="66"/>
                  <a:pt x="84" y="67"/>
                </a:cubicBezTo>
                <a:cubicBezTo>
                  <a:pt x="87" y="67"/>
                  <a:pt x="91" y="68"/>
                  <a:pt x="95" y="68"/>
                </a:cubicBezTo>
                <a:cubicBezTo>
                  <a:pt x="99" y="68"/>
                  <a:pt x="102" y="67"/>
                  <a:pt x="106" y="67"/>
                </a:cubicBezTo>
                <a:cubicBezTo>
                  <a:pt x="110" y="66"/>
                  <a:pt x="113" y="65"/>
                  <a:pt x="116" y="63"/>
                </a:cubicBezTo>
                <a:cubicBezTo>
                  <a:pt x="119" y="62"/>
                  <a:pt x="121" y="60"/>
                  <a:pt x="123" y="58"/>
                </a:cubicBezTo>
                <a:cubicBezTo>
                  <a:pt x="125" y="55"/>
                  <a:pt x="125" y="52"/>
                  <a:pt x="125" y="49"/>
                </a:cubicBezTo>
                <a:cubicBezTo>
                  <a:pt x="125" y="47"/>
                  <a:pt x="125" y="45"/>
                  <a:pt x="125" y="43"/>
                </a:cubicBezTo>
                <a:cubicBezTo>
                  <a:pt x="124" y="42"/>
                  <a:pt x="123" y="40"/>
                  <a:pt x="122" y="38"/>
                </a:cubicBezTo>
                <a:cubicBezTo>
                  <a:pt x="121" y="36"/>
                  <a:pt x="119" y="35"/>
                  <a:pt x="117" y="33"/>
                </a:cubicBezTo>
                <a:cubicBezTo>
                  <a:pt x="115" y="31"/>
                  <a:pt x="113" y="29"/>
                  <a:pt x="110" y="27"/>
                </a:cubicBezTo>
                <a:lnTo>
                  <a:pt x="79" y="27"/>
                </a:lnTo>
                <a:close/>
              </a:path>
            </a:pathLst>
          </a:custGeom>
          <a:solidFill>
            <a:srgbClr val="5B9BD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6" name="Picture 394">
            <a:extLst>
              <a:ext uri="{FF2B5EF4-FFF2-40B4-BE49-F238E27FC236}">
                <a16:creationId xmlns:a16="http://schemas.microsoft.com/office/drawing/2014/main" id="{2103BA62-5721-47DE-98E3-171FA521C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649" y="829354"/>
            <a:ext cx="504694" cy="57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7" name="Freeform 396">
            <a:extLst>
              <a:ext uri="{FF2B5EF4-FFF2-40B4-BE49-F238E27FC236}">
                <a16:creationId xmlns:a16="http://schemas.microsoft.com/office/drawing/2014/main" id="{5294E3B0-2686-4968-8F1A-9C9BCA65B6EB}"/>
              </a:ext>
            </a:extLst>
          </p:cNvPr>
          <p:cNvSpPr>
            <a:spLocks/>
          </p:cNvSpPr>
          <p:nvPr/>
        </p:nvSpPr>
        <p:spPr bwMode="auto">
          <a:xfrm>
            <a:off x="10852500" y="848398"/>
            <a:ext cx="403120" cy="477713"/>
          </a:xfrm>
          <a:custGeom>
            <a:avLst/>
            <a:gdLst>
              <a:gd name="T0" fmla="*/ 191 w 254"/>
              <a:gd name="T1" fmla="*/ 301 h 301"/>
              <a:gd name="T2" fmla="*/ 191 w 254"/>
              <a:gd name="T3" fmla="*/ 59 h 301"/>
              <a:gd name="T4" fmla="*/ 254 w 254"/>
              <a:gd name="T5" fmla="*/ 59 h 301"/>
              <a:gd name="T6" fmla="*/ 127 w 254"/>
              <a:gd name="T7" fmla="*/ 0 h 301"/>
              <a:gd name="T8" fmla="*/ 0 w 254"/>
              <a:gd name="T9" fmla="*/ 59 h 301"/>
              <a:gd name="T10" fmla="*/ 64 w 254"/>
              <a:gd name="T11" fmla="*/ 59 h 301"/>
              <a:gd name="T12" fmla="*/ 64 w 254"/>
              <a:gd name="T13" fmla="*/ 301 h 301"/>
              <a:gd name="T14" fmla="*/ 191 w 254"/>
              <a:gd name="T15" fmla="*/ 301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4" h="301">
                <a:moveTo>
                  <a:pt x="191" y="301"/>
                </a:moveTo>
                <a:lnTo>
                  <a:pt x="191" y="59"/>
                </a:lnTo>
                <a:lnTo>
                  <a:pt x="254" y="59"/>
                </a:lnTo>
                <a:lnTo>
                  <a:pt x="127" y="0"/>
                </a:lnTo>
                <a:lnTo>
                  <a:pt x="0" y="59"/>
                </a:lnTo>
                <a:lnTo>
                  <a:pt x="64" y="59"/>
                </a:lnTo>
                <a:lnTo>
                  <a:pt x="64" y="301"/>
                </a:lnTo>
                <a:lnTo>
                  <a:pt x="191" y="30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Freeform 397">
            <a:extLst>
              <a:ext uri="{FF2B5EF4-FFF2-40B4-BE49-F238E27FC236}">
                <a16:creationId xmlns:a16="http://schemas.microsoft.com/office/drawing/2014/main" id="{095B60BA-5C11-4661-AB3F-0C0E50506180}"/>
              </a:ext>
            </a:extLst>
          </p:cNvPr>
          <p:cNvSpPr>
            <a:spLocks/>
          </p:cNvSpPr>
          <p:nvPr/>
        </p:nvSpPr>
        <p:spPr bwMode="auto">
          <a:xfrm>
            <a:off x="10852500" y="848397"/>
            <a:ext cx="403120" cy="469778"/>
          </a:xfrm>
          <a:custGeom>
            <a:avLst/>
            <a:gdLst>
              <a:gd name="T0" fmla="*/ 191 w 254"/>
              <a:gd name="T1" fmla="*/ 296 h 296"/>
              <a:gd name="T2" fmla="*/ 191 w 254"/>
              <a:gd name="T3" fmla="*/ 59 h 296"/>
              <a:gd name="T4" fmla="*/ 254 w 254"/>
              <a:gd name="T5" fmla="*/ 59 h 296"/>
              <a:gd name="T6" fmla="*/ 127 w 254"/>
              <a:gd name="T7" fmla="*/ 0 h 296"/>
              <a:gd name="T8" fmla="*/ 0 w 254"/>
              <a:gd name="T9" fmla="*/ 59 h 296"/>
              <a:gd name="T10" fmla="*/ 64 w 254"/>
              <a:gd name="T11" fmla="*/ 59 h 296"/>
              <a:gd name="T12" fmla="*/ 64 w 254"/>
              <a:gd name="T13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4" h="296">
                <a:moveTo>
                  <a:pt x="191" y="296"/>
                </a:moveTo>
                <a:lnTo>
                  <a:pt x="191" y="59"/>
                </a:lnTo>
                <a:lnTo>
                  <a:pt x="254" y="59"/>
                </a:lnTo>
                <a:lnTo>
                  <a:pt x="127" y="0"/>
                </a:lnTo>
                <a:lnTo>
                  <a:pt x="0" y="59"/>
                </a:lnTo>
                <a:lnTo>
                  <a:pt x="64" y="59"/>
                </a:lnTo>
                <a:lnTo>
                  <a:pt x="64" y="296"/>
                </a:lnTo>
              </a:path>
            </a:pathLst>
          </a:custGeom>
          <a:noFill/>
          <a:ln w="3175" cap="sq">
            <a:solidFill>
              <a:srgbClr val="C8C8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Rectangle 398">
            <a:extLst>
              <a:ext uri="{FF2B5EF4-FFF2-40B4-BE49-F238E27FC236}">
                <a16:creationId xmlns:a16="http://schemas.microsoft.com/office/drawing/2014/main" id="{752E287B-B3D6-48DC-A9F3-A43425570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5660" y="1318175"/>
            <a:ext cx="196799" cy="634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Rectangle 399">
            <a:extLst>
              <a:ext uri="{FF2B5EF4-FFF2-40B4-BE49-F238E27FC236}">
                <a16:creationId xmlns:a16="http://schemas.microsoft.com/office/drawing/2014/main" id="{DB64818D-19D0-467B-A17E-CB67CA7C4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2346" y="991235"/>
            <a:ext cx="500007" cy="15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Uplink to </a:t>
            </a:r>
            <a:endParaRPr lang="en-US" altLang="en-US" sz="1799" dirty="0">
              <a:solidFill>
                <a:srgbClr val="000000"/>
              </a:solidFill>
            </a:endParaRPr>
          </a:p>
        </p:txBody>
      </p:sp>
      <p:sp>
        <p:nvSpPr>
          <p:cNvPr id="371" name="Rectangle 400">
            <a:extLst>
              <a:ext uri="{FF2B5EF4-FFF2-40B4-BE49-F238E27FC236}">
                <a16:creationId xmlns:a16="http://schemas.microsoft.com/office/drawing/2014/main" id="{4B264226-5BBC-43BA-8645-DCF2F2DD5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9818" y="1142009"/>
            <a:ext cx="628213" cy="15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global cloud</a:t>
            </a:r>
            <a:endParaRPr lang="en-US" altLang="en-US" sz="1799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7061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473C4-408F-417A-B8BB-7EEE1FB7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b="1" i="0" kern="1100" baseline="0" dirty="0">
                <a:latin typeface="+mj-lt"/>
                <a:ea typeface="+mj-ea"/>
                <a:cs typeface="+mj-cs"/>
              </a:rPr>
              <a:t>IEEE 802.3cg Multidrop Highlights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BCF9CE40-2B6C-BCD6-306A-70CED0CA79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911679"/>
              </p:ext>
            </p:extLst>
          </p:nvPr>
        </p:nvGraphicFramePr>
        <p:xfrm>
          <a:off x="330712" y="1000126"/>
          <a:ext cx="11530584" cy="4863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194808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3ACD9-CC21-48CB-AB73-EE1B13384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99" dirty="0"/>
              <a:t>Why 802.3cg? Unify Communications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FF6783-A4A2-4058-8E4D-0B246D75CA1F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2" t="12460"/>
          <a:stretch/>
        </p:blipFill>
        <p:spPr bwMode="auto">
          <a:xfrm>
            <a:off x="190450" y="3026123"/>
            <a:ext cx="6967528" cy="32088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9B756B-ADBF-41E9-B3F8-F6416CFEE6BA}"/>
              </a:ext>
            </a:extLst>
          </p:cNvPr>
          <p:cNvSpPr txBox="1"/>
          <p:nvPr/>
        </p:nvSpPr>
        <p:spPr>
          <a:xfrm>
            <a:off x="330713" y="852248"/>
            <a:ext cx="6176772" cy="2897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399" b="1" dirty="0">
                <a:latin typeface="Franklin Gothic Book" panose="020B0503020102020204"/>
              </a:rPr>
              <a:t>Installing and maintaining multiple edge protocols is difficult and expensive</a:t>
            </a:r>
          </a:p>
          <a:p>
            <a:pPr marL="285664" indent="-285664"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latin typeface="Franklin Gothic Book" panose="020B0503020102020204"/>
              </a:rPr>
              <a:t>Existing networks at the edge use a mix of protocols</a:t>
            </a:r>
          </a:p>
          <a:p>
            <a:pPr marL="285664" indent="-285664"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latin typeface="Franklin Gothic Book" panose="020B0503020102020204"/>
              </a:rPr>
              <a:t>Gateways are costly to maintain</a:t>
            </a:r>
          </a:p>
          <a:p>
            <a:pPr marL="285664" indent="-285664"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latin typeface="Franklin Gothic Book" panose="020B0503020102020204"/>
              </a:rPr>
              <a:t>Software maintenance requires high effort and cost</a:t>
            </a:r>
          </a:p>
          <a:p>
            <a:pPr marL="342797" indent="-342797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sz="2399" dirty="0">
              <a:latin typeface="Franklin Gothic Book" panose="020B0503020102020204"/>
            </a:endParaRPr>
          </a:p>
          <a:p>
            <a:pPr marL="742727" lvl="1" indent="-285664">
              <a:buFont typeface="Arial" panose="020B0604020202020204" pitchFamily="34" charset="0"/>
              <a:buChar char="•"/>
              <a:defRPr/>
            </a:pPr>
            <a:endParaRPr lang="en-US" sz="2399" dirty="0">
              <a:latin typeface="Franklin Gothic Book" panose="020B0503020102020204"/>
            </a:endParaRPr>
          </a:p>
          <a:p>
            <a:pPr>
              <a:defRPr/>
            </a:pPr>
            <a:endParaRPr lang="en-US" sz="2399" dirty="0">
              <a:latin typeface="Franklin Gothic Book" panose="020B05030201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627ECD-8488-4153-91E4-ED0D3962AE14}"/>
              </a:ext>
            </a:extLst>
          </p:cNvPr>
          <p:cNvSpPr txBox="1"/>
          <p:nvPr/>
        </p:nvSpPr>
        <p:spPr>
          <a:xfrm>
            <a:off x="6713594" y="814833"/>
            <a:ext cx="5284782" cy="2769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defRPr/>
            </a:pPr>
            <a:r>
              <a:rPr lang="en-US" sz="2399" b="1" dirty="0">
                <a:latin typeface="Franklin Gothic Book" panose="020B0503020102020204"/>
              </a:rPr>
              <a:t>802.3cg consolidates and simplifies communication</a:t>
            </a:r>
          </a:p>
          <a:p>
            <a:pPr marL="285664" indent="-285664"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latin typeface="Franklin Gothic Book" panose="020B0503020102020204"/>
              </a:rPr>
              <a:t>Consolidates many point-to-point communication standards into one</a:t>
            </a:r>
          </a:p>
          <a:p>
            <a:pPr marL="285664" indent="-285664"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latin typeface="Franklin Gothic Book" panose="020B0503020102020204"/>
              </a:rPr>
              <a:t>Reuses of Ethernet ecosystem including:</a:t>
            </a:r>
          </a:p>
          <a:p>
            <a:pPr marL="742727" lvl="1" indent="-285664"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latin typeface="Franklin Gothic Book" panose="020B0503020102020204"/>
              </a:rPr>
              <a:t>Software</a:t>
            </a:r>
          </a:p>
          <a:p>
            <a:pPr marL="742727" lvl="1" indent="-285664"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latin typeface="Franklin Gothic Book" panose="020B0503020102020204"/>
              </a:rPr>
              <a:t>Testing equipment</a:t>
            </a:r>
          </a:p>
          <a:p>
            <a:pPr marL="742727" lvl="1" indent="-285664"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latin typeface="Franklin Gothic Book" panose="020B0503020102020204"/>
              </a:rPr>
              <a:t>Applications</a:t>
            </a:r>
          </a:p>
          <a:p>
            <a:pPr marL="742727" lvl="1" indent="-285664">
              <a:buFont typeface="Arial" panose="020B0604020202020204" pitchFamily="34" charset="0"/>
              <a:buChar char="•"/>
              <a:defRPr/>
            </a:pPr>
            <a:r>
              <a:rPr lang="en-US" sz="1799" dirty="0">
                <a:latin typeface="Franklin Gothic Book" panose="020B0503020102020204"/>
              </a:rPr>
              <a:t>Knowledge base</a:t>
            </a:r>
          </a:p>
        </p:txBody>
      </p:sp>
    </p:spTree>
    <p:extLst>
      <p:ext uri="{BB962C8B-B14F-4D97-AF65-F5344CB8AC3E}">
        <p14:creationId xmlns:p14="http://schemas.microsoft.com/office/powerpoint/2010/main" val="412265622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3ACD9-CC21-48CB-AB73-EE1B13384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Why 802.3cg? Improve Throughput and Decrease Latency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7806112-253C-4EEA-A305-A0E6C69A8E01}"/>
              </a:ext>
            </a:extLst>
          </p:cNvPr>
          <p:cNvSpPr txBox="1">
            <a:spLocks/>
          </p:cNvSpPr>
          <p:nvPr/>
        </p:nvSpPr>
        <p:spPr>
          <a:xfrm>
            <a:off x="384808" y="1142694"/>
            <a:ext cx="4593625" cy="4411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61938" indent="-2619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 sz="2400" b="0" kern="10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8013" indent="-2698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−"/>
              <a:defRPr sz="2200" b="0" kern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38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 b="0" kern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57300" indent="-2063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▫"/>
              <a:defRPr sz="1700" b="0" kern="10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87488" indent="-22542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»"/>
              <a:defRPr sz="1600" b="0" kern="10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1800" b="1" dirty="0">
                <a:solidFill>
                  <a:schemeClr val="tx1"/>
                </a:solidFill>
              </a:rPr>
              <a:t>802.3cg PLCA uses “round robin” arbitration for nodes to transmit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Each PHY is assigned a unique ID</a:t>
            </a:r>
          </a:p>
          <a:p>
            <a:pPr marL="285750" indent="-285750"/>
            <a:r>
              <a:rPr lang="en-US" sz="1800" b="1" dirty="0"/>
              <a:t>Increases throughput, especially at high utilization (no collisions)</a:t>
            </a:r>
          </a:p>
          <a:p>
            <a:pPr marL="285750" indent="-285750"/>
            <a:r>
              <a:rPr lang="en-US" sz="1800" b="1" dirty="0">
                <a:solidFill>
                  <a:schemeClr val="tx1"/>
                </a:solidFill>
              </a:rPr>
              <a:t>No wasted bandwidth compared to TDMA systems</a:t>
            </a:r>
          </a:p>
          <a:p>
            <a:pPr marL="631825" lvl="1" indent="-285750"/>
            <a:r>
              <a:rPr lang="en-US" sz="1600" dirty="0">
                <a:solidFill>
                  <a:schemeClr val="tx1"/>
                </a:solidFill>
              </a:rPr>
              <a:t>Time slots grow dynamically with the size of the packets </a:t>
            </a:r>
          </a:p>
          <a:p>
            <a:pPr marL="285750" indent="-285750"/>
            <a:r>
              <a:rPr lang="en-US" sz="1800" b="1" dirty="0">
                <a:solidFill>
                  <a:schemeClr val="tx1"/>
                </a:solidFill>
              </a:rPr>
              <a:t>Bounded latency</a:t>
            </a:r>
          </a:p>
          <a:p>
            <a:pPr marL="631825" lvl="1" indent="-285750"/>
            <a:r>
              <a:rPr lang="en-US" sz="1600" dirty="0">
                <a:solidFill>
                  <a:schemeClr val="tx1"/>
                </a:solidFill>
              </a:rPr>
              <a:t>Worst case transmission time is predictable as a function of the MTU and the number of nodes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959D3F-37A4-4A13-A109-3EEAAEAD4A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8641" y="2270557"/>
            <a:ext cx="5178303" cy="1788793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AD9445-E219-4C94-92D6-1CA490A3C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9325" y="2375940"/>
            <a:ext cx="1114692" cy="157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0706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99" dirty="0"/>
              <a:t>Why 10BASE-T1S? Multi-Drop and Wire Reduction </a:t>
            </a:r>
            <a:endParaRPr lang="en-US" sz="2898" dirty="0"/>
          </a:p>
        </p:txBody>
      </p:sp>
      <p:sp>
        <p:nvSpPr>
          <p:cNvPr id="12" name="TextBox 11"/>
          <p:cNvSpPr txBox="1"/>
          <p:nvPr/>
        </p:nvSpPr>
        <p:spPr>
          <a:xfrm>
            <a:off x="349649" y="4087202"/>
            <a:ext cx="3160713" cy="119950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798" dirty="0">
                <a:solidFill>
                  <a:schemeClr val="bg2">
                    <a:lumMod val="10000"/>
                  </a:schemeClr>
                </a:solidFill>
              </a:rPr>
              <a:t>40 nodes on 25-meter Single Pair Ethernet (SPE) network demonstrated with onsemi’s 10BASE-T1S MACPHY.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14606" r="74" b="16569"/>
          <a:stretch/>
        </p:blipFill>
        <p:spPr>
          <a:xfrm>
            <a:off x="415473" y="1207079"/>
            <a:ext cx="5678940" cy="211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18677" b="9780"/>
          <a:stretch/>
        </p:blipFill>
        <p:spPr>
          <a:xfrm>
            <a:off x="5234009" y="3536480"/>
            <a:ext cx="6044491" cy="2258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Bent-Up Arrow 12"/>
          <p:cNvSpPr/>
          <p:nvPr/>
        </p:nvSpPr>
        <p:spPr>
          <a:xfrm rot="5400000">
            <a:off x="4156649" y="3550688"/>
            <a:ext cx="913924" cy="1069723"/>
          </a:xfrm>
          <a:prstGeom prst="bentUpArrow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98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5473" y="6581242"/>
            <a:ext cx="4487006" cy="253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Source: www.ieee802.org/3/10SPE/public/Nov2016/diminico_01b_1116.pdf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96198" y="5466639"/>
            <a:ext cx="3806281" cy="922705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sz="1798" dirty="0"/>
              <a:t>Multi-drop requires far fewer wires:</a:t>
            </a:r>
          </a:p>
          <a:p>
            <a:r>
              <a:rPr lang="en-US" sz="1798" dirty="0"/>
              <a:t>Up to 70% fewer cables</a:t>
            </a:r>
          </a:p>
          <a:p>
            <a:r>
              <a:rPr lang="en-US" sz="1798" dirty="0"/>
              <a:t>Up to 80% lower installation costs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4D8C71-8D1F-41D3-A8BE-3EF29A0B02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7502" y="1073826"/>
            <a:ext cx="2731722" cy="1821149"/>
          </a:xfrm>
          <a:prstGeom prst="roundRect">
            <a:avLst>
              <a:gd name="adj" fmla="val 12848"/>
            </a:avLst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5359F3-4523-444B-B58D-3FDA88B91321}"/>
              </a:ext>
            </a:extLst>
          </p:cNvPr>
          <p:cNvSpPr txBox="1"/>
          <p:nvPr/>
        </p:nvSpPr>
        <p:spPr>
          <a:xfrm>
            <a:off x="9327325" y="1245927"/>
            <a:ext cx="2731722" cy="14766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913852">
              <a:defRPr/>
            </a:pPr>
            <a:r>
              <a:rPr lang="en-US" sz="1799" dirty="0">
                <a:solidFill>
                  <a:srgbClr val="000000"/>
                </a:solidFill>
                <a:latin typeface="Arial"/>
              </a:rPr>
              <a:t>In a new installation, one single-pair cable can replace all yellow control cables required prior to 10BASE-T1S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AB49D6-5DE5-48F0-9EFB-8490E2EC68FE}"/>
              </a:ext>
            </a:extLst>
          </p:cNvPr>
          <p:cNvSpPr/>
          <p:nvPr/>
        </p:nvSpPr>
        <p:spPr>
          <a:xfrm>
            <a:off x="3961368" y="3002391"/>
            <a:ext cx="1187105" cy="319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153943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3AD35-A2A3-402C-AD68-84ECA2C3E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NCN26010XMNTXG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4A30A-1076-419E-9E11-6F6DE63557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10BASE-T1S MACPHY Ethernet Controller</a:t>
            </a:r>
          </a:p>
        </p:txBody>
      </p:sp>
      <p:pic>
        <p:nvPicPr>
          <p:cNvPr id="4" name="Picture 3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A0909213-1284-4035-842D-9BC38E7BE2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412" y="302444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8080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nsemi White Public Information">
  <a:themeElements>
    <a:clrScheme name="Custom 35">
      <a:dk1>
        <a:srgbClr val="000000"/>
      </a:dk1>
      <a:lt1>
        <a:srgbClr val="FFFFFF"/>
      </a:lt1>
      <a:dk2>
        <a:srgbClr val="465E66"/>
      </a:dk2>
      <a:lt2>
        <a:srgbClr val="DBAC17"/>
      </a:lt2>
      <a:accent1>
        <a:srgbClr val="E97D2E"/>
      </a:accent1>
      <a:accent2>
        <a:srgbClr val="A64626"/>
      </a:accent2>
      <a:accent3>
        <a:srgbClr val="3880F6"/>
      </a:accent3>
      <a:accent4>
        <a:srgbClr val="276990"/>
      </a:accent4>
      <a:accent5>
        <a:srgbClr val="009691"/>
      </a:accent5>
      <a:accent6>
        <a:srgbClr val="34A6C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2A9054086F0942B3853AFC0E787513" ma:contentTypeVersion="3" ma:contentTypeDescription="Create a new document." ma:contentTypeScope="" ma:versionID="4c7a760a323f5a68a6512d89a72e4fe4">
  <xsd:schema xmlns:xsd="http://www.w3.org/2001/XMLSchema" xmlns:xs="http://www.w3.org/2001/XMLSchema" xmlns:p="http://schemas.microsoft.com/office/2006/metadata/properties" xmlns:ns2="e4678c56-0b70-41a7-9cf0-17b28b6c32bd" targetNamespace="http://schemas.microsoft.com/office/2006/metadata/properties" ma:root="true" ma:fieldsID="08cc4399a8feb847a802c6ab2e823d6b" ns2:_="">
    <xsd:import namespace="e4678c56-0b70-41a7-9cf0-17b28b6c32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78c56-0b70-41a7-9cf0-17b28b6c32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4678c56-0b70-41a7-9cf0-17b28b6c32bd">F4YVM2C5QEYC-631468080-79</_dlc_DocId>
    <_dlc_DocIdUrl xmlns="e4678c56-0b70-41a7-9cf0-17b28b6c32bd">
      <Url>http://theconnection.onsemi.com/sm/mc/_layouts/15/DocIdRedir.aspx?ID=F4YVM2C5QEYC-631468080-79</Url>
      <Description>F4YVM2C5QEYC-631468080-79</Description>
    </_dlc_DocIdUrl>
  </documentManagement>
</p:properties>
</file>

<file path=customXml/itemProps1.xml><?xml version="1.0" encoding="utf-8"?>
<ds:datastoreItem xmlns:ds="http://schemas.openxmlformats.org/officeDocument/2006/customXml" ds:itemID="{F2471123-3323-476D-9D9D-F856C14D2A2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F975875-7DA8-4C29-81CA-BF3EF5A76E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55844F-A8ED-4935-A7DC-55D0532136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678c56-0b70-41a7-9cf0-17b28b6c3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E98FD2B-2769-4BB7-9155-7ABB2DA487FA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e4678c56-0b70-41a7-9cf0-17b28b6c32b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26007</TotalTime>
  <Words>2198</Words>
  <Application>Microsoft Office PowerPoint</Application>
  <PresentationFormat>Custom</PresentationFormat>
  <Paragraphs>319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Inter Light</vt:lpstr>
      <vt:lpstr>proxima-nova</vt:lpstr>
      <vt:lpstr>Arial</vt:lpstr>
      <vt:lpstr>Calibri</vt:lpstr>
      <vt:lpstr>Franklin Gothic Book</vt:lpstr>
      <vt:lpstr>Wingdings</vt:lpstr>
      <vt:lpstr>onsemi White Public Information</vt:lpstr>
      <vt:lpstr>Industrial Ethernet</vt:lpstr>
      <vt:lpstr>10BASE-T1S</vt:lpstr>
      <vt:lpstr>Industry 4.0 Revolution and Market Trend</vt:lpstr>
      <vt:lpstr>10BASE-T1S Top-to-Bottom Single-Pair Ethernet (SPE)</vt:lpstr>
      <vt:lpstr>IEEE 802.3cg Multidrop Highlights</vt:lpstr>
      <vt:lpstr>Why 802.3cg? Unify Communications</vt:lpstr>
      <vt:lpstr>Why 802.3cg? Improve Throughput and Decrease Latency</vt:lpstr>
      <vt:lpstr>Why 10BASE-T1S? Multi-Drop and Wire Reduction </vt:lpstr>
      <vt:lpstr>NCN26010XMNTXG</vt:lpstr>
      <vt:lpstr>NCN26010 Value Proposition</vt:lpstr>
      <vt:lpstr>NCN26010: 10BASE-T1S Industrial Ethernet</vt:lpstr>
      <vt:lpstr>NCN26010 Key Specifications</vt:lpstr>
      <vt:lpstr>NCN26010 Key Benefits</vt:lpstr>
      <vt:lpstr>Lower Cost Unshielded Single Pair Cables</vt:lpstr>
      <vt:lpstr>Lowest Line Pin Capacitance </vt:lpstr>
      <vt:lpstr>Enhanced Noise Immunity Mode </vt:lpstr>
      <vt:lpstr>Lower Software Maintenance Costs </vt:lpstr>
      <vt:lpstr>NCN26010 Standard Features</vt:lpstr>
      <vt:lpstr>NCN26010 Proprietary Features</vt:lpstr>
      <vt:lpstr>Example Applications</vt:lpstr>
      <vt:lpstr>Physical Layer Collision Avoidance</vt:lpstr>
      <vt:lpstr>PLCA vs. CSMA/CD: 8 nodes, 64 Bytes payload</vt:lpstr>
      <vt:lpstr>PLCA Precedence Mode</vt:lpstr>
      <vt:lpstr>Collision Detection Masking</vt:lpstr>
      <vt:lpstr>Unique Programmed MAC Address</vt:lpstr>
      <vt:lpstr>MAC Address Filtering</vt:lpstr>
      <vt:lpstr>Other Features</vt:lpstr>
      <vt:lpstr>Collateral</vt:lpstr>
      <vt:lpstr>NCN26010 Evaluation Kit</vt:lpstr>
      <vt:lpstr>NCN26010 Eval Board / Kits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Melinda New</dc:creator>
  <cp:lastModifiedBy>Aaron DOrlando</cp:lastModifiedBy>
  <cp:revision>842</cp:revision>
  <dcterms:created xsi:type="dcterms:W3CDTF">2021-08-17T16:10:16Z</dcterms:created>
  <dcterms:modified xsi:type="dcterms:W3CDTF">2023-02-18T01:12:20Z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0x010100E82A9054086F0942B3853AFC0E787513</vt:lpwstr>
  </property>
  <property fmtid="{D5CDD505-2E9C-101B-9397-08002B2CF9AE}" pid="3" name="_dlc_DocIdItemGuid">
    <vt:lpwstr>7e294d13-f396-4b71-aec6-447430aa7941</vt:lpwstr>
  </property>
</Properties>
</file>