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89" r:id="rId6"/>
    <p:sldId id="285" r:id="rId7"/>
    <p:sldId id="291" r:id="rId8"/>
    <p:sldId id="292" r:id="rId9"/>
    <p:sldId id="287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7677">
          <p15:clr>
            <a:srgbClr val="A4A3A4"/>
          </p15:clr>
        </p15:guide>
        <p15:guide id="5" pos="276">
          <p15:clr>
            <a:srgbClr val="A4A3A4"/>
          </p15:clr>
        </p15:guide>
        <p15:guide id="6" pos="74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00E6E1"/>
    <a:srgbClr val="4EB3D2"/>
    <a:srgbClr val="536F79"/>
    <a:srgbClr val="00C8C3"/>
    <a:srgbClr val="60DAD7"/>
    <a:srgbClr val="00B8B4"/>
    <a:srgbClr val="55B5D3"/>
    <a:srgbClr val="48B0D0"/>
    <a:srgbClr val="50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2" autoAdjust="0"/>
    <p:restoredTop sz="99770" autoAdjust="0"/>
  </p:normalViewPr>
  <p:slideViewPr>
    <p:cSldViewPr snapToGrid="0" showGuides="1">
      <p:cViewPr varScale="1">
        <p:scale>
          <a:sx n="114" d="100"/>
          <a:sy n="114" d="100"/>
        </p:scale>
        <p:origin x="936" y="102"/>
      </p:cViewPr>
      <p:guideLst>
        <p:guide orient="horz" pos="4319"/>
        <p:guide orient="horz"/>
        <p:guide/>
        <p:guide pos="7677"/>
        <p:guide pos="276"/>
        <p:guide pos="7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350"/>
    </p:cViewPr>
  </p:sorterViewPr>
  <p:notesViewPr>
    <p:cSldViewPr snapToGrid="0" showGuides="1">
      <p:cViewPr varScale="1">
        <p:scale>
          <a:sx n="45" d="100"/>
          <a:sy n="45" d="100"/>
        </p:scale>
        <p:origin x="-2198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40D6C-1509-461A-9185-1626D59496CD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DC655-0784-4A2E-8C7D-DBF0CCC96F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2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9424-103E-43A3-8EFD-4D9D20DD50B7}" type="datetimeFigureOut">
              <a:rPr lang="en-US" smtClean="0"/>
              <a:pPr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F7EA6-3292-4DAA-AFBB-79FC386582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*Mandatory </a:t>
            </a:r>
            <a:r>
              <a:rPr lang="en-US" baseline="0" dirty="0"/>
              <a:t>Slide*</a:t>
            </a:r>
            <a:endParaRPr lang="en-US" dirty="0"/>
          </a:p>
          <a:p>
            <a:endParaRPr lang="en-US" dirty="0"/>
          </a:p>
          <a:p>
            <a:r>
              <a:rPr lang="en-US" dirty="0"/>
              <a:t>Above information</a:t>
            </a:r>
            <a:r>
              <a:rPr lang="en-US" baseline="0" dirty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4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pp_cover_v10_ora_gry_clean_hood.jpg"/>
          <p:cNvPicPr preferRelativeResize="0"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" y="2107"/>
            <a:ext cx="12188952" cy="6855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14162" y="2679098"/>
            <a:ext cx="10360501" cy="810920"/>
          </a:xfrm>
        </p:spPr>
        <p:txBody>
          <a:bodyPr anchor="b" anchorCtr="0"/>
          <a:lstStyle>
            <a:lvl1pPr algn="ctr">
              <a:lnSpc>
                <a:spcPct val="96000"/>
              </a:lnSpc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08200" y="3482114"/>
            <a:ext cx="7972425" cy="1898378"/>
          </a:xfrm>
          <a:noFill/>
        </p:spPr>
        <p:txBody>
          <a:bodyPr anchor="t" anchorCtr="0">
            <a:noAutofit/>
          </a:bodyPr>
          <a:lstStyle>
            <a:lvl1pPr marL="0" indent="0" algn="ctr">
              <a:spcBef>
                <a:spcPts val="900"/>
              </a:spcBef>
              <a:buNone/>
              <a:defRPr sz="2400" b="1" i="0" baseline="0">
                <a:solidFill>
                  <a:schemeClr val="bg1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700" cap="none" spc="10" normalizeH="0" baseline="0" noProof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9447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30713" y="138606"/>
            <a:ext cx="11527400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963614"/>
            <a:ext cx="11527400" cy="535531"/>
          </a:xfrm>
          <a:noFill/>
        </p:spPr>
        <p:txBody>
          <a:bodyPr vert="horz" wrap="square" lIns="109728" tIns="91440" rIns="91440" bIns="9144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 dirty="0"/>
              <a:t>Click to edit </a:t>
            </a:r>
            <a:r>
              <a:rPr lang="en-US"/>
              <a:t>Master subtitle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600201"/>
            <a:ext cx="11530584" cy="4863974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941343"/>
            <a:ext cx="5233794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941343"/>
            <a:ext cx="5235850" cy="5359566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es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666" y="1168401"/>
            <a:ext cx="5233794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168401"/>
            <a:ext cx="5235850" cy="5096123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tIns="100584" anchor="t" anchorCtr="0"/>
          <a:lstStyle>
            <a:lvl1pPr marL="0" indent="0" algn="ctr">
              <a:buNone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785167"/>
            <a:ext cx="5564673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785167"/>
            <a:ext cx="5566859" cy="5497938"/>
          </a:xfrm>
        </p:spPr>
        <p:txBody>
          <a:bodyPr lIns="109728"/>
          <a:lstStyle>
            <a:lvl1pPr>
              <a:defRPr sz="23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0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28600" indent="-228600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2213" y="828711"/>
            <a:ext cx="5486400" cy="5456828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91440" rIns="182880"/>
          <a:lstStyle>
            <a:lvl1pPr marL="230188" indent="-230188">
              <a:buFont typeface="Arial" pitchFamily="34" charset="0"/>
              <a:buChar char="•"/>
              <a:defRPr sz="2200" b="0"/>
            </a:lvl1pPr>
            <a:lvl2pPr marL="515938" indent="-233363">
              <a:spcBef>
                <a:spcPts val="600"/>
              </a:spcBef>
              <a:defRPr sz="2000">
                <a:solidFill>
                  <a:schemeClr val="tx1"/>
                </a:solidFill>
              </a:defRPr>
            </a:lvl2pPr>
            <a:lvl3pPr marL="739775" indent="-223838">
              <a:defRPr sz="1800">
                <a:solidFill>
                  <a:schemeClr val="tx1"/>
                </a:solidFill>
              </a:defRPr>
            </a:lvl3pPr>
            <a:lvl4pPr marL="1031875" indent="-206375"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5" y="808039"/>
            <a:ext cx="5564673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715" y="1278467"/>
            <a:ext cx="5564673" cy="5099281"/>
          </a:xfrm>
        </p:spPr>
        <p:txBody>
          <a:bodyPr lIns="109728"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808039"/>
            <a:ext cx="5566859" cy="63976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1278467"/>
            <a:ext cx="5566859" cy="5099281"/>
          </a:xfrm>
        </p:spPr>
        <p:txBody>
          <a:bodyPr/>
          <a:lstStyle>
            <a:lvl1pPr>
              <a:lnSpc>
                <a:spcPct val="95000"/>
              </a:lnSpc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827087"/>
            <a:ext cx="5499595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827087"/>
            <a:ext cx="5501756" cy="552760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228600" tIns="82296" rIns="22860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4" y="1305730"/>
            <a:ext cx="549959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rgbClr val="000000"/>
                </a:solidFill>
              </a:defRPr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57225" indent="-2032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1" y="1305730"/>
            <a:ext cx="5501756" cy="4845745"/>
          </a:xfrm>
        </p:spPr>
        <p:txBody>
          <a:bodyPr lIns="228600" rIns="228600"/>
          <a:lstStyle>
            <a:lvl1pPr marL="228600" indent="-228600">
              <a:lnSpc>
                <a:spcPct val="98000"/>
              </a:lnSpc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/>
            </a:lvl1pPr>
            <a:lvl2pPr marL="457200" indent="-228600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 marL="644525" indent="-192088">
              <a:lnSpc>
                <a:spcPct val="98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3pPr>
            <a:lvl4pPr marL="915988" indent="-206375"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lnSpc>
                <a:spcPct val="98000"/>
              </a:lnSpc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y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1208575"/>
            <a:ext cx="5499595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860" y="1208575"/>
            <a:ext cx="5501756" cy="5123069"/>
          </a:xfrm>
          <a:gradFill>
            <a:gsLst>
              <a:gs pos="0">
                <a:srgbClr val="E2E2E2"/>
              </a:gs>
              <a:gs pos="50000">
                <a:srgbClr val="E2E2E2">
                  <a:alpha val="65000"/>
                </a:srgbClr>
              </a:gs>
              <a:gs pos="100000">
                <a:srgbClr val="E2E2E2">
                  <a:alpha val="0"/>
                </a:srgbClr>
              </a:gs>
            </a:gsLst>
            <a:lin ang="5400000" scaled="1"/>
          </a:gradFill>
        </p:spPr>
        <p:txBody>
          <a:bodyPr lIns="182880" tIns="82296" rIns="182880" anchor="t" anchorCtr="0"/>
          <a:lstStyle>
            <a:lvl1pPr marL="0" indent="0">
              <a:buNone/>
              <a:defRPr sz="23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153" y="1677901"/>
            <a:ext cx="549959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9113" indent="-230188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860" y="1677901"/>
            <a:ext cx="5501756" cy="4396245"/>
          </a:xfrm>
        </p:spPr>
        <p:txBody>
          <a:bodyPr lIns="228600" rIns="228600"/>
          <a:lstStyle>
            <a:lvl1pPr marL="231775" indent="-231775">
              <a:spcBef>
                <a:spcPts val="900"/>
              </a:spcBef>
              <a:buClr>
                <a:schemeClr val="bg1">
                  <a:lumMod val="50000"/>
                </a:schemeClr>
              </a:buClr>
              <a:defRPr sz="2000">
                <a:solidFill>
                  <a:schemeClr val="tx1"/>
                </a:solidFill>
              </a:defRPr>
            </a:lvl1pPr>
            <a:lvl2pPr marL="517525" indent="-2286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382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61950" y="623138"/>
            <a:ext cx="11826876" cy="140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965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" y="894"/>
            <a:ext cx="1218247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6" y="3110755"/>
            <a:ext cx="10699454" cy="1080939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06" y="4460329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2817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58CCDD-9A8D-4AFD-95A4-1C92A94A40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semi_logo_tag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3" y="2544566"/>
            <a:ext cx="4940818" cy="144130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908831" y="5059903"/>
            <a:ext cx="2371162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Follow Us @onsemi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155239" y="5634960"/>
            <a:ext cx="3878346" cy="398110"/>
            <a:chOff x="4235925" y="5527380"/>
            <a:chExt cx="3878346" cy="398110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8330" y="5527380"/>
              <a:ext cx="46805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277" y="5527380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4" t="14024" r="14386" b="14591"/>
            <a:stretch/>
          </p:blipFill>
          <p:spPr>
            <a:xfrm>
              <a:off x="4235925" y="5542904"/>
              <a:ext cx="385142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77" r="15128"/>
            <a:stretch>
              <a:fillRect/>
            </a:stretch>
          </p:blipFill>
          <p:spPr>
            <a:xfrm>
              <a:off x="5070021" y="5545587"/>
              <a:ext cx="457200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368" y="5542904"/>
              <a:ext cx="379903" cy="379903"/>
            </a:xfrm>
            <a:prstGeom prst="rect">
              <a:avLst/>
            </a:prstGeom>
            <a:ln>
              <a:noFill/>
            </a:ln>
            <a:effectLst>
              <a:outerShdw blurRad="114300" dist="254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5296757" y="6190684"/>
            <a:ext cx="159531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www.onsemi</a:t>
            </a:r>
          </a:p>
        </p:txBody>
      </p:sp>
    </p:spTree>
    <p:extLst>
      <p:ext uri="{BB962C8B-B14F-4D97-AF65-F5344CB8AC3E}">
        <p14:creationId xmlns:p14="http://schemas.microsoft.com/office/powerpoint/2010/main" val="23516558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504" y="6245225"/>
            <a:ext cx="1658039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522" y="3472044"/>
            <a:ext cx="93463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20" y="2516583"/>
            <a:ext cx="11228955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085" y="3799814"/>
            <a:ext cx="8551223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063" indent="0" algn="ctr">
              <a:buNone/>
              <a:defRPr/>
            </a:lvl2pPr>
            <a:lvl3pPr marL="914126" indent="0" algn="ctr">
              <a:buNone/>
              <a:defRPr/>
            </a:lvl3pPr>
            <a:lvl4pPr marL="1371189" indent="0" algn="ctr">
              <a:buNone/>
              <a:defRPr/>
            </a:lvl4pPr>
            <a:lvl5pPr marL="1828251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282" y="6501525"/>
            <a:ext cx="1358535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259" y="376518"/>
            <a:ext cx="967936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09920" y="1116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259" y="1519518"/>
            <a:ext cx="967936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09920" y="2259107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259" y="2672067"/>
            <a:ext cx="967936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09920" y="3411656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259" y="3824616"/>
            <a:ext cx="967936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09920" y="4564205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259" y="4977165"/>
            <a:ext cx="967936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09920" y="5716754"/>
            <a:ext cx="1129259" cy="264687"/>
          </a:xfrm>
          <a:prstGeom prst="rect">
            <a:avLst/>
          </a:prstGeom>
        </p:spPr>
        <p:txBody>
          <a:bodyPr vert="horz" wrap="square" lIns="91416" tIns="45708" rIns="91416" bIns="45708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801852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51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621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888" y="1241384"/>
            <a:ext cx="10512862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41" y="120605"/>
            <a:ext cx="11228955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3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ction Dark Option 1.jpg"/>
          <p:cNvPicPr>
            <a:picLocks noChangeAspect="1"/>
          </p:cNvPicPr>
          <p:nvPr userDrawn="1"/>
        </p:nvPicPr>
        <p:blipFill>
          <a:blip r:embed="rId2"/>
          <a:srcRect r="274"/>
          <a:stretch>
            <a:fillRect/>
          </a:stretch>
        </p:blipFill>
        <p:spPr>
          <a:xfrm>
            <a:off x="0" y="2679"/>
            <a:ext cx="12188952" cy="6855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750" y="3044088"/>
            <a:ext cx="10699454" cy="1143692"/>
          </a:xfrm>
          <a:noFill/>
        </p:spPr>
        <p:txBody>
          <a:bodyPr wrap="square" tIns="91440" bIns="91440" anchor="b" anchorCtr="0">
            <a:noAutofit/>
          </a:bodyPr>
          <a:lstStyle>
            <a:lvl1pPr algn="ctr">
              <a:lnSpc>
                <a:spcPct val="95000"/>
              </a:lnSpc>
              <a:defRPr sz="3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8070" y="4492274"/>
            <a:ext cx="10692814" cy="1500187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200" b="1" i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0019" y="43102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AD8E52-43D2-4F06-A83A-E75DA3B2CE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18735" y="6441146"/>
            <a:ext cx="1490469" cy="27432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bg1">
                  <a:lumMod val="50000"/>
                </a:schemeClr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970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29120" y="753533"/>
            <a:ext cx="11530584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63333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06883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330713" y="593476"/>
            <a:ext cx="11527400" cy="443198"/>
          </a:xfrm>
          <a:noFill/>
        </p:spPr>
        <p:txBody>
          <a:bodyPr vert="horz" wrap="square" lIns="109728" tIns="45720" rIns="91440" bIns="45720" rtlCol="0">
            <a:spAutoFit/>
          </a:bodyPr>
          <a:lstStyle>
            <a:lvl1pPr marL="0" algn="l" defTabSz="456924" rtl="0" eaLnBrk="1" latinLnBrk="0" hangingPunct="1">
              <a:buNone/>
              <a:defRPr lang="en-US" sz="2400" b="0" i="0" kern="1200" dirty="0" smtClean="0">
                <a:solidFill>
                  <a:srgbClr val="63858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-231637" algn="l" defTabSz="456924" rtl="0" eaLnBrk="1" latinLnBrk="0" hangingPunct="1">
              <a:lnSpc>
                <a:spcPct val="95000"/>
              </a:lnSpc>
              <a:spcBef>
                <a:spcPts val="0"/>
              </a:spcBef>
              <a:buClr>
                <a:srgbClr val="0075BF"/>
              </a:buClr>
              <a:buFont typeface="Wingdings" pitchFamily="2" charset="2"/>
              <a:buNone/>
            </a:pPr>
            <a:r>
              <a:rPr lang="en-US"/>
              <a:t>Click to edit Master subtitle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329120" y="1159932"/>
            <a:ext cx="11530584" cy="5427663"/>
          </a:xfrm>
        </p:spPr>
        <p:txBody>
          <a:bodyPr lIns="10972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08249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7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25" y="138606"/>
            <a:ext cx="11530584" cy="94353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0712" y="1170561"/>
            <a:ext cx="11530584" cy="5385882"/>
          </a:xfrm>
        </p:spPr>
        <p:txBody>
          <a:bodyPr lIns="109728"/>
          <a:lstStyle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46914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13" y="149012"/>
            <a:ext cx="11527400" cy="5120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712" y="1024467"/>
            <a:ext cx="11530584" cy="5204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38357" y="6601688"/>
            <a:ext cx="157094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fld id="{5853B473-0271-47CF-900A-D77E281FB591}" type="slidenum">
              <a:rPr lang="en-US" sz="1000" b="1" smtClean="0">
                <a:solidFill>
                  <a:schemeClr val="tx2"/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US" sz="1000" b="1">
              <a:solidFill>
                <a:schemeClr val="tx2"/>
              </a:solidFill>
              <a:latin typeface="+mj-lt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33642" y="6601688"/>
            <a:ext cx="1921680" cy="153888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sz="1000" b="1" kern="700" spc="10" baseline="0" dirty="0">
                <a:solidFill>
                  <a:schemeClr val="bg1">
                    <a:lumMod val="50000"/>
                  </a:schemeClr>
                </a:solidFill>
                <a:latin typeface="+mj-lt"/>
                <a:ea typeface="Inter" panose="020B0502030000000004" pitchFamily="34" charset="0"/>
                <a:cs typeface="Arial" panose="020B0604020202020204" pitchFamily="34" charset="0"/>
              </a:rPr>
              <a:t>Confidential     © onsemi 2021</a:t>
            </a:r>
          </a:p>
        </p:txBody>
      </p:sp>
      <p:sp>
        <p:nvSpPr>
          <p:cNvPr id="14" name="Rectangle 13"/>
          <p:cNvSpPr/>
          <p:nvPr userDrawn="1"/>
        </p:nvSpPr>
        <p:spPr>
          <a:xfrm rot="10800000" flipH="1">
            <a:off x="-63" y="6812286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0800000">
            <a:off x="-63" y="7"/>
            <a:ext cx="12188952" cy="45719"/>
          </a:xfrm>
          <a:prstGeom prst="rect">
            <a:avLst/>
          </a:prstGeom>
          <a:gradFill flip="none" rotWithShape="1">
            <a:gsLst>
              <a:gs pos="47000">
                <a:schemeClr val="accent1">
                  <a:alpha val="50000"/>
                </a:schemeClr>
              </a:gs>
              <a:gs pos="77000">
                <a:schemeClr val="tx2">
                  <a:lumMod val="60000"/>
                  <a:lumOff val="40000"/>
                  <a:alpha val="50000"/>
                </a:schemeClr>
              </a:gs>
              <a:gs pos="100000">
                <a:srgbClr val="648692">
                  <a:alpha val="49804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289238" y="6421226"/>
            <a:ext cx="1490469" cy="26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724" r:id="rId3"/>
    <p:sldLayoutId id="2147483650" r:id="rId4"/>
    <p:sldLayoutId id="2147483654" r:id="rId5"/>
    <p:sldLayoutId id="2147483660" r:id="rId6"/>
    <p:sldLayoutId id="2147483687" r:id="rId7"/>
    <p:sldLayoutId id="2147483662" r:id="rId8"/>
    <p:sldLayoutId id="2147483721" r:id="rId9"/>
    <p:sldLayoutId id="2147483664" r:id="rId10"/>
    <p:sldLayoutId id="2147483663" r:id="rId11"/>
    <p:sldLayoutId id="2147483688" r:id="rId12"/>
    <p:sldLayoutId id="2147483725" r:id="rId13"/>
    <p:sldLayoutId id="2147483666" r:id="rId14"/>
    <p:sldLayoutId id="2147483722" r:id="rId15"/>
    <p:sldLayoutId id="2147483653" r:id="rId16"/>
    <p:sldLayoutId id="2147483685" r:id="rId17"/>
    <p:sldLayoutId id="2147483686" r:id="rId18"/>
    <p:sldLayoutId id="2147483655" r:id="rId19"/>
    <p:sldLayoutId id="2147483661" r:id="rId20"/>
    <p:sldLayoutId id="2147483668" r:id="rId21"/>
    <p:sldLayoutId id="2147483729" r:id="rId22"/>
    <p:sldLayoutId id="2147483730" r:id="rId23"/>
    <p:sldLayoutId id="2147483731" r:id="rId24"/>
    <p:sldLayoutId id="2147483732" r:id="rId25"/>
  </p:sldLayoutIdLst>
  <p:transition>
    <p:fade/>
  </p:transition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000" b="1" i="0" kern="1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itchFamily="34" charset="0"/>
        <a:buChar char="•"/>
        <a:defRPr sz="2400" b="0" kern="10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608013" indent="-269875" algn="l" defTabSz="914400" rtl="0" eaLnBrk="1" latinLnBrk="0" hangingPunct="1">
        <a:lnSpc>
          <a:spcPct val="100000"/>
        </a:lnSpc>
        <a:spcBef>
          <a:spcPts val="800"/>
        </a:spcBef>
        <a:buClr>
          <a:schemeClr val="bg1">
            <a:lumMod val="65000"/>
          </a:schemeClr>
        </a:buClr>
        <a:buFont typeface="Arial" pitchFamily="34" charset="0"/>
        <a:buChar char="−"/>
        <a:defRPr sz="2200" b="0" kern="10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-223838" algn="l" defTabSz="914400" rtl="0" eaLnBrk="1" latinLnBrk="0" hangingPunct="1">
        <a:lnSpc>
          <a:spcPct val="100000"/>
        </a:lnSpc>
        <a:spcBef>
          <a:spcPts val="600"/>
        </a:spcBef>
        <a:buClr>
          <a:schemeClr val="bg1">
            <a:lumMod val="65000"/>
          </a:schemeClr>
        </a:buClr>
        <a:buFont typeface="Wingdings" pitchFamily="2" charset="2"/>
        <a:buChar char="§"/>
        <a:defRPr sz="1800" b="0" kern="100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57300" indent="-206375" algn="l" defTabSz="914400" rtl="0" eaLnBrk="1" latinLnBrk="0" hangingPunct="1">
        <a:lnSpc>
          <a:spcPct val="100000"/>
        </a:lnSpc>
        <a:spcBef>
          <a:spcPts val="400"/>
        </a:spcBef>
        <a:buClr>
          <a:schemeClr val="bg1">
            <a:lumMod val="65000"/>
          </a:schemeClr>
        </a:buClr>
        <a:buFont typeface="Arial" pitchFamily="34" charset="0"/>
        <a:buChar char="▫"/>
        <a:defRPr sz="17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1487488" indent="-225425" algn="l" defTabSz="914400" rtl="0" eaLnBrk="1" latinLnBrk="0" hangingPunct="1">
        <a:lnSpc>
          <a:spcPct val="100000"/>
        </a:lnSpc>
        <a:spcBef>
          <a:spcPts val="300"/>
        </a:spcBef>
        <a:buClr>
          <a:schemeClr val="bg1">
            <a:lumMod val="65000"/>
          </a:schemeClr>
        </a:buClr>
        <a:buFont typeface="Arial" panose="020B0604020202020204" pitchFamily="34" charset="0"/>
        <a:buChar char="»"/>
        <a:defRPr sz="1600" b="0" kern="10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emi.com/pub/collateral/ncp1118x%20family%20simplis%20behavior%20model.zip" TargetMode="External"/><Relationship Id="rId7" Type="http://schemas.openxmlformats.org/officeDocument/2006/relationships/hyperlink" Target="https://www.onsemi.com/pub/collateral/evbum2740-d.pdf" TargetMode="External"/><Relationship Id="rId2" Type="http://schemas.openxmlformats.org/officeDocument/2006/relationships/hyperlink" Target="https://www.onsemi.com/pdf/datasheet/ncp11184-d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onsemi.com/pub/collateral/evbum2755-d.pdf" TargetMode="External"/><Relationship Id="rId5" Type="http://schemas.openxmlformats.org/officeDocument/2006/relationships/hyperlink" Target="https://www.onsemi.com/pub/collateral/evbum2751-d.pdf" TargetMode="External"/><Relationship Id="rId4" Type="http://schemas.openxmlformats.org/officeDocument/2006/relationships/hyperlink" Target="https://www.onsemi.com/pub/collateral/ncp1118x%20family%20excel-based%20design%20tool.zi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NCP11184,NCP11185,NCP11187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8800" y="3683166"/>
            <a:ext cx="8551223" cy="1262508"/>
          </a:xfrm>
        </p:spPr>
        <p:txBody>
          <a:bodyPr>
            <a:normAutofit/>
          </a:bodyPr>
          <a:lstStyle/>
          <a:p>
            <a:r>
              <a:rPr lang="en-US" i="1" dirty="0"/>
              <a:t>800V HV AC-DC Switcher, 7DIP</a:t>
            </a:r>
          </a:p>
          <a:p>
            <a:r>
              <a:rPr lang="en-US" i="1" dirty="0"/>
              <a:t>December, 2021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-1" y="6355588"/>
            <a:ext cx="2742486" cy="365030"/>
          </a:xfrm>
        </p:spPr>
        <p:txBody>
          <a:bodyPr/>
          <a:lstStyle/>
          <a:p>
            <a:fld id="{4C04B675-7DE8-46D8-BD19-AE77CA2FE565}" type="datetime1">
              <a:rPr lang="en-US" smtClean="0">
                <a:solidFill>
                  <a:schemeClr val="tx1"/>
                </a:solidFill>
              </a:rPr>
              <a:t>1/3/2022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0" y="6355588"/>
            <a:ext cx="663402" cy="365030"/>
          </a:xfrm>
        </p:spPr>
        <p:txBody>
          <a:bodyPr/>
          <a:lstStyle/>
          <a:p>
            <a:fld id="{5853B473-0271-47CF-900A-D77E281FB591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3664CCA5-843F-497C-BEC7-D5EA8556E2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3532" y="907726"/>
            <a:ext cx="1207654" cy="1198838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B0674CAE-8452-40D4-B21E-B88B6477DD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26772" y="4827038"/>
            <a:ext cx="1207654" cy="11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4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940071" y="4416194"/>
            <a:ext cx="3593065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Value Proposition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0005" y="47439"/>
            <a:ext cx="9108815" cy="650717"/>
          </a:xfrm>
        </p:spPr>
        <p:txBody>
          <a:bodyPr>
            <a:noAutofit/>
          </a:bodyPr>
          <a:lstStyle/>
          <a:p>
            <a:pPr algn="ctr"/>
            <a:r>
              <a:rPr lang="en-US" i="1" dirty="0">
                <a:latin typeface="+mj-lt"/>
              </a:rPr>
              <a:t>NCP1118x – 800 V HV AC-DC Switcher</a:t>
            </a:r>
            <a:endParaRPr lang="en-US" sz="2399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2156" y="615381"/>
            <a:ext cx="3958707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Product Family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55021" y="742172"/>
            <a:ext cx="2085284" cy="461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  <a:latin typeface="+mj-lt"/>
              </a:rPr>
              <a:t>Applications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561" y="1974234"/>
            <a:ext cx="4785483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200" dirty="0">
                <a:solidFill>
                  <a:srgbClr val="000000"/>
                </a:solidFill>
              </a:rPr>
              <a:t>Internal rugged 800 V MOSFET and Built-in HV current source for start up</a:t>
            </a:r>
          </a:p>
          <a:p>
            <a:pPr>
              <a:buClr>
                <a:srgbClr val="333399"/>
              </a:buClr>
              <a:buSzPct val="80000"/>
            </a:pPr>
            <a:r>
              <a:rPr lang="en-US" altLang="ko-KR" sz="1050" dirty="0">
                <a:solidFill>
                  <a:srgbClr val="000000"/>
                </a:solidFill>
              </a:rPr>
              <a:t>  - NCP11184: 2.25 </a:t>
            </a:r>
            <a:r>
              <a:rPr lang="el-GR" altLang="ko-KR" sz="1050" dirty="0">
                <a:solidFill>
                  <a:srgbClr val="000000"/>
                </a:solidFill>
              </a:rPr>
              <a:t>Ω</a:t>
            </a:r>
            <a:r>
              <a:rPr lang="en-US" altLang="ko-KR" sz="1050" dirty="0">
                <a:solidFill>
                  <a:srgbClr val="000000"/>
                </a:solidFill>
              </a:rPr>
              <a:t>(Max.)</a:t>
            </a:r>
          </a:p>
          <a:p>
            <a:pPr>
              <a:buClr>
                <a:srgbClr val="333399"/>
              </a:buClr>
              <a:buSzPct val="80000"/>
            </a:pPr>
            <a:r>
              <a:rPr lang="en-US" altLang="ko-KR" sz="1050" dirty="0">
                <a:solidFill>
                  <a:srgbClr val="000000"/>
                </a:solidFill>
              </a:rPr>
              <a:t>  - NCP11185: 1.3 </a:t>
            </a:r>
            <a:r>
              <a:rPr lang="el-GR" altLang="ko-KR" sz="1050" dirty="0">
                <a:solidFill>
                  <a:srgbClr val="000000"/>
                </a:solidFill>
              </a:rPr>
              <a:t>Ω</a:t>
            </a:r>
            <a:r>
              <a:rPr lang="en-US" altLang="ko-KR" sz="1050" dirty="0">
                <a:solidFill>
                  <a:srgbClr val="000000"/>
                </a:solidFill>
              </a:rPr>
              <a:t>(Max.)</a:t>
            </a:r>
          </a:p>
          <a:p>
            <a:pPr>
              <a:buClr>
                <a:srgbClr val="333399"/>
              </a:buClr>
              <a:buSzPct val="80000"/>
            </a:pPr>
            <a:r>
              <a:rPr lang="en-US" altLang="ko-KR" sz="1050" dirty="0">
                <a:solidFill>
                  <a:srgbClr val="000000"/>
                </a:solidFill>
              </a:rPr>
              <a:t>  - NCP11187: 0.87 </a:t>
            </a:r>
            <a:r>
              <a:rPr lang="el-GR" altLang="ko-KR" sz="1050" dirty="0">
                <a:solidFill>
                  <a:srgbClr val="000000"/>
                </a:solidFill>
              </a:rPr>
              <a:t>Ω</a:t>
            </a:r>
            <a:r>
              <a:rPr lang="en-US" altLang="ko-KR" sz="1050" dirty="0">
                <a:solidFill>
                  <a:srgbClr val="000000"/>
                </a:solidFill>
              </a:rPr>
              <a:t>(Max.)</a:t>
            </a:r>
            <a:endParaRPr lang="en-US" altLang="ko-KR" sz="500" dirty="0">
              <a:solidFill>
                <a:srgbClr val="000000"/>
              </a:solidFill>
            </a:endParaRP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200" dirty="0" err="1">
                <a:solidFill>
                  <a:srgbClr val="000000"/>
                </a:solidFill>
              </a:rPr>
              <a:t>mWSaver</a:t>
            </a:r>
            <a:r>
              <a:rPr lang="en-US" altLang="ko-KR" sz="1200" baseline="30000" dirty="0" err="1">
                <a:solidFill>
                  <a:srgbClr val="000000"/>
                </a:solidFill>
              </a:rPr>
              <a:t>TM</a:t>
            </a:r>
            <a:r>
              <a:rPr lang="en-US" altLang="ko-KR" sz="1200" dirty="0">
                <a:solidFill>
                  <a:srgbClr val="000000"/>
                </a:solidFill>
              </a:rPr>
              <a:t> Technology and Frequency Foldback</a:t>
            </a:r>
            <a:endParaRPr lang="en-US" altLang="ko-KR" sz="500" dirty="0">
              <a:solidFill>
                <a:srgbClr val="000000"/>
              </a:solidFill>
            </a:endParaRP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200" dirty="0">
                <a:solidFill>
                  <a:srgbClr val="000000"/>
                </a:solidFill>
              </a:rPr>
              <a:t>Variable F</a:t>
            </a:r>
            <a:r>
              <a:rPr lang="en-US" altLang="ko-KR" sz="1200" baseline="-25000" dirty="0">
                <a:solidFill>
                  <a:srgbClr val="000000"/>
                </a:solidFill>
              </a:rPr>
              <a:t>SW</a:t>
            </a:r>
            <a:r>
              <a:rPr lang="en-US" altLang="ko-KR" sz="1200" dirty="0">
                <a:solidFill>
                  <a:srgbClr val="000000"/>
                </a:solidFill>
              </a:rPr>
              <a:t> option: 65/100/130 kHz</a:t>
            </a:r>
            <a:endParaRPr lang="en-US" altLang="en-US" sz="500" dirty="0">
              <a:solidFill>
                <a:srgbClr val="000000"/>
              </a:solidFill>
            </a:endParaRP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Line compensation for constant maximum over load limiting</a:t>
            </a:r>
            <a:endParaRPr lang="en-US" altLang="en-US" sz="500" dirty="0">
              <a:solidFill>
                <a:srgbClr val="000000"/>
              </a:solidFill>
            </a:endParaRP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Various Protections; AR or Latch</a:t>
            </a:r>
          </a:p>
        </p:txBody>
      </p:sp>
      <p:sp>
        <p:nvSpPr>
          <p:cNvPr id="82" name="Text Box 15"/>
          <p:cNvSpPr txBox="1">
            <a:spLocks noChangeArrowheads="1"/>
          </p:cNvSpPr>
          <p:nvPr/>
        </p:nvSpPr>
        <p:spPr bwMode="auto">
          <a:xfrm>
            <a:off x="6880725" y="1224056"/>
            <a:ext cx="4319434" cy="17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57150" indent="-571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3C5583"/>
                </a:solidFill>
                <a:latin typeface="Franklin Gothic Medium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595959"/>
                </a:solidFill>
                <a:latin typeface="Franklin Gothic Medium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Franklin Gothic Medium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7F7F7F"/>
                </a:solidFill>
                <a:latin typeface="Franklin Gothic Medium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7F7F7F"/>
                </a:solidFill>
                <a:latin typeface="Franklin Gothic Medium" pitchFamily="34" charset="0"/>
              </a:defRPr>
            </a:lvl9pPr>
          </a:lstStyle>
          <a:p>
            <a:pPr marL="342900" indent="-342900"/>
            <a:r>
              <a:rPr lang="en-US" altLang="ko-KR" sz="1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Industrial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Motor Inverter Aux Power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Adapter Power supply (&lt;50 W)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indent="-342900"/>
            <a:r>
              <a:rPr lang="en-US" altLang="ko-KR" sz="1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Consumer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White goods Aux Power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IoT terminals Power supply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1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Adapter Power supply (&lt;50 W)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3562" y="1046888"/>
            <a:ext cx="4785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200" dirty="0">
                <a:ea typeface="ＭＳ Ｐゴシック" pitchFamily="34" charset="-128"/>
              </a:rPr>
              <a:t>   The NCP1118x series integrates a peak current mode PWM controller employing </a:t>
            </a:r>
            <a:r>
              <a:rPr lang="en-US" altLang="ko-KR" sz="1200" dirty="0" err="1">
                <a:ea typeface="ＭＳ Ｐゴシック" pitchFamily="34" charset="-128"/>
              </a:rPr>
              <a:t>mWSaver</a:t>
            </a:r>
            <a:r>
              <a:rPr lang="en-US" altLang="ko-KR" sz="1200" dirty="0">
                <a:ea typeface="ＭＳ Ｐゴシック" pitchFamily="34" charset="-128"/>
              </a:rPr>
              <a:t>™ technology and a highly robust 800 V Super Junction MOSFET providing especially enhanced performance in 30 ~  50 W Flyback converters.</a:t>
            </a:r>
            <a:endParaRPr lang="en-US" altLang="ja-JP" sz="12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880724" y="4915308"/>
            <a:ext cx="461577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200" dirty="0">
                <a:solidFill>
                  <a:srgbClr val="000000"/>
                </a:solidFill>
              </a:rPr>
              <a:t>Easy and Rugged design with minimal external component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Low standby power; &lt;25 </a:t>
            </a:r>
            <a:r>
              <a:rPr lang="en-US" altLang="en-US" sz="1200" dirty="0" err="1">
                <a:solidFill>
                  <a:srgbClr val="000000"/>
                </a:solidFill>
              </a:rPr>
              <a:t>mW</a:t>
            </a:r>
            <a:endParaRPr lang="en-US" altLang="en-US" sz="500" dirty="0">
              <a:solidFill>
                <a:srgbClr val="000000"/>
              </a:solidFill>
            </a:endParaRP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ko-KR" sz="1200" dirty="0">
                <a:solidFill>
                  <a:srgbClr val="000000"/>
                </a:solidFill>
              </a:rPr>
              <a:t>Allows design trade-off between space and efficiency</a:t>
            </a:r>
            <a:endParaRPr lang="en-US" altLang="en-US" sz="1200" dirty="0">
              <a:solidFill>
                <a:srgbClr val="000000"/>
              </a:solidFill>
            </a:endParaRP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100" dirty="0">
                <a:solidFill>
                  <a:srgbClr val="000000"/>
                </a:solidFill>
              </a:rPr>
              <a:t>Design flexibility</a:t>
            </a:r>
          </a:p>
          <a:p>
            <a:pPr marL="87313" indent="-87313">
              <a:buClr>
                <a:srgbClr val="333399"/>
              </a:buClr>
              <a:buSzPct val="80000"/>
              <a:buFont typeface="Wingdings" pitchFamily="2" charset="2"/>
              <a:buChar char="§"/>
            </a:pPr>
            <a:r>
              <a:rPr lang="en-US" altLang="en-US" sz="1200" dirty="0">
                <a:solidFill>
                  <a:srgbClr val="000000"/>
                </a:solidFill>
              </a:rPr>
              <a:t>High system reliability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288" y="3917814"/>
            <a:ext cx="586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  <a:latin typeface="+mj-lt"/>
              </a:rPr>
              <a:t>System or Application Block Diagram</a:t>
            </a:r>
          </a:p>
        </p:txBody>
      </p:sp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722E9693-5396-4E2C-8684-5B8A8A2402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14541"/>
              </p:ext>
            </p:extLst>
          </p:nvPr>
        </p:nvGraphicFramePr>
        <p:xfrm>
          <a:off x="1212156" y="4597672"/>
          <a:ext cx="3045682" cy="1910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3" imgW="3893370" imgH="2459118" progId="Visio.Drawing.11">
                  <p:embed/>
                </p:oleObj>
              </mc:Choice>
              <mc:Fallback>
                <p:oleObj name="Visio" r:id="rId3" imgW="3893370" imgH="2459118" progId="Visio.Drawing.11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156" y="4597672"/>
                        <a:ext cx="3045682" cy="1910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4986F0F2-8896-4641-832E-432B8BE9C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82" b="97550" l="1837" r="98090">
                        <a14:foregroundMark x1="30713" y1="19822" x2="30713" y2="19822"/>
                        <a14:foregroundMark x1="28802" y1="20045" x2="28802" y2="20045"/>
                        <a14:foregroundMark x1="31594" y1="12695" x2="31594" y2="12695"/>
                        <a14:foregroundMark x1="29904" y1="9688" x2="29904" y2="9688"/>
                        <a14:foregroundMark x1="28435" y1="11024" x2="28435" y2="11359"/>
                        <a14:foregroundMark x1="27700" y1="14477" x2="27700" y2="14477"/>
                        <a14:foregroundMark x1="28802" y1="27394" x2="28802" y2="27394"/>
                        <a14:foregroundMark x1="31227" y1="28508" x2="31227" y2="28508"/>
                        <a14:foregroundMark x1="30125" y1="29955" x2="30125" y2="29955"/>
                        <a14:foregroundMark x1="31080" y1="30178" x2="31080" y2="30178"/>
                        <a14:foregroundMark x1="57458" y1="48218" x2="57458" y2="48218"/>
                        <a14:foregroundMark x1="72888" y1="6236" x2="72888" y2="6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975" y="3297799"/>
            <a:ext cx="1390611" cy="9170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266434-5079-47B2-9242-516542E3DA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067" y="3372896"/>
            <a:ext cx="766888" cy="7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1"/>
          <p:cNvSpPr txBox="1"/>
          <p:nvPr/>
        </p:nvSpPr>
        <p:spPr>
          <a:xfrm>
            <a:off x="1745040" y="86952"/>
            <a:ext cx="89803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>
                <a:solidFill>
                  <a:schemeClr val="tx2"/>
                </a:solidFill>
              </a:rPr>
              <a:t>Existing Product Portfolio &amp; </a:t>
            </a:r>
            <a:r>
              <a:rPr lang="en-US" altLang="ko-KR" sz="2800" b="1" u="sng" dirty="0">
                <a:solidFill>
                  <a:schemeClr val="tx2"/>
                </a:solidFill>
              </a:rPr>
              <a:t>Competitive Comparison</a:t>
            </a:r>
          </a:p>
          <a:p>
            <a:endParaRPr lang="en-US" sz="2600" b="1" u="sng" dirty="0">
              <a:solidFill>
                <a:schemeClr val="tx2"/>
              </a:solidFill>
            </a:endParaRPr>
          </a:p>
        </p:txBody>
      </p:sp>
      <p:pic>
        <p:nvPicPr>
          <p:cNvPr id="8" name="그림 10">
            <a:extLst>
              <a:ext uri="{FF2B5EF4-FFF2-40B4-BE49-F238E27FC236}">
                <a16:creationId xmlns:a16="http://schemas.microsoft.com/office/drawing/2014/main" id="{63FE1188-D758-472C-9E3E-ECA5D30A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77" y="963015"/>
            <a:ext cx="11094327" cy="50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161"/>
          <p:cNvSpPr txBox="1"/>
          <p:nvPr/>
        </p:nvSpPr>
        <p:spPr>
          <a:xfrm>
            <a:off x="3775172" y="237981"/>
            <a:ext cx="52524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chemeClr val="tx2"/>
                </a:solidFill>
              </a:rPr>
              <a:t>NCP1118x Selection Guide</a:t>
            </a:r>
            <a:endParaRPr lang="en-US" altLang="ko-KR" sz="2800" b="1" u="sng" dirty="0">
              <a:solidFill>
                <a:schemeClr val="tx2"/>
              </a:solidFill>
            </a:endParaRPr>
          </a:p>
          <a:p>
            <a:endParaRPr lang="en-US" sz="2600" b="1" u="sng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F0D93D-8F7B-412B-BB46-04B2594131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291"/>
              </p:ext>
            </p:extLst>
          </p:nvPr>
        </p:nvGraphicFramePr>
        <p:xfrm>
          <a:off x="556953" y="1023937"/>
          <a:ext cx="11014364" cy="4703530"/>
        </p:xfrm>
        <a:graphic>
          <a:graphicData uri="http://schemas.openxmlformats.org/drawingml/2006/table">
            <a:tbl>
              <a:tblPr/>
              <a:tblGrid>
                <a:gridCol w="2687756">
                  <a:extLst>
                    <a:ext uri="{9D8B030D-6E8A-4147-A177-3AD203B41FA5}">
                      <a16:colId xmlns:a16="http://schemas.microsoft.com/office/drawing/2014/main" val="1732426753"/>
                    </a:ext>
                  </a:extLst>
                </a:gridCol>
                <a:gridCol w="1242670">
                  <a:extLst>
                    <a:ext uri="{9D8B030D-6E8A-4147-A177-3AD203B41FA5}">
                      <a16:colId xmlns:a16="http://schemas.microsoft.com/office/drawing/2014/main" val="1962741071"/>
                    </a:ext>
                  </a:extLst>
                </a:gridCol>
                <a:gridCol w="1469770">
                  <a:extLst>
                    <a:ext uri="{9D8B030D-6E8A-4147-A177-3AD203B41FA5}">
                      <a16:colId xmlns:a16="http://schemas.microsoft.com/office/drawing/2014/main" val="3858508920"/>
                    </a:ext>
                  </a:extLst>
                </a:gridCol>
                <a:gridCol w="1286368">
                  <a:extLst>
                    <a:ext uri="{9D8B030D-6E8A-4147-A177-3AD203B41FA5}">
                      <a16:colId xmlns:a16="http://schemas.microsoft.com/office/drawing/2014/main" val="3792844194"/>
                    </a:ext>
                  </a:extLst>
                </a:gridCol>
                <a:gridCol w="2163900">
                  <a:extLst>
                    <a:ext uri="{9D8B030D-6E8A-4147-A177-3AD203B41FA5}">
                      <a16:colId xmlns:a16="http://schemas.microsoft.com/office/drawing/2014/main" val="2152553075"/>
                    </a:ext>
                  </a:extLst>
                </a:gridCol>
                <a:gridCol w="2163900">
                  <a:extLst>
                    <a:ext uri="{9D8B030D-6E8A-4147-A177-3AD203B41FA5}">
                      <a16:colId xmlns:a16="http://schemas.microsoft.com/office/drawing/2014/main" val="3528081069"/>
                    </a:ext>
                  </a:extLst>
                </a:gridCol>
              </a:tblGrid>
              <a:tr h="47035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맑은 고딕"/>
                          <a:cs typeface="Times New Roman"/>
                        </a:rPr>
                        <a:t>Part Number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맑은 고딕"/>
                          <a:cs typeface="Times New Roman"/>
                        </a:rPr>
                        <a:t>Package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+mn-lt"/>
                          <a:ea typeface="맑은 고딕"/>
                          <a:cs typeface="Times New Roman"/>
                        </a:rPr>
                        <a:t>Switching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+mn-lt"/>
                          <a:ea typeface="맑은 고딕"/>
                          <a:cs typeface="Times New Roman"/>
                        </a:rPr>
                        <a:t>Frequency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+mn-lt"/>
                          <a:ea typeface="맑은 고딕"/>
                          <a:cs typeface="Times New Roman"/>
                        </a:rPr>
                        <a:t>Max.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+mn-lt"/>
                          <a:ea typeface="맑은 고딕"/>
                          <a:cs typeface="Times New Roman"/>
                        </a:rPr>
                        <a:t>R</a:t>
                      </a:r>
                      <a:r>
                        <a:rPr lang="en-US" sz="1500" b="1" baseline="-25000">
                          <a:latin typeface="+mn-lt"/>
                          <a:ea typeface="맑은 고딕"/>
                          <a:cs typeface="Times New Roman"/>
                        </a:rPr>
                        <a:t>DS(ON)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+mn-lt"/>
                          <a:ea typeface="맑은 고딕"/>
                          <a:cs typeface="Times New Roman"/>
                        </a:rPr>
                        <a:t>[</a:t>
                      </a:r>
                      <a:r>
                        <a:rPr lang="en-US" sz="1500" b="1">
                          <a:latin typeface="+mn-lt"/>
                          <a:ea typeface="맑은 고딕"/>
                          <a:cs typeface="Arial"/>
                        </a:rPr>
                        <a:t>Ω</a:t>
                      </a:r>
                      <a:r>
                        <a:rPr lang="en-US" sz="1500" b="1">
                          <a:latin typeface="+mn-lt"/>
                          <a:ea typeface="맑은 고딕"/>
                          <a:cs typeface="Times New Roman"/>
                        </a:rPr>
                        <a:t>]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맑은 고딕"/>
                          <a:cs typeface="Times New Roman"/>
                        </a:rPr>
                        <a:t>Output Power Table [W]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338749"/>
                  </a:ext>
                </a:extLst>
              </a:tr>
              <a:tr h="4703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+mn-lt"/>
                          <a:ea typeface="맑은 고딕"/>
                          <a:cs typeface="Times New Roman"/>
                        </a:rPr>
                        <a:t>Open Frame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670366"/>
                  </a:ext>
                </a:extLst>
              </a:tr>
              <a:tr h="4703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+mn-lt"/>
                          <a:ea typeface="맑은 고딕"/>
                          <a:cs typeface="Times New Roman"/>
                        </a:rPr>
                        <a:t>85 ~ 265 V</a:t>
                      </a:r>
                      <a:r>
                        <a:rPr lang="en-US" sz="1500" b="1" baseline="-25000">
                          <a:latin typeface="+mn-lt"/>
                          <a:ea typeface="맑은 고딕"/>
                          <a:cs typeface="Times New Roman"/>
                        </a:rPr>
                        <a:t>AC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+mn-lt"/>
                          <a:ea typeface="맑은 고딕"/>
                          <a:cs typeface="Times New Roman"/>
                        </a:rPr>
                        <a:t>230 V</a:t>
                      </a:r>
                      <a:r>
                        <a:rPr lang="en-US" sz="1500" b="1" baseline="-25000">
                          <a:latin typeface="+mn-lt"/>
                          <a:ea typeface="맑은 고딕"/>
                          <a:cs typeface="Times New Roman"/>
                        </a:rPr>
                        <a:t>AC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649654"/>
                  </a:ext>
                </a:extLst>
              </a:tr>
              <a:tr h="47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+mn-lt"/>
                          <a:ea typeface="Malgun Gothic"/>
                        </a:rPr>
                        <a:t>NCP11184A065PG</a:t>
                      </a:r>
                      <a:endParaRPr lang="ko-KR" sz="1500">
                        <a:latin typeface="+mn-lt"/>
                        <a:ea typeface="맑은 고딕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+mn-lt"/>
                          <a:ea typeface="Malgun Gothic"/>
                          <a:cs typeface="Times New Roman"/>
                        </a:rPr>
                        <a:t>PDIP-7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+mn-lt"/>
                          <a:ea typeface="Malgun Gothic"/>
                          <a:cs typeface="Times New Roman"/>
                        </a:rPr>
                        <a:t>65 kHz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+mn-lt"/>
                          <a:ea typeface="Malgun Gothic"/>
                          <a:cs typeface="Times New Roman"/>
                        </a:rPr>
                        <a:t>2.25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35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45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229857"/>
                  </a:ext>
                </a:extLst>
              </a:tr>
              <a:tr h="47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+mn-lt"/>
                          <a:ea typeface="Malgun Gothic"/>
                        </a:rPr>
                        <a:t>NCP11185A065PG</a:t>
                      </a:r>
                      <a:endParaRPr lang="ko-KR" sz="1500">
                        <a:latin typeface="+mn-lt"/>
                        <a:ea typeface="맑은 고딕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+mn-lt"/>
                          <a:ea typeface="Malgun Gothic"/>
                        </a:rPr>
                        <a:t>1.3</a:t>
                      </a:r>
                      <a:endParaRPr lang="ko-KR" sz="1500">
                        <a:latin typeface="+mn-lt"/>
                        <a:ea typeface="맑은 고딕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40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55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403929"/>
                  </a:ext>
                </a:extLst>
              </a:tr>
              <a:tr h="47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+mn-lt"/>
                          <a:ea typeface="Malgun Gothic"/>
                        </a:rPr>
                        <a:t>NCP11187A065PG</a:t>
                      </a:r>
                      <a:endParaRPr lang="ko-KR" sz="1500" dirty="0">
                        <a:latin typeface="+mn-lt"/>
                        <a:ea typeface="맑은 고딕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Malgun Gothic"/>
                          <a:cs typeface="Times New Roman"/>
                        </a:rPr>
                        <a:t>0.87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50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65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877496"/>
                  </a:ext>
                </a:extLst>
              </a:tr>
              <a:tr h="47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+mn-lt"/>
                          <a:ea typeface="Malgun Gothic"/>
                        </a:rPr>
                        <a:t>NCP11184A100PG</a:t>
                      </a:r>
                      <a:endParaRPr lang="ko-KR" sz="1500">
                        <a:latin typeface="+mn-lt"/>
                        <a:ea typeface="맑은 고딕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+mn-lt"/>
                          <a:ea typeface="Malgun Gothic"/>
                          <a:cs typeface="Times New Roman"/>
                        </a:rPr>
                        <a:t>100 kHz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+mn-lt"/>
                          <a:ea typeface="Malgun Gothic"/>
                          <a:cs typeface="Times New Roman"/>
                        </a:rPr>
                        <a:t>2.25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33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40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0337905"/>
                  </a:ext>
                </a:extLst>
              </a:tr>
              <a:tr h="47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latin typeface="+mn-lt"/>
                          <a:ea typeface="Malgun Gothic"/>
                        </a:rPr>
                        <a:t>NCP11187A100PG</a:t>
                      </a:r>
                      <a:endParaRPr lang="ko-KR" sz="1500">
                        <a:latin typeface="+mn-lt"/>
                        <a:ea typeface="맑은 고딕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Malgun Gothic"/>
                          <a:cs typeface="Times New Roman"/>
                        </a:rPr>
                        <a:t>0.87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45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60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479490"/>
                  </a:ext>
                </a:extLst>
              </a:tr>
              <a:tr h="47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+mn-lt"/>
                          <a:ea typeface="Malgun Gothic"/>
                        </a:rPr>
                        <a:t>NCP11184A130PG</a:t>
                      </a:r>
                      <a:endParaRPr lang="ko-KR" sz="1500" dirty="0">
                        <a:latin typeface="+mn-lt"/>
                        <a:ea typeface="맑은 고딕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+mn-lt"/>
                          <a:ea typeface="Malgun Gothic"/>
                          <a:cs typeface="Times New Roman"/>
                        </a:rPr>
                        <a:t>130 kHz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+mn-lt"/>
                          <a:ea typeface="Malgun Gothic"/>
                          <a:cs typeface="Times New Roman"/>
                        </a:rPr>
                        <a:t>2.25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30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36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796599"/>
                  </a:ext>
                </a:extLst>
              </a:tr>
              <a:tr h="470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+mn-lt"/>
                          <a:ea typeface="Malgun Gothic"/>
                        </a:rPr>
                        <a:t>NCP11185A130PG</a:t>
                      </a:r>
                      <a:endParaRPr lang="ko-KR" sz="1500" dirty="0">
                        <a:latin typeface="+mn-lt"/>
                        <a:ea typeface="맑은 고딕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>
                          <a:latin typeface="+mn-lt"/>
                          <a:ea typeface="Malgun Gothic"/>
                          <a:cs typeface="Times New Roman"/>
                        </a:rPr>
                        <a:t>1.3</a:t>
                      </a:r>
                      <a:endParaRPr lang="ko-KR" sz="1500" b="1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37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b="0" dirty="0">
                          <a:latin typeface="+mn-lt"/>
                          <a:ea typeface="맑은 고딕"/>
                          <a:cs typeface="Times New Roman"/>
                        </a:rPr>
                        <a:t>52</a:t>
                      </a:r>
                      <a:endParaRPr lang="ko-KR" sz="1500" b="1" dirty="0">
                        <a:latin typeface="+mn-lt"/>
                        <a:ea typeface="맑은 고딕"/>
                        <a:cs typeface="Times New Roman"/>
                      </a:endParaRPr>
                    </a:p>
                  </a:txBody>
                  <a:tcPr marL="88003" marR="880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0753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96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 255"/>
          <p:cNvSpPr/>
          <p:nvPr/>
        </p:nvSpPr>
        <p:spPr>
          <a:xfrm>
            <a:off x="221472" y="3850250"/>
            <a:ext cx="2651069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chemeClr val="tx2"/>
                </a:solidFill>
              </a:rPr>
              <a:t>Data Sheets</a:t>
            </a:r>
          </a:p>
          <a:p>
            <a:pPr algn="ctr"/>
            <a:r>
              <a:rPr lang="en-US" sz="2199" b="1" dirty="0">
                <a:solidFill>
                  <a:schemeClr val="tx2"/>
                </a:solidFill>
                <a:hlinkClick r:id="rId2"/>
              </a:rPr>
              <a:t>Click Here</a:t>
            </a:r>
            <a:endParaRPr lang="en-US" sz="2199" b="1" dirty="0">
              <a:solidFill>
                <a:schemeClr val="tx2"/>
              </a:solidFill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3061574" y="3850250"/>
            <a:ext cx="2651069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chemeClr val="tx2"/>
                </a:solidFill>
              </a:rPr>
              <a:t>Simulation Model</a:t>
            </a:r>
          </a:p>
          <a:p>
            <a:pPr algn="ctr">
              <a:tabLst>
                <a:tab pos="568155" algn="l"/>
              </a:tabLst>
            </a:pPr>
            <a:r>
              <a:rPr lang="en-US" sz="2199" b="1" dirty="0">
                <a:solidFill>
                  <a:schemeClr val="tx2"/>
                </a:solidFill>
                <a:hlinkClick r:id="rId3"/>
              </a:rPr>
              <a:t>Simplis Model</a:t>
            </a:r>
            <a:endParaRPr lang="en-US" sz="2199" b="1" dirty="0">
              <a:solidFill>
                <a:schemeClr val="tx2"/>
              </a:solidFill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5900429" y="3850250"/>
            <a:ext cx="2753322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99" b="1" dirty="0">
                <a:solidFill>
                  <a:schemeClr val="tx2"/>
                </a:solidFill>
              </a:rPr>
              <a:t>Design Tool</a:t>
            </a:r>
          </a:p>
          <a:p>
            <a:pPr algn="ctr">
              <a:tabLst>
                <a:tab pos="568155" algn="l"/>
              </a:tabLst>
            </a:pPr>
            <a:r>
              <a:rPr lang="en-US" sz="2199" b="1" dirty="0">
                <a:solidFill>
                  <a:schemeClr val="tx2"/>
                </a:solidFill>
                <a:hlinkClick r:id="rId4"/>
              </a:rPr>
              <a:t>Excel calculator</a:t>
            </a:r>
            <a:endParaRPr lang="en-US" sz="2199" b="1" dirty="0">
              <a:solidFill>
                <a:schemeClr val="tx2"/>
              </a:solidFill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8866228" y="3850250"/>
            <a:ext cx="3101125" cy="137124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Evaluation Boards</a:t>
            </a:r>
          </a:p>
          <a:p>
            <a:pPr algn="ctr">
              <a:tabLst>
                <a:tab pos="568155" algn="l"/>
              </a:tabLst>
            </a:pPr>
            <a:r>
              <a:rPr lang="en-US" b="1" dirty="0">
                <a:solidFill>
                  <a:schemeClr val="tx2"/>
                </a:solidFill>
                <a:hlinkClick r:id="rId5"/>
              </a:rPr>
              <a:t>NCP11184A65P25WGEVB</a:t>
            </a:r>
            <a:endParaRPr lang="en-US" b="1" dirty="0">
              <a:solidFill>
                <a:schemeClr val="tx2"/>
              </a:solidFill>
            </a:endParaRPr>
          </a:p>
          <a:p>
            <a:pPr algn="ctr">
              <a:tabLst>
                <a:tab pos="568155" algn="l"/>
              </a:tabLst>
            </a:pPr>
            <a:r>
              <a:rPr lang="en-US" altLang="ko-KR" b="1" dirty="0">
                <a:solidFill>
                  <a:schemeClr val="tx2"/>
                </a:solidFill>
                <a:hlinkClick r:id="rId6"/>
              </a:rPr>
              <a:t>NCP11185A130P38WGEVB</a:t>
            </a:r>
            <a:endParaRPr lang="en-US" altLang="ko-KR" b="1" dirty="0">
              <a:solidFill>
                <a:schemeClr val="tx2"/>
              </a:solidFill>
            </a:endParaRPr>
          </a:p>
          <a:p>
            <a:pPr algn="ctr">
              <a:tabLst>
                <a:tab pos="568155" algn="l"/>
              </a:tabLst>
            </a:pPr>
            <a:r>
              <a:rPr lang="en-US" altLang="ko-KR" b="1" dirty="0">
                <a:solidFill>
                  <a:schemeClr val="tx2"/>
                </a:solidFill>
                <a:hlinkClick r:id="rId7"/>
              </a:rPr>
              <a:t>NCP11187A65P45WGEVB</a:t>
            </a:r>
            <a:endParaRPr lang="en-US" altLang="ko-KR" dirty="0">
              <a:solidFill>
                <a:schemeClr val="tx2"/>
              </a:solidFill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5407030" y="3322590"/>
            <a:ext cx="1586881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Collateral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64597" y="303100"/>
            <a:ext cx="1226299" cy="461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u="sng" dirty="0">
                <a:solidFill>
                  <a:schemeClr val="tx2"/>
                </a:solidFill>
              </a:rPr>
              <a:t>Pricing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770094" y="831542"/>
            <a:ext cx="7346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chemeClr val="tx2"/>
                </a:solidFill>
              </a:rPr>
              <a:t>NCP11184A065PG, NCP11184A100PG, NCP11184A130PG: $0.708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2"/>
                </a:solidFill>
              </a:rPr>
              <a:t>3000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2"/>
                </a:solidFill>
              </a:rPr>
              <a:t>PDIP-7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2"/>
                </a:solidFill>
              </a:rPr>
              <a:t>NCP11185A065PG, NCP11185A130PG: $0.772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3000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2"/>
                </a:solidFill>
              </a:rPr>
              <a:t>PDIP-7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altLang="ko-KR" sz="1600" b="1" dirty="0">
                <a:solidFill>
                  <a:schemeClr val="tx2"/>
                </a:solidFill>
              </a:rPr>
              <a:t>NCP11187A065PG, NCP11187A100PG: $0.961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2"/>
                </a:solidFill>
              </a:rPr>
              <a:t>3000</a:t>
            </a:r>
          </a:p>
          <a:p>
            <a:pPr marL="1256923" lvl="2" indent="-342797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2"/>
                </a:solidFill>
              </a:rPr>
              <a:t>PDIP-7</a:t>
            </a:r>
          </a:p>
        </p:txBody>
      </p:sp>
    </p:spTree>
    <p:extLst>
      <p:ext uri="{BB962C8B-B14F-4D97-AF65-F5344CB8AC3E}">
        <p14:creationId xmlns:p14="http://schemas.microsoft.com/office/powerpoint/2010/main" val="1338440312"/>
      </p:ext>
    </p:extLst>
  </p:cSld>
  <p:clrMapOvr>
    <a:masterClrMapping/>
  </p:clrMapOvr>
</p:sld>
</file>

<file path=ppt/theme/theme1.xml><?xml version="1.0" encoding="utf-8"?>
<a:theme xmlns:a="http://schemas.openxmlformats.org/drawingml/2006/main" name="onsemi White Confidential">
  <a:themeElements>
    <a:clrScheme name="Custom 35">
      <a:dk1>
        <a:srgbClr val="000000"/>
      </a:dk1>
      <a:lt1>
        <a:srgbClr val="FFFFFF"/>
      </a:lt1>
      <a:dk2>
        <a:srgbClr val="465E66"/>
      </a:dk2>
      <a:lt2>
        <a:srgbClr val="DBAC17"/>
      </a:lt2>
      <a:accent1>
        <a:srgbClr val="E97D2E"/>
      </a:accent1>
      <a:accent2>
        <a:srgbClr val="A64626"/>
      </a:accent2>
      <a:accent3>
        <a:srgbClr val="3880F6"/>
      </a:accent3>
      <a:accent4>
        <a:srgbClr val="276990"/>
      </a:accent4>
      <a:accent5>
        <a:srgbClr val="009691"/>
      </a:accent5>
      <a:accent6>
        <a:srgbClr val="34A6C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nsemi White Confidential.pptx" id="{E2543215-49E3-4FFE-AD16-DA107AE0F6E3}" vid="{AE850E41-503E-4701-B538-C3991D66FC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F4YVM2C5QEYC-631468080-77</_dlc_DocId>
    <_dlc_DocIdUrl xmlns="e4678c56-0b70-41a7-9cf0-17b28b6c32bd">
      <Url>http://theconnection.onsemi.com/sm/mc/_layouts/15/DocIdRedir.aspx?ID=F4YVM2C5QEYC-631468080-77</Url>
      <Description>F4YVM2C5QEYC-631468080-77</Description>
    </_dlc_DocIdUrl>
  </documentManagement>
</p:properties>
</file>

<file path=customXml/itemProps1.xml><?xml version="1.0" encoding="utf-8"?>
<ds:datastoreItem xmlns:ds="http://schemas.openxmlformats.org/officeDocument/2006/customXml" ds:itemID="{37DD51F4-A90B-4333-9B67-D18D8728B56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B258ACD-B70D-4990-8F2A-B832FB85D7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7499A3-D764-455F-B814-2310D0C99F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0CCE901-B635-4941-8D96-90A6EE6A154C}">
  <ds:schemaRefs>
    <ds:schemaRef ds:uri="http://schemas.microsoft.com/office/2006/metadata/properties"/>
    <ds:schemaRef ds:uri="http://schemas.microsoft.com/office/infopath/2007/PartnerControls"/>
    <ds:schemaRef ds:uri="e4678c56-0b70-41a7-9cf0-17b28b6c32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Confidential Template</Template>
  <TotalTime>490</TotalTime>
  <Words>325</Words>
  <Application>Microsoft Office PowerPoint</Application>
  <PresentationFormat>Custom</PresentationFormat>
  <Paragraphs>103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Inter Medium</vt:lpstr>
      <vt:lpstr>Wingdings</vt:lpstr>
      <vt:lpstr>onsemi White Confidential</vt:lpstr>
      <vt:lpstr>Visio</vt:lpstr>
      <vt:lpstr>NCP11184,NCP11185,NCP11187</vt:lpstr>
      <vt:lpstr>NCP1118x – 800 V HV AC-DC Switcher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Number / Family Name</dc:title>
  <dc:creator>Thomas Skinner</dc:creator>
  <cp:lastModifiedBy>Thomas Skinner</cp:lastModifiedBy>
  <cp:revision>20</cp:revision>
  <dcterms:created xsi:type="dcterms:W3CDTF">2021-10-12T18:47:32Z</dcterms:created>
  <dcterms:modified xsi:type="dcterms:W3CDTF">2022-01-03T17:07:36Z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0x010100E82A9054086F0942B3853AFC0E787513</vt:lpwstr>
  </property>
  <property fmtid="{D5CDD505-2E9C-101B-9397-08002B2CF9AE}" pid="3" name="_dlc_DocIdItemGuid">
    <vt:lpwstr>a4270652-af2e-452e-b62d-324ffc574525</vt:lpwstr>
  </property>
</Properties>
</file>