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  <p:sldMasterId id="2147483683" r:id="rId8"/>
    <p:sldMasterId id="2147483693" r:id="rId9"/>
    <p:sldMasterId id="2147483703" r:id="rId10"/>
  </p:sldMasterIdLst>
  <p:notesMasterIdLst>
    <p:notesMasterId r:id="rId15"/>
  </p:notesMasterIdLst>
  <p:sldIdLst>
    <p:sldId id="289" r:id="rId11"/>
    <p:sldId id="285" r:id="rId12"/>
    <p:sldId id="290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FCF"/>
    <a:srgbClr val="9CBBE0"/>
    <a:srgbClr val="54B948"/>
    <a:srgbClr val="000000"/>
    <a:srgbClr val="2C5985"/>
    <a:srgbClr val="848484"/>
    <a:srgbClr val="5B8FCB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576" autoAdjust="0"/>
  </p:normalViewPr>
  <p:slideViewPr>
    <p:cSldViewPr snapToGrid="0">
      <p:cViewPr varScale="1">
        <p:scale>
          <a:sx n="114" d="100"/>
          <a:sy n="114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*Mandatory </a:t>
            </a:r>
            <a:r>
              <a:rPr lang="en-US" baseline="0" dirty="0" smtClean="0"/>
              <a:t>Slide*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Above information</a:t>
            </a:r>
            <a:r>
              <a:rPr lang="en-US" baseline="0" dirty="0" smtClean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this device fit into the existing portfolio?  </a:t>
            </a:r>
          </a:p>
          <a:p>
            <a:r>
              <a:rPr lang="en-US" dirty="0" smtClean="0"/>
              <a:t>Is it directly replacing old technology?  If so, what are the improvements?</a:t>
            </a:r>
          </a:p>
          <a:p>
            <a:r>
              <a:rPr lang="en-US" dirty="0" smtClean="0"/>
              <a:t>Is it an extension of an existing product family?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8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4EFF299-3299-4C76-A192-870CB9A9951A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C810AF-606C-4DBD-823A-E1343C22F56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DBD851E-4909-47A6-BF77-47870CC23B8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610B74B-E1B6-4221-A5DF-614C0DE5799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4C727-1721-4A1A-B11F-54D5880CFDF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3D9AFE52-F75C-43BB-BFA9-D3CA9D72AD1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39461ED-81ED-4613-87C1-F26C9197F2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CF06971-4260-494D-B558-6CFCD2DEF5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B368E4-35F6-44CB-89C7-042FAE108C5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BD39886-3325-4026-9BCA-7605DA63991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785B1F3-99CC-4166-B455-3B6EAC8C860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21A2434-2130-4D4C-BC50-5561248CB48C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999EC-BBB0-44F3-AA24-4BF4E3D2FED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1D663D7-C769-4283-89E5-582767463AA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DFD1BBB-0A7A-4E1B-8BAE-08A7A9CA6FD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F06971-4260-494D-B558-6CFCD2DEF5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26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568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4157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B1F3-99CC-4166-B455-3B6EAC8C860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3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D0A8EB-F745-47EF-AC5D-D169A2F2CC8F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2434-2130-4D4C-BC50-5561248CB48C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80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53135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663D7-C769-4283-89E5-582767463AA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86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98087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 userDrawn="1"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4168252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656912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67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941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21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7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2462F41-6255-4C79-9F98-948BF713D3B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539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57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80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 userDrawn="1"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411609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117319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19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08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9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1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B166287-BE56-40E7-9B87-51C6909418DD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38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0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FF1D6-4EF5-451F-9978-B721D134150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21D988C-3216-4BF3-977D-B8E21059CAF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61B972-F840-4FCE-92FA-805A7A3DBB9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54B948"/>
                </a:solidFill>
              </a:defRPr>
            </a:lvl1pPr>
          </a:lstStyle>
          <a:p>
            <a:fld id="{7F56DF34-6DA0-4FBE-808D-4AD29E256199}" type="datetime1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54B948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0" r:id="rId3"/>
    <p:sldLayoutId id="2147483650" r:id="rId4"/>
    <p:sldLayoutId id="2147483652" r:id="rId5"/>
    <p:sldLayoutId id="2147483677" r:id="rId6"/>
    <p:sldLayoutId id="2147483656" r:id="rId7"/>
    <p:sldLayoutId id="214748364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603EA1ED-AECC-498D-A3C7-C0FE775F3E0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1" r:id="rId3"/>
    <p:sldLayoutId id="2147483660" r:id="rId4"/>
    <p:sldLayoutId id="2147483661" r:id="rId5"/>
    <p:sldLayoutId id="2147483678" r:id="rId6"/>
    <p:sldLayoutId id="2147483675" r:id="rId7"/>
    <p:sldLayoutId id="214748366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2E61735-F1DF-4E1B-BDC9-08E30B6AF5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2" r:id="rId3"/>
    <p:sldLayoutId id="2147483666" r:id="rId4"/>
    <p:sldLayoutId id="2147483667" r:id="rId5"/>
    <p:sldLayoutId id="2147483679" r:id="rId6"/>
    <p:sldLayoutId id="2147483676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7F56DF34-6DA0-4FBE-808D-4AD29E256199}" type="datetime1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12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77341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4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emi.com/products/power-management/ac-dc-controllers-regulators/offline-controllers/ncp1343" TargetMode="External"/><Relationship Id="rId2" Type="http://schemas.openxmlformats.org/officeDocument/2006/relationships/hyperlink" Target="https://www.onsemi.com/pdf/datasheet/ncp1343-d.pdf" TargetMode="Externa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emf"/><Relationship Id="rId5" Type="http://schemas.openxmlformats.org/officeDocument/2006/relationships/hyperlink" Target="https://www.onsemi.com/PowerSolutions/SecureDocument.do?docId=1184628&amp;rpnId=NCP1343" TargetMode="External"/><Relationship Id="rId4" Type="http://schemas.openxmlformats.org/officeDocument/2006/relationships/hyperlink" Target="https://www.onsemi.com/support/design-resources/tools?rpn=NCP13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NCP1343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42060" y="3683232"/>
            <a:ext cx="9707880" cy="1262837"/>
          </a:xfrm>
        </p:spPr>
        <p:txBody>
          <a:bodyPr>
            <a:normAutofit/>
          </a:bodyPr>
          <a:lstStyle/>
          <a:p>
            <a:r>
              <a:rPr lang="en-US" dirty="0" smtClean="0"/>
              <a:t>Quasi-Resonant </a:t>
            </a:r>
            <a:r>
              <a:rPr lang="en-US" dirty="0" err="1"/>
              <a:t>Flyback</a:t>
            </a:r>
            <a:r>
              <a:rPr lang="en-US" dirty="0"/>
              <a:t> </a:t>
            </a:r>
            <a:r>
              <a:rPr lang="en-US" dirty="0" smtClean="0"/>
              <a:t>Controller with Power </a:t>
            </a:r>
            <a:r>
              <a:rPr lang="en-US" dirty="0"/>
              <a:t>Excursion Mode</a:t>
            </a:r>
            <a:br>
              <a:rPr lang="en-US" dirty="0"/>
            </a:br>
            <a:r>
              <a:rPr lang="en-US" sz="2000" i="1" dirty="0" smtClean="0"/>
              <a:t>July 2021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4C04B675-7DE8-46D8-BD19-AE77CA2FE565}" type="datetime1">
              <a:rPr lang="en-US" smtClean="0">
                <a:solidFill>
                  <a:schemeClr val="tx1"/>
                </a:solidFill>
              </a:rPr>
              <a:t>8/9/2021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663575" cy="365125"/>
          </a:xfrm>
        </p:spPr>
        <p:txBody>
          <a:bodyPr/>
          <a:lstStyle/>
          <a:p>
            <a:fld id="{5853B473-0271-47CF-900A-D77E281FB59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4513" y="46557"/>
            <a:ext cx="10262974" cy="65088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NCP1343 </a:t>
            </a:r>
            <a:r>
              <a:rPr lang="en-US" dirty="0"/>
              <a:t>Quasi-Resonant </a:t>
            </a:r>
            <a:r>
              <a:rPr lang="en-US" dirty="0" err="1"/>
              <a:t>Flyback</a:t>
            </a:r>
            <a:r>
              <a:rPr lang="en-US" dirty="0"/>
              <a:t> Controller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472" y="614648"/>
            <a:ext cx="334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7067" y="741472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995" y="2360362"/>
            <a:ext cx="478673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Valley </a:t>
            </a: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Switching Operation with Valley Lockout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Quiet-Skip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Peak Current Modulation for Rapid Frequency </a:t>
            </a:r>
            <a:r>
              <a:rPr lang="en-US" sz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Foldback</a:t>
            </a: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(RFF)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Excursion Mode (PEM) (NCP1343)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voltage startup circuit with Integrated Brownout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Valley Switching Operation with Valley Lockout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US" sz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Foldback</a:t>
            </a: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25 kHz Minimum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VCC Overvoltage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 Compatible Fault Pin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Soft-Start for Smooth Start-up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Drive Capability: -500 mA / +800 </a:t>
            </a:r>
            <a:r>
              <a:rPr lang="en-US" sz="1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</a:p>
          <a:p>
            <a:endParaRPr lang="en-US" sz="12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Maximizes the efficiency over the entire power range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Operation Outside Audible Range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reduction of switching frequency for improved light load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transformer size for peak power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14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82517" y="1223482"/>
            <a:ext cx="4320559" cy="17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Audio Power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Notebook Adapters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Medium or High Power AC-DC Adapters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Ultra High Density AC-DC Adapters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Flat </a:t>
            </a:r>
            <a:r>
              <a:rPr lang="en-US" altLang="en-US" sz="1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TV SMPS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Computer Power Supplies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Phone and Tablet Adapters</a:t>
            </a:r>
            <a:endParaRPr lang="en-US" altLang="en-US" sz="1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9963" y="3457648"/>
            <a:ext cx="497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Typical Application Schematic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721" y="975367"/>
            <a:ext cx="4960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NCP1342/3 is a highly integrated quasi-resonant </a:t>
            </a:r>
            <a:r>
              <a:rPr lang="en-US" sz="1400" dirty="0" err="1" smtClean="0"/>
              <a:t>flyback</a:t>
            </a:r>
            <a:r>
              <a:rPr lang="en-US" sz="1400" dirty="0" smtClean="0"/>
              <a:t> controller capable of controlling rugged and high-performance off-line power supplies as required by adapter applications. Additionally, the NCP1343 integrates power excursion mode (PEM) to minimize transformer size in designs requiring high transient load capability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00" y="3901335"/>
            <a:ext cx="5699187" cy="2266574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589" y="821429"/>
            <a:ext cx="10777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634" y="1808444"/>
            <a:ext cx="898732" cy="67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599" t="25400" r="11001" b="23800"/>
          <a:stretch/>
        </p:blipFill>
        <p:spPr>
          <a:xfrm>
            <a:off x="9907582" y="567946"/>
            <a:ext cx="2075245" cy="1344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5296" y="2044300"/>
            <a:ext cx="1676841" cy="16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3567364" cy="4351338"/>
          </a:xfrm>
        </p:spPr>
        <p:txBody>
          <a:bodyPr/>
          <a:lstStyle/>
          <a:p>
            <a:r>
              <a:rPr lang="en-US" dirty="0" smtClean="0"/>
              <a:t>The NCP1343 upgrades the NCP1341 with </a:t>
            </a:r>
            <a:r>
              <a:rPr lang="en-US" dirty="0"/>
              <a:t>the additional of Minimum Peak Current Modulation for Rapid Frequency Fold-back (RFF</a:t>
            </a:r>
            <a:r>
              <a:rPr lang="en-US" dirty="0" smtClean="0"/>
              <a:t>) and additional configuration options, allowing designs to be better optimized.  They are pin-to-pin compatible.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</a:t>
            </a:r>
            <a:r>
              <a:rPr lang="en-US" dirty="0" smtClean="0"/>
              <a:t>Family Portfolio &amp; Internal Positioning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A5993636-64C2-4D30-9F22-9CF43CF54B5F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663575" cy="365125"/>
          </a:xfrm>
        </p:spPr>
        <p:txBody>
          <a:bodyPr/>
          <a:lstStyle/>
          <a:p>
            <a:fld id="{5853B473-0271-47CF-900A-D77E281FB59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419601" y="1076348"/>
          <a:ext cx="7369433" cy="489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Feature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NCP1340</a:t>
                      </a:r>
                      <a:r>
                        <a:rPr lang="en-US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&amp; NCP134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NCP1342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&amp; NCP134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Excursion Mode (PEM)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NCP1341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NCP1343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HV Start-Up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X2 Discharge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NCP1342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Integrated 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BO in HV Pin, VCC OVP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NTC Compatible 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Fault Pin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Valley</a:t>
                      </a:r>
                      <a:r>
                        <a:rPr lang="en-US" sz="11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Operation, Frequency </a:t>
                      </a:r>
                      <a:r>
                        <a:rPr lang="en-US" sz="1100" b="1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Foldback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Improved Linear Dead-Time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Reduces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power consumption at light loads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Rapid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Frequency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Foldback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54B948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1" i="0" u="none" strike="noStrike" dirty="0">
                        <a:solidFill>
                          <a:srgbClr val="54B9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Fast reduction of </a:t>
                      </a:r>
                      <a:r>
                        <a:rPr lang="en-US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fsw</a:t>
                      </a:r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at light loads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for</a:t>
                      </a:r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improved performance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Dead-Time Added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 µs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 µs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Allows higher </a:t>
                      </a:r>
                      <a:r>
                        <a:rPr lang="en-US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fsw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 kHz 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en-US" sz="1100" b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Freq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Quiet-Skip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Avoids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the audible frequency range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Adjustable OPP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FMAX Clamp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Fixed/Adjustable/</a:t>
                      </a:r>
                      <a:r>
                        <a:rPr lang="en-US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Adjustable/None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Jitter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1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Jitter on at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both LL &amp; HL</a:t>
                      </a:r>
                      <a:endParaRPr lang="en-US" sz="11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Jitter Method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Improved 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</a:t>
                      </a:r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oes not trigger OCP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Improved ,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</a:t>
                      </a:r>
                      <a:r>
                        <a:rPr lang="en-US" sz="11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oes not trigger OCP</a:t>
                      </a: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360 kHz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500 kHz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Higher due to shorter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ZCD blanking time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0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Programmable Trim</a:t>
                      </a:r>
                      <a:endParaRPr lang="en-US" sz="11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Limited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54B948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Optimize controller behavior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0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  <a:r>
                        <a:rPr lang="en-US" sz="11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Availability</a:t>
                      </a:r>
                      <a:endParaRPr lang="en-US" sz="11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8/9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Pin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8/9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Pin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SOIC</a:t>
                      </a:r>
                      <a:endParaRPr lang="en-US" sz="11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2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262"/>
          <p:cNvSpPr txBox="1"/>
          <p:nvPr/>
        </p:nvSpPr>
        <p:spPr>
          <a:xfrm>
            <a:off x="5294337" y="3753011"/>
            <a:ext cx="141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Collateral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0443" y="499270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Pricing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4228" y="4386779"/>
            <a:ext cx="10692336" cy="1371601"/>
            <a:chOff x="654228" y="4386779"/>
            <a:chExt cx="10692336" cy="1371601"/>
          </a:xfrm>
        </p:grpSpPr>
        <p:sp>
          <p:nvSpPr>
            <p:cNvPr id="256" name="Rounded Rectangle 255"/>
            <p:cNvSpPr/>
            <p:nvPr/>
          </p:nvSpPr>
          <p:spPr>
            <a:xfrm>
              <a:off x="654228" y="4386780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00"/>
                  </a:solidFill>
                </a:rPr>
                <a:t>Datasheet</a:t>
              </a:r>
            </a:p>
            <a:p>
              <a:pPr algn="ctr"/>
              <a:r>
                <a:rPr lang="en-US" sz="2200" b="1" dirty="0" smtClean="0">
                  <a:solidFill>
                    <a:srgbClr val="000000"/>
                  </a:solidFill>
                  <a:hlinkClick r:id="rId2"/>
                </a:rPr>
                <a:t>Click Here</a:t>
              </a:r>
              <a:endParaRPr lang="en-US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3380348" y="4386780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00"/>
                  </a:solidFill>
                </a:rPr>
                <a:t>Product Page</a:t>
              </a:r>
            </a:p>
            <a:p>
              <a:pPr algn="ctr">
                <a:tabLst>
                  <a:tab pos="568325" algn="l"/>
                </a:tabLst>
              </a:pPr>
              <a:r>
                <a:rPr lang="en-US" sz="2200" b="1" dirty="0">
                  <a:solidFill>
                    <a:srgbClr val="000000"/>
                  </a:solidFill>
                  <a:hlinkClick r:id="rId3"/>
                </a:rPr>
                <a:t>Click Here</a:t>
              </a:r>
              <a:endParaRPr lang="en-US" sz="2200" b="1" dirty="0">
                <a:solidFill>
                  <a:srgbClr val="000000"/>
                </a:solidFill>
              </a:endParaRP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8789923" y="4386779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00"/>
                  </a:solidFill>
                </a:rPr>
                <a:t>NCP134x Design Tool</a:t>
              </a:r>
            </a:p>
            <a:p>
              <a:pPr algn="ctr">
                <a:tabLst>
                  <a:tab pos="568325" algn="l"/>
                </a:tabLst>
              </a:pPr>
              <a:r>
                <a:rPr lang="en-US" sz="2200" b="1" dirty="0">
                  <a:solidFill>
                    <a:srgbClr val="000000"/>
                  </a:solidFill>
                  <a:hlinkClick r:id="rId4"/>
                </a:rPr>
                <a:t>Click Here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06173" y="4386779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Product Presentation</a:t>
              </a:r>
              <a:endParaRPr lang="en-US" sz="2200" b="1" dirty="0" smtClean="0">
                <a:solidFill>
                  <a:srgbClr val="000000"/>
                </a:solidFill>
              </a:endParaRPr>
            </a:p>
            <a:p>
              <a:pPr algn="ctr">
                <a:tabLst>
                  <a:tab pos="568325" algn="l"/>
                </a:tabLst>
              </a:pPr>
              <a:r>
                <a:rPr lang="en-US" sz="2200" b="1" dirty="0">
                  <a:solidFill>
                    <a:srgbClr val="000000"/>
                  </a:solidFill>
                  <a:hlinkClick r:id="rId5"/>
                </a:rPr>
                <a:t>Click Here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196" y="1482343"/>
            <a:ext cx="5486400" cy="9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ublic Information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F4YVM2C5QEYC-631468080-50</_dlc_DocId>
    <_dlc_DocIdUrl xmlns="e4678c56-0b70-41a7-9cf0-17b28b6c32bd">
      <Url>http://theconnection.onsemi.com/sm/mc/_layouts/15/DocIdRedir.aspx?ID=F4YVM2C5QEYC-631468080-50</Url>
      <Description>F4YVM2C5QEYC-631468080-50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C6E6404-E1B9-4809-898E-D71D7C3E1EB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4678c56-0b70-41a7-9cf0-17b28b6c32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0455E5-6EF0-46C9-81A0-9F59CFBFD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470</Words>
  <Application>Microsoft Office PowerPoint</Application>
  <PresentationFormat>Widescreen</PresentationFormat>
  <Paragraphs>121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Inter</vt:lpstr>
      <vt:lpstr>Inter Medium</vt:lpstr>
      <vt:lpstr>Public Information</vt:lpstr>
      <vt:lpstr>Internal Use Only</vt:lpstr>
      <vt:lpstr>Confidential</vt:lpstr>
      <vt:lpstr>1_Public Information</vt:lpstr>
      <vt:lpstr>1_Internal Use Only</vt:lpstr>
      <vt:lpstr>1_Confidential</vt:lpstr>
      <vt:lpstr>NCP1343</vt:lpstr>
      <vt:lpstr>NCP1343 Quasi-Resonant Flyback Controller </vt:lpstr>
      <vt:lpstr>Existing Family Portfolio &amp; Internal Positioning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2018-03-12T17:42:36Z</dcterms:created>
  <dcterms:modified xsi:type="dcterms:W3CDTF">2021-08-09T21:16:47Z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3906978f-2b29-4cbb-b6dd-66940db2966e</vt:lpwstr>
  </property>
  <property fmtid="{D5CDD505-2E9C-101B-9397-08002B2CF9AE}" pid="3" name="ContentTypeId">
    <vt:lpwstr>0x010100E82A9054086F0942B3853AFC0E787513</vt:lpwstr>
  </property>
</Properties>
</file>