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8" r:id="rId6"/>
    <p:sldMasterId id="2147483664" r:id="rId7"/>
    <p:sldMasterId id="2147483683" r:id="rId8"/>
    <p:sldMasterId id="2147483693" r:id="rId9"/>
    <p:sldMasterId id="2147483703" r:id="rId10"/>
  </p:sldMasterIdLst>
  <p:notesMasterIdLst>
    <p:notesMasterId r:id="rId15"/>
  </p:notesMasterIdLst>
  <p:sldIdLst>
    <p:sldId id="289" r:id="rId11"/>
    <p:sldId id="285" r:id="rId12"/>
    <p:sldId id="290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6F9FCF"/>
    <a:srgbClr val="9CBBE0"/>
    <a:srgbClr val="54B948"/>
    <a:srgbClr val="000000"/>
    <a:srgbClr val="2C5985"/>
    <a:srgbClr val="848484"/>
    <a:srgbClr val="5B8FCB"/>
    <a:srgbClr val="E6E7E8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576" autoAdjust="0"/>
  </p:normalViewPr>
  <p:slideViewPr>
    <p:cSldViewPr snapToGrid="0">
      <p:cViewPr varScale="1">
        <p:scale>
          <a:sx n="114" d="100"/>
          <a:sy n="114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1584-8488-4756-85ED-D5E6F8A8E55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F50B-1AF7-455B-9344-7FFBF72D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*Mandatory </a:t>
            </a:r>
            <a:r>
              <a:rPr lang="en-US" baseline="0" dirty="0" smtClean="0"/>
              <a:t>Slide*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Above information</a:t>
            </a:r>
            <a:r>
              <a:rPr lang="en-US" baseline="0" dirty="0" smtClean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7374ED-1776-F346-8ACE-10FE827A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8B23-B352-C942-96D1-353172A89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73" y="6264058"/>
            <a:ext cx="1358900" cy="20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1C269-2E32-9140-99C1-4484ED6E82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7B93C5-8C75-6D42-A0DE-42211907B16A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36B26692-82B1-A14C-927D-F0C1DAC3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1CC9691-86A3-E049-965A-70AE79FB8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C969B259-947D-8F42-B7A9-5982C6C1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C4EFF299-3299-4C76-A192-870CB9A9951A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3DFB213-B34C-B04F-B00D-3EC1BF947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7DAD2-4690-0340-A9A1-8A909366E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E52AD-E35A-7843-9663-C49A3B7A6943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68D138-B0BB-9141-A8D4-173C1B732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85AAFB-418C-B84B-8A1E-348B627C0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DDB1D2D2-9DF8-6D4B-8ED1-FF66232732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C810AF-606C-4DBD-823A-E1343C22F56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0ED1723-DEE4-3A44-9189-C971FDC453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9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B93CBED3-4DB6-8249-87BD-1D3F21E4A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DDBD851E-4909-47A6-BF77-47870CC23B8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A579025-9CF0-7342-BC2A-5D3493597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F4B15407-EEC8-0D46-A3AF-DB7E6DF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4610B74B-E1B6-4221-A5DF-614C0DE5799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4D6AC1-7AF3-E240-9BC6-A8830BB9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1AC32-D98E-7E40-9B5E-5DAFE2079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03E6C-A312-AE43-BABE-2765F373676E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D6E59F-0B03-604A-B294-A5E510F18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DE18A2-CB28-D94C-A3DD-61BC127E6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38C749F-5B03-C846-B8B6-0080D3B4A1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4C727-1721-4A1A-B11F-54D5880CFDF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2B5ADED5-98EC-CA4E-AED7-08A04AA76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D0953AA3-B68C-A440-88F8-497B12315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3D9AFE52-F75C-43BB-BFA9-D3CA9D72AD1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AC6116E-2A79-7449-A9DB-0B8AFEFC8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1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658740C3-B132-B940-B5FB-475EEECC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39461ED-81ED-4613-87C1-F26C9197F2E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E553B67-77F0-1E4B-AC47-BB5F81599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29679-361C-AA43-8494-0245B73D5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AD647CF3-2EBB-5D4F-AD65-91857F21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CF06971-4260-494D-B558-6CFCD2DEF5E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60E303-8DDE-FF42-A3F5-486A0599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CF6F2-0E6A-CE47-AF35-7713BBD39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C53ED-1F76-4047-8F67-0552CBD3338C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10F1D1-970A-2445-88BE-05F04E762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867C65-6517-F841-A2FE-696F19113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02E5F74-72E1-2742-9EE6-9C297F5581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B368E4-35F6-44CB-89C7-042FAE108C54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79235BC8-E463-9D48-B1D7-4E89A6DF6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CBD39886-3325-4026-9BCA-7605DA63991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785B1F3-99CC-4166-B455-3B6EAC8C860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7D77D8C6-F751-D844-95FE-48B1254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21A2434-2130-4D4C-BC50-5561248CB48C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287EF4-2B4D-DC4F-885F-EA7043FB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C7A91-07BA-744E-8B9D-B11DFCB6E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4D8872-323A-1E49-93CE-FB267B524BA6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A539F-3AB3-A447-9C5B-63FA12CFA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95D03A-03E1-9347-A58D-87B196329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A5F90DD5-81C9-9D45-BB0B-4C93A096930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999EC-BBB0-44F3-AA24-4BF4E3D2FED2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FDD697-915F-7340-92B9-A288A978A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35CF9AB2-E066-AD43-B12F-21A590057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1D663D7-C769-4283-89E5-582767463AA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9625EC2-A000-A545-A462-970E3D95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3183DFA1-C4B4-7344-A94A-9447D7BC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DFD1BBB-0A7A-4E1B-8BAE-08A7A9CA6FD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B54860-A6B4-DD4E-80C0-E133ED80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76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F06971-4260-494D-B558-6CFCD2DEF5E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303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18405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7629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B1F3-99CC-4166-B455-3B6EAC8C860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4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D0A8EB-F745-47EF-AC5D-D169A2F2CC8F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5B0FC-0659-B540-A077-5B654BAE1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78461-DC66-8C43-8590-070D2C770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2434-2130-4D4C-BC50-5561248CB48C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08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25497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D663D7-C769-4283-89E5-582767463AA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41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8102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 userDrawn="1"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527107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360634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45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726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72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2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0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2462F41-6255-4C79-9F98-948BF713D3B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428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169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65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 userDrawn="1"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37470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98579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2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9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77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67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0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B166287-BE56-40E7-9B87-51C6909418DD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772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2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38DCB-84D5-344C-8516-C77DF50AA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81100-E1B0-4B41-8A31-5463F5E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3FF1D6-4EF5-451F-9978-B721D134150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D59C-97C4-454D-9391-25A2ACF2D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E30CE-1B16-6944-9876-A35D79316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785CA15F-B859-604D-BD5B-6E6EB49DF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21D988C-3216-4BF3-977D-B8E21059CAF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D71C06D-1D16-F347-9671-5BE6E60E9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61B972-F840-4FCE-92FA-805A7A3DBB9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4E8448-6ED0-B640-B06B-B6D8EB30D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3DEDF4-CEE7-6D46-8EF5-B1A45A45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DB0835-CC06-EE4F-B936-734058535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4918E4-BAB2-6E40-8508-EDEB23D949C9}"/>
              </a:ext>
            </a:extLst>
          </p:cNvPr>
          <p:cNvGrpSpPr/>
          <p:nvPr userDrawn="1"/>
        </p:nvGrpSpPr>
        <p:grpSpPr>
          <a:xfrm>
            <a:off x="6082393" y="622148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B269D1-DDC5-9C4E-9493-3BFA0C008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2CA37F-3FEC-2144-B494-566931D72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21DBF-41FB-C249-BDE8-13E1770769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54B948"/>
                </a:solidFill>
              </a:defRPr>
            </a:lvl1pPr>
          </a:lstStyle>
          <a:p>
            <a:fld id="{7F56DF34-6DA0-4FBE-808D-4AD29E256199}" type="datetime1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54B948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1622BD0D-5412-4143-84C0-BA72FDC98B4C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21D9D-44F9-324A-8260-5785BC2297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80" r:id="rId3"/>
    <p:sldLayoutId id="2147483650" r:id="rId4"/>
    <p:sldLayoutId id="2147483652" r:id="rId5"/>
    <p:sldLayoutId id="2147483677" r:id="rId6"/>
    <p:sldLayoutId id="2147483656" r:id="rId7"/>
    <p:sldLayoutId id="214748364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59C2335B-0107-D64B-9E6B-09F96271F4D7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02B2F-E3BA-5F45-B074-45AD94CF64F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3BF7CA-7E10-794F-B7B4-CDF2F7440BDB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FA1176-F86D-F44A-9D76-C35D6B8AC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22">
            <a:extLst>
              <a:ext uri="{FF2B5EF4-FFF2-40B4-BE49-F238E27FC236}">
                <a16:creationId xmlns:a16="http://schemas.microsoft.com/office/drawing/2014/main" id="{1924DED7-0225-1C4E-B345-319B55A7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603EA1ED-AECC-498D-A3C7-C0FE775F3E0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44E87A3-B2DA-264E-8473-B750B5D3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81" r:id="rId3"/>
    <p:sldLayoutId id="2147483660" r:id="rId4"/>
    <p:sldLayoutId id="2147483661" r:id="rId5"/>
    <p:sldLayoutId id="2147483678" r:id="rId6"/>
    <p:sldLayoutId id="2147483675" r:id="rId7"/>
    <p:sldLayoutId id="2147483663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ACCDF4D0-6E85-9941-AA6A-34E6799F4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45EB248-A725-6149-BA01-24F64E7E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82" r:id="rId3"/>
    <p:sldLayoutId id="2147483666" r:id="rId4"/>
    <p:sldLayoutId id="2147483667" r:id="rId5"/>
    <p:sldLayoutId id="2147483679" r:id="rId6"/>
    <p:sldLayoutId id="2147483676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7F56DF34-6DA0-4FBE-808D-4AD29E256199}" type="datetime1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31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69640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1090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lesconnect.onsemi.com/lesson/view/75593750/" TargetMode="External"/><Relationship Id="rId2" Type="http://schemas.openxmlformats.org/officeDocument/2006/relationships/hyperlink" Target="https://www.onsemi.com/products/power-management/ac-dc-controllers-regulators/power-factor-controllers/ncp1680" TargetMode="Externa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s://www.onsemi.com/video/power-factor-improvement-methods-with-their-advantages-disadvantag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NCP1680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9274" y="3683232"/>
            <a:ext cx="8553450" cy="1262837"/>
          </a:xfrm>
        </p:spPr>
        <p:txBody>
          <a:bodyPr>
            <a:normAutofit/>
          </a:bodyPr>
          <a:lstStyle/>
          <a:p>
            <a:r>
              <a:rPr lang="en-US" dirty="0"/>
              <a:t>Totem Pole </a:t>
            </a:r>
            <a:r>
              <a:rPr lang="en-US" dirty="0" err="1"/>
              <a:t>CrM</a:t>
            </a:r>
            <a:r>
              <a:rPr lang="en-US" dirty="0"/>
              <a:t> PFC Controller</a:t>
            </a:r>
            <a:endParaRPr lang="en-US" i="1" dirty="0" smtClean="0"/>
          </a:p>
          <a:p>
            <a:r>
              <a:rPr lang="en-US" i="1" dirty="0" smtClean="0"/>
              <a:t>July 2021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4C04B675-7DE8-46D8-BD19-AE77CA2FE565}" type="datetime1">
              <a:rPr lang="en-US" smtClean="0">
                <a:solidFill>
                  <a:schemeClr val="tx1"/>
                </a:solidFill>
              </a:rPr>
              <a:t>8/9/2021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663575" cy="365125"/>
          </a:xfrm>
        </p:spPr>
        <p:txBody>
          <a:bodyPr/>
          <a:lstStyle/>
          <a:p>
            <a:fld id="{5853B473-0271-47CF-900A-D77E281FB591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4037" cy="31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2203" y="4028764"/>
            <a:ext cx="359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  <a:latin typeface="+mj-lt"/>
              </a:rPr>
              <a:t>Value Proposition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0406" y="46557"/>
            <a:ext cx="9111188" cy="65088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+mj-lt"/>
              </a:rPr>
              <a:t>NCP1680 Totem Pole </a:t>
            </a:r>
            <a:r>
              <a:rPr lang="en-US" dirty="0" err="1">
                <a:latin typeface="+mj-lt"/>
              </a:rPr>
              <a:t>CrM</a:t>
            </a:r>
            <a:r>
              <a:rPr lang="en-US" dirty="0">
                <a:latin typeface="+mj-lt"/>
              </a:rPr>
              <a:t> PFC Controller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472" y="614648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  <a:latin typeface="+mj-lt"/>
              </a:rPr>
              <a:t>Product Family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6753" y="5003719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  <a:latin typeface="+mj-lt"/>
              </a:rPr>
              <a:t>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712" y="2246596"/>
            <a:ext cx="6019459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Constant </a:t>
            </a: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on-time </a:t>
            </a:r>
            <a:r>
              <a:rPr lang="en-US" sz="1100" dirty="0" err="1">
                <a:solidFill>
                  <a:schemeClr val="tx2"/>
                </a:solidFill>
                <a:cs typeface="Arial" panose="020B0604020202020204" pitchFamily="34" charset="0"/>
              </a:rPr>
              <a:t>CrM</a:t>
            </a: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 architecture </a:t>
            </a:r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w/ </a:t>
            </a: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valley switching during </a:t>
            </a:r>
            <a:r>
              <a:rPr lang="en-US" sz="1100" dirty="0" err="1">
                <a:solidFill>
                  <a:schemeClr val="tx2"/>
                </a:solidFill>
                <a:cs typeface="Arial" panose="020B0604020202020204" pitchFamily="34" charset="0"/>
              </a:rPr>
              <a:t>foldback</a:t>
            </a:r>
            <a:endParaRPr lang="en-US" sz="11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Novel Current Sense scheme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Line polarity detection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Novel valley sense scheme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Control loop Internally compensated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Two </a:t>
            </a: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low voltage pins for sensing and recreating half-wave sinusoid.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DCM with valley synchronized turn-on for improved light load 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Zero Current Detection for </a:t>
            </a:r>
            <a:r>
              <a:rPr lang="en-US" sz="1100" dirty="0" err="1">
                <a:solidFill>
                  <a:schemeClr val="tx2"/>
                </a:solidFill>
                <a:cs typeface="Arial" panose="020B0604020202020204" pitchFamily="34" charset="0"/>
              </a:rPr>
              <a:t>CrM</a:t>
            </a: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Integrated Digital voltage loop </a:t>
            </a:r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control</a:t>
            </a:r>
            <a:endParaRPr lang="en-US" sz="11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82204" y="5485729"/>
            <a:ext cx="2738174" cy="10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57150" indent="-5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3C5583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1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Telecom 5G / Networking Power Supplies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1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Industrial Power Supplies 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1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Computing Power Supplies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1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Gaming Console Power Supplies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1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UHD TV Power Supplies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714" y="1046267"/>
            <a:ext cx="4786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The NCP1680 is a </a:t>
            </a:r>
            <a:r>
              <a:rPr lang="en-US" sz="1200" dirty="0" err="1">
                <a:solidFill>
                  <a:schemeClr val="tx2"/>
                </a:solidFill>
                <a:cs typeface="Arial" panose="020B0604020202020204" pitchFamily="34" charset="0"/>
              </a:rPr>
              <a:t>CrM</a:t>
            </a: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 Totem Pole PFC Controller capable constant on time </a:t>
            </a:r>
            <a:r>
              <a:rPr lang="en-US" sz="1200" dirty="0" err="1">
                <a:solidFill>
                  <a:schemeClr val="tx2"/>
                </a:solidFill>
                <a:cs typeface="Arial" panose="020B0604020202020204" pitchFamily="34" charset="0"/>
              </a:rPr>
              <a:t>CrM</a:t>
            </a: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 and valley synchronized frequency </a:t>
            </a:r>
            <a:r>
              <a:rPr lang="en-US" sz="1200" dirty="0" err="1">
                <a:solidFill>
                  <a:schemeClr val="tx2"/>
                </a:solidFill>
                <a:cs typeface="Arial" panose="020B0604020202020204" pitchFamily="34" charset="0"/>
              </a:rPr>
              <a:t>foldback</a:t>
            </a: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 for optimized efficiency across the entire load range. With proprietary current sensing architectures and proven control algorithms the NCP1680 allows for a cost-effective solution without jeopardizing performance. </a:t>
            </a:r>
            <a:endParaRPr lang="en-US" altLang="ja-JP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3713" y="4490429"/>
            <a:ext cx="37909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Optimized performance across power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Cycle-by-cycle current limit w/o hall effect sensor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Removes external components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3532" y="4028764"/>
            <a:ext cx="553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  <a:latin typeface="+mj-lt"/>
              </a:rPr>
              <a:t>Typical Application Schematic NCP1680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0974" y="614648"/>
            <a:ext cx="497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  <a:latin typeface="+mj-lt"/>
              </a:rPr>
              <a:t>Block Diagram</a:t>
            </a:r>
            <a:endParaRPr lang="en-US" sz="2400" b="1" u="sng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02486" y="4490429"/>
            <a:ext cx="4332835" cy="2275113"/>
            <a:chOff x="6500615" y="1076313"/>
            <a:chExt cx="4332835" cy="227511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615" y="1076313"/>
              <a:ext cx="4332835" cy="22751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8281851" y="2371067"/>
              <a:ext cx="662623" cy="621873"/>
            </a:xfrm>
            <a:prstGeom prst="rect">
              <a:avLst/>
            </a:prstGeom>
            <a:solidFill>
              <a:srgbClr val="FFF2CC">
                <a:alpha val="25098"/>
              </a:srgbClr>
            </a:solidFill>
            <a:ln w="28575">
              <a:solidFill>
                <a:schemeClr val="accent3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90" y="1099781"/>
            <a:ext cx="3865626" cy="298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492" r="15807"/>
          <a:stretch/>
        </p:blipFill>
        <p:spPr>
          <a:xfrm>
            <a:off x="3464652" y="5090593"/>
            <a:ext cx="1109358" cy="1602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00" b="79000" l="4250" r="95750"/>
                    </a14:imgEffect>
                  </a14:imgLayer>
                </a14:imgProps>
              </a:ext>
            </a:extLst>
          </a:blip>
          <a:srcRect l="3829" t="22743" r="3086" b="20686"/>
          <a:stretch/>
        </p:blipFill>
        <p:spPr>
          <a:xfrm>
            <a:off x="2283353" y="6153537"/>
            <a:ext cx="1159161" cy="704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875" b="77500" l="25067" r="74800"/>
                    </a14:imgEffect>
                  </a14:imgLayer>
                </a14:imgProps>
              </a:ext>
            </a:extLst>
          </a:blip>
          <a:srcRect l="25009" t="11572" r="25345" b="23572"/>
          <a:stretch/>
        </p:blipFill>
        <p:spPr>
          <a:xfrm>
            <a:off x="4799597" y="4968311"/>
            <a:ext cx="1577987" cy="13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23" y="0"/>
            <a:ext cx="10515600" cy="835025"/>
          </a:xfrm>
        </p:spPr>
        <p:txBody>
          <a:bodyPr/>
          <a:lstStyle/>
          <a:p>
            <a:r>
              <a:rPr lang="en-US" dirty="0" smtClean="0"/>
              <a:t>Totem Pole PFC Mixed Signal vs. Digital Controller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74609"/>
              </p:ext>
            </p:extLst>
          </p:nvPr>
        </p:nvGraphicFramePr>
        <p:xfrm>
          <a:off x="907869" y="1390652"/>
          <a:ext cx="10744200" cy="4919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79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5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Digital Controller</a:t>
                      </a:r>
                      <a:r>
                        <a:rPr lang="en-US" sz="2000" baseline="0" dirty="0" smtClean="0"/>
                        <a:t> (DSP/MCU)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Mixed Signal Controller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(NCP1680</a:t>
                      </a:r>
                      <a:r>
                        <a:rPr lang="en-US" sz="2000" baseline="0" dirty="0" smtClean="0"/>
                        <a:t> &amp; </a:t>
                      </a:r>
                      <a:r>
                        <a:rPr lang="en-US" sz="2000" dirty="0" smtClean="0"/>
                        <a:t>1)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4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Cloud/High</a:t>
                      </a:r>
                      <a:r>
                        <a:rPr lang="en-US" sz="1400" baseline="0" dirty="0" smtClean="0"/>
                        <a:t> end server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NCP1680 (</a:t>
                      </a:r>
                      <a:r>
                        <a:rPr lang="en-US" sz="1400" dirty="0" err="1" smtClean="0"/>
                        <a:t>CrM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 -&gt; Telecom 5G/industrial/computing up to 350 W</a:t>
                      </a:r>
                    </a:p>
                    <a:p>
                      <a:pPr algn="l"/>
                      <a:r>
                        <a:rPr lang="en-US" sz="1400" baseline="0" dirty="0" smtClean="0"/>
                        <a:t>NCP1681 (MM) -&gt; Workstation/gaming console power up to 1 kW</a:t>
                      </a:r>
                    </a:p>
                    <a:p>
                      <a:pPr algn="l"/>
                      <a:r>
                        <a:rPr lang="en-US" sz="1400" baseline="0" dirty="0" smtClean="0"/>
                        <a:t>NCP1681 (CCM only) -&gt; Network/cloud-server/industrial &gt;2.5 kW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Supports multi-topologies: Boost PFC, Totem Pole PFC, voltage mode LLC etc.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Optimized for Totem Pole PFC: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CrM</a:t>
                      </a:r>
                      <a:r>
                        <a:rPr lang="en-US" sz="1400" baseline="0" dirty="0" smtClean="0"/>
                        <a:t> and CCM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624279"/>
                  </a:ext>
                </a:extLst>
              </a:tr>
              <a:tr h="700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Flexibility</a:t>
                      </a:r>
                      <a:r>
                        <a:rPr lang="en-US" sz="1400" baseline="0" dirty="0" smtClean="0"/>
                        <a:t> - Customer can implement custom IP to distinguish from competition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/>
                        <a:t>Designed to pass standards for computing &amp; gaming power supplies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5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Poor standby power. </a:t>
                      </a:r>
                      <a:r>
                        <a:rPr lang="en-US" sz="1400" dirty="0" err="1" smtClean="0"/>
                        <a:t>Icc</a:t>
                      </a:r>
                      <a:r>
                        <a:rPr lang="en-US" sz="1400" dirty="0" smtClean="0"/>
                        <a:t> of DSP/MCU is 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Excellent light load efficiency and standby power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65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THD &lt;2%</a:t>
                      </a:r>
                      <a:r>
                        <a:rPr lang="en-US" sz="1400" baseline="0" dirty="0" smtClean="0"/>
                        <a:t> possible, look-up tables and custom IP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NCP1680 (</a:t>
                      </a:r>
                      <a:r>
                        <a:rPr lang="en-US" sz="1400" dirty="0" err="1" smtClean="0"/>
                        <a:t>CrM</a:t>
                      </a:r>
                      <a:r>
                        <a:rPr lang="en-US" sz="1400" dirty="0" smtClean="0"/>
                        <a:t>) -&gt; THD</a:t>
                      </a:r>
                      <a:r>
                        <a:rPr lang="en-US" sz="1400" baseline="0" dirty="0" smtClean="0"/>
                        <a:t> better than standards set for computing </a:t>
                      </a:r>
                      <a:r>
                        <a:rPr lang="en-US" sz="1400" dirty="0" smtClean="0"/>
                        <a:t>NCP1681 (CCM only) -&gt; THD &lt;5%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Telemetry</a:t>
                      </a:r>
                      <a:r>
                        <a:rPr lang="en-US" sz="1400" baseline="0" dirty="0" smtClean="0"/>
                        <a:t>: Input voltage and current. Accuracy 5 %. PM Bus possible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No telemetry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3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91560" y="3609227"/>
            <a:ext cx="8008881" cy="1371600"/>
            <a:chOff x="728502" y="3609227"/>
            <a:chExt cx="8008881" cy="1371600"/>
          </a:xfrm>
        </p:grpSpPr>
        <p:sp>
          <p:nvSpPr>
            <p:cNvPr id="256" name="Rounded Rectangle 255"/>
            <p:cNvSpPr/>
            <p:nvPr/>
          </p:nvSpPr>
          <p:spPr>
            <a:xfrm>
              <a:off x="728502" y="3609227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2"/>
                  </a:solidFill>
                </a:rPr>
                <a:t>Product Page</a:t>
              </a:r>
            </a:p>
            <a:p>
              <a:pPr algn="ctr"/>
              <a:r>
                <a:rPr lang="en-US" sz="2200" b="1" dirty="0" smtClean="0">
                  <a:solidFill>
                    <a:schemeClr val="tx2"/>
                  </a:solidFill>
                  <a:hlinkClick r:id="rId2"/>
                </a:rPr>
                <a:t>Click Here</a:t>
              </a:r>
              <a:endParaRPr lang="en-US" sz="22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257" name="Rounded Rectangle 256"/>
            <p:cNvSpPr/>
            <p:nvPr/>
          </p:nvSpPr>
          <p:spPr>
            <a:xfrm>
              <a:off x="3454622" y="3609227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2"/>
                  </a:solidFill>
                </a:rPr>
                <a:t>Product Presentation</a:t>
              </a:r>
            </a:p>
            <a:p>
              <a:pPr algn="ctr">
                <a:tabLst>
                  <a:tab pos="568325" algn="l"/>
                </a:tabLst>
              </a:pPr>
              <a:r>
                <a:rPr lang="en-US" sz="2200" b="1" dirty="0">
                  <a:solidFill>
                    <a:schemeClr val="tx2"/>
                  </a:solidFill>
                  <a:hlinkClick r:id="rId3"/>
                </a:rPr>
                <a:t>Click Here</a:t>
              </a:r>
              <a:endParaRPr lang="en-US" sz="2200" b="1" dirty="0">
                <a:solidFill>
                  <a:schemeClr val="tx2"/>
                </a:solidFill>
              </a:endParaRPr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6180742" y="3609227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2"/>
                  </a:solidFill>
                </a:rPr>
                <a:t>Video </a:t>
              </a:r>
              <a:r>
                <a:rPr lang="en-US" sz="2200" b="1" dirty="0">
                  <a:solidFill>
                    <a:schemeClr val="tx2"/>
                  </a:solidFill>
                </a:rPr>
                <a:t>- </a:t>
              </a:r>
              <a:r>
                <a:rPr lang="en-US" sz="1400" dirty="0">
                  <a:solidFill>
                    <a:schemeClr val="tx2"/>
                  </a:solidFill>
                </a:rPr>
                <a:t>Power Factor Improvement Methods with Their Advantages &amp; Disadvantages</a:t>
              </a:r>
              <a:endParaRPr lang="en-US" sz="2200" dirty="0">
                <a:solidFill>
                  <a:schemeClr val="tx2"/>
                </a:solidFill>
              </a:endParaRPr>
            </a:p>
            <a:p>
              <a:pPr algn="ctr">
                <a:tabLst>
                  <a:tab pos="568325" algn="l"/>
                </a:tabLst>
              </a:pPr>
              <a:r>
                <a:rPr lang="en-US" sz="2200" b="1" dirty="0" smtClean="0">
                  <a:solidFill>
                    <a:schemeClr val="tx2"/>
                  </a:solidFill>
                  <a:hlinkClick r:id="rId4"/>
                </a:rPr>
                <a:t>Click </a:t>
              </a:r>
              <a:r>
                <a:rPr lang="en-US" sz="2200" b="1" dirty="0">
                  <a:solidFill>
                    <a:schemeClr val="tx2"/>
                  </a:solidFill>
                  <a:hlinkClick r:id="rId4"/>
                </a:rPr>
                <a:t>Here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</p:grpSp>
      <p:sp>
        <p:nvSpPr>
          <p:cNvPr id="263" name="TextBox 262"/>
          <p:cNvSpPr txBox="1"/>
          <p:nvPr/>
        </p:nvSpPr>
        <p:spPr>
          <a:xfrm>
            <a:off x="5389941" y="3172895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  <a:latin typeface="+mj-lt"/>
              </a:rPr>
              <a:t>Collateral</a:t>
            </a:r>
            <a:endParaRPr lang="en-US" sz="2400" b="1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6047" y="302285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  <a:latin typeface="+mj-lt"/>
              </a:rPr>
              <a:t>Pricing</a:t>
            </a:r>
            <a:endParaRPr lang="en-US" sz="2400" b="1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365" y="763950"/>
            <a:ext cx="39912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NCP1680AAD1R2G: $1.43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MPQ: 2500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SOIC-16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NCP1680ABD1R2G: $1.43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MPQ: 2500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SOIC-16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Information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ublic Information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F4YVM2C5QEYC-631468080-50</_dlc_DocId>
    <_dlc_DocIdUrl xmlns="e4678c56-0b70-41a7-9cf0-17b28b6c32bd">
      <Url>http://theconnection.onsemi.com/sm/mc/_layouts/15/DocIdRedir.aspx?ID=F4YVM2C5QEYC-631468080-50</Url>
      <Description>F4YVM2C5QEYC-631468080-50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6E6404-E1B9-4809-898E-D71D7C3E1EB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4678c56-0b70-41a7-9cf0-17b28b6c32b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F0455E5-6EF0-46C9-81A0-9F59CFBFD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391</Words>
  <Application>Microsoft Office PowerPoint</Application>
  <PresentationFormat>Widescreen</PresentationFormat>
  <Paragraphs>65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ＭＳ Ｐゴシック</vt:lpstr>
      <vt:lpstr>Arial</vt:lpstr>
      <vt:lpstr>Calibri</vt:lpstr>
      <vt:lpstr>Franklin Gothic Book</vt:lpstr>
      <vt:lpstr>Franklin Gothic Medium</vt:lpstr>
      <vt:lpstr>Inter</vt:lpstr>
      <vt:lpstr>Inter Medium</vt:lpstr>
      <vt:lpstr>Public Information</vt:lpstr>
      <vt:lpstr>Internal Use Only</vt:lpstr>
      <vt:lpstr>Confidential</vt:lpstr>
      <vt:lpstr>1_Public Information</vt:lpstr>
      <vt:lpstr>1_Internal Use Only</vt:lpstr>
      <vt:lpstr>1_Confidential</vt:lpstr>
      <vt:lpstr>NCP1680</vt:lpstr>
      <vt:lpstr>NCP1680 Totem Pole CrM PFC Controller</vt:lpstr>
      <vt:lpstr>Totem Pole PFC Mixed Signal vs. Digital Controller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2018-03-12T17:42:36Z</dcterms:created>
  <dcterms:modified xsi:type="dcterms:W3CDTF">2021-08-09T22:01:01Z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3906978f-2b29-4cbb-b6dd-66940db2966e</vt:lpwstr>
  </property>
  <property fmtid="{D5CDD505-2E9C-101B-9397-08002B2CF9AE}" pid="3" name="ContentTypeId">
    <vt:lpwstr>0x010100E82A9054086F0942B3853AFC0E787513</vt:lpwstr>
  </property>
</Properties>
</file>