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  <p:sldMasterId id="2147483658" r:id="rId6"/>
    <p:sldMasterId id="2147483664" r:id="rId7"/>
    <p:sldMasterId id="2147483683" r:id="rId8"/>
    <p:sldMasterId id="2147483693" r:id="rId9"/>
    <p:sldMasterId id="2147483703" r:id="rId10"/>
  </p:sldMasterIdLst>
  <p:notesMasterIdLst>
    <p:notesMasterId r:id="rId16"/>
  </p:notesMasterIdLst>
  <p:sldIdLst>
    <p:sldId id="289" r:id="rId11"/>
    <p:sldId id="285" r:id="rId12"/>
    <p:sldId id="290" r:id="rId13"/>
    <p:sldId id="291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F9FCF"/>
    <a:srgbClr val="9CBBE0"/>
    <a:srgbClr val="54B948"/>
    <a:srgbClr val="2C5985"/>
    <a:srgbClr val="848484"/>
    <a:srgbClr val="5B8FCB"/>
    <a:srgbClr val="E6E7E8"/>
    <a:srgbClr val="DCDDDE"/>
    <a:srgbClr val="EE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576" autoAdjust="0"/>
  </p:normalViewPr>
  <p:slideViewPr>
    <p:cSldViewPr snapToGrid="0">
      <p:cViewPr varScale="1">
        <p:scale>
          <a:sx n="114" d="100"/>
          <a:sy n="114" d="100"/>
        </p:scale>
        <p:origin x="8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6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31584-8488-4756-85ED-D5E6F8A8E559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4F50B-1AF7-455B-9344-7FFBF72D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9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*Mandatory </a:t>
            </a:r>
            <a:r>
              <a:rPr lang="en-US" baseline="0" dirty="0" smtClean="0"/>
              <a:t>Slide*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Above information</a:t>
            </a:r>
            <a:r>
              <a:rPr lang="en-US" baseline="0" dirty="0" smtClean="0"/>
              <a:t> can be pulled from onsemi.com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4F50B-1AF7-455B-9344-7FFBF72D63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66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7374ED-1776-F346-8ACE-10FE827A2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538B23-B352-C942-96D1-353172A896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73" y="6264058"/>
            <a:ext cx="1358900" cy="20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1C269-2E32-9140-99C1-4484ED6E82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7B93C5-8C75-6D42-A0DE-42211907B16A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>
            <a:extLst>
              <a:ext uri="{FF2B5EF4-FFF2-40B4-BE49-F238E27FC236}">
                <a16:creationId xmlns:a16="http://schemas.microsoft.com/office/drawing/2014/main" id="{36B26692-82B1-A14C-927D-F0C1DAC3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1CC9691-86A3-E049-965A-70AE79FB81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C969B259-947D-8F42-B7A9-5982C6C15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C4EFF299-3299-4C76-A192-870CB9A9951A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3DFB213-B34C-B04F-B00D-3EC1BF947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3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07DAD2-4690-0340-A9A1-8A909366E3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1E52AD-E35A-7843-9663-C49A3B7A6943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68D138-B0BB-9141-A8D4-173C1B732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585AAFB-418C-B84B-8A1E-348B627C04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DDB1D2D2-9DF8-6D4B-8ED1-FF662327329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C810AF-606C-4DBD-823A-E1343C22F567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0ED1723-DEE4-3A44-9189-C971FDC453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9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B93CBED3-4DB6-8249-87BD-1D3F21E4A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DDBD851E-4909-47A6-BF77-47870CC23B87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A579025-9CF0-7342-BC2A-5D3493597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6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F4B15407-EEC8-0D46-A3AF-DB7E6DFB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4610B74B-E1B6-4221-A5DF-614C0DE5799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64D6AC1-7AF3-E240-9BC6-A8830BB9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29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E1AC32-D98E-7E40-9B5E-5DAFE2079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303E6C-A312-AE43-BABE-2765F373676E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D6E59F-0B03-604A-B294-A5E510F18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DE18A2-CB28-D94C-A3DD-61BC127E6F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38C749F-5B03-C846-B8B6-0080D3B4A1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24C727-1721-4A1A-B11F-54D5880CFDF8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2B5ADED5-98EC-CA4E-AED7-08A04AA76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4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D0953AA3-B68C-A440-88F8-497B12315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3D9AFE52-F75C-43BB-BFA9-D3CA9D72AD1B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DAC6116E-2A79-7449-A9DB-0B8AFEFC8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1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658740C3-B132-B940-B5FB-475EEECC7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39461ED-81ED-4613-87C1-F26C9197F2E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E553B67-77F0-1E4B-AC47-BB5F81599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68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941CFE-7587-6548-BF7B-303BA64B2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6AC515-F01F-7A42-BDCD-3B0F9157C1A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15FD3B-25F7-0944-A98F-C35C4197C5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0015C5-F551-5C48-B99A-8CB371CF0328}"/>
              </a:ext>
            </a:extLst>
          </p:cNvPr>
          <p:cNvGrpSpPr/>
          <p:nvPr userDrawn="1"/>
        </p:nvGrpSpPr>
        <p:grpSpPr>
          <a:xfrm>
            <a:off x="6070639" y="6216984"/>
            <a:ext cx="1300501" cy="280401"/>
            <a:chOff x="6070639" y="6216984"/>
            <a:chExt cx="1300501" cy="2804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A2EA34-FCBC-2241-8FBE-9AD002AF1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C53869-F27B-6842-AE89-DBA51848C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BD58707-C6A6-544C-B6F9-7D0D69D985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63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CF195E-E9E6-0540-A990-C7B90EFD0F22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>
            <a:extLst>
              <a:ext uri="{FF2B5EF4-FFF2-40B4-BE49-F238E27FC236}">
                <a16:creationId xmlns:a16="http://schemas.microsoft.com/office/drawing/2014/main" id="{47EFD3EE-0A06-A043-A0C8-0EA9FB79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829679-361C-AA43-8494-0245B73D5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AD647CF3-2EBB-5D4F-AD65-91857F21B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9CF06971-4260-494D-B558-6CFCD2DEF5E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960E303-8DDE-FF42-A3F5-486A0599F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53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9CF6F2-0E6A-CE47-AF35-7713BBD39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9C53ED-1F76-4047-8F67-0552CBD3338C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10F1D1-970A-2445-88BE-05F04E762D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867C65-6517-F841-A2FE-696F19113B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E02E5F74-72E1-2742-9EE6-9C297F5581C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B368E4-35F6-44CB-89C7-042FAE108C54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79235BC8-E463-9D48-B1D7-4E89A6DF65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8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CBD39886-3325-4026-9BCA-7605DA63991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60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2BDCC1F8-871B-CA40-A281-0326F0EA6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9785B1F3-99CC-4166-B455-3B6EAC8C8609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017979B9-E94E-924E-8168-F580C9F9D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28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7D77D8C6-F751-D844-95FE-48B12540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21A2434-2130-4D4C-BC50-5561248CB48C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287EF4-2B4D-DC4F-885F-EA7043FBA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87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5C7A91-07BA-744E-8B9D-B11DFCB6E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4D8872-323A-1E49-93CE-FB267B524BA6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4A539F-3AB3-A447-9C5B-63FA12CFA5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495D03A-03E1-9347-A58D-87B196329F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A5F90DD5-81C9-9D45-BB0B-4C93A096930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999EC-BBB0-44F3-AA24-4BF4E3D2FED2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12FDD697-915F-7340-92B9-A288A978AB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66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35CF9AB2-E066-AD43-B12F-21A590057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1D663D7-C769-4283-89E5-582767463AA0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9625EC2-A000-A545-A462-970E3D957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30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3183DFA1-C4B4-7344-A94A-9447D7BC1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9DFD1BBB-0A7A-4E1B-8BAE-08A7A9CA6FD7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B54860-A6B4-DD4E-80C0-E133ED809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5EA048-8291-1C4E-98EE-0725C4B19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7E7798-D415-874C-AB55-677919F27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1D0D8-2C96-4746-B6F2-EF7A90526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6534709"/>
            <a:ext cx="1358898" cy="1459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D2DEEB-2794-C848-ACA6-DC5D6683BB98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40CEF-DFF8-224A-949B-62BCCD09176A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99B29-7742-A840-AB57-4F8F239008D1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496CF6-1C82-6F42-82CB-2859B36D854A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86BB5-FA26-BE46-BA32-10CCBDEE73FC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36955-A1E7-3243-A591-81C519D5A21E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EBAD06-3EFC-5040-92B8-2F8038B621BD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08CBD-4B0E-5146-BF0D-9F1958EB55C3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AC8302-AA9B-994A-97EB-676C368C765D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EF2D1-424D-0A4B-8A3E-2E6A385026A8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941CFE-7587-6548-BF7B-303BA64B20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66AC515-F01F-7A42-BDCD-3B0F9157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915FD3B-25F7-0944-A98F-C35C4197C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0015C5-F551-5C48-B99A-8CB371CF0328}"/>
              </a:ext>
            </a:extLst>
          </p:cNvPr>
          <p:cNvGrpSpPr/>
          <p:nvPr userDrawn="1"/>
        </p:nvGrpSpPr>
        <p:grpSpPr>
          <a:xfrm>
            <a:off x="6070639" y="6216984"/>
            <a:ext cx="1300501" cy="280401"/>
            <a:chOff x="6070639" y="6216984"/>
            <a:chExt cx="1300501" cy="2804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BA2EA34-FCBC-2241-8FBE-9AD002AF1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CC53869-F27B-6842-AE89-DBA51848C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BD58707-C6A6-544C-B6F9-7D0D69D985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53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288025-A5DD-3146-BD5D-7B548101A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E9CA9-E9CE-CA49-AFA6-272D675FA5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F06971-4260-494D-B558-6CFCD2DEF5E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A833A-D5BE-F74A-B263-7B62A34579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956443-195C-B345-A7B8-CCC851ED2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E3BA0E-D784-9040-A968-45F4319D97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039246-C66B-5547-837B-30A4A48F5232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5E1105-E2BA-6042-B5CE-C65D03A50F0C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92417F-8D9A-254B-883B-E0C9D09359E9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991751-8582-7847-AB86-B0C518A8C7E7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261208-68B1-BE4D-8882-A5DDB83553D8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126CC7-0146-F844-9C6C-1D8443A5E233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444EE6-2146-214F-8F8B-9FD6E16EEF6E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3E7B7D-055F-464F-B516-E7541CAFD77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250F6F-2456-B446-9662-B557D084C4DE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CF195E-E9E6-0540-A990-C7B90EFD0F22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133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3D58E-5E78-104C-BBC1-258DD02011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E61735-F1DF-4E1B-BDC9-08E30B6AF53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F43E7-7B16-E941-BCFE-D09E95044B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9905A7-130C-224A-8CD0-07B36F2F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69AEFF-3366-AC47-B44E-8A6F449BADAB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6CC0C8-6DD4-FA4A-88FA-68B0F1612688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2D68C8-8DC1-2D4A-8A3A-80834C163FC5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39EAF-5AC7-3F48-8E24-5BB000F74C45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FF3F-5118-0B47-B875-374963A41B5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DC23A7-2CDE-3345-B92F-89552EB857D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40326-2030-484D-96AB-D1F716C2DBE8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1DD194-1C26-CA45-8AC7-52A3951F6691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09EE5C-9AB9-8F40-B10C-B3493B90B9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F7B5C4-3B06-3240-A42A-756D78DE5D67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7F096F-E415-4F49-9506-68FD174C2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22317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nter" panose="020B05020300000000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A625F1-8F2B-3A4D-9C1A-617A637C939A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31FCC-0DA3-E942-8BC0-26EAB3976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55FBF-2BA0-B843-9A57-A4EF28C1C9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E61735-F1DF-4E1B-BDC9-08E30B6AF53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7C54A-AF83-D24D-BBF2-9AC0334740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FE535-74E2-6E4A-9F7B-0DE34236B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84773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17BE15-D64B-F346-8BBB-A9BD9022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FEBCC-AF2E-004A-8920-4B99CCD7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EAF3A-E8A8-4648-9643-E240E51D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B1F3-99CC-4166-B455-3B6EAC8C8609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6DECA-286A-304E-8A09-066D8B334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D0A8EB-F745-47EF-AC5D-D169A2F2CC8F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5B0FC-0659-B540-A077-5B654BAE1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78461-DC66-8C43-8590-070D2C7708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8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F3DADCB-6D6E-D94A-800F-85B522C2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4BBA2-BF58-E640-B75D-49601EDE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2434-2130-4D4C-BC50-5561248CB48C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02D47C-5FE5-C240-A387-C0966FB636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1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F33124-D486-3946-858E-C93CE77B3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D2CE1-84F6-F04C-81DE-51A8B0411F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E61735-F1DF-4E1B-BDC9-08E30B6AF53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3FDFA-5DAB-1843-B02B-90A35B0DB5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100E8C-843C-6541-9AED-0FB4F6091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01380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B03D44D-834C-D742-B597-56BA88E1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D66EF-D76E-1C47-9879-6D1F88F9EC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D663D7-C769-4283-89E5-582767463AA0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DDFAD-1A78-AF4F-AFE6-2FF4FC4C82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13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5077E1E-DF2E-9349-B6CE-106B79E5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F0652-A605-8F42-80FD-ED71B394EC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2E61735-F1DF-4E1B-BDC9-08E30B6AF53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58332-70A7-3E4D-85A4-975297BE7A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72282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EF5B7BE-C7E5-BF48-8AA9-C41A7D05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44CC277-AB81-DF44-846D-D48862FD8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7B8AE6-BAC2-E646-AC5E-E7A0DD404C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329044-D92B-DB44-B8E2-42DDB0E61A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A5C682-2A79-FF4E-ACEC-FD9E3F66FD7E}"/>
              </a:ext>
            </a:extLst>
          </p:cNvPr>
          <p:cNvGrpSpPr/>
          <p:nvPr userDrawn="1"/>
        </p:nvGrpSpPr>
        <p:grpSpPr>
          <a:xfrm>
            <a:off x="435765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A9727B-FB3C-0D4F-9B14-9B40D91324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BFB58D-CB60-B248-8EEC-EE356546B8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DDF82-75E9-C24F-96EF-C0AD9CBCB58A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042A6-AEF8-8E48-8D42-FE96A92B9CD9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3FA0E2-8D4A-2649-B21A-F8069801F62F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58B95D-4A68-8B45-AEC2-FADAE5C79994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42FA9B-185E-8947-8421-0620464571FA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4A480E-D73D-2B4D-96D4-DA37F9410B5F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14D01F-F5B3-C643-A558-3E8356936B8F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CEFB85-DE2B-2747-AEAE-CD05854F9F60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C48700-2E49-0B4B-81FB-89A43ADC0783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A0476F-5D09-F941-89B2-BB991CA73203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185067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CFCB26-42A5-AA4A-B8E0-D5E642C4D976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5">
            <a:extLst>
              <a:ext uri="{FF2B5EF4-FFF2-40B4-BE49-F238E27FC236}">
                <a16:creationId xmlns:a16="http://schemas.microsoft.com/office/drawing/2014/main" id="{7C06C071-090E-7E4A-BB26-D24A6944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C65DD29-2BAC-3F41-A61C-EB7F744D5E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E8DD67-66CB-B34F-AC82-FDFA9F9349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43B06-66FB-B245-AF12-DBDCB8F3E5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1948D-B167-A645-8C6B-1E934C5EE3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63EC82-D56F-B948-99C4-F432F19EB3B3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76451F3-C79D-754A-8D52-2B471FA569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BC87CF-1CD5-0C4D-9F1D-0AB565C06A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54B2F70-B1AC-C54B-B8EE-A8FC15F53776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F647C-99BD-FA45-AAAB-49DB7C6C7C0B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6CD2-ACF0-2446-B456-1A85454A0D6E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9E52F-AEFF-E348-9DC2-6BC3B9C0E8AC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7BF46E-FB86-3F48-BC30-B4F21B08F2F8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462B47-88C1-0441-90F1-8E0294C09395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E4BA19-B56A-6242-AABF-F7EEC9B08C84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C2D9D3-90F9-EC41-A9B0-2F4C8B04DA48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58BF12-4B57-1148-8228-2D131DEE6602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035747-146E-ED46-9C17-CE6D211837D1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551420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74B49F-4E38-9D4B-8699-F87895E7EEB4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ECF2A70D-7B41-6542-9C7E-E6A7BD74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3ABB6D6-3A87-3447-A2C2-4DDE8D2EB0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765EE-C324-614A-BB61-00C357C81F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7937C-C406-2843-9119-5119A43255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1E06A6-8820-D546-A605-929AC54AA923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80308D-5607-4C44-98D2-0840094353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08C5CD-1F6C-714C-A9A7-D35330E265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9224812-6B57-2A42-8BF1-27EAB4EB9A8F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D3D23-E7CA-5443-8374-A552C720BFBA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851AA-C1DE-6049-AAEF-0F3ED894CC42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9219E8-2B7D-C54A-84D9-8ECED056272C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690D9E-DEB1-A844-8366-11517AE07310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F62130-BC9F-EF4E-AEF0-2F084C953D1D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435FCB-FCC1-A047-8059-FB1890BFD72B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AC83E-A5F1-1641-97AA-25BAD11771C2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6686FB-B2CC-7946-A7A7-D3A7F8167184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AEC46C-98DF-8445-A543-A91BC44EB78B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B99060-2830-A94A-A041-5BC27895D1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17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3840A4-198E-AB45-8030-AF602BC81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4" name="Title 5">
            <a:extLst>
              <a:ext uri="{FF2B5EF4-FFF2-40B4-BE49-F238E27FC236}">
                <a16:creationId xmlns:a16="http://schemas.microsoft.com/office/drawing/2014/main" id="{89ABE968-6DA6-434D-A59B-3CCF376E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5DBDD1C-CEB2-2A41-B420-8092E773F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80C721-8482-E14B-95EB-356C37F4A892}"/>
              </a:ext>
            </a:extLst>
          </p:cNvPr>
          <p:cNvCxnSpPr/>
          <p:nvPr userDrawn="1"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B2829-2EDB-884F-908A-027D2D1EF5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FEEFC-9D22-874D-A843-AEB3CF58E6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85D783-6820-4A43-968F-AA74E5B1F754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BD5233-149C-B943-A741-99D56156B4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2450FAE-FDBA-0F4F-B19C-D9834DCE91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9194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C5A0F8A-E640-E945-B3BD-DECDC554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6E6D1-608A-4B42-B0BE-D05B88E5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DCEC4-ACB0-944B-9DEE-7C206860A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29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59C5AC-931E-8949-840A-EF247BB3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BDACFB-DAE9-BE46-8D2C-CD0DA997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9700EF-3121-F743-AC0B-9C2A0060D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1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0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92462F41-6255-4C79-9F98-948BF713D3BB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17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7983DF-2297-1045-8AA8-4E70B2AA6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BFC64-84FD-0E46-B832-E0E7EDF197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AC784-A1A6-2C4F-8A7A-04D55326B3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5CB3F0-FA32-7943-8B6F-DDF7A19C87A1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FA6BEC-9EF0-2B4E-B1A8-240A234E69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FB5676-BE70-8647-9782-4BF5F6142F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3738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93906E-DAC3-0345-9049-32195E72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FCA14-66D6-6042-838B-86A3093E71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45DCC-6F5A-324E-AEC4-B087D8DEC2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70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1B42E41-13B0-6E43-A89D-AF6E003B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8BE17-B045-0543-95B7-B0B216989F3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A14EF-3D05-EA40-AF01-0BDE30899E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95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0A33CFE-C1EA-D44E-B800-1FFEB8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6BCB03-DD81-6742-85DE-943EE83B85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C63127-E412-0F4D-837B-EEC3BA4CA3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6452946-3AD9-E84C-AF46-5D543DB4211E}"/>
              </a:ext>
            </a:extLst>
          </p:cNvPr>
          <p:cNvGrpSpPr/>
          <p:nvPr userDrawn="1"/>
        </p:nvGrpSpPr>
        <p:grpSpPr>
          <a:xfrm>
            <a:off x="366578" y="6501524"/>
            <a:ext cx="1358889" cy="194339"/>
            <a:chOff x="5312974" y="6474630"/>
            <a:chExt cx="1358889" cy="1943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86B538-1D2F-BB4E-AD25-DDA068D99E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DF6545-AC87-1C46-8729-44A4B2C8CA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C8190-4AEF-A44C-80E3-E4A88393653E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0DE64-D442-5B43-85E9-6E0B562A3CF8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4E46CB-FDC6-CA4F-9D7D-F5AA70F59D4B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9C098-4A68-424E-994B-CF0A44BDB7C8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F3C128-F1FE-0046-9CBF-E7419ED9DFE5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308DD6-40AB-7740-8650-71269B4C4247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F7A59-6F59-CD47-9B85-EC63DDEBCB2D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79A156-15E9-3440-B833-61E98D186B3B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671C1B-83DD-2241-AF0A-C8F00AF67D89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9B0B4C-8E55-3B4C-B03E-8B1D80DF6BFE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804764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D22CBC-C06A-0741-BD62-103104F1AA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F7CFA9-00B9-EC4C-8671-1F4212593E45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5">
            <a:extLst>
              <a:ext uri="{FF2B5EF4-FFF2-40B4-BE49-F238E27FC236}">
                <a16:creationId xmlns:a16="http://schemas.microsoft.com/office/drawing/2014/main" id="{262349DD-A1D8-DF4D-B288-8672CC2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A7A75C-4AD1-8346-9721-C377C8F09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8E3F-5C09-3648-B9DB-718647503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4CA1-F56A-CF49-85C9-CCE728B167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DBB7CC-9CDC-C647-A852-DAE7D6B90875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5EC129-3DD0-564A-A10D-21C7B791A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E04424-4FB5-C04A-9F73-210473009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CE3EE-BFA1-F944-B461-35BD499D76D7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3AE71-040B-BF49-B6B2-0F3E5E866F3C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42C8D5-7000-5B4C-A870-C55AF1D031F2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B91D6-D593-EA47-B329-8339A1AC34AB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387A3-8B31-9945-91AF-6FAF482BAF10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3F6B0-9B49-4E4D-B582-E95B4B73DF73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C42E71-9883-7B41-A42E-F033731C2CB1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ED2B2-94C1-2045-BBE2-D4E7335F2EA9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B14BF-6A9F-3741-A2E2-B727F6BDD898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A30E5E-F4CD-6541-B789-441B1ABAC919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437390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1EE86B-80B8-B842-A9F8-B1B8D66E1C47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0152CEB3-CCAF-4048-A400-9AB30E1B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C4F34FA-442B-1548-B015-77D2459D8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C9BB73-88CB-2E4B-9CBA-D9B3FF1BBE00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268C0F6-DD68-4E40-8EA5-7501E4B900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43EDDB-0460-5B4C-86DE-669BF5C44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4A91E-6102-5742-8ECD-4A6F273C27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FBDD58-F576-F247-BDBD-D36D78503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2A6BDF-22EF-3C4C-84E0-58DA4FA4C62A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C64A2-884B-A847-8D8F-698A82B38709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90262-D3A4-364F-8B0D-578DB2CA88B0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BD3CE8-1775-8745-8027-9A635DC9E9B9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25739C-1AE7-0E4B-B2D2-AA0DE6FC8ACD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ECBD6D-EDB5-624F-A9A8-6FCE312F71E6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D62681-F157-344F-9489-7CB7ABFAD93F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94DFE3-4AB4-9743-9EE8-6394AC364F76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7A8600-6430-0147-8807-A2BC075AC7A4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F9DE96-351A-2A43-82B5-22A0A1624B9A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05472EA-BBE2-E540-8C9C-D50DCACE6A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325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F2A5F5DC-BF1B-EE46-8D5F-A9FDCED0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80E6640-5E71-494F-9ECF-48121CB08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F63B5D-FA6C-AC47-847C-D88427F872AC}"/>
              </a:ext>
            </a:extLst>
          </p:cNvPr>
          <p:cNvCxnSpPr/>
          <p:nvPr userDrawn="1"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60CD6EF-13F6-E246-81F9-36ED00D49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1774F2C-40DC-704D-9F9F-A35B0BA26D91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E5377B-72B7-1B40-B9F7-6F6EB9D67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6E7465-E0EA-D94F-9A8B-BE3A79B333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BA0766-53D5-4442-B7F3-17F8956C70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EDF4E6-A225-4D48-9044-10A9BFE478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71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450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307DE2-A934-174B-9179-09C5C954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2A902-631C-3949-9DB1-24E342F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C87ED-CDD3-AC42-8B09-2C9D899AA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310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64E2F1-7084-BC4A-9986-4F1A76A69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64161C-8BC6-204A-A7C8-4CD45EE03F9B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4F2A38-7457-154B-BE01-2A1F079039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EE7718-C346-8C47-B713-B8569C0E29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7168-DEE8-1A4A-88A4-50AF821998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EB28E-E50E-FF44-AA1F-D8F5E9E858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5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B166287-BE56-40E7-9B87-51C6909418DD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819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A491A0F-6EE4-9049-BC95-65F391FF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34D85-521D-E741-80D0-55B9B82BD0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31C88-CE08-B945-AAEC-4BDE13F74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97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8A9591C-BE1D-9244-AFE2-172453EC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8BE7D-A257-DC48-9347-D7DE903206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534F0-4986-FF4A-B87D-49B194ED76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7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38DCB-84D5-344C-8516-C77DF50AAD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81100-E1B0-4B41-8A31-5463F5EA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3FF1D6-4EF5-451F-9978-B721D134150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7D59C-97C4-454D-9391-25A2ACF2D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E30CE-1B16-6944-9876-A35D793166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0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785CA15F-B859-604D-BD5B-6E6EB49DF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21D988C-3216-4BF3-977D-B8E21059CAFE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D71C06D-1D16-F347-9671-5BE6E60E9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7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A61B972-F840-4FCE-92FA-805A7A3DBB9B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9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A4E8448-6ED0-B640-B06B-B6D8EB30D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13DEDF4-CEE7-6D46-8EF5-B1A45A45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CDB0835-CC06-EE4F-B936-734058535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4918E4-BAB2-6E40-8508-EDEB23D949C9}"/>
              </a:ext>
            </a:extLst>
          </p:cNvPr>
          <p:cNvGrpSpPr/>
          <p:nvPr userDrawn="1"/>
        </p:nvGrpSpPr>
        <p:grpSpPr>
          <a:xfrm>
            <a:off x="6082393" y="6221480"/>
            <a:ext cx="1655776" cy="267000"/>
            <a:chOff x="5399773" y="6404360"/>
            <a:chExt cx="1655776" cy="267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B269D1-DDC5-9C4E-9493-3BFA0C008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2CA37F-3FEC-2144-B494-566931D720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7121DBF-41FB-C249-BDE8-13E1770769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0.pn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54B948"/>
                </a:solidFill>
              </a:defRPr>
            </a:lvl1pPr>
          </a:lstStyle>
          <a:p>
            <a:fld id="{7F56DF34-6DA0-4FBE-808D-4AD29E256199}" type="datetime1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rgbClr val="54B948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1622BD0D-5412-4143-84C0-BA72FDC98B4C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21D9D-44F9-324A-8260-5785BC22973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0" r:id="rId2"/>
    <p:sldLayoutId id="2147483680" r:id="rId3"/>
    <p:sldLayoutId id="2147483650" r:id="rId4"/>
    <p:sldLayoutId id="2147483652" r:id="rId5"/>
    <p:sldLayoutId id="2147483677" r:id="rId6"/>
    <p:sldLayoutId id="2147483656" r:id="rId7"/>
    <p:sldLayoutId id="214748364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59C2335B-0107-D64B-9E6B-09F96271F4D7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702B2F-E3BA-5F45-B074-45AD94CF64F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3BF7CA-7E10-794F-B7B4-CDF2F7440BDB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FA1176-F86D-F44A-9D76-C35D6B8AC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3" name="Date Placeholder 22">
            <a:extLst>
              <a:ext uri="{FF2B5EF4-FFF2-40B4-BE49-F238E27FC236}">
                <a16:creationId xmlns:a16="http://schemas.microsoft.com/office/drawing/2014/main" id="{1924DED7-0225-1C4E-B345-319B55A7F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603EA1ED-AECC-498D-A3C7-C0FE775F3E0E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444E87A3-B2DA-264E-8473-B750B5D3F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8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1" r:id="rId2"/>
    <p:sldLayoutId id="2147483681" r:id="rId3"/>
    <p:sldLayoutId id="2147483660" r:id="rId4"/>
    <p:sldLayoutId id="2147483661" r:id="rId5"/>
    <p:sldLayoutId id="2147483678" r:id="rId6"/>
    <p:sldLayoutId id="2147483675" r:id="rId7"/>
    <p:sldLayoutId id="2147483663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0F639590-44AB-754C-BE8E-7CCB35DB5EC8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675593-1C48-B04E-9579-8B89B66632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CF4B333-EDF5-E64B-AF06-3E3FA5FD6C14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576102-EC8B-5544-8470-5704879E4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2" name="Date Placeholder 22">
            <a:extLst>
              <a:ext uri="{FF2B5EF4-FFF2-40B4-BE49-F238E27FC236}">
                <a16:creationId xmlns:a16="http://schemas.microsoft.com/office/drawing/2014/main" id="{ACCDF4D0-6E85-9941-AA6A-34E6799F4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D2E61735-F1DF-4E1B-BDC9-08E30B6AF53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A45EB248-A725-6149-BA01-24F64E7E2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82" r:id="rId3"/>
    <p:sldLayoutId id="2147483666" r:id="rId4"/>
    <p:sldLayoutId id="2147483667" r:id="rId5"/>
    <p:sldLayoutId id="2147483679" r:id="rId6"/>
    <p:sldLayoutId id="2147483676" r:id="rId7"/>
    <p:sldLayoutId id="214748366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2AFBEB9-BF40-A741-9F40-7EA06995A997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378A35-4B27-074E-8AC4-381B0B5582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B56926-44B8-B640-B88F-675B19408A93}"/>
                </a:ext>
              </a:extLst>
            </p:cNvPr>
            <p:cNvSpPr/>
            <p:nvPr userDrawn="1"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35DFC-66CC-A64B-B0D6-942A481679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18" name="Date Placeholder 22">
            <a:extLst>
              <a:ext uri="{FF2B5EF4-FFF2-40B4-BE49-F238E27FC236}">
                <a16:creationId xmlns:a16="http://schemas.microsoft.com/office/drawing/2014/main" id="{3F414ACE-E3EA-4D46-8DC2-CE7F5C50E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7F56DF34-6DA0-4FBE-808D-4AD29E256199}" type="datetime1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AC744E36-E768-434C-BB0E-D0CF254E3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4C0F3A-D083-F247-A606-A977C56BFAC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7EF4B-637C-EB4E-B41D-A74884107831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A20105-CB68-B54F-BF13-9F373F1A02C3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E57739-0215-BB45-A69E-33D492863EC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595B6A-A3C7-834E-B8CC-C2E48FA23B4B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58F08A-EF8B-8141-8520-3B5EBE24F9B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0626FC-1A4D-8343-8C39-35E5EAEA3D72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5F10AA-0CF1-9B44-B8F0-0E3A30BCC327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8171AA-B5B6-FC4B-8C01-E65C732B623B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54D192-41A8-AC41-B9F0-20E9D5F41B22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Isosceles Triangle 2">
            <a:extLst>
              <a:ext uri="{FF2B5EF4-FFF2-40B4-BE49-F238E27FC236}">
                <a16:creationId xmlns:a16="http://schemas.microsoft.com/office/drawing/2014/main" id="{0F639590-44AB-754C-BE8E-7CCB35DB5EC8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A675593-1C48-B04E-9579-8B89B66632C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CF4B333-EDF5-E64B-AF06-3E3FA5FD6C14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E576102-EC8B-5544-8470-5704879E4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213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B121A2-2D02-6147-8F85-DCDA6A545634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694CD2C-6A2A-1A43-B9AD-29322DA42F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2B7ED0-79DB-B647-A019-33F4EC6946D1}"/>
                </a:ext>
              </a:extLst>
            </p:cNvPr>
            <p:cNvSpPr/>
            <p:nvPr userDrawn="1"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9E95EFC-CD10-0944-97DC-7C7F4B013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C925734A-1B97-A043-966C-B4D03178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6BD9EF-3F5A-7045-A9C6-1678275120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22F6C8-715E-A249-8F25-F01D27F8B25B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5460AE-FE6B-5141-B0BB-0AD214974E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4" name="Date Placeholder 22">
            <a:extLst>
              <a:ext uri="{FF2B5EF4-FFF2-40B4-BE49-F238E27FC236}">
                <a16:creationId xmlns:a16="http://schemas.microsoft.com/office/drawing/2014/main" id="{E57123F5-F44A-0249-A133-21B2D00F7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596B8809-9305-664C-AC86-EEB564567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E9568C-2EF3-4A4B-B15A-3A2403F9EF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CBD4E-730E-8342-8F54-D5BD68CB6D8B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4C8684-10FA-4A4E-A567-35C007A71949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B00223-5A86-A14A-9869-D6AA59E347E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F1EF05-CD80-DA4C-AD1C-A942F557118F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CA9997-14E1-2341-BC58-752ABDCD3CA2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40CE01-0231-8D4E-9C51-8C8F47123439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343881-E339-214C-8B79-DEA4932776F8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D140FE-164A-C542-858E-4C44CACEAB0F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DF4B5-3992-8944-BEDA-5EEDED49E1FD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73593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3B8638D-6F80-1345-8980-AF16EB8B6E35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FD3A876-2467-CF4C-BC65-DE65FAEFDC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FBD507-D296-1549-B6AA-FBBE0D9982F4}"/>
                </a:ext>
              </a:extLst>
            </p:cNvPr>
            <p:cNvSpPr/>
            <p:nvPr userDrawn="1"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2F728E8-2F18-6048-82E4-7F0755C14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E845311C-50AC-9C4A-BC7A-645BF421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2FE0FE-E1E7-2942-85CA-6F7889FB8967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EAD82D2-4B96-7A48-846A-3E15C73487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9" name="Date Placeholder 22">
            <a:extLst>
              <a:ext uri="{FF2B5EF4-FFF2-40B4-BE49-F238E27FC236}">
                <a16:creationId xmlns:a16="http://schemas.microsoft.com/office/drawing/2014/main" id="{FDE7C15B-E08F-EF43-BCA8-150E028E9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26" name="Slide Number Placeholder 9">
            <a:extLst>
              <a:ext uri="{FF2B5EF4-FFF2-40B4-BE49-F238E27FC236}">
                <a16:creationId xmlns:a16="http://schemas.microsoft.com/office/drawing/2014/main" id="{CF301FE2-90DF-F24A-968F-1B32F29EB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C20532-EEEB-5945-98AE-AB246C0BF84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EF6EA8-BCEB-9B4A-A17F-3396D47D2DAE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C761EA-4E0C-E846-AE1C-F9756B862B46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90D5F0-1AFB-D449-A970-5550F1B3099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FDE75C-C15F-2342-BD35-298151D63B7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414DD3-2A89-CA45-85A0-3A060C7C2561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8F7487-7DDA-3F44-A906-509153DF0169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56FBBA-57B7-6D49-B5C1-4B52D0D6F725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EC6BC1-67FB-104E-A5F5-8AAF6D77CE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3D0E0D-B07D-FD46-9DDE-089BDCAC30B0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74556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emi.com/blog/industrial-cloud-power/operational-amplifiers-precision-industrial-control" TargetMode="External"/><Relationship Id="rId2" Type="http://schemas.openxmlformats.org/officeDocument/2006/relationships/hyperlink" Target="file:///C:\Users\zbm9qn\Downloads\NCS21802%20(1).pdf" TargetMode="Externa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9.emf"/><Relationship Id="rId5" Type="http://schemas.openxmlformats.org/officeDocument/2006/relationships/hyperlink" Target="https://www.onsemi.com/pdf/datasheet/ncs21801-d.pdf" TargetMode="External"/><Relationship Id="rId4" Type="http://schemas.openxmlformats.org/officeDocument/2006/relationships/hyperlink" Target="https://www.onsemi.com/support/evaluation-board/str-current-sense-gev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NCS21802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19274" y="3683232"/>
            <a:ext cx="8553450" cy="1262837"/>
          </a:xfrm>
        </p:spPr>
        <p:txBody>
          <a:bodyPr>
            <a:normAutofit/>
          </a:bodyPr>
          <a:lstStyle/>
          <a:p>
            <a:r>
              <a:rPr lang="en-US" i="1" dirty="0" smtClean="0"/>
              <a:t>Precision Operational Amplifier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fld id="{4C04B675-7DE8-46D8-BD19-AE77CA2FE565}" type="datetime1">
              <a:rPr lang="en-US" smtClean="0">
                <a:solidFill>
                  <a:schemeClr val="tx1"/>
                </a:solidFill>
              </a:rPr>
              <a:t>8/9/2021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663575" cy="365125"/>
          </a:xfrm>
        </p:spPr>
        <p:txBody>
          <a:bodyPr/>
          <a:lstStyle/>
          <a:p>
            <a:fld id="{5853B473-0271-47CF-900A-D77E281FB591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974337" y="5673671"/>
            <a:ext cx="2652650" cy="303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2"/>
                </a:solidFill>
              </a:rPr>
              <a:t>Automotive Qualified under “NCV” Prefix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0406" y="46557"/>
            <a:ext cx="9111188" cy="650887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NCS21802 Zero-Drift Precision Op Amp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5907" y="1516046"/>
            <a:ext cx="290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Product </a:t>
            </a:r>
            <a:r>
              <a:rPr lang="en-US" sz="2400" b="1" u="sng" dirty="0">
                <a:solidFill>
                  <a:schemeClr val="tx2"/>
                </a:solidFill>
              </a:rPr>
              <a:t>Overview</a:t>
            </a:r>
          </a:p>
        </p:txBody>
      </p:sp>
      <p:sp>
        <p:nvSpPr>
          <p:cNvPr id="8" name="Rectangle 7"/>
          <p:cNvSpPr/>
          <p:nvPr/>
        </p:nvSpPr>
        <p:spPr>
          <a:xfrm>
            <a:off x="583713" y="1977733"/>
            <a:ext cx="478673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cs typeface="Arial" panose="020B0604020202020204" pitchFamily="34" charset="0"/>
              </a:rPr>
              <a:t>Features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457200"/>
            <a:r>
              <a:rPr lang="en-US" sz="1200" dirty="0" smtClean="0">
                <a:solidFill>
                  <a:schemeClr val="tx2"/>
                </a:solidFill>
              </a:rPr>
              <a:t>• </a:t>
            </a:r>
            <a:r>
              <a:rPr lang="en-US" sz="1200" dirty="0">
                <a:solidFill>
                  <a:schemeClr val="tx2"/>
                </a:solidFill>
              </a:rPr>
              <a:t>Input Offset Voltage: 10 µV </a:t>
            </a:r>
            <a:r>
              <a:rPr lang="en-US" sz="1200" dirty="0" smtClean="0">
                <a:solidFill>
                  <a:schemeClr val="tx2"/>
                </a:solidFill>
              </a:rPr>
              <a:t>max @ 25 </a:t>
            </a:r>
            <a:r>
              <a:rPr lang="en-US" sz="1200" dirty="0">
                <a:solidFill>
                  <a:schemeClr val="tx2"/>
                </a:solidFill>
              </a:rPr>
              <a:t>°C </a:t>
            </a:r>
          </a:p>
          <a:p>
            <a:pPr marL="457200"/>
            <a:r>
              <a:rPr lang="en-US" sz="1200" dirty="0">
                <a:solidFill>
                  <a:schemeClr val="tx2"/>
                </a:solidFill>
              </a:rPr>
              <a:t>• Zero-Drift Offset Voltage: 0.075 µV/°C max</a:t>
            </a:r>
          </a:p>
          <a:p>
            <a:pPr marL="457200"/>
            <a:r>
              <a:rPr lang="en-US" sz="1200" dirty="0">
                <a:solidFill>
                  <a:schemeClr val="tx2"/>
                </a:solidFill>
              </a:rPr>
              <a:t>• Voltage Noise Density: 42 </a:t>
            </a:r>
            <a:r>
              <a:rPr lang="en-US" sz="1200" dirty="0" err="1">
                <a:solidFill>
                  <a:schemeClr val="tx2"/>
                </a:solidFill>
              </a:rPr>
              <a:t>nV</a:t>
            </a:r>
            <a:r>
              <a:rPr lang="en-US" sz="1200" dirty="0">
                <a:solidFill>
                  <a:schemeClr val="tx2"/>
                </a:solidFill>
              </a:rPr>
              <a:t>/√</a:t>
            </a:r>
            <a:r>
              <a:rPr lang="en-US" sz="1200" dirty="0" smtClean="0">
                <a:solidFill>
                  <a:schemeClr val="tx2"/>
                </a:solidFill>
              </a:rPr>
              <a:t>Hz</a:t>
            </a:r>
            <a:endParaRPr lang="en-US" sz="1200" dirty="0">
              <a:solidFill>
                <a:schemeClr val="tx2"/>
              </a:solidFill>
            </a:endParaRPr>
          </a:p>
          <a:p>
            <a:pPr marL="457200"/>
            <a:r>
              <a:rPr lang="en-US" sz="1200" dirty="0">
                <a:solidFill>
                  <a:schemeClr val="tx2"/>
                </a:solidFill>
              </a:rPr>
              <a:t>• </a:t>
            </a:r>
            <a:r>
              <a:rPr lang="en-US" sz="1200" dirty="0" smtClean="0">
                <a:solidFill>
                  <a:schemeClr val="tx2"/>
                </a:solidFill>
              </a:rPr>
              <a:t>Gain </a:t>
            </a:r>
            <a:r>
              <a:rPr lang="en-US" sz="1200" dirty="0">
                <a:solidFill>
                  <a:schemeClr val="tx2"/>
                </a:solidFill>
              </a:rPr>
              <a:t>Bandwidth: 1.5 </a:t>
            </a:r>
            <a:r>
              <a:rPr lang="en-US" sz="1200" dirty="0" smtClean="0">
                <a:solidFill>
                  <a:schemeClr val="tx2"/>
                </a:solidFill>
              </a:rPr>
              <a:t>MHz</a:t>
            </a:r>
            <a:endParaRPr lang="en-US" sz="1200" dirty="0">
              <a:solidFill>
                <a:schemeClr val="tx2"/>
              </a:solidFill>
            </a:endParaRPr>
          </a:p>
          <a:p>
            <a:pPr marL="457200"/>
            <a:r>
              <a:rPr lang="en-US" sz="1200" dirty="0">
                <a:solidFill>
                  <a:schemeClr val="tx2"/>
                </a:solidFill>
              </a:rPr>
              <a:t>• Supply Voltage: 1.6 V to 5.5 V</a:t>
            </a:r>
          </a:p>
          <a:p>
            <a:pPr marL="457200"/>
            <a:r>
              <a:rPr lang="fr-FR" sz="1200" dirty="0">
                <a:solidFill>
                  <a:schemeClr val="tx2"/>
                </a:solidFill>
              </a:rPr>
              <a:t>• Quiescent </a:t>
            </a:r>
            <a:r>
              <a:rPr lang="fr-FR" sz="1200" dirty="0" err="1">
                <a:solidFill>
                  <a:schemeClr val="tx2"/>
                </a:solidFill>
              </a:rPr>
              <a:t>Current</a:t>
            </a:r>
            <a:r>
              <a:rPr lang="fr-FR" sz="1200" dirty="0">
                <a:solidFill>
                  <a:schemeClr val="tx2"/>
                </a:solidFill>
              </a:rPr>
              <a:t>: 75 µA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3714" y="1046267"/>
            <a:ext cx="4786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product family</a:t>
            </a:r>
            <a:endParaRPr lang="en-US" altLang="ja-JP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90880"/>
            <a:ext cx="12112648" cy="7377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2"/>
                </a:solidFill>
              </a:rPr>
              <a:t>The </a:t>
            </a:r>
            <a:r>
              <a:rPr lang="en-US" sz="1600" b="1" dirty="0" smtClean="0">
                <a:solidFill>
                  <a:schemeClr val="tx2"/>
                </a:solidFill>
              </a:rPr>
              <a:t>NCS21802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zero-drift precision op amps feature low </a:t>
            </a:r>
            <a:r>
              <a:rPr lang="en-US" sz="1600" b="1" dirty="0">
                <a:solidFill>
                  <a:schemeClr val="tx2"/>
                </a:solidFill>
              </a:rPr>
              <a:t>input offset voltage </a:t>
            </a:r>
            <a:r>
              <a:rPr lang="en-US" sz="1600" dirty="0">
                <a:solidFill>
                  <a:schemeClr val="tx2"/>
                </a:solidFill>
              </a:rPr>
              <a:t>that does not drift over temperature and time. This feature makes them ideal for applications where accuracy is needed, such as current sensing and sensor interface.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309" y="3826640"/>
            <a:ext cx="3712038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Zero-Drift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Low Current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Increasing System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Precise Performance at Low Voltage and Low Current </a:t>
            </a:r>
            <a:r>
              <a:rPr lang="en-US" sz="1200" dirty="0" smtClean="0">
                <a:solidFill>
                  <a:schemeClr val="tx2"/>
                </a:solidFill>
              </a:rPr>
              <a:t>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A Variety of Package Configurations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6961" y="3620085"/>
            <a:ext cx="2490990" cy="3266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2"/>
                </a:solidFill>
              </a:rPr>
              <a:t>onsemi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Advantage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31" name="Picture 3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47" y="1877035"/>
            <a:ext cx="1458270" cy="1458270"/>
          </a:xfrm>
          <a:prstGeom prst="rect">
            <a:avLst/>
          </a:prstGeom>
          <a:ln w="38100">
            <a:noFill/>
          </a:ln>
        </p:spPr>
      </p:pic>
      <p:pic>
        <p:nvPicPr>
          <p:cNvPr id="32" name="Picture 2" descr="Auto-Sid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99" y="4540443"/>
            <a:ext cx="2359551" cy="120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70" y="2645145"/>
            <a:ext cx="1732270" cy="892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43" y="1727827"/>
            <a:ext cx="1175657" cy="73935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58034" y="5297504"/>
            <a:ext cx="3701313" cy="45860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2"/>
                </a:solidFill>
              </a:rPr>
              <a:t>Expanding Product Family! </a:t>
            </a:r>
          </a:p>
          <a:p>
            <a:pPr algn="ctr"/>
            <a:r>
              <a:rPr lang="en-US" sz="1050" dirty="0" smtClean="0">
                <a:solidFill>
                  <a:schemeClr val="tx2"/>
                </a:solidFill>
              </a:rPr>
              <a:t>Samples Available now for NCS21801/2/3/4</a:t>
            </a:r>
            <a:endParaRPr lang="en-US" sz="1050" dirty="0">
              <a:solidFill>
                <a:schemeClr val="tx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43626" y="4425094"/>
            <a:ext cx="11231880" cy="1882210"/>
            <a:chOff x="7619242" y="4328716"/>
            <a:chExt cx="11231880" cy="188221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20068" y="5026681"/>
              <a:ext cx="1907643" cy="118424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9692640" y="5152446"/>
              <a:ext cx="2395624" cy="73992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tx2"/>
                  </a:solidFill>
                </a:rPr>
                <a:t>Transducer Interface</a:t>
              </a:r>
              <a:endParaRPr lang="en-US" sz="1400" dirty="0">
                <a:solidFill>
                  <a:schemeClr val="tx2"/>
                </a:solidFill>
              </a:endParaRPr>
            </a:p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2"/>
                  </a:solidFill>
                </a:rPr>
                <a:t>Sensor </a:t>
              </a:r>
              <a:r>
                <a:rPr lang="en-US" sz="1400" dirty="0" smtClean="0">
                  <a:solidFill>
                    <a:schemeClr val="tx2"/>
                  </a:solidFill>
                </a:rPr>
                <a:t>Interface</a:t>
              </a:r>
              <a:endParaRPr lang="en-US" sz="1400" dirty="0">
                <a:solidFill>
                  <a:schemeClr val="tx2"/>
                </a:solidFill>
              </a:endParaRPr>
            </a:p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2"/>
                  </a:solidFill>
                </a:rPr>
                <a:t>Medical </a:t>
              </a:r>
              <a:r>
                <a:rPr lang="en-US" sz="1400" dirty="0" smtClean="0">
                  <a:solidFill>
                    <a:schemeClr val="tx2"/>
                  </a:solidFill>
                </a:rPr>
                <a:t>Instrumentation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7619242" y="4328716"/>
              <a:ext cx="11231880" cy="69848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accent5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>
                  <a:solidFill>
                    <a:schemeClr val="tx2"/>
                  </a:solidFill>
                  <a:latin typeface="+mn-lt"/>
                </a:rPr>
                <a:t>Bridge Circuit Amplification</a:t>
              </a:r>
              <a:endParaRPr lang="en-US" sz="2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43626" y="4768261"/>
              <a:ext cx="3402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2"/>
                  </a:solidFill>
                </a:rPr>
                <a:t>Key Parameter are offset voltage, offset voltage drift, and noise</a:t>
              </a:r>
              <a:r>
                <a:rPr lang="en-US" sz="900" dirty="0" smtClean="0">
                  <a:solidFill>
                    <a:schemeClr val="tx2"/>
                  </a:solidFill>
                </a:rPr>
                <a:t>.</a:t>
              </a:r>
              <a:endParaRPr lang="en-US" sz="9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68010" y="1220358"/>
            <a:ext cx="11283938" cy="3181627"/>
            <a:chOff x="7668010" y="1220358"/>
            <a:chExt cx="11283938" cy="3181627"/>
          </a:xfrm>
        </p:grpSpPr>
        <p:sp>
          <p:nvSpPr>
            <p:cNvPr id="23" name="Rectangle 22"/>
            <p:cNvSpPr/>
            <p:nvPr/>
          </p:nvSpPr>
          <p:spPr>
            <a:xfrm>
              <a:off x="7804488" y="1994426"/>
              <a:ext cx="2499542" cy="10196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tx2"/>
                  </a:solidFill>
                </a:rPr>
                <a:t>Motor Control</a:t>
              </a:r>
            </a:p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tx2"/>
                  </a:solidFill>
                </a:rPr>
                <a:t>Power Supply Monitoring</a:t>
              </a:r>
            </a:p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tx2"/>
                  </a:solidFill>
                </a:rPr>
                <a:t>Battery Management</a:t>
              </a:r>
            </a:p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tx2"/>
                  </a:solidFill>
                </a:rPr>
                <a:t>ADC Buffer</a:t>
              </a:r>
              <a:endParaRPr lang="en-US" sz="9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7720068" y="1220358"/>
              <a:ext cx="11231880" cy="69848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accent5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tx2"/>
                  </a:solidFill>
                  <a:latin typeface="+mn-lt"/>
                </a:rPr>
                <a:t>Current Sense</a:t>
              </a:r>
              <a:r>
                <a:rPr lang="en-US" sz="2400" dirty="0" smtClean="0">
                  <a:solidFill>
                    <a:schemeClr val="tx2"/>
                  </a:solidFill>
                  <a:latin typeface="+mn-lt"/>
                </a:rPr>
                <a:t> </a:t>
              </a:r>
              <a:endParaRPr lang="en-US" sz="2400" dirty="0">
                <a:solidFill>
                  <a:schemeClr val="tx2"/>
                </a:solidFill>
                <a:latin typeface="+mn-lt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51101" y="3096326"/>
              <a:ext cx="3246326" cy="130565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668010" y="1677267"/>
              <a:ext cx="4444638" cy="226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70" dirty="0">
                  <a:solidFill>
                    <a:schemeClr val="tx2"/>
                  </a:solidFill>
                </a:rPr>
                <a:t>Key Parameter are offset voltage, offset voltage drift, </a:t>
              </a:r>
              <a:r>
                <a:rPr lang="en-US" sz="870" dirty="0" smtClean="0">
                  <a:solidFill>
                    <a:schemeClr val="tx2"/>
                  </a:solidFill>
                </a:rPr>
                <a:t>settling time and slew rate.</a:t>
              </a:r>
              <a:endParaRPr lang="en-US" sz="870" dirty="0">
                <a:solidFill>
                  <a:schemeClr val="tx2"/>
                </a:solidFill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38E41CA-97CB-664B-BD54-E34FE7881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7020" y="2034528"/>
              <a:ext cx="918703" cy="918703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05" y="3720955"/>
            <a:ext cx="2844783" cy="608760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7744452" y="4540443"/>
            <a:ext cx="43681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 Product Portfolio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4EA4B-D18D-4097-90E4-05140BE6FF18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356350"/>
            <a:ext cx="66357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3B473-0271-47CF-900A-D77E281FB591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44380" y="749153"/>
            <a:ext cx="11944711" cy="5228822"/>
            <a:chOff x="24375" y="749152"/>
            <a:chExt cx="11944711" cy="5228822"/>
          </a:xfrm>
        </p:grpSpPr>
        <p:grpSp>
          <p:nvGrpSpPr>
            <p:cNvPr id="61" name="Group 60"/>
            <p:cNvGrpSpPr/>
            <p:nvPr/>
          </p:nvGrpSpPr>
          <p:grpSpPr>
            <a:xfrm>
              <a:off x="623233" y="762002"/>
              <a:ext cx="11345853" cy="5215726"/>
              <a:chOff x="623233" y="762002"/>
              <a:chExt cx="11345853" cy="5215726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623234" y="762002"/>
                <a:ext cx="11345852" cy="19903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33455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23233" y="2793829"/>
                <a:ext cx="11345853" cy="31838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33455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293148" y="2804445"/>
              <a:ext cx="1187298" cy="3140816"/>
            </a:xfrm>
            <a:prstGeom prst="homePlate">
              <a:avLst>
                <a:gd name="adj" fmla="val 33465"/>
              </a:avLst>
            </a:prstGeom>
            <a:solidFill>
              <a:srgbClr val="23476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Low Power &amp;</a:t>
              </a:r>
              <a:b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</a:b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Precision Op Amps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4376" y="2794075"/>
              <a:ext cx="1268772" cy="3183899"/>
            </a:xfrm>
            <a:prstGeom prst="rect">
              <a:avLst/>
            </a:prstGeom>
            <a:solidFill>
              <a:srgbClr val="41639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Sensors Interface, </a:t>
              </a:r>
              <a:b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</a:b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Signal Conditioning, </a:t>
              </a:r>
              <a:b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</a:b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Low-Side </a:t>
              </a:r>
              <a:b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</a:b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Current Sensing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03284" y="754075"/>
              <a:ext cx="1377161" cy="1996407"/>
            </a:xfrm>
            <a:prstGeom prst="homePlate">
              <a:avLst>
                <a:gd name="adj" fmla="val 38998"/>
              </a:avLst>
            </a:prstGeom>
            <a:solidFill>
              <a:srgbClr val="23476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Current Sense Amplifiers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4375" y="749152"/>
              <a:ext cx="1270947" cy="2004975"/>
            </a:xfrm>
            <a:prstGeom prst="rect">
              <a:avLst/>
            </a:prstGeom>
            <a:solidFill>
              <a:srgbClr val="41639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High-Side </a:t>
              </a:r>
              <a:b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</a:b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&amp; </a:t>
              </a:r>
              <a:b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</a:b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Low-Side </a:t>
              </a:r>
              <a:b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</a:b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Current Sensing for Battery Management, </a:t>
              </a:r>
              <a:b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</a:b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Motor Control/Drive,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EV/HEV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</p:grp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644006" y="-23083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C5583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Franklin Gothic Medium" panose="020B06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1334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" name="Rectangle 72">
            <a:hlinkClick r:id="" action="ppaction://noaction"/>
          </p:cNvPr>
          <p:cNvSpPr/>
          <p:nvPr/>
        </p:nvSpPr>
        <p:spPr>
          <a:xfrm>
            <a:off x="11144563" y="6133905"/>
            <a:ext cx="974785" cy="724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743239" y="5959192"/>
            <a:ext cx="112360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 bwMode="auto">
          <a:xfrm>
            <a:off x="2607812" y="3868349"/>
            <a:ext cx="1797706" cy="414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NCS2008x (Single/Dual/Quad)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5.5V, 1.2 MHz, 50 µA, RRIO</a:t>
            </a:r>
          </a:p>
        </p:txBody>
      </p:sp>
      <p:sp>
        <p:nvSpPr>
          <p:cNvPr id="77" name="Rounded Rectangle 76"/>
          <p:cNvSpPr/>
          <p:nvPr/>
        </p:nvSpPr>
        <p:spPr bwMode="auto">
          <a:xfrm>
            <a:off x="2622650" y="4360097"/>
            <a:ext cx="1816196" cy="414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NCS2009x (Single/Dual/Quad)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5.5V, 350 KHz, 20 µA, RRIO</a:t>
            </a:r>
          </a:p>
        </p:txBody>
      </p:sp>
      <p:sp>
        <p:nvSpPr>
          <p:cNvPr id="79" name="Rounded Rectangle 78"/>
          <p:cNvSpPr/>
          <p:nvPr/>
        </p:nvSpPr>
        <p:spPr bwMode="auto">
          <a:xfrm>
            <a:off x="2595893" y="3376601"/>
            <a:ext cx="1782868" cy="414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NCS2006x (Single/Dual/Quad)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5.5V, 3 MHz, 130 µA, RRIO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2495551" y="2888879"/>
            <a:ext cx="1782868" cy="414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NCS2007x (Single/Dual/Quad)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36V, 3 MHz, 480 µA, RRO</a:t>
            </a:r>
          </a:p>
        </p:txBody>
      </p:sp>
      <p:sp>
        <p:nvSpPr>
          <p:cNvPr id="81" name="Rounded Rectangle 80"/>
          <p:cNvSpPr/>
          <p:nvPr/>
        </p:nvSpPr>
        <p:spPr bwMode="auto">
          <a:xfrm>
            <a:off x="3534403" y="2270565"/>
            <a:ext cx="1454409" cy="3726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NCS21xR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26V CMV, 0.3% Gain Error,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63178" y="3471290"/>
            <a:ext cx="2535356" cy="177873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3345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579269" y="805350"/>
            <a:ext cx="1305661" cy="968340"/>
            <a:chOff x="9189947" y="-1038198"/>
            <a:chExt cx="1820204" cy="1592679"/>
          </a:xfrm>
        </p:grpSpPr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9947" y="-1038198"/>
              <a:ext cx="1820204" cy="1592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Rectangle 85"/>
            <p:cNvSpPr/>
            <p:nvPr/>
          </p:nvSpPr>
          <p:spPr bwMode="auto">
            <a:xfrm>
              <a:off x="9368705" y="-876386"/>
              <a:ext cx="1464769" cy="1265371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" charset="0"/>
                <a:ea typeface="Adobe 명조 Std Acro M" charset="-127"/>
                <a:cs typeface="+mn-cs"/>
              </a:endParaRPr>
            </a:p>
          </p:txBody>
        </p:sp>
      </p:grpSp>
      <p:sp>
        <p:nvSpPr>
          <p:cNvPr id="87" name="Rounded Rectangle 86"/>
          <p:cNvSpPr/>
          <p:nvPr/>
        </p:nvSpPr>
        <p:spPr bwMode="auto">
          <a:xfrm>
            <a:off x="2905263" y="4990847"/>
            <a:ext cx="1802400" cy="3752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45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NCS(V)x333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Zero-Drift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5.5V, 1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45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0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13345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uV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 Vos,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45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350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kHz</a:t>
            </a:r>
          </a:p>
        </p:txBody>
      </p:sp>
      <p:sp>
        <p:nvSpPr>
          <p:cNvPr id="88" name="Rounded Rectangle 87"/>
          <p:cNvSpPr/>
          <p:nvPr/>
        </p:nvSpPr>
        <p:spPr bwMode="auto">
          <a:xfrm>
            <a:off x="5740743" y="3328546"/>
            <a:ext cx="1289361" cy="478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NCS20094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5V Low Power Op Amps.</a:t>
            </a:r>
          </a:p>
        </p:txBody>
      </p:sp>
      <p:sp>
        <p:nvSpPr>
          <p:cNvPr id="89" name="Rounded Rectangle 88"/>
          <p:cNvSpPr/>
          <p:nvPr/>
        </p:nvSpPr>
        <p:spPr bwMode="auto">
          <a:xfrm>
            <a:off x="8719974" y="4091591"/>
            <a:ext cx="1289361" cy="478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NCS21801/2/3/4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5V 1MHz ZD Op Amp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33455"/>
              </a:solidFill>
              <a:effectLst/>
              <a:uLnTx/>
              <a:uFillTx/>
              <a:latin typeface="Arial Narrow" panose="020B0606020202030204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5105895" y="868164"/>
            <a:ext cx="0" cy="508208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10693240" y="2848430"/>
            <a:ext cx="1164925" cy="868519"/>
            <a:chOff x="10694314" y="1858074"/>
            <a:chExt cx="1164925" cy="868519"/>
          </a:xfrm>
        </p:grpSpPr>
        <p:sp>
          <p:nvSpPr>
            <p:cNvPr id="92" name="Rounded Rectangle 91"/>
            <p:cNvSpPr/>
            <p:nvPr/>
          </p:nvSpPr>
          <p:spPr>
            <a:xfrm>
              <a:off x="10694314" y="1858074"/>
              <a:ext cx="1164925" cy="8685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10779929" y="1947500"/>
              <a:ext cx="918317" cy="624018"/>
              <a:chOff x="10674148" y="2056242"/>
              <a:chExt cx="918317" cy="624018"/>
            </a:xfrm>
          </p:grpSpPr>
          <p:sp>
            <p:nvSpPr>
              <p:cNvPr id="94" name="Rounded Rectangle 93"/>
              <p:cNvSpPr/>
              <p:nvPr/>
            </p:nvSpPr>
            <p:spPr bwMode="auto">
              <a:xfrm>
                <a:off x="10675331" y="2057437"/>
                <a:ext cx="274320" cy="27432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133455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6" name="Rounded Rectangle 95"/>
              <p:cNvSpPr/>
              <p:nvPr/>
            </p:nvSpPr>
            <p:spPr bwMode="auto">
              <a:xfrm>
                <a:off x="10674148" y="2405940"/>
                <a:ext cx="274320" cy="27432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133455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0880411" y="2056242"/>
                <a:ext cx="63671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3455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rPr>
                  <a:t>Released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0880411" y="2437629"/>
                <a:ext cx="71205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3455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rPr>
                  <a:t>Engr. Sam.</a:t>
                </a:r>
              </a:p>
            </p:txBody>
          </p:sp>
        </p:grpSp>
      </p:grpSp>
      <p:sp>
        <p:nvSpPr>
          <p:cNvPr id="102" name="Rounded Rectangle 101"/>
          <p:cNvSpPr/>
          <p:nvPr/>
        </p:nvSpPr>
        <p:spPr bwMode="auto">
          <a:xfrm>
            <a:off x="3636790" y="5462887"/>
            <a:ext cx="1454409" cy="3726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45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NCS2250/52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45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74ns Comparator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3345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444992" y="5950517"/>
            <a:ext cx="1197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455">
                    <a:lumMod val="50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&lt;2019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809716" y="5983122"/>
            <a:ext cx="821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2020</a:t>
            </a:r>
          </a:p>
        </p:txBody>
      </p:sp>
      <p:sp>
        <p:nvSpPr>
          <p:cNvPr id="105" name="Rounded Rectangle 104"/>
          <p:cNvSpPr/>
          <p:nvPr/>
        </p:nvSpPr>
        <p:spPr bwMode="auto">
          <a:xfrm>
            <a:off x="5887474" y="3828899"/>
            <a:ext cx="1289361" cy="478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NCS20064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5V Low Power Op Amps.</a:t>
            </a:r>
          </a:p>
        </p:txBody>
      </p:sp>
      <p:sp>
        <p:nvSpPr>
          <p:cNvPr id="106" name="Rounded Rectangle 105"/>
          <p:cNvSpPr/>
          <p:nvPr/>
        </p:nvSpPr>
        <p:spPr bwMode="auto">
          <a:xfrm>
            <a:off x="6032380" y="4340016"/>
            <a:ext cx="1280507" cy="478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NCS20084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5V Low Power Op Amps.</a:t>
            </a:r>
          </a:p>
        </p:txBody>
      </p:sp>
      <p:cxnSp>
        <p:nvCxnSpPr>
          <p:cNvPr id="108" name="Straight Connector 107"/>
          <p:cNvCxnSpPr/>
          <p:nvPr/>
        </p:nvCxnSpPr>
        <p:spPr>
          <a:xfrm flipV="1">
            <a:off x="7096904" y="895142"/>
            <a:ext cx="0" cy="508208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9333516" y="5947472"/>
            <a:ext cx="821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2021</a:t>
            </a:r>
          </a:p>
        </p:txBody>
      </p:sp>
      <p:sp>
        <p:nvSpPr>
          <p:cNvPr id="110" name="Rounded Rectangle 109"/>
          <p:cNvSpPr/>
          <p:nvPr/>
        </p:nvSpPr>
        <p:spPr bwMode="auto">
          <a:xfrm>
            <a:off x="8459874" y="926170"/>
            <a:ext cx="1399624" cy="6496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NCS703x/4x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80V, CMV below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Gnd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33455"/>
              </a:solidFill>
              <a:effectLst/>
              <a:uLnTx/>
              <a:uFillTx/>
              <a:latin typeface="Arial Narrow" panose="020B0606020202030204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Ext. Filtering Option</a:t>
            </a:r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10501822" y="903731"/>
            <a:ext cx="0" cy="508208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0855528" y="5950522"/>
            <a:ext cx="821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2022</a:t>
            </a:r>
          </a:p>
        </p:txBody>
      </p:sp>
      <p:sp>
        <p:nvSpPr>
          <p:cNvPr id="113" name="Rounded Rectangle 112"/>
          <p:cNvSpPr/>
          <p:nvPr/>
        </p:nvSpPr>
        <p:spPr bwMode="auto">
          <a:xfrm>
            <a:off x="5755061" y="5397162"/>
            <a:ext cx="989520" cy="478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TLV272/4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33455"/>
              </a:solidFill>
              <a:effectLst/>
              <a:uLnTx/>
              <a:uFillTx/>
              <a:latin typeface="Arial Narrow" panose="020B0606020202030204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36V Op Amps.</a:t>
            </a:r>
          </a:p>
        </p:txBody>
      </p:sp>
      <p:sp>
        <p:nvSpPr>
          <p:cNvPr id="114" name="Rounded Rectangle 113"/>
          <p:cNvSpPr/>
          <p:nvPr/>
        </p:nvSpPr>
        <p:spPr bwMode="auto">
          <a:xfrm>
            <a:off x="6170107" y="4887223"/>
            <a:ext cx="1289361" cy="478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NCS21871/2/4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33455"/>
              </a:solidFill>
              <a:effectLst/>
              <a:uLnTx/>
              <a:uFillTx/>
              <a:latin typeface="Arial Narrow" panose="020B0606020202030204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5V 350 kHz ZD Op Amp</a:t>
            </a: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3527247" y="1838914"/>
            <a:ext cx="1454409" cy="3726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NCS199AxR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26V CMV, 1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%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Gain Error,</a:t>
            </a: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8377321" y="1839602"/>
            <a:ext cx="1304753" cy="4924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NCS21673/4/5, </a:t>
            </a:r>
            <a:b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40V,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CMV below  Gnd.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0368222" y="3676192"/>
            <a:ext cx="1823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www.onsemi.com/NCS21802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33455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7178043" y="2882033"/>
            <a:ext cx="1057740" cy="478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NCS21911/2/4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33455"/>
              </a:solidFill>
              <a:effectLst/>
              <a:uLnTx/>
              <a:uFillTx/>
              <a:latin typeface="Arial Narrow" panose="020B0606020202030204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36V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2 MHz </a:t>
            </a:r>
            <a:b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ZD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Op Amps.</a:t>
            </a:r>
          </a:p>
        </p:txBody>
      </p:sp>
      <p:sp>
        <p:nvSpPr>
          <p:cNvPr id="122" name="Rounded Rectangle 121"/>
          <p:cNvSpPr/>
          <p:nvPr/>
        </p:nvSpPr>
        <p:spPr bwMode="auto">
          <a:xfrm>
            <a:off x="5740743" y="2848430"/>
            <a:ext cx="1289361" cy="478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NCS20166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33455"/>
              </a:solidFill>
              <a:effectLst/>
              <a:uLnTx/>
              <a:uFillTx/>
              <a:latin typeface="Arial Narrow" panose="020B0606020202030204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5V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10MHz Op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Amps.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9494980" y="2230308"/>
            <a:ext cx="1276532" cy="478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NCS21671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40V, CMV below Gnd.</a:t>
            </a:r>
          </a:p>
        </p:txBody>
      </p:sp>
      <p:sp>
        <p:nvSpPr>
          <p:cNvPr id="125" name="Rounded Rectangle 124"/>
          <p:cNvSpPr/>
          <p:nvPr/>
        </p:nvSpPr>
        <p:spPr bwMode="auto">
          <a:xfrm>
            <a:off x="7671774" y="3551739"/>
            <a:ext cx="1289361" cy="478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NCS21802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334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5V 1MHz ZD Op Amp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660840" y="4689362"/>
            <a:ext cx="2337561" cy="45860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Expanding Product Family! </a:t>
            </a:r>
          </a:p>
          <a:p>
            <a:pPr algn="ctr"/>
            <a:r>
              <a:rPr lang="en-US" sz="1050" dirty="0" smtClean="0"/>
              <a:t>Samples Available now for NCS21801/2/3/4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383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78" y="-125445"/>
            <a:ext cx="11231880" cy="1914144"/>
          </a:xfrm>
        </p:spPr>
        <p:txBody>
          <a:bodyPr>
            <a:normAutofit/>
          </a:bodyPr>
          <a:lstStyle/>
          <a:p>
            <a:r>
              <a:rPr lang="en-US" dirty="0" smtClean="0"/>
              <a:t>Competitive </a:t>
            </a:r>
            <a:br>
              <a:rPr lang="en-US" dirty="0" smtClean="0"/>
            </a:br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fld id="{9785B1F3-99CC-4166-B455-3B6EAC8C8609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356350"/>
            <a:ext cx="663575" cy="365125"/>
          </a:xfrm>
        </p:spPr>
        <p:txBody>
          <a:bodyPr/>
          <a:lstStyle/>
          <a:p>
            <a:fld id="{5853B473-0271-47CF-900A-D77E281FB591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440284"/>
              </p:ext>
            </p:extLst>
          </p:nvPr>
        </p:nvGraphicFramePr>
        <p:xfrm>
          <a:off x="3215891" y="130587"/>
          <a:ext cx="8805421" cy="62638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88">
                  <a:extLst>
                    <a:ext uri="{9D8B030D-6E8A-4147-A177-3AD203B41FA5}">
                      <a16:colId xmlns:a16="http://schemas.microsoft.com/office/drawing/2014/main" val="341408546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4184348282"/>
                    </a:ext>
                  </a:extLst>
                </a:gridCol>
                <a:gridCol w="2365248">
                  <a:extLst>
                    <a:ext uri="{9D8B030D-6E8A-4147-A177-3AD203B41FA5}">
                      <a16:colId xmlns:a16="http://schemas.microsoft.com/office/drawing/2014/main" val="3485219509"/>
                    </a:ext>
                  </a:extLst>
                </a:gridCol>
              </a:tblGrid>
              <a:tr h="3756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dirty="0" smtClean="0">
                        <a:solidFill>
                          <a:schemeClr val="tx2"/>
                        </a:solidFill>
                        <a:latin typeface="Helvetica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kern="1200" dirty="0" smtClean="0"/>
                        <a:t>NCS21802</a:t>
                      </a:r>
                      <a:endParaRPr lang="en-US" altLang="ko-KR" sz="1600" b="1" kern="1200" dirty="0">
                        <a:solidFill>
                          <a:schemeClr val="tx2"/>
                        </a:solidFill>
                        <a:latin typeface="Helvetica" pitchFamily="34" charset="0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 smtClean="0"/>
                        <a:t>AD8571/2/4</a:t>
                      </a:r>
                      <a:endParaRPr lang="en-US" altLang="ko-KR" sz="1600" kern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 smtClean="0"/>
                        <a:t>MAX40100</a:t>
                      </a:r>
                      <a:endParaRPr lang="en-US" altLang="ko-KR" sz="1600" kern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Corporation</a:t>
                      </a:r>
                      <a:endParaRPr lang="ko-KR" altLang="en-US" sz="1500" dirty="0" smtClean="0">
                        <a:solidFill>
                          <a:schemeClr val="tx2"/>
                        </a:solidFill>
                        <a:latin typeface="Helvetica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ON Semiconductor</a:t>
                      </a:r>
                      <a:endParaRPr lang="en-US" altLang="ko-KR" sz="1500" dirty="0" smtClean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Analog Devices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Maximum Integrated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506">
                <a:tc gridSpan="4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600" kern="1200" dirty="0" smtClean="0">
                          <a:solidFill>
                            <a:schemeClr val="bg1"/>
                          </a:solidFill>
                        </a:rPr>
                        <a:t>Power Supply</a:t>
                      </a:r>
                      <a:endParaRPr lang="ko-KR" altLang="en-US" sz="1600" kern="1200" baseline="0" dirty="0">
                        <a:solidFill>
                          <a:schemeClr val="bg1"/>
                        </a:solidFill>
                        <a:latin typeface="Helvetic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600" kern="1200" baseline="0" dirty="0">
                        <a:solidFill>
                          <a:schemeClr val="dk1"/>
                        </a:solidFill>
                        <a:latin typeface="Helvetic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506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600" kern="1200" baseline="0" dirty="0" smtClean="0"/>
                        <a:t>Supply Voltage</a:t>
                      </a:r>
                      <a:endParaRPr lang="ko-KR" altLang="en-US" sz="1600" kern="1200" baseline="0" dirty="0">
                        <a:solidFill>
                          <a:schemeClr val="tx2"/>
                        </a:solidFill>
                        <a:latin typeface="Helvetic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1.6 to 5.5 V (T = 0 to 85 C)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2.7 V to 5 V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1.6 V to 5.5 V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2735432966"/>
                  </a:ext>
                </a:extLst>
              </a:tr>
              <a:tr h="342506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600" kern="1200" dirty="0" smtClean="0"/>
                        <a:t>IDD</a:t>
                      </a:r>
                      <a:endParaRPr lang="ko-KR" altLang="en-US" sz="1600" kern="1200" baseline="-25000" dirty="0">
                        <a:solidFill>
                          <a:schemeClr val="tx2"/>
                        </a:solidFill>
                        <a:latin typeface="Helvetic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75 µA </a:t>
                      </a:r>
                      <a:r>
                        <a:rPr lang="en-US" sz="1400" dirty="0" err="1" smtClean="0"/>
                        <a:t>typ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850 µA </a:t>
                      </a:r>
                      <a:r>
                        <a:rPr lang="en-US" sz="1400" dirty="0" err="1" smtClean="0"/>
                        <a:t>typ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66 µA </a:t>
                      </a:r>
                      <a:r>
                        <a:rPr lang="en-US" sz="1400" dirty="0" err="1" smtClean="0"/>
                        <a:t>typ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50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baseline="0" dirty="0" smtClean="0">
                          <a:solidFill>
                            <a:schemeClr val="bg1"/>
                          </a:solidFill>
                        </a:rPr>
                        <a:t>Input</a:t>
                      </a:r>
                      <a:endParaRPr lang="ko-KR" altLang="en-US" sz="1600" kern="1200" baseline="0" dirty="0" smtClean="0">
                        <a:solidFill>
                          <a:schemeClr val="bg1"/>
                        </a:solidFill>
                        <a:latin typeface="Helvetic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kern="1200" baseline="0" dirty="0" smtClean="0">
                        <a:solidFill>
                          <a:schemeClr val="dk1"/>
                        </a:solidFill>
                        <a:latin typeface="Helvetic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484279"/>
                  </a:ext>
                </a:extLst>
              </a:tr>
              <a:tr h="342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VOS</a:t>
                      </a:r>
                      <a:endParaRPr lang="ko-KR" altLang="en-US" sz="1600" dirty="0" smtClean="0">
                        <a:solidFill>
                          <a:schemeClr val="tx2"/>
                        </a:solidFill>
                        <a:latin typeface="Helvetica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 µV max (T = 25 C)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 µV max (T = 25 C)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 µV max (T = 25 C)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VOS</a:t>
                      </a:r>
                      <a:r>
                        <a:rPr lang="en-US" altLang="ko-KR" sz="1600" baseline="0" dirty="0" smtClean="0"/>
                        <a:t> Drift</a:t>
                      </a:r>
                      <a:endParaRPr lang="en-US" altLang="ko-KR" sz="1600" baseline="0" dirty="0" smtClean="0">
                        <a:solidFill>
                          <a:schemeClr val="tx2"/>
                        </a:solidFill>
                        <a:latin typeface="Helvetica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 </a:t>
                      </a:r>
                      <a:r>
                        <a:rPr lang="en-US" sz="1400" dirty="0" err="1" smtClean="0"/>
                        <a:t>nV</a:t>
                      </a:r>
                      <a:r>
                        <a:rPr lang="en-US" sz="1400" dirty="0" smtClean="0"/>
                        <a:t>/C </a:t>
                      </a:r>
                      <a:r>
                        <a:rPr lang="en-US" sz="1400" dirty="0" err="1" smtClean="0"/>
                        <a:t>typ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50 </a:t>
                      </a:r>
                      <a:r>
                        <a:rPr lang="en-US" sz="1400" dirty="0" err="1" smtClean="0"/>
                        <a:t>nV</a:t>
                      </a:r>
                      <a:r>
                        <a:rPr lang="en-US" sz="1400" dirty="0" smtClean="0"/>
                        <a:t>/C max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 </a:t>
                      </a:r>
                      <a:r>
                        <a:rPr lang="en-US" sz="1400" dirty="0" err="1" smtClean="0"/>
                        <a:t>nV</a:t>
                      </a:r>
                      <a:r>
                        <a:rPr lang="en-US" sz="1400" dirty="0" smtClean="0"/>
                        <a:t>/C </a:t>
                      </a:r>
                      <a:r>
                        <a:rPr lang="en-US" sz="1400" dirty="0" err="1" smtClean="0"/>
                        <a:t>typ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4</a:t>
                      </a:r>
                      <a:r>
                        <a:rPr lang="en-US" sz="1400" dirty="0" smtClean="0"/>
                        <a:t>0 </a:t>
                      </a:r>
                      <a:r>
                        <a:rPr lang="en-US" sz="1400" dirty="0" err="1" smtClean="0"/>
                        <a:t>nV</a:t>
                      </a:r>
                      <a:r>
                        <a:rPr lang="en-US" sz="1400" dirty="0" smtClean="0"/>
                        <a:t>/C max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 </a:t>
                      </a:r>
                      <a:r>
                        <a:rPr lang="en-US" sz="1400" dirty="0" err="1" smtClean="0"/>
                        <a:t>nV</a:t>
                      </a:r>
                      <a:r>
                        <a:rPr lang="en-US" sz="1400" dirty="0" smtClean="0"/>
                        <a:t>/C </a:t>
                      </a:r>
                      <a:r>
                        <a:rPr lang="en-US" sz="1400" dirty="0" err="1" smtClean="0"/>
                        <a:t>typ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50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baseline="0" dirty="0" smtClean="0">
                          <a:solidFill>
                            <a:schemeClr val="bg1"/>
                          </a:solidFill>
                        </a:rPr>
                        <a:t>Dynamic Performance</a:t>
                      </a:r>
                      <a:endParaRPr lang="ko-KR" altLang="en-US" sz="1600" kern="1200" baseline="0" dirty="0" smtClean="0">
                        <a:solidFill>
                          <a:schemeClr val="bg1"/>
                        </a:solidFill>
                        <a:latin typeface="Helvetic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kern="1200" baseline="0" dirty="0" smtClean="0">
                        <a:solidFill>
                          <a:schemeClr val="dk1"/>
                        </a:solidFill>
                        <a:latin typeface="Helvetic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001102"/>
                  </a:ext>
                </a:extLst>
              </a:tr>
              <a:tr h="342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Slew Rate</a:t>
                      </a:r>
                      <a:endParaRPr lang="ko-KR" altLang="en-US" sz="1600" baseline="0" dirty="0" smtClean="0">
                        <a:solidFill>
                          <a:schemeClr val="tx2"/>
                        </a:solidFill>
                        <a:latin typeface="Helvetica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</a:t>
                      </a:r>
                      <a:r>
                        <a:rPr lang="en-US" sz="1400" baseline="0" dirty="0" smtClean="0"/>
                        <a:t> V/</a:t>
                      </a:r>
                      <a:r>
                        <a:rPr lang="en-US" sz="1400" dirty="0" smtClean="0"/>
                        <a:t>µs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</a:t>
                      </a:r>
                      <a:r>
                        <a:rPr lang="en-US" sz="1400" baseline="0" dirty="0" smtClean="0"/>
                        <a:t> V/</a:t>
                      </a:r>
                      <a:r>
                        <a:rPr lang="en-US" sz="1400" dirty="0" smtClean="0"/>
                        <a:t>µs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</a:t>
                      </a:r>
                      <a:r>
                        <a:rPr lang="en-US" sz="1400" baseline="0" dirty="0" smtClean="0"/>
                        <a:t> V/</a:t>
                      </a:r>
                      <a:r>
                        <a:rPr lang="en-US" sz="1400" dirty="0" smtClean="0"/>
                        <a:t>µs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aseline="0" dirty="0" smtClean="0"/>
                        <a:t>Voltage Noise Density</a:t>
                      </a:r>
                      <a:endParaRPr lang="ko-KR" altLang="en-US" sz="1600" baseline="0" dirty="0" smtClean="0">
                        <a:solidFill>
                          <a:schemeClr val="tx2"/>
                        </a:solidFill>
                        <a:latin typeface="Helvetica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42 </a:t>
                      </a:r>
                      <a:r>
                        <a:rPr lang="en-US" sz="1400" dirty="0" err="1" smtClean="0"/>
                        <a:t>nV</a:t>
                      </a:r>
                      <a:r>
                        <a:rPr lang="en-US" sz="1400" dirty="0" smtClean="0"/>
                        <a:t>/√Hz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51 </a:t>
                      </a:r>
                      <a:r>
                        <a:rPr lang="en-US" sz="1400" dirty="0" err="1" smtClean="0"/>
                        <a:t>nV</a:t>
                      </a:r>
                      <a:r>
                        <a:rPr lang="en-US" sz="1400" dirty="0" smtClean="0"/>
                        <a:t>/√Hz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42 </a:t>
                      </a:r>
                      <a:r>
                        <a:rPr lang="en-US" sz="1400" dirty="0" err="1" smtClean="0"/>
                        <a:t>nV</a:t>
                      </a:r>
                      <a:r>
                        <a:rPr lang="en-US" sz="1400" dirty="0" smtClean="0"/>
                        <a:t>/√Hz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aseline="0" dirty="0" smtClean="0"/>
                        <a:t>Voltage Noise</a:t>
                      </a:r>
                      <a:endParaRPr lang="ko-KR" altLang="en-US" sz="1600" baseline="0" dirty="0" smtClean="0">
                        <a:solidFill>
                          <a:schemeClr val="tx2"/>
                        </a:solidFill>
                        <a:latin typeface="Helvetica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 µ</a:t>
                      </a:r>
                      <a:r>
                        <a:rPr lang="en-US" sz="1400" dirty="0" err="1" smtClean="0"/>
                        <a:t>Vpp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1.3 µ</a:t>
                      </a:r>
                      <a:r>
                        <a:rPr lang="en-US" sz="1400" dirty="0" err="1" smtClean="0"/>
                        <a:t>Vpp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0.42 µ</a:t>
                      </a:r>
                      <a:r>
                        <a:rPr lang="en-US" sz="1400" dirty="0" err="1" smtClean="0"/>
                        <a:t>Vpp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baseline="0" dirty="0" smtClean="0"/>
                        <a:t>Gain Bandwidth</a:t>
                      </a:r>
                      <a:endParaRPr lang="ko-KR" altLang="en-US" sz="1600" kern="1200" baseline="-25000" dirty="0" smtClean="0">
                        <a:solidFill>
                          <a:schemeClr val="tx2"/>
                        </a:solidFill>
                        <a:latin typeface="Helvetic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 MHz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 MHz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 MHz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604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baseline="0" dirty="0" smtClean="0"/>
                        <a:t>Package Type</a:t>
                      </a:r>
                      <a:endParaRPr lang="ko-KR" altLang="en-US" sz="1600" kern="1200" baseline="0" dirty="0" smtClean="0">
                        <a:solidFill>
                          <a:schemeClr val="tx2"/>
                        </a:solidFill>
                        <a:latin typeface="Helvetic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Micro8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8L MSOP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WLP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6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UDFN8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8L</a:t>
                      </a:r>
                      <a:r>
                        <a:rPr lang="en-US" sz="1400" baseline="0" dirty="0" smtClean="0"/>
                        <a:t> SOIC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46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8L TSSOP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02" y="1500993"/>
            <a:ext cx="2938553" cy="37713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1402" y="5335690"/>
            <a:ext cx="2938553" cy="45860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Expanding Package Configurations! </a:t>
            </a:r>
          </a:p>
          <a:p>
            <a:pPr algn="ctr"/>
            <a:r>
              <a:rPr lang="en-US" sz="1050" dirty="0" smtClean="0"/>
              <a:t>Samples Available Now for NCS21801/2/3/4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732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ounded Rectangle 256"/>
          <p:cNvSpPr/>
          <p:nvPr/>
        </p:nvSpPr>
        <p:spPr>
          <a:xfrm>
            <a:off x="3454622" y="3609226"/>
            <a:ext cx="2556641" cy="158456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Product Overview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NCS21802</a:t>
            </a:r>
          </a:p>
          <a:p>
            <a:pPr algn="ctr">
              <a:tabLst>
                <a:tab pos="568325" algn="l"/>
              </a:tabLst>
            </a:pPr>
            <a:r>
              <a:rPr lang="en-US" sz="2000" dirty="0">
                <a:solidFill>
                  <a:schemeClr val="tx2"/>
                </a:solidFill>
                <a:hlinkClick r:id="rId2" action="ppaction://hlinkfile"/>
              </a:rPr>
              <a:t>Click Here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58" name="Rounded Rectangle 257"/>
          <p:cNvSpPr/>
          <p:nvPr/>
        </p:nvSpPr>
        <p:spPr>
          <a:xfrm>
            <a:off x="6180742" y="3609226"/>
            <a:ext cx="2556641" cy="158456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Blog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Application Requirements for precise Industrial Control</a:t>
            </a:r>
          </a:p>
          <a:p>
            <a:pPr algn="ctr">
              <a:tabLst>
                <a:tab pos="568325" algn="l"/>
              </a:tabLst>
            </a:pPr>
            <a:r>
              <a:rPr lang="en-US" sz="2000" dirty="0">
                <a:solidFill>
                  <a:schemeClr val="tx2"/>
                </a:solidFill>
                <a:hlinkClick r:id="rId3"/>
              </a:rPr>
              <a:t>Click Here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59" name="Rounded Rectangle 258"/>
          <p:cNvSpPr/>
          <p:nvPr/>
        </p:nvSpPr>
        <p:spPr>
          <a:xfrm>
            <a:off x="8906862" y="3609226"/>
            <a:ext cx="2556641" cy="158456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Evaluation Board</a:t>
            </a:r>
          </a:p>
          <a:p>
            <a:pPr lvl="0" algn="ctr"/>
            <a:r>
              <a:rPr lang="en-US" sz="1400" b="1" dirty="0" smtClean="0">
                <a:solidFill>
                  <a:schemeClr val="tx2"/>
                </a:solidFill>
              </a:rPr>
              <a:t>Battery Management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ctr">
              <a:tabLst>
                <a:tab pos="568325" algn="l"/>
              </a:tabLst>
            </a:pPr>
            <a:r>
              <a:rPr lang="en-US" sz="2000" dirty="0" smtClean="0">
                <a:solidFill>
                  <a:schemeClr val="tx2"/>
                </a:solidFill>
                <a:hlinkClick r:id="rId4"/>
              </a:rPr>
              <a:t>Click </a:t>
            </a:r>
            <a:r>
              <a:rPr lang="en-US" sz="2000" dirty="0">
                <a:solidFill>
                  <a:schemeClr val="tx2"/>
                </a:solidFill>
                <a:hlinkClick r:id="rId4"/>
              </a:rPr>
              <a:t>Here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5389941" y="3010719"/>
            <a:ext cx="141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Collateral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6047" y="302285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Pricing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365" y="763950"/>
            <a:ext cx="39912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</a:rPr>
              <a:t>NCS21802DMR2G: </a:t>
            </a:r>
            <a:r>
              <a:rPr lang="en-US" sz="1200" b="1" dirty="0" smtClean="0">
                <a:solidFill>
                  <a:schemeClr val="tx2"/>
                </a:solidFill>
              </a:rPr>
              <a:t>$0.4046</a:t>
            </a:r>
            <a:endParaRPr lang="en-US" sz="1200" b="1" dirty="0">
              <a:solidFill>
                <a:schemeClr val="tx2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4,000</a:t>
            </a:r>
            <a:endParaRPr lang="en-US" sz="1200" dirty="0">
              <a:solidFill>
                <a:schemeClr val="tx2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Micro8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  <a:p>
            <a:pPr lvl="2"/>
            <a:endParaRPr lang="en-US" sz="12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</a:rPr>
              <a:t>NCS21802MUTBG: $</a:t>
            </a:r>
            <a:r>
              <a:rPr lang="en-US" sz="1200" b="1" dirty="0" smtClean="0">
                <a:solidFill>
                  <a:schemeClr val="tx2"/>
                </a:solidFill>
              </a:rPr>
              <a:t>0.4046</a:t>
            </a:r>
            <a:endParaRPr lang="en-US" sz="1200" b="1" dirty="0">
              <a:solidFill>
                <a:schemeClr val="tx2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3,000</a:t>
            </a:r>
            <a:endParaRPr lang="en-US" sz="1200" dirty="0">
              <a:solidFill>
                <a:schemeClr val="tx2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UDFN8</a:t>
            </a:r>
            <a:endParaRPr lang="en-US" sz="1200" dirty="0">
              <a:solidFill>
                <a:schemeClr val="tx2"/>
              </a:solidFill>
            </a:endParaRPr>
          </a:p>
          <a:p>
            <a:pPr lvl="2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8502" y="3584137"/>
            <a:ext cx="2556641" cy="158456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Data Sheet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NCS21801/2/3/4</a:t>
            </a:r>
            <a:endParaRPr lang="en-US" sz="1400" b="1" dirty="0">
              <a:solidFill>
                <a:schemeClr val="tx2"/>
              </a:solidFill>
            </a:endParaRPr>
          </a:p>
          <a:p>
            <a:pPr algn="ctr">
              <a:tabLst>
                <a:tab pos="568325" algn="l"/>
              </a:tabLst>
            </a:pPr>
            <a:r>
              <a:rPr lang="en-US" sz="2000" dirty="0">
                <a:solidFill>
                  <a:schemeClr val="tx2"/>
                </a:solidFill>
                <a:hlinkClick r:id="rId5"/>
              </a:rPr>
              <a:t>Click Here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59158" t="37787" r="5991" b="36351"/>
          <a:stretch/>
        </p:blipFill>
        <p:spPr>
          <a:xfrm>
            <a:off x="6242267" y="2325072"/>
            <a:ext cx="719930" cy="6856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t="72165" r="58560" b="680"/>
          <a:stretch/>
        </p:blipFill>
        <p:spPr>
          <a:xfrm>
            <a:off x="6138273" y="1137282"/>
            <a:ext cx="879187" cy="7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blic Information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nal Use Only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fidential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ublic Information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Internal Use Only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onfidential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F4YVM2C5QEYC-631468080-50</_dlc_DocId>
    <_dlc_DocIdUrl xmlns="e4678c56-0b70-41a7-9cf0-17b28b6c32bd">
      <Url>http://theconnection.onsemi.com/sm/mc/_layouts/15/DocIdRedir.aspx?ID=F4YVM2C5QEYC-631468080-50</Url>
      <Description>F4YVM2C5QEYC-631468080-50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6E6404-E1B9-4809-898E-D71D7C3E1EB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4678c56-0b70-41a7-9cf0-17b28b6c32b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154922-4117-4276-B8C7-65F8F125637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F0455E5-6EF0-46C9-81A0-9F59CFBFD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45F33DB-83AF-4B88-9493-66D9606D53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654</Words>
  <Application>Microsoft Office PowerPoint</Application>
  <PresentationFormat>Widescreen</PresentationFormat>
  <Paragraphs>174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22" baseType="lpstr">
      <vt:lpstr>ＭＳ Ｐゴシック</vt:lpstr>
      <vt:lpstr>Adobe 명조 Std Acro M</vt:lpstr>
      <vt:lpstr>Arial</vt:lpstr>
      <vt:lpstr>Arial Narrow</vt:lpstr>
      <vt:lpstr>Calibri</vt:lpstr>
      <vt:lpstr>Franklin Gothic Book</vt:lpstr>
      <vt:lpstr>Franklin Gothic Medium</vt:lpstr>
      <vt:lpstr>Helvetica</vt:lpstr>
      <vt:lpstr>Inter</vt:lpstr>
      <vt:lpstr>Inter Medium</vt:lpstr>
      <vt:lpstr>Wingdings</vt:lpstr>
      <vt:lpstr>Public Information</vt:lpstr>
      <vt:lpstr>Internal Use Only</vt:lpstr>
      <vt:lpstr>Confidential</vt:lpstr>
      <vt:lpstr>1_Public Information</vt:lpstr>
      <vt:lpstr>1_Internal Use Only</vt:lpstr>
      <vt:lpstr>1_Confidential</vt:lpstr>
      <vt:lpstr>NCS21802</vt:lpstr>
      <vt:lpstr>NCS21802 Zero-Drift Precision Op Amp</vt:lpstr>
      <vt:lpstr>Amplifier Product Portfolio</vt:lpstr>
      <vt:lpstr>Competitive  Comparison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2018-03-12T17:42:36Z</dcterms:created>
  <dcterms:modified xsi:type="dcterms:W3CDTF">2021-08-09T22:25:11Z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3906978f-2b29-4cbb-b6dd-66940db2966e</vt:lpwstr>
  </property>
  <property fmtid="{D5CDD505-2E9C-101B-9397-08002B2CF9AE}" pid="3" name="ContentTypeId">
    <vt:lpwstr>0x010100E82A9054086F0942B3853AFC0E787513</vt:lpwstr>
  </property>
</Properties>
</file>