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>
  <p:sldMasterIdLst>
    <p:sldMasterId id="2147483686" r:id="rId4"/>
  </p:sldMasterIdLst>
  <p:notesMasterIdLst>
    <p:notesMasterId r:id="rId47"/>
  </p:notesMasterIdLst>
  <p:sldIdLst>
    <p:sldId id="256" r:id="rId5"/>
    <p:sldId id="398" r:id="rId6"/>
    <p:sldId id="393" r:id="rId7"/>
    <p:sldId id="258" r:id="rId8"/>
    <p:sldId id="260" r:id="rId9"/>
    <p:sldId id="375" r:id="rId10"/>
    <p:sldId id="376" r:id="rId11"/>
    <p:sldId id="259" r:id="rId12"/>
    <p:sldId id="338" r:id="rId13"/>
    <p:sldId id="262" r:id="rId14"/>
    <p:sldId id="264" r:id="rId15"/>
    <p:sldId id="336" r:id="rId16"/>
    <p:sldId id="268" r:id="rId17"/>
    <p:sldId id="269" r:id="rId18"/>
    <p:sldId id="362" r:id="rId19"/>
    <p:sldId id="341" r:id="rId20"/>
    <p:sldId id="343" r:id="rId21"/>
    <p:sldId id="346" r:id="rId22"/>
    <p:sldId id="348" r:id="rId23"/>
    <p:sldId id="363" r:id="rId24"/>
    <p:sldId id="339" r:id="rId25"/>
    <p:sldId id="274" r:id="rId26"/>
    <p:sldId id="275" r:id="rId27"/>
    <p:sldId id="358" r:id="rId28"/>
    <p:sldId id="364" r:id="rId29"/>
    <p:sldId id="360" r:id="rId30"/>
    <p:sldId id="392" r:id="rId31"/>
    <p:sldId id="329" r:id="rId32"/>
    <p:sldId id="330" r:id="rId33"/>
    <p:sldId id="365" r:id="rId34"/>
    <p:sldId id="284" r:id="rId35"/>
    <p:sldId id="361" r:id="rId36"/>
    <p:sldId id="278" r:id="rId37"/>
    <p:sldId id="283" r:id="rId38"/>
    <p:sldId id="324" r:id="rId39"/>
    <p:sldId id="366" r:id="rId40"/>
    <p:sldId id="305" r:id="rId41"/>
    <p:sldId id="397" r:id="rId42"/>
    <p:sldId id="399" r:id="rId43"/>
    <p:sldId id="395" r:id="rId44"/>
    <p:sldId id="396" r:id="rId45"/>
    <p:sldId id="300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000FF"/>
    <a:srgbClr val="428FE1"/>
    <a:srgbClr val="BDD6F0"/>
    <a:srgbClr val="BBE3B6"/>
    <a:srgbClr val="92D050"/>
    <a:srgbClr val="FFDB75"/>
    <a:srgbClr val="FFF2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87" autoAdjust="0"/>
    <p:restoredTop sz="74796" autoAdjust="0"/>
  </p:normalViewPr>
  <p:slideViewPr>
    <p:cSldViewPr snapToGrid="0">
      <p:cViewPr varScale="1">
        <p:scale>
          <a:sx n="85" d="100"/>
          <a:sy n="85" d="100"/>
        </p:scale>
        <p:origin x="150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24" d="100"/>
          <a:sy n="124" d="100"/>
        </p:scale>
        <p:origin x="4950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0.v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image" Target="../media/image36.e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0.emf"/><Relationship Id="rId2" Type="http://schemas.openxmlformats.org/officeDocument/2006/relationships/image" Target="../media/image39.emf"/><Relationship Id="rId1" Type="http://schemas.openxmlformats.org/officeDocument/2006/relationships/image" Target="../media/image38.emf"/></Relationships>
</file>

<file path=ppt/drawings/_rels/vmlDrawing12.vml.rels><?xml version="1.0" encoding="UTF-8" standalone="yes"?>
<Relationships xmlns="http://schemas.openxmlformats.org/package/2006/relationships"><Relationship Id="rId2" Type="http://schemas.openxmlformats.org/officeDocument/2006/relationships/image" Target="../media/image46.emf"/><Relationship Id="rId1" Type="http://schemas.openxmlformats.org/officeDocument/2006/relationships/image" Target="../media/image45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9.emf"/></Relationships>
</file>

<file path=ppt/drawings/_rels/vmlDrawing14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16.vml.rels><?xml version="1.0" encoding="UTF-8" standalone="yes"?>
<Relationships xmlns="http://schemas.openxmlformats.org/package/2006/relationships"><Relationship Id="rId2" Type="http://schemas.openxmlformats.org/officeDocument/2006/relationships/image" Target="../media/image56.emf"/><Relationship Id="rId1" Type="http://schemas.openxmlformats.org/officeDocument/2006/relationships/image" Target="../media/image55.emf"/></Relationships>
</file>

<file path=ppt/drawings/_rels/vmlDrawing17.vml.rels><?xml version="1.0" encoding="UTF-8" standalone="yes"?>
<Relationships xmlns="http://schemas.openxmlformats.org/package/2006/relationships"><Relationship Id="rId2" Type="http://schemas.openxmlformats.org/officeDocument/2006/relationships/image" Target="../media/image61.emf"/><Relationship Id="rId1" Type="http://schemas.openxmlformats.org/officeDocument/2006/relationships/image" Target="../media/image60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emf"/></Relationships>
</file>

<file path=ppt/drawings/_rels/vmlDrawing19.vml.rels><?xml version="1.0" encoding="UTF-8" standalone="yes"?>
<Relationships xmlns="http://schemas.openxmlformats.org/package/2006/relationships"><Relationship Id="rId2" Type="http://schemas.openxmlformats.org/officeDocument/2006/relationships/image" Target="../media/image67.emf"/><Relationship Id="rId1" Type="http://schemas.openxmlformats.org/officeDocument/2006/relationships/image" Target="../media/image66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20.vml.rels><?xml version="1.0" encoding="UTF-8" standalone="yes"?>
<Relationships xmlns="http://schemas.openxmlformats.org/package/2006/relationships"><Relationship Id="rId2" Type="http://schemas.openxmlformats.org/officeDocument/2006/relationships/image" Target="../media/image70.emf"/><Relationship Id="rId1" Type="http://schemas.openxmlformats.org/officeDocument/2006/relationships/image" Target="../media/image69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7.vml.rels><?xml version="1.0" encoding="UTF-8" standalone="yes"?>
<Relationships xmlns="http://schemas.openxmlformats.org/package/2006/relationships"><Relationship Id="rId2" Type="http://schemas.openxmlformats.org/officeDocument/2006/relationships/image" Target="../media/image23.emf"/><Relationship Id="rId1" Type="http://schemas.openxmlformats.org/officeDocument/2006/relationships/image" Target="../media/image22.e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image" Target="../media/image29.emf"/><Relationship Id="rId4" Type="http://schemas.openxmlformats.org/officeDocument/2006/relationships/image" Target="../media/image3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58D8EE-0DC9-4DC2-84BB-ECB37F542399}" type="datetimeFigureOut">
              <a:rPr lang="en-US" smtClean="0"/>
              <a:t>12/21/2021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E89881-4648-46E5-A141-417FDD2FA7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6088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3799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1328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921845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26213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95050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131913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8605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22352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49961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62052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7772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521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91931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29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70483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05038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9283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05860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7349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43590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19159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3707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711253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708229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2791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582627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15644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45228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HW fully</a:t>
            </a:r>
            <a:r>
              <a:rPr lang="en-US" baseline="0" dirty="0"/>
              <a:t> built and tested at this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t>40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67349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HW fully built</a:t>
            </a:r>
            <a:r>
              <a:rPr lang="en-US" baseline="0" dirty="0"/>
              <a:t> and tested at this time with discrete driver implementation.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94F50B-1AF7-455B-9344-7FFBF72D630E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7832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5234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582706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61532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264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54470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E89881-4648-46E5-A141-417FDD2FA78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645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pp_cover_v10_ora_gry_clean_hood.jpg"/>
          <p:cNvPicPr preferRelativeResize="0"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4" y="2108"/>
            <a:ext cx="12192127" cy="685589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 userDrawn="1">
            <p:ph type="ctrTitle"/>
          </p:nvPr>
        </p:nvSpPr>
        <p:spPr>
          <a:xfrm>
            <a:off x="914401" y="2679098"/>
            <a:ext cx="10363200" cy="810920"/>
          </a:xfrm>
        </p:spPr>
        <p:txBody>
          <a:bodyPr anchor="b" anchorCtr="0"/>
          <a:lstStyle>
            <a:lvl1pPr algn="ctr">
              <a:lnSpc>
                <a:spcPct val="96000"/>
              </a:lnSpc>
              <a:defRPr sz="3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B8030EE1-64F0-EE41-B4AD-B849CAF72B79}"/>
              </a:ext>
            </a:extLst>
          </p:cNvPr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2108750" y="3482114"/>
            <a:ext cx="7974502" cy="1898378"/>
          </a:xfrm>
          <a:noFill/>
        </p:spPr>
        <p:txBody>
          <a:bodyPr anchor="t" anchorCtr="0">
            <a:noAutofit/>
          </a:bodyPr>
          <a:lstStyle>
            <a:lvl1pPr marL="0" indent="0" algn="ctr">
              <a:spcBef>
                <a:spcPts val="900"/>
              </a:spcBef>
              <a:buNone/>
              <a:defRPr sz="2400" b="1" i="0" baseline="0">
                <a:solidFill>
                  <a:schemeClr val="bg1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15" name="TextBox 14"/>
          <p:cNvSpPr txBox="1"/>
          <p:nvPr userDrawn="1"/>
        </p:nvSpPr>
        <p:spPr>
          <a:xfrm>
            <a:off x="4975439" y="6601688"/>
            <a:ext cx="2241262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1" i="0" u="none" strike="noStrike" kern="700" cap="none" spc="10" normalizeH="0" baseline="0" noProof="0">
                <a:ln>
                  <a:noFill/>
                </a:ln>
                <a:solidFill>
                  <a:schemeClr val="bg1">
                    <a:lumMod val="85000"/>
                  </a:schemeClr>
                </a:solidFill>
                <a:effectLst/>
                <a:uLnTx/>
                <a:uFillTx/>
                <a:latin typeface="Arial"/>
                <a:ea typeface="Inter" panose="020B0502030000000004" pitchFamily="34" charset="0"/>
                <a:cs typeface="Arial" panose="020B0604020202020204" pitchFamily="34" charset="0"/>
              </a:rPr>
              <a:t>Public Information     © onsemi 2021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423" y="6441146"/>
            <a:ext cx="1490857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6232893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 userDrawn="1">
            <p:ph type="title"/>
          </p:nvPr>
        </p:nvSpPr>
        <p:spPr>
          <a:xfrm>
            <a:off x="330799" y="138606"/>
            <a:ext cx="11530403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99" y="963615"/>
            <a:ext cx="11530403" cy="535531"/>
          </a:xfrm>
          <a:noFill/>
        </p:spPr>
        <p:txBody>
          <a:bodyPr vert="horz" wrap="square" lIns="109728" tIns="91440" rIns="91440" bIns="9144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 dirty="0"/>
              <a:t>Click to edit </a:t>
            </a:r>
            <a:r>
              <a:rPr lang="en-US"/>
              <a:t>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258299"/>
      </p:ext>
    </p:extLst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11" y="138606"/>
            <a:ext cx="11533588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99" y="963615"/>
            <a:ext cx="11530403" cy="535531"/>
          </a:xfrm>
          <a:noFill/>
        </p:spPr>
        <p:txBody>
          <a:bodyPr vert="horz" wrap="square" lIns="109728" tIns="91440" rIns="91440" bIns="9144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 dirty="0"/>
              <a:t>Click to edit </a:t>
            </a:r>
            <a:r>
              <a:rPr lang="en-US"/>
              <a:t>Master subtitle styles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0798" y="1600201"/>
            <a:ext cx="11533588" cy="4863974"/>
          </a:xfrm>
        </p:spPr>
        <p:txBody>
          <a:bodyPr lIns="109728"/>
          <a:lstStyle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819793409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832" y="941343"/>
            <a:ext cx="5235157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247" y="941343"/>
            <a:ext cx="5237214" cy="5359566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12412363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 Boxes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7832" y="1168401"/>
            <a:ext cx="5235157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26247" y="1168401"/>
            <a:ext cx="5237214" cy="5096123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tIns="100584" anchor="t" anchorCtr="0"/>
          <a:lstStyle>
            <a:lvl1pPr marL="0" indent="0" algn="ctr">
              <a:buNone/>
              <a:defRPr sz="20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99" y="593476"/>
            <a:ext cx="11530403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624552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801" y="785167"/>
            <a:ext cx="5566123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785167"/>
            <a:ext cx="5568309" cy="5497938"/>
          </a:xfrm>
        </p:spPr>
        <p:txBody>
          <a:bodyPr lIns="109728"/>
          <a:lstStyle>
            <a:lvl1pPr>
              <a:defRPr sz="2300"/>
            </a:lvl1pPr>
            <a:lvl2pPr>
              <a:defRPr sz="20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41860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264" y="828711"/>
            <a:ext cx="5487829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28600" indent="-228600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3847" y="828711"/>
            <a:ext cx="5487829" cy="5456828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91440" rIns="182880"/>
          <a:lstStyle>
            <a:lvl1pPr marL="230188" indent="-230188">
              <a:buFont typeface="Arial" pitchFamily="34" charset="0"/>
              <a:buChar char="•"/>
              <a:defRPr sz="2200" b="0"/>
            </a:lvl1pPr>
            <a:lvl2pPr marL="515938" indent="-233363">
              <a:spcBef>
                <a:spcPts val="600"/>
              </a:spcBef>
              <a:defRPr sz="2000">
                <a:solidFill>
                  <a:schemeClr val="tx1"/>
                </a:solidFill>
              </a:defRPr>
            </a:lvl2pPr>
            <a:lvl3pPr marL="739775" indent="-223838">
              <a:defRPr sz="1800">
                <a:solidFill>
                  <a:schemeClr val="tx1"/>
                </a:solidFill>
              </a:defRPr>
            </a:lvl3pPr>
            <a:lvl4pPr marL="1031875" indent="-206375"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87321961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801" y="808039"/>
            <a:ext cx="5566123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0801" y="1278468"/>
            <a:ext cx="5566123" cy="5099281"/>
          </a:xfrm>
        </p:spPr>
        <p:txBody>
          <a:bodyPr lIns="109728"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808039"/>
            <a:ext cx="5568309" cy="639762"/>
          </a:xfrm>
        </p:spPr>
        <p:txBody>
          <a:bodyPr anchor="t" anchorCtr="0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278468"/>
            <a:ext cx="5568309" cy="5099281"/>
          </a:xfrm>
        </p:spPr>
        <p:txBody>
          <a:bodyPr/>
          <a:lstStyle>
            <a:lvl1pPr>
              <a:lnSpc>
                <a:spcPct val="95000"/>
              </a:lnSpc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54504786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264" y="827087"/>
            <a:ext cx="5501028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8490" y="827087"/>
            <a:ext cx="5503189" cy="552760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228600" tIns="82296" rIns="22860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268" y="1305731"/>
            <a:ext cx="5501029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rgbClr val="000000"/>
                </a:solidFill>
              </a:defRPr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57225" indent="-2032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8491" y="1305731"/>
            <a:ext cx="5503189" cy="4845745"/>
          </a:xfrm>
        </p:spPr>
        <p:txBody>
          <a:bodyPr lIns="228600" rIns="228600"/>
          <a:lstStyle>
            <a:lvl1pPr marL="228600" indent="-228600">
              <a:lnSpc>
                <a:spcPct val="98000"/>
              </a:lnSpc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/>
            </a:lvl1pPr>
            <a:lvl2pPr marL="457200" indent="-228600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 marL="644525" indent="-192088">
              <a:lnSpc>
                <a:spcPct val="98000"/>
              </a:lnSpc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3pPr>
            <a:lvl4pPr marL="915988" indent="-206375"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lnSpc>
                <a:spcPct val="98000"/>
              </a:lnSpc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38724"/>
      </p:ext>
    </p:extLst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 Grey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8264" y="1208576"/>
            <a:ext cx="5501028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58490" y="1208576"/>
            <a:ext cx="5503189" cy="5123069"/>
          </a:xfrm>
          <a:gradFill>
            <a:gsLst>
              <a:gs pos="0">
                <a:srgbClr val="E2E2E2"/>
              </a:gs>
              <a:gs pos="50000">
                <a:srgbClr val="E2E2E2">
                  <a:alpha val="65000"/>
                </a:srgbClr>
              </a:gs>
              <a:gs pos="100000">
                <a:srgbClr val="E2E2E2">
                  <a:alpha val="0"/>
                </a:srgbClr>
              </a:gs>
            </a:gsLst>
            <a:lin ang="5400000" scaled="1"/>
          </a:gradFill>
        </p:spPr>
        <p:txBody>
          <a:bodyPr lIns="182880" tIns="82296" rIns="182880" anchor="t" anchorCtr="0"/>
          <a:lstStyle>
            <a:lvl1pPr marL="0" indent="0">
              <a:buNone/>
              <a:defRPr sz="2300" b="1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38267" y="1677902"/>
            <a:ext cx="5501029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9113" indent="-230188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58490" y="1677902"/>
            <a:ext cx="5503189" cy="4396245"/>
          </a:xfrm>
        </p:spPr>
        <p:txBody>
          <a:bodyPr lIns="228600" rIns="228600"/>
          <a:lstStyle>
            <a:lvl1pPr marL="231775" indent="-231775">
              <a:spcBef>
                <a:spcPts val="900"/>
              </a:spcBef>
              <a:buClr>
                <a:schemeClr val="bg1">
                  <a:lumMod val="50000"/>
                </a:schemeClr>
              </a:buClr>
              <a:defRPr sz="2000">
                <a:solidFill>
                  <a:schemeClr val="tx1"/>
                </a:solidFill>
              </a:defRPr>
            </a:lvl1pPr>
            <a:lvl2pPr marL="517525" indent="-228600"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2pPr>
            <a:lvl3pPr>
              <a:spcBef>
                <a:spcPts val="600"/>
              </a:spcBef>
              <a:buClr>
                <a:schemeClr val="bg1">
                  <a:lumMod val="50000"/>
                </a:schemeClr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bg1">
                  <a:lumMod val="50000"/>
                </a:schemeClr>
              </a:buCl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99" y="593476"/>
            <a:ext cx="11530403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2511702"/>
      </p:ext>
    </p:extLst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362044" y="623139"/>
            <a:ext cx="11829957" cy="1406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770077221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" y="895"/>
            <a:ext cx="12185650" cy="685800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80" y="3110756"/>
            <a:ext cx="10702241" cy="1080939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201" y="4460330"/>
            <a:ext cx="10695599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5134979" y="6601688"/>
            <a:ext cx="1922181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Confidential     © onsemi 2021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58CCDD-9A8D-4AFD-95A4-1C92A94A40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919" y="6421226"/>
            <a:ext cx="1490857" cy="260454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38393" y="6601688"/>
            <a:ext cx="157135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420390" y="4328174"/>
            <a:ext cx="935122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41474390"/>
      </p:ext>
    </p:extLst>
  </p:cSld>
  <p:clrMapOvr>
    <a:masterClrMapping/>
  </p:clrMapOvr>
  <p:transition>
    <p:fad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747219"/>
      </p:ext>
    </p:extLst>
  </p:cSld>
  <p:clrMapOvr>
    <a:masterClrMapping/>
  </p:clrMapOvr>
  <p:transition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13"/>
          <p:cNvSpPr>
            <a:spLocks noChangeShapeType="1"/>
          </p:cNvSpPr>
          <p:nvPr userDrawn="1"/>
        </p:nvSpPr>
        <p:spPr bwMode="auto">
          <a:xfrm>
            <a:off x="6068027" y="1701658"/>
            <a:ext cx="24226" cy="4670619"/>
          </a:xfrm>
          <a:prstGeom prst="line">
            <a:avLst/>
          </a:prstGeom>
          <a:noFill/>
          <a:ln w="38100" cmpd="dbl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 eaLnBrk="0" hangingPunct="0">
              <a:defRPr/>
            </a:pPr>
            <a:endParaRPr lang="en-US" sz="2399">
              <a:ea typeface="+mn-ea"/>
              <a:cs typeface="+mn-cs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94E6D1F6-687C-4F7F-9C72-382F8E20C508}"/>
              </a:ext>
            </a:extLst>
          </p:cNvPr>
          <p:cNvGrpSpPr/>
          <p:nvPr userDrawn="1"/>
        </p:nvGrpSpPr>
        <p:grpSpPr>
          <a:xfrm>
            <a:off x="162828" y="1684263"/>
            <a:ext cx="2743200" cy="312744"/>
            <a:chOff x="144582" y="1678343"/>
            <a:chExt cx="2742486" cy="312744"/>
          </a:xfrm>
        </p:grpSpPr>
        <p:sp>
          <p:nvSpPr>
            <p:cNvPr id="30" name="AutoShape 33">
              <a:extLst>
                <a:ext uri="{FF2B5EF4-FFF2-40B4-BE49-F238E27FC236}">
                  <a16:creationId xmlns:a16="http://schemas.microsoft.com/office/drawing/2014/main" id="{8A0FE5D2-E191-4331-A7B1-8F14AB5A0C50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582" y="1679057"/>
              <a:ext cx="2742486" cy="312030"/>
            </a:xfrm>
            <a:prstGeom prst="rect">
              <a:avLst/>
            </a:prstGeom>
            <a:gradFill rotWithShape="1">
              <a:gsLst>
                <a:gs pos="10000">
                  <a:schemeClr val="tx2"/>
                </a:gs>
                <a:gs pos="50000">
                  <a:srgbClr val="5D7B85"/>
                </a:gs>
                <a:gs pos="90000">
                  <a:schemeClr val="tx2"/>
                </a:gs>
              </a:gsLst>
              <a:lin ang="3000000" scaled="0"/>
            </a:gradFill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A9C67B53-3FA1-4467-B7C1-9E7DA4E79631}"/>
                </a:ext>
              </a:extLst>
            </p:cNvPr>
            <p:cNvSpPr txBox="1"/>
            <p:nvPr userDrawn="1"/>
          </p:nvSpPr>
          <p:spPr>
            <a:xfrm>
              <a:off x="144582" y="1678343"/>
              <a:ext cx="163335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Unique Features</a:t>
              </a:r>
            </a:p>
          </p:txBody>
        </p:sp>
      </p:grpSp>
      <p:sp>
        <p:nvSpPr>
          <p:cNvPr id="29" name="Title 1">
            <a:extLst>
              <a:ext uri="{FF2B5EF4-FFF2-40B4-BE49-F238E27FC236}">
                <a16:creationId xmlns:a16="http://schemas.microsoft.com/office/drawing/2014/main" id="{C702AE4B-F240-4699-BB7F-530F6DEF24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687" y="149012"/>
            <a:ext cx="11918710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E41E6E6-7AF3-453C-B0DB-63C1147A329C}"/>
              </a:ext>
            </a:extLst>
          </p:cNvPr>
          <p:cNvGrpSpPr/>
          <p:nvPr userDrawn="1"/>
        </p:nvGrpSpPr>
        <p:grpSpPr>
          <a:xfrm>
            <a:off x="162827" y="754791"/>
            <a:ext cx="11886930" cy="312452"/>
            <a:chOff x="162785" y="1062603"/>
            <a:chExt cx="11883834" cy="312452"/>
          </a:xfrm>
          <a:gradFill flip="none" rotWithShape="1">
            <a:gsLst>
              <a:gs pos="10000">
                <a:schemeClr val="tx2"/>
              </a:gs>
              <a:gs pos="50000">
                <a:srgbClr val="5D7B85"/>
              </a:gs>
              <a:gs pos="90000">
                <a:schemeClr val="tx2"/>
              </a:gs>
            </a:gsLst>
            <a:lin ang="2700000" scaled="1"/>
            <a:tileRect/>
          </a:gradFill>
        </p:grpSpPr>
        <p:sp>
          <p:nvSpPr>
            <p:cNvPr id="31" name="AutoShape 33">
              <a:extLst>
                <a:ext uri="{FF2B5EF4-FFF2-40B4-BE49-F238E27FC236}">
                  <a16:creationId xmlns:a16="http://schemas.microsoft.com/office/drawing/2014/main" id="{7AF0F5C7-237A-468F-8B71-2D943C6C215C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62785" y="1063025"/>
              <a:ext cx="11883834" cy="312030"/>
            </a:xfrm>
            <a:prstGeom prst="rect">
              <a:avLst/>
            </a:prstGeom>
            <a:grpFill/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12BCC338-5735-4EDF-856E-0868A9EE06CF}"/>
                </a:ext>
              </a:extLst>
            </p:cNvPr>
            <p:cNvSpPr txBox="1"/>
            <p:nvPr userDrawn="1"/>
          </p:nvSpPr>
          <p:spPr>
            <a:xfrm>
              <a:off x="162785" y="1062603"/>
              <a:ext cx="1747139" cy="307777"/>
            </a:xfrm>
            <a:prstGeom prst="rect">
              <a:avLst/>
            </a:prstGeom>
            <a:grp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Value Proposition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FD71068-DAB3-44E9-8815-FCF9684C44D3}"/>
              </a:ext>
            </a:extLst>
          </p:cNvPr>
          <p:cNvGrpSpPr/>
          <p:nvPr userDrawn="1"/>
        </p:nvGrpSpPr>
        <p:grpSpPr>
          <a:xfrm>
            <a:off x="3240881" y="1684263"/>
            <a:ext cx="2743200" cy="312744"/>
            <a:chOff x="144582" y="1678343"/>
            <a:chExt cx="2742486" cy="312744"/>
          </a:xfrm>
        </p:grpSpPr>
        <p:sp>
          <p:nvSpPr>
            <p:cNvPr id="50" name="AutoShape 33">
              <a:extLst>
                <a:ext uri="{FF2B5EF4-FFF2-40B4-BE49-F238E27FC236}">
                  <a16:creationId xmlns:a16="http://schemas.microsoft.com/office/drawing/2014/main" id="{011491D0-219C-4BC4-823D-234617F91C3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582" y="1679057"/>
              <a:ext cx="2742486" cy="312030"/>
            </a:xfrm>
            <a:prstGeom prst="rect">
              <a:avLst/>
            </a:prstGeom>
            <a:gradFill rotWithShape="1">
              <a:gsLst>
                <a:gs pos="10000">
                  <a:schemeClr val="tx2"/>
                </a:gs>
                <a:gs pos="50000">
                  <a:srgbClr val="5D7B85"/>
                </a:gs>
                <a:gs pos="90000">
                  <a:schemeClr val="tx2"/>
                </a:gs>
              </a:gsLst>
              <a:lin ang="3000000" scaled="0"/>
            </a:gradFill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90946041-5FC8-496B-8E05-792196615A46}"/>
                </a:ext>
              </a:extLst>
            </p:cNvPr>
            <p:cNvSpPr txBox="1"/>
            <p:nvPr userDrawn="1"/>
          </p:nvSpPr>
          <p:spPr>
            <a:xfrm>
              <a:off x="144582" y="1678343"/>
              <a:ext cx="889987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Benefits</a:t>
              </a: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74AA91-07F7-4F7E-ABBD-606EBC6F6D21}"/>
              </a:ext>
            </a:extLst>
          </p:cNvPr>
          <p:cNvGrpSpPr/>
          <p:nvPr userDrawn="1"/>
        </p:nvGrpSpPr>
        <p:grpSpPr>
          <a:xfrm>
            <a:off x="140626" y="3396122"/>
            <a:ext cx="5838239" cy="312744"/>
            <a:chOff x="144582" y="1678343"/>
            <a:chExt cx="2742486" cy="312744"/>
          </a:xfrm>
        </p:grpSpPr>
        <p:sp>
          <p:nvSpPr>
            <p:cNvPr id="54" name="AutoShape 33">
              <a:extLst>
                <a:ext uri="{FF2B5EF4-FFF2-40B4-BE49-F238E27FC236}">
                  <a16:creationId xmlns:a16="http://schemas.microsoft.com/office/drawing/2014/main" id="{FC45BB56-AE19-46F5-BE46-0F97324F9D47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582" y="1679057"/>
              <a:ext cx="2742486" cy="312030"/>
            </a:xfrm>
            <a:prstGeom prst="rect">
              <a:avLst/>
            </a:prstGeom>
            <a:gradFill rotWithShape="1">
              <a:gsLst>
                <a:gs pos="10000">
                  <a:schemeClr val="tx2"/>
                </a:gs>
                <a:gs pos="50000">
                  <a:srgbClr val="5D7B85"/>
                </a:gs>
                <a:gs pos="90000">
                  <a:schemeClr val="tx2"/>
                </a:gs>
              </a:gsLst>
              <a:lin ang="3000000" scaled="0"/>
            </a:gradFill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7EB1D6AC-9334-4D91-821D-D727C360A32B}"/>
                </a:ext>
              </a:extLst>
            </p:cNvPr>
            <p:cNvSpPr txBox="1"/>
            <p:nvPr userDrawn="1"/>
          </p:nvSpPr>
          <p:spPr>
            <a:xfrm>
              <a:off x="144582" y="1678343"/>
              <a:ext cx="684809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Other Features</a:t>
              </a:r>
            </a:p>
          </p:txBody>
        </p:sp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FD242319-DC73-469C-8F3A-A533CE62EEBA}"/>
              </a:ext>
            </a:extLst>
          </p:cNvPr>
          <p:cNvGrpSpPr/>
          <p:nvPr userDrawn="1"/>
        </p:nvGrpSpPr>
        <p:grpSpPr>
          <a:xfrm>
            <a:off x="124688" y="5218307"/>
            <a:ext cx="5838239" cy="312744"/>
            <a:chOff x="144582" y="1678343"/>
            <a:chExt cx="2742486" cy="312744"/>
          </a:xfrm>
        </p:grpSpPr>
        <p:sp>
          <p:nvSpPr>
            <p:cNvPr id="57" name="AutoShape 33">
              <a:extLst>
                <a:ext uri="{FF2B5EF4-FFF2-40B4-BE49-F238E27FC236}">
                  <a16:creationId xmlns:a16="http://schemas.microsoft.com/office/drawing/2014/main" id="{A2777F0A-7FA0-4947-B176-618231D7A059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582" y="1679057"/>
              <a:ext cx="2742486" cy="312030"/>
            </a:xfrm>
            <a:prstGeom prst="rect">
              <a:avLst/>
            </a:prstGeom>
            <a:gradFill rotWithShape="1">
              <a:gsLst>
                <a:gs pos="10000">
                  <a:schemeClr val="tx2"/>
                </a:gs>
                <a:gs pos="50000">
                  <a:srgbClr val="5D7B85"/>
                </a:gs>
                <a:gs pos="90000">
                  <a:schemeClr val="tx2"/>
                </a:gs>
              </a:gsLst>
              <a:lin ang="3000000" scaled="0"/>
            </a:gradFill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A6C921CC-7D18-46FD-9493-0619D6113DD4}"/>
                </a:ext>
              </a:extLst>
            </p:cNvPr>
            <p:cNvSpPr txBox="1"/>
            <p:nvPr userDrawn="1"/>
          </p:nvSpPr>
          <p:spPr>
            <a:xfrm>
              <a:off x="144582" y="1678343"/>
              <a:ext cx="9663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Market &amp; Applications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1574EF6D-582D-4C05-8B27-26AD4637526A}"/>
              </a:ext>
            </a:extLst>
          </p:cNvPr>
          <p:cNvGrpSpPr/>
          <p:nvPr userDrawn="1"/>
        </p:nvGrpSpPr>
        <p:grpSpPr>
          <a:xfrm>
            <a:off x="6197603" y="5213340"/>
            <a:ext cx="5838239" cy="312744"/>
            <a:chOff x="144582" y="1678343"/>
            <a:chExt cx="2742486" cy="312744"/>
          </a:xfrm>
        </p:grpSpPr>
        <p:sp>
          <p:nvSpPr>
            <p:cNvPr id="60" name="AutoShape 33">
              <a:extLst>
                <a:ext uri="{FF2B5EF4-FFF2-40B4-BE49-F238E27FC236}">
                  <a16:creationId xmlns:a16="http://schemas.microsoft.com/office/drawing/2014/main" id="{8B23A3D8-ECC4-4C20-BD6D-26EF32B6CC4D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582" y="1679057"/>
              <a:ext cx="2742486" cy="312030"/>
            </a:xfrm>
            <a:prstGeom prst="rect">
              <a:avLst/>
            </a:prstGeom>
            <a:gradFill rotWithShape="1">
              <a:gsLst>
                <a:gs pos="10000">
                  <a:schemeClr val="tx2"/>
                </a:gs>
                <a:gs pos="50000">
                  <a:srgbClr val="5D7B85"/>
                </a:gs>
                <a:gs pos="90000">
                  <a:schemeClr val="tx2"/>
                </a:gs>
              </a:gsLst>
              <a:lin ang="3000000" scaled="0"/>
            </a:gradFill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1E9DF7F2-6724-471E-B948-BCF5527BF051}"/>
                </a:ext>
              </a:extLst>
            </p:cNvPr>
            <p:cNvSpPr txBox="1"/>
            <p:nvPr userDrawn="1"/>
          </p:nvSpPr>
          <p:spPr>
            <a:xfrm>
              <a:off x="144582" y="1678343"/>
              <a:ext cx="913781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Package Information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E3C0CCDB-C5BD-4C54-8D1D-31394D0DF4CF}"/>
              </a:ext>
            </a:extLst>
          </p:cNvPr>
          <p:cNvGrpSpPr/>
          <p:nvPr userDrawn="1"/>
        </p:nvGrpSpPr>
        <p:grpSpPr>
          <a:xfrm>
            <a:off x="6190934" y="1701657"/>
            <a:ext cx="5838239" cy="312744"/>
            <a:chOff x="144582" y="1678343"/>
            <a:chExt cx="2742486" cy="312744"/>
          </a:xfrm>
        </p:grpSpPr>
        <p:sp>
          <p:nvSpPr>
            <p:cNvPr id="63" name="AutoShape 33">
              <a:extLst>
                <a:ext uri="{FF2B5EF4-FFF2-40B4-BE49-F238E27FC236}">
                  <a16:creationId xmlns:a16="http://schemas.microsoft.com/office/drawing/2014/main" id="{09414E16-F9DD-49EE-89ED-02225C3D286B}"/>
                </a:ext>
              </a:extLst>
            </p:cNvPr>
            <p:cNvSpPr>
              <a:spLocks noChangeArrowheads="1"/>
            </p:cNvSpPr>
            <p:nvPr userDrawn="1"/>
          </p:nvSpPr>
          <p:spPr bwMode="auto">
            <a:xfrm>
              <a:off x="144582" y="1679057"/>
              <a:ext cx="2742486" cy="312030"/>
            </a:xfrm>
            <a:prstGeom prst="rect">
              <a:avLst/>
            </a:prstGeom>
            <a:gradFill rotWithShape="1">
              <a:gsLst>
                <a:gs pos="10000">
                  <a:schemeClr val="tx2"/>
                </a:gs>
                <a:gs pos="50000">
                  <a:srgbClr val="5D7B85"/>
                </a:gs>
                <a:gs pos="90000">
                  <a:schemeClr val="tx2"/>
                </a:gs>
              </a:gsLst>
              <a:lin ang="3000000" scaled="0"/>
            </a:gradFill>
            <a:ln w="12700">
              <a:noFill/>
              <a:round/>
              <a:headEnd/>
              <a:tailEnd/>
            </a:ln>
          </p:spPr>
          <p:txBody>
            <a:bodyPr wrap="none" tIns="18288" anchor="ctr"/>
            <a:lstStyle/>
            <a:p>
              <a:pPr marL="0" marR="0" lvl="0" indent="0" defTabSz="9144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>
                  <a:srgbClr val="4D4D4D"/>
                </a:buClr>
                <a:buSzTx/>
                <a:buFontTx/>
                <a:buNone/>
                <a:tabLst/>
                <a:defRPr/>
              </a:pPr>
              <a:endParaRPr kumimoji="0" lang="en-US" sz="120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cs typeface="Arial" pitchFamily="34" charset="0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3808BD07-C928-4C1D-87B2-29C80AD75F86}"/>
                </a:ext>
              </a:extLst>
            </p:cNvPr>
            <p:cNvSpPr txBox="1"/>
            <p:nvPr userDrawn="1"/>
          </p:nvSpPr>
          <p:spPr>
            <a:xfrm>
              <a:off x="144582" y="1678343"/>
              <a:ext cx="1291526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>
                  <a:solidFill>
                    <a:schemeClr val="bg2">
                      <a:lumMod val="40000"/>
                      <a:lumOff val="60000"/>
                    </a:schemeClr>
                  </a:solidFill>
                </a:rPr>
                <a:t>Typical Application Schematic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30039115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onsemi_logo_tagline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24947" y="2544567"/>
            <a:ext cx="4942105" cy="1441303"/>
          </a:xfrm>
          <a:prstGeom prst="rect">
            <a:avLst/>
          </a:prstGeom>
        </p:spPr>
      </p:pic>
      <p:sp>
        <p:nvSpPr>
          <p:cNvPr id="15" name="TextBox 14"/>
          <p:cNvSpPr txBox="1"/>
          <p:nvPr userDrawn="1"/>
        </p:nvSpPr>
        <p:spPr>
          <a:xfrm>
            <a:off x="4910109" y="5059903"/>
            <a:ext cx="2371780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Follow Us @onsemi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156321" y="5634960"/>
            <a:ext cx="3879356" cy="398110"/>
            <a:chOff x="4235925" y="5527380"/>
            <a:chExt cx="3878346" cy="398110"/>
          </a:xfrm>
        </p:grpSpPr>
        <p:pic>
          <p:nvPicPr>
            <p:cNvPr id="16" name="Picture 15"/>
            <p:cNvPicPr>
              <a:picLocks noChangeAspect="1"/>
            </p:cNvPicPr>
            <p:nvPr userDrawn="1"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798330" y="5527380"/>
              <a:ext cx="46805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7" name="Picture 16"/>
            <p:cNvPicPr>
              <a:picLocks noChangeAspect="1"/>
            </p:cNvPicPr>
            <p:nvPr userDrawn="1"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17277" y="5527380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8" name="Picture 17"/>
            <p:cNvPicPr>
              <a:picLocks noChangeAspect="1"/>
            </p:cNvPicPr>
            <p:nvPr userDrawn="1"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235925" y="5542904"/>
              <a:ext cx="385142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9" name="Picture 18"/>
            <p:cNvPicPr>
              <a:picLocks noChangeAspect="1"/>
            </p:cNvPicPr>
            <p:nvPr userDrawn="1"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7177" r="15128"/>
            <a:stretch>
              <a:fillRect/>
            </a:stretch>
          </p:blipFill>
          <p:spPr>
            <a:xfrm>
              <a:off x="5070021" y="5545587"/>
              <a:ext cx="457200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20" name="Picture 19"/>
            <p:cNvPicPr>
              <a:picLocks noChangeAspect="1"/>
            </p:cNvPicPr>
            <p:nvPr userDrawn="1"/>
          </p:nvPicPr>
          <p:blipFill>
            <a:blip r:embed="rId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34368" y="5542904"/>
              <a:ext cx="379903" cy="379903"/>
            </a:xfrm>
            <a:prstGeom prst="rect">
              <a:avLst/>
            </a:prstGeom>
            <a:ln>
              <a:noFill/>
            </a:ln>
            <a:effectLst>
              <a:outerShdw blurRad="114300" dist="25400" dir="5400000" algn="t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2" name="TextBox 21"/>
          <p:cNvSpPr txBox="1"/>
          <p:nvPr userDrawn="1"/>
        </p:nvSpPr>
        <p:spPr>
          <a:xfrm>
            <a:off x="5298136" y="6190684"/>
            <a:ext cx="1595726" cy="369332"/>
          </a:xfrm>
          <a:prstGeom prst="rect">
            <a:avLst/>
          </a:prstGeom>
        </p:spPr>
        <p:txBody>
          <a:bodyPr wrap="non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</a:rPr>
              <a:t>www.onsemi</a:t>
            </a:r>
          </a:p>
        </p:txBody>
      </p:sp>
    </p:spTree>
    <p:extLst>
      <p:ext uri="{BB962C8B-B14F-4D97-AF65-F5344CB8AC3E}">
        <p14:creationId xmlns:p14="http://schemas.microsoft.com/office/powerpoint/2010/main" val="2818297295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63613-FAE8-4E4A-A983-DC6F369CE855}" type="datetime1">
              <a:rPr lang="en-US" altLang="ko-KR" smtClean="0"/>
              <a:t>12/21/2021</a:t>
            </a:fld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>
          <a:xfrm>
            <a:off x="174978" y="6356353"/>
            <a:ext cx="663223" cy="365125"/>
          </a:xfrm>
          <a:prstGeom prst="rect">
            <a:avLst/>
          </a:prstGeom>
        </p:spPr>
        <p:txBody>
          <a:bodyPr/>
          <a:lstStyle/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45604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848" y="2335491"/>
            <a:ext cx="855345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0" hasCustomPrompt="1"/>
          </p:nvPr>
        </p:nvSpPr>
        <p:spPr>
          <a:xfrm>
            <a:off x="3242848" y="3514468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5443268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2500" y="1"/>
            <a:ext cx="11231880" cy="685800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  <a:lvl2pPr>
              <a:defRPr>
                <a:solidFill>
                  <a:srgbClr val="000000"/>
                </a:solidFill>
              </a:defRPr>
            </a:lvl2pPr>
            <a:lvl3pPr>
              <a:defRPr>
                <a:solidFill>
                  <a:srgbClr val="000000"/>
                </a:solidFill>
              </a:defRPr>
            </a:lvl3pPr>
            <a:lvl4pPr>
              <a:defRPr>
                <a:solidFill>
                  <a:srgbClr val="000000"/>
                </a:solidFill>
              </a:defRPr>
            </a:lvl4pPr>
            <a:lvl5pPr>
              <a:defRPr>
                <a:solidFill>
                  <a:srgbClr val="000000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790C8159-75F0-44AB-9D13-C5C57BE79478}" type="datetime1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655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80060" y="2416570"/>
            <a:ext cx="11231880" cy="685800"/>
          </a:xfrm>
          <a:prstGeom prst="rect">
            <a:avLst/>
          </a:prstGeom>
        </p:spPr>
        <p:txBody>
          <a:bodyPr anchor="ctr"/>
          <a:lstStyle>
            <a:lvl1pPr algn="ctr">
              <a:defRPr>
                <a:solidFill>
                  <a:srgbClr val="000000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819274" y="3699801"/>
            <a:ext cx="8553450" cy="557212"/>
          </a:xfrm>
        </p:spPr>
        <p:txBody>
          <a:bodyPr anchor="ctr"/>
          <a:lstStyle>
            <a:lvl1pPr marL="0" indent="0" algn="ctr">
              <a:buNone/>
              <a:defRPr>
                <a:solidFill>
                  <a:schemeClr val="accent5"/>
                </a:solidFill>
              </a:defRPr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</a:lstStyle>
          <a:p>
            <a:pPr lvl="0"/>
            <a:r>
              <a:rPr lang="en-US" dirty="0"/>
              <a:t>Click to add subtitle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67E18B31-DA76-4E85-9BC3-3ED7F2F37B6B}" type="datetime1">
              <a:rPr lang="en-US" smtClean="0"/>
              <a:pPr/>
              <a:t>12/21/2021</a:t>
            </a:fld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>
              <a:defRPr>
                <a:solidFill>
                  <a:schemeClr val="bg2">
                    <a:lumMod val="10000"/>
                  </a:schemeClr>
                </a:solidFill>
              </a:defRPr>
            </a:lvl1pPr>
          </a:lstStyle>
          <a:p>
            <a:fld id="{5853B473-0271-47CF-900A-D77E281FB59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2234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O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ection Dark Option 1.jpg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64" y="2680"/>
            <a:ext cx="12192127" cy="685532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4880" y="3119721"/>
            <a:ext cx="10702241" cy="1071974"/>
          </a:xfrm>
          <a:noFill/>
        </p:spPr>
        <p:txBody>
          <a:bodyPr wrap="square" tIns="91440" bIns="91440" anchor="b" anchorCtr="0">
            <a:noAutofit/>
          </a:bodyPr>
          <a:lstStyle>
            <a:lvl1pPr algn="ctr">
              <a:lnSpc>
                <a:spcPct val="95000"/>
              </a:lnSpc>
              <a:defRPr sz="30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748201" y="4496190"/>
            <a:ext cx="10695599" cy="1500187"/>
          </a:xfrm>
        </p:spPr>
        <p:txBody>
          <a:bodyPr anchor="t" anchorCtr="0">
            <a:normAutofit/>
          </a:bodyPr>
          <a:lstStyle>
            <a:lvl1pPr marL="0" indent="0" algn="ctr">
              <a:buNone/>
              <a:defRPr sz="2200" b="1" i="0" baseline="0">
                <a:solidFill>
                  <a:schemeClr val="bg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subtitle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1420390" y="4310244"/>
            <a:ext cx="9351222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 userDrawn="1"/>
        </p:nvSpPr>
        <p:spPr>
          <a:xfrm>
            <a:off x="4975439" y="6601688"/>
            <a:ext cx="2241262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Internal Use Only     </a:t>
            </a: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© onsemi 2021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3AD8E52-43D2-4F06-A83A-E75DA3B2CED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21423" y="6441146"/>
            <a:ext cx="1490857" cy="274320"/>
          </a:xfrm>
          <a:prstGeom prst="rect">
            <a:avLst/>
          </a:prstGeom>
        </p:spPr>
      </p:pic>
      <p:sp>
        <p:nvSpPr>
          <p:cNvPr id="12" name="TextBox 11"/>
          <p:cNvSpPr txBox="1"/>
          <p:nvPr userDrawn="1"/>
        </p:nvSpPr>
        <p:spPr>
          <a:xfrm>
            <a:off x="138393" y="6601688"/>
            <a:ext cx="157135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bg1">
                  <a:lumMod val="50000"/>
                </a:schemeClr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3807767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0"/>
          </p:nvPr>
        </p:nvSpPr>
        <p:spPr>
          <a:xfrm>
            <a:off x="329205" y="753533"/>
            <a:ext cx="11533588" cy="579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9384876"/>
      </p:ext>
    </p:extLst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02429579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99" y="593476"/>
            <a:ext cx="11530403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9586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6"/>
          <p:cNvSpPr>
            <a:spLocks noGrp="1"/>
          </p:cNvSpPr>
          <p:nvPr>
            <p:ph sz="quarter" idx="11" hasCustomPrompt="1"/>
          </p:nvPr>
        </p:nvSpPr>
        <p:spPr>
          <a:xfrm>
            <a:off x="330799" y="593476"/>
            <a:ext cx="11530403" cy="443198"/>
          </a:xfrm>
          <a:noFill/>
        </p:spPr>
        <p:txBody>
          <a:bodyPr vert="horz" wrap="square" lIns="109728" tIns="45720" rIns="91440" bIns="45720" rtlCol="0">
            <a:spAutoFit/>
          </a:bodyPr>
          <a:lstStyle>
            <a:lvl1pPr marL="0" algn="l" defTabSz="456924" rtl="0" eaLnBrk="1" latinLnBrk="0" hangingPunct="1">
              <a:buNone/>
              <a:defRPr lang="en-US" sz="2400" b="0" i="0" kern="1200" dirty="0" smtClean="0">
                <a:solidFill>
                  <a:srgbClr val="63858F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lvl="0" indent="-231637" algn="l" defTabSz="456924" rtl="0" eaLnBrk="1" latinLnBrk="0" hangingPunct="1">
              <a:lnSpc>
                <a:spcPct val="95000"/>
              </a:lnSpc>
              <a:spcBef>
                <a:spcPts val="0"/>
              </a:spcBef>
              <a:buClr>
                <a:srgbClr val="0075BF"/>
              </a:buClr>
              <a:buFont typeface="Wingdings" pitchFamily="2" charset="2"/>
              <a:buNone/>
            </a:pPr>
            <a:r>
              <a:rPr lang="en-US"/>
              <a:t>Click to edit Master subtitle styles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29205" y="1159933"/>
            <a:ext cx="11533588" cy="5427663"/>
          </a:xfrm>
        </p:spPr>
        <p:txBody>
          <a:bodyPr lIns="10972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94681969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-Line Titl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11" y="138607"/>
            <a:ext cx="11533588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0217667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-Line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1311" y="138606"/>
            <a:ext cx="11533588" cy="943532"/>
          </a:xfrm>
        </p:spPr>
        <p:txBody>
          <a:bodyPr anchor="b" anchorCtr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sz="quarter" idx="12"/>
          </p:nvPr>
        </p:nvSpPr>
        <p:spPr>
          <a:xfrm>
            <a:off x="330798" y="1170561"/>
            <a:ext cx="11533588" cy="5385882"/>
          </a:xfrm>
        </p:spPr>
        <p:txBody>
          <a:bodyPr lIns="109728"/>
          <a:lstStyle>
            <a:lvl3pPr>
              <a:spcBef>
                <a:spcPts val="600"/>
              </a:spcBef>
              <a:defRPr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83720312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799" y="149012"/>
            <a:ext cx="11530403" cy="51206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30798" y="1024468"/>
            <a:ext cx="11533588" cy="520431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7" name="TextBox 16"/>
          <p:cNvSpPr txBox="1"/>
          <p:nvPr userDrawn="1"/>
        </p:nvSpPr>
        <p:spPr>
          <a:xfrm>
            <a:off x="138393" y="6601688"/>
            <a:ext cx="157135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fld id="{5853B473-0271-47CF-900A-D77E281FB591}" type="slidenum">
              <a:rPr lang="en-US" sz="1000" b="1" smtClean="0">
                <a:solidFill>
                  <a:schemeClr val="tx2"/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pPr algn="ctr">
                <a:defRPr/>
              </a:pPr>
              <a:t>‹#›</a:t>
            </a:fld>
            <a:endParaRPr lang="en-US" sz="1000" b="1">
              <a:solidFill>
                <a:schemeClr val="tx2"/>
              </a:solidFill>
              <a:latin typeface="+mj-lt"/>
              <a:ea typeface="Inter" panose="020B05020300000000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 userDrawn="1"/>
        </p:nvSpPr>
        <p:spPr>
          <a:xfrm>
            <a:off x="4975439" y="6601688"/>
            <a:ext cx="2241262" cy="153888"/>
          </a:xfrm>
          <a:prstGeom prst="rect">
            <a:avLst/>
          </a:prstGeom>
        </p:spPr>
        <p:txBody>
          <a:bodyPr wrap="none" lIns="0" tIns="0" rIns="0" bIns="0" rtlCol="0" anchor="ctr" anchorCtr="0">
            <a:spAutoFit/>
          </a:bodyPr>
          <a:lstStyle/>
          <a:p>
            <a:pPr algn="ctr">
              <a:defRPr/>
            </a:pPr>
            <a:r>
              <a:rPr lang="en-US" sz="1000" b="1" kern="700" spc="10" baseline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Public Information     </a:t>
            </a:r>
            <a:r>
              <a:rPr lang="en-US" sz="1000" b="1" kern="700" spc="10" baseline="0" dirty="0">
                <a:solidFill>
                  <a:schemeClr val="bg1">
                    <a:lumMod val="50000"/>
                  </a:schemeClr>
                </a:solidFill>
                <a:latin typeface="+mj-lt"/>
                <a:ea typeface="Inter" panose="020B0502030000000004" pitchFamily="34" charset="0"/>
                <a:cs typeface="Arial" panose="020B0604020202020204" pitchFamily="34" charset="0"/>
              </a:rPr>
              <a:t>© onsemi 2021</a:t>
            </a:r>
          </a:p>
        </p:txBody>
      </p:sp>
      <p:sp>
        <p:nvSpPr>
          <p:cNvPr id="14" name="Rectangle 13"/>
          <p:cNvSpPr/>
          <p:nvPr userDrawn="1"/>
        </p:nvSpPr>
        <p:spPr>
          <a:xfrm rot="10800000" flipH="1">
            <a:off x="-63" y="6812287"/>
            <a:ext cx="12192127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 userDrawn="1"/>
        </p:nvSpPr>
        <p:spPr>
          <a:xfrm rot="10800000">
            <a:off x="-63" y="8"/>
            <a:ext cx="12192127" cy="45719"/>
          </a:xfrm>
          <a:prstGeom prst="rect">
            <a:avLst/>
          </a:prstGeom>
          <a:gradFill flip="none" rotWithShape="1">
            <a:gsLst>
              <a:gs pos="47000">
                <a:schemeClr val="accent1">
                  <a:alpha val="50000"/>
                </a:schemeClr>
              </a:gs>
              <a:gs pos="77000">
                <a:schemeClr val="tx2">
                  <a:lumMod val="60000"/>
                  <a:lumOff val="40000"/>
                  <a:alpha val="50000"/>
                </a:schemeClr>
              </a:gs>
              <a:gs pos="100000">
                <a:srgbClr val="648692">
                  <a:alpha val="49804"/>
                </a:srgb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48FF6F5-18B0-5D40-9D06-8144B7F5F0F0}"/>
              </a:ext>
            </a:extLst>
          </p:cNvPr>
          <p:cNvPicPr>
            <a:picLocks noChangeAspect="1"/>
          </p:cNvPicPr>
          <p:nvPr userDrawn="1"/>
        </p:nvPicPr>
        <p:blipFill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291919" y="6421226"/>
            <a:ext cx="1490857" cy="260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7236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705" r:id="rId19"/>
    <p:sldLayoutId id="2147483706" r:id="rId20"/>
    <p:sldLayoutId id="2147483707" r:id="rId21"/>
    <p:sldLayoutId id="2147483708" r:id="rId22"/>
    <p:sldLayoutId id="2147483709" r:id="rId23"/>
    <p:sldLayoutId id="2147483710" r:id="rId24"/>
    <p:sldLayoutId id="2147483711" r:id="rId25"/>
    <p:sldLayoutId id="2147483712" r:id="rId26"/>
  </p:sldLayoutIdLst>
  <p:transition>
    <p:fade/>
  </p:transition>
  <p:txStyles>
    <p:titleStyle>
      <a:lvl1pPr algn="l" defTabSz="914400" rtl="0" eaLnBrk="1" latinLnBrk="0" hangingPunct="1">
        <a:lnSpc>
          <a:spcPct val="92000"/>
        </a:lnSpc>
        <a:spcBef>
          <a:spcPct val="0"/>
        </a:spcBef>
        <a:buNone/>
        <a:defRPr sz="3000" b="1" i="0" kern="1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61938" indent="-261938" algn="l" defTabSz="914400" rtl="0" eaLnBrk="1" latinLnBrk="0" hangingPunct="1">
        <a:lnSpc>
          <a:spcPct val="100000"/>
        </a:lnSpc>
        <a:spcBef>
          <a:spcPts val="1200"/>
        </a:spcBef>
        <a:buClr>
          <a:schemeClr val="bg1">
            <a:lumMod val="65000"/>
          </a:schemeClr>
        </a:buClr>
        <a:buFont typeface="Arial" pitchFamily="34" charset="0"/>
        <a:buChar char="•"/>
        <a:defRPr sz="2400" b="0" kern="1000">
          <a:solidFill>
            <a:schemeClr val="tx1">
              <a:lumMod val="85000"/>
            </a:schemeClr>
          </a:solidFill>
          <a:latin typeface="+mn-lt"/>
          <a:ea typeface="+mn-ea"/>
          <a:cs typeface="+mn-cs"/>
        </a:defRPr>
      </a:lvl1pPr>
      <a:lvl2pPr marL="608013" indent="-269875" algn="l" defTabSz="914400" rtl="0" eaLnBrk="1" latinLnBrk="0" hangingPunct="1">
        <a:lnSpc>
          <a:spcPct val="100000"/>
        </a:lnSpc>
        <a:spcBef>
          <a:spcPts val="800"/>
        </a:spcBef>
        <a:buClr>
          <a:schemeClr val="bg1">
            <a:lumMod val="65000"/>
          </a:schemeClr>
        </a:buClr>
        <a:buFont typeface="Arial" pitchFamily="34" charset="0"/>
        <a:buChar char="−"/>
        <a:defRPr sz="2200" b="0" kern="10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14400" indent="-223838" algn="l" defTabSz="914400" rtl="0" eaLnBrk="1" latinLnBrk="0" hangingPunct="1">
        <a:lnSpc>
          <a:spcPct val="100000"/>
        </a:lnSpc>
        <a:spcBef>
          <a:spcPts val="600"/>
        </a:spcBef>
        <a:buClr>
          <a:schemeClr val="bg1">
            <a:lumMod val="65000"/>
          </a:schemeClr>
        </a:buClr>
        <a:buFont typeface="Wingdings" pitchFamily="2" charset="2"/>
        <a:buChar char="§"/>
        <a:defRPr sz="1800" b="0" kern="1000" baseline="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3pPr>
      <a:lvl4pPr marL="1257300" indent="-206375" algn="l" defTabSz="914400" rtl="0" eaLnBrk="1" latinLnBrk="0" hangingPunct="1">
        <a:lnSpc>
          <a:spcPct val="100000"/>
        </a:lnSpc>
        <a:spcBef>
          <a:spcPts val="400"/>
        </a:spcBef>
        <a:buClr>
          <a:schemeClr val="bg1">
            <a:lumMod val="65000"/>
          </a:schemeClr>
        </a:buClr>
        <a:buFont typeface="Arial" pitchFamily="34" charset="0"/>
        <a:buChar char="▫"/>
        <a:defRPr sz="17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4pPr>
      <a:lvl5pPr marL="1487488" indent="-225425" algn="l" defTabSz="914400" rtl="0" eaLnBrk="1" latinLnBrk="0" hangingPunct="1">
        <a:lnSpc>
          <a:spcPct val="100000"/>
        </a:lnSpc>
        <a:spcBef>
          <a:spcPts val="300"/>
        </a:spcBef>
        <a:buClr>
          <a:schemeClr val="bg1">
            <a:lumMod val="65000"/>
          </a:schemeClr>
        </a:buClr>
        <a:buFont typeface="Arial" panose="020B0604020202020204" pitchFamily="34" charset="0"/>
        <a:buChar char="»"/>
        <a:defRPr sz="1600" b="0" kern="1000">
          <a:solidFill>
            <a:schemeClr val="bg1">
              <a:lumMod val="6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3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22.emf"/><Relationship Id="rId4" Type="http://schemas.openxmlformats.org/officeDocument/2006/relationships/oleObject" Target="../embeddings/oleObject7.bin"/><Relationship Id="rId9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6.emf"/><Relationship Id="rId10" Type="http://schemas.openxmlformats.org/officeDocument/2006/relationships/image" Target="../media/image28.png"/><Relationship Id="rId4" Type="http://schemas.openxmlformats.org/officeDocument/2006/relationships/oleObject" Target="../embeddings/oleObject9.bin"/><Relationship Id="rId9" Type="http://schemas.openxmlformats.org/officeDocument/2006/relationships/image" Target="../media/image28.em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4.bin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30.emf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3.bin"/><Relationship Id="rId11" Type="http://schemas.openxmlformats.org/officeDocument/2006/relationships/image" Target="../media/image32.emf"/><Relationship Id="rId5" Type="http://schemas.openxmlformats.org/officeDocument/2006/relationships/image" Target="../media/image29.emf"/><Relationship Id="rId10" Type="http://schemas.openxmlformats.org/officeDocument/2006/relationships/oleObject" Target="../embeddings/oleObject15.bin"/><Relationship Id="rId4" Type="http://schemas.openxmlformats.org/officeDocument/2006/relationships/oleObject" Target="../embeddings/oleObject12.bin"/><Relationship Id="rId9" Type="http://schemas.openxmlformats.org/officeDocument/2006/relationships/image" Target="../media/image3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3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7.bin"/><Relationship Id="rId5" Type="http://schemas.openxmlformats.org/officeDocument/2006/relationships/image" Target="../media/image36.emf"/><Relationship Id="rId4" Type="http://schemas.openxmlformats.org/officeDocument/2006/relationships/oleObject" Target="../embeddings/oleObject16.bin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0.bin"/><Relationship Id="rId3" Type="http://schemas.openxmlformats.org/officeDocument/2006/relationships/notesSlide" Target="../notesSlides/notesSlide15.xml"/><Relationship Id="rId7" Type="http://schemas.openxmlformats.org/officeDocument/2006/relationships/image" Target="../media/image39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38.emf"/><Relationship Id="rId4" Type="http://schemas.openxmlformats.org/officeDocument/2006/relationships/oleObject" Target="../embeddings/oleObject18.bin"/><Relationship Id="rId9" Type="http://schemas.openxmlformats.org/officeDocument/2006/relationships/image" Target="../media/image40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notesSlide" Target="../notesSlides/notesSlide19.xml"/><Relationship Id="rId7" Type="http://schemas.openxmlformats.org/officeDocument/2006/relationships/oleObject" Target="../embeddings/oleObject2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47.png"/><Relationship Id="rId5" Type="http://schemas.openxmlformats.org/officeDocument/2006/relationships/image" Target="../media/image45.emf"/><Relationship Id="rId4" Type="http://schemas.openxmlformats.org/officeDocument/2006/relationships/oleObject" Target="../embeddings/oleObject21.bin"/><Relationship Id="rId9" Type="http://schemas.openxmlformats.org/officeDocument/2006/relationships/image" Target="../media/image48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49.emf"/><Relationship Id="rId4" Type="http://schemas.openxmlformats.org/officeDocument/2006/relationships/oleObject" Target="../embeddings/oleObject23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7" Type="http://schemas.openxmlformats.org/officeDocument/2006/relationships/image" Target="../media/image5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25.bin"/><Relationship Id="rId5" Type="http://schemas.openxmlformats.org/officeDocument/2006/relationships/image" Target="../media/image50.emf"/><Relationship Id="rId4" Type="http://schemas.openxmlformats.org/officeDocument/2006/relationships/oleObject" Target="../embeddings/oleObject24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7" Type="http://schemas.openxmlformats.org/officeDocument/2006/relationships/image" Target="../media/image54.w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53.wmf"/><Relationship Id="rId5" Type="http://schemas.openxmlformats.org/officeDocument/2006/relationships/image" Target="../media/image52.emf"/><Relationship Id="rId4" Type="http://schemas.openxmlformats.org/officeDocument/2006/relationships/oleObject" Target="../embeddings/oleObject26.bin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notesSlide" Target="../notesSlides/notesSlide24.xml"/><Relationship Id="rId7" Type="http://schemas.openxmlformats.org/officeDocument/2006/relationships/image" Target="../media/image56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6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55.emf"/><Relationship Id="rId4" Type="http://schemas.openxmlformats.org/officeDocument/2006/relationships/oleObject" Target="../embeddings/oleObject27.bin"/><Relationship Id="rId9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7" Type="http://schemas.openxmlformats.org/officeDocument/2006/relationships/image" Target="../media/image61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7.vml"/><Relationship Id="rId6" Type="http://schemas.openxmlformats.org/officeDocument/2006/relationships/oleObject" Target="../embeddings/oleObject30.bin"/><Relationship Id="rId5" Type="http://schemas.openxmlformats.org/officeDocument/2006/relationships/image" Target="../media/image60.emf"/><Relationship Id="rId4" Type="http://schemas.openxmlformats.org/officeDocument/2006/relationships/oleObject" Target="../embeddings/oleObject29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7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8.vml"/><Relationship Id="rId5" Type="http://schemas.openxmlformats.org/officeDocument/2006/relationships/image" Target="../media/image65.emf"/><Relationship Id="rId4" Type="http://schemas.openxmlformats.org/officeDocument/2006/relationships/oleObject" Target="../embeddings/oleObject31.bin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7" Type="http://schemas.openxmlformats.org/officeDocument/2006/relationships/image" Target="../media/image67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19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66.emf"/><Relationship Id="rId4" Type="http://schemas.openxmlformats.org/officeDocument/2006/relationships/oleObject" Target="../embeddings/oleObject32.bin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7" Type="http://schemas.openxmlformats.org/officeDocument/2006/relationships/image" Target="../media/image70.emf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0.vml"/><Relationship Id="rId6" Type="http://schemas.openxmlformats.org/officeDocument/2006/relationships/oleObject" Target="../embeddings/oleObject35.bin"/><Relationship Id="rId5" Type="http://schemas.openxmlformats.org/officeDocument/2006/relationships/image" Target="../media/image69.emf"/><Relationship Id="rId4" Type="http://schemas.openxmlformats.org/officeDocument/2006/relationships/oleObject" Target="../embeddings/oleObject34.bin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2.bin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emf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ww.onsemi.com/support/evaluation-board/sec-6d6kw-obc-sic-gevb" TargetMode="Externa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18.emf"/><Relationship Id="rId4" Type="http://schemas.openxmlformats.org/officeDocument/2006/relationships/oleObject" Target="../embeddings/oleObject3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19.emf"/><Relationship Id="rId4" Type="http://schemas.openxmlformats.org/officeDocument/2006/relationships/oleObject" Target="../embeddings/oleObject4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5" Type="http://schemas.openxmlformats.org/officeDocument/2006/relationships/image" Target="../media/image21.emf"/><Relationship Id="rId4" Type="http://schemas.openxmlformats.org/officeDocument/2006/relationships/oleObject" Target="../embeddings/oleObject6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en-US" sz="2800" dirty="0"/>
              <a:t>NCV4390 - LLC Resonant Controller with Synchronous Rectification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Technical Presentation – Dec 2021</a:t>
            </a:r>
          </a:p>
        </p:txBody>
      </p:sp>
    </p:spTree>
    <p:extLst>
      <p:ext uri="{BB962C8B-B14F-4D97-AF65-F5344CB8AC3E}">
        <p14:creationId xmlns:p14="http://schemas.microsoft.com/office/powerpoint/2010/main" val="1116938427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Current Control – Switch Current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27703" y="827776"/>
            <a:ext cx="10515600" cy="1741488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b="1" dirty="0">
                <a:solidFill>
                  <a:schemeClr val="tx2"/>
                </a:solidFill>
                <a:latin typeface="+mj-lt"/>
              </a:rPr>
              <a:t>Current Sensing Issue in LLC Resonant Converter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/>
              <a:t>PWM converters</a:t>
            </a:r>
            <a:r>
              <a:rPr lang="en-US" sz="2000" dirty="0"/>
              <a:t>: Peak switch current is proportional to average input power. Instantaneous switch current signal can be used as ramp signal of peak-current-mode control variable and pulse-by-pulse current limit.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b="1" dirty="0"/>
              <a:t>Resonant converters</a:t>
            </a:r>
            <a:r>
              <a:rPr lang="en-US" sz="2000" dirty="0"/>
              <a:t>: Switch current is not monotonically increasing. It cannot be used as peak-current-mode ramp signal.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1411309"/>
              </p:ext>
            </p:extLst>
          </p:nvPr>
        </p:nvGraphicFramePr>
        <p:xfrm>
          <a:off x="1054778" y="3003242"/>
          <a:ext cx="4011613" cy="23542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4" name="Visio" r:id="rId4" imgW="3272817" imgH="2140160" progId="">
                  <p:embed/>
                </p:oleObj>
              </mc:Choice>
              <mc:Fallback>
                <p:oleObj name="Visio" r:id="rId4" imgW="3272817" imgH="2140160" progId="">
                  <p:embed/>
                  <p:pic>
                    <p:nvPicPr>
                      <p:cNvPr id="20482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54778" y="3003242"/>
                        <a:ext cx="4011613" cy="23542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1722437" y="2589531"/>
            <a:ext cx="2649537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2000" dirty="0">
                <a:latin typeface="Calibri" pitchFamily="34" charset="0"/>
              </a:rPr>
              <a:t>PWM Converter</a:t>
            </a:r>
          </a:p>
        </p:txBody>
      </p:sp>
      <p:sp>
        <p:nvSpPr>
          <p:cNvPr id="8" name="TextBox 8"/>
          <p:cNvSpPr txBox="1">
            <a:spLocks noChangeArrowheads="1"/>
          </p:cNvSpPr>
          <p:nvPr/>
        </p:nvSpPr>
        <p:spPr bwMode="auto">
          <a:xfrm>
            <a:off x="6871491" y="2537177"/>
            <a:ext cx="2863850" cy="400110"/>
          </a:xfrm>
          <a:prstGeom prst="rect">
            <a:avLst/>
          </a:prstGeom>
          <a:ln>
            <a:headEnd/>
            <a:tailEnd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algn="ctr"/>
            <a:r>
              <a:rPr lang="en-US" sz="2000" dirty="0">
                <a:latin typeface="Calibri" pitchFamily="34" charset="0"/>
              </a:rPr>
              <a:t>LLC Resonant Converter</a:t>
            </a:r>
          </a:p>
        </p:txBody>
      </p:sp>
      <p:graphicFrame>
        <p:nvGraphicFramePr>
          <p:cNvPr id="9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24000211"/>
              </p:ext>
            </p:extLst>
          </p:nvPr>
        </p:nvGraphicFramePr>
        <p:xfrm>
          <a:off x="5940794" y="2937287"/>
          <a:ext cx="4645116" cy="2096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5" name="Visio" r:id="rId6" imgW="4229201" imgH="2223851" progId="">
                  <p:embed/>
                </p:oleObj>
              </mc:Choice>
              <mc:Fallback>
                <p:oleObj name="Visio" r:id="rId6" imgW="4229201" imgH="2223851" progId="">
                  <p:embed/>
                  <p:pic>
                    <p:nvPicPr>
                      <p:cNvPr id="20483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940794" y="2937287"/>
                        <a:ext cx="4645116" cy="2096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93907" y="5012176"/>
            <a:ext cx="2409509" cy="1521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03416" y="5012176"/>
            <a:ext cx="2439887" cy="152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3330252070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 Current Control – Integral of Switch Current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858838"/>
            <a:ext cx="11988800" cy="1855787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The instantaneous switch current of LLC resonant converter does not reflect the input power properly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However, a </a:t>
            </a:r>
            <a:r>
              <a:rPr lang="en-US" sz="2000" u="sng" dirty="0"/>
              <a:t>half-period integral of the switch current </a:t>
            </a:r>
            <a:r>
              <a:rPr lang="en-US" sz="2000" dirty="0"/>
              <a:t>does !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It can be used for peak-current-mode control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It can be used for output-current limit (power limit)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It can be used for green mode (disable SR at light load)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22893305"/>
              </p:ext>
            </p:extLst>
          </p:nvPr>
        </p:nvGraphicFramePr>
        <p:xfrm>
          <a:off x="1420207" y="3233842"/>
          <a:ext cx="3709987" cy="23955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8" name="Visio" r:id="rId4" imgW="3762496" imgH="2352659" progId="Visio.Drawing.11">
                  <p:embed/>
                </p:oleObj>
              </mc:Choice>
              <mc:Fallback>
                <p:oleObj name="Visio" r:id="rId4" imgW="3762496" imgH="2352659" progId="Visio.Drawing.11">
                  <p:embed/>
                  <p:pic>
                    <p:nvPicPr>
                      <p:cNvPr id="2253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20207" y="3233842"/>
                        <a:ext cx="3709987" cy="239553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1030718"/>
              </p:ext>
            </p:extLst>
          </p:nvPr>
        </p:nvGraphicFramePr>
        <p:xfrm>
          <a:off x="5551775" y="2978008"/>
          <a:ext cx="2974366" cy="341632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79" name="Visio" r:id="rId6" imgW="2419205" imgH="2829070" progId="Visio.Drawing.11">
                  <p:embed/>
                </p:oleObj>
              </mc:Choice>
              <mc:Fallback>
                <p:oleObj name="Visio" r:id="rId6" imgW="2419205" imgH="2829070" progId="Visio.Drawing.11">
                  <p:embed/>
                  <p:pic>
                    <p:nvPicPr>
                      <p:cNvPr id="22531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1775" y="2978008"/>
                        <a:ext cx="2974366" cy="341632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8051861"/>
              </p:ext>
            </p:extLst>
          </p:nvPr>
        </p:nvGraphicFramePr>
        <p:xfrm>
          <a:off x="8638561" y="2948823"/>
          <a:ext cx="2706678" cy="3422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180" name="Visio" r:id="rId8" imgW="2419205" imgH="2829070" progId="Visio.Drawing.11">
                  <p:embed/>
                </p:oleObj>
              </mc:Choice>
              <mc:Fallback>
                <p:oleObj name="Visio" r:id="rId8" imgW="2419205" imgH="2829070" progId="Visio.Drawing.11">
                  <p:embed/>
                  <p:pic>
                    <p:nvPicPr>
                      <p:cNvPr id="2253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638561" y="2948823"/>
                        <a:ext cx="2706678" cy="342202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圓角矩形 6"/>
          <p:cNvSpPr/>
          <p:nvPr/>
        </p:nvSpPr>
        <p:spPr>
          <a:xfrm>
            <a:off x="5551775" y="5360676"/>
            <a:ext cx="5793464" cy="1033656"/>
          </a:xfrm>
          <a:prstGeom prst="roundRect">
            <a:avLst/>
          </a:prstGeom>
          <a:noFill/>
          <a:ln w="19050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75512" y="5629379"/>
                <a:ext cx="3884718" cy="64645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𝐼𝑁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𝐼𝑁</m:t>
                              </m:r>
                            </m:sub>
                          </m:sSub>
                          <m:r>
                            <a:rPr lang="en-US" sz="1400">
                              <a:latin typeface="Cambria Math" panose="02040503050406030204" pitchFamily="18" charset="0"/>
                            </a:rPr>
                            <m:t>∙</m:t>
                          </m:r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d>
                                <m:dPr>
                                  <m:begChr m:val="⟨"/>
                                  <m:endChr m:val="⟩"/>
                                  <m:ctrlPr>
                                    <a:rPr lang="en-US" sz="14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</m:e>
                                    <m:sub>
                                      <m:r>
                                        <a:rPr lang="en-US" sz="1400" i="1">
                                          <a:latin typeface="Cambria Math" panose="02040503050406030204" pitchFamily="18" charset="0"/>
                                        </a:rPr>
                                        <m:t>𝐼𝑁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𝑎𝑣𝑔</m:t>
                              </m:r>
                            </m:sub>
                          </m:sSub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𝐼𝑁</m:t>
                          </m:r>
                        </m:sub>
                      </m:sSub>
                      <m:r>
                        <a:rPr lang="en-US" sz="1400" i="0">
                          <a:latin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4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4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4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𝑆𝑊</m:t>
                              </m:r>
                            </m:sub>
                          </m:sSub>
                        </m:den>
                      </m:f>
                      <m:nary>
                        <m:naryPr>
                          <m:limLoc m:val="subSup"/>
                          <m:ctrlPr>
                            <a:rPr lang="en-US" sz="14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en-US" sz="1400" i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f>
                            <m:fPr>
                              <m:type m:val="skw"/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en-US" sz="140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en-US" sz="1400" b="0" i="1" smtClean="0">
                                      <a:latin typeface="Cambria Math" panose="02040503050406030204" pitchFamily="18" charset="0"/>
                                    </a:rPr>
                                    <m:t>𝑆𝑊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sup>
                        <m:e>
                          <m:sSub>
                            <m:sSub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𝐷𝑆</m:t>
                              </m:r>
                              <m:r>
                                <a:rPr lang="en-US" sz="1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4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4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sz="1400" dirty="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5512" y="5629379"/>
                <a:ext cx="3884718" cy="646459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3990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Charge Current Control – Implementation of the Integral</a:t>
            </a:r>
          </a:p>
        </p:txBody>
      </p:sp>
      <p:graphicFrame>
        <p:nvGraphicFramePr>
          <p:cNvPr id="6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97481652"/>
              </p:ext>
            </p:extLst>
          </p:nvPr>
        </p:nvGraphicFramePr>
        <p:xfrm>
          <a:off x="525162" y="4068783"/>
          <a:ext cx="3657600" cy="2397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6" name="Visio" r:id="rId4" imgW="4093183" imgH="2675806" progId="">
                  <p:embed/>
                </p:oleObj>
              </mc:Choice>
              <mc:Fallback>
                <p:oleObj name="Visio" r:id="rId4" imgW="4093183" imgH="2675806" progId="">
                  <p:embed/>
                  <p:pic>
                    <p:nvPicPr>
                      <p:cNvPr id="6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62" y="4068783"/>
                        <a:ext cx="3657600" cy="2397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216563"/>
              </p:ext>
            </p:extLst>
          </p:nvPr>
        </p:nvGraphicFramePr>
        <p:xfrm>
          <a:off x="8116973" y="4015416"/>
          <a:ext cx="3657600" cy="239788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7" name="Visio" r:id="rId6" imgW="4093054" imgH="2675647" progId="">
                  <p:embed/>
                </p:oleObj>
              </mc:Choice>
              <mc:Fallback>
                <p:oleObj name="Visio" r:id="rId6" imgW="4093054" imgH="2675647" progId="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116973" y="4015416"/>
                        <a:ext cx="3657600" cy="239788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3159341"/>
              </p:ext>
            </p:extLst>
          </p:nvPr>
        </p:nvGraphicFramePr>
        <p:xfrm>
          <a:off x="4309226" y="4034872"/>
          <a:ext cx="3657600" cy="239806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8" name="Visio" r:id="rId8" imgW="4093058" imgH="2675740" progId="">
                  <p:embed/>
                </p:oleObj>
              </mc:Choice>
              <mc:Fallback>
                <p:oleObj name="Visio" r:id="rId8" imgW="4093058" imgH="2675740" progId="">
                  <p:embed/>
                  <p:pic>
                    <p:nvPicPr>
                      <p:cNvPr id="8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309226" y="4034872"/>
                        <a:ext cx="3657600" cy="239806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634813" y="3914828"/>
            <a:ext cx="100012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cs typeface="Arial" pitchFamily="34" charset="0"/>
              </a:rPr>
              <a:t>10% load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37700" y="3968196"/>
            <a:ext cx="100012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cs typeface="Arial" pitchFamily="34" charset="0"/>
              </a:rPr>
              <a:t>50% load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221869" y="4003671"/>
            <a:ext cx="1000126" cy="261610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  <a:cs typeface="Arial" pitchFamily="34" charset="0"/>
              </a:rPr>
              <a:t>100% load </a:t>
            </a:r>
          </a:p>
        </p:txBody>
      </p:sp>
      <p:graphicFrame>
        <p:nvGraphicFramePr>
          <p:cNvPr id="12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9967998"/>
              </p:ext>
            </p:extLst>
          </p:nvPr>
        </p:nvGraphicFramePr>
        <p:xfrm>
          <a:off x="192500" y="680244"/>
          <a:ext cx="4449723" cy="30428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709" name="Visio" r:id="rId10" imgW="3457647" imgH="2371580" progId="Visio.Drawing.11">
                  <p:embed/>
                </p:oleObj>
              </mc:Choice>
              <mc:Fallback>
                <p:oleObj name="Visio" r:id="rId10" imgW="3457647" imgH="2371580" progId="Visio.Drawing.11">
                  <p:embed/>
                  <p:pic>
                    <p:nvPicPr>
                      <p:cNvPr id="12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2500" y="680244"/>
                        <a:ext cx="4449723" cy="30428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5077781" y="926583"/>
                <a:ext cx="6935822" cy="223644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𝐶𝑇𝑋</m:t>
                          </m:r>
                        </m:sub>
                      </m:sSub>
                      <m:d>
                        <m:d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𝐶𝑇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d>
                        <m:d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𝐶𝑆</m:t>
                              </m:r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𝐶𝑆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  <a:endParaRPr lang="en-US" sz="160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16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𝐶𝑇𝑋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en-US" sz="160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</m:den>
                      </m:f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𝐼𝐶𝑆</m:t>
                          </m:r>
                        </m:sub>
                      </m:sSub>
                      <m:r>
                        <a:rPr lang="en-US" sz="1600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∙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num>
                        <m:den>
                          <m:r>
                            <a:rPr lang="en-US" sz="16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𝑑𝑡</m:t>
                          </m:r>
                        </m:den>
                      </m:f>
                    </m:oMath>
                  </m:oMathPara>
                </a14:m>
                <a:endParaRPr lang="en-US" sz="1600" dirty="0"/>
              </a:p>
              <a:p>
                <a:pPr>
                  <a:spcAft>
                    <a:spcPts val="600"/>
                  </a:spcAft>
                </a:pPr>
                <a:r>
                  <a:rPr lang="en-US" sz="1600" dirty="0"/>
                  <a:t>Assume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𝐶𝑇𝑋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  <m:r>
                      <a:rPr lang="en-US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≫</m:t>
                    </m:r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𝐼𝐶𝑆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𝑡</m:t>
                        </m:r>
                      </m:e>
                    </m:d>
                  </m:oMath>
                </a14:m>
                <a:r>
                  <a:rPr lang="en-US" sz="1600" dirty="0"/>
                  <a:t> and note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𝐼𝐶𝑆</m:t>
                        </m:r>
                      </m:sub>
                    </m:sSub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sz="1600" baseline="-25000" dirty="0"/>
                  <a:t> </a:t>
                </a:r>
                <a:r>
                  <a:rPr lang="en-US" sz="1600" dirty="0"/>
                  <a:t> by an internal reset switch.</a:t>
                </a:r>
                <a:endParaRPr lang="en-US" sz="1600" baseline="-25000" dirty="0"/>
              </a:p>
              <a:p>
                <a:pPr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𝐼𝐶𝑆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1600" b="0" i="1" smtClean="0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𝑉</m:t>
                              </m:r>
                            </m:e>
                            <m:sub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𝐶𝑇𝑋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b="0" i="1" smtClean="0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𝐼𝐶𝑆</m:t>
                          </m:r>
                        </m:sub>
                      </m:sSub>
                      <m:d>
                        <m:d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1600" b="0" i="1" smtClean="0">
                              <a:latin typeface="Cambria Math" panose="02040503050406030204" pitchFamily="18" charset="0"/>
                            </a:rPr>
                            <m:t>0</m:t>
                          </m:r>
                        </m:e>
                      </m:d>
                      <m:r>
                        <a:rPr lang="en-US" sz="16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𝐶𝑆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𝐶𝑆</m:t>
                              </m:r>
                              <m:r>
                                <a:rPr lang="en-US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𝐶𝑇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𝑅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𝐶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𝐼𝐶𝑆</m:t>
                              </m:r>
                            </m:sub>
                          </m:sSub>
                        </m:den>
                      </m:f>
                      <m:nary>
                        <m:naryPr>
                          <m:ctrlPr>
                            <a:rPr lang="en-US" sz="1600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m:rPr>
                              <m:brk m:alnAt="23"/>
                            </m:rPr>
                            <a:rPr lang="en-US" sz="1600" i="1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  <m:sup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𝑡</m:t>
                          </m:r>
                        </m:sup>
                        <m:e>
                          <m:sSub>
                            <m:sSub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</m:sub>
                          </m:sSub>
                          <m:d>
                            <m:dPr>
                              <m:ctrlPr>
                                <a:rPr lang="en-US" sz="16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1600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en-US" sz="1600" i="1">
                              <a:latin typeface="Cambria Math" panose="02040503050406030204" pitchFamily="18" charset="0"/>
                            </a:rPr>
                            <m:t>𝑑𝑡</m:t>
                          </m:r>
                        </m:e>
                      </m:nary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7781" y="926583"/>
                <a:ext cx="6935822" cy="2236446"/>
              </a:xfrm>
              <a:prstGeom prst="rect">
                <a:avLst/>
              </a:prstGeom>
              <a:blipFill>
                <a:blip r:embed="rId12"/>
                <a:stretch>
                  <a:fillRect l="-5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Rectangle 12"/>
          <p:cNvSpPr/>
          <p:nvPr/>
        </p:nvSpPr>
        <p:spPr>
          <a:xfrm>
            <a:off x="5009882" y="2453425"/>
            <a:ext cx="6246253" cy="70960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1099223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Current Control in Action – Load Change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7225" y="1023938"/>
            <a:ext cx="11534775" cy="52054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+mj-lt"/>
              </a:rPr>
              <a:t>Dynamic Response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1745084" y="1910265"/>
            <a:ext cx="4406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000" dirty="0">
                <a:latin typeface="Calibri" pitchFamily="34" charset="0"/>
              </a:rPr>
              <a:t>Step load change (25%</a:t>
            </a:r>
            <a:r>
              <a:rPr lang="en-US" sz="2000" dirty="0">
                <a:latin typeface="Calibri" pitchFamily="34" charset="0"/>
                <a:sym typeface="Wingdings" pitchFamily="2" charset="2"/>
              </a:rPr>
              <a:t></a:t>
            </a:r>
            <a:r>
              <a:rPr lang="en-US" sz="2000" dirty="0">
                <a:latin typeface="Calibri" pitchFamily="34" charset="0"/>
              </a:rPr>
              <a:t>100%)</a:t>
            </a:r>
          </a:p>
        </p:txBody>
      </p:sp>
      <p:pic>
        <p:nvPicPr>
          <p:cNvPr id="7" name="Picture 4" descr="C:\Users\K20020701\Documents\[Fairchild]\((Power Conversion USA-HPS))\FAN7688 LLC resonant converter controller\System Verification\EVT2 (02-2015)\fsfa163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1559" y="2667695"/>
            <a:ext cx="4457700" cy="3047953"/>
          </a:xfrm>
          <a:prstGeom prst="rect">
            <a:avLst/>
          </a:prstGeom>
          <a:noFill/>
        </p:spPr>
      </p:pic>
      <p:pic>
        <p:nvPicPr>
          <p:cNvPr id="8" name="Picture 5" descr="C:\Users\K20020701\Documents\[Fairchild]\((Power Conversion USA-HPS))\FAN7688 LLC resonant converter controller\System Verification\EVT2 (02-2015)\fsfa16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67390" y="2667695"/>
            <a:ext cx="4457700" cy="3047953"/>
          </a:xfrm>
          <a:prstGeom prst="rect">
            <a:avLst/>
          </a:prstGeom>
          <a:noFill/>
        </p:spPr>
      </p:pic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6348759" y="1891671"/>
            <a:ext cx="4406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000" dirty="0">
                <a:latin typeface="Calibri" pitchFamily="34" charset="0"/>
              </a:rPr>
              <a:t>Step load change (100%</a:t>
            </a:r>
            <a:r>
              <a:rPr lang="en-US" sz="2000" dirty="0">
                <a:latin typeface="Calibri" pitchFamily="34" charset="0"/>
                <a:sym typeface="Wingdings" pitchFamily="2" charset="2"/>
              </a:rPr>
              <a:t>25</a:t>
            </a:r>
            <a:r>
              <a:rPr lang="en-US" sz="2000" dirty="0">
                <a:latin typeface="Calibri" pitchFamily="34" charset="0"/>
              </a:rPr>
              <a:t>%)</a:t>
            </a:r>
          </a:p>
        </p:txBody>
      </p:sp>
      <p:sp>
        <p:nvSpPr>
          <p:cNvPr id="10" name="矩形 7"/>
          <p:cNvSpPr/>
          <p:nvPr/>
        </p:nvSpPr>
        <p:spPr>
          <a:xfrm>
            <a:off x="1962349" y="2624964"/>
            <a:ext cx="85286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CC9900"/>
                </a:solidFill>
                <a:latin typeface="Calibri" pitchFamily="34" charset="0"/>
              </a:rPr>
              <a:t>COMP</a:t>
            </a:r>
            <a:endParaRPr lang="zh-TW" altLang="en-US" sz="2000" b="1" dirty="0">
              <a:solidFill>
                <a:srgbClr val="CC9900"/>
              </a:solidFill>
            </a:endParaRPr>
          </a:p>
        </p:txBody>
      </p:sp>
      <p:sp>
        <p:nvSpPr>
          <p:cNvPr id="11" name="矩形 8"/>
          <p:cNvSpPr/>
          <p:nvPr/>
        </p:nvSpPr>
        <p:spPr>
          <a:xfrm>
            <a:off x="1962349" y="3073128"/>
            <a:ext cx="46288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  <a:latin typeface="Calibri" pitchFamily="34" charset="0"/>
              </a:rPr>
              <a:t>Vo</a:t>
            </a:r>
            <a:endParaRPr lang="zh-TW" altLang="en-US" sz="2000" b="1" dirty="0">
              <a:solidFill>
                <a:srgbClr val="0000FF"/>
              </a:solidFill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1962349" y="4121080"/>
            <a:ext cx="3561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FF"/>
                </a:solidFill>
                <a:latin typeface="Calibri" pitchFamily="34" charset="0"/>
              </a:rPr>
              <a:t>Is</a:t>
            </a:r>
            <a:endParaRPr lang="zh-TW" altLang="en-US" sz="2000" b="1" dirty="0">
              <a:solidFill>
                <a:srgbClr val="FF00FF"/>
              </a:solidFill>
            </a:endParaRPr>
          </a:p>
        </p:txBody>
      </p:sp>
      <p:sp>
        <p:nvSpPr>
          <p:cNvPr id="13" name="矩形 11"/>
          <p:cNvSpPr/>
          <p:nvPr/>
        </p:nvSpPr>
        <p:spPr>
          <a:xfrm>
            <a:off x="1962350" y="4642812"/>
            <a:ext cx="51167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00B050"/>
                </a:solidFill>
                <a:latin typeface="Calibri" pitchFamily="34" charset="0"/>
              </a:rPr>
              <a:t>ICS</a:t>
            </a:r>
            <a:endParaRPr lang="zh-TW" altLang="en-US" sz="20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506769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Charge Current Control in Action – Rejection of Input Ripple</a:t>
            </a:r>
          </a:p>
        </p:txBody>
      </p:sp>
      <p:pic>
        <p:nvPicPr>
          <p:cNvPr id="13" name="Picture 1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28966" y="2400244"/>
            <a:ext cx="8374205" cy="362984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1145730" y="827911"/>
            <a:ext cx="8501034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800" dirty="0">
                <a:solidFill>
                  <a:srgbClr val="000000"/>
                </a:solidFill>
                <a:latin typeface="Calibri" pitchFamily="34" charset="0"/>
              </a:rPr>
              <a:t>Output Ripple Comparison</a:t>
            </a:r>
          </a:p>
          <a:p>
            <a:pPr marL="800100" indent="-342900"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rgbClr val="000000"/>
                </a:solidFill>
                <a:latin typeface="Calibri" pitchFamily="34" charset="0"/>
              </a:rPr>
              <a:t>	The inherent line feed-forward characteristics of charge current control reduces the 120Hz ripple of output voltage</a:t>
            </a:r>
          </a:p>
        </p:txBody>
      </p:sp>
      <p:sp>
        <p:nvSpPr>
          <p:cNvPr id="15" name="Rectangle 14"/>
          <p:cNvSpPr>
            <a:spLocks noChangeArrowheads="1"/>
          </p:cNvSpPr>
          <p:nvPr/>
        </p:nvSpPr>
        <p:spPr bwMode="auto">
          <a:xfrm>
            <a:off x="4232984" y="2374396"/>
            <a:ext cx="1163263" cy="4001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Calibri" pitchFamily="34" charset="0"/>
              </a:rPr>
              <a:t>NCP4390</a:t>
            </a:r>
          </a:p>
        </p:txBody>
      </p:sp>
    </p:spTree>
    <p:extLst>
      <p:ext uri="{BB962C8B-B14F-4D97-AF65-F5344CB8AC3E}">
        <p14:creationId xmlns:p14="http://schemas.microsoft.com/office/powerpoint/2010/main" val="25637867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Charge Current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Dual-edge Tracking SR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Operation across Load Variation and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Peripheral Functions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Comparison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2859330788"/>
      </p:ext>
    </p:extLst>
  </p:cSld>
  <p:clrMapOvr>
    <a:masterClrMapping/>
  </p:clrMapOvr>
  <p:transition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Ideal SR Driving Signal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520411" y="899240"/>
            <a:ext cx="10969625" cy="2195512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Below resonance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SR should turn on when I</a:t>
            </a:r>
            <a:r>
              <a:rPr lang="en-US" baseline="-25000" dirty="0"/>
              <a:t>SR</a:t>
            </a:r>
            <a:r>
              <a:rPr lang="en-US" dirty="0"/>
              <a:t> starts growing, which is the same moment as PROUT on.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SR should turn off when I</a:t>
            </a:r>
            <a:r>
              <a:rPr lang="en-US" baseline="-25000" dirty="0"/>
              <a:t>SR</a:t>
            </a:r>
            <a:r>
              <a:rPr lang="en-US" dirty="0"/>
              <a:t> reduce to zero, which is before PROUT off.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Above resonance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SR should turn on when I</a:t>
            </a:r>
            <a:r>
              <a:rPr lang="en-US" baseline="-25000" dirty="0"/>
              <a:t>SR</a:t>
            </a:r>
            <a:r>
              <a:rPr lang="en-US" dirty="0"/>
              <a:t> starts growing, which is after PROUT on.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SR should turn off when I</a:t>
            </a:r>
            <a:r>
              <a:rPr lang="en-US" baseline="-25000" dirty="0"/>
              <a:t>SR </a:t>
            </a:r>
            <a:r>
              <a:rPr lang="en-US" dirty="0"/>
              <a:t>reduce to zero, which is after PROUT off.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endParaRPr lang="en-US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1335088" y="3024187"/>
          <a:ext cx="4210050" cy="33321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4" name="Visio" r:id="rId4" imgW="2876646" imgH="2057352" progId="Visio.Drawing.11">
                  <p:embed/>
                </p:oleObj>
              </mc:Choice>
              <mc:Fallback>
                <p:oleObj name="Visio" r:id="rId4" imgW="2876646" imgH="2057352" progId="Visio.Drawing.11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35088" y="3024187"/>
                        <a:ext cx="4210050" cy="333216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/>
        </p:nvGraphicFramePr>
        <p:xfrm>
          <a:off x="6005224" y="2903551"/>
          <a:ext cx="4772729" cy="33651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385" name="Visio" r:id="rId6" imgW="2886099" imgH="2047891" progId="Visio.Drawing.11">
                  <p:embed/>
                </p:oleObj>
              </mc:Choice>
              <mc:Fallback>
                <p:oleObj name="Visio" r:id="rId6" imgW="2886099" imgH="2047891" progId="Visio.Drawing.11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05224" y="2903551"/>
                        <a:ext cx="4772729" cy="336517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158738" y="6004874"/>
            <a:ext cx="2582944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Below resonance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100117" y="5987018"/>
            <a:ext cx="2582944" cy="369332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Above resonance</a:t>
            </a:r>
          </a:p>
        </p:txBody>
      </p:sp>
      <p:sp>
        <p:nvSpPr>
          <p:cNvPr id="10" name="Right Arrow 9"/>
          <p:cNvSpPr/>
          <p:nvPr/>
        </p:nvSpPr>
        <p:spPr>
          <a:xfrm flipH="1" flipV="1">
            <a:off x="3032446" y="5360829"/>
            <a:ext cx="230204" cy="29654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ight Arrow 10"/>
          <p:cNvSpPr/>
          <p:nvPr/>
        </p:nvSpPr>
        <p:spPr>
          <a:xfrm flipV="1">
            <a:off x="6543374" y="5360830"/>
            <a:ext cx="152400" cy="29822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flipV="1">
            <a:off x="8086829" y="5360830"/>
            <a:ext cx="152400" cy="29822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ight Arrow 12"/>
          <p:cNvSpPr/>
          <p:nvPr/>
        </p:nvSpPr>
        <p:spPr>
          <a:xfrm flipV="1">
            <a:off x="8484437" y="5360830"/>
            <a:ext cx="152400" cy="29822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flipV="1">
            <a:off x="9920887" y="5360830"/>
            <a:ext cx="152400" cy="29822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ight Arrow 14"/>
          <p:cNvSpPr/>
          <p:nvPr/>
        </p:nvSpPr>
        <p:spPr>
          <a:xfrm flipH="1" flipV="1">
            <a:off x="4721173" y="5360829"/>
            <a:ext cx="230204" cy="296541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47572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SR1DS Turning-Point Sensing Circuit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77838" y="877256"/>
            <a:ext cx="6893806" cy="3235325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With information of PROUT1, PROUT2, and SR1DS, 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SR turning-on moment.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 err="1"/>
              <a:t>ANDing</a:t>
            </a:r>
            <a:r>
              <a:rPr lang="en-US" dirty="0"/>
              <a:t> of PROUT and SR1DS turning point.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SR turning-off moment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SR1DS turning point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SR conduction time (SRCOND)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Time duration between SR turning-on and turning-off moments</a:t>
            </a: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56384085"/>
              </p:ext>
            </p:extLst>
          </p:nvPr>
        </p:nvGraphicFramePr>
        <p:xfrm>
          <a:off x="7286016" y="1519948"/>
          <a:ext cx="4276725" cy="42909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8" name="Visio" r:id="rId4" imgW="4227851" imgH="4252879" progId="Visio.Drawing.11">
                  <p:embed/>
                </p:oleObj>
              </mc:Choice>
              <mc:Fallback>
                <p:oleObj name="Visio" r:id="rId4" imgW="4227851" imgH="4252879" progId="Visio.Drawing.11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286016" y="1519948"/>
                        <a:ext cx="4276725" cy="42909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27814472"/>
              </p:ext>
            </p:extLst>
          </p:nvPr>
        </p:nvGraphicFramePr>
        <p:xfrm>
          <a:off x="884238" y="4240213"/>
          <a:ext cx="2738437" cy="2409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09" name="Visio" r:id="rId6" imgW="4314801" imgH="3762295" progId="Visio.Drawing.11">
                  <p:embed/>
                </p:oleObj>
              </mc:Choice>
              <mc:Fallback>
                <p:oleObj name="Visio" r:id="rId6" imgW="4314801" imgH="3762295" progId="Visio.Drawing.11">
                  <p:embed/>
                  <p:pic>
                    <p:nvPicPr>
                      <p:cNvPr id="7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84238" y="4240213"/>
                        <a:ext cx="2738437" cy="24098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58933649"/>
              </p:ext>
            </p:extLst>
          </p:nvPr>
        </p:nvGraphicFramePr>
        <p:xfrm>
          <a:off x="3776663" y="4221163"/>
          <a:ext cx="2579687" cy="24082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610" name="Visio" r:id="rId8" imgW="4314801" imgH="4019421" progId="Visio.Drawing.11">
                  <p:embed/>
                </p:oleObj>
              </mc:Choice>
              <mc:Fallback>
                <p:oleObj name="Visio" r:id="rId8" imgW="4314801" imgH="4019421" progId="Visio.Drawing.11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6663" y="4221163"/>
                        <a:ext cx="2579687" cy="240823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845017462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Dual-Edge-Tracking SR Control in Action – Below Resonance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7225" y="1023938"/>
            <a:ext cx="11534775" cy="52054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SR operation waveforms for below resonance and full load condition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Minimum Turn-on dead 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Controlled Turn-off dead time 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6" name="Picture 2" descr="C:\Users\K20020701\Desktop\FAN7688\fsfa131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70938" y="2517012"/>
            <a:ext cx="4457700" cy="3047953"/>
          </a:xfrm>
          <a:prstGeom prst="rect">
            <a:avLst/>
          </a:prstGeom>
          <a:noFill/>
        </p:spPr>
      </p:pic>
      <p:pic>
        <p:nvPicPr>
          <p:cNvPr id="7" name="Picture 2" descr="C:\Users\K20020701\Desktop\FAN7688\fsfa13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07576" y="2517014"/>
            <a:ext cx="4457700" cy="3047953"/>
          </a:xfrm>
          <a:prstGeom prst="rect">
            <a:avLst/>
          </a:prstGeom>
          <a:noFill/>
        </p:spPr>
      </p:pic>
      <p:sp>
        <p:nvSpPr>
          <p:cNvPr id="8" name="矩形 7"/>
          <p:cNvSpPr/>
          <p:nvPr/>
        </p:nvSpPr>
        <p:spPr>
          <a:xfrm>
            <a:off x="5993695" y="2422330"/>
            <a:ext cx="95827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SROUT1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5993695" y="2870494"/>
            <a:ext cx="95827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SROUT2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5993696" y="3494492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SR1DS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993695" y="4141068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FF"/>
                </a:solidFill>
                <a:latin typeface="Calibri" pitchFamily="34" charset="0"/>
              </a:rPr>
              <a:t>ID</a:t>
            </a:r>
            <a:endParaRPr lang="zh-TW" altLang="en-US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49804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Dual-Edge-Tracking SR Control in Action – Above Resonance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7225" y="1023938"/>
            <a:ext cx="11534775" cy="520541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SR operation waveforms for above resonance and full load condition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Minimum Turn-on dead time</a:t>
            </a:r>
          </a:p>
          <a:p>
            <a:pPr lvl="1">
              <a:buFont typeface="Wingdings" panose="05000000000000000000" pitchFamily="2" charset="2"/>
              <a:buChar char="§"/>
            </a:pPr>
            <a:r>
              <a:rPr lang="en-US" sz="2000" dirty="0"/>
              <a:t>Controlled Turn-off dead time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pic>
        <p:nvPicPr>
          <p:cNvPr id="6" name="Picture 2" descr="C:\Users\K20020701\Desktop\FAN7688\fsfa13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11319" y="2850282"/>
            <a:ext cx="4457700" cy="3047953"/>
          </a:xfrm>
          <a:prstGeom prst="rect">
            <a:avLst/>
          </a:prstGeom>
          <a:noFill/>
        </p:spPr>
      </p:pic>
      <p:pic>
        <p:nvPicPr>
          <p:cNvPr id="7" name="Picture 2" descr="C:\Users\K20020701\Desktop\FAN7688\fsfa13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71407" y="2850282"/>
            <a:ext cx="4457700" cy="3047953"/>
          </a:xfrm>
          <a:prstGeom prst="rect">
            <a:avLst/>
          </a:prstGeom>
          <a:noFill/>
        </p:spPr>
      </p:pic>
      <p:sp>
        <p:nvSpPr>
          <p:cNvPr id="8" name="矩形 5"/>
          <p:cNvSpPr/>
          <p:nvPr/>
        </p:nvSpPr>
        <p:spPr>
          <a:xfrm>
            <a:off x="5592033" y="2829984"/>
            <a:ext cx="95827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SROUT1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sp>
        <p:nvSpPr>
          <p:cNvPr id="9" name="矩形 6"/>
          <p:cNvSpPr/>
          <p:nvPr/>
        </p:nvSpPr>
        <p:spPr>
          <a:xfrm>
            <a:off x="5592033" y="3278148"/>
            <a:ext cx="958276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SROUT2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0" name="矩形 7"/>
          <p:cNvSpPr/>
          <p:nvPr/>
        </p:nvSpPr>
        <p:spPr>
          <a:xfrm>
            <a:off x="5592034" y="3808140"/>
            <a:ext cx="79541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SR1DS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11" name="矩形 8"/>
          <p:cNvSpPr/>
          <p:nvPr/>
        </p:nvSpPr>
        <p:spPr>
          <a:xfrm>
            <a:off x="5592033" y="4292342"/>
            <a:ext cx="39145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FF"/>
                </a:solidFill>
                <a:latin typeface="Calibri" pitchFamily="34" charset="0"/>
              </a:rPr>
              <a:t>ID</a:t>
            </a:r>
            <a:endParaRPr lang="zh-TW" altLang="en-US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921491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NCP/NCV4390 Applications</a:t>
            </a:r>
          </a:p>
        </p:txBody>
      </p:sp>
      <p:sp>
        <p:nvSpPr>
          <p:cNvPr id="6" name="Rectangle 5"/>
          <p:cNvSpPr>
            <a:spLocks noGrp="1" noChangeArrowheads="1"/>
          </p:cNvSpPr>
          <p:nvPr/>
        </p:nvSpPr>
        <p:spPr bwMode="auto">
          <a:xfrm>
            <a:off x="509443" y="982703"/>
            <a:ext cx="11523230" cy="44774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Arial" pitchFamily="34" charset="0"/>
              </a:defRPr>
            </a:lvl9pPr>
          </a:lstStyle>
          <a:p>
            <a:pPr marL="288925" indent="-288925">
              <a:spcAft>
                <a:spcPct val="25000"/>
              </a:spcAft>
              <a:buFont typeface="Wingdings" pitchFamily="2" charset="2"/>
              <a:buChar char="§"/>
            </a:pPr>
            <a:r>
              <a:rPr lang="en-US" sz="2800" dirty="0">
                <a:latin typeface="Calibri" pitchFamily="34" charset="0"/>
              </a:rPr>
              <a:t>High Efficiency 100W to 2000W Power Supplies with PFC pre-regulators</a:t>
            </a:r>
          </a:p>
          <a:p>
            <a:pPr marL="625475" lvl="2" indent="-277813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Large LCD, PDP and RPTV Displays</a:t>
            </a:r>
          </a:p>
          <a:p>
            <a:pPr marL="625475" lvl="1" indent="-277813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Computing Power</a:t>
            </a:r>
          </a:p>
          <a:p>
            <a:pPr marL="625475" lvl="2" indent="-277813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Servers</a:t>
            </a:r>
          </a:p>
          <a:p>
            <a:pPr marL="625475" lvl="2" indent="-277813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High power Adapter</a:t>
            </a:r>
          </a:p>
          <a:p>
            <a:pPr marL="625475" lvl="2" indent="-277813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Telecom Front-End Power</a:t>
            </a:r>
          </a:p>
          <a:p>
            <a:pPr marL="625475" lvl="1" indent="-277813">
              <a:buFont typeface="Arial" pitchFamily="34" charset="0"/>
              <a:buChar char="•"/>
            </a:pPr>
            <a:r>
              <a:rPr lang="en-US" sz="2400" dirty="0">
                <a:latin typeface="Calibri" pitchFamily="34" charset="0"/>
              </a:rPr>
              <a:t>Industrial Power Systems</a:t>
            </a:r>
          </a:p>
          <a:p>
            <a:pPr marL="625475" lvl="1" indent="-277813"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625475" lvl="1" indent="-277813"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625475" lvl="1" indent="-277813">
              <a:buFont typeface="Arial" pitchFamily="34" charset="0"/>
              <a:buChar char="•"/>
            </a:pPr>
            <a:endParaRPr lang="en-US" sz="2400" dirty="0">
              <a:latin typeface="Calibri" pitchFamily="34" charset="0"/>
            </a:endParaRPr>
          </a:p>
          <a:p>
            <a:pPr marL="625475" lvl="1" indent="-277813">
              <a:buFont typeface="Arial" pitchFamily="34" charset="0"/>
              <a:buChar char="•"/>
            </a:pPr>
            <a:r>
              <a:rPr lang="en-US" sz="2400" dirty="0" err="1">
                <a:latin typeface="Calibri" pitchFamily="34" charset="0"/>
              </a:rPr>
              <a:t>xEV</a:t>
            </a:r>
            <a:r>
              <a:rPr lang="en-US" sz="2400" dirty="0">
                <a:latin typeface="Calibri" pitchFamily="34" charset="0"/>
              </a:rPr>
              <a:t> OBC &amp; HV to LV DC/DC Converters</a:t>
            </a:r>
          </a:p>
        </p:txBody>
      </p:sp>
      <p:pic>
        <p:nvPicPr>
          <p:cNvPr id="7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67053" y="1679576"/>
            <a:ext cx="1890713" cy="1154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 descr="tc400r8a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074871" y="2884518"/>
            <a:ext cx="1803400" cy="1000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9" descr="DS1200 Transparent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95012" y="1816100"/>
            <a:ext cx="1949450" cy="113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AD100 transparent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09456" y="2970341"/>
            <a:ext cx="1873250" cy="950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FEB80B-192B-D041-A83E-C9C06B377B6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63815" y="4503348"/>
            <a:ext cx="1518891" cy="1100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1275425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Charge Current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Dual-edge Tracking SR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Operation across Load Variation and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Peripheral Functions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Comparison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428809106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ICS Threshold Voltages – Power limiting and SR Mode Changing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1881" y="802126"/>
            <a:ext cx="8459897" cy="2142855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V</a:t>
            </a:r>
            <a:r>
              <a:rPr lang="en-US" sz="2000" baseline="-25000" dirty="0"/>
              <a:t>ICS</a:t>
            </a:r>
            <a:r>
              <a:rPr lang="en-US" sz="2000" baseline="30000" dirty="0"/>
              <a:t>PK</a:t>
            </a:r>
            <a:r>
              <a:rPr lang="en-US" sz="2000" dirty="0"/>
              <a:t> &gt; V</a:t>
            </a:r>
            <a:r>
              <a:rPr lang="en-US" sz="2000" baseline="-25000" dirty="0"/>
              <a:t>OCP1</a:t>
            </a:r>
            <a:r>
              <a:rPr lang="en-US" sz="2000" dirty="0"/>
              <a:t> (1.9 V), trigger protection immediately.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V</a:t>
            </a:r>
            <a:r>
              <a:rPr lang="en-US" sz="2000" baseline="-25000" dirty="0"/>
              <a:t>ICS</a:t>
            </a:r>
            <a:r>
              <a:rPr lang="en-US" sz="2000" baseline="30000" dirty="0"/>
              <a:t>PK</a:t>
            </a:r>
            <a:r>
              <a:rPr lang="en-US" sz="2000" dirty="0"/>
              <a:t> &gt; V</a:t>
            </a:r>
            <a:r>
              <a:rPr lang="en-US" sz="2000" baseline="-25000" dirty="0"/>
              <a:t>OCL</a:t>
            </a:r>
            <a:r>
              <a:rPr lang="en-US" sz="2000" dirty="0"/>
              <a:t> (1.2 V), increase switching frequency gradually to limit output power.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V</a:t>
            </a:r>
            <a:r>
              <a:rPr lang="en-US" sz="2000" baseline="-25000" dirty="0"/>
              <a:t>ICS</a:t>
            </a:r>
            <a:r>
              <a:rPr lang="en-US" sz="2000" baseline="30000" dirty="0"/>
              <a:t>PK</a:t>
            </a:r>
            <a:r>
              <a:rPr lang="en-US" sz="2000" dirty="0"/>
              <a:t> &lt; V</a:t>
            </a:r>
            <a:r>
              <a:rPr lang="en-US" sz="2000" baseline="-25000" dirty="0"/>
              <a:t>TH1</a:t>
            </a:r>
            <a:r>
              <a:rPr lang="en-US" sz="2000" dirty="0"/>
              <a:t> (0.2 V), delay SR turning-on moment (SR shrink).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V</a:t>
            </a:r>
            <a:r>
              <a:rPr lang="en-US" sz="2000" baseline="-25000" dirty="0"/>
              <a:t>ICS</a:t>
            </a:r>
            <a:r>
              <a:rPr lang="en-US" sz="2000" baseline="30000" dirty="0"/>
              <a:t>PK</a:t>
            </a:r>
            <a:r>
              <a:rPr lang="en-US" sz="2000" dirty="0"/>
              <a:t> &lt; V</a:t>
            </a:r>
            <a:r>
              <a:rPr lang="en-US" sz="2000" baseline="-25000" dirty="0"/>
              <a:t>TH2</a:t>
            </a:r>
            <a:r>
              <a:rPr lang="en-US" sz="2000" dirty="0"/>
              <a:t> (0.075 V), disable SR gate signal.</a:t>
            </a:r>
          </a:p>
        </p:txBody>
      </p:sp>
      <p:graphicFrame>
        <p:nvGraphicFramePr>
          <p:cNvPr id="6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01049784"/>
              </p:ext>
            </p:extLst>
          </p:nvPr>
        </p:nvGraphicFramePr>
        <p:xfrm>
          <a:off x="1489209" y="2904294"/>
          <a:ext cx="4124412" cy="3519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28" name="Visio" r:id="rId4" imgW="2802553" imgH="2390126" progId="">
                  <p:embed/>
                </p:oleObj>
              </mc:Choice>
              <mc:Fallback>
                <p:oleObj name="Visio" r:id="rId4" imgW="2802553" imgH="2390126" progId="">
                  <p:embed/>
                  <p:pic>
                    <p:nvPicPr>
                      <p:cNvPr id="6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89209" y="2904294"/>
                        <a:ext cx="4124412" cy="3519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矩形 8"/>
          <p:cNvSpPr/>
          <p:nvPr/>
        </p:nvSpPr>
        <p:spPr>
          <a:xfrm>
            <a:off x="4640774" y="5595840"/>
            <a:ext cx="692209" cy="299103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cxnSp>
        <p:nvCxnSpPr>
          <p:cNvPr id="8" name="直線單箭頭接點 11"/>
          <p:cNvCxnSpPr/>
          <p:nvPr/>
        </p:nvCxnSpPr>
        <p:spPr>
          <a:xfrm>
            <a:off x="5332983" y="5662705"/>
            <a:ext cx="400465" cy="1588"/>
          </a:xfrm>
          <a:prstGeom prst="straightConnector1">
            <a:avLst/>
          </a:prstGeom>
          <a:ln w="19050">
            <a:solidFill>
              <a:schemeClr val="tx1"/>
            </a:solidFill>
            <a:headEnd type="none" w="med" len="med"/>
            <a:tailEnd type="triangl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文字方塊 13"/>
          <p:cNvSpPr txBox="1"/>
          <p:nvPr/>
        </p:nvSpPr>
        <p:spPr>
          <a:xfrm>
            <a:off x="5363999" y="5679498"/>
            <a:ext cx="39786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sz="800" dirty="0">
                <a:solidFill>
                  <a:srgbClr val="0000FF"/>
                </a:solidFill>
                <a:cs typeface="Arial" pitchFamily="34" charset="0"/>
              </a:rPr>
              <a:t>1.9V</a:t>
            </a:r>
            <a:endParaRPr lang="zh-TW" altLang="en-US" sz="800" dirty="0">
              <a:solidFill>
                <a:srgbClr val="0000FF"/>
              </a:solidFill>
              <a:cs typeface="Arial" pitchFamily="34" charset="0"/>
            </a:endParaRPr>
          </a:p>
        </p:txBody>
      </p:sp>
      <p:cxnSp>
        <p:nvCxnSpPr>
          <p:cNvPr id="10" name="直線接點 17"/>
          <p:cNvCxnSpPr/>
          <p:nvPr/>
        </p:nvCxnSpPr>
        <p:spPr>
          <a:xfrm rot="16200000" flipH="1">
            <a:off x="5512003" y="5667567"/>
            <a:ext cx="92710" cy="1"/>
          </a:xfrm>
          <a:prstGeom prst="line">
            <a:avLst/>
          </a:prstGeom>
          <a:ln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矩形 23"/>
          <p:cNvSpPr/>
          <p:nvPr/>
        </p:nvSpPr>
        <p:spPr>
          <a:xfrm>
            <a:off x="5415761" y="5595840"/>
            <a:ext cx="317687" cy="29910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文字方塊 24"/>
          <p:cNvSpPr txBox="1"/>
          <p:nvPr/>
        </p:nvSpPr>
        <p:spPr>
          <a:xfrm>
            <a:off x="5332983" y="6083430"/>
            <a:ext cx="52043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1200" b="1" dirty="0">
                <a:solidFill>
                  <a:schemeClr val="accent1"/>
                </a:solidFill>
                <a:latin typeface="Calibri" pitchFamily="34" charset="0"/>
                <a:cs typeface="Arial" pitchFamily="34" charset="0"/>
              </a:rPr>
              <a:t>OCL: Cycle by cycle limit, 1.2V(Above Resonant), 1.45V(Below Resonant)</a:t>
            </a:r>
          </a:p>
          <a:p>
            <a:r>
              <a:rPr lang="en-US" altLang="zh-TW" sz="1200" b="1" dirty="0">
                <a:solidFill>
                  <a:srgbClr val="0000FF"/>
                </a:solidFill>
                <a:latin typeface="Calibri" pitchFamily="34" charset="0"/>
                <a:cs typeface="Arial" pitchFamily="34" charset="0"/>
              </a:rPr>
              <a:t>OCP: Stop working directly, 1.9V</a:t>
            </a:r>
            <a:endParaRPr lang="zh-TW" altLang="en-US" sz="1200" b="1" dirty="0">
              <a:solidFill>
                <a:srgbClr val="0000FF"/>
              </a:solidFill>
              <a:latin typeface="Calibri" pitchFamily="34" charset="0"/>
              <a:cs typeface="Arial" pitchFamily="34" charset="0"/>
            </a:endParaRPr>
          </a:p>
        </p:txBody>
      </p:sp>
      <p:pic>
        <p:nvPicPr>
          <p:cNvPr id="13" name="Picture 3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8301570" y="3705716"/>
            <a:ext cx="3257882" cy="2427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4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85507910"/>
              </p:ext>
            </p:extLst>
          </p:nvPr>
        </p:nvGraphicFramePr>
        <p:xfrm>
          <a:off x="5160956" y="3028641"/>
          <a:ext cx="3420998" cy="22178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529" name="Visio" r:id="rId7" imgW="3933136" imgH="2298160" progId="">
                  <p:embed/>
                </p:oleObj>
              </mc:Choice>
              <mc:Fallback>
                <p:oleObj name="Visio" r:id="rId7" imgW="3933136" imgH="2298160" progId="">
                  <p:embed/>
                  <p:pic>
                    <p:nvPicPr>
                      <p:cNvPr id="14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60956" y="3028641"/>
                        <a:ext cx="3420998" cy="2217864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5" name="直線單箭頭接點 10"/>
          <p:cNvCxnSpPr/>
          <p:nvPr/>
        </p:nvCxnSpPr>
        <p:spPr>
          <a:xfrm flipH="1">
            <a:off x="4788697" y="3628521"/>
            <a:ext cx="744518" cy="7719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線單箭頭接點 26"/>
          <p:cNvCxnSpPr/>
          <p:nvPr/>
        </p:nvCxnSpPr>
        <p:spPr>
          <a:xfrm flipH="1">
            <a:off x="5761868" y="5203688"/>
            <a:ext cx="2742807" cy="392151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" descr="C:\Users\K20020701\Desktop\FAN7688\fsfa138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34655" y="1362876"/>
            <a:ext cx="3372605" cy="2306019"/>
          </a:xfrm>
          <a:prstGeom prst="rect">
            <a:avLst/>
          </a:prstGeom>
          <a:noFill/>
        </p:spPr>
      </p:pic>
      <p:cxnSp>
        <p:nvCxnSpPr>
          <p:cNvPr id="18" name="直線單箭頭接點 26"/>
          <p:cNvCxnSpPr/>
          <p:nvPr/>
        </p:nvCxnSpPr>
        <p:spPr>
          <a:xfrm flipH="1">
            <a:off x="3133969" y="2673644"/>
            <a:ext cx="5565331" cy="239365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25642728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Control (PFM+PWM) – Why do we want PWM?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7446" y="952098"/>
            <a:ext cx="10515600" cy="53181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tx2"/>
                </a:solidFill>
                <a:latin typeface="+mj-lt"/>
              </a:rPr>
              <a:t>Problem of conventional PFM in above-resonance operation</a:t>
            </a:r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622614" y="1888914"/>
            <a:ext cx="518582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It is typical to set the operating point of LLC resonant converter for the normal input voltage at the resonant frequency (</a:t>
            </a:r>
            <a:r>
              <a:rPr lang="en-US" sz="2000" dirty="0" err="1"/>
              <a:t>f</a:t>
            </a:r>
            <a:r>
              <a:rPr lang="en-US" sz="2000" baseline="-25000" dirty="0" err="1"/>
              <a:t>o</a:t>
            </a:r>
            <a:r>
              <a:rPr lang="en-US" sz="2000" dirty="0"/>
              <a:t>) such that the frequency variation with load change can be minimized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Running in above resonance mode at nominal input voltage allows wider input voltage variation. However, it results in too wide frequency variation. Frequency goes high in light-load conditions.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Clamping highest switching frequency by pulse-width modulation (PWM)</a:t>
            </a:r>
          </a:p>
          <a:p>
            <a:pPr marL="342900" indent="-342900">
              <a:buFont typeface="Wingdings" panose="05000000000000000000" pitchFamily="2" charset="2"/>
              <a:buChar char="§"/>
            </a:pPr>
            <a:r>
              <a:rPr lang="en-US" sz="2000" dirty="0"/>
              <a:t>Note: PWM mode can be fully disabled in NCP4390.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54978878"/>
              </p:ext>
            </p:extLst>
          </p:nvPr>
        </p:nvGraphicFramePr>
        <p:xfrm>
          <a:off x="6187247" y="1545167"/>
          <a:ext cx="4713286" cy="48111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662" name="Visio" r:id="rId4" imgW="5130081" imgH="4840862" progId="">
                  <p:embed/>
                </p:oleObj>
              </mc:Choice>
              <mc:Fallback>
                <p:oleObj name="Visio" r:id="rId4" imgW="5130081" imgH="4840862" progId="">
                  <p:embed/>
                  <p:pic>
                    <p:nvPicPr>
                      <p:cNvPr id="1433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187247" y="1545167"/>
                        <a:ext cx="4713286" cy="481118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9017540" y="4270443"/>
            <a:ext cx="1585609" cy="1634246"/>
          </a:xfrm>
          <a:prstGeom prst="rect">
            <a:avLst/>
          </a:prstGeom>
          <a:solidFill>
            <a:srgbClr val="FFFF00">
              <a:alpha val="3882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9183077" y="4790831"/>
            <a:ext cx="1609969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7454237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Hybrid Control (PFM+PWM) – How do we get PWM?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85103" y="3719012"/>
            <a:ext cx="6062663" cy="2700337"/>
          </a:xfrm>
        </p:spPr>
        <p:txBody>
          <a:bodyPr>
            <a:normAutofit fontScale="85000" lnSpcReduction="1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PWM</a:t>
            </a:r>
            <a:r>
              <a:rPr lang="zh-TW" altLang="en-US" dirty="0"/>
              <a:t> </a:t>
            </a:r>
            <a:r>
              <a:rPr lang="en-US" altLang="zh-TW" dirty="0"/>
              <a:t>is initiated when V</a:t>
            </a:r>
            <a:r>
              <a:rPr lang="en-US" altLang="zh-TW" baseline="-25000" dirty="0"/>
              <a:t>COMP</a:t>
            </a:r>
            <a:r>
              <a:rPr lang="en-US" altLang="zh-TW" dirty="0"/>
              <a:t> &lt; V</a:t>
            </a:r>
            <a:r>
              <a:rPr lang="en-US" altLang="zh-TW" baseline="-25000" dirty="0"/>
              <a:t>COMP.PWM</a:t>
            </a:r>
            <a:endParaRPr lang="en-US" baseline="-25000" dirty="0"/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Medium to heavy load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PFM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Light load </a:t>
            </a:r>
            <a:r>
              <a:rPr lang="en-US" dirty="0">
                <a:sym typeface="Wingdings" panose="05000000000000000000" pitchFamily="2" charset="2"/>
              </a:rPr>
              <a:t></a:t>
            </a:r>
            <a:r>
              <a:rPr lang="en-US" dirty="0"/>
              <a:t>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Delay PROUT1 rising and make PROUT2 turn off earlier. Modulate the on-time by V</a:t>
            </a:r>
            <a:r>
              <a:rPr lang="en-US" baseline="-25000" dirty="0"/>
              <a:t>COMP</a:t>
            </a:r>
            <a:r>
              <a:rPr lang="en-US" dirty="0"/>
              <a:t>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Flawless transition between PFM</a:t>
            </a:r>
            <a:r>
              <a:rPr lang="zh-TW" altLang="en-US" dirty="0"/>
              <a:t> </a:t>
            </a:r>
            <a:r>
              <a:rPr lang="en-US" altLang="zh-TW" dirty="0"/>
              <a:t>and PWM.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SR is disabled in PWM mode.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11961077"/>
              </p:ext>
            </p:extLst>
          </p:nvPr>
        </p:nvGraphicFramePr>
        <p:xfrm>
          <a:off x="6910388" y="936625"/>
          <a:ext cx="4246562" cy="5699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8" name="Visio" r:id="rId4" imgW="5629396" imgH="6543723" progId="Visio.Drawing.11">
                  <p:embed/>
                </p:oleObj>
              </mc:Choice>
              <mc:Fallback>
                <p:oleObj name="Visio" r:id="rId4" imgW="5629396" imgH="6543723" progId="Visio.Drawing.11">
                  <p:embed/>
                  <p:pic>
                    <p:nvPicPr>
                      <p:cNvPr id="1638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10388" y="936625"/>
                        <a:ext cx="4246562" cy="5699125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93172575"/>
              </p:ext>
            </p:extLst>
          </p:nvPr>
        </p:nvGraphicFramePr>
        <p:xfrm>
          <a:off x="1041400" y="1023437"/>
          <a:ext cx="4076700" cy="25669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009" name="Visio" r:id="rId6" imgW="6333956" imgH="3352784" progId="Visio.Drawing.11">
                  <p:embed/>
                </p:oleObj>
              </mc:Choice>
              <mc:Fallback>
                <p:oleObj name="Visio" r:id="rId6" imgW="6333956" imgH="3352784" progId="Visio.Drawing.11">
                  <p:embed/>
                  <p:pic>
                    <p:nvPicPr>
                      <p:cNvPr id="1638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1023437"/>
                        <a:ext cx="4076700" cy="25669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Curved Right Arrow 8"/>
          <p:cNvSpPr/>
          <p:nvPr/>
        </p:nvSpPr>
        <p:spPr>
          <a:xfrm rot="10800000">
            <a:off x="10937997" y="4912468"/>
            <a:ext cx="291830" cy="49611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urved Right Arrow 10"/>
          <p:cNvSpPr/>
          <p:nvPr/>
        </p:nvSpPr>
        <p:spPr>
          <a:xfrm>
            <a:off x="9630382" y="5006543"/>
            <a:ext cx="330741" cy="120943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7635632" y="6356350"/>
            <a:ext cx="0" cy="27940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8393724" y="5893101"/>
            <a:ext cx="0" cy="32287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994977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Setting V</a:t>
            </a:r>
            <a:r>
              <a:rPr lang="en-US" baseline="-25000" dirty="0"/>
              <a:t>COMP.PWM</a:t>
            </a:r>
            <a:r>
              <a:rPr lang="en-US" dirty="0"/>
              <a:t> by PWMS Pin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330799" y="989592"/>
            <a:ext cx="7053320" cy="2117132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V</a:t>
            </a:r>
            <a:r>
              <a:rPr lang="en-US" sz="2000" baseline="-25000" dirty="0"/>
              <a:t>COMP</a:t>
            </a:r>
            <a:r>
              <a:rPr lang="en-US" sz="2000" dirty="0"/>
              <a:t> threshold for PWM mode is programmable via the PWMS-pin resistor.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In NCP4390, the threshold can be programmed lower than the skip-mode threshold (1.25 V), identical to disabling PWM mode.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/>
        </p:nvGraphicFramePr>
        <p:xfrm>
          <a:off x="8510234" y="685801"/>
          <a:ext cx="2914146" cy="253077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3470" name="Visio" r:id="rId4" imgW="3219305" imgH="2790889" progId="Visio.Drawing.11">
                  <p:embed/>
                </p:oleObj>
              </mc:Choice>
              <mc:Fallback>
                <p:oleObj name="Visio" r:id="rId4" imgW="3219305" imgH="2790889" progId="Visio.Drawing.11">
                  <p:embed/>
                  <p:pic>
                    <p:nvPicPr>
                      <p:cNvPr id="9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10234" y="685801"/>
                        <a:ext cx="2914146" cy="253077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7384119" y="5950219"/>
            <a:ext cx="2661385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FAN7688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842253" y="5950219"/>
            <a:ext cx="2661385" cy="369332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NCV4390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1400" y="3245368"/>
            <a:ext cx="3980846" cy="2609849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4268" y="3216571"/>
            <a:ext cx="3980846" cy="2609849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7119816" y="4908062"/>
            <a:ext cx="400147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/>
          <p:cNvSpPr txBox="1">
            <a:spLocks/>
          </p:cNvSpPr>
          <p:nvPr/>
        </p:nvSpPr>
        <p:spPr>
          <a:xfrm>
            <a:off x="10595114" y="4688368"/>
            <a:ext cx="1544406" cy="219694"/>
          </a:xfrm>
          <a:prstGeom prst="rect">
            <a:avLst/>
          </a:prstGeom>
        </p:spPr>
        <p:txBody>
          <a:bodyPr vert="horz" lIns="91440" tIns="45720" rIns="91440" bIns="45720" rtlCol="0">
            <a:normAutofit fontScale="47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VCOMP.SKIP</a:t>
            </a:r>
          </a:p>
        </p:txBody>
      </p:sp>
    </p:spTree>
    <p:extLst>
      <p:ext uri="{BB962C8B-B14F-4D97-AF65-F5344CB8AC3E}">
        <p14:creationId xmlns:p14="http://schemas.microsoft.com/office/powerpoint/2010/main" val="488169989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Charge Current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Dual-edge Tracking SR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Operation across Load Variation and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Peripheral Functions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dirty="0"/>
              <a:t>Dead-time Programming</a:t>
            </a:r>
          </a:p>
          <a:p>
            <a:pPr marL="914400" lvl="1" indent="-457200">
              <a:buFont typeface="Wingdings" panose="05000000000000000000" pitchFamily="2" charset="2"/>
              <a:buChar char="§"/>
            </a:pPr>
            <a:r>
              <a:rPr lang="en-US" dirty="0"/>
              <a:t>Closed-loop Soft Start</a:t>
            </a:r>
            <a:endParaRPr lang="en-US" dirty="0">
              <a:solidFill>
                <a:schemeClr val="bg1">
                  <a:lumMod val="65000"/>
                </a:schemeClr>
              </a:solidFill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Comparison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3717558133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Dead-time Programming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47720" y="911969"/>
            <a:ext cx="7612063" cy="1863311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Dead time of PROUTs and SROUTs are set by RDT pin.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Remote on/off can be implemented by pulling RDT pin down to GND.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65440000"/>
              </p:ext>
            </p:extLst>
          </p:nvPr>
        </p:nvGraphicFramePr>
        <p:xfrm>
          <a:off x="7684851" y="789041"/>
          <a:ext cx="4042192" cy="231569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09" name="Visio" r:id="rId4" imgW="4907604" imgH="2745626" progId="Visio.Drawing.11">
                  <p:embed/>
                </p:oleObj>
              </mc:Choice>
              <mc:Fallback>
                <p:oleObj name="Visio" r:id="rId4" imgW="4907604" imgH="2745626" progId="Visio.Drawing.11">
                  <p:embed/>
                  <p:pic>
                    <p:nvPicPr>
                      <p:cNvPr id="12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84851" y="789041"/>
                        <a:ext cx="4042192" cy="2315697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4596389"/>
              </p:ext>
            </p:extLst>
          </p:nvPr>
        </p:nvGraphicFramePr>
        <p:xfrm>
          <a:off x="8095077" y="3557080"/>
          <a:ext cx="3711870" cy="18806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610" name="Visio" r:id="rId6" imgW="5097109" imgH="2582377" progId="Visio.Drawing.11">
                  <p:embed/>
                </p:oleObj>
              </mc:Choice>
              <mc:Fallback>
                <p:oleObj name="Visio" r:id="rId6" imgW="5097109" imgH="2582377" progId="Visio.Drawing.11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95077" y="3557080"/>
                        <a:ext cx="3711870" cy="18806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" name="Picture 2" descr="C:\Users\K20020701\Desktop\FAN7688\fsfa140.jpg"/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7555" y="3124194"/>
            <a:ext cx="3605101" cy="2724807"/>
          </a:xfrm>
          <a:prstGeom prst="rect">
            <a:avLst/>
          </a:prstGeom>
          <a:noFill/>
        </p:spPr>
      </p:pic>
      <p:pic>
        <p:nvPicPr>
          <p:cNvPr id="16" name="Picture 3" descr="C:\Users\K20020701\Desktop\FAN7688\fsfa141.jpg"/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53752" y="3104737"/>
            <a:ext cx="3605101" cy="2724807"/>
          </a:xfrm>
          <a:prstGeom prst="rect">
            <a:avLst/>
          </a:prstGeom>
          <a:noFill/>
        </p:spPr>
      </p:pic>
      <p:sp>
        <p:nvSpPr>
          <p:cNvPr id="17" name="矩形 5"/>
          <p:cNvSpPr/>
          <p:nvPr/>
        </p:nvSpPr>
        <p:spPr>
          <a:xfrm>
            <a:off x="3562013" y="3058393"/>
            <a:ext cx="95748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VDD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sp>
        <p:nvSpPr>
          <p:cNvPr id="18" name="矩形 6"/>
          <p:cNvSpPr/>
          <p:nvPr/>
        </p:nvSpPr>
        <p:spPr>
          <a:xfrm>
            <a:off x="3477750" y="3822021"/>
            <a:ext cx="1152004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5VB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9" name="矩形 8"/>
          <p:cNvSpPr/>
          <p:nvPr/>
        </p:nvSpPr>
        <p:spPr>
          <a:xfrm>
            <a:off x="3536619" y="4643696"/>
            <a:ext cx="1005891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RDT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77902" y="4277726"/>
            <a:ext cx="1544406" cy="219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FF0000"/>
                </a:solidFill>
              </a:rPr>
              <a:t>SROUT dead time</a:t>
            </a: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5660904" y="4277726"/>
            <a:ext cx="1544406" cy="2196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200" b="1" dirty="0">
                <a:solidFill>
                  <a:srgbClr val="0000FF"/>
                </a:solidFill>
              </a:rPr>
              <a:t>PROUT dead time</a:t>
            </a:r>
          </a:p>
        </p:txBody>
      </p:sp>
    </p:spTree>
    <p:extLst>
      <p:ext uri="{BB962C8B-B14F-4D97-AF65-F5344CB8AC3E}">
        <p14:creationId xmlns:p14="http://schemas.microsoft.com/office/powerpoint/2010/main" val="178416430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Dead-time Programming</a:t>
            </a:r>
          </a:p>
        </p:txBody>
      </p:sp>
      <p:sp>
        <p:nvSpPr>
          <p:cNvPr id="11" name="Rectangle 2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7" name="矩形 5"/>
          <p:cNvSpPr/>
          <p:nvPr/>
        </p:nvSpPr>
        <p:spPr>
          <a:xfrm>
            <a:off x="3562013" y="3058393"/>
            <a:ext cx="95748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VDD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369" y="626784"/>
            <a:ext cx="8399218" cy="576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7606111"/>
      </p:ext>
    </p:extLst>
  </p:cSld>
  <p:clrMapOvr>
    <a:masterClrMapping/>
  </p:clrMapOvr>
  <p:transition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 Loop Soft-Start – How?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2844" y="1044913"/>
            <a:ext cx="5915378" cy="181117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The feedback loop is always closed and responds to the load change any time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Monotonic rising of the output voltage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Output rise time is adjusted by SS-pin capacitor.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6738452" y="1094463"/>
          <a:ext cx="4000500" cy="508211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2" name="Visio" r:id="rId4" imgW="10946860" imgH="11786918" progId="">
                  <p:embed/>
                </p:oleObj>
              </mc:Choice>
              <mc:Fallback>
                <p:oleObj name="Visio" r:id="rId4" imgW="10946860" imgH="11786918" progId="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38452" y="1094463"/>
                        <a:ext cx="4000500" cy="508211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85543741"/>
              </p:ext>
            </p:extLst>
          </p:nvPr>
        </p:nvGraphicFramePr>
        <p:xfrm>
          <a:off x="1401763" y="3051175"/>
          <a:ext cx="3895725" cy="3495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323" name="Visio" r:id="rId6" imgW="4019405" imgH="3371705" progId="Visio.Drawing.11">
                  <p:embed/>
                </p:oleObj>
              </mc:Choice>
              <mc:Fallback>
                <p:oleObj name="Visio" r:id="rId6" imgW="4019405" imgH="3371705" progId="Visio.Drawing.11">
                  <p:embed/>
                  <p:pic>
                    <p:nvPicPr>
                      <p:cNvPr id="7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401763" y="3051175"/>
                        <a:ext cx="3895725" cy="3495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89352208"/>
      </p:ext>
    </p:extLst>
  </p:cSld>
  <p:clrMapOvr>
    <a:masterClrMapping/>
  </p:clrMapOvr>
  <p:transition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Closed-loop Soft-start Waveforms</a:t>
            </a:r>
          </a:p>
        </p:txBody>
      </p:sp>
      <p:sp>
        <p:nvSpPr>
          <p:cNvPr id="6" name="TextBox 6"/>
          <p:cNvSpPr txBox="1">
            <a:spLocks noChangeArrowheads="1"/>
          </p:cNvSpPr>
          <p:nvPr/>
        </p:nvSpPr>
        <p:spPr bwMode="auto">
          <a:xfrm>
            <a:off x="2590800" y="1653768"/>
            <a:ext cx="26289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cs typeface="Arial" pitchFamily="34" charset="0"/>
              </a:rPr>
              <a:t>Soft-start at no load</a:t>
            </a:r>
          </a:p>
        </p:txBody>
      </p:sp>
      <p:sp>
        <p:nvSpPr>
          <p:cNvPr id="7" name="TextBox 7"/>
          <p:cNvSpPr txBox="1">
            <a:spLocks noChangeArrowheads="1"/>
          </p:cNvSpPr>
          <p:nvPr/>
        </p:nvSpPr>
        <p:spPr bwMode="auto">
          <a:xfrm>
            <a:off x="7086602" y="1611435"/>
            <a:ext cx="3248025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dirty="0">
                <a:cs typeface="Arial" pitchFamily="34" charset="0"/>
              </a:rPr>
              <a:t>Soft-start at full load (21A)</a:t>
            </a:r>
          </a:p>
        </p:txBody>
      </p:sp>
      <p:pic>
        <p:nvPicPr>
          <p:cNvPr id="8" name="Picture 2" descr="C:\Users\K20020701\Desktop\FAN7688\fsfa90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33501" y="2209583"/>
            <a:ext cx="4457700" cy="3047953"/>
          </a:xfrm>
          <a:prstGeom prst="rect">
            <a:avLst/>
          </a:prstGeom>
          <a:noFill/>
        </p:spPr>
      </p:pic>
      <p:pic>
        <p:nvPicPr>
          <p:cNvPr id="9" name="Picture 2" descr="C:\Users\K20020701\Desktop\FAN7688\fsfa92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626" y="2196367"/>
            <a:ext cx="4457700" cy="3047953"/>
          </a:xfrm>
          <a:prstGeom prst="rect">
            <a:avLst/>
          </a:prstGeom>
          <a:noFill/>
        </p:spPr>
      </p:pic>
      <p:sp>
        <p:nvSpPr>
          <p:cNvPr id="10" name="矩形 7"/>
          <p:cNvSpPr/>
          <p:nvPr/>
        </p:nvSpPr>
        <p:spPr>
          <a:xfrm>
            <a:off x="6040088" y="2498908"/>
            <a:ext cx="78572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COMP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sp>
        <p:nvSpPr>
          <p:cNvPr id="11" name="矩形 9"/>
          <p:cNvSpPr/>
          <p:nvPr/>
        </p:nvSpPr>
        <p:spPr>
          <a:xfrm>
            <a:off x="6022520" y="3131738"/>
            <a:ext cx="493981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 err="1">
                <a:solidFill>
                  <a:srgbClr val="FF00FF"/>
                </a:solidFill>
                <a:latin typeface="Calibri" pitchFamily="34" charset="0"/>
              </a:rPr>
              <a:t>Vss</a:t>
            </a:r>
            <a:endParaRPr lang="zh-TW" altLang="en-US" b="1" dirty="0">
              <a:solidFill>
                <a:srgbClr val="FF00FF"/>
              </a:solidFill>
            </a:endParaRPr>
          </a:p>
        </p:txBody>
      </p:sp>
      <p:sp>
        <p:nvSpPr>
          <p:cNvPr id="12" name="矩形 10"/>
          <p:cNvSpPr/>
          <p:nvPr/>
        </p:nvSpPr>
        <p:spPr>
          <a:xfrm>
            <a:off x="6030950" y="3634238"/>
            <a:ext cx="43364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Vo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13" name="矩形 11"/>
          <p:cNvSpPr/>
          <p:nvPr/>
        </p:nvSpPr>
        <p:spPr>
          <a:xfrm>
            <a:off x="6048634" y="4080910"/>
            <a:ext cx="33695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Is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3174867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600" dirty="0"/>
              <a:t>NCP/NCV4390 LLC Resonant Converter Controller with Synchronous Rectification</a:t>
            </a:r>
            <a:endParaRPr lang="en-US" sz="2600" dirty="0">
              <a:solidFill>
                <a:srgbClr val="FF0000"/>
              </a:solidFill>
            </a:endParaRPr>
          </a:p>
        </p:txBody>
      </p:sp>
      <p:sp>
        <p:nvSpPr>
          <p:cNvPr id="16" name="Content Placeholder 2"/>
          <p:cNvSpPr>
            <a:spLocks noGrp="1"/>
          </p:cNvSpPr>
          <p:nvPr>
            <p:ph idx="4294967295"/>
          </p:nvPr>
        </p:nvSpPr>
        <p:spPr>
          <a:xfrm>
            <a:off x="124687" y="2034497"/>
            <a:ext cx="2840038" cy="1343025"/>
          </a:xfrm>
        </p:spPr>
        <p:txBody>
          <a:bodyPr>
            <a:noAutofit/>
          </a:bodyPr>
          <a:lstStyle/>
          <a:p>
            <a:pPr marL="171450" lvl="1" indent="-171450">
              <a:buClrTx/>
              <a:buFont typeface="Wingdings" panose="05000000000000000000" pitchFamily="2" charset="2"/>
              <a:buChar char="§"/>
              <a:defRPr/>
            </a:pP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 Analog Control</a:t>
            </a:r>
          </a:p>
          <a:p>
            <a:pPr marL="171450" lvl="1" indent="-171450">
              <a:buClrTx/>
              <a:buFont typeface="Wingdings" panose="05000000000000000000" pitchFamily="2" charset="2"/>
              <a:buChar char="§"/>
              <a:defRPr/>
            </a:pP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 Charge Current Control</a:t>
            </a:r>
          </a:p>
          <a:p>
            <a:pPr marL="171450" lvl="1" indent="-171450">
              <a:buClrTx/>
              <a:buFont typeface="Wingdings" panose="05000000000000000000" pitchFamily="2" charset="2"/>
              <a:buChar char="§"/>
              <a:defRPr/>
            </a:pP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 Adaptive SR with Dual edge Tracking </a:t>
            </a:r>
          </a:p>
          <a:p>
            <a:pPr marL="171450" lvl="1" indent="-171450">
              <a:buClrTx/>
              <a:buFont typeface="Wingdings" panose="05000000000000000000" pitchFamily="2" charset="2"/>
              <a:buChar char="§"/>
              <a:defRPr/>
            </a:pP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 Green Functions i.e. Symmetric PWM Control and SR Disabling at Light Load Condition</a:t>
            </a:r>
          </a:p>
          <a:p>
            <a:pPr marL="171450" lvl="1" indent="-171450">
              <a:buClrTx/>
              <a:buFont typeface="Wingdings" panose="05000000000000000000" pitchFamily="2" charset="2"/>
              <a:buChar char="§"/>
              <a:defRPr/>
            </a:pP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 Closed Loop Soft Start</a:t>
            </a:r>
          </a:p>
        </p:txBody>
      </p:sp>
      <p:sp>
        <p:nvSpPr>
          <p:cNvPr id="52" name="Text Box 2"/>
          <p:cNvSpPr txBox="1">
            <a:spLocks noChangeArrowheads="1"/>
          </p:cNvSpPr>
          <p:nvPr/>
        </p:nvSpPr>
        <p:spPr bwMode="auto">
          <a:xfrm>
            <a:off x="270933" y="1071033"/>
            <a:ext cx="1154006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11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The NCV4390 is </a:t>
            </a: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upgrade of FAN7688 in new SOIC-16 NB package, option PWM mode disabled and no thermal shutdown function. It is </a:t>
            </a:r>
            <a:r>
              <a:rPr lang="en-US" sz="1100" dirty="0">
                <a:latin typeface="Arial" pitchFamily="34" charset="0"/>
                <a:ea typeface="Times New Roman" pitchFamily="18" charset="0"/>
                <a:cs typeface="Arial" pitchFamily="34" charset="0"/>
              </a:rPr>
              <a:t>an advanced secondary side PFM controller for LLC resonant converters with Synchronous Rectification (SR). It employs a current mode control technique based on charge control to simplify the feedback loop design and allow true input power limit capability. A dual edge tracking adaptive dead time control minimizes body diode conduction thus maximizing efficiency.</a:t>
            </a:r>
            <a:endParaRPr lang="en-US" sz="11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Content Placeholder 3"/>
          <p:cNvSpPr txBox="1">
            <a:spLocks/>
          </p:cNvSpPr>
          <p:nvPr/>
        </p:nvSpPr>
        <p:spPr>
          <a:xfrm>
            <a:off x="533400" y="5322441"/>
            <a:ext cx="4343400" cy="1133554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b="0" kern="1200">
                <a:solidFill>
                  <a:schemeClr val="accent6"/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lvl="1" indent="-169863"/>
            <a:endParaRPr lang="en-US" sz="1300" dirty="0">
              <a:solidFill>
                <a:schemeClr val="accent1"/>
              </a:solidFill>
              <a:latin typeface="+mn-lt"/>
            </a:endParaRPr>
          </a:p>
        </p:txBody>
      </p:sp>
      <p:graphicFrame>
        <p:nvGraphicFramePr>
          <p:cNvPr id="1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08721070"/>
              </p:ext>
            </p:extLst>
          </p:nvPr>
        </p:nvGraphicFramePr>
        <p:xfrm>
          <a:off x="6465178" y="2200198"/>
          <a:ext cx="5035352" cy="2745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35" name="Visio" r:id="rId3" imgW="8582001" imgH="4209986" progId="Visio.Drawing.11">
                  <p:embed/>
                </p:oleObj>
              </mc:Choice>
              <mc:Fallback>
                <p:oleObj name="Visio" r:id="rId3" imgW="8582001" imgH="4209986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65178" y="2200198"/>
                        <a:ext cx="5035352" cy="2745936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Content Placeholder 2"/>
          <p:cNvSpPr txBox="1">
            <a:spLocks/>
          </p:cNvSpPr>
          <p:nvPr/>
        </p:nvSpPr>
        <p:spPr>
          <a:xfrm>
            <a:off x="124687" y="5645845"/>
            <a:ext cx="4530348" cy="858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AC-DC </a:t>
            </a:r>
            <a:r>
              <a:rPr lang="en-US" altLang="zh-TW" sz="1100" noProof="0" dirty="0">
                <a:solidFill>
                  <a:srgbClr val="000000"/>
                </a:solidFill>
                <a:latin typeface="Arial" pitchFamily="34" charset="0"/>
                <a:ea typeface="新細明體" charset="-120"/>
                <a:cs typeface="Arial" pitchFamily="34" charset="0"/>
              </a:rPr>
              <a:t>P</a:t>
            </a: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ower </a:t>
            </a:r>
            <a:r>
              <a:rPr lang="en-US" altLang="zh-TW" sz="1100" dirty="0">
                <a:solidFill>
                  <a:srgbClr val="000000"/>
                </a:solidFill>
                <a:latin typeface="Arial" pitchFamily="34" charset="0"/>
                <a:ea typeface="新細明體" charset="-120"/>
                <a:cs typeface="Arial" pitchFamily="34" charset="0"/>
              </a:rPr>
              <a:t>S</a:t>
            </a:r>
            <a:r>
              <a:rPr kumimoji="0" lang="en-US" altLang="zh-TW" sz="11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upply</a:t>
            </a: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</a:p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TW" sz="1100" dirty="0">
                <a:solidFill>
                  <a:srgbClr val="000000"/>
                </a:solidFill>
                <a:latin typeface="Arial" pitchFamily="34" charset="0"/>
                <a:ea typeface="新細明體" charset="-120"/>
                <a:cs typeface="Arial" pitchFamily="34" charset="0"/>
              </a:rPr>
              <a:t> Isolated DC-DC Converters</a:t>
            </a:r>
          </a:p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n-US" altLang="zh-TW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Industrial Power</a:t>
            </a:r>
          </a:p>
        </p:txBody>
      </p:sp>
      <p:sp>
        <p:nvSpPr>
          <p:cNvPr id="20" name="Content Placeholder 2"/>
          <p:cNvSpPr txBox="1">
            <a:spLocks/>
          </p:cNvSpPr>
          <p:nvPr/>
        </p:nvSpPr>
        <p:spPr>
          <a:xfrm>
            <a:off x="124687" y="3823502"/>
            <a:ext cx="5486400" cy="13239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altLang="zh-TW" sz="1050" dirty="0">
                <a:latin typeface="Arial" pitchFamily="34" charset="0"/>
                <a:ea typeface="新細明體" charset="-120"/>
                <a:cs typeface="Arial" pitchFamily="34" charset="0"/>
              </a:rPr>
              <a:t>Over Current Protection (OCP)</a:t>
            </a: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050" dirty="0">
                <a:latin typeface="Arial" pitchFamily="34" charset="0"/>
                <a:ea typeface="新細明體" charset="-120"/>
                <a:cs typeface="Arial" pitchFamily="34" charset="0"/>
              </a:rPr>
              <a:t>Output Short protection (OSP)</a:t>
            </a: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050" dirty="0">
                <a:latin typeface="Arial" pitchFamily="34" charset="0"/>
                <a:ea typeface="新細明體" charset="-120"/>
                <a:cs typeface="Arial" pitchFamily="34" charset="0"/>
              </a:rPr>
              <a:t>Non ZVS Prevention</a:t>
            </a: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TW" sz="1050" dirty="0">
                <a:solidFill>
                  <a:srgbClr val="000000"/>
                </a:solidFill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050" dirty="0">
                <a:latin typeface="Arial" pitchFamily="34" charset="0"/>
                <a:ea typeface="新細明體" charset="-120"/>
                <a:cs typeface="Arial" pitchFamily="34" charset="0"/>
              </a:rPr>
              <a:t>Power Limit by Compensation Cutback</a:t>
            </a: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050" dirty="0">
                <a:latin typeface="Arial" pitchFamily="34" charset="0"/>
                <a:ea typeface="新細明體" charset="-120"/>
                <a:cs typeface="Arial" pitchFamily="34" charset="0"/>
              </a:rPr>
              <a:t>Overload Protection with Programmable Shutdown Delay</a:t>
            </a: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05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sz="1050" dirty="0">
                <a:latin typeface="Helvetica" pitchFamily="34" charset="0"/>
                <a:cs typeface="Helvetica" pitchFamily="34" charset="0"/>
              </a:rPr>
              <a:t>Wide Operating Temperature Range –40°C To 125°C</a:t>
            </a:r>
            <a:endParaRPr lang="en-US" sz="1050" b="1" dirty="0">
              <a:latin typeface="Helvetica" pitchFamily="34" charset="0"/>
              <a:cs typeface="Helvetica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endParaRPr kumimoji="0" lang="en-US" altLang="zh-TW" sz="105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</p:txBody>
      </p:sp>
      <p:sp>
        <p:nvSpPr>
          <p:cNvPr id="21" name="Content Placeholder 2"/>
          <p:cNvSpPr txBox="1">
            <a:spLocks/>
          </p:cNvSpPr>
          <p:nvPr/>
        </p:nvSpPr>
        <p:spPr>
          <a:xfrm>
            <a:off x="3251637" y="2033339"/>
            <a:ext cx="2475187" cy="134237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No Need</a:t>
            </a:r>
            <a:r>
              <a:rPr kumimoji="0" lang="en-US" altLang="zh-TW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for Expensive, Complex </a:t>
            </a:r>
            <a:r>
              <a:rPr lang="en-US" altLang="zh-TW" sz="1100" dirty="0">
                <a:solidFill>
                  <a:srgbClr val="000000"/>
                </a:solidFill>
                <a:latin typeface="Arial" pitchFamily="34" charset="0"/>
                <a:ea typeface="新細明體" charset="-120"/>
                <a:cs typeface="Arial" pitchFamily="34" charset="0"/>
              </a:rPr>
              <a:t>D</a:t>
            </a:r>
            <a:r>
              <a:rPr kumimoji="0" lang="en-US" altLang="zh-TW" sz="11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igital</a:t>
            </a:r>
            <a:r>
              <a:rPr kumimoji="0" lang="en-US" altLang="zh-TW" sz="11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MCU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Excellent Transient response and Easy feedback Loop Design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Best In Class Efficiency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Improved Light Load Efficiency</a:t>
            </a:r>
          </a:p>
          <a:p>
            <a:pPr marL="171450" lvl="1" indent="-171450">
              <a:lnSpc>
                <a:spcPct val="90000"/>
              </a:lnSpc>
              <a:spcBef>
                <a:spcPts val="500"/>
              </a:spcBef>
              <a:buFont typeface="Wingdings" panose="05000000000000000000" pitchFamily="2" charset="2"/>
              <a:buChar char="§"/>
              <a:defRPr/>
            </a:pPr>
            <a:r>
              <a:rPr kumimoji="0" lang="en-US" altLang="zh-TW" sz="11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itchFamily="34" charset="0"/>
                <a:ea typeface="新細明體" charset="-120"/>
                <a:cs typeface="Arial" pitchFamily="34" charset="0"/>
              </a:rPr>
              <a:t> </a:t>
            </a:r>
            <a:r>
              <a:rPr lang="en-US" altLang="zh-TW" sz="1100" dirty="0">
                <a:latin typeface="Arial" pitchFamily="34" charset="0"/>
                <a:ea typeface="新細明體" charset="-120"/>
                <a:cs typeface="Arial" pitchFamily="34" charset="0"/>
              </a:rPr>
              <a:t>Monotonic Rising Output Voltage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</p:txBody>
      </p:sp>
      <p:sp>
        <p:nvSpPr>
          <p:cNvPr id="22" name="Content Placeholder 2"/>
          <p:cNvSpPr txBox="1">
            <a:spLocks/>
          </p:cNvSpPr>
          <p:nvPr/>
        </p:nvSpPr>
        <p:spPr>
          <a:xfrm>
            <a:off x="6408683" y="5618100"/>
            <a:ext cx="4824248" cy="4572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71450" marR="0" lvl="1" indent="-171450" algn="l" defTabSz="914400" rtl="0" eaLnBrk="1" fontAlgn="auto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lang="en-US" altLang="zh-TW" sz="1100" dirty="0">
                <a:solidFill>
                  <a:srgbClr val="000000"/>
                </a:solidFill>
                <a:latin typeface="Arial" pitchFamily="34" charset="0"/>
                <a:ea typeface="新細明體" charset="-120"/>
                <a:cs typeface="Arial" pitchFamily="34" charset="0"/>
              </a:rPr>
              <a:t>SOIC-16 Narrow Body Package</a:t>
            </a:r>
            <a:endParaRPr kumimoji="0" lang="en-US" altLang="zh-TW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新細明體" charset="-12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53397"/>
      </p:ext>
    </p:extLst>
  </p:cSld>
  <p:clrMapOvr>
    <a:masterClrMapping/>
  </p:clrMapOvr>
  <p:transition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Charge Current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Dual-edge Tracking SR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Operation across Load Variation and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Peripheral Functions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Protections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Comparison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2279961862"/>
      </p:ext>
    </p:extLst>
  </p:cSld>
  <p:clrMapOvr>
    <a:masterClrMapping/>
  </p:clrMapOvr>
  <p:transition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Current Protection1 (OCP, ICS part)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914400"/>
            <a:ext cx="10515600" cy="1353603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OCP is triggered when V</a:t>
            </a:r>
            <a:r>
              <a:rPr lang="en-US" baseline="-25000" dirty="0"/>
              <a:t>ICS</a:t>
            </a:r>
            <a:r>
              <a:rPr lang="en-US" dirty="0"/>
              <a:t> &gt; 1.9V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 Drastic change that V</a:t>
            </a:r>
            <a:r>
              <a:rPr lang="en-US" baseline="-25000" dirty="0"/>
              <a:t>OCL</a:t>
            </a:r>
            <a:r>
              <a:rPr lang="en-US" dirty="0"/>
              <a:t> fails to protect.</a:t>
            </a:r>
          </a:p>
        </p:txBody>
      </p:sp>
      <p:pic>
        <p:nvPicPr>
          <p:cNvPr id="6" name="Picture 5"/>
          <p:cNvPicPr/>
          <p:nvPr/>
        </p:nvPicPr>
        <p:blipFill>
          <a:blip r:embed="rId3" cstate="print"/>
          <a:stretch>
            <a:fillRect/>
          </a:stretch>
        </p:blipFill>
        <p:spPr bwMode="auto">
          <a:xfrm>
            <a:off x="3541377" y="1790482"/>
            <a:ext cx="6332819" cy="46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5"/>
          <p:cNvSpPr/>
          <p:nvPr/>
        </p:nvSpPr>
        <p:spPr>
          <a:xfrm>
            <a:off x="2317804" y="1898671"/>
            <a:ext cx="78572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COMP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8" name="矩形 6"/>
          <p:cNvSpPr/>
          <p:nvPr/>
        </p:nvSpPr>
        <p:spPr>
          <a:xfrm>
            <a:off x="2275037" y="2743437"/>
            <a:ext cx="97270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PROUT1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sp>
        <p:nvSpPr>
          <p:cNvPr id="9" name="矩形 7"/>
          <p:cNvSpPr/>
          <p:nvPr/>
        </p:nvSpPr>
        <p:spPr>
          <a:xfrm>
            <a:off x="2317804" y="3753719"/>
            <a:ext cx="47641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FF"/>
                </a:solidFill>
                <a:latin typeface="Calibri" pitchFamily="34" charset="0"/>
              </a:rPr>
              <a:t>ICS</a:t>
            </a:r>
            <a:endParaRPr lang="zh-TW" altLang="en-US" b="1" dirty="0">
              <a:solidFill>
                <a:srgbClr val="FF00FF"/>
              </a:solidFill>
            </a:endParaRPr>
          </a:p>
        </p:txBody>
      </p:sp>
      <p:sp>
        <p:nvSpPr>
          <p:cNvPr id="10" name="矩形 8"/>
          <p:cNvSpPr/>
          <p:nvPr/>
        </p:nvSpPr>
        <p:spPr>
          <a:xfrm>
            <a:off x="2275038" y="4756557"/>
            <a:ext cx="61747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IDS2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039010"/>
      </p:ext>
    </p:extLst>
  </p:cSld>
  <p:clrMapOvr>
    <a:masterClrMapping/>
  </p:clrMapOvr>
  <p:transition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 Current Protection2 (OCP, CS part)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57225" y="1023938"/>
            <a:ext cx="11534775" cy="1437040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CS pin detects instantaneous current in the resonant tank.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CS-pin OCP protects primary-side power switch from over-current stress.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31994708"/>
              </p:ext>
            </p:extLst>
          </p:nvPr>
        </p:nvGraphicFramePr>
        <p:xfrm>
          <a:off x="1276639" y="2516177"/>
          <a:ext cx="9199563" cy="3005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473" name="Visio" r:id="rId4" imgW="6105404" imgH="1971530" progId="Visio.Drawing.11">
                  <p:embed/>
                </p:oleObj>
              </mc:Choice>
              <mc:Fallback>
                <p:oleObj name="Visio" r:id="rId4" imgW="6105404" imgH="1971530" progId="Visio.Drawing.11">
                  <p:embed/>
                  <p:pic>
                    <p:nvPicPr>
                      <p:cNvPr id="8" name="Object 7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276639" y="2516177"/>
                        <a:ext cx="9199563" cy="30051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453654274"/>
      </p:ext>
    </p:extLst>
  </p:cSld>
  <p:clrMapOvr>
    <a:masterClrMapping/>
  </p:clrMapOvr>
  <p:transition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Over-Load Protection (OLP) with Programmable Delay Time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32177" y="795726"/>
            <a:ext cx="11017956" cy="2905934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OLP is triggered when V</a:t>
            </a:r>
            <a:r>
              <a:rPr lang="en-US" sz="2000" baseline="-25000" dirty="0"/>
              <a:t>COMP</a:t>
            </a:r>
            <a:r>
              <a:rPr lang="en-US" sz="2000" dirty="0"/>
              <a:t> is saturated high, which happens when output power is limited.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The SS-pin capacitor adjusts the shutdown delay of overload protection (OLP).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During normal operation, the SS-pin voltage is clamped at 2.4V. When V</a:t>
            </a:r>
            <a:r>
              <a:rPr lang="en-US" sz="2000" baseline="-25000" dirty="0"/>
              <a:t>COMP</a:t>
            </a:r>
            <a:r>
              <a:rPr lang="en-US" sz="2000" dirty="0"/>
              <a:t> is saturated high, a current source I</a:t>
            </a:r>
            <a:r>
              <a:rPr lang="en-US" sz="2000" baseline="-25000" dirty="0"/>
              <a:t>SS</a:t>
            </a:r>
            <a:r>
              <a:rPr lang="en-US" sz="2000" dirty="0"/>
              <a:t> charges the SS-pin capacitor.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When the SS-pin capacitor voltage reaches 3.6V, OLP is triggered. The time for charging the SS-pin capacitor from 2.4V to 3.6V determines the OLP delay time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sz="2000" dirty="0"/>
              <a:t>Reference voltage for error amplifier is decoupled from SS pin by a blocking diode during OLP delay time.</a:t>
            </a:r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9338099"/>
              </p:ext>
            </p:extLst>
          </p:nvPr>
        </p:nvGraphicFramePr>
        <p:xfrm>
          <a:off x="6751158" y="3836311"/>
          <a:ext cx="3593766" cy="26787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0" name="Visio" r:id="rId4" imgW="4521847" imgH="2835490" progId="">
                  <p:embed/>
                </p:oleObj>
              </mc:Choice>
              <mc:Fallback>
                <p:oleObj name="Visio" r:id="rId4" imgW="4521847" imgH="2835490" progId="">
                  <p:embed/>
                  <p:pic>
                    <p:nvPicPr>
                      <p:cNvPr id="24578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51158" y="3836311"/>
                        <a:ext cx="3593766" cy="2678789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73133841"/>
              </p:ext>
            </p:extLst>
          </p:nvPr>
        </p:nvGraphicFramePr>
        <p:xfrm>
          <a:off x="1627229" y="4104217"/>
          <a:ext cx="3595668" cy="2252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051" name="Visio" r:id="rId6" imgW="3947340" imgH="2161351" progId="">
                  <p:embed/>
                </p:oleObj>
              </mc:Choice>
              <mc:Fallback>
                <p:oleObj name="Visio" r:id="rId6" imgW="3947340" imgH="2161351" progId="">
                  <p:embed/>
                  <p:pic>
                    <p:nvPicPr>
                      <p:cNvPr id="24579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27229" y="4104217"/>
                        <a:ext cx="3595668" cy="225213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015268836"/>
      </p:ext>
    </p:extLst>
  </p:cSld>
  <p:clrMapOvr>
    <a:masterClrMapping/>
  </p:clrMapOvr>
  <p:transition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Output Short Protection (OSP)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43466" y="822239"/>
            <a:ext cx="10515600" cy="1700905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OSP is triggered when (V</a:t>
            </a:r>
            <a:r>
              <a:rPr lang="en-US" baseline="-25000" dirty="0"/>
              <a:t>SS</a:t>
            </a:r>
            <a:r>
              <a:rPr lang="en-US" dirty="0"/>
              <a:t>-V</a:t>
            </a:r>
            <a:r>
              <a:rPr lang="en-US" baseline="-25000" dirty="0"/>
              <a:t>FB</a:t>
            </a:r>
            <a:r>
              <a:rPr lang="en-US" dirty="0"/>
              <a:t>) &gt; 1.2V, 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V</a:t>
            </a:r>
            <a:r>
              <a:rPr lang="en-US" baseline="-25000" dirty="0"/>
              <a:t>OUT</a:t>
            </a:r>
            <a:r>
              <a:rPr lang="en-US" dirty="0"/>
              <a:t> drops by 50% during normal operation. </a:t>
            </a:r>
            <a:r>
              <a:rPr lang="en-US" dirty="0">
                <a:solidFill>
                  <a:srgbClr val="0000FF"/>
                </a:solidFill>
              </a:rPr>
              <a:t>(2.4V - V</a:t>
            </a:r>
            <a:r>
              <a:rPr lang="en-US" baseline="-25000" dirty="0">
                <a:solidFill>
                  <a:srgbClr val="0000FF"/>
                </a:solidFill>
              </a:rPr>
              <a:t>FB</a:t>
            </a:r>
            <a:r>
              <a:rPr lang="en-US" dirty="0">
                <a:solidFill>
                  <a:srgbClr val="0000FF"/>
                </a:solidFill>
              </a:rPr>
              <a:t> &gt;1.2V)</a:t>
            </a:r>
          </a:p>
          <a:p>
            <a:pPr marL="800100" lvl="1" indent="-342900">
              <a:buFont typeface="Wingdings" panose="05000000000000000000" pitchFamily="2" charset="2"/>
              <a:buChar char="§"/>
            </a:pPr>
            <a:r>
              <a:rPr lang="en-US" dirty="0"/>
              <a:t>V</a:t>
            </a:r>
            <a:r>
              <a:rPr lang="en-US" baseline="-25000" dirty="0"/>
              <a:t>OUT</a:t>
            </a:r>
            <a:r>
              <a:rPr lang="en-US" dirty="0"/>
              <a:t> has hard time to build up during soft start.</a:t>
            </a:r>
          </a:p>
        </p:txBody>
      </p:sp>
      <p:pic>
        <p:nvPicPr>
          <p:cNvPr id="6" name="Picture 5" descr="D:\Google Drive\Documents\Fairchild\Fairchild Products\LLC\FAN7688\System Validation Test Data\EVT1\EVT1 Waveforms\SS\FAN7688EVT1_COMP FB SS ITX_Start Up_0V 0A_NO FB_OSCP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64526" y="2321544"/>
            <a:ext cx="4926555" cy="40348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矩形 5"/>
          <p:cNvSpPr/>
          <p:nvPr/>
        </p:nvSpPr>
        <p:spPr>
          <a:xfrm>
            <a:off x="3231930" y="2523144"/>
            <a:ext cx="78572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CC9900"/>
                </a:solidFill>
                <a:latin typeface="Calibri" pitchFamily="34" charset="0"/>
              </a:rPr>
              <a:t>COMP</a:t>
            </a:r>
            <a:endParaRPr lang="zh-TW" altLang="en-US" b="1" dirty="0">
              <a:solidFill>
                <a:srgbClr val="CC9900"/>
              </a:solidFill>
            </a:endParaRPr>
          </a:p>
        </p:txBody>
      </p:sp>
      <p:sp>
        <p:nvSpPr>
          <p:cNvPr id="8" name="矩形 6"/>
          <p:cNvSpPr/>
          <p:nvPr/>
        </p:nvSpPr>
        <p:spPr>
          <a:xfrm>
            <a:off x="3190705" y="3286772"/>
            <a:ext cx="972702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B050"/>
                </a:solidFill>
                <a:latin typeface="Calibri" pitchFamily="34" charset="0"/>
              </a:rPr>
              <a:t>PROUT1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9" name="矩形 7"/>
          <p:cNvSpPr/>
          <p:nvPr/>
        </p:nvSpPr>
        <p:spPr>
          <a:xfrm>
            <a:off x="3561852" y="4333269"/>
            <a:ext cx="40267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  <a:latin typeface="Calibri" pitchFamily="34" charset="0"/>
              </a:rPr>
              <a:t>SS</a:t>
            </a:r>
            <a:endParaRPr lang="zh-TW" altLang="en-US" b="1" dirty="0">
              <a:solidFill>
                <a:srgbClr val="0000FF"/>
              </a:solidFill>
            </a:endParaRPr>
          </a:p>
        </p:txBody>
      </p:sp>
      <p:sp>
        <p:nvSpPr>
          <p:cNvPr id="10" name="矩形 8"/>
          <p:cNvSpPr/>
          <p:nvPr/>
        </p:nvSpPr>
        <p:spPr>
          <a:xfrm>
            <a:off x="3544218" y="4962995"/>
            <a:ext cx="42030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rgbClr val="FF00FF"/>
                </a:solidFill>
                <a:latin typeface="Calibri" pitchFamily="34" charset="0"/>
              </a:rPr>
              <a:t>FB</a:t>
            </a:r>
            <a:endParaRPr lang="zh-TW" altLang="en-US" b="1" dirty="0">
              <a:solidFill>
                <a:srgbClr val="FF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6082752"/>
      </p:ext>
    </p:extLst>
  </p:cSld>
  <p:clrMapOvr>
    <a:masterClrMapping/>
  </p:clrMapOvr>
  <p:transition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Non-ZVS Protection by Switching-Frequency Shift</a:t>
            </a:r>
          </a:p>
        </p:txBody>
      </p:sp>
      <p:graphicFrame>
        <p:nvGraphicFramePr>
          <p:cNvPr id="6" name="Object 7"/>
          <p:cNvGraphicFramePr>
            <a:graphicFrameLocks noChangeAspect="1"/>
          </p:cNvGraphicFramePr>
          <p:nvPr/>
        </p:nvGraphicFramePr>
        <p:xfrm>
          <a:off x="1507031" y="2148179"/>
          <a:ext cx="3630612" cy="4130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85" name="Visio" r:id="rId4" imgW="2619399" imgH="2657427" progId="Visio.Drawing.11">
                  <p:embed/>
                </p:oleObj>
              </mc:Choice>
              <mc:Fallback>
                <p:oleObj name="Visio" r:id="rId4" imgW="2619399" imgH="2657427" progId="Visio.Drawing.11">
                  <p:embed/>
                  <p:pic>
                    <p:nvPicPr>
                      <p:cNvPr id="6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07031" y="2148179"/>
                        <a:ext cx="3630612" cy="4130675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8"/>
          <p:cNvGraphicFramePr>
            <a:graphicFrameLocks noChangeAspect="1"/>
          </p:cNvGraphicFramePr>
          <p:nvPr/>
        </p:nvGraphicFramePr>
        <p:xfrm>
          <a:off x="6444344" y="2148179"/>
          <a:ext cx="3840163" cy="4330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286" name="Visio" r:id="rId6" imgW="2619399" imgH="2657427" progId="Visio.Drawing.11">
                  <p:embed/>
                </p:oleObj>
              </mc:Choice>
              <mc:Fallback>
                <p:oleObj name="Visio" r:id="rId6" imgW="2619399" imgH="2657427" progId="Visio.Drawing.11">
                  <p:embed/>
                  <p:pic>
                    <p:nvPicPr>
                      <p:cNvPr id="7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444344" y="2148179"/>
                        <a:ext cx="3840163" cy="4330700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Box 10"/>
          <p:cNvSpPr txBox="1">
            <a:spLocks noChangeArrowheads="1"/>
          </p:cNvSpPr>
          <p:nvPr/>
        </p:nvSpPr>
        <p:spPr bwMode="auto">
          <a:xfrm>
            <a:off x="1530491" y="1207792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u="sng" dirty="0">
                <a:latin typeface="Calibri" pitchFamily="34" charset="0"/>
              </a:rPr>
              <a:t>With a fixed minimum frequency</a:t>
            </a:r>
            <a:r>
              <a:rPr lang="en-US" sz="1600" dirty="0">
                <a:latin typeface="Calibri" pitchFamily="34" charset="0"/>
              </a:rPr>
              <a:t>,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LLC converter can go into </a:t>
            </a:r>
            <a:r>
              <a:rPr lang="en-US" sz="1600" dirty="0">
                <a:solidFill>
                  <a:srgbClr val="FF0000"/>
                </a:solidFill>
                <a:latin typeface="Calibri" pitchFamily="34" charset="0"/>
              </a:rPr>
              <a:t>capacitive region</a:t>
            </a:r>
            <a:r>
              <a:rPr lang="en-US" sz="1600" dirty="0">
                <a:latin typeface="Calibri" pitchFamily="34" charset="0"/>
              </a:rPr>
              <a:t> during over load condition or holdup time.</a:t>
            </a:r>
          </a:p>
        </p:txBody>
      </p:sp>
      <p:sp>
        <p:nvSpPr>
          <p:cNvPr id="9" name="TextBox 11"/>
          <p:cNvSpPr txBox="1">
            <a:spLocks noChangeArrowheads="1"/>
          </p:cNvSpPr>
          <p:nvPr/>
        </p:nvSpPr>
        <p:spPr bwMode="auto">
          <a:xfrm>
            <a:off x="6402356" y="1207792"/>
            <a:ext cx="39624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 u="sng" dirty="0">
                <a:latin typeface="Calibri" pitchFamily="34" charset="0"/>
              </a:rPr>
              <a:t>With frequency shift</a:t>
            </a:r>
            <a:r>
              <a:rPr lang="en-US" sz="1600" dirty="0">
                <a:latin typeface="Calibri" pitchFamily="34" charset="0"/>
              </a:rPr>
              <a:t>, </a:t>
            </a:r>
            <a:br>
              <a:rPr lang="en-US" sz="1600" dirty="0">
                <a:latin typeface="Calibri" pitchFamily="34" charset="0"/>
              </a:rPr>
            </a:br>
            <a:r>
              <a:rPr lang="en-US" sz="1600" dirty="0">
                <a:latin typeface="Calibri" pitchFamily="34" charset="0"/>
              </a:rPr>
              <a:t>the capacitive-region operation during over load condition or holdup time can be avoided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904754" y="770466"/>
            <a:ext cx="91762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2"/>
                </a:solidFill>
                <a:latin typeface="+mj-lt"/>
              </a:rPr>
              <a:t>Shift criterion: V</a:t>
            </a:r>
            <a:r>
              <a:rPr lang="en-US" b="1" baseline="-25000" dirty="0">
                <a:solidFill>
                  <a:schemeClr val="tx2"/>
                </a:solidFill>
                <a:latin typeface="+mj-lt"/>
              </a:rPr>
              <a:t>COMP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&gt;3V (heavy load) and V</a:t>
            </a:r>
            <a:r>
              <a:rPr lang="en-US" b="1" baseline="-25000" dirty="0">
                <a:solidFill>
                  <a:schemeClr val="tx2"/>
                </a:solidFill>
                <a:latin typeface="+mj-lt"/>
              </a:rPr>
              <a:t>CS</a:t>
            </a:r>
            <a:r>
              <a:rPr lang="en-US" b="1" dirty="0">
                <a:solidFill>
                  <a:schemeClr val="tx2"/>
                </a:solidFill>
                <a:latin typeface="+mj-lt"/>
              </a:rPr>
              <a:t>&lt;0.3V at PROUT1 falling edge.</a:t>
            </a:r>
          </a:p>
        </p:txBody>
      </p:sp>
      <p:sp>
        <p:nvSpPr>
          <p:cNvPr id="10" name="Content Placeholder 2"/>
          <p:cNvSpPr txBox="1">
            <a:spLocks/>
          </p:cNvSpPr>
          <p:nvPr/>
        </p:nvSpPr>
        <p:spPr>
          <a:xfrm>
            <a:off x="1119550" y="4197886"/>
            <a:ext cx="685800" cy="2196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PROUT1</a:t>
            </a:r>
          </a:p>
        </p:txBody>
      </p:sp>
      <p:sp>
        <p:nvSpPr>
          <p:cNvPr id="11" name="Content Placeholder 2"/>
          <p:cNvSpPr txBox="1">
            <a:spLocks/>
          </p:cNvSpPr>
          <p:nvPr/>
        </p:nvSpPr>
        <p:spPr>
          <a:xfrm>
            <a:off x="6101444" y="4300941"/>
            <a:ext cx="685800" cy="2196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PROUT1</a:t>
            </a:r>
          </a:p>
        </p:txBody>
      </p:sp>
      <p:sp>
        <p:nvSpPr>
          <p:cNvPr id="12" name="Content Placeholder 2"/>
          <p:cNvSpPr txBox="1">
            <a:spLocks/>
          </p:cNvSpPr>
          <p:nvPr/>
        </p:nvSpPr>
        <p:spPr>
          <a:xfrm>
            <a:off x="3106678" y="4191094"/>
            <a:ext cx="685800" cy="2196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PROUT1</a:t>
            </a:r>
          </a:p>
        </p:txBody>
      </p:sp>
      <p:sp>
        <p:nvSpPr>
          <p:cNvPr id="13" name="Content Placeholder 2"/>
          <p:cNvSpPr txBox="1">
            <a:spLocks/>
          </p:cNvSpPr>
          <p:nvPr/>
        </p:nvSpPr>
        <p:spPr>
          <a:xfrm>
            <a:off x="8242859" y="4300941"/>
            <a:ext cx="685800" cy="21969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>
            <a:normAutofit fontScale="32500" lnSpcReduction="2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rgbClr val="FF0000"/>
                </a:solidFill>
              </a:rPr>
              <a:t>PROUT1</a:t>
            </a:r>
          </a:p>
        </p:txBody>
      </p:sp>
    </p:spTree>
    <p:extLst>
      <p:ext uri="{BB962C8B-B14F-4D97-AF65-F5344CB8AC3E}">
        <p14:creationId xmlns:p14="http://schemas.microsoft.com/office/powerpoint/2010/main" val="2185771303"/>
      </p:ext>
    </p:extLst>
  </p:cSld>
  <p:clrMapOvr>
    <a:masterClrMapping/>
  </p:clrMapOvr>
  <p:transition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Charge Current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Dual-edge Tracking SR Control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Operation across Load Variation and PWM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Peripheral Functions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Protections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Comparison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428626231"/>
      </p:ext>
    </p:extLst>
  </p:cSld>
  <p:clrMapOvr>
    <a:masterClrMapping/>
  </p:clrMapOvr>
  <p:transition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Comparison</a:t>
            </a:r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125549526"/>
              </p:ext>
            </p:extLst>
          </p:nvPr>
        </p:nvGraphicFramePr>
        <p:xfrm>
          <a:off x="214386" y="934284"/>
          <a:ext cx="11763227" cy="4989431"/>
        </p:xfrm>
        <a:graphic>
          <a:graphicData uri="http://schemas.openxmlformats.org/drawingml/2006/table">
            <a:tbl>
              <a:tblPr/>
              <a:tblGrid>
                <a:gridCol w="121688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48840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58011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7782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23306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Devices</a:t>
                      </a: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alpha val="37000"/>
                      </a:srgb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NCV4390</a:t>
                      </a: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alpha val="37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CM6901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399FF">
                        <a:alpha val="37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508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General Description</a:t>
                      </a: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side PFM controller w/ SR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Secondary side PFM controller</a:t>
                      </a:r>
                      <a:r>
                        <a:rPr lang="en-US" sz="1400" b="1" i="0" u="none" strike="noStrike" baseline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with SR</a:t>
                      </a:r>
                      <a:endParaRPr lang="en-US" sz="1400" b="1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751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Duty cycle symmetry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50% (counter</a:t>
                      </a:r>
                      <a:r>
                        <a:rPr lang="en-US" sz="1400" b="0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based)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shown in Datasheet 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46992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Fmin accuracy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+/- 4 %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+/- 10% accuracy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5796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Fmax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690kHz (39kHz min)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Not shown in Datasheet 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16873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Protections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Brown out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N/A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N/A 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48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Non ZVS prevention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 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486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Fast shutdown OCP 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359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Delayed Shutdown OLP with constant power limit, output Short protection, AR Timeout latch mode</a:t>
                      </a: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√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64359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Control</a:t>
                      </a:r>
                      <a:r>
                        <a:rPr lang="en-US" sz="1400" b="1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method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latin typeface="Arial"/>
                      </a:endParaRPr>
                    </a:p>
                  </a:txBody>
                  <a:tcPr marL="2635" marR="2635" marT="263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Hybrid</a:t>
                      </a:r>
                      <a:r>
                        <a:rPr lang="en-US" sz="1400" b="0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control  </a:t>
                      </a:r>
                    </a:p>
                    <a:p>
                      <a:pPr algn="ctr" fontAlgn="ctr">
                        <a:buFontTx/>
                        <a:buChar char="-"/>
                      </a:pPr>
                      <a:r>
                        <a:rPr lang="en-US" sz="1400" b="0" i="0" u="none" strike="noStrike" baseline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Current mode PFM </a:t>
                      </a:r>
                    </a:p>
                    <a:p>
                      <a:pPr algn="ctr" fontAlgn="ctr">
                        <a:buFontTx/>
                        <a:buChar char="-"/>
                      </a:pPr>
                      <a:r>
                        <a:rPr lang="en-US" sz="1400" b="0" i="0" u="none" strike="noStrike" baseline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Advanced PWM with ZVS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Conventional Hybrid Control</a:t>
                      </a:r>
                    </a:p>
                    <a:p>
                      <a:pPr algn="ctr" fontAlgn="ctr">
                        <a:buFontTx/>
                        <a:buChar char="-"/>
                      </a:pP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VCO</a:t>
                      </a:r>
                      <a:r>
                        <a:rPr lang="en-US" sz="1400" b="0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PFM </a:t>
                      </a:r>
                    </a:p>
                    <a:p>
                      <a:pPr algn="ctr" fontAlgn="ctr">
                        <a:buFontTx/>
                        <a:buChar char="-"/>
                      </a:pP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Conventional PWM (NO ZVS)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56100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Holdup</a:t>
                      </a:r>
                      <a:r>
                        <a:rPr lang="en-US" sz="1400" b="1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boost function with dual current limit threshold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(Vin=400V</a:t>
                      </a:r>
                      <a:r>
                        <a:rPr lang="en-US" sz="1400" b="0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  <a:sym typeface="Wingdings" pitchFamily="2" charset="2"/>
                        </a:rPr>
                        <a:t>240V can be covered)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063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Soft start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Closed loop S/S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u="none" strike="noStrike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Closed loop S/S</a:t>
                      </a:r>
                      <a:endParaRPr lang="en-US" sz="1400" b="0" i="0" u="none" strike="noStrike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74709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control method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latin typeface="Arial"/>
                      </a:endParaRPr>
                    </a:p>
                  </a:txBody>
                  <a:tcPr marL="2635" marR="2635" marT="263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Dual</a:t>
                      </a:r>
                      <a:r>
                        <a:rPr lang="en-US" sz="1400" b="0" i="0" u="none" strike="noStrike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-edge tracking with voltage sensing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Open</a:t>
                      </a:r>
                      <a:r>
                        <a:rPr lang="en-US" sz="1400" b="0" i="0" u="none" strike="noStrike" baseline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loop control without sensing SR voltage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86688">
                <a:tc gridSpan="2"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 Dead time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latin typeface="Arial"/>
                      </a:endParaRPr>
                    </a:p>
                  </a:txBody>
                  <a:tcPr marL="2635" marR="2635" marT="263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 </a:t>
                      </a:r>
                      <a:r>
                        <a:rPr lang="en-US" sz="1400" b="0" i="0" u="none" strike="noStrike" baseline="0" dirty="0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 best efficiency</a:t>
                      </a: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Adjustable but</a:t>
                      </a:r>
                      <a:r>
                        <a:rPr lang="en-US" sz="1400" b="0" i="0" u="none" strike="noStrike" baseline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requires too much margin</a:t>
                      </a:r>
                      <a:endParaRPr lang="en-US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168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UVLO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 dirty="0">
                        <a:latin typeface="Arial"/>
                      </a:endParaRPr>
                    </a:p>
                  </a:txBody>
                  <a:tcPr marL="2635" marR="2635" marT="263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8.5/10.5V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pl-PL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</a:t>
                      </a: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/</a:t>
                      </a:r>
                      <a:r>
                        <a:rPr lang="pl-PL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en-US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</a:t>
                      </a:r>
                      <a:r>
                        <a:rPr lang="pl-PL" sz="1400" b="0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V</a:t>
                      </a:r>
                      <a:endParaRPr lang="pl-PL" sz="1400" b="0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216873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1400" b="1" i="0" u="none" strike="noStrike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 current (Source/Sink)</a:t>
                      </a:r>
                      <a:endParaRPr lang="en-US" sz="1400" b="1" i="0" u="none" strike="noStrike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800" b="1" i="0" u="none" strike="noStrike">
                        <a:latin typeface="Arial"/>
                      </a:endParaRPr>
                    </a:p>
                  </a:txBody>
                  <a:tcPr marL="2635" marR="2635" marT="2635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C0C0C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FF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100mA / 100mA</a:t>
                      </a:r>
                      <a:endParaRPr lang="en-US" sz="1400" b="0" i="0" u="none" strike="noStrike" dirty="0">
                        <a:solidFill>
                          <a:srgbClr val="0000FF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F2F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60 mA / 120mA</a:t>
                      </a:r>
                    </a:p>
                  </a:txBody>
                  <a:tcPr marL="3513" marR="3513" marT="3513" marB="0" anchor="ctr">
                    <a:lnL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8386073"/>
      </p:ext>
    </p:extLst>
  </p:cSld>
  <p:clrMapOvr>
    <a:masterClrMapping/>
  </p:clrMapOvr>
  <p:transition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Charge Current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Dual-edge Tracking SR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Operation across Load Variation and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Peripheral Functions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Protections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65000"/>
                  </a:schemeClr>
                </a:solidFill>
              </a:rPr>
              <a:t>Comparison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Boards</a:t>
            </a:r>
          </a:p>
        </p:txBody>
      </p:sp>
    </p:spTree>
    <p:extLst>
      <p:ext uri="{BB962C8B-B14F-4D97-AF65-F5344CB8AC3E}">
        <p14:creationId xmlns:p14="http://schemas.microsoft.com/office/powerpoint/2010/main" val="495073591"/>
      </p:ext>
    </p:extLst>
  </p:cSld>
  <p:clrMapOvr>
    <a:masterClrMapping/>
  </p:clrMapOvr>
  <p:transition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NCP4390 Evaluation board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2405" y="641350"/>
            <a:ext cx="4213662" cy="571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7366" y="2337522"/>
            <a:ext cx="5353050" cy="2257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001148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NCV4390 Key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191911" y="712852"/>
            <a:ext cx="8558213" cy="4954588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Secondary-Side PFM Controller for LLC Resonant Converter with Synchronous-Rectifier Control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Charge-Current Control for Better Transient Response and Easy Feedback-loop Design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Synchronous-Rectification Control with Dual-Edge Tracking 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Closed-Loop Soft-Start for Monotonic Build-up of the Output Voltage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Wide Operating-Frequency Range (39kHz ~ 690kHz) 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Green Functions to improve Light-Load Efficiency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Symmetric PWM control at Light Load to Limit the Switching Frequency while Reducing Switching Losses </a:t>
            </a: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Programmable PWM-Mode Entry Point</a:t>
            </a: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SR Gate-Signal Shrinking at Light-Load Condition to Prevent Negative Resonant Current</a:t>
            </a: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Disabling SR at Extremely Light-Load Condition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Protection Functions with Auto-Restart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Non-ZVS Prevention by Frequency Shift</a:t>
            </a: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Power Limit by Frequency Shift</a:t>
            </a: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Over-Current Protection (OCP)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Output-Short Protection (OSP)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 marL="627063" lvl="1" indent="-285750"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Over-Load Protection (OLP) with Programmable Shutdown Delay Time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Programmable Dead Time for Primary Side Switches and SR Switches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  <a:p>
            <a:pPr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chemeClr val="tx1"/>
                </a:solidFill>
                <a:cs typeface="Helvetica" pitchFamily="34" charset="0"/>
              </a:rPr>
              <a:t>Wide Operating Temperature Range –40°C To 125°C</a:t>
            </a:r>
            <a:endParaRPr lang="en-US" sz="1300" b="1" dirty="0">
              <a:solidFill>
                <a:schemeClr val="tx1"/>
              </a:solidFill>
              <a:cs typeface="Helvetica" pitchFamily="34" charset="0"/>
            </a:endParaRP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1216757"/>
              </p:ext>
            </p:extLst>
          </p:nvPr>
        </p:nvGraphicFramePr>
        <p:xfrm>
          <a:off x="8464199" y="3429000"/>
          <a:ext cx="3535890" cy="258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60" name="Visio" r:id="rId4" imgW="2000250" imgH="1590739" progId="Visio.Drawing.11">
                  <p:embed/>
                </p:oleObj>
              </mc:Choice>
              <mc:Fallback>
                <p:oleObj name="Visio" r:id="rId4" imgW="2000250" imgH="1590739" progId="Visio.Drawing.11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64199" y="3429000"/>
                        <a:ext cx="3535890" cy="2589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61897439"/>
      </p:ext>
    </p:extLst>
  </p:cSld>
  <p:clrMapOvr>
    <a:masterClrMapping/>
  </p:clrMapOvr>
  <p:transition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8C86-1BCE-458F-8CA2-A1C38E1383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SEC-6D6KW-OBC-SIC-GEVB - 6.6kW </a:t>
            </a:r>
            <a:r>
              <a:rPr lang="en-US" dirty="0" err="1"/>
              <a:t>SiC</a:t>
            </a:r>
            <a:r>
              <a:rPr lang="en-US" dirty="0"/>
              <a:t> Model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045" y="1603887"/>
            <a:ext cx="7327332" cy="3770778"/>
          </a:xfrm>
          <a:prstGeom prst="rect">
            <a:avLst/>
          </a:prstGeom>
          <a:ln>
            <a:solidFill>
              <a:srgbClr val="0000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43065" y="4227178"/>
            <a:ext cx="3686755" cy="2494297"/>
          </a:xfrm>
          <a:prstGeom prst="rect">
            <a:avLst/>
          </a:prstGeom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09740" y="977727"/>
            <a:ext cx="3329656" cy="3122609"/>
          </a:xfrm>
          <a:prstGeom prst="rect">
            <a:avLst/>
          </a:prstGeom>
          <a:ln>
            <a:solidFill>
              <a:srgbClr val="000000"/>
            </a:solidFill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126045" y="992136"/>
          <a:ext cx="7327332" cy="370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31833">
                  <a:extLst>
                    <a:ext uri="{9D8B030D-6E8A-4147-A177-3AD203B41FA5}">
                      <a16:colId xmlns:a16="http://schemas.microsoft.com/office/drawing/2014/main" val="744670706"/>
                    </a:ext>
                  </a:extLst>
                </a:gridCol>
                <a:gridCol w="1831833">
                  <a:extLst>
                    <a:ext uri="{9D8B030D-6E8A-4147-A177-3AD203B41FA5}">
                      <a16:colId xmlns:a16="http://schemas.microsoft.com/office/drawing/2014/main" val="1575002980"/>
                    </a:ext>
                  </a:extLst>
                </a:gridCol>
                <a:gridCol w="1831833">
                  <a:extLst>
                    <a:ext uri="{9D8B030D-6E8A-4147-A177-3AD203B41FA5}">
                      <a16:colId xmlns:a16="http://schemas.microsoft.com/office/drawing/2014/main" val="1064033817"/>
                    </a:ext>
                  </a:extLst>
                </a:gridCol>
                <a:gridCol w="1831833">
                  <a:extLst>
                    <a:ext uri="{9D8B030D-6E8A-4147-A177-3AD203B41FA5}">
                      <a16:colId xmlns:a16="http://schemas.microsoft.com/office/drawing/2014/main" val="37281155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Project folder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6"/>
                        </a:rPr>
                        <a:t>Webpage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Video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Blog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86132129"/>
                  </a:ext>
                </a:extLst>
              </a:tr>
            </a:tbl>
          </a:graphicData>
        </a:graphic>
      </p:graphicFrame>
      <p:sp>
        <p:nvSpPr>
          <p:cNvPr id="11" name="Rectangle 10"/>
          <p:cNvSpPr/>
          <p:nvPr/>
        </p:nvSpPr>
        <p:spPr>
          <a:xfrm>
            <a:off x="1589698" y="5615577"/>
            <a:ext cx="39643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Loanable &amp; Orderable</a:t>
            </a:r>
          </a:p>
        </p:txBody>
      </p:sp>
    </p:spTree>
    <p:extLst>
      <p:ext uri="{BB962C8B-B14F-4D97-AF65-F5344CB8AC3E}">
        <p14:creationId xmlns:p14="http://schemas.microsoft.com/office/powerpoint/2010/main" val="1438767195"/>
      </p:ext>
    </p:extLst>
  </p:cSld>
  <p:clrMapOvr>
    <a:masterClrMapping/>
  </p:clrMapOvr>
  <p:transition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6.6kW OBC Si Model</a:t>
            </a:r>
          </a:p>
        </p:txBody>
      </p:sp>
      <p:pic>
        <p:nvPicPr>
          <p:cNvPr id="5" name="Picture 4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607" y="917996"/>
            <a:ext cx="5720951" cy="3144078"/>
          </a:xfrm>
          <a:prstGeom prst="rect">
            <a:avLst/>
          </a:prstGeom>
        </p:spPr>
      </p:pic>
      <p:sp>
        <p:nvSpPr>
          <p:cNvPr id="6" name="Text Placeholder 2"/>
          <p:cNvSpPr txBox="1">
            <a:spLocks/>
          </p:cNvSpPr>
          <p:nvPr/>
        </p:nvSpPr>
        <p:spPr bwMode="auto">
          <a:xfrm>
            <a:off x="6867525" y="930681"/>
            <a:ext cx="4601985" cy="2794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400" b="1" dirty="0">
                <a:solidFill>
                  <a:srgbClr val="000000"/>
                </a:solidFill>
              </a:rPr>
              <a:t>Features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Wide output voltage range coverage, 200~450V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High efficiency system, &gt;95% at 400V output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Hardware PFC and LLC control approach for ease of  design and reliability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Three channel interleaved PFC for high efficiency and power density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Single full bridge LLC for trade-off the efficiency and cost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Up to 95.2% total efficiency at 220Vac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r>
              <a:rPr lang="en-US" sz="1300" dirty="0">
                <a:solidFill>
                  <a:srgbClr val="000000"/>
                </a:solidFill>
              </a:rPr>
              <a:t>&gt;0.999 Power Facto</a:t>
            </a:r>
            <a:r>
              <a:rPr lang="en-US" sz="1200" dirty="0">
                <a:solidFill>
                  <a:srgbClr val="000000"/>
                </a:solidFill>
              </a:rPr>
              <a:t>r</a:t>
            </a:r>
          </a:p>
          <a:p>
            <a:pPr marL="285750" indent="-285750">
              <a:spcBef>
                <a:spcPct val="20000"/>
              </a:spcBef>
              <a:buFont typeface="Wingdings" panose="05000000000000000000" pitchFamily="2" charset="2"/>
              <a:buChar char="§"/>
            </a:pPr>
            <a:endParaRPr lang="en-US" sz="1300" dirty="0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3573" y="4012346"/>
            <a:ext cx="3828536" cy="21131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noFill/>
            <a:miter lim="800000"/>
          </a:ln>
          <a:effectLst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6450" y="4533332"/>
            <a:ext cx="3171794" cy="159211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70548" y="6011931"/>
            <a:ext cx="396435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Loanable &amp; Orderable</a:t>
            </a:r>
          </a:p>
        </p:txBody>
      </p:sp>
    </p:spTree>
    <p:extLst>
      <p:ext uri="{BB962C8B-B14F-4D97-AF65-F5344CB8AC3E}">
        <p14:creationId xmlns:p14="http://schemas.microsoft.com/office/powerpoint/2010/main" val="2113265548"/>
      </p:ext>
    </p:extLst>
  </p:cSld>
  <p:clrMapOvr>
    <a:masterClrMapping/>
  </p:clrMapOvr>
  <p:transition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You!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5CD8FB7-2D1A-4EDD-8AB5-32DEA370E86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46172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NCV4390 Pin Description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5498369"/>
              </p:ext>
            </p:extLst>
          </p:nvPr>
        </p:nvGraphicFramePr>
        <p:xfrm>
          <a:off x="1759543" y="873261"/>
          <a:ext cx="5770642" cy="4966242"/>
        </p:xfrm>
        <a:graphic>
          <a:graphicData uri="http://schemas.openxmlformats.org/drawingml/2006/table">
            <a:tbl>
              <a:tblPr/>
              <a:tblGrid>
                <a:gridCol w="65290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190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06583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226330"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886450" algn="l"/>
                        </a:tabLs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  <a:ea typeface="SimSun"/>
                          <a:cs typeface="Times New Roman"/>
                        </a:rPr>
                        <a:t>Pin#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886450" algn="l"/>
                        </a:tabLs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  <a:ea typeface="SimSun"/>
                          <a:cs typeface="Times New Roman"/>
                        </a:rPr>
                        <a:t>Name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 hangingPunct="0">
                        <a:spcBef>
                          <a:spcPts val="600"/>
                        </a:spcBef>
                        <a:spcAft>
                          <a:spcPts val="600"/>
                        </a:spcAft>
                        <a:tabLst>
                          <a:tab pos="5886450" algn="l"/>
                        </a:tabLst>
                      </a:pPr>
                      <a:r>
                        <a:rPr lang="en-US" sz="1400" b="0" dirty="0">
                          <a:solidFill>
                            <a:srgbClr val="000000"/>
                          </a:solidFill>
                          <a:latin typeface="+mj-lt"/>
                          <a:ea typeface="SimSun"/>
                          <a:cs typeface="Times New Roman"/>
                        </a:rPr>
                        <a:t>Pin Description</a:t>
                      </a:r>
                      <a:endParaRPr lang="en-US" sz="2000" b="0" dirty="0">
                        <a:solidFill>
                          <a:srgbClr val="000000"/>
                        </a:solidFill>
                        <a:latin typeface="+mj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425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맑은 고딕"/>
                          <a:cs typeface="Arial"/>
                        </a:rPr>
                        <a:t>1</a:t>
                      </a:r>
                      <a:endParaRPr lang="en-US" sz="2000" b="0" dirty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ctr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5VB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5V REF 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1007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2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PWMS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PWM mode entry level setting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8466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3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FMIN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Minimum frequency setting pin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06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4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FB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Output voltage sensing for feedback control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9274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맑은 고딕"/>
                          <a:cs typeface="Arial"/>
                        </a:rPr>
                        <a:t>5</a:t>
                      </a:r>
                      <a:endParaRPr lang="en-US" sz="2000" b="0" dirty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COMP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Output of error amplifier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7511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6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SS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Soft-start time programming pin.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59504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7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622935" algn="ctr"/>
                        </a:tabLs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ICS	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Current information Integration pin for current mode control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232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8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CS</a:t>
                      </a:r>
                      <a:endParaRPr lang="en-US" sz="2800" b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Current sensing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1664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9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RDT</a:t>
                      </a:r>
                      <a:endParaRPr lang="en-US" sz="2800" b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Dead time programming pin for the primary side switches and SR switches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425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10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SR1DS</a:t>
                      </a:r>
                      <a:endParaRPr lang="en-US" sz="2800" b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SR1 Darin-to-source voltage detection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42552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11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SROUT2</a:t>
                      </a:r>
                      <a:endParaRPr lang="en-US" sz="2800" b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solidFill>
                            <a:schemeClr val="tx1"/>
                          </a:solidFill>
                          <a:latin typeface="+mn-lt"/>
                          <a:ea typeface="SimSun"/>
                          <a:cs typeface="Times New Roman"/>
                        </a:rPr>
                        <a:t>Gate drive output for SR MOSFET 2</a:t>
                      </a:r>
                      <a:endParaRPr lang="en-US" sz="2800" b="0" dirty="0">
                        <a:solidFill>
                          <a:schemeClr val="tx1"/>
                        </a:solidFill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59968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12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SimSun"/>
                          <a:cs typeface="Times New Roman"/>
                        </a:rPr>
                        <a:t>SROUT1</a:t>
                      </a:r>
                      <a:endParaRPr lang="en-US" sz="2800" b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Gate drive output for SR MOSFET 1</a:t>
                      </a:r>
                      <a:endParaRPr lang="en-US" sz="2800" b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2206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13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SimSun"/>
                          <a:cs typeface="Times New Roman"/>
                        </a:rPr>
                        <a:t>PROUT2</a:t>
                      </a:r>
                      <a:endParaRPr lang="en-US" sz="2800" b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Gate drive output 2 for the primary side switch</a:t>
                      </a:r>
                      <a:endParaRPr lang="en-US" sz="2800" b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322065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14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SimSun"/>
                          <a:cs typeface="Times New Roman"/>
                        </a:rPr>
                        <a:t>PROUT1</a:t>
                      </a:r>
                      <a:endParaRPr lang="en-US" sz="2800" b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Gate drive output 1 for the primary side switch</a:t>
                      </a:r>
                      <a:endParaRPr lang="en-US" sz="2800" b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329209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15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SimSun"/>
                          <a:cs typeface="Times New Roman"/>
                        </a:rPr>
                        <a:t>VDD</a:t>
                      </a:r>
                      <a:endParaRPr lang="en-US" sz="2800" b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IC Supply voltage</a:t>
                      </a:r>
                      <a:endParaRPr lang="en-US" sz="2800" b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31151">
                <a:tc>
                  <a:txBody>
                    <a:bodyPr/>
                    <a:lstStyle/>
                    <a:p>
                      <a:pPr marL="0" marR="0">
                        <a:spcBef>
                          <a:spcPts val="60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맑은 고딕"/>
                          <a:cs typeface="Arial"/>
                        </a:rPr>
                        <a:t>16</a:t>
                      </a:r>
                      <a:endParaRPr lang="en-US" sz="2000" b="0">
                        <a:latin typeface="+mn-lt"/>
                        <a:ea typeface="맑은 고딕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>
                          <a:latin typeface="+mn-lt"/>
                          <a:ea typeface="SimSun"/>
                          <a:cs typeface="Times New Roman"/>
                        </a:rPr>
                        <a:t>GND</a:t>
                      </a:r>
                      <a:endParaRPr lang="en-US" sz="2800" b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0" dirty="0">
                          <a:latin typeface="+mn-lt"/>
                          <a:ea typeface="SimSun"/>
                          <a:cs typeface="Times New Roman"/>
                        </a:rPr>
                        <a:t>Ground</a:t>
                      </a:r>
                      <a:endParaRPr lang="en-US" sz="2800" b="0" dirty="0">
                        <a:latin typeface="+mn-lt"/>
                        <a:ea typeface="SimSun"/>
                        <a:cs typeface="Times New Roman"/>
                      </a:endParaRPr>
                    </a:p>
                  </a:txBody>
                  <a:tcPr marL="36830" marR="36830" marT="6668" marB="6668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</a:tbl>
          </a:graphicData>
        </a:graphic>
      </p:graphicFrame>
      <p:graphicFrame>
        <p:nvGraphicFramePr>
          <p:cNvPr id="7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81921916"/>
              </p:ext>
            </p:extLst>
          </p:nvPr>
        </p:nvGraphicFramePr>
        <p:xfrm>
          <a:off x="7774418" y="2169045"/>
          <a:ext cx="3535890" cy="25895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409" name="Visio" r:id="rId4" imgW="2000250" imgH="1590739" progId="Visio.Drawing.11">
                  <p:embed/>
                </p:oleObj>
              </mc:Choice>
              <mc:Fallback>
                <p:oleObj name="Visio" r:id="rId4" imgW="2000250" imgH="1590739" progId="Visio.Drawing.11">
                  <p:embed/>
                  <p:pic>
                    <p:nvPicPr>
                      <p:cNvPr id="307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4418" y="2169045"/>
                        <a:ext cx="3535890" cy="2589568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9684545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Application Circuit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09821" y="873736"/>
            <a:ext cx="9154426" cy="1264821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NCV4390 is located in the secondary side of an LLC converter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Current transformer for sensing primary-side current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Pulse transformer for driving primary-side MOSFET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sz="2000" dirty="0"/>
          </a:p>
        </p:txBody>
      </p:sp>
      <p:graphicFrame>
        <p:nvGraphicFramePr>
          <p:cNvPr id="6" name="Object 2"/>
          <p:cNvGraphicFramePr>
            <a:graphicFrameLocks noChangeAspect="1"/>
          </p:cNvGraphicFramePr>
          <p:nvPr/>
        </p:nvGraphicFramePr>
        <p:xfrm>
          <a:off x="2627753" y="2138557"/>
          <a:ext cx="7961313" cy="4346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56" name="Visio" r:id="rId4" imgW="8591791" imgH="4219784" progId="Visio.Drawing.11">
                  <p:embed/>
                </p:oleObj>
              </mc:Choice>
              <mc:Fallback>
                <p:oleObj name="Visio" r:id="rId4" imgW="8591791" imgH="4219784" progId="Visio.Drawing.11">
                  <p:embed/>
                  <p:pic>
                    <p:nvPicPr>
                      <p:cNvPr id="6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627753" y="2138557"/>
                        <a:ext cx="7961313" cy="43465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Rectangle 6"/>
          <p:cNvSpPr/>
          <p:nvPr/>
        </p:nvSpPr>
        <p:spPr>
          <a:xfrm>
            <a:off x="3329190" y="3470856"/>
            <a:ext cx="1210614" cy="16356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5608751" y="3895859"/>
            <a:ext cx="592426" cy="534473"/>
          </a:xfrm>
          <a:prstGeom prst="rect">
            <a:avLst/>
          </a:prstGeom>
          <a:noFill/>
          <a:ln w="19050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5998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6EBE2B3B-787D-4555-A8DE-9C7555DF4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Typical Application Circuit – Full-Bridge Scenario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622829" y="909710"/>
            <a:ext cx="9311394" cy="937330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By duplicating the gate-drive signals with reversed polarity, NCV4390 can cover full-bridge application.</a:t>
            </a:r>
          </a:p>
        </p:txBody>
      </p:sp>
      <p:graphicFrame>
        <p:nvGraphicFramePr>
          <p:cNvPr id="7" name="Object 2"/>
          <p:cNvGraphicFramePr>
            <a:graphicFrameLocks noChangeAspect="1"/>
          </p:cNvGraphicFramePr>
          <p:nvPr/>
        </p:nvGraphicFramePr>
        <p:xfrm>
          <a:off x="1041400" y="1847040"/>
          <a:ext cx="10098087" cy="4608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580" name="Visio" r:id="rId4" imgW="10887099" imgH="4476911" progId="Visio.Drawing.11">
                  <p:embed/>
                </p:oleObj>
              </mc:Choice>
              <mc:Fallback>
                <p:oleObj name="Visio" r:id="rId4" imgW="10887099" imgH="4476911" progId="Visio.Drawing.11">
                  <p:embed/>
                  <p:pic>
                    <p:nvPicPr>
                      <p:cNvPr id="7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1400" y="1847040"/>
                        <a:ext cx="10098087" cy="46085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/>
          <p:cNvSpPr/>
          <p:nvPr/>
        </p:nvSpPr>
        <p:spPr>
          <a:xfrm>
            <a:off x="2034863" y="4330177"/>
            <a:ext cx="850005" cy="16356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3831465" y="4330177"/>
            <a:ext cx="896871" cy="1635617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137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NCV4390 Internal Block Diagram</a:t>
            </a:r>
          </a:p>
        </p:txBody>
      </p:sp>
      <p:graphicFrame>
        <p:nvGraphicFramePr>
          <p:cNvPr id="6" name="Object 2"/>
          <p:cNvGraphicFramePr>
            <a:graphicFrameLocks noGrp="1" noChangeAspect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160144409"/>
              </p:ext>
            </p:extLst>
          </p:nvPr>
        </p:nvGraphicFramePr>
        <p:xfrm>
          <a:off x="1664758" y="911049"/>
          <a:ext cx="8562975" cy="52054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3" name="Visio" r:id="rId4" imgW="10201106" imgH="6200775" progId="Visio.Drawing.11">
                  <p:embed/>
                </p:oleObj>
              </mc:Choice>
              <mc:Fallback>
                <p:oleObj name="Visio" r:id="rId4" imgW="10201106" imgH="6200775" progId="Visio.Drawing.11">
                  <p:embed/>
                  <p:pic>
                    <p:nvPicPr>
                      <p:cNvPr id="4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664758" y="911049"/>
                        <a:ext cx="8562975" cy="52054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reeform 7"/>
          <p:cNvSpPr/>
          <p:nvPr/>
        </p:nvSpPr>
        <p:spPr>
          <a:xfrm>
            <a:off x="2645923" y="1225685"/>
            <a:ext cx="3988341" cy="1410511"/>
          </a:xfrm>
          <a:custGeom>
            <a:avLst/>
            <a:gdLst>
              <a:gd name="connsiteX0" fmla="*/ 0 w 3988341"/>
              <a:gd name="connsiteY0" fmla="*/ 0 h 1410511"/>
              <a:gd name="connsiteX1" fmla="*/ 3988341 w 3988341"/>
              <a:gd name="connsiteY1" fmla="*/ 0 h 1410511"/>
              <a:gd name="connsiteX2" fmla="*/ 3988341 w 3988341"/>
              <a:gd name="connsiteY2" fmla="*/ 661481 h 1410511"/>
              <a:gd name="connsiteX3" fmla="*/ 3064213 w 3988341"/>
              <a:gd name="connsiteY3" fmla="*/ 661481 h 1410511"/>
              <a:gd name="connsiteX4" fmla="*/ 3064213 w 3988341"/>
              <a:gd name="connsiteY4" fmla="*/ 1410511 h 1410511"/>
              <a:gd name="connsiteX5" fmla="*/ 19456 w 3988341"/>
              <a:gd name="connsiteY5" fmla="*/ 1410511 h 1410511"/>
              <a:gd name="connsiteX6" fmla="*/ 0 w 3988341"/>
              <a:gd name="connsiteY6" fmla="*/ 0 h 14105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988341" h="1410511">
                <a:moveTo>
                  <a:pt x="0" y="0"/>
                </a:moveTo>
                <a:lnTo>
                  <a:pt x="3988341" y="0"/>
                </a:lnTo>
                <a:lnTo>
                  <a:pt x="3988341" y="661481"/>
                </a:lnTo>
                <a:lnTo>
                  <a:pt x="3064213" y="661481"/>
                </a:lnTo>
                <a:lnTo>
                  <a:pt x="3064213" y="1410511"/>
                </a:lnTo>
                <a:lnTo>
                  <a:pt x="19456" y="1410511"/>
                </a:lnTo>
                <a:lnTo>
                  <a:pt x="0" y="0"/>
                </a:lnTo>
                <a:close/>
              </a:path>
            </a:pathLst>
          </a:custGeom>
          <a:solidFill>
            <a:srgbClr val="FFDB75">
              <a:alpha val="49804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675106" y="1220828"/>
            <a:ext cx="22276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Charge-current PFM</a:t>
            </a:r>
          </a:p>
        </p:txBody>
      </p:sp>
      <p:sp>
        <p:nvSpPr>
          <p:cNvPr id="10" name="Freeform 9"/>
          <p:cNvSpPr/>
          <p:nvPr/>
        </p:nvSpPr>
        <p:spPr>
          <a:xfrm>
            <a:off x="2675106" y="2937752"/>
            <a:ext cx="1643975" cy="1799617"/>
          </a:xfrm>
          <a:custGeom>
            <a:avLst/>
            <a:gdLst>
              <a:gd name="connsiteX0" fmla="*/ 0 w 1643975"/>
              <a:gd name="connsiteY0" fmla="*/ 0 h 1799617"/>
              <a:gd name="connsiteX1" fmla="*/ 1332690 w 1643975"/>
              <a:gd name="connsiteY1" fmla="*/ 0 h 1799617"/>
              <a:gd name="connsiteX2" fmla="*/ 1332690 w 1643975"/>
              <a:gd name="connsiteY2" fmla="*/ 1021404 h 1799617"/>
              <a:gd name="connsiteX3" fmla="*/ 1643975 w 1643975"/>
              <a:gd name="connsiteY3" fmla="*/ 1021404 h 1799617"/>
              <a:gd name="connsiteX4" fmla="*/ 1643975 w 1643975"/>
              <a:gd name="connsiteY4" fmla="*/ 1799617 h 1799617"/>
              <a:gd name="connsiteX5" fmla="*/ 19456 w 1643975"/>
              <a:gd name="connsiteY5" fmla="*/ 1799617 h 1799617"/>
              <a:gd name="connsiteX6" fmla="*/ 0 w 1643975"/>
              <a:gd name="connsiteY6" fmla="*/ 0 h 17996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43975" h="1799617">
                <a:moveTo>
                  <a:pt x="0" y="0"/>
                </a:moveTo>
                <a:lnTo>
                  <a:pt x="1332690" y="0"/>
                </a:lnTo>
                <a:lnTo>
                  <a:pt x="1332690" y="1021404"/>
                </a:lnTo>
                <a:lnTo>
                  <a:pt x="1643975" y="1021404"/>
                </a:lnTo>
                <a:lnTo>
                  <a:pt x="1643975" y="1799617"/>
                </a:lnTo>
                <a:lnTo>
                  <a:pt x="19456" y="1799617"/>
                </a:lnTo>
                <a:lnTo>
                  <a:pt x="0" y="0"/>
                </a:lnTo>
                <a:close/>
              </a:path>
            </a:pathLst>
          </a:custGeom>
          <a:solidFill>
            <a:srgbClr val="BDD6F0">
              <a:alpha val="50196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752895" y="4291585"/>
            <a:ext cx="18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B0F0"/>
                </a:solidFill>
              </a:rPr>
              <a:t>V</a:t>
            </a:r>
            <a:r>
              <a:rPr lang="en-US" baseline="-25000" dirty="0">
                <a:solidFill>
                  <a:srgbClr val="00B0F0"/>
                </a:solidFill>
              </a:rPr>
              <a:t>OUT</a:t>
            </a:r>
            <a:r>
              <a:rPr lang="en-US" dirty="0">
                <a:solidFill>
                  <a:srgbClr val="00B0F0"/>
                </a:solidFill>
              </a:rPr>
              <a:t> Error amp.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75106" y="4805465"/>
            <a:ext cx="3550596" cy="486383"/>
          </a:xfrm>
          <a:prstGeom prst="rect">
            <a:avLst/>
          </a:prstGeom>
          <a:solidFill>
            <a:srgbClr val="BBE3B6">
              <a:alpha val="50196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5736077" y="1892917"/>
            <a:ext cx="839822" cy="486383"/>
          </a:xfrm>
          <a:prstGeom prst="rect">
            <a:avLst/>
          </a:prstGeom>
          <a:solidFill>
            <a:srgbClr val="BBE3B6">
              <a:alpha val="50196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3984503" y="4875244"/>
            <a:ext cx="18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92D050"/>
                </a:solidFill>
              </a:rPr>
              <a:t>PWM Mode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6293796" y="3249038"/>
            <a:ext cx="3433864" cy="1626206"/>
          </a:xfrm>
          <a:prstGeom prst="rect">
            <a:avLst/>
          </a:prstGeom>
          <a:solidFill>
            <a:srgbClr val="428FE1">
              <a:alpha val="50196"/>
            </a:srgbClr>
          </a:solidFill>
          <a:ln w="28575">
            <a:noFill/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6318114" y="4493268"/>
            <a:ext cx="18044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SR Gate Control</a:t>
            </a:r>
          </a:p>
        </p:txBody>
      </p:sp>
    </p:spTree>
    <p:extLst>
      <p:ext uri="{BB962C8B-B14F-4D97-AF65-F5344CB8AC3E}">
        <p14:creationId xmlns:p14="http://schemas.microsoft.com/office/powerpoint/2010/main" val="1199606110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000"/>
                            </p:stCondLst>
                            <p:childTnLst>
                              <p:par>
                                <p:cTn id="4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500"/>
                            </p:stCondLst>
                            <p:childTnLst>
                              <p:par>
                                <p:cTn id="4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000"/>
                            </p:stCondLst>
                            <p:childTnLst>
                              <p:par>
                                <p:cTn id="5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 animBg="1"/>
      <p:bldP spid="11" grpId="0"/>
      <p:bldP spid="12" grpId="0" animBg="1"/>
      <p:bldP spid="13" grpId="0" animBg="1"/>
      <p:bldP spid="14" grpId="0"/>
      <p:bldP spid="15" grpId="0" animBg="1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0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Charge Current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Dual-edge Tracking SR Control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Operation across Load Variation and PWM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Peripheral Functions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Protections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Comparison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>
                <a:solidFill>
                  <a:schemeClr val="bg1">
                    <a:lumMod val="75000"/>
                  </a:schemeClr>
                </a:solidFill>
              </a:rPr>
              <a:t>Boards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174405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A5A5A5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nsemi White Public Information">
  <a:themeElements>
    <a:clrScheme name="Custom 35">
      <a:dk1>
        <a:srgbClr val="000000"/>
      </a:dk1>
      <a:lt1>
        <a:srgbClr val="FFFFFF"/>
      </a:lt1>
      <a:dk2>
        <a:srgbClr val="465E66"/>
      </a:dk2>
      <a:lt2>
        <a:srgbClr val="DBAC17"/>
      </a:lt2>
      <a:accent1>
        <a:srgbClr val="E97D2E"/>
      </a:accent1>
      <a:accent2>
        <a:srgbClr val="A64626"/>
      </a:accent2>
      <a:accent3>
        <a:srgbClr val="3880F6"/>
      </a:accent3>
      <a:accent4>
        <a:srgbClr val="276990"/>
      </a:accent4>
      <a:accent5>
        <a:srgbClr val="009691"/>
      </a:accent5>
      <a:accent6>
        <a:srgbClr val="34A6CA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9050"/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94993F57AFF741BFF7085F64281995" ma:contentTypeVersion="0" ma:contentTypeDescription="Create a new document." ma:contentTypeScope="" ma:versionID="0044025ce9d0b1b0f009ed63f953ce4c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34a753e5cb40782d90f8d5bb4691c2ce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09D05F9-B6E6-48F3-9BF3-CE3626BF39E4}">
  <ds:schemaRefs>
    <ds:schemaRef ds:uri="http://purl.org/dc/dcmitype/"/>
    <ds:schemaRef ds:uri="http://schemas.microsoft.com/office/2006/documentManagement/types"/>
    <ds:schemaRef ds:uri="http://purl.org/dc/elements/1.1/"/>
    <ds:schemaRef ds:uri="http://schemas.microsoft.com/office/infopath/2007/PartnerControls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04AD91F-A114-42FC-BDD7-77A743892FA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C6ADB14-37DC-489C-92AE-4E1600D0CEA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ONSEMI_2019</Template>
  <TotalTime>0</TotalTime>
  <Words>2216</Words>
  <Application>Microsoft Office PowerPoint</Application>
  <PresentationFormat>Widescreen</PresentationFormat>
  <Paragraphs>432</Paragraphs>
  <Slides>42</Slides>
  <Notes>36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42</vt:i4>
      </vt:variant>
    </vt:vector>
  </HeadingPairs>
  <TitlesOfParts>
    <vt:vector size="49" baseType="lpstr">
      <vt:lpstr>Arial</vt:lpstr>
      <vt:lpstr>Calibri</vt:lpstr>
      <vt:lpstr>Cambria Math</vt:lpstr>
      <vt:lpstr>Helvetica</vt:lpstr>
      <vt:lpstr>Wingdings</vt:lpstr>
      <vt:lpstr>onsemi White Public Information</vt:lpstr>
      <vt:lpstr>Visio</vt:lpstr>
      <vt:lpstr>NCV4390 - LLC Resonant Controller with Synchronous Rectification</vt:lpstr>
      <vt:lpstr>NCP/NCV4390 Applications</vt:lpstr>
      <vt:lpstr>NCP/NCV4390 LLC Resonant Converter Controller with Synchronous Rectification</vt:lpstr>
      <vt:lpstr>NCV4390 Key Features</vt:lpstr>
      <vt:lpstr>NCV4390 Pin Description</vt:lpstr>
      <vt:lpstr>Typical Application Circuit</vt:lpstr>
      <vt:lpstr>Typical Application Circuit – Full-Bridge Scenario</vt:lpstr>
      <vt:lpstr>NCV4390 Internal Block Diagram</vt:lpstr>
      <vt:lpstr>Outline</vt:lpstr>
      <vt:lpstr>Charge Current Control – Switch Current Signal</vt:lpstr>
      <vt:lpstr>Charge Current Control – Integral of Switch Current</vt:lpstr>
      <vt:lpstr>Charge Current Control – Implementation of the Integral</vt:lpstr>
      <vt:lpstr>Charge Current Control in Action – Load Change</vt:lpstr>
      <vt:lpstr>Charge Current Control in Action – Rejection of Input Ripple</vt:lpstr>
      <vt:lpstr>Outline</vt:lpstr>
      <vt:lpstr>Ideal SR Driving Signal</vt:lpstr>
      <vt:lpstr>SR1DS Turning-Point Sensing Circuit </vt:lpstr>
      <vt:lpstr>Dual-Edge-Tracking SR Control in Action – Below Resonance</vt:lpstr>
      <vt:lpstr>Dual-Edge-Tracking SR Control in Action – Above Resonance</vt:lpstr>
      <vt:lpstr>Outline</vt:lpstr>
      <vt:lpstr>ICS Threshold Voltages – Power limiting and SR Mode Changing</vt:lpstr>
      <vt:lpstr>Hybrid Control (PFM+PWM) – Why do we want PWM?</vt:lpstr>
      <vt:lpstr>Hybrid Control (PFM+PWM) – How do we get PWM?</vt:lpstr>
      <vt:lpstr>Setting VCOMP.PWM by PWMS Pin</vt:lpstr>
      <vt:lpstr>Outline</vt:lpstr>
      <vt:lpstr>Dead-time Programming</vt:lpstr>
      <vt:lpstr>Dead-time Programming</vt:lpstr>
      <vt:lpstr>Closed Loop Soft-Start – How?</vt:lpstr>
      <vt:lpstr>Closed-loop Soft-start Waveforms</vt:lpstr>
      <vt:lpstr>Outline</vt:lpstr>
      <vt:lpstr>Over Current Protection1 (OCP, ICS part) </vt:lpstr>
      <vt:lpstr>Over Current Protection2 (OCP, CS part)</vt:lpstr>
      <vt:lpstr>Over-Load Protection (OLP) with Programmable Delay Time</vt:lpstr>
      <vt:lpstr>Output Short Protection (OSP)</vt:lpstr>
      <vt:lpstr>Non-ZVS Protection by Switching-Frequency Shift</vt:lpstr>
      <vt:lpstr>Outline</vt:lpstr>
      <vt:lpstr>Comparison</vt:lpstr>
      <vt:lpstr>Outline</vt:lpstr>
      <vt:lpstr>NCP4390 Evaluation board </vt:lpstr>
      <vt:lpstr>SEC-6D6KW-OBC-SIC-GEVB - 6.6kW SiC Model</vt:lpstr>
      <vt:lpstr>6.6kW OBC Si Model</vt:lpstr>
      <vt:lpstr>Thank You!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2019-09-12T05:21:27Z</dcterms:created>
  <dcterms:modified xsi:type="dcterms:W3CDTF">2021-12-21T15:47:46Z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sMyDocuments">
    <vt:bool>true</vt:bool>
  </property>
  <property fmtid="{D5CDD505-2E9C-101B-9397-08002B2CF9AE}" pid="3" name="ContentTypeId">
    <vt:lpwstr>0x010100F394993F57AFF741BFF7085F64281995</vt:lpwstr>
  </property>
</Properties>
</file>