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685" r:id="rId4"/>
  </p:sldMasterIdLst>
  <p:notesMasterIdLst>
    <p:notesMasterId r:id="rId27"/>
  </p:notesMasterIdLst>
  <p:sldIdLst>
    <p:sldId id="257" r:id="rId5"/>
    <p:sldId id="289" r:id="rId6"/>
    <p:sldId id="290" r:id="rId7"/>
    <p:sldId id="292" r:id="rId8"/>
    <p:sldId id="307" r:id="rId9"/>
    <p:sldId id="293" r:id="rId10"/>
    <p:sldId id="294" r:id="rId11"/>
    <p:sldId id="295" r:id="rId12"/>
    <p:sldId id="296" r:id="rId13"/>
    <p:sldId id="297" r:id="rId14"/>
    <p:sldId id="298" r:id="rId15"/>
    <p:sldId id="306" r:id="rId16"/>
    <p:sldId id="299" r:id="rId17"/>
    <p:sldId id="300" r:id="rId18"/>
    <p:sldId id="301" r:id="rId19"/>
    <p:sldId id="304" r:id="rId20"/>
    <p:sldId id="302" r:id="rId21"/>
    <p:sldId id="303" r:id="rId22"/>
    <p:sldId id="308" r:id="rId23"/>
    <p:sldId id="310" r:id="rId24"/>
    <p:sldId id="311" r:id="rId25"/>
    <p:sldId id="309" r:id="rId26"/>
  </p:sldIdLst>
  <p:sldSz cx="12192000" cy="6858000"/>
  <p:notesSz cx="6858000" cy="9144000"/>
  <p:embeddedFontLst>
    <p:embeddedFont>
      <p:font typeface="Inter" panose="020B05020300000000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B948"/>
    <a:srgbClr val="000000"/>
    <a:srgbClr val="2C5985"/>
    <a:srgbClr val="848484"/>
    <a:srgbClr val="5B8FCB"/>
    <a:srgbClr val="E6E7E8"/>
    <a:srgbClr val="DCDDDE"/>
    <a:srgbClr val="EEEF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62" autoAdjust="0"/>
    <p:restoredTop sz="94660"/>
  </p:normalViewPr>
  <p:slideViewPr>
    <p:cSldViewPr snapToGrid="0">
      <p:cViewPr varScale="1">
        <p:scale>
          <a:sx n="82" d="100"/>
          <a:sy n="82" d="100"/>
        </p:scale>
        <p:origin x="108" y="66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ter" panose="020B05020300000000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ter" panose="020B0502030000000004" pitchFamily="34" charset="0"/>
              </a:defRPr>
            </a:lvl1pPr>
          </a:lstStyle>
          <a:p>
            <a:fld id="{AF131584-8488-4756-85ED-D5E6F8A8E559}" type="datetimeFigureOut">
              <a:rPr lang="en-US" smtClean="0"/>
              <a:pPr/>
              <a:t>9/20/2021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ter" panose="020B05020300000000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ter" panose="020B0502030000000004" pitchFamily="34" charset="0"/>
              </a:defRPr>
            </a:lvl1pPr>
          </a:lstStyle>
          <a:p>
            <a:fld id="{C694F50B-1AF7-455B-9344-7FFBF72D630E}" type="slidenum">
              <a:rPr lang="en-US" smtClean="0"/>
              <a:pPr/>
              <a:t>‹#›</a:t>
            </a:fld>
            <a:endParaRPr lang="en-US" dirty="0"/>
          </a:p>
        </p:txBody>
      </p:sp>
    </p:spTree>
    <p:extLst>
      <p:ext uri="{BB962C8B-B14F-4D97-AF65-F5344CB8AC3E}">
        <p14:creationId xmlns:p14="http://schemas.microsoft.com/office/powerpoint/2010/main" val="1900695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ter" panose="020B0502030000000004" pitchFamily="34" charset="0"/>
        <a:ea typeface="+mn-ea"/>
        <a:cs typeface="+mn-cs"/>
      </a:defRPr>
    </a:lvl1pPr>
    <a:lvl2pPr marL="457200" algn="l" defTabSz="914400" rtl="0" eaLnBrk="1" latinLnBrk="0" hangingPunct="1">
      <a:defRPr sz="1200" b="0" i="0" kern="1200">
        <a:solidFill>
          <a:schemeClr val="tx1"/>
        </a:solidFill>
        <a:latin typeface="Inter" panose="020B0502030000000004" pitchFamily="34" charset="0"/>
        <a:ea typeface="+mn-ea"/>
        <a:cs typeface="+mn-cs"/>
      </a:defRPr>
    </a:lvl2pPr>
    <a:lvl3pPr marL="914400" algn="l" defTabSz="914400" rtl="0" eaLnBrk="1" latinLnBrk="0" hangingPunct="1">
      <a:defRPr sz="1200" b="0" i="0" kern="1200">
        <a:solidFill>
          <a:schemeClr val="tx1"/>
        </a:solidFill>
        <a:latin typeface="Inter" panose="020B0502030000000004" pitchFamily="34" charset="0"/>
        <a:ea typeface="+mn-ea"/>
        <a:cs typeface="+mn-cs"/>
      </a:defRPr>
    </a:lvl3pPr>
    <a:lvl4pPr marL="1371600" algn="l" defTabSz="914400" rtl="0" eaLnBrk="1" latinLnBrk="0" hangingPunct="1">
      <a:defRPr sz="1200" b="0" i="0" kern="1200">
        <a:solidFill>
          <a:schemeClr val="tx1"/>
        </a:solidFill>
        <a:latin typeface="Inter" panose="020B0502030000000004" pitchFamily="34" charset="0"/>
        <a:ea typeface="+mn-ea"/>
        <a:cs typeface="+mn-cs"/>
      </a:defRPr>
    </a:lvl4pPr>
    <a:lvl5pPr marL="1828800" algn="l" defTabSz="914400" rtl="0" eaLnBrk="1" latinLnBrk="0" hangingPunct="1">
      <a:defRPr sz="1200" b="0" i="0" kern="1200">
        <a:solidFill>
          <a:schemeClr val="tx1"/>
        </a:solidFill>
        <a:latin typeface="Inter" panose="020B05020300000000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94F50B-1AF7-455B-9344-7FFBF72D630E}" type="slidenum">
              <a:rPr lang="en-US" smtClean="0"/>
              <a:pPr/>
              <a:t>2</a:t>
            </a:fld>
            <a:endParaRPr lang="en-US" dirty="0"/>
          </a:p>
        </p:txBody>
      </p:sp>
    </p:spTree>
    <p:extLst>
      <p:ext uri="{BB962C8B-B14F-4D97-AF65-F5344CB8AC3E}">
        <p14:creationId xmlns:p14="http://schemas.microsoft.com/office/powerpoint/2010/main" val="1826835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94F50B-1AF7-455B-9344-7FFBF72D630E}" type="slidenum">
              <a:rPr lang="en-US" smtClean="0"/>
              <a:pPr/>
              <a:t>19</a:t>
            </a:fld>
            <a:endParaRPr lang="en-US" dirty="0"/>
          </a:p>
        </p:txBody>
      </p:sp>
    </p:spTree>
    <p:extLst>
      <p:ext uri="{BB962C8B-B14F-4D97-AF65-F5344CB8AC3E}">
        <p14:creationId xmlns:p14="http://schemas.microsoft.com/office/powerpoint/2010/main" val="3877841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94F50B-1AF7-455B-9344-7FFBF72D630E}" type="slidenum">
              <a:rPr lang="en-US" smtClean="0"/>
              <a:pPr/>
              <a:t>20</a:t>
            </a:fld>
            <a:endParaRPr lang="en-US" dirty="0"/>
          </a:p>
        </p:txBody>
      </p:sp>
    </p:spTree>
    <p:extLst>
      <p:ext uri="{BB962C8B-B14F-4D97-AF65-F5344CB8AC3E}">
        <p14:creationId xmlns:p14="http://schemas.microsoft.com/office/powerpoint/2010/main" val="4246121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94F50B-1AF7-455B-9344-7FFBF72D630E}" type="slidenum">
              <a:rPr lang="en-US" smtClean="0"/>
              <a:pPr/>
              <a:t>21</a:t>
            </a:fld>
            <a:endParaRPr lang="en-US" dirty="0"/>
          </a:p>
        </p:txBody>
      </p:sp>
    </p:spTree>
    <p:extLst>
      <p:ext uri="{BB962C8B-B14F-4D97-AF65-F5344CB8AC3E}">
        <p14:creationId xmlns:p14="http://schemas.microsoft.com/office/powerpoint/2010/main" val="19939869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descr="pp_cover_v10_ora_gry_clean_hood.jpg"/>
          <p:cNvPicPr preferRelativeResize="0">
            <a:picLocks noChangeAspect="1"/>
          </p:cNvPicPr>
          <p:nvPr userDrawn="1"/>
        </p:nvPicPr>
        <p:blipFill>
          <a:blip r:embed="rId2"/>
          <a:stretch>
            <a:fillRect/>
          </a:stretch>
        </p:blipFill>
        <p:spPr>
          <a:xfrm>
            <a:off x="-64" y="2108"/>
            <a:ext cx="12192127" cy="6855893"/>
          </a:xfrm>
          <a:prstGeom prst="rect">
            <a:avLst/>
          </a:prstGeom>
        </p:spPr>
      </p:pic>
      <p:sp>
        <p:nvSpPr>
          <p:cNvPr id="2" name="Title 1"/>
          <p:cNvSpPr>
            <a:spLocks noGrp="1"/>
          </p:cNvSpPr>
          <p:nvPr userDrawn="1">
            <p:ph type="ctrTitle"/>
          </p:nvPr>
        </p:nvSpPr>
        <p:spPr>
          <a:xfrm>
            <a:off x="914401" y="2679098"/>
            <a:ext cx="10363200" cy="810920"/>
          </a:xfrm>
        </p:spPr>
        <p:txBody>
          <a:bodyPr anchor="b" anchorCtr="0"/>
          <a:lstStyle>
            <a:lvl1pPr algn="ctr">
              <a:lnSpc>
                <a:spcPct val="96000"/>
              </a:lnSpc>
              <a:defRPr sz="3200" baseline="0">
                <a:solidFill>
                  <a:schemeClr val="bg1"/>
                </a:solidFill>
                <a:latin typeface="+mj-lt"/>
              </a:defRPr>
            </a:lvl1pPr>
          </a:lstStyle>
          <a:p>
            <a:r>
              <a:rPr lang="en-US"/>
              <a:t>Click to edit Master title style</a:t>
            </a:r>
          </a:p>
        </p:txBody>
      </p:sp>
      <p:sp>
        <p:nvSpPr>
          <p:cNvPr id="13" name="Text Placeholder 3">
            <a:extLst>
              <a:ext uri="{FF2B5EF4-FFF2-40B4-BE49-F238E27FC236}">
                <a16:creationId xmlns:a16="http://schemas.microsoft.com/office/drawing/2014/main" id="{B8030EE1-64F0-EE41-B4AD-B849CAF72B79}"/>
              </a:ext>
            </a:extLst>
          </p:cNvPr>
          <p:cNvSpPr>
            <a:spLocks noGrp="1"/>
          </p:cNvSpPr>
          <p:nvPr userDrawn="1">
            <p:ph type="body" sz="quarter" idx="11" hasCustomPrompt="1"/>
          </p:nvPr>
        </p:nvSpPr>
        <p:spPr>
          <a:xfrm>
            <a:off x="2108750" y="3482114"/>
            <a:ext cx="7974502" cy="1898378"/>
          </a:xfrm>
          <a:noFill/>
        </p:spPr>
        <p:txBody>
          <a:bodyPr anchor="t" anchorCtr="0">
            <a:noAutofit/>
          </a:bodyPr>
          <a:lstStyle>
            <a:lvl1pPr marL="0" indent="0" algn="ctr">
              <a:spcBef>
                <a:spcPts val="900"/>
              </a:spcBef>
              <a:buNone/>
              <a:defRPr sz="2400" b="1" i="0" baseline="0">
                <a:solidFill>
                  <a:schemeClr val="bg1"/>
                </a:solidFill>
                <a:latin typeface="+mj-lt"/>
                <a:ea typeface="Inter" panose="020B05020300000000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sp>
        <p:nvSpPr>
          <p:cNvPr id="15" name="TextBox 14"/>
          <p:cNvSpPr txBox="1"/>
          <p:nvPr userDrawn="1"/>
        </p:nvSpPr>
        <p:spPr>
          <a:xfrm>
            <a:off x="4975439" y="6601688"/>
            <a:ext cx="2241262" cy="153888"/>
          </a:xfrm>
          <a:prstGeom prst="rect">
            <a:avLst/>
          </a:prstGeom>
        </p:spPr>
        <p:txBody>
          <a:bodyPr wrap="non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700" cap="none" spc="10" normalizeH="0" baseline="0" noProof="0">
                <a:ln>
                  <a:noFill/>
                </a:ln>
                <a:solidFill>
                  <a:schemeClr val="bg1">
                    <a:lumMod val="85000"/>
                  </a:schemeClr>
                </a:solidFill>
                <a:effectLst/>
                <a:uLnTx/>
                <a:uFillTx/>
                <a:latin typeface="Arial"/>
                <a:ea typeface="Inter" panose="020B0502030000000004" pitchFamily="34" charset="0"/>
                <a:cs typeface="Arial" panose="020B0604020202020204" pitchFamily="34" charset="0"/>
              </a:rPr>
              <a:t>Public Information     © onsemi 2021</a:t>
            </a:r>
          </a:p>
        </p:txBody>
      </p:sp>
      <p:pic>
        <p:nvPicPr>
          <p:cNvPr id="16" name="Picture 15">
            <a:extLst>
              <a:ext uri="{FF2B5EF4-FFF2-40B4-BE49-F238E27FC236}">
                <a16:creationId xmlns:a16="http://schemas.microsoft.com/office/drawing/2014/main" id="{63AD8E52-43D2-4F06-A83A-E75DA3B2CED2}"/>
              </a:ext>
            </a:extLst>
          </p:cNvPr>
          <p:cNvPicPr>
            <a:picLocks noChangeAspect="1"/>
          </p:cNvPicPr>
          <p:nvPr userDrawn="1"/>
        </p:nvPicPr>
        <p:blipFill>
          <a:blip r:embed="rId3"/>
          <a:stretch>
            <a:fillRect/>
          </a:stretch>
        </p:blipFill>
        <p:spPr>
          <a:xfrm>
            <a:off x="10321423" y="6441146"/>
            <a:ext cx="1490857" cy="274320"/>
          </a:xfrm>
          <a:prstGeom prst="rect">
            <a:avLst/>
          </a:prstGeom>
        </p:spPr>
      </p:pic>
    </p:spTree>
    <p:extLst>
      <p:ext uri="{BB962C8B-B14F-4D97-AF65-F5344CB8AC3E}">
        <p14:creationId xmlns:p14="http://schemas.microsoft.com/office/powerpoint/2010/main" val="16886357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Line Title + Subtitle">
    <p:spTree>
      <p:nvGrpSpPr>
        <p:cNvPr id="1" name=""/>
        <p:cNvGrpSpPr/>
        <p:nvPr/>
      </p:nvGrpSpPr>
      <p:grpSpPr>
        <a:xfrm>
          <a:off x="0" y="0"/>
          <a:ext cx="0" cy="0"/>
          <a:chOff x="0" y="0"/>
          <a:chExt cx="0" cy="0"/>
        </a:xfrm>
      </p:grpSpPr>
      <p:sp>
        <p:nvSpPr>
          <p:cNvPr id="2" name="Title 1"/>
          <p:cNvSpPr>
            <a:spLocks noGrp="1"/>
          </p:cNvSpPr>
          <p:nvPr userDrawn="1">
            <p:ph type="title"/>
          </p:nvPr>
        </p:nvSpPr>
        <p:spPr>
          <a:xfrm>
            <a:off x="330799" y="138606"/>
            <a:ext cx="11530403" cy="943532"/>
          </a:xfrm>
        </p:spPr>
        <p:txBody>
          <a:bodyPr anchor="b" anchorCtr="0"/>
          <a:lstStyle/>
          <a:p>
            <a:r>
              <a:rPr lang="en-US"/>
              <a:t>Click to edit Master title style</a:t>
            </a:r>
          </a:p>
        </p:txBody>
      </p:sp>
      <p:sp>
        <p:nvSpPr>
          <p:cNvPr id="4" name="Content Placeholder 6"/>
          <p:cNvSpPr>
            <a:spLocks noGrp="1"/>
          </p:cNvSpPr>
          <p:nvPr>
            <p:ph sz="quarter" idx="11" hasCustomPrompt="1"/>
          </p:nvPr>
        </p:nvSpPr>
        <p:spPr>
          <a:xfrm>
            <a:off x="330799" y="963615"/>
            <a:ext cx="11530403" cy="535531"/>
          </a:xfrm>
          <a:noFill/>
        </p:spPr>
        <p:txBody>
          <a:bodyPr vert="horz" wrap="square" lIns="109728" tIns="91440" rIns="91440" bIns="91440" rtlCol="0">
            <a:spAutoFit/>
          </a:bodyPr>
          <a:lstStyle>
            <a:lvl1pPr marL="0" algn="l" defTabSz="456924" rtl="0" eaLnBrk="1" latinLnBrk="0" hangingPunct="1">
              <a:buNone/>
              <a:defRPr lang="en-US" sz="2400" b="0" i="0" kern="1200" dirty="0" smtClean="0">
                <a:solidFill>
                  <a:srgbClr val="63858F"/>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dirty="0"/>
              <a:t>Click to edit </a:t>
            </a:r>
            <a:r>
              <a:rPr lang="en-US"/>
              <a:t>Master subtitle styles</a:t>
            </a:r>
            <a:endParaRPr lang="en-US" dirty="0"/>
          </a:p>
        </p:txBody>
      </p:sp>
    </p:spTree>
    <p:extLst>
      <p:ext uri="{BB962C8B-B14F-4D97-AF65-F5344CB8AC3E}">
        <p14:creationId xmlns:p14="http://schemas.microsoft.com/office/powerpoint/2010/main" val="318214685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Line Title and Content + Subtitle">
    <p:spTree>
      <p:nvGrpSpPr>
        <p:cNvPr id="1" name=""/>
        <p:cNvGrpSpPr/>
        <p:nvPr/>
      </p:nvGrpSpPr>
      <p:grpSpPr>
        <a:xfrm>
          <a:off x="0" y="0"/>
          <a:ext cx="0" cy="0"/>
          <a:chOff x="0" y="0"/>
          <a:chExt cx="0" cy="0"/>
        </a:xfrm>
      </p:grpSpPr>
      <p:sp>
        <p:nvSpPr>
          <p:cNvPr id="2" name="Title 1"/>
          <p:cNvSpPr>
            <a:spLocks noGrp="1"/>
          </p:cNvSpPr>
          <p:nvPr>
            <p:ph type="title"/>
          </p:nvPr>
        </p:nvSpPr>
        <p:spPr>
          <a:xfrm>
            <a:off x="331311" y="138606"/>
            <a:ext cx="11533588" cy="943532"/>
          </a:xfrm>
        </p:spPr>
        <p:txBody>
          <a:bodyPr anchor="b" anchorCtr="0"/>
          <a:lstStyle/>
          <a:p>
            <a:r>
              <a:rPr lang="en-US"/>
              <a:t>Click to edit Master title style</a:t>
            </a:r>
          </a:p>
        </p:txBody>
      </p:sp>
      <p:sp>
        <p:nvSpPr>
          <p:cNvPr id="12" name="Content Placeholder 6"/>
          <p:cNvSpPr>
            <a:spLocks noGrp="1"/>
          </p:cNvSpPr>
          <p:nvPr>
            <p:ph sz="quarter" idx="11" hasCustomPrompt="1"/>
          </p:nvPr>
        </p:nvSpPr>
        <p:spPr>
          <a:xfrm>
            <a:off x="330799" y="963615"/>
            <a:ext cx="11530403" cy="535531"/>
          </a:xfrm>
          <a:noFill/>
        </p:spPr>
        <p:txBody>
          <a:bodyPr vert="horz" wrap="square" lIns="109728" tIns="91440" rIns="91440" bIns="91440" rtlCol="0">
            <a:spAutoFit/>
          </a:bodyPr>
          <a:lstStyle>
            <a:lvl1pPr marL="0" algn="l" defTabSz="456924" rtl="0" eaLnBrk="1" latinLnBrk="0" hangingPunct="1">
              <a:buNone/>
              <a:defRPr lang="en-US" sz="2400" b="0" i="0" kern="1200" dirty="0" smtClean="0">
                <a:solidFill>
                  <a:srgbClr val="63858F"/>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dirty="0"/>
              <a:t>Click to edit </a:t>
            </a:r>
            <a:r>
              <a:rPr lang="en-US"/>
              <a:t>Master subtitle styles</a:t>
            </a:r>
            <a:endParaRPr lang="en-US" dirty="0"/>
          </a:p>
        </p:txBody>
      </p:sp>
      <p:sp>
        <p:nvSpPr>
          <p:cNvPr id="8" name="Content Placeholder 7"/>
          <p:cNvSpPr>
            <a:spLocks noGrp="1"/>
          </p:cNvSpPr>
          <p:nvPr>
            <p:ph sz="quarter" idx="12"/>
          </p:nvPr>
        </p:nvSpPr>
        <p:spPr>
          <a:xfrm>
            <a:off x="330798" y="1600201"/>
            <a:ext cx="11533588" cy="4863974"/>
          </a:xfrm>
        </p:spPr>
        <p:txBody>
          <a:bodyPr lIns="109728"/>
          <a:lstStyle>
            <a:lvl3pPr>
              <a:spcBef>
                <a:spcPts val="60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43276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ey Box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7832" y="941343"/>
            <a:ext cx="5235157" cy="5359566"/>
          </a:xfrm>
          <a:gradFill>
            <a:gsLst>
              <a:gs pos="0">
                <a:srgbClr val="E2E2E2"/>
              </a:gs>
              <a:gs pos="50000">
                <a:srgbClr val="E2E2E2">
                  <a:alpha val="65000"/>
                </a:srgbClr>
              </a:gs>
              <a:gs pos="100000">
                <a:srgbClr val="E2E2E2">
                  <a:alpha val="0"/>
                </a:srgbClr>
              </a:gs>
            </a:gsLst>
            <a:lin ang="5400000" scaled="1"/>
          </a:gradFill>
        </p:spPr>
        <p:txBody>
          <a:bodyPr tIns="100584" anchor="t" anchorCtr="0"/>
          <a:lstStyle>
            <a:lvl1pPr marL="0" indent="0" algn="ctr">
              <a:buNone/>
              <a:defRPr sz="20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326247" y="941343"/>
            <a:ext cx="5237214" cy="5359566"/>
          </a:xfrm>
          <a:gradFill>
            <a:gsLst>
              <a:gs pos="0">
                <a:srgbClr val="E2E2E2"/>
              </a:gs>
              <a:gs pos="50000">
                <a:srgbClr val="E2E2E2">
                  <a:alpha val="65000"/>
                </a:srgbClr>
              </a:gs>
              <a:gs pos="100000">
                <a:srgbClr val="E2E2E2">
                  <a:alpha val="0"/>
                </a:srgbClr>
              </a:gs>
            </a:gsLst>
            <a:lin ang="5400000" scaled="1"/>
          </a:gradFill>
        </p:spPr>
        <p:txBody>
          <a:bodyPr tIns="100584" anchor="t" anchorCtr="0"/>
          <a:lstStyle>
            <a:lvl1pPr marL="0" indent="0" algn="ctr">
              <a:buNone/>
              <a:defRPr sz="20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9"/>
          <p:cNvSpPr>
            <a:spLocks noGrp="1"/>
          </p:cNvSpPr>
          <p:nvPr>
            <p:ph type="title"/>
          </p:nvPr>
        </p:nvSpPr>
        <p:spPr>
          <a:xfrm>
            <a:off x="330799" y="149012"/>
            <a:ext cx="11530403" cy="512064"/>
          </a:xfrm>
        </p:spPr>
        <p:txBody>
          <a:bodyPr/>
          <a:lstStyle/>
          <a:p>
            <a:r>
              <a:rPr lang="en-US"/>
              <a:t>Click to edit Master title style</a:t>
            </a:r>
          </a:p>
        </p:txBody>
      </p:sp>
    </p:spTree>
    <p:extLst>
      <p:ext uri="{BB962C8B-B14F-4D97-AF65-F5344CB8AC3E}">
        <p14:creationId xmlns:p14="http://schemas.microsoft.com/office/powerpoint/2010/main" val="243993072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y Boxes + Sub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7832" y="1168401"/>
            <a:ext cx="5235157" cy="5096123"/>
          </a:xfrm>
          <a:gradFill>
            <a:gsLst>
              <a:gs pos="0">
                <a:srgbClr val="E2E2E2"/>
              </a:gs>
              <a:gs pos="50000">
                <a:srgbClr val="E2E2E2">
                  <a:alpha val="65000"/>
                </a:srgbClr>
              </a:gs>
              <a:gs pos="100000">
                <a:srgbClr val="E2E2E2">
                  <a:alpha val="0"/>
                </a:srgbClr>
              </a:gs>
            </a:gsLst>
            <a:lin ang="5400000" scaled="1"/>
          </a:gradFill>
        </p:spPr>
        <p:txBody>
          <a:bodyPr tIns="100584" anchor="t" anchorCtr="0"/>
          <a:lstStyle>
            <a:lvl1pPr marL="0" indent="0" algn="ctr">
              <a:buNone/>
              <a:defRPr sz="20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326247" y="1168401"/>
            <a:ext cx="5237214" cy="5096123"/>
          </a:xfrm>
          <a:gradFill>
            <a:gsLst>
              <a:gs pos="0">
                <a:srgbClr val="E2E2E2"/>
              </a:gs>
              <a:gs pos="50000">
                <a:srgbClr val="E2E2E2">
                  <a:alpha val="65000"/>
                </a:srgbClr>
              </a:gs>
              <a:gs pos="100000">
                <a:srgbClr val="E2E2E2">
                  <a:alpha val="0"/>
                </a:srgbClr>
              </a:gs>
            </a:gsLst>
            <a:lin ang="5400000" scaled="1"/>
          </a:gradFill>
        </p:spPr>
        <p:txBody>
          <a:bodyPr tIns="100584" anchor="t" anchorCtr="0"/>
          <a:lstStyle>
            <a:lvl1pPr marL="0" indent="0" algn="ctr">
              <a:buNone/>
              <a:defRPr sz="20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9"/>
          <p:cNvSpPr>
            <a:spLocks noGrp="1"/>
          </p:cNvSpPr>
          <p:nvPr>
            <p:ph type="title"/>
          </p:nvPr>
        </p:nvSpPr>
        <p:spPr>
          <a:xfrm>
            <a:off x="330799" y="149012"/>
            <a:ext cx="11530403" cy="512064"/>
          </a:xfrm>
        </p:spPr>
        <p:txBody>
          <a:bodyPr/>
          <a:lstStyle/>
          <a:p>
            <a:r>
              <a:rPr lang="en-US"/>
              <a:t>Click to edit Master title style</a:t>
            </a:r>
          </a:p>
        </p:txBody>
      </p:sp>
      <p:sp>
        <p:nvSpPr>
          <p:cNvPr id="6" name="Content Placeholder 6"/>
          <p:cNvSpPr>
            <a:spLocks noGrp="1"/>
          </p:cNvSpPr>
          <p:nvPr>
            <p:ph sz="quarter" idx="11" hasCustomPrompt="1"/>
          </p:nvPr>
        </p:nvSpPr>
        <p:spPr>
          <a:xfrm>
            <a:off x="330799" y="593476"/>
            <a:ext cx="11530403" cy="443198"/>
          </a:xfrm>
          <a:noFill/>
        </p:spPr>
        <p:txBody>
          <a:bodyPr vert="horz" wrap="square" lIns="109728" tIns="45720" rIns="91440" bIns="45720" rtlCol="0">
            <a:spAutoFit/>
          </a:bodyPr>
          <a:lstStyle>
            <a:lvl1pPr marL="0" algn="l" defTabSz="456924" rtl="0" eaLnBrk="1" latinLnBrk="0" hangingPunct="1">
              <a:buNone/>
              <a:defRPr lang="en-US" sz="2400" b="0" i="0" kern="1200" dirty="0" smtClean="0">
                <a:solidFill>
                  <a:srgbClr val="63858F"/>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a:t>Click to edit Master subtitle styles</a:t>
            </a:r>
            <a:endParaRPr lang="en-US" dirty="0"/>
          </a:p>
        </p:txBody>
      </p:sp>
    </p:spTree>
    <p:extLst>
      <p:ext uri="{BB962C8B-B14F-4D97-AF65-F5344CB8AC3E}">
        <p14:creationId xmlns:p14="http://schemas.microsoft.com/office/powerpoint/2010/main" val="291544331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30801" y="785167"/>
            <a:ext cx="5566123" cy="5497938"/>
          </a:xfrm>
        </p:spPr>
        <p:txBody>
          <a:bodyPr lIns="109728"/>
          <a:lstStyle>
            <a:lvl1pPr>
              <a:defRPr sz="23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9" y="785167"/>
            <a:ext cx="5568309" cy="5497938"/>
          </a:xfrm>
        </p:spPr>
        <p:txBody>
          <a:bodyPr lIns="109728"/>
          <a:lstStyle>
            <a:lvl1pPr>
              <a:defRPr sz="23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a:xfrm>
            <a:off x="330799" y="149012"/>
            <a:ext cx="11530403" cy="512064"/>
          </a:xfrm>
        </p:spPr>
        <p:txBody>
          <a:bodyPr/>
          <a:lstStyle/>
          <a:p>
            <a:r>
              <a:rPr lang="en-US"/>
              <a:t>Click to edit Master title style</a:t>
            </a:r>
          </a:p>
        </p:txBody>
      </p:sp>
    </p:spTree>
    <p:extLst>
      <p:ext uri="{BB962C8B-B14F-4D97-AF65-F5344CB8AC3E}">
        <p14:creationId xmlns:p14="http://schemas.microsoft.com/office/powerpoint/2010/main" val="425680779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Gre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38264" y="828711"/>
            <a:ext cx="5487829" cy="5456828"/>
          </a:xfrm>
          <a:gradFill>
            <a:gsLst>
              <a:gs pos="0">
                <a:srgbClr val="E2E2E2"/>
              </a:gs>
              <a:gs pos="50000">
                <a:srgbClr val="E2E2E2">
                  <a:alpha val="65000"/>
                </a:srgbClr>
              </a:gs>
              <a:gs pos="100000">
                <a:srgbClr val="E2E2E2">
                  <a:alpha val="0"/>
                </a:srgbClr>
              </a:gs>
            </a:gsLst>
            <a:lin ang="5400000" scaled="1"/>
          </a:gradFill>
        </p:spPr>
        <p:txBody>
          <a:bodyPr lIns="182880" tIns="91440" rIns="182880"/>
          <a:lstStyle>
            <a:lvl1pPr marL="228600" indent="-228600">
              <a:buFont typeface="Arial" pitchFamily="34" charset="0"/>
              <a:buChar char="•"/>
              <a:defRPr sz="2200" b="0"/>
            </a:lvl1pPr>
            <a:lvl2pPr marL="515938" indent="-233363">
              <a:spcBef>
                <a:spcPts val="600"/>
              </a:spcBef>
              <a:defRPr sz="2000">
                <a:solidFill>
                  <a:schemeClr val="tx1"/>
                </a:solidFill>
              </a:defRPr>
            </a:lvl2pPr>
            <a:lvl3pPr marL="739775" indent="-223838">
              <a:defRPr sz="1800">
                <a:solidFill>
                  <a:schemeClr val="tx1"/>
                </a:solidFill>
              </a:defRPr>
            </a:lvl3pPr>
            <a:lvl4pPr marL="1031875" indent="-206375">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73847" y="828711"/>
            <a:ext cx="5487829" cy="5456828"/>
          </a:xfrm>
          <a:gradFill>
            <a:gsLst>
              <a:gs pos="0">
                <a:srgbClr val="E2E2E2"/>
              </a:gs>
              <a:gs pos="50000">
                <a:srgbClr val="E2E2E2">
                  <a:alpha val="65000"/>
                </a:srgbClr>
              </a:gs>
              <a:gs pos="100000">
                <a:srgbClr val="E2E2E2">
                  <a:alpha val="0"/>
                </a:srgbClr>
              </a:gs>
            </a:gsLst>
            <a:lin ang="5400000" scaled="1"/>
          </a:gradFill>
        </p:spPr>
        <p:txBody>
          <a:bodyPr lIns="182880" tIns="91440" rIns="182880"/>
          <a:lstStyle>
            <a:lvl1pPr marL="230188" indent="-230188">
              <a:buFont typeface="Arial" pitchFamily="34" charset="0"/>
              <a:buChar char="•"/>
              <a:defRPr sz="2200" b="0"/>
            </a:lvl1pPr>
            <a:lvl2pPr marL="515938" indent="-233363">
              <a:spcBef>
                <a:spcPts val="600"/>
              </a:spcBef>
              <a:defRPr sz="2000">
                <a:solidFill>
                  <a:schemeClr val="tx1"/>
                </a:solidFill>
              </a:defRPr>
            </a:lvl2pPr>
            <a:lvl3pPr marL="739775" indent="-223838">
              <a:defRPr sz="1800">
                <a:solidFill>
                  <a:schemeClr val="tx1"/>
                </a:solidFill>
              </a:defRPr>
            </a:lvl3pPr>
            <a:lvl4pPr marL="1031875" indent="-206375">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a:xfrm>
            <a:off x="330799" y="149012"/>
            <a:ext cx="11530403" cy="512064"/>
          </a:xfrm>
        </p:spPr>
        <p:txBody>
          <a:bodyPr/>
          <a:lstStyle/>
          <a:p>
            <a:r>
              <a:rPr lang="en-US"/>
              <a:t>Click to edit Master title style</a:t>
            </a:r>
          </a:p>
        </p:txBody>
      </p:sp>
    </p:spTree>
    <p:extLst>
      <p:ext uri="{BB962C8B-B14F-4D97-AF65-F5344CB8AC3E}">
        <p14:creationId xmlns:p14="http://schemas.microsoft.com/office/powerpoint/2010/main" val="23936386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0801" y="808039"/>
            <a:ext cx="5566123" cy="63976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30801" y="1278468"/>
            <a:ext cx="5566123" cy="5099281"/>
          </a:xfrm>
        </p:spPr>
        <p:txBody>
          <a:bodyPr lIns="109728"/>
          <a:lstStyle>
            <a:lvl1pPr>
              <a:lnSpc>
                <a:spcPct val="95000"/>
              </a:lnSpc>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808039"/>
            <a:ext cx="5568309" cy="63976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1278468"/>
            <a:ext cx="5568309" cy="5099281"/>
          </a:xfrm>
        </p:spPr>
        <p:txBody>
          <a:bodyPr/>
          <a:lstStyle>
            <a:lvl1pPr>
              <a:lnSpc>
                <a:spcPct val="95000"/>
              </a:lnSpc>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a:xfrm>
            <a:off x="330799" y="149012"/>
            <a:ext cx="11530403" cy="512064"/>
          </a:xfrm>
        </p:spPr>
        <p:txBody>
          <a:bodyPr/>
          <a:lstStyle/>
          <a:p>
            <a:r>
              <a:rPr lang="en-US"/>
              <a:t>Click to edit Master title style</a:t>
            </a:r>
          </a:p>
        </p:txBody>
      </p:sp>
    </p:spTree>
    <p:extLst>
      <p:ext uri="{BB962C8B-B14F-4D97-AF65-F5344CB8AC3E}">
        <p14:creationId xmlns:p14="http://schemas.microsoft.com/office/powerpoint/2010/main" val="115916965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Grey">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8264" y="827087"/>
            <a:ext cx="5501028" cy="5527609"/>
          </a:xfrm>
          <a:gradFill>
            <a:gsLst>
              <a:gs pos="0">
                <a:srgbClr val="E2E2E2"/>
              </a:gs>
              <a:gs pos="50000">
                <a:srgbClr val="E2E2E2">
                  <a:alpha val="65000"/>
                </a:srgbClr>
              </a:gs>
              <a:gs pos="100000">
                <a:srgbClr val="E2E2E2">
                  <a:alpha val="0"/>
                </a:srgbClr>
              </a:gs>
            </a:gsLst>
            <a:lin ang="5400000" scaled="1"/>
          </a:gradFill>
        </p:spPr>
        <p:txBody>
          <a:bodyPr lIns="228600" tIns="82296" rIns="228600" anchor="t" anchorCtr="0"/>
          <a:lstStyle>
            <a:lvl1pPr marL="0" indent="0">
              <a:buNone/>
              <a:defRPr sz="23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258490" y="827087"/>
            <a:ext cx="5503189" cy="5527609"/>
          </a:xfrm>
          <a:gradFill>
            <a:gsLst>
              <a:gs pos="0">
                <a:srgbClr val="E2E2E2"/>
              </a:gs>
              <a:gs pos="50000">
                <a:srgbClr val="E2E2E2">
                  <a:alpha val="65000"/>
                </a:srgbClr>
              </a:gs>
              <a:gs pos="100000">
                <a:srgbClr val="E2E2E2">
                  <a:alpha val="0"/>
                </a:srgbClr>
              </a:gs>
            </a:gsLst>
            <a:lin ang="5400000" scaled="1"/>
          </a:gradFill>
        </p:spPr>
        <p:txBody>
          <a:bodyPr lIns="228600" tIns="82296" rIns="228600" anchor="t" anchorCtr="0"/>
          <a:lstStyle>
            <a:lvl1pPr marL="0" indent="0">
              <a:buNone/>
              <a:defRPr sz="23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8268" y="1305731"/>
            <a:ext cx="5501029" cy="4845745"/>
          </a:xfrm>
        </p:spPr>
        <p:txBody>
          <a:bodyPr lIns="228600" rIns="228600"/>
          <a:lstStyle>
            <a:lvl1pPr marL="228600" indent="-228600">
              <a:lnSpc>
                <a:spcPct val="98000"/>
              </a:lnSpc>
              <a:spcBef>
                <a:spcPts val="900"/>
              </a:spcBef>
              <a:buClr>
                <a:schemeClr val="bg1">
                  <a:lumMod val="50000"/>
                </a:schemeClr>
              </a:buClr>
              <a:defRPr sz="2000">
                <a:solidFill>
                  <a:srgbClr val="000000"/>
                </a:solidFill>
              </a:defRPr>
            </a:lvl1pPr>
            <a:lvl2pPr marL="457200" indent="-228600">
              <a:lnSpc>
                <a:spcPct val="98000"/>
              </a:lnSpc>
              <a:spcBef>
                <a:spcPts val="600"/>
              </a:spcBef>
              <a:buClr>
                <a:schemeClr val="bg1">
                  <a:lumMod val="50000"/>
                </a:schemeClr>
              </a:buClr>
              <a:defRPr sz="1800">
                <a:solidFill>
                  <a:schemeClr val="tx1"/>
                </a:solidFill>
              </a:defRPr>
            </a:lvl2pPr>
            <a:lvl3pPr marL="657225" indent="-203200">
              <a:lnSpc>
                <a:spcPct val="98000"/>
              </a:lnSpc>
              <a:spcBef>
                <a:spcPts val="600"/>
              </a:spcBef>
              <a:buClr>
                <a:schemeClr val="bg1">
                  <a:lumMod val="50000"/>
                </a:schemeClr>
              </a:buClr>
              <a:defRPr sz="1600">
                <a:solidFill>
                  <a:schemeClr val="tx1"/>
                </a:solidFill>
              </a:defRPr>
            </a:lvl3pPr>
            <a:lvl4pPr marL="915988" indent="-206375">
              <a:lnSpc>
                <a:spcPct val="98000"/>
              </a:lnSpc>
              <a:buClr>
                <a:schemeClr val="bg1">
                  <a:lumMod val="50000"/>
                </a:schemeClr>
              </a:buClr>
              <a:defRPr sz="1600">
                <a:solidFill>
                  <a:schemeClr val="tx1"/>
                </a:solidFill>
              </a:defRPr>
            </a:lvl4pPr>
            <a:lvl5pPr>
              <a:lnSpc>
                <a:spcPct val="98000"/>
              </a:lnSpc>
              <a:buClr>
                <a:schemeClr val="bg1">
                  <a:lumMod val="50000"/>
                </a:schemeClr>
              </a:buCl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58491" y="1305731"/>
            <a:ext cx="5503189" cy="4845745"/>
          </a:xfrm>
        </p:spPr>
        <p:txBody>
          <a:bodyPr lIns="228600" rIns="228600"/>
          <a:lstStyle>
            <a:lvl1pPr marL="228600" indent="-228600">
              <a:lnSpc>
                <a:spcPct val="98000"/>
              </a:lnSpc>
              <a:spcBef>
                <a:spcPts val="900"/>
              </a:spcBef>
              <a:buClr>
                <a:schemeClr val="bg1">
                  <a:lumMod val="50000"/>
                </a:schemeClr>
              </a:buClr>
              <a:defRPr sz="2000"/>
            </a:lvl1pPr>
            <a:lvl2pPr marL="457200" indent="-228600">
              <a:lnSpc>
                <a:spcPct val="98000"/>
              </a:lnSpc>
              <a:spcBef>
                <a:spcPts val="600"/>
              </a:spcBef>
              <a:buClr>
                <a:schemeClr val="bg1">
                  <a:lumMod val="50000"/>
                </a:schemeClr>
              </a:buClr>
              <a:defRPr sz="1800">
                <a:solidFill>
                  <a:schemeClr val="tx1"/>
                </a:solidFill>
              </a:defRPr>
            </a:lvl2pPr>
            <a:lvl3pPr marL="644525" indent="-192088">
              <a:lnSpc>
                <a:spcPct val="98000"/>
              </a:lnSpc>
              <a:spcBef>
                <a:spcPts val="600"/>
              </a:spcBef>
              <a:buClr>
                <a:schemeClr val="bg1">
                  <a:lumMod val="50000"/>
                </a:schemeClr>
              </a:buClr>
              <a:defRPr sz="1600">
                <a:solidFill>
                  <a:schemeClr val="tx1"/>
                </a:solidFill>
              </a:defRPr>
            </a:lvl3pPr>
            <a:lvl4pPr marL="915988" indent="-206375">
              <a:lnSpc>
                <a:spcPct val="98000"/>
              </a:lnSpc>
              <a:buClr>
                <a:schemeClr val="bg1">
                  <a:lumMod val="50000"/>
                </a:schemeClr>
              </a:buClr>
              <a:defRPr sz="1600">
                <a:solidFill>
                  <a:schemeClr val="tx1"/>
                </a:solidFill>
              </a:defRPr>
            </a:lvl4pPr>
            <a:lvl5pPr>
              <a:lnSpc>
                <a:spcPct val="98000"/>
              </a:lnSpc>
              <a:buClr>
                <a:schemeClr val="bg1">
                  <a:lumMod val="50000"/>
                </a:schemeClr>
              </a:buCl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a:xfrm>
            <a:off x="330799" y="149012"/>
            <a:ext cx="11530403" cy="512064"/>
          </a:xfrm>
        </p:spPr>
        <p:txBody>
          <a:bodyPr/>
          <a:lstStyle/>
          <a:p>
            <a:r>
              <a:rPr lang="en-US"/>
              <a:t>Click to edit Master title style</a:t>
            </a:r>
          </a:p>
        </p:txBody>
      </p:sp>
    </p:spTree>
    <p:extLst>
      <p:ext uri="{BB962C8B-B14F-4D97-AF65-F5344CB8AC3E}">
        <p14:creationId xmlns:p14="http://schemas.microsoft.com/office/powerpoint/2010/main" val="270392070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Grey + Sub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8264" y="1208576"/>
            <a:ext cx="5501028" cy="5123069"/>
          </a:xfrm>
          <a:gradFill>
            <a:gsLst>
              <a:gs pos="0">
                <a:srgbClr val="E2E2E2"/>
              </a:gs>
              <a:gs pos="50000">
                <a:srgbClr val="E2E2E2">
                  <a:alpha val="65000"/>
                </a:srgbClr>
              </a:gs>
              <a:gs pos="100000">
                <a:srgbClr val="E2E2E2">
                  <a:alpha val="0"/>
                </a:srgbClr>
              </a:gs>
            </a:gsLst>
            <a:lin ang="5400000" scaled="1"/>
          </a:gradFill>
        </p:spPr>
        <p:txBody>
          <a:bodyPr lIns="182880" tIns="82296" rIns="182880" anchor="t" anchorCtr="0"/>
          <a:lstStyle>
            <a:lvl1pPr marL="0" indent="0">
              <a:buNone/>
              <a:defRPr sz="23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258490" y="1208576"/>
            <a:ext cx="5503189" cy="5123069"/>
          </a:xfrm>
          <a:gradFill>
            <a:gsLst>
              <a:gs pos="0">
                <a:srgbClr val="E2E2E2"/>
              </a:gs>
              <a:gs pos="50000">
                <a:srgbClr val="E2E2E2">
                  <a:alpha val="65000"/>
                </a:srgbClr>
              </a:gs>
              <a:gs pos="100000">
                <a:srgbClr val="E2E2E2">
                  <a:alpha val="0"/>
                </a:srgbClr>
              </a:gs>
            </a:gsLst>
            <a:lin ang="5400000" scaled="1"/>
          </a:gradFill>
        </p:spPr>
        <p:txBody>
          <a:bodyPr lIns="182880" tIns="82296" rIns="182880" anchor="t" anchorCtr="0"/>
          <a:lstStyle>
            <a:lvl1pPr marL="0" indent="0">
              <a:buNone/>
              <a:defRPr sz="23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8267" y="1677902"/>
            <a:ext cx="5501029" cy="4396245"/>
          </a:xfrm>
        </p:spPr>
        <p:txBody>
          <a:bodyPr lIns="228600" rIns="228600"/>
          <a:lstStyle>
            <a:lvl1pPr marL="231775" indent="-231775">
              <a:spcBef>
                <a:spcPts val="900"/>
              </a:spcBef>
              <a:buClr>
                <a:schemeClr val="bg1">
                  <a:lumMod val="50000"/>
                </a:schemeClr>
              </a:buClr>
              <a:defRPr sz="2000">
                <a:solidFill>
                  <a:schemeClr val="tx1"/>
                </a:solidFill>
              </a:defRPr>
            </a:lvl1pPr>
            <a:lvl2pPr marL="519113" indent="-230188">
              <a:spcBef>
                <a:spcPts val="600"/>
              </a:spcBef>
              <a:buClr>
                <a:schemeClr val="bg1">
                  <a:lumMod val="50000"/>
                </a:schemeClr>
              </a:buClr>
              <a:defRPr sz="1800">
                <a:solidFill>
                  <a:schemeClr val="tx1"/>
                </a:solidFill>
              </a:defRPr>
            </a:lvl2pPr>
            <a:lvl3pPr>
              <a:spcBef>
                <a:spcPts val="600"/>
              </a:spcBef>
              <a:buClr>
                <a:schemeClr val="bg1">
                  <a:lumMod val="50000"/>
                </a:schemeClr>
              </a:buClr>
              <a:defRPr sz="1800">
                <a:solidFill>
                  <a:schemeClr val="tx1"/>
                </a:solidFill>
              </a:defRPr>
            </a:lvl3pPr>
            <a:lvl4pPr>
              <a:buClr>
                <a:schemeClr val="bg1">
                  <a:lumMod val="50000"/>
                </a:schemeClr>
              </a:buClr>
              <a:defRPr sz="1600">
                <a:solidFill>
                  <a:schemeClr val="tx1"/>
                </a:solidFill>
              </a:defRPr>
            </a:lvl4pPr>
            <a:lvl5pPr>
              <a:buClr>
                <a:schemeClr val="bg1">
                  <a:lumMod val="50000"/>
                </a:schemeClr>
              </a:buCl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58490" y="1677902"/>
            <a:ext cx="5503189" cy="4396245"/>
          </a:xfrm>
        </p:spPr>
        <p:txBody>
          <a:bodyPr lIns="228600" rIns="228600"/>
          <a:lstStyle>
            <a:lvl1pPr marL="231775" indent="-231775">
              <a:spcBef>
                <a:spcPts val="900"/>
              </a:spcBef>
              <a:buClr>
                <a:schemeClr val="bg1">
                  <a:lumMod val="50000"/>
                </a:schemeClr>
              </a:buClr>
              <a:defRPr sz="2000">
                <a:solidFill>
                  <a:schemeClr val="tx1"/>
                </a:solidFill>
              </a:defRPr>
            </a:lvl1pPr>
            <a:lvl2pPr marL="517525" indent="-228600">
              <a:spcBef>
                <a:spcPts val="600"/>
              </a:spcBef>
              <a:buClr>
                <a:schemeClr val="bg1">
                  <a:lumMod val="50000"/>
                </a:schemeClr>
              </a:buClr>
              <a:defRPr sz="1800">
                <a:solidFill>
                  <a:schemeClr val="tx1"/>
                </a:solidFill>
              </a:defRPr>
            </a:lvl2pPr>
            <a:lvl3pPr>
              <a:spcBef>
                <a:spcPts val="600"/>
              </a:spcBef>
              <a:buClr>
                <a:schemeClr val="bg1">
                  <a:lumMod val="50000"/>
                </a:schemeClr>
              </a:buClr>
              <a:defRPr sz="1800">
                <a:solidFill>
                  <a:schemeClr val="tx1"/>
                </a:solidFill>
              </a:defRPr>
            </a:lvl3pPr>
            <a:lvl4pPr>
              <a:buClr>
                <a:schemeClr val="bg1">
                  <a:lumMod val="50000"/>
                </a:schemeClr>
              </a:buClr>
              <a:defRPr sz="1600">
                <a:solidFill>
                  <a:schemeClr val="tx1"/>
                </a:solidFill>
              </a:defRPr>
            </a:lvl4pPr>
            <a:lvl5pPr>
              <a:buClr>
                <a:schemeClr val="bg1">
                  <a:lumMod val="50000"/>
                </a:schemeClr>
              </a:buCl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a:xfrm>
            <a:off x="330799" y="149012"/>
            <a:ext cx="11530403" cy="512064"/>
          </a:xfrm>
        </p:spPr>
        <p:txBody>
          <a:bodyPr/>
          <a:lstStyle/>
          <a:p>
            <a:r>
              <a:rPr lang="en-US"/>
              <a:t>Click to edit Master title style</a:t>
            </a:r>
          </a:p>
        </p:txBody>
      </p:sp>
      <p:sp>
        <p:nvSpPr>
          <p:cNvPr id="7" name="Content Placeholder 6"/>
          <p:cNvSpPr>
            <a:spLocks noGrp="1"/>
          </p:cNvSpPr>
          <p:nvPr>
            <p:ph sz="quarter" idx="11" hasCustomPrompt="1"/>
          </p:nvPr>
        </p:nvSpPr>
        <p:spPr>
          <a:xfrm>
            <a:off x="330799" y="593476"/>
            <a:ext cx="11530403" cy="443198"/>
          </a:xfrm>
          <a:noFill/>
        </p:spPr>
        <p:txBody>
          <a:bodyPr vert="horz" wrap="square" lIns="109728" tIns="45720" rIns="91440" bIns="45720" rtlCol="0">
            <a:spAutoFit/>
          </a:bodyPr>
          <a:lstStyle>
            <a:lvl1pPr marL="0" algn="l" defTabSz="456924" rtl="0" eaLnBrk="1" latinLnBrk="0" hangingPunct="1">
              <a:buNone/>
              <a:defRPr lang="en-US" sz="2400" b="0" i="0" kern="1200" dirty="0" smtClean="0">
                <a:solidFill>
                  <a:srgbClr val="63858F"/>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a:t>Click to edit Master subtitle styles</a:t>
            </a:r>
            <a:endParaRPr lang="en-US" dirty="0"/>
          </a:p>
        </p:txBody>
      </p:sp>
    </p:spTree>
    <p:extLst>
      <p:ext uri="{BB962C8B-B14F-4D97-AF65-F5344CB8AC3E}">
        <p14:creationId xmlns:p14="http://schemas.microsoft.com/office/powerpoint/2010/main" val="126527720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Line 13"/>
          <p:cNvSpPr>
            <a:spLocks noChangeShapeType="1"/>
          </p:cNvSpPr>
          <p:nvPr userDrawn="1"/>
        </p:nvSpPr>
        <p:spPr bwMode="auto">
          <a:xfrm>
            <a:off x="6068027" y="1701658"/>
            <a:ext cx="24226" cy="4670619"/>
          </a:xfrm>
          <a:prstGeom prst="line">
            <a:avLst/>
          </a:prstGeom>
          <a:noFill/>
          <a:ln w="38100" cmpd="dbl">
            <a:solidFill>
              <a:schemeClr val="tx1"/>
            </a:solidFill>
            <a:round/>
            <a:headEnd/>
            <a:tailEnd/>
          </a:ln>
          <a:effectLst/>
        </p:spPr>
        <p:txBody>
          <a:bodyPr wrap="none" anchor="ctr"/>
          <a:lstStyle/>
          <a:p>
            <a:pPr algn="ctr" eaLnBrk="0" hangingPunct="0">
              <a:defRPr/>
            </a:pPr>
            <a:endParaRPr lang="en-US" sz="2399">
              <a:ea typeface="+mn-ea"/>
              <a:cs typeface="+mn-cs"/>
            </a:endParaRPr>
          </a:p>
        </p:txBody>
      </p:sp>
      <p:grpSp>
        <p:nvGrpSpPr>
          <p:cNvPr id="5" name="Group 4">
            <a:extLst>
              <a:ext uri="{FF2B5EF4-FFF2-40B4-BE49-F238E27FC236}">
                <a16:creationId xmlns:a16="http://schemas.microsoft.com/office/drawing/2014/main" id="{94E6D1F6-687C-4F7F-9C72-382F8E20C508}"/>
              </a:ext>
            </a:extLst>
          </p:cNvPr>
          <p:cNvGrpSpPr/>
          <p:nvPr userDrawn="1"/>
        </p:nvGrpSpPr>
        <p:grpSpPr>
          <a:xfrm>
            <a:off x="162828" y="1699359"/>
            <a:ext cx="2743200" cy="312744"/>
            <a:chOff x="144582" y="1678343"/>
            <a:chExt cx="2742486" cy="312744"/>
          </a:xfrm>
        </p:grpSpPr>
        <p:sp>
          <p:nvSpPr>
            <p:cNvPr id="30" name="AutoShape 33">
              <a:extLst>
                <a:ext uri="{FF2B5EF4-FFF2-40B4-BE49-F238E27FC236}">
                  <a16:creationId xmlns:a16="http://schemas.microsoft.com/office/drawing/2014/main" id="{8A0FE5D2-E191-4331-A7B1-8F14AB5A0C50}"/>
                </a:ext>
              </a:extLst>
            </p:cNvPr>
            <p:cNvSpPr>
              <a:spLocks noChangeArrowheads="1"/>
            </p:cNvSpPr>
            <p:nvPr userDrawn="1"/>
          </p:nvSpPr>
          <p:spPr bwMode="auto">
            <a:xfrm>
              <a:off x="144582" y="1679057"/>
              <a:ext cx="2742486" cy="312030"/>
            </a:xfrm>
            <a:prstGeom prst="rect">
              <a:avLst/>
            </a:prstGeom>
            <a:gradFill rotWithShape="1">
              <a:gsLst>
                <a:gs pos="10000">
                  <a:schemeClr val="tx2"/>
                </a:gs>
                <a:gs pos="50000">
                  <a:srgbClr val="5D7B85"/>
                </a:gs>
                <a:gs pos="90000">
                  <a:schemeClr val="tx2"/>
                </a:gs>
              </a:gsLst>
              <a:lin ang="3000000" scaled="0"/>
            </a:gradFill>
            <a:ln w="12700">
              <a:noFill/>
              <a:round/>
              <a:headEnd/>
              <a:tailEnd/>
            </a:ln>
          </p:spPr>
          <p:txBody>
            <a:bodyPr wrap="none" tIns="18288" anchor="ctr"/>
            <a:lstStyle/>
            <a:p>
              <a:pPr marL="0" marR="0" lvl="0" indent="0" defTabSz="914400" eaLnBrk="0" fontAlgn="base" latinLnBrk="0" hangingPunct="0">
                <a:lnSpc>
                  <a:spcPct val="100000"/>
                </a:lnSpc>
                <a:spcBef>
                  <a:spcPct val="0"/>
                </a:spcBef>
                <a:spcAft>
                  <a:spcPct val="0"/>
                </a:spcAft>
                <a:buClr>
                  <a:srgbClr val="4D4D4D"/>
                </a:buClr>
                <a:buSzTx/>
                <a:buFontTx/>
                <a:buNone/>
                <a:tabLst/>
                <a:defRPr/>
              </a:pPr>
              <a:endParaRPr kumimoji="0" lang="en-US" sz="1200" i="0" u="none" strike="noStrike" kern="0" cap="none" spc="0" normalizeH="0" baseline="0" noProof="0" dirty="0">
                <a:ln>
                  <a:noFill/>
                </a:ln>
                <a:solidFill>
                  <a:srgbClr val="FFFFFF"/>
                </a:solidFill>
                <a:effectLst/>
                <a:uLnTx/>
                <a:uFillTx/>
                <a:cs typeface="Arial" pitchFamily="34" charset="0"/>
              </a:endParaRPr>
            </a:p>
          </p:txBody>
        </p:sp>
        <p:sp>
          <p:nvSpPr>
            <p:cNvPr id="46" name="TextBox 45">
              <a:extLst>
                <a:ext uri="{FF2B5EF4-FFF2-40B4-BE49-F238E27FC236}">
                  <a16:creationId xmlns:a16="http://schemas.microsoft.com/office/drawing/2014/main" id="{A9C67B53-3FA1-4467-B7C1-9E7DA4E79631}"/>
                </a:ext>
              </a:extLst>
            </p:cNvPr>
            <p:cNvSpPr txBox="1"/>
            <p:nvPr userDrawn="1"/>
          </p:nvSpPr>
          <p:spPr>
            <a:xfrm>
              <a:off x="144582" y="1678343"/>
              <a:ext cx="1633356" cy="307777"/>
            </a:xfrm>
            <a:prstGeom prst="rect">
              <a:avLst/>
            </a:prstGeom>
            <a:noFill/>
          </p:spPr>
          <p:txBody>
            <a:bodyPr wrap="none" rtlCol="0">
              <a:spAutoFit/>
            </a:bodyPr>
            <a:lstStyle/>
            <a:p>
              <a:r>
                <a:rPr lang="en-US" sz="1400" b="1" dirty="0">
                  <a:solidFill>
                    <a:schemeClr val="bg2">
                      <a:lumMod val="40000"/>
                      <a:lumOff val="60000"/>
                    </a:schemeClr>
                  </a:solidFill>
                </a:rPr>
                <a:t>Unique Features</a:t>
              </a:r>
            </a:p>
          </p:txBody>
        </p:sp>
      </p:grpSp>
      <p:sp>
        <p:nvSpPr>
          <p:cNvPr id="29" name="Title 1">
            <a:extLst>
              <a:ext uri="{FF2B5EF4-FFF2-40B4-BE49-F238E27FC236}">
                <a16:creationId xmlns:a16="http://schemas.microsoft.com/office/drawing/2014/main" id="{C702AE4B-F240-4699-BB7F-530F6DEF2422}"/>
              </a:ext>
            </a:extLst>
          </p:cNvPr>
          <p:cNvSpPr>
            <a:spLocks noGrp="1"/>
          </p:cNvSpPr>
          <p:nvPr>
            <p:ph type="title"/>
          </p:nvPr>
        </p:nvSpPr>
        <p:spPr>
          <a:xfrm>
            <a:off x="124687" y="149012"/>
            <a:ext cx="11918710" cy="512064"/>
          </a:xfrm>
        </p:spPr>
        <p:txBody>
          <a:bodyPr/>
          <a:lstStyle/>
          <a:p>
            <a:r>
              <a:rPr lang="en-US"/>
              <a:t>Click to edit Master title style</a:t>
            </a:r>
          </a:p>
        </p:txBody>
      </p:sp>
      <p:grpSp>
        <p:nvGrpSpPr>
          <p:cNvPr id="4" name="Group 3">
            <a:extLst>
              <a:ext uri="{FF2B5EF4-FFF2-40B4-BE49-F238E27FC236}">
                <a16:creationId xmlns:a16="http://schemas.microsoft.com/office/drawing/2014/main" id="{4E41E6E6-7AF3-453C-B0DB-63C1147A329C}"/>
              </a:ext>
            </a:extLst>
          </p:cNvPr>
          <p:cNvGrpSpPr/>
          <p:nvPr userDrawn="1"/>
        </p:nvGrpSpPr>
        <p:grpSpPr>
          <a:xfrm>
            <a:off x="162827" y="754791"/>
            <a:ext cx="11886930" cy="312452"/>
            <a:chOff x="162785" y="1062603"/>
            <a:chExt cx="11883834" cy="312452"/>
          </a:xfrm>
          <a:gradFill flip="none" rotWithShape="1">
            <a:gsLst>
              <a:gs pos="10000">
                <a:schemeClr val="tx2"/>
              </a:gs>
              <a:gs pos="50000">
                <a:srgbClr val="5D7B85"/>
              </a:gs>
              <a:gs pos="90000">
                <a:schemeClr val="tx2"/>
              </a:gs>
            </a:gsLst>
            <a:lin ang="2700000" scaled="1"/>
            <a:tileRect/>
          </a:gradFill>
        </p:grpSpPr>
        <p:sp>
          <p:nvSpPr>
            <p:cNvPr id="31" name="AutoShape 33">
              <a:extLst>
                <a:ext uri="{FF2B5EF4-FFF2-40B4-BE49-F238E27FC236}">
                  <a16:creationId xmlns:a16="http://schemas.microsoft.com/office/drawing/2014/main" id="{7AF0F5C7-237A-468F-8B71-2D943C6C215C}"/>
                </a:ext>
              </a:extLst>
            </p:cNvPr>
            <p:cNvSpPr>
              <a:spLocks noChangeArrowheads="1"/>
            </p:cNvSpPr>
            <p:nvPr userDrawn="1"/>
          </p:nvSpPr>
          <p:spPr bwMode="auto">
            <a:xfrm>
              <a:off x="162785" y="1063025"/>
              <a:ext cx="11883834" cy="312030"/>
            </a:xfrm>
            <a:prstGeom prst="rect">
              <a:avLst/>
            </a:prstGeom>
            <a:grpFill/>
            <a:ln w="12700">
              <a:noFill/>
              <a:round/>
              <a:headEnd/>
              <a:tailEnd/>
            </a:ln>
          </p:spPr>
          <p:txBody>
            <a:bodyPr wrap="none" tIns="18288" anchor="ctr"/>
            <a:lstStyle/>
            <a:p>
              <a:pPr marL="0" marR="0" lvl="0" indent="0" defTabSz="914400" eaLnBrk="0" fontAlgn="base" latinLnBrk="0" hangingPunct="0">
                <a:lnSpc>
                  <a:spcPct val="100000"/>
                </a:lnSpc>
                <a:spcBef>
                  <a:spcPct val="0"/>
                </a:spcBef>
                <a:spcAft>
                  <a:spcPct val="0"/>
                </a:spcAft>
                <a:buClr>
                  <a:srgbClr val="4D4D4D"/>
                </a:buClr>
                <a:buSzTx/>
                <a:buFontTx/>
                <a:buNone/>
                <a:tabLst/>
                <a:defRPr/>
              </a:pPr>
              <a:endParaRPr kumimoji="0" lang="en-US" sz="1200" i="0" u="none" strike="noStrike" kern="0" cap="none" spc="0" normalizeH="0" baseline="0" noProof="0" dirty="0">
                <a:ln>
                  <a:noFill/>
                </a:ln>
                <a:solidFill>
                  <a:srgbClr val="FFFFFF"/>
                </a:solidFill>
                <a:effectLst/>
                <a:uLnTx/>
                <a:uFillTx/>
                <a:cs typeface="Arial" pitchFamily="34" charset="0"/>
              </a:endParaRPr>
            </a:p>
          </p:txBody>
        </p:sp>
        <p:sp>
          <p:nvSpPr>
            <p:cNvPr id="51" name="TextBox 50">
              <a:extLst>
                <a:ext uri="{FF2B5EF4-FFF2-40B4-BE49-F238E27FC236}">
                  <a16:creationId xmlns:a16="http://schemas.microsoft.com/office/drawing/2014/main" id="{12BCC338-5735-4EDF-856E-0868A9EE06CF}"/>
                </a:ext>
              </a:extLst>
            </p:cNvPr>
            <p:cNvSpPr txBox="1"/>
            <p:nvPr userDrawn="1"/>
          </p:nvSpPr>
          <p:spPr>
            <a:xfrm>
              <a:off x="162785" y="1062603"/>
              <a:ext cx="1747139" cy="307777"/>
            </a:xfrm>
            <a:prstGeom prst="rect">
              <a:avLst/>
            </a:prstGeom>
            <a:grpFill/>
          </p:spPr>
          <p:txBody>
            <a:bodyPr wrap="none" rtlCol="0">
              <a:spAutoFit/>
            </a:bodyPr>
            <a:lstStyle/>
            <a:p>
              <a:r>
                <a:rPr lang="en-US" sz="1400" b="1" dirty="0">
                  <a:solidFill>
                    <a:schemeClr val="bg2">
                      <a:lumMod val="40000"/>
                      <a:lumOff val="60000"/>
                    </a:schemeClr>
                  </a:solidFill>
                </a:rPr>
                <a:t>Value Proposition</a:t>
              </a:r>
            </a:p>
          </p:txBody>
        </p:sp>
      </p:grpSp>
      <p:grpSp>
        <p:nvGrpSpPr>
          <p:cNvPr id="33" name="Group 32">
            <a:extLst>
              <a:ext uri="{FF2B5EF4-FFF2-40B4-BE49-F238E27FC236}">
                <a16:creationId xmlns:a16="http://schemas.microsoft.com/office/drawing/2014/main" id="{2FD71068-DAB3-44E9-8815-FCF9684C44D3}"/>
              </a:ext>
            </a:extLst>
          </p:cNvPr>
          <p:cNvGrpSpPr/>
          <p:nvPr userDrawn="1"/>
        </p:nvGrpSpPr>
        <p:grpSpPr>
          <a:xfrm>
            <a:off x="3240881" y="1699359"/>
            <a:ext cx="2743200" cy="312744"/>
            <a:chOff x="144582" y="1678343"/>
            <a:chExt cx="2742486" cy="312744"/>
          </a:xfrm>
        </p:grpSpPr>
        <p:sp>
          <p:nvSpPr>
            <p:cNvPr id="50" name="AutoShape 33">
              <a:extLst>
                <a:ext uri="{FF2B5EF4-FFF2-40B4-BE49-F238E27FC236}">
                  <a16:creationId xmlns:a16="http://schemas.microsoft.com/office/drawing/2014/main" id="{011491D0-219C-4BC4-823D-234617F91C37}"/>
                </a:ext>
              </a:extLst>
            </p:cNvPr>
            <p:cNvSpPr>
              <a:spLocks noChangeArrowheads="1"/>
            </p:cNvSpPr>
            <p:nvPr userDrawn="1"/>
          </p:nvSpPr>
          <p:spPr bwMode="auto">
            <a:xfrm>
              <a:off x="144582" y="1679057"/>
              <a:ext cx="2742486" cy="312030"/>
            </a:xfrm>
            <a:prstGeom prst="rect">
              <a:avLst/>
            </a:prstGeom>
            <a:gradFill rotWithShape="1">
              <a:gsLst>
                <a:gs pos="10000">
                  <a:schemeClr val="tx2"/>
                </a:gs>
                <a:gs pos="50000">
                  <a:srgbClr val="5D7B85"/>
                </a:gs>
                <a:gs pos="90000">
                  <a:schemeClr val="tx2"/>
                </a:gs>
              </a:gsLst>
              <a:lin ang="3000000" scaled="0"/>
            </a:gradFill>
            <a:ln w="12700">
              <a:noFill/>
              <a:round/>
              <a:headEnd/>
              <a:tailEnd/>
            </a:ln>
          </p:spPr>
          <p:txBody>
            <a:bodyPr wrap="none" tIns="18288" anchor="ctr"/>
            <a:lstStyle/>
            <a:p>
              <a:pPr marL="0" marR="0" lvl="0" indent="0" defTabSz="914400" eaLnBrk="0" fontAlgn="base" latinLnBrk="0" hangingPunct="0">
                <a:lnSpc>
                  <a:spcPct val="100000"/>
                </a:lnSpc>
                <a:spcBef>
                  <a:spcPct val="0"/>
                </a:spcBef>
                <a:spcAft>
                  <a:spcPct val="0"/>
                </a:spcAft>
                <a:buClr>
                  <a:srgbClr val="4D4D4D"/>
                </a:buClr>
                <a:buSzTx/>
                <a:buFontTx/>
                <a:buNone/>
                <a:tabLst/>
                <a:defRPr/>
              </a:pPr>
              <a:endParaRPr kumimoji="0" lang="en-US" sz="1200" i="0" u="none" strike="noStrike" kern="0" cap="none" spc="0" normalizeH="0" baseline="0" noProof="0" dirty="0">
                <a:ln>
                  <a:noFill/>
                </a:ln>
                <a:solidFill>
                  <a:srgbClr val="FFFFFF"/>
                </a:solidFill>
                <a:effectLst/>
                <a:uLnTx/>
                <a:uFillTx/>
                <a:cs typeface="Arial" pitchFamily="34" charset="0"/>
              </a:endParaRPr>
            </a:p>
          </p:txBody>
        </p:sp>
        <p:sp>
          <p:nvSpPr>
            <p:cNvPr id="52" name="TextBox 51">
              <a:extLst>
                <a:ext uri="{FF2B5EF4-FFF2-40B4-BE49-F238E27FC236}">
                  <a16:creationId xmlns:a16="http://schemas.microsoft.com/office/drawing/2014/main" id="{90946041-5FC8-496B-8E05-792196615A46}"/>
                </a:ext>
              </a:extLst>
            </p:cNvPr>
            <p:cNvSpPr txBox="1"/>
            <p:nvPr userDrawn="1"/>
          </p:nvSpPr>
          <p:spPr>
            <a:xfrm>
              <a:off x="144582" y="1678343"/>
              <a:ext cx="889987" cy="307777"/>
            </a:xfrm>
            <a:prstGeom prst="rect">
              <a:avLst/>
            </a:prstGeom>
            <a:noFill/>
          </p:spPr>
          <p:txBody>
            <a:bodyPr wrap="none" rtlCol="0">
              <a:spAutoFit/>
            </a:bodyPr>
            <a:lstStyle/>
            <a:p>
              <a:r>
                <a:rPr lang="en-US" sz="1400" b="1" dirty="0">
                  <a:solidFill>
                    <a:schemeClr val="bg2">
                      <a:lumMod val="40000"/>
                      <a:lumOff val="60000"/>
                    </a:schemeClr>
                  </a:solidFill>
                </a:rPr>
                <a:t>Benefits</a:t>
              </a:r>
            </a:p>
          </p:txBody>
        </p:sp>
      </p:grpSp>
      <p:grpSp>
        <p:nvGrpSpPr>
          <p:cNvPr id="53" name="Group 52">
            <a:extLst>
              <a:ext uri="{FF2B5EF4-FFF2-40B4-BE49-F238E27FC236}">
                <a16:creationId xmlns:a16="http://schemas.microsoft.com/office/drawing/2014/main" id="{1C74AA91-07F7-4F7E-ABBD-606EBC6F6D21}"/>
              </a:ext>
            </a:extLst>
          </p:cNvPr>
          <p:cNvGrpSpPr/>
          <p:nvPr userDrawn="1"/>
        </p:nvGrpSpPr>
        <p:grpSpPr>
          <a:xfrm>
            <a:off x="140626" y="3302818"/>
            <a:ext cx="5838239" cy="312744"/>
            <a:chOff x="144582" y="1678343"/>
            <a:chExt cx="2742486" cy="312744"/>
          </a:xfrm>
        </p:grpSpPr>
        <p:sp>
          <p:nvSpPr>
            <p:cNvPr id="54" name="AutoShape 33">
              <a:extLst>
                <a:ext uri="{FF2B5EF4-FFF2-40B4-BE49-F238E27FC236}">
                  <a16:creationId xmlns:a16="http://schemas.microsoft.com/office/drawing/2014/main" id="{FC45BB56-AE19-46F5-BE46-0F97324F9D47}"/>
                </a:ext>
              </a:extLst>
            </p:cNvPr>
            <p:cNvSpPr>
              <a:spLocks noChangeArrowheads="1"/>
            </p:cNvSpPr>
            <p:nvPr userDrawn="1"/>
          </p:nvSpPr>
          <p:spPr bwMode="auto">
            <a:xfrm>
              <a:off x="144582" y="1679057"/>
              <a:ext cx="2742486" cy="312030"/>
            </a:xfrm>
            <a:prstGeom prst="rect">
              <a:avLst/>
            </a:prstGeom>
            <a:gradFill rotWithShape="1">
              <a:gsLst>
                <a:gs pos="10000">
                  <a:schemeClr val="tx2"/>
                </a:gs>
                <a:gs pos="50000">
                  <a:srgbClr val="5D7B85"/>
                </a:gs>
                <a:gs pos="90000">
                  <a:schemeClr val="tx2"/>
                </a:gs>
              </a:gsLst>
              <a:lin ang="3000000" scaled="0"/>
            </a:gradFill>
            <a:ln w="12700">
              <a:noFill/>
              <a:round/>
              <a:headEnd/>
              <a:tailEnd/>
            </a:ln>
          </p:spPr>
          <p:txBody>
            <a:bodyPr wrap="none" tIns="18288" anchor="ctr"/>
            <a:lstStyle/>
            <a:p>
              <a:pPr marL="0" marR="0" lvl="0" indent="0" defTabSz="914400" eaLnBrk="0" fontAlgn="base" latinLnBrk="0" hangingPunct="0">
                <a:lnSpc>
                  <a:spcPct val="100000"/>
                </a:lnSpc>
                <a:spcBef>
                  <a:spcPct val="0"/>
                </a:spcBef>
                <a:spcAft>
                  <a:spcPct val="0"/>
                </a:spcAft>
                <a:buClr>
                  <a:srgbClr val="4D4D4D"/>
                </a:buClr>
                <a:buSzTx/>
                <a:buFontTx/>
                <a:buNone/>
                <a:tabLst/>
                <a:defRPr/>
              </a:pPr>
              <a:endParaRPr kumimoji="0" lang="en-US" sz="1200" i="0" u="none" strike="noStrike" kern="0" cap="none" spc="0" normalizeH="0" baseline="0" noProof="0" dirty="0">
                <a:ln>
                  <a:noFill/>
                </a:ln>
                <a:solidFill>
                  <a:srgbClr val="FFFFFF"/>
                </a:solidFill>
                <a:effectLst/>
                <a:uLnTx/>
                <a:uFillTx/>
                <a:cs typeface="Arial" pitchFamily="34" charset="0"/>
              </a:endParaRPr>
            </a:p>
          </p:txBody>
        </p:sp>
        <p:sp>
          <p:nvSpPr>
            <p:cNvPr id="55" name="TextBox 54">
              <a:extLst>
                <a:ext uri="{FF2B5EF4-FFF2-40B4-BE49-F238E27FC236}">
                  <a16:creationId xmlns:a16="http://schemas.microsoft.com/office/drawing/2014/main" id="{7EB1D6AC-9334-4D91-821D-D727C360A32B}"/>
                </a:ext>
              </a:extLst>
            </p:cNvPr>
            <p:cNvSpPr txBox="1"/>
            <p:nvPr userDrawn="1"/>
          </p:nvSpPr>
          <p:spPr>
            <a:xfrm>
              <a:off x="144582" y="1678343"/>
              <a:ext cx="684809" cy="307777"/>
            </a:xfrm>
            <a:prstGeom prst="rect">
              <a:avLst/>
            </a:prstGeom>
            <a:noFill/>
          </p:spPr>
          <p:txBody>
            <a:bodyPr wrap="none" rtlCol="0">
              <a:spAutoFit/>
            </a:bodyPr>
            <a:lstStyle/>
            <a:p>
              <a:r>
                <a:rPr lang="en-US" sz="1400" b="1" dirty="0">
                  <a:solidFill>
                    <a:schemeClr val="bg2">
                      <a:lumMod val="40000"/>
                      <a:lumOff val="60000"/>
                    </a:schemeClr>
                  </a:solidFill>
                </a:rPr>
                <a:t>Other Features</a:t>
              </a:r>
            </a:p>
          </p:txBody>
        </p:sp>
      </p:grpSp>
      <p:grpSp>
        <p:nvGrpSpPr>
          <p:cNvPr id="56" name="Group 55">
            <a:extLst>
              <a:ext uri="{FF2B5EF4-FFF2-40B4-BE49-F238E27FC236}">
                <a16:creationId xmlns:a16="http://schemas.microsoft.com/office/drawing/2014/main" id="{FD242319-DC73-469C-8F3A-A533CE62EEBA}"/>
              </a:ext>
            </a:extLst>
          </p:cNvPr>
          <p:cNvGrpSpPr/>
          <p:nvPr userDrawn="1"/>
        </p:nvGrpSpPr>
        <p:grpSpPr>
          <a:xfrm>
            <a:off x="124688" y="5218307"/>
            <a:ext cx="5838239" cy="312744"/>
            <a:chOff x="144582" y="1678343"/>
            <a:chExt cx="2742486" cy="312744"/>
          </a:xfrm>
        </p:grpSpPr>
        <p:sp>
          <p:nvSpPr>
            <p:cNvPr id="57" name="AutoShape 33">
              <a:extLst>
                <a:ext uri="{FF2B5EF4-FFF2-40B4-BE49-F238E27FC236}">
                  <a16:creationId xmlns:a16="http://schemas.microsoft.com/office/drawing/2014/main" id="{A2777F0A-7FA0-4947-B176-618231D7A059}"/>
                </a:ext>
              </a:extLst>
            </p:cNvPr>
            <p:cNvSpPr>
              <a:spLocks noChangeArrowheads="1"/>
            </p:cNvSpPr>
            <p:nvPr userDrawn="1"/>
          </p:nvSpPr>
          <p:spPr bwMode="auto">
            <a:xfrm>
              <a:off x="144582" y="1679057"/>
              <a:ext cx="2742486" cy="312030"/>
            </a:xfrm>
            <a:prstGeom prst="rect">
              <a:avLst/>
            </a:prstGeom>
            <a:gradFill rotWithShape="1">
              <a:gsLst>
                <a:gs pos="10000">
                  <a:schemeClr val="tx2"/>
                </a:gs>
                <a:gs pos="50000">
                  <a:srgbClr val="5D7B85"/>
                </a:gs>
                <a:gs pos="90000">
                  <a:schemeClr val="tx2"/>
                </a:gs>
              </a:gsLst>
              <a:lin ang="3000000" scaled="0"/>
            </a:gradFill>
            <a:ln w="12700">
              <a:noFill/>
              <a:round/>
              <a:headEnd/>
              <a:tailEnd/>
            </a:ln>
          </p:spPr>
          <p:txBody>
            <a:bodyPr wrap="none" tIns="18288" anchor="ctr"/>
            <a:lstStyle/>
            <a:p>
              <a:pPr marL="0" marR="0" lvl="0" indent="0" defTabSz="914400" eaLnBrk="0" fontAlgn="base" latinLnBrk="0" hangingPunct="0">
                <a:lnSpc>
                  <a:spcPct val="100000"/>
                </a:lnSpc>
                <a:spcBef>
                  <a:spcPct val="0"/>
                </a:spcBef>
                <a:spcAft>
                  <a:spcPct val="0"/>
                </a:spcAft>
                <a:buClr>
                  <a:srgbClr val="4D4D4D"/>
                </a:buClr>
                <a:buSzTx/>
                <a:buFontTx/>
                <a:buNone/>
                <a:tabLst/>
                <a:defRPr/>
              </a:pPr>
              <a:endParaRPr kumimoji="0" lang="en-US" sz="1200" i="0" u="none" strike="noStrike" kern="0" cap="none" spc="0" normalizeH="0" baseline="0" noProof="0" dirty="0">
                <a:ln>
                  <a:noFill/>
                </a:ln>
                <a:solidFill>
                  <a:srgbClr val="FFFFFF"/>
                </a:solidFill>
                <a:effectLst/>
                <a:uLnTx/>
                <a:uFillTx/>
                <a:cs typeface="Arial" pitchFamily="34" charset="0"/>
              </a:endParaRPr>
            </a:p>
          </p:txBody>
        </p:sp>
        <p:sp>
          <p:nvSpPr>
            <p:cNvPr id="58" name="TextBox 57">
              <a:extLst>
                <a:ext uri="{FF2B5EF4-FFF2-40B4-BE49-F238E27FC236}">
                  <a16:creationId xmlns:a16="http://schemas.microsoft.com/office/drawing/2014/main" id="{A6C921CC-7D18-46FD-9493-0619D6113DD4}"/>
                </a:ext>
              </a:extLst>
            </p:cNvPr>
            <p:cNvSpPr txBox="1"/>
            <p:nvPr userDrawn="1"/>
          </p:nvSpPr>
          <p:spPr>
            <a:xfrm>
              <a:off x="144582" y="1678343"/>
              <a:ext cx="966385" cy="307777"/>
            </a:xfrm>
            <a:prstGeom prst="rect">
              <a:avLst/>
            </a:prstGeom>
            <a:noFill/>
          </p:spPr>
          <p:txBody>
            <a:bodyPr wrap="none" rtlCol="0">
              <a:spAutoFit/>
            </a:bodyPr>
            <a:lstStyle/>
            <a:p>
              <a:r>
                <a:rPr lang="en-US" sz="1400" b="1" dirty="0">
                  <a:solidFill>
                    <a:schemeClr val="bg2">
                      <a:lumMod val="40000"/>
                      <a:lumOff val="60000"/>
                    </a:schemeClr>
                  </a:solidFill>
                </a:rPr>
                <a:t>Market &amp; Applications</a:t>
              </a:r>
            </a:p>
          </p:txBody>
        </p:sp>
      </p:grpSp>
      <p:grpSp>
        <p:nvGrpSpPr>
          <p:cNvPr id="59" name="Group 58">
            <a:extLst>
              <a:ext uri="{FF2B5EF4-FFF2-40B4-BE49-F238E27FC236}">
                <a16:creationId xmlns:a16="http://schemas.microsoft.com/office/drawing/2014/main" id="{1574EF6D-582D-4C05-8B27-26AD4637526A}"/>
              </a:ext>
            </a:extLst>
          </p:cNvPr>
          <p:cNvGrpSpPr/>
          <p:nvPr userDrawn="1"/>
        </p:nvGrpSpPr>
        <p:grpSpPr>
          <a:xfrm>
            <a:off x="6197603" y="5213340"/>
            <a:ext cx="5838239" cy="312744"/>
            <a:chOff x="144582" y="1678343"/>
            <a:chExt cx="2742486" cy="312744"/>
          </a:xfrm>
        </p:grpSpPr>
        <p:sp>
          <p:nvSpPr>
            <p:cNvPr id="60" name="AutoShape 33">
              <a:extLst>
                <a:ext uri="{FF2B5EF4-FFF2-40B4-BE49-F238E27FC236}">
                  <a16:creationId xmlns:a16="http://schemas.microsoft.com/office/drawing/2014/main" id="{8B23A3D8-ECC4-4C20-BD6D-26EF32B6CC4D}"/>
                </a:ext>
              </a:extLst>
            </p:cNvPr>
            <p:cNvSpPr>
              <a:spLocks noChangeArrowheads="1"/>
            </p:cNvSpPr>
            <p:nvPr userDrawn="1"/>
          </p:nvSpPr>
          <p:spPr bwMode="auto">
            <a:xfrm>
              <a:off x="144582" y="1679057"/>
              <a:ext cx="2742486" cy="312030"/>
            </a:xfrm>
            <a:prstGeom prst="rect">
              <a:avLst/>
            </a:prstGeom>
            <a:gradFill rotWithShape="1">
              <a:gsLst>
                <a:gs pos="10000">
                  <a:schemeClr val="tx2"/>
                </a:gs>
                <a:gs pos="50000">
                  <a:srgbClr val="5D7B85"/>
                </a:gs>
                <a:gs pos="90000">
                  <a:schemeClr val="tx2"/>
                </a:gs>
              </a:gsLst>
              <a:lin ang="3000000" scaled="0"/>
            </a:gradFill>
            <a:ln w="12700">
              <a:noFill/>
              <a:round/>
              <a:headEnd/>
              <a:tailEnd/>
            </a:ln>
          </p:spPr>
          <p:txBody>
            <a:bodyPr wrap="none" tIns="18288" anchor="ctr"/>
            <a:lstStyle/>
            <a:p>
              <a:pPr marL="0" marR="0" lvl="0" indent="0" defTabSz="914400" eaLnBrk="0" fontAlgn="base" latinLnBrk="0" hangingPunct="0">
                <a:lnSpc>
                  <a:spcPct val="100000"/>
                </a:lnSpc>
                <a:spcBef>
                  <a:spcPct val="0"/>
                </a:spcBef>
                <a:spcAft>
                  <a:spcPct val="0"/>
                </a:spcAft>
                <a:buClr>
                  <a:srgbClr val="4D4D4D"/>
                </a:buClr>
                <a:buSzTx/>
                <a:buFontTx/>
                <a:buNone/>
                <a:tabLst/>
                <a:defRPr/>
              </a:pPr>
              <a:endParaRPr kumimoji="0" lang="en-US" sz="1200" i="0" u="none" strike="noStrike" kern="0" cap="none" spc="0" normalizeH="0" baseline="0" noProof="0" dirty="0">
                <a:ln>
                  <a:noFill/>
                </a:ln>
                <a:solidFill>
                  <a:srgbClr val="FFFFFF"/>
                </a:solidFill>
                <a:effectLst/>
                <a:uLnTx/>
                <a:uFillTx/>
                <a:cs typeface="Arial" pitchFamily="34" charset="0"/>
              </a:endParaRPr>
            </a:p>
          </p:txBody>
        </p:sp>
        <p:sp>
          <p:nvSpPr>
            <p:cNvPr id="61" name="TextBox 60">
              <a:extLst>
                <a:ext uri="{FF2B5EF4-FFF2-40B4-BE49-F238E27FC236}">
                  <a16:creationId xmlns:a16="http://schemas.microsoft.com/office/drawing/2014/main" id="{1E9DF7F2-6724-471E-B948-BCF5527BF051}"/>
                </a:ext>
              </a:extLst>
            </p:cNvPr>
            <p:cNvSpPr txBox="1"/>
            <p:nvPr userDrawn="1"/>
          </p:nvSpPr>
          <p:spPr>
            <a:xfrm>
              <a:off x="144582" y="1678343"/>
              <a:ext cx="913781" cy="307777"/>
            </a:xfrm>
            <a:prstGeom prst="rect">
              <a:avLst/>
            </a:prstGeom>
            <a:noFill/>
          </p:spPr>
          <p:txBody>
            <a:bodyPr wrap="none" rtlCol="0">
              <a:spAutoFit/>
            </a:bodyPr>
            <a:lstStyle/>
            <a:p>
              <a:r>
                <a:rPr lang="en-US" sz="1400" b="1" dirty="0">
                  <a:solidFill>
                    <a:schemeClr val="bg2">
                      <a:lumMod val="40000"/>
                      <a:lumOff val="60000"/>
                    </a:schemeClr>
                  </a:solidFill>
                </a:rPr>
                <a:t>Package Information</a:t>
              </a:r>
            </a:p>
          </p:txBody>
        </p:sp>
      </p:grpSp>
      <p:grpSp>
        <p:nvGrpSpPr>
          <p:cNvPr id="62" name="Group 61">
            <a:extLst>
              <a:ext uri="{FF2B5EF4-FFF2-40B4-BE49-F238E27FC236}">
                <a16:creationId xmlns:a16="http://schemas.microsoft.com/office/drawing/2014/main" id="{E3C0CCDB-C5BD-4C54-8D1D-31394D0DF4CF}"/>
              </a:ext>
            </a:extLst>
          </p:cNvPr>
          <p:cNvGrpSpPr/>
          <p:nvPr userDrawn="1"/>
        </p:nvGrpSpPr>
        <p:grpSpPr>
          <a:xfrm>
            <a:off x="6190934" y="1701657"/>
            <a:ext cx="5838239" cy="312744"/>
            <a:chOff x="144582" y="1678343"/>
            <a:chExt cx="2742486" cy="312744"/>
          </a:xfrm>
        </p:grpSpPr>
        <p:sp>
          <p:nvSpPr>
            <p:cNvPr id="63" name="AutoShape 33">
              <a:extLst>
                <a:ext uri="{FF2B5EF4-FFF2-40B4-BE49-F238E27FC236}">
                  <a16:creationId xmlns:a16="http://schemas.microsoft.com/office/drawing/2014/main" id="{09414E16-F9DD-49EE-89ED-02225C3D286B}"/>
                </a:ext>
              </a:extLst>
            </p:cNvPr>
            <p:cNvSpPr>
              <a:spLocks noChangeArrowheads="1"/>
            </p:cNvSpPr>
            <p:nvPr userDrawn="1"/>
          </p:nvSpPr>
          <p:spPr bwMode="auto">
            <a:xfrm>
              <a:off x="144582" y="1679057"/>
              <a:ext cx="2742486" cy="312030"/>
            </a:xfrm>
            <a:prstGeom prst="rect">
              <a:avLst/>
            </a:prstGeom>
            <a:gradFill rotWithShape="1">
              <a:gsLst>
                <a:gs pos="10000">
                  <a:schemeClr val="tx2"/>
                </a:gs>
                <a:gs pos="50000">
                  <a:srgbClr val="5D7B85"/>
                </a:gs>
                <a:gs pos="90000">
                  <a:schemeClr val="tx2"/>
                </a:gs>
              </a:gsLst>
              <a:lin ang="3000000" scaled="0"/>
            </a:gradFill>
            <a:ln w="12700">
              <a:noFill/>
              <a:round/>
              <a:headEnd/>
              <a:tailEnd/>
            </a:ln>
          </p:spPr>
          <p:txBody>
            <a:bodyPr wrap="none" tIns="18288" anchor="ctr"/>
            <a:lstStyle/>
            <a:p>
              <a:pPr marL="0" marR="0" lvl="0" indent="0" defTabSz="914400" eaLnBrk="0" fontAlgn="base" latinLnBrk="0" hangingPunct="0">
                <a:lnSpc>
                  <a:spcPct val="100000"/>
                </a:lnSpc>
                <a:spcBef>
                  <a:spcPct val="0"/>
                </a:spcBef>
                <a:spcAft>
                  <a:spcPct val="0"/>
                </a:spcAft>
                <a:buClr>
                  <a:srgbClr val="4D4D4D"/>
                </a:buClr>
                <a:buSzTx/>
                <a:buFontTx/>
                <a:buNone/>
                <a:tabLst/>
                <a:defRPr/>
              </a:pPr>
              <a:endParaRPr kumimoji="0" lang="en-US" sz="1200" i="0" u="none" strike="noStrike" kern="0" cap="none" spc="0" normalizeH="0" baseline="0" noProof="0" dirty="0">
                <a:ln>
                  <a:noFill/>
                </a:ln>
                <a:solidFill>
                  <a:srgbClr val="FFFFFF"/>
                </a:solidFill>
                <a:effectLst/>
                <a:uLnTx/>
                <a:uFillTx/>
                <a:cs typeface="Arial" pitchFamily="34" charset="0"/>
              </a:endParaRPr>
            </a:p>
          </p:txBody>
        </p:sp>
        <p:sp>
          <p:nvSpPr>
            <p:cNvPr id="64" name="TextBox 63">
              <a:extLst>
                <a:ext uri="{FF2B5EF4-FFF2-40B4-BE49-F238E27FC236}">
                  <a16:creationId xmlns:a16="http://schemas.microsoft.com/office/drawing/2014/main" id="{3808BD07-C928-4C1D-87B2-29C80AD75F86}"/>
                </a:ext>
              </a:extLst>
            </p:cNvPr>
            <p:cNvSpPr txBox="1"/>
            <p:nvPr userDrawn="1"/>
          </p:nvSpPr>
          <p:spPr>
            <a:xfrm>
              <a:off x="144582" y="1678343"/>
              <a:ext cx="1291526" cy="307777"/>
            </a:xfrm>
            <a:prstGeom prst="rect">
              <a:avLst/>
            </a:prstGeom>
            <a:noFill/>
          </p:spPr>
          <p:txBody>
            <a:bodyPr wrap="none" rtlCol="0">
              <a:spAutoFit/>
            </a:bodyPr>
            <a:lstStyle/>
            <a:p>
              <a:r>
                <a:rPr lang="en-US" sz="1400" b="1" dirty="0">
                  <a:solidFill>
                    <a:schemeClr val="bg2">
                      <a:lumMod val="40000"/>
                      <a:lumOff val="60000"/>
                    </a:schemeClr>
                  </a:solidFill>
                </a:rPr>
                <a:t>Typical Application Schematic</a:t>
              </a:r>
            </a:p>
          </p:txBody>
        </p:sp>
      </p:grpSp>
    </p:spTree>
    <p:extLst>
      <p:ext uri="{BB962C8B-B14F-4D97-AF65-F5344CB8AC3E}">
        <p14:creationId xmlns:p14="http://schemas.microsoft.com/office/powerpoint/2010/main" val="254028940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Option 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895"/>
            <a:ext cx="12185650" cy="6858001"/>
          </a:xfrm>
          <a:prstGeom prst="rect">
            <a:avLst/>
          </a:prstGeom>
        </p:spPr>
      </p:pic>
      <p:sp>
        <p:nvSpPr>
          <p:cNvPr id="2" name="Title 1"/>
          <p:cNvSpPr>
            <a:spLocks noGrp="1"/>
          </p:cNvSpPr>
          <p:nvPr>
            <p:ph type="title"/>
          </p:nvPr>
        </p:nvSpPr>
        <p:spPr>
          <a:xfrm>
            <a:off x="744880" y="3110756"/>
            <a:ext cx="10702241" cy="1080939"/>
          </a:xfrm>
          <a:noFill/>
        </p:spPr>
        <p:txBody>
          <a:bodyPr wrap="square" tIns="91440" bIns="91440" anchor="b" anchorCtr="0">
            <a:noAutofit/>
          </a:bodyPr>
          <a:lstStyle>
            <a:lvl1pPr algn="ctr">
              <a:lnSpc>
                <a:spcPct val="95000"/>
              </a:lnSpc>
              <a:defRPr sz="3000" b="1" cap="none" baseline="0">
                <a:solidFill>
                  <a:schemeClr val="tx2"/>
                </a:solidFill>
              </a:defRPr>
            </a:lvl1pPr>
          </a:lstStyle>
          <a:p>
            <a:r>
              <a:rPr lang="en-US"/>
              <a:t>Click to edit Master title style</a:t>
            </a:r>
          </a:p>
        </p:txBody>
      </p:sp>
      <p:sp>
        <p:nvSpPr>
          <p:cNvPr id="3" name="Text Placeholder 2"/>
          <p:cNvSpPr>
            <a:spLocks noGrp="1"/>
          </p:cNvSpPr>
          <p:nvPr>
            <p:ph type="body" idx="1" hasCustomPrompt="1"/>
          </p:nvPr>
        </p:nvSpPr>
        <p:spPr>
          <a:xfrm>
            <a:off x="748201" y="4460330"/>
            <a:ext cx="10695599" cy="1500187"/>
          </a:xfrm>
        </p:spPr>
        <p:txBody>
          <a:bodyPr anchor="t" anchorCtr="0">
            <a:normAutofit/>
          </a:bodyPr>
          <a:lstStyle>
            <a:lvl1pPr marL="0" indent="0" algn="ctr">
              <a:buNone/>
              <a:defRPr sz="2200" b="1" i="0" baseline="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subtitle</a:t>
            </a:r>
          </a:p>
        </p:txBody>
      </p:sp>
      <p:sp>
        <p:nvSpPr>
          <p:cNvPr id="13" name="TextBox 12"/>
          <p:cNvSpPr txBox="1"/>
          <p:nvPr userDrawn="1"/>
        </p:nvSpPr>
        <p:spPr>
          <a:xfrm>
            <a:off x="5134979" y="6601688"/>
            <a:ext cx="1922181" cy="153888"/>
          </a:xfrm>
          <a:prstGeom prst="rect">
            <a:avLst/>
          </a:prstGeom>
        </p:spPr>
        <p:txBody>
          <a:bodyPr wrap="none" lIns="0" tIns="0" rIns="0" bIns="0" rtlCol="0" anchor="ctr" anchorCtr="0">
            <a:spAutoFit/>
          </a:bodyPr>
          <a:lstStyle/>
          <a:p>
            <a:pPr algn="ctr">
              <a:defRPr/>
            </a:pPr>
            <a:r>
              <a:rPr lang="en-US" sz="1000" b="1" kern="700" spc="10" baseline="0" dirty="0">
                <a:solidFill>
                  <a:schemeClr val="bg1">
                    <a:lumMod val="50000"/>
                  </a:schemeClr>
                </a:solidFill>
                <a:latin typeface="+mj-lt"/>
                <a:ea typeface="Inter" panose="020B0502030000000004" pitchFamily="34" charset="0"/>
                <a:cs typeface="Arial" panose="020B0604020202020204" pitchFamily="34" charset="0"/>
              </a:rPr>
              <a:t>Confidential     © onsemi 2021</a:t>
            </a:r>
          </a:p>
        </p:txBody>
      </p:sp>
      <p:pic>
        <p:nvPicPr>
          <p:cNvPr id="9" name="Picture 8">
            <a:extLst>
              <a:ext uri="{FF2B5EF4-FFF2-40B4-BE49-F238E27FC236}">
                <a16:creationId xmlns:a16="http://schemas.microsoft.com/office/drawing/2014/main" id="{7E58CCDD-9A8D-4AFD-95A4-1C92A94A4075}"/>
              </a:ext>
            </a:extLst>
          </p:cNvPr>
          <p:cNvPicPr>
            <a:picLocks noChangeAspect="1"/>
          </p:cNvPicPr>
          <p:nvPr userDrawn="1"/>
        </p:nvPicPr>
        <p:blipFill>
          <a:blip r:embed="rId3"/>
          <a:stretch>
            <a:fillRect/>
          </a:stretch>
        </p:blipFill>
        <p:spPr>
          <a:xfrm>
            <a:off x="10291919" y="6421226"/>
            <a:ext cx="1490857" cy="260454"/>
          </a:xfrm>
          <a:prstGeom prst="rect">
            <a:avLst/>
          </a:prstGeom>
        </p:spPr>
      </p:pic>
      <p:sp>
        <p:nvSpPr>
          <p:cNvPr id="11" name="TextBox 10"/>
          <p:cNvSpPr txBox="1"/>
          <p:nvPr userDrawn="1"/>
        </p:nvSpPr>
        <p:spPr>
          <a:xfrm>
            <a:off x="138393" y="6601688"/>
            <a:ext cx="157135" cy="153888"/>
          </a:xfrm>
          <a:prstGeom prst="rect">
            <a:avLst/>
          </a:prstGeom>
        </p:spPr>
        <p:txBody>
          <a:bodyPr wrap="none" lIns="0" tIns="0" rIns="0" bIns="0" rtlCol="0" anchor="ctr" anchorCtr="0">
            <a:spAutoFit/>
          </a:bodyPr>
          <a:lstStyle/>
          <a:p>
            <a:pPr algn="ctr">
              <a:defRPr/>
            </a:pPr>
            <a:fld id="{5853B473-0271-47CF-900A-D77E281FB591}" type="slidenum">
              <a:rPr lang="en-US" sz="1000" b="1" smtClean="0">
                <a:solidFill>
                  <a:schemeClr val="tx2"/>
                </a:solidFill>
                <a:latin typeface="+mj-lt"/>
                <a:ea typeface="Inter" panose="020B0502030000000004" pitchFamily="34" charset="0"/>
                <a:cs typeface="Arial" panose="020B0604020202020204" pitchFamily="34" charset="0"/>
              </a:rPr>
              <a:pPr algn="ctr">
                <a:defRPr/>
              </a:pPr>
              <a:t>‹#›</a:t>
            </a:fld>
            <a:endParaRPr lang="en-US" sz="1000" b="1">
              <a:solidFill>
                <a:schemeClr val="tx2"/>
              </a:solidFill>
              <a:latin typeface="+mj-lt"/>
              <a:ea typeface="Inter" panose="020B0502030000000004" pitchFamily="34" charset="0"/>
              <a:cs typeface="Arial" panose="020B0604020202020204" pitchFamily="34" charset="0"/>
            </a:endParaRPr>
          </a:p>
        </p:txBody>
      </p:sp>
      <p:cxnSp>
        <p:nvCxnSpPr>
          <p:cNvPr id="12" name="Straight Connector 11"/>
          <p:cNvCxnSpPr/>
          <p:nvPr userDrawn="1"/>
        </p:nvCxnSpPr>
        <p:spPr>
          <a:xfrm>
            <a:off x="1420390" y="4328174"/>
            <a:ext cx="935122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83525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362044" y="623139"/>
            <a:ext cx="11829957" cy="140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4842484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067272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pic>
        <p:nvPicPr>
          <p:cNvPr id="7" name="Picture 6" descr="onsemi_logo_tagline.png"/>
          <p:cNvPicPr>
            <a:picLocks noChangeAspect="1"/>
          </p:cNvPicPr>
          <p:nvPr/>
        </p:nvPicPr>
        <p:blipFill>
          <a:blip r:embed="rId2"/>
          <a:stretch>
            <a:fillRect/>
          </a:stretch>
        </p:blipFill>
        <p:spPr>
          <a:xfrm>
            <a:off x="3624947" y="2544567"/>
            <a:ext cx="4942105" cy="1441303"/>
          </a:xfrm>
          <a:prstGeom prst="rect">
            <a:avLst/>
          </a:prstGeom>
        </p:spPr>
      </p:pic>
      <p:sp>
        <p:nvSpPr>
          <p:cNvPr id="15" name="TextBox 14"/>
          <p:cNvSpPr txBox="1"/>
          <p:nvPr userDrawn="1"/>
        </p:nvSpPr>
        <p:spPr>
          <a:xfrm>
            <a:off x="4910109" y="5059903"/>
            <a:ext cx="2371780" cy="369332"/>
          </a:xfrm>
          <a:prstGeom prst="rect">
            <a:avLst/>
          </a:prstGeom>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tx2"/>
                </a:solidFill>
                <a:effectLst/>
                <a:uLnTx/>
                <a:uFillTx/>
              </a:rPr>
              <a:t>Follow Us @onsemi</a:t>
            </a:r>
          </a:p>
        </p:txBody>
      </p:sp>
      <p:grpSp>
        <p:nvGrpSpPr>
          <p:cNvPr id="23" name="Group 22"/>
          <p:cNvGrpSpPr/>
          <p:nvPr userDrawn="1"/>
        </p:nvGrpSpPr>
        <p:grpSpPr>
          <a:xfrm>
            <a:off x="4156321" y="5634960"/>
            <a:ext cx="3879356" cy="398110"/>
            <a:chOff x="4235925" y="5527380"/>
            <a:chExt cx="3878346" cy="398110"/>
          </a:xfrm>
        </p:grpSpPr>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98330" y="5527380"/>
              <a:ext cx="468052" cy="379903"/>
            </a:xfrm>
            <a:prstGeom prst="rect">
              <a:avLst/>
            </a:prstGeom>
            <a:ln>
              <a:noFill/>
            </a:ln>
            <a:effectLst>
              <a:outerShdw blurRad="114300" dist="25400" dir="5400000" algn="t" rotWithShape="0">
                <a:prstClr val="black">
                  <a:alpha val="40000"/>
                </a:prstClr>
              </a:outerShdw>
            </a:effectLst>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17277" y="5527380"/>
              <a:ext cx="379903" cy="379903"/>
            </a:xfrm>
            <a:prstGeom prst="rect">
              <a:avLst/>
            </a:prstGeom>
            <a:ln>
              <a:noFill/>
            </a:ln>
            <a:effectLst>
              <a:outerShdw blurRad="114300" dist="25400" dir="5400000" algn="t" rotWithShape="0">
                <a:prstClr val="black">
                  <a:alpha val="40000"/>
                </a:prstClr>
              </a:outerShdw>
            </a:effectLst>
          </p:spPr>
        </p:pic>
        <p:pic>
          <p:nvPicPr>
            <p:cNvPr id="18" name="Picture 17"/>
            <p:cNvPicPr>
              <a:picLocks noChangeAspect="1"/>
            </p:cNvPicPr>
            <p:nvPr userDrawn="1"/>
          </p:nvPicPr>
          <p:blipFill rotWithShape="1">
            <a:blip r:embed="rId5" cstate="print">
              <a:extLst>
                <a:ext uri="{28A0092B-C50C-407E-A947-70E740481C1C}">
                  <a14:useLocalDpi xmlns:a14="http://schemas.microsoft.com/office/drawing/2010/main" val="0"/>
                </a:ext>
              </a:extLst>
            </a:blip>
            <a:srcRect l="13244" t="14024" r="14386" b="14591"/>
            <a:stretch/>
          </p:blipFill>
          <p:spPr>
            <a:xfrm>
              <a:off x="4235925" y="5542904"/>
              <a:ext cx="385142" cy="379903"/>
            </a:xfrm>
            <a:prstGeom prst="rect">
              <a:avLst/>
            </a:prstGeom>
            <a:ln>
              <a:noFill/>
            </a:ln>
            <a:effectLst>
              <a:outerShdw blurRad="114300" dist="25400" dir="5400000" algn="t" rotWithShape="0">
                <a:prstClr val="black">
                  <a:alpha val="40000"/>
                </a:prstClr>
              </a:outerShdw>
            </a:effectLst>
          </p:spPr>
        </p:pic>
        <p:pic>
          <p:nvPicPr>
            <p:cNvPr id="19" name="Picture 18"/>
            <p:cNvPicPr>
              <a:picLocks noChangeAspect="1"/>
            </p:cNvPicPr>
            <p:nvPr userDrawn="1"/>
          </p:nvPicPr>
          <p:blipFill>
            <a:blip r:embed="rId6" cstate="print">
              <a:extLst>
                <a:ext uri="{28A0092B-C50C-407E-A947-70E740481C1C}">
                  <a14:useLocalDpi xmlns:a14="http://schemas.microsoft.com/office/drawing/2010/main" val="0"/>
                </a:ext>
              </a:extLst>
            </a:blip>
            <a:srcRect l="17177" r="15128"/>
            <a:stretch>
              <a:fillRect/>
            </a:stretch>
          </p:blipFill>
          <p:spPr>
            <a:xfrm>
              <a:off x="5070021" y="5545587"/>
              <a:ext cx="457200" cy="379903"/>
            </a:xfrm>
            <a:prstGeom prst="rect">
              <a:avLst/>
            </a:prstGeom>
            <a:ln>
              <a:noFill/>
            </a:ln>
            <a:effectLst>
              <a:outerShdw blurRad="114300" dist="25400" dir="5400000" algn="t" rotWithShape="0">
                <a:prstClr val="black">
                  <a:alpha val="40000"/>
                </a:prstClr>
              </a:outerShdw>
            </a:effectLst>
          </p:spPr>
        </p:pic>
        <p:pic>
          <p:nvPicPr>
            <p:cNvPr id="20" name="Picture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734368" y="5542904"/>
              <a:ext cx="379903" cy="379903"/>
            </a:xfrm>
            <a:prstGeom prst="rect">
              <a:avLst/>
            </a:prstGeom>
            <a:ln>
              <a:noFill/>
            </a:ln>
            <a:effectLst>
              <a:outerShdw blurRad="114300" dist="25400" dir="5400000" algn="t" rotWithShape="0">
                <a:prstClr val="black">
                  <a:alpha val="40000"/>
                </a:prstClr>
              </a:outerShdw>
            </a:effectLst>
          </p:spPr>
        </p:pic>
      </p:grpSp>
      <p:sp>
        <p:nvSpPr>
          <p:cNvPr id="22" name="TextBox 21"/>
          <p:cNvSpPr txBox="1"/>
          <p:nvPr userDrawn="1"/>
        </p:nvSpPr>
        <p:spPr>
          <a:xfrm>
            <a:off x="5298136" y="6190684"/>
            <a:ext cx="1595726" cy="369332"/>
          </a:xfrm>
          <a:prstGeom prst="rect">
            <a:avLst/>
          </a:prstGeom>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tx2"/>
                </a:solidFill>
                <a:effectLst/>
                <a:uLnTx/>
                <a:uFillTx/>
              </a:rPr>
              <a:t>www.onsemi</a:t>
            </a:r>
          </a:p>
        </p:txBody>
      </p:sp>
    </p:spTree>
    <p:extLst>
      <p:ext uri="{BB962C8B-B14F-4D97-AF65-F5344CB8AC3E}">
        <p14:creationId xmlns:p14="http://schemas.microsoft.com/office/powerpoint/2010/main" val="37952410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Option 2">
    <p:spTree>
      <p:nvGrpSpPr>
        <p:cNvPr id="1" name=""/>
        <p:cNvGrpSpPr/>
        <p:nvPr/>
      </p:nvGrpSpPr>
      <p:grpSpPr>
        <a:xfrm>
          <a:off x="0" y="0"/>
          <a:ext cx="0" cy="0"/>
          <a:chOff x="0" y="0"/>
          <a:chExt cx="0" cy="0"/>
        </a:xfrm>
      </p:grpSpPr>
      <p:pic>
        <p:nvPicPr>
          <p:cNvPr id="5" name="Picture 4" descr="Section Dark Option 1.jpg"/>
          <p:cNvPicPr>
            <a:picLocks noChangeAspect="1"/>
          </p:cNvPicPr>
          <p:nvPr userDrawn="1"/>
        </p:nvPicPr>
        <p:blipFill>
          <a:blip r:embed="rId2"/>
          <a:srcRect r="274"/>
          <a:stretch>
            <a:fillRect/>
          </a:stretch>
        </p:blipFill>
        <p:spPr>
          <a:xfrm>
            <a:off x="-64" y="2680"/>
            <a:ext cx="12192127" cy="6855321"/>
          </a:xfrm>
          <a:prstGeom prst="rect">
            <a:avLst/>
          </a:prstGeom>
        </p:spPr>
      </p:pic>
      <p:sp>
        <p:nvSpPr>
          <p:cNvPr id="2" name="Title 1"/>
          <p:cNvSpPr>
            <a:spLocks noGrp="1"/>
          </p:cNvSpPr>
          <p:nvPr>
            <p:ph type="title"/>
          </p:nvPr>
        </p:nvSpPr>
        <p:spPr>
          <a:xfrm>
            <a:off x="744880" y="3119721"/>
            <a:ext cx="10702241" cy="1071974"/>
          </a:xfrm>
          <a:noFill/>
        </p:spPr>
        <p:txBody>
          <a:bodyPr wrap="square" tIns="91440" bIns="91440" anchor="b" anchorCtr="0">
            <a:noAutofit/>
          </a:bodyPr>
          <a:lstStyle>
            <a:lvl1pPr algn="ctr">
              <a:lnSpc>
                <a:spcPct val="95000"/>
              </a:lnSpc>
              <a:defRPr sz="3000" b="1" cap="none" baseline="0">
                <a:solidFill>
                  <a:schemeClr val="bg1"/>
                </a:solidFill>
              </a:defRPr>
            </a:lvl1pPr>
          </a:lstStyle>
          <a:p>
            <a:r>
              <a:rPr lang="en-US"/>
              <a:t>Click to edit Master title style</a:t>
            </a:r>
          </a:p>
        </p:txBody>
      </p:sp>
      <p:sp>
        <p:nvSpPr>
          <p:cNvPr id="3" name="Text Placeholder 2"/>
          <p:cNvSpPr>
            <a:spLocks noGrp="1"/>
          </p:cNvSpPr>
          <p:nvPr>
            <p:ph type="body" idx="1" hasCustomPrompt="1"/>
          </p:nvPr>
        </p:nvSpPr>
        <p:spPr>
          <a:xfrm>
            <a:off x="748201" y="4496190"/>
            <a:ext cx="10695599" cy="1500187"/>
          </a:xfrm>
        </p:spPr>
        <p:txBody>
          <a:bodyPr anchor="t" anchorCtr="0">
            <a:normAutofit/>
          </a:bodyPr>
          <a:lstStyle>
            <a:lvl1pPr marL="0" indent="0" algn="ctr">
              <a:buNone/>
              <a:defRPr sz="2200" b="1" i="0" baseline="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subtitle</a:t>
            </a:r>
          </a:p>
        </p:txBody>
      </p:sp>
      <p:cxnSp>
        <p:nvCxnSpPr>
          <p:cNvPr id="8" name="Straight Connector 7"/>
          <p:cNvCxnSpPr/>
          <p:nvPr userDrawn="1"/>
        </p:nvCxnSpPr>
        <p:spPr>
          <a:xfrm>
            <a:off x="1420390" y="4310244"/>
            <a:ext cx="935122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4975439" y="6601688"/>
            <a:ext cx="2241262" cy="153888"/>
          </a:xfrm>
          <a:prstGeom prst="rect">
            <a:avLst/>
          </a:prstGeom>
        </p:spPr>
        <p:txBody>
          <a:bodyPr wrap="none" lIns="0" tIns="0" rIns="0" bIns="0" rtlCol="0" anchor="ctr" anchorCtr="0">
            <a:spAutoFit/>
          </a:bodyPr>
          <a:lstStyle/>
          <a:p>
            <a:pPr algn="ctr">
              <a:defRPr/>
            </a:pPr>
            <a:r>
              <a:rPr lang="en-US" sz="1000" b="1" kern="700" spc="10" baseline="0">
                <a:solidFill>
                  <a:schemeClr val="bg1">
                    <a:lumMod val="50000"/>
                  </a:schemeClr>
                </a:solidFill>
                <a:latin typeface="+mj-lt"/>
                <a:ea typeface="Inter" panose="020B0502030000000004" pitchFamily="34" charset="0"/>
                <a:cs typeface="Arial" panose="020B0604020202020204" pitchFamily="34" charset="0"/>
              </a:rPr>
              <a:t>Internal Use Only     </a:t>
            </a:r>
            <a:r>
              <a:rPr lang="en-US" sz="1000" b="1" kern="700" spc="10" baseline="0" dirty="0">
                <a:solidFill>
                  <a:schemeClr val="bg1">
                    <a:lumMod val="50000"/>
                  </a:schemeClr>
                </a:solidFill>
                <a:latin typeface="+mj-lt"/>
                <a:ea typeface="Inter" panose="020B0502030000000004" pitchFamily="34" charset="0"/>
                <a:cs typeface="Arial" panose="020B0604020202020204" pitchFamily="34" charset="0"/>
              </a:rPr>
              <a:t>© onsemi 2021</a:t>
            </a:r>
          </a:p>
        </p:txBody>
      </p:sp>
      <p:pic>
        <p:nvPicPr>
          <p:cNvPr id="11" name="Picture 10">
            <a:extLst>
              <a:ext uri="{FF2B5EF4-FFF2-40B4-BE49-F238E27FC236}">
                <a16:creationId xmlns:a16="http://schemas.microsoft.com/office/drawing/2014/main" id="{63AD8E52-43D2-4F06-A83A-E75DA3B2CED2}"/>
              </a:ext>
            </a:extLst>
          </p:cNvPr>
          <p:cNvPicPr>
            <a:picLocks noChangeAspect="1"/>
          </p:cNvPicPr>
          <p:nvPr userDrawn="1"/>
        </p:nvPicPr>
        <p:blipFill>
          <a:blip r:embed="rId3"/>
          <a:stretch>
            <a:fillRect/>
          </a:stretch>
        </p:blipFill>
        <p:spPr>
          <a:xfrm>
            <a:off x="10321423" y="6441146"/>
            <a:ext cx="1490857" cy="274320"/>
          </a:xfrm>
          <a:prstGeom prst="rect">
            <a:avLst/>
          </a:prstGeom>
        </p:spPr>
      </p:pic>
      <p:sp>
        <p:nvSpPr>
          <p:cNvPr id="12" name="TextBox 11"/>
          <p:cNvSpPr txBox="1"/>
          <p:nvPr userDrawn="1"/>
        </p:nvSpPr>
        <p:spPr>
          <a:xfrm>
            <a:off x="138393" y="6601688"/>
            <a:ext cx="157135" cy="153888"/>
          </a:xfrm>
          <a:prstGeom prst="rect">
            <a:avLst/>
          </a:prstGeom>
        </p:spPr>
        <p:txBody>
          <a:bodyPr wrap="none" lIns="0" tIns="0" rIns="0" bIns="0" rtlCol="0" anchor="ctr" anchorCtr="0">
            <a:spAutoFit/>
          </a:bodyPr>
          <a:lstStyle/>
          <a:p>
            <a:pPr algn="ctr">
              <a:defRPr/>
            </a:pPr>
            <a:fld id="{5853B473-0271-47CF-900A-D77E281FB591}" type="slidenum">
              <a:rPr lang="en-US" sz="1000" b="1" smtClean="0">
                <a:solidFill>
                  <a:schemeClr val="bg1">
                    <a:lumMod val="50000"/>
                  </a:schemeClr>
                </a:solidFill>
                <a:latin typeface="+mj-lt"/>
                <a:ea typeface="Inter" panose="020B0502030000000004" pitchFamily="34" charset="0"/>
                <a:cs typeface="Arial" panose="020B0604020202020204" pitchFamily="34" charset="0"/>
              </a:rPr>
              <a:pPr algn="ctr">
                <a:defRPr/>
              </a:pPr>
              <a:t>‹#›</a:t>
            </a:fld>
            <a:endParaRPr lang="en-US" sz="1000" b="1">
              <a:solidFill>
                <a:schemeClr val="bg1">
                  <a:lumMod val="50000"/>
                </a:schemeClr>
              </a:solidFill>
              <a:latin typeface="+mj-lt"/>
              <a:ea typeface="Inter" panose="020B0502030000000004" pitchFamily="34" charset="0"/>
              <a:cs typeface="Arial" panose="020B0604020202020204" pitchFamily="34" charset="0"/>
            </a:endParaRPr>
          </a:p>
        </p:txBody>
      </p:sp>
    </p:spTree>
    <p:extLst>
      <p:ext uri="{BB962C8B-B14F-4D97-AF65-F5344CB8AC3E}">
        <p14:creationId xmlns:p14="http://schemas.microsoft.com/office/powerpoint/2010/main" val="425103466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a:xfrm>
            <a:off x="330799" y="149012"/>
            <a:ext cx="11530403" cy="512064"/>
          </a:xfrm>
        </p:spPr>
        <p:txBody>
          <a:bodyPr/>
          <a:lstStyle/>
          <a:p>
            <a:r>
              <a:rPr lang="en-US"/>
              <a:t>Click to edit Master title style</a:t>
            </a:r>
          </a:p>
        </p:txBody>
      </p:sp>
      <p:sp>
        <p:nvSpPr>
          <p:cNvPr id="8" name="Content Placeholder 7"/>
          <p:cNvSpPr>
            <a:spLocks noGrp="1"/>
          </p:cNvSpPr>
          <p:nvPr>
            <p:ph sz="quarter" idx="10"/>
          </p:nvPr>
        </p:nvSpPr>
        <p:spPr>
          <a:xfrm>
            <a:off x="329205" y="753533"/>
            <a:ext cx="11533588"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136131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5407021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hasCustomPrompt="1"/>
          </p:nvPr>
        </p:nvSpPr>
        <p:spPr>
          <a:xfrm>
            <a:off x="330799" y="593476"/>
            <a:ext cx="11530403" cy="443198"/>
          </a:xfrm>
          <a:noFill/>
        </p:spPr>
        <p:txBody>
          <a:bodyPr vert="horz" wrap="square" lIns="109728" tIns="45720" rIns="91440" bIns="45720" rtlCol="0">
            <a:spAutoFit/>
          </a:bodyPr>
          <a:lstStyle>
            <a:lvl1pPr marL="0" algn="l" defTabSz="456924" rtl="0" eaLnBrk="1" latinLnBrk="0" hangingPunct="1">
              <a:buNone/>
              <a:defRPr lang="en-US" sz="2400" b="0" i="0" kern="1200" dirty="0" smtClean="0">
                <a:solidFill>
                  <a:srgbClr val="63858F"/>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dirty="0"/>
              <a:t>Click to edit Master subtitle styles</a:t>
            </a:r>
          </a:p>
        </p:txBody>
      </p:sp>
    </p:spTree>
    <p:extLst>
      <p:ext uri="{BB962C8B-B14F-4D97-AF65-F5344CB8AC3E}">
        <p14:creationId xmlns:p14="http://schemas.microsoft.com/office/powerpoint/2010/main" val="370078786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Subtit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hasCustomPrompt="1"/>
          </p:nvPr>
        </p:nvSpPr>
        <p:spPr>
          <a:xfrm>
            <a:off x="330799" y="593476"/>
            <a:ext cx="11530403" cy="443198"/>
          </a:xfrm>
          <a:noFill/>
        </p:spPr>
        <p:txBody>
          <a:bodyPr vert="horz" wrap="square" lIns="109728" tIns="45720" rIns="91440" bIns="45720" rtlCol="0">
            <a:spAutoFit/>
          </a:bodyPr>
          <a:lstStyle>
            <a:lvl1pPr marL="0" algn="l" defTabSz="456924" rtl="0" eaLnBrk="1" latinLnBrk="0" hangingPunct="1">
              <a:buNone/>
              <a:defRPr lang="en-US" sz="2400" b="0" i="0" kern="1200" dirty="0" smtClean="0">
                <a:solidFill>
                  <a:srgbClr val="63858F"/>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a:t>Click to edit Master subtitle styles</a:t>
            </a:r>
            <a:endParaRPr lang="en-US" dirty="0"/>
          </a:p>
        </p:txBody>
      </p:sp>
      <p:sp>
        <p:nvSpPr>
          <p:cNvPr id="6" name="Content Placeholder 5"/>
          <p:cNvSpPr>
            <a:spLocks noGrp="1"/>
          </p:cNvSpPr>
          <p:nvPr>
            <p:ph sz="quarter" idx="12"/>
          </p:nvPr>
        </p:nvSpPr>
        <p:spPr>
          <a:xfrm>
            <a:off x="329205" y="1159933"/>
            <a:ext cx="11533588" cy="5427663"/>
          </a:xfrm>
        </p:spPr>
        <p:txBody>
          <a:bodyPr l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374672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Line Title ">
    <p:spTree>
      <p:nvGrpSpPr>
        <p:cNvPr id="1" name=""/>
        <p:cNvGrpSpPr/>
        <p:nvPr/>
      </p:nvGrpSpPr>
      <p:grpSpPr>
        <a:xfrm>
          <a:off x="0" y="0"/>
          <a:ext cx="0" cy="0"/>
          <a:chOff x="0" y="0"/>
          <a:chExt cx="0" cy="0"/>
        </a:xfrm>
      </p:grpSpPr>
      <p:sp>
        <p:nvSpPr>
          <p:cNvPr id="2" name="Title 1"/>
          <p:cNvSpPr>
            <a:spLocks noGrp="1"/>
          </p:cNvSpPr>
          <p:nvPr>
            <p:ph type="title"/>
          </p:nvPr>
        </p:nvSpPr>
        <p:spPr>
          <a:xfrm>
            <a:off x="331311" y="138607"/>
            <a:ext cx="11533588" cy="943532"/>
          </a:xfrm>
        </p:spPr>
        <p:txBody>
          <a:bodyPr anchor="b" anchorCtr="0"/>
          <a:lstStyle/>
          <a:p>
            <a:r>
              <a:rPr lang="en-US"/>
              <a:t>Click to edit Master title style</a:t>
            </a:r>
          </a:p>
        </p:txBody>
      </p:sp>
    </p:spTree>
    <p:extLst>
      <p:ext uri="{BB962C8B-B14F-4D97-AF65-F5344CB8AC3E}">
        <p14:creationId xmlns:p14="http://schemas.microsoft.com/office/powerpoint/2010/main" val="60973362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Lin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1311" y="138606"/>
            <a:ext cx="11533588" cy="943532"/>
          </a:xfrm>
        </p:spPr>
        <p:txBody>
          <a:bodyPr anchor="b" anchorCtr="0"/>
          <a:lstStyle/>
          <a:p>
            <a:r>
              <a:rPr lang="en-US"/>
              <a:t>Click to edit Master title style</a:t>
            </a:r>
          </a:p>
        </p:txBody>
      </p:sp>
      <p:sp>
        <p:nvSpPr>
          <p:cNvPr id="8" name="Content Placeholder 7"/>
          <p:cNvSpPr>
            <a:spLocks noGrp="1"/>
          </p:cNvSpPr>
          <p:nvPr>
            <p:ph sz="quarter" idx="12"/>
          </p:nvPr>
        </p:nvSpPr>
        <p:spPr>
          <a:xfrm>
            <a:off x="330798" y="1170561"/>
            <a:ext cx="11533588" cy="5385882"/>
          </a:xfrm>
        </p:spPr>
        <p:txBody>
          <a:bodyPr lIns="109728"/>
          <a:lstStyle>
            <a:lvl3pPr>
              <a:spcBef>
                <a:spcPts val="60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702355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0799" y="149012"/>
            <a:ext cx="11530403" cy="512064"/>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330798" y="1024468"/>
            <a:ext cx="11533588" cy="520431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Box 16"/>
          <p:cNvSpPr txBox="1"/>
          <p:nvPr userDrawn="1"/>
        </p:nvSpPr>
        <p:spPr>
          <a:xfrm>
            <a:off x="138393" y="6601688"/>
            <a:ext cx="157135" cy="153888"/>
          </a:xfrm>
          <a:prstGeom prst="rect">
            <a:avLst/>
          </a:prstGeom>
        </p:spPr>
        <p:txBody>
          <a:bodyPr wrap="none" lIns="0" tIns="0" rIns="0" bIns="0" rtlCol="0" anchor="ctr" anchorCtr="0">
            <a:spAutoFit/>
          </a:bodyPr>
          <a:lstStyle/>
          <a:p>
            <a:pPr algn="ctr">
              <a:defRPr/>
            </a:pPr>
            <a:fld id="{5853B473-0271-47CF-900A-D77E281FB591}" type="slidenum">
              <a:rPr lang="en-US" sz="1000" b="1" smtClean="0">
                <a:solidFill>
                  <a:schemeClr val="tx2"/>
                </a:solidFill>
                <a:latin typeface="+mj-lt"/>
                <a:ea typeface="Inter" panose="020B0502030000000004" pitchFamily="34" charset="0"/>
                <a:cs typeface="Arial" panose="020B0604020202020204" pitchFamily="34" charset="0"/>
              </a:rPr>
              <a:pPr algn="ctr">
                <a:defRPr/>
              </a:pPr>
              <a:t>‹#›</a:t>
            </a:fld>
            <a:endParaRPr lang="en-US" sz="1000" b="1">
              <a:solidFill>
                <a:schemeClr val="tx2"/>
              </a:solidFill>
              <a:latin typeface="+mj-lt"/>
              <a:ea typeface="Inter" panose="020B0502030000000004" pitchFamily="34" charset="0"/>
              <a:cs typeface="Arial" panose="020B0604020202020204" pitchFamily="34" charset="0"/>
            </a:endParaRPr>
          </a:p>
        </p:txBody>
      </p:sp>
      <p:sp>
        <p:nvSpPr>
          <p:cNvPr id="20" name="TextBox 19"/>
          <p:cNvSpPr txBox="1"/>
          <p:nvPr userDrawn="1"/>
        </p:nvSpPr>
        <p:spPr>
          <a:xfrm>
            <a:off x="4975439" y="6601688"/>
            <a:ext cx="2241262" cy="153888"/>
          </a:xfrm>
          <a:prstGeom prst="rect">
            <a:avLst/>
          </a:prstGeom>
        </p:spPr>
        <p:txBody>
          <a:bodyPr wrap="none" lIns="0" tIns="0" rIns="0" bIns="0" rtlCol="0" anchor="ctr" anchorCtr="0">
            <a:spAutoFit/>
          </a:bodyPr>
          <a:lstStyle/>
          <a:p>
            <a:pPr algn="ctr">
              <a:defRPr/>
            </a:pPr>
            <a:r>
              <a:rPr lang="en-US" sz="1000" b="1" kern="700" spc="10" baseline="0">
                <a:solidFill>
                  <a:schemeClr val="bg1">
                    <a:lumMod val="50000"/>
                  </a:schemeClr>
                </a:solidFill>
                <a:latin typeface="+mj-lt"/>
                <a:ea typeface="Inter" panose="020B0502030000000004" pitchFamily="34" charset="0"/>
                <a:cs typeface="Arial" panose="020B0604020202020204" pitchFamily="34" charset="0"/>
              </a:rPr>
              <a:t>Public Information     </a:t>
            </a:r>
            <a:r>
              <a:rPr lang="en-US" sz="1000" b="1" kern="700" spc="10" baseline="0" dirty="0">
                <a:solidFill>
                  <a:schemeClr val="bg1">
                    <a:lumMod val="50000"/>
                  </a:schemeClr>
                </a:solidFill>
                <a:latin typeface="+mj-lt"/>
                <a:ea typeface="Inter" panose="020B0502030000000004" pitchFamily="34" charset="0"/>
                <a:cs typeface="Arial" panose="020B0604020202020204" pitchFamily="34" charset="0"/>
              </a:rPr>
              <a:t>© onsemi 2021</a:t>
            </a:r>
          </a:p>
        </p:txBody>
      </p:sp>
      <p:sp>
        <p:nvSpPr>
          <p:cNvPr id="14" name="Rectangle 13"/>
          <p:cNvSpPr/>
          <p:nvPr userDrawn="1"/>
        </p:nvSpPr>
        <p:spPr>
          <a:xfrm rot="10800000" flipH="1">
            <a:off x="-63" y="6812287"/>
            <a:ext cx="12192127" cy="45719"/>
          </a:xfrm>
          <a:prstGeom prst="rect">
            <a:avLst/>
          </a:prstGeom>
          <a:gradFill flip="none" rotWithShape="1">
            <a:gsLst>
              <a:gs pos="47000">
                <a:schemeClr val="accent1">
                  <a:alpha val="50000"/>
                </a:schemeClr>
              </a:gs>
              <a:gs pos="77000">
                <a:schemeClr val="tx2">
                  <a:lumMod val="60000"/>
                  <a:lumOff val="40000"/>
                  <a:alpha val="50000"/>
                </a:schemeClr>
              </a:gs>
              <a:gs pos="100000">
                <a:srgbClr val="648692">
                  <a:alpha val="49804"/>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6" name="Rectangle 15"/>
          <p:cNvSpPr/>
          <p:nvPr userDrawn="1"/>
        </p:nvSpPr>
        <p:spPr>
          <a:xfrm rot="10800000">
            <a:off x="-63" y="8"/>
            <a:ext cx="12192127" cy="45719"/>
          </a:xfrm>
          <a:prstGeom prst="rect">
            <a:avLst/>
          </a:prstGeom>
          <a:gradFill flip="none" rotWithShape="1">
            <a:gsLst>
              <a:gs pos="47000">
                <a:schemeClr val="accent1">
                  <a:alpha val="50000"/>
                </a:schemeClr>
              </a:gs>
              <a:gs pos="77000">
                <a:schemeClr val="tx2">
                  <a:lumMod val="60000"/>
                  <a:lumOff val="40000"/>
                  <a:alpha val="50000"/>
                </a:schemeClr>
              </a:gs>
              <a:gs pos="100000">
                <a:srgbClr val="648692">
                  <a:alpha val="49804"/>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8" name="Picture 17">
            <a:extLst>
              <a:ext uri="{FF2B5EF4-FFF2-40B4-BE49-F238E27FC236}">
                <a16:creationId xmlns:a16="http://schemas.microsoft.com/office/drawing/2014/main" id="{B48FF6F5-18B0-5D40-9D06-8144B7F5F0F0}"/>
              </a:ext>
            </a:extLst>
          </p:cNvPr>
          <p:cNvPicPr>
            <a:picLocks noChangeAspect="1"/>
          </p:cNvPicPr>
          <p:nvPr userDrawn="1"/>
        </p:nvPicPr>
        <p:blipFill>
          <a:blip r:embed="rId24"/>
          <a:stretch>
            <a:fillRect/>
          </a:stretch>
        </p:blipFill>
        <p:spPr>
          <a:xfrm>
            <a:off x="10291919" y="6421226"/>
            <a:ext cx="1490857" cy="260454"/>
          </a:xfrm>
          <a:prstGeom prst="rect">
            <a:avLst/>
          </a:prstGeom>
        </p:spPr>
      </p:pic>
    </p:spTree>
    <p:extLst>
      <p:ext uri="{BB962C8B-B14F-4D97-AF65-F5344CB8AC3E}">
        <p14:creationId xmlns:p14="http://schemas.microsoft.com/office/powerpoint/2010/main" val="152953792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Lst>
  <p:transition>
    <p:fade/>
  </p:transition>
  <p:txStyles>
    <p:titleStyle>
      <a:lvl1pPr algn="l" defTabSz="914400" rtl="0" eaLnBrk="1" latinLnBrk="0" hangingPunct="1">
        <a:lnSpc>
          <a:spcPct val="92000"/>
        </a:lnSpc>
        <a:spcBef>
          <a:spcPct val="0"/>
        </a:spcBef>
        <a:buNone/>
        <a:defRPr sz="3000" b="1" i="0" kern="1100" baseline="0">
          <a:solidFill>
            <a:schemeClr val="tx2"/>
          </a:solidFill>
          <a:latin typeface="+mj-lt"/>
          <a:ea typeface="+mj-ea"/>
          <a:cs typeface="+mj-cs"/>
        </a:defRPr>
      </a:lvl1pPr>
    </p:titleStyle>
    <p:bodyStyle>
      <a:lvl1pPr marL="261938" indent="-261938" algn="l" defTabSz="914400" rtl="0" eaLnBrk="1" latinLnBrk="0" hangingPunct="1">
        <a:lnSpc>
          <a:spcPct val="100000"/>
        </a:lnSpc>
        <a:spcBef>
          <a:spcPts val="1200"/>
        </a:spcBef>
        <a:buClr>
          <a:schemeClr val="bg1">
            <a:lumMod val="65000"/>
          </a:schemeClr>
        </a:buClr>
        <a:buFont typeface="Arial" pitchFamily="34" charset="0"/>
        <a:buChar char="•"/>
        <a:defRPr sz="2400" b="0" kern="1000">
          <a:solidFill>
            <a:schemeClr val="tx1">
              <a:lumMod val="85000"/>
            </a:schemeClr>
          </a:solidFill>
          <a:latin typeface="+mn-lt"/>
          <a:ea typeface="+mn-ea"/>
          <a:cs typeface="+mn-cs"/>
        </a:defRPr>
      </a:lvl1pPr>
      <a:lvl2pPr marL="608013" indent="-269875" algn="l" defTabSz="914400" rtl="0" eaLnBrk="1" latinLnBrk="0" hangingPunct="1">
        <a:lnSpc>
          <a:spcPct val="100000"/>
        </a:lnSpc>
        <a:spcBef>
          <a:spcPts val="800"/>
        </a:spcBef>
        <a:buClr>
          <a:schemeClr val="bg1">
            <a:lumMod val="65000"/>
          </a:schemeClr>
        </a:buClr>
        <a:buFont typeface="Arial" pitchFamily="34" charset="0"/>
        <a:buChar char="−"/>
        <a:defRPr sz="2200" b="0" kern="1000">
          <a:solidFill>
            <a:schemeClr val="tx1">
              <a:lumMod val="65000"/>
              <a:lumOff val="35000"/>
            </a:schemeClr>
          </a:solidFill>
          <a:latin typeface="+mn-lt"/>
          <a:ea typeface="+mn-ea"/>
          <a:cs typeface="+mn-cs"/>
        </a:defRPr>
      </a:lvl2pPr>
      <a:lvl3pPr marL="914400" indent="-223838" algn="l" defTabSz="914400" rtl="0" eaLnBrk="1" latinLnBrk="0" hangingPunct="1">
        <a:lnSpc>
          <a:spcPct val="100000"/>
        </a:lnSpc>
        <a:spcBef>
          <a:spcPts val="600"/>
        </a:spcBef>
        <a:buClr>
          <a:schemeClr val="bg1">
            <a:lumMod val="65000"/>
          </a:schemeClr>
        </a:buClr>
        <a:buFont typeface="Wingdings" pitchFamily="2" charset="2"/>
        <a:buChar char="§"/>
        <a:defRPr sz="1800" b="0" kern="1000" baseline="0">
          <a:solidFill>
            <a:schemeClr val="tx1">
              <a:lumMod val="50000"/>
              <a:lumOff val="50000"/>
            </a:schemeClr>
          </a:solidFill>
          <a:latin typeface="+mn-lt"/>
          <a:ea typeface="+mn-ea"/>
          <a:cs typeface="+mn-cs"/>
        </a:defRPr>
      </a:lvl3pPr>
      <a:lvl4pPr marL="1257300" indent="-206375" algn="l" defTabSz="914400" rtl="0" eaLnBrk="1" latinLnBrk="0" hangingPunct="1">
        <a:lnSpc>
          <a:spcPct val="100000"/>
        </a:lnSpc>
        <a:spcBef>
          <a:spcPts val="400"/>
        </a:spcBef>
        <a:buClr>
          <a:schemeClr val="bg1">
            <a:lumMod val="65000"/>
          </a:schemeClr>
        </a:buClr>
        <a:buFont typeface="Arial" pitchFamily="34" charset="0"/>
        <a:buChar char="▫"/>
        <a:defRPr sz="1700" b="0" kern="1000">
          <a:solidFill>
            <a:schemeClr val="bg1">
              <a:lumMod val="65000"/>
            </a:schemeClr>
          </a:solidFill>
          <a:latin typeface="+mn-lt"/>
          <a:ea typeface="+mn-ea"/>
          <a:cs typeface="+mn-cs"/>
        </a:defRPr>
      </a:lvl4pPr>
      <a:lvl5pPr marL="1487488" indent="-225425" algn="l" defTabSz="914400" rtl="0" eaLnBrk="1" latinLnBrk="0" hangingPunct="1">
        <a:lnSpc>
          <a:spcPct val="100000"/>
        </a:lnSpc>
        <a:spcBef>
          <a:spcPts val="300"/>
        </a:spcBef>
        <a:buClr>
          <a:schemeClr val="bg1">
            <a:lumMod val="65000"/>
          </a:schemeClr>
        </a:buClr>
        <a:buFont typeface="Arial" panose="020B0604020202020204" pitchFamily="34" charset="0"/>
        <a:buChar char="»"/>
        <a:defRPr sz="1600" b="0" kern="10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onsemi.com/pub/collateral/and90004-d.pdf"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onsemi.com/pub/collateral/seco-gdbb-gevb_schematic.pdf"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onsemi.com/pub/collateral/ncp51513%20simplis%20buck%20circuit%20model.zip"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hyperlink" Target="https://www.onsemi.com/pub/collateral/ncp51513%20simplis%20half%20bridge%20circuit%20model.zip"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emf"/></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53617D-8066-544F-9DB1-B080E96348A3}"/>
              </a:ext>
            </a:extLst>
          </p:cNvPr>
          <p:cNvSpPr>
            <a:spLocks noGrp="1"/>
          </p:cNvSpPr>
          <p:nvPr>
            <p:ph type="ctrTitle"/>
          </p:nvPr>
        </p:nvSpPr>
        <p:spPr/>
        <p:txBody>
          <a:bodyPr>
            <a:normAutofit fontScale="90000"/>
          </a:bodyPr>
          <a:lstStyle/>
          <a:p>
            <a:r>
              <a:rPr lang="en-US" dirty="0"/>
              <a:t>NCV51513 Automotive 130V 2/3 A H/L Side Gate Driver</a:t>
            </a:r>
          </a:p>
        </p:txBody>
      </p:sp>
      <p:sp>
        <p:nvSpPr>
          <p:cNvPr id="5" name="Text Placeholder 4">
            <a:extLst>
              <a:ext uri="{FF2B5EF4-FFF2-40B4-BE49-F238E27FC236}">
                <a16:creationId xmlns:a16="http://schemas.microsoft.com/office/drawing/2014/main" id="{A39B65E4-E4C7-B64A-862B-FB7EAF1C9D59}"/>
              </a:ext>
            </a:extLst>
          </p:cNvPr>
          <p:cNvSpPr>
            <a:spLocks noGrp="1"/>
          </p:cNvSpPr>
          <p:nvPr>
            <p:ph type="body" sz="quarter" idx="11"/>
          </p:nvPr>
        </p:nvSpPr>
        <p:spPr>
          <a:xfrm>
            <a:off x="2108749" y="3892422"/>
            <a:ext cx="7974502" cy="1277455"/>
          </a:xfrm>
        </p:spPr>
        <p:txBody>
          <a:bodyPr/>
          <a:lstStyle/>
          <a:p>
            <a:r>
              <a:rPr lang="en-US" dirty="0"/>
              <a:t>Technical Presentation</a:t>
            </a:r>
          </a:p>
        </p:txBody>
      </p:sp>
    </p:spTree>
    <p:extLst>
      <p:ext uri="{BB962C8B-B14F-4D97-AF65-F5344CB8AC3E}">
        <p14:creationId xmlns:p14="http://schemas.microsoft.com/office/powerpoint/2010/main" val="73264745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stretch>
            <a:fillRect/>
          </a:stretch>
        </p:blipFill>
        <p:spPr>
          <a:xfrm>
            <a:off x="304799" y="2390910"/>
            <a:ext cx="5635963" cy="3167293"/>
          </a:xfrm>
          <a:prstGeom prst="rect">
            <a:avLst/>
          </a:prstGeom>
        </p:spPr>
      </p:pic>
      <p:pic>
        <p:nvPicPr>
          <p:cNvPr id="27" name="Picture 26"/>
          <p:cNvPicPr>
            <a:picLocks noChangeAspect="1"/>
          </p:cNvPicPr>
          <p:nvPr/>
        </p:nvPicPr>
        <p:blipFill>
          <a:blip r:embed="rId3"/>
          <a:stretch>
            <a:fillRect/>
          </a:stretch>
        </p:blipFill>
        <p:spPr>
          <a:xfrm>
            <a:off x="6169051" y="2390910"/>
            <a:ext cx="5635962" cy="3167293"/>
          </a:xfrm>
          <a:prstGeom prst="rect">
            <a:avLst/>
          </a:prstGeom>
        </p:spPr>
      </p:pic>
      <p:sp>
        <p:nvSpPr>
          <p:cNvPr id="3" name="Title 2"/>
          <p:cNvSpPr>
            <a:spLocks noGrp="1"/>
          </p:cNvSpPr>
          <p:nvPr>
            <p:ph type="title"/>
          </p:nvPr>
        </p:nvSpPr>
        <p:spPr/>
        <p:txBody>
          <a:bodyPr/>
          <a:lstStyle/>
          <a:p>
            <a:r>
              <a:rPr lang="en-US" dirty="0"/>
              <a:t>Detailed Description</a:t>
            </a:r>
          </a:p>
        </p:txBody>
      </p:sp>
      <p:sp>
        <p:nvSpPr>
          <p:cNvPr id="2" name="Content Placeholder 1"/>
          <p:cNvSpPr>
            <a:spLocks noGrp="1"/>
          </p:cNvSpPr>
          <p:nvPr>
            <p:ph sz="quarter" idx="11"/>
          </p:nvPr>
        </p:nvSpPr>
        <p:spPr/>
        <p:txBody>
          <a:bodyPr>
            <a:normAutofit/>
          </a:bodyPr>
          <a:lstStyle/>
          <a:p>
            <a:r>
              <a:rPr lang="en-US" sz="2000" dirty="0"/>
              <a:t>2.5 Output Stage (Drive Current Capability)</a:t>
            </a:r>
          </a:p>
        </p:txBody>
      </p:sp>
      <p:sp>
        <p:nvSpPr>
          <p:cNvPr id="8" name="TextBox 7"/>
          <p:cNvSpPr txBox="1"/>
          <p:nvPr/>
        </p:nvSpPr>
        <p:spPr>
          <a:xfrm>
            <a:off x="5606716" y="2574757"/>
            <a:ext cx="5125452" cy="3513222"/>
          </a:xfrm>
          <a:prstGeom prst="rect">
            <a:avLst/>
          </a:prstGeom>
        </p:spPr>
        <p:txBody>
          <a:bodyPr vert="horz" wrap="square" lIns="91440" tIns="45720" rIns="91440" bIns="45720" rtlCol="0">
            <a:noAutofit/>
          </a:bodyPr>
          <a:lstStyle/>
          <a:p>
            <a:pPr algn="l"/>
            <a:endParaRPr lang="en-US" dirty="0"/>
          </a:p>
        </p:txBody>
      </p:sp>
      <p:sp>
        <p:nvSpPr>
          <p:cNvPr id="16" name="Rectangle 15"/>
          <p:cNvSpPr/>
          <p:nvPr/>
        </p:nvSpPr>
        <p:spPr>
          <a:xfrm>
            <a:off x="754223" y="1825952"/>
            <a:ext cx="4528934" cy="461665"/>
          </a:xfrm>
          <a:prstGeom prst="rect">
            <a:avLst/>
          </a:prstGeom>
        </p:spPr>
        <p:txBody>
          <a:bodyPr wrap="square">
            <a:spAutoFit/>
          </a:bodyPr>
          <a:lstStyle/>
          <a:p>
            <a:pPr algn="ctr">
              <a:lnSpc>
                <a:spcPct val="150000"/>
              </a:lnSpc>
            </a:pPr>
            <a:r>
              <a:rPr lang="cs-CZ" sz="1600" b="1" dirty="0"/>
              <a:t>Source current at Vcc = 12 V</a:t>
            </a:r>
            <a:endParaRPr lang="en-US" sz="1600" b="1" dirty="0"/>
          </a:p>
        </p:txBody>
      </p:sp>
      <p:sp>
        <p:nvSpPr>
          <p:cNvPr id="22" name="Rectangle 21"/>
          <p:cNvSpPr/>
          <p:nvPr/>
        </p:nvSpPr>
        <p:spPr>
          <a:xfrm>
            <a:off x="9205738" y="4555161"/>
            <a:ext cx="995537" cy="369332"/>
          </a:xfrm>
          <a:prstGeom prst="rect">
            <a:avLst/>
          </a:prstGeom>
          <a:solidFill>
            <a:srgbClr val="FFC000">
              <a:alpha val="58000"/>
            </a:srgbClr>
          </a:solidFill>
        </p:spPr>
        <p:txBody>
          <a:bodyPr wrap="square">
            <a:spAutoFit/>
          </a:bodyPr>
          <a:lstStyle/>
          <a:p>
            <a:pPr algn="ctr"/>
            <a:r>
              <a:rPr lang="cs-CZ" b="1" dirty="0"/>
              <a:t>3.3 A</a:t>
            </a:r>
            <a:endParaRPr lang="en-US" b="1" dirty="0"/>
          </a:p>
        </p:txBody>
      </p:sp>
      <p:sp>
        <p:nvSpPr>
          <p:cNvPr id="28" name="Rectangle 27"/>
          <p:cNvSpPr/>
          <p:nvPr/>
        </p:nvSpPr>
        <p:spPr>
          <a:xfrm>
            <a:off x="6516848" y="1825952"/>
            <a:ext cx="4528934" cy="461665"/>
          </a:xfrm>
          <a:prstGeom prst="rect">
            <a:avLst/>
          </a:prstGeom>
        </p:spPr>
        <p:txBody>
          <a:bodyPr wrap="square">
            <a:spAutoFit/>
          </a:bodyPr>
          <a:lstStyle/>
          <a:p>
            <a:pPr algn="ctr">
              <a:lnSpc>
                <a:spcPct val="150000"/>
              </a:lnSpc>
            </a:pPr>
            <a:r>
              <a:rPr lang="cs-CZ" sz="1600" b="1" dirty="0"/>
              <a:t>Sink current at Vcc = 12 V</a:t>
            </a:r>
            <a:endParaRPr lang="en-US" sz="1600" b="1" dirty="0"/>
          </a:p>
        </p:txBody>
      </p:sp>
      <p:sp>
        <p:nvSpPr>
          <p:cNvPr id="29" name="Rectangle 28"/>
          <p:cNvSpPr/>
          <p:nvPr/>
        </p:nvSpPr>
        <p:spPr>
          <a:xfrm>
            <a:off x="3018690" y="3490106"/>
            <a:ext cx="995537" cy="369332"/>
          </a:xfrm>
          <a:prstGeom prst="rect">
            <a:avLst/>
          </a:prstGeom>
          <a:solidFill>
            <a:srgbClr val="FFC000">
              <a:alpha val="58000"/>
            </a:srgbClr>
          </a:solidFill>
        </p:spPr>
        <p:txBody>
          <a:bodyPr wrap="square">
            <a:spAutoFit/>
          </a:bodyPr>
          <a:lstStyle/>
          <a:p>
            <a:pPr algn="ctr"/>
            <a:r>
              <a:rPr lang="cs-CZ" b="1" dirty="0"/>
              <a:t>1.9 A</a:t>
            </a:r>
            <a:endParaRPr lang="en-US" b="1" dirty="0"/>
          </a:p>
        </p:txBody>
      </p:sp>
    </p:spTree>
    <p:extLst>
      <p:ext uri="{BB962C8B-B14F-4D97-AF65-F5344CB8AC3E}">
        <p14:creationId xmlns:p14="http://schemas.microsoft.com/office/powerpoint/2010/main" val="123385070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Detailed Description</a:t>
            </a:r>
          </a:p>
        </p:txBody>
      </p:sp>
      <p:sp>
        <p:nvSpPr>
          <p:cNvPr id="2" name="Content Placeholder 1"/>
          <p:cNvSpPr>
            <a:spLocks noGrp="1"/>
          </p:cNvSpPr>
          <p:nvPr>
            <p:ph sz="quarter" idx="11"/>
          </p:nvPr>
        </p:nvSpPr>
        <p:spPr/>
        <p:txBody>
          <a:bodyPr>
            <a:normAutofit/>
          </a:bodyPr>
          <a:lstStyle/>
          <a:p>
            <a:r>
              <a:rPr lang="en-US" sz="2000" dirty="0"/>
              <a:t>2.5 Output Stage (Drive Current Capability)</a:t>
            </a:r>
          </a:p>
        </p:txBody>
      </p:sp>
      <p:sp>
        <p:nvSpPr>
          <p:cNvPr id="8" name="TextBox 7"/>
          <p:cNvSpPr txBox="1"/>
          <p:nvPr/>
        </p:nvSpPr>
        <p:spPr>
          <a:xfrm>
            <a:off x="5606716" y="2574757"/>
            <a:ext cx="5125452" cy="3513222"/>
          </a:xfrm>
          <a:prstGeom prst="rect">
            <a:avLst/>
          </a:prstGeom>
        </p:spPr>
        <p:txBody>
          <a:bodyPr vert="horz" wrap="square" lIns="91440" tIns="45720" rIns="91440" bIns="45720" rtlCol="0">
            <a:noAutofit/>
          </a:bodyPr>
          <a:lstStyle/>
          <a:p>
            <a:pPr algn="l"/>
            <a:endParaRPr lang="en-US" dirty="0"/>
          </a:p>
        </p:txBody>
      </p:sp>
      <p:pic>
        <p:nvPicPr>
          <p:cNvPr id="6" name="Picture 5"/>
          <p:cNvPicPr>
            <a:picLocks noChangeAspect="1"/>
          </p:cNvPicPr>
          <p:nvPr/>
        </p:nvPicPr>
        <p:blipFill>
          <a:blip r:embed="rId2"/>
          <a:stretch>
            <a:fillRect/>
          </a:stretch>
        </p:blipFill>
        <p:spPr>
          <a:xfrm>
            <a:off x="1988460" y="1468179"/>
            <a:ext cx="8291279" cy="4493141"/>
          </a:xfrm>
          <a:prstGeom prst="rect">
            <a:avLst/>
          </a:prstGeom>
        </p:spPr>
      </p:pic>
    </p:spTree>
    <p:extLst>
      <p:ext uri="{BB962C8B-B14F-4D97-AF65-F5344CB8AC3E}">
        <p14:creationId xmlns:p14="http://schemas.microsoft.com/office/powerpoint/2010/main" val="376789625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Detailed Description</a:t>
            </a:r>
          </a:p>
        </p:txBody>
      </p:sp>
      <p:sp>
        <p:nvSpPr>
          <p:cNvPr id="2" name="Content Placeholder 1"/>
          <p:cNvSpPr>
            <a:spLocks noGrp="1"/>
          </p:cNvSpPr>
          <p:nvPr>
            <p:ph sz="quarter" idx="11"/>
          </p:nvPr>
        </p:nvSpPr>
        <p:spPr/>
        <p:txBody>
          <a:bodyPr>
            <a:normAutofit/>
          </a:bodyPr>
          <a:lstStyle/>
          <a:p>
            <a:r>
              <a:rPr lang="en-US" sz="2000" dirty="0"/>
              <a:t>2.6 Dead Time and Interlock Protection </a:t>
            </a:r>
          </a:p>
        </p:txBody>
      </p:sp>
      <p:sp>
        <p:nvSpPr>
          <p:cNvPr id="8" name="TextBox 7"/>
          <p:cNvSpPr txBox="1"/>
          <p:nvPr/>
        </p:nvSpPr>
        <p:spPr>
          <a:xfrm>
            <a:off x="5606716" y="2574757"/>
            <a:ext cx="5125452" cy="3513222"/>
          </a:xfrm>
          <a:prstGeom prst="rect">
            <a:avLst/>
          </a:prstGeom>
        </p:spPr>
        <p:txBody>
          <a:bodyPr vert="horz" wrap="square" lIns="91440" tIns="45720" rIns="91440" bIns="45720" rtlCol="0">
            <a:noAutofit/>
          </a:bodyPr>
          <a:lstStyle/>
          <a:p>
            <a:pPr algn="l"/>
            <a:endParaRPr lang="en-US" dirty="0"/>
          </a:p>
        </p:txBody>
      </p:sp>
      <p:pic>
        <p:nvPicPr>
          <p:cNvPr id="7" name="Picture 6">
            <a:extLst>
              <a:ext uri="{FF2B5EF4-FFF2-40B4-BE49-F238E27FC236}">
                <a16:creationId xmlns:a16="http://schemas.microsoft.com/office/drawing/2014/main" id="{5927164F-465F-47A8-BCEE-737357B83CD9}"/>
              </a:ext>
            </a:extLst>
          </p:cNvPr>
          <p:cNvPicPr>
            <a:picLocks noChangeAspect="1"/>
          </p:cNvPicPr>
          <p:nvPr/>
        </p:nvPicPr>
        <p:blipFill>
          <a:blip r:embed="rId2"/>
          <a:stretch>
            <a:fillRect/>
          </a:stretch>
        </p:blipFill>
        <p:spPr>
          <a:xfrm>
            <a:off x="237903" y="1605400"/>
            <a:ext cx="7040739" cy="4216488"/>
          </a:xfrm>
          <a:prstGeom prst="rect">
            <a:avLst/>
          </a:prstGeom>
        </p:spPr>
      </p:pic>
      <p:sp>
        <p:nvSpPr>
          <p:cNvPr id="9" name="Rectangle 8">
            <a:extLst>
              <a:ext uri="{FF2B5EF4-FFF2-40B4-BE49-F238E27FC236}">
                <a16:creationId xmlns:a16="http://schemas.microsoft.com/office/drawing/2014/main" id="{19AC0F3F-E60F-4B63-9963-A55E9640E237}"/>
              </a:ext>
            </a:extLst>
          </p:cNvPr>
          <p:cNvSpPr/>
          <p:nvPr/>
        </p:nvSpPr>
        <p:spPr>
          <a:xfrm>
            <a:off x="7612063" y="1605400"/>
            <a:ext cx="4248326" cy="4031873"/>
          </a:xfrm>
          <a:prstGeom prst="rect">
            <a:avLst/>
          </a:prstGeom>
        </p:spPr>
        <p:txBody>
          <a:bodyPr wrap="square">
            <a:spAutoFit/>
          </a:bodyPr>
          <a:lstStyle/>
          <a:p>
            <a:pPr marL="285750" indent="-285750">
              <a:buFont typeface="Wingdings" panose="05000000000000000000" pitchFamily="2" charset="2"/>
              <a:buChar char="§"/>
            </a:pPr>
            <a:r>
              <a:rPr lang="en-US" sz="1600" dirty="0"/>
              <a:t>NCV51513xB features inbuild 80 ns dead control logic. The logic inserts the 80 ns delay after any driver turn off to postpone turn on of the opposite one. The delay helps to minimize cross conduction current through the MOSFETs</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a:t>The dead time section also includes cross conduction prevention logic (interlock), which does not let to set both drivers to High simultaneously.</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a:t>Dead time value can be changed (0/80/200 ns) and interlock can be inhibited by metal option </a:t>
            </a:r>
          </a:p>
        </p:txBody>
      </p:sp>
    </p:spTree>
    <p:extLst>
      <p:ext uri="{BB962C8B-B14F-4D97-AF65-F5344CB8AC3E}">
        <p14:creationId xmlns:p14="http://schemas.microsoft.com/office/powerpoint/2010/main" val="333601962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Detailed Description</a:t>
            </a:r>
          </a:p>
        </p:txBody>
      </p:sp>
      <p:sp>
        <p:nvSpPr>
          <p:cNvPr id="2" name="Content Placeholder 1"/>
          <p:cNvSpPr>
            <a:spLocks noGrp="1"/>
          </p:cNvSpPr>
          <p:nvPr>
            <p:ph sz="quarter" idx="11"/>
          </p:nvPr>
        </p:nvSpPr>
        <p:spPr/>
        <p:txBody>
          <a:bodyPr>
            <a:normAutofit/>
          </a:bodyPr>
          <a:lstStyle/>
          <a:p>
            <a:r>
              <a:rPr lang="en-US" sz="2000" dirty="0"/>
              <a:t>2.7 Thermal capability</a:t>
            </a:r>
          </a:p>
        </p:txBody>
      </p:sp>
      <p:sp>
        <p:nvSpPr>
          <p:cNvPr id="8" name="TextBox 7"/>
          <p:cNvSpPr txBox="1"/>
          <p:nvPr/>
        </p:nvSpPr>
        <p:spPr>
          <a:xfrm>
            <a:off x="5606716" y="2574757"/>
            <a:ext cx="5125452" cy="3513222"/>
          </a:xfrm>
          <a:prstGeom prst="rect">
            <a:avLst/>
          </a:prstGeom>
        </p:spPr>
        <p:txBody>
          <a:bodyPr vert="horz" wrap="square" lIns="91440" tIns="45720" rIns="91440" bIns="45720" rtlCol="0">
            <a:noAutofit/>
          </a:bodyPr>
          <a:lstStyle/>
          <a:p>
            <a:pPr algn="l"/>
            <a:endParaRPr lang="en-US" dirty="0"/>
          </a:p>
        </p:txBody>
      </p:sp>
      <p:sp>
        <p:nvSpPr>
          <p:cNvPr id="9" name="Rectangle 8"/>
          <p:cNvSpPr/>
          <p:nvPr/>
        </p:nvSpPr>
        <p:spPr>
          <a:xfrm>
            <a:off x="7345523" y="1471570"/>
            <a:ext cx="4528934" cy="2062103"/>
          </a:xfrm>
          <a:prstGeom prst="rect">
            <a:avLst/>
          </a:prstGeom>
        </p:spPr>
        <p:txBody>
          <a:bodyPr wrap="square">
            <a:spAutoFit/>
          </a:bodyPr>
          <a:lstStyle/>
          <a:p>
            <a:r>
              <a:rPr lang="en-US" sz="1400" b="1" dirty="0"/>
              <a:t>A Power loss calculator is available. It counts with external resistors (if used) to show how much energy will be lost in the device and how much energy will be lost on external resistors.</a:t>
            </a:r>
            <a:endParaRPr lang="cs-CZ" sz="1400" b="1" dirty="0"/>
          </a:p>
          <a:p>
            <a:endParaRPr lang="cs-CZ" sz="1400" b="1" dirty="0"/>
          </a:p>
          <a:p>
            <a:r>
              <a:rPr lang="en-US" sz="1400" b="1" dirty="0"/>
              <a:t>For detail description of the calculation go to:</a:t>
            </a:r>
            <a:endParaRPr lang="cs-CZ" sz="1400" b="1" dirty="0"/>
          </a:p>
          <a:p>
            <a:r>
              <a:rPr lang="en-US" sz="1400" b="1" dirty="0">
                <a:hlinkClick r:id="rId2"/>
              </a:rPr>
              <a:t>https://www.onsemi.com/pub/collateral/AND90004-d.pdf</a:t>
            </a:r>
            <a:endParaRPr lang="en-US" sz="1400" b="1" dirty="0"/>
          </a:p>
          <a:p>
            <a:endParaRPr lang="en-US" sz="1600" b="1" dirty="0"/>
          </a:p>
        </p:txBody>
      </p:sp>
      <p:pic>
        <p:nvPicPr>
          <p:cNvPr id="7" name="Picture 6"/>
          <p:cNvPicPr>
            <a:picLocks noChangeAspect="1"/>
          </p:cNvPicPr>
          <p:nvPr/>
        </p:nvPicPr>
        <p:blipFill>
          <a:blip r:embed="rId3"/>
          <a:stretch>
            <a:fillRect/>
          </a:stretch>
        </p:blipFill>
        <p:spPr>
          <a:xfrm>
            <a:off x="415090" y="1329483"/>
            <a:ext cx="6700085" cy="4773582"/>
          </a:xfrm>
          <a:prstGeom prst="rect">
            <a:avLst/>
          </a:prstGeom>
        </p:spPr>
      </p:pic>
    </p:spTree>
    <p:extLst>
      <p:ext uri="{BB962C8B-B14F-4D97-AF65-F5344CB8AC3E}">
        <p14:creationId xmlns:p14="http://schemas.microsoft.com/office/powerpoint/2010/main" val="18056983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HS Negative Characteristics</a:t>
            </a:r>
          </a:p>
        </p:txBody>
      </p:sp>
      <p:sp>
        <p:nvSpPr>
          <p:cNvPr id="2" name="Content Placeholder 1"/>
          <p:cNvSpPr>
            <a:spLocks noGrp="1"/>
          </p:cNvSpPr>
          <p:nvPr>
            <p:ph sz="quarter" idx="11"/>
          </p:nvPr>
        </p:nvSpPr>
        <p:spPr/>
        <p:txBody>
          <a:bodyPr>
            <a:normAutofit lnSpcReduction="10000"/>
          </a:bodyPr>
          <a:lstStyle/>
          <a:p>
            <a:r>
              <a:rPr lang="en-US" dirty="0"/>
              <a:t>3.1 Negative DC Characteristics </a:t>
            </a:r>
          </a:p>
        </p:txBody>
      </p:sp>
      <p:sp>
        <p:nvSpPr>
          <p:cNvPr id="8" name="TextBox 7"/>
          <p:cNvSpPr txBox="1"/>
          <p:nvPr/>
        </p:nvSpPr>
        <p:spPr>
          <a:xfrm>
            <a:off x="5606716" y="2574757"/>
            <a:ext cx="5125452" cy="3513222"/>
          </a:xfrm>
          <a:prstGeom prst="rect">
            <a:avLst/>
          </a:prstGeom>
        </p:spPr>
        <p:txBody>
          <a:bodyPr vert="horz" wrap="square" lIns="91440" tIns="45720" rIns="91440" bIns="45720" rtlCol="0">
            <a:noAutofit/>
          </a:bodyPr>
          <a:lstStyle/>
          <a:p>
            <a:pPr algn="l"/>
            <a:endParaRPr lang="en-US" dirty="0"/>
          </a:p>
        </p:txBody>
      </p:sp>
      <p:sp>
        <p:nvSpPr>
          <p:cNvPr id="16" name="Rectangle 15"/>
          <p:cNvSpPr/>
          <p:nvPr/>
        </p:nvSpPr>
        <p:spPr>
          <a:xfrm>
            <a:off x="853771" y="1435313"/>
            <a:ext cx="10707780" cy="523220"/>
          </a:xfrm>
          <a:prstGeom prst="rect">
            <a:avLst/>
          </a:prstGeom>
        </p:spPr>
        <p:txBody>
          <a:bodyPr wrap="square">
            <a:spAutoFit/>
          </a:bodyPr>
          <a:lstStyle/>
          <a:p>
            <a:r>
              <a:rPr lang="en-US" sz="1400" b="1" dirty="0"/>
              <a:t>If </a:t>
            </a:r>
            <a:r>
              <a:rPr lang="en-US" sz="1400" b="1" dirty="0" err="1"/>
              <a:t>Vcc</a:t>
            </a:r>
            <a:r>
              <a:rPr lang="en-US" sz="1400" b="1" dirty="0"/>
              <a:t> = 12 V, the HB pin can be kept DC negative 10 V. The IC is switching properly, but maximum ratings value (VB-VHB) is exceeded.</a:t>
            </a:r>
          </a:p>
        </p:txBody>
      </p:sp>
      <p:pic>
        <p:nvPicPr>
          <p:cNvPr id="13" name="Picture 12"/>
          <p:cNvPicPr>
            <a:picLocks noChangeAspect="1"/>
          </p:cNvPicPr>
          <p:nvPr/>
        </p:nvPicPr>
        <p:blipFill>
          <a:blip r:embed="rId2"/>
          <a:stretch>
            <a:fillRect/>
          </a:stretch>
        </p:blipFill>
        <p:spPr>
          <a:xfrm>
            <a:off x="2139487" y="2190958"/>
            <a:ext cx="6934458" cy="3897021"/>
          </a:xfrm>
          <a:prstGeom prst="rect">
            <a:avLst/>
          </a:prstGeom>
        </p:spPr>
      </p:pic>
    </p:spTree>
    <p:extLst>
      <p:ext uri="{BB962C8B-B14F-4D97-AF65-F5344CB8AC3E}">
        <p14:creationId xmlns:p14="http://schemas.microsoft.com/office/powerpoint/2010/main" val="282736212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HS Negative Characteristics</a:t>
            </a:r>
          </a:p>
        </p:txBody>
      </p:sp>
      <p:sp>
        <p:nvSpPr>
          <p:cNvPr id="2" name="Content Placeholder 1"/>
          <p:cNvSpPr>
            <a:spLocks noGrp="1"/>
          </p:cNvSpPr>
          <p:nvPr>
            <p:ph sz="quarter" idx="11"/>
          </p:nvPr>
        </p:nvSpPr>
        <p:spPr/>
        <p:txBody>
          <a:bodyPr>
            <a:normAutofit/>
          </a:bodyPr>
          <a:lstStyle/>
          <a:p>
            <a:r>
              <a:rPr lang="en-US" sz="2000" dirty="0"/>
              <a:t>3.2 Negative Transient Information</a:t>
            </a:r>
          </a:p>
        </p:txBody>
      </p:sp>
      <p:sp>
        <p:nvSpPr>
          <p:cNvPr id="8" name="TextBox 7"/>
          <p:cNvSpPr txBox="1"/>
          <p:nvPr/>
        </p:nvSpPr>
        <p:spPr>
          <a:xfrm>
            <a:off x="5606716" y="2574757"/>
            <a:ext cx="5125452" cy="3513222"/>
          </a:xfrm>
          <a:prstGeom prst="rect">
            <a:avLst/>
          </a:prstGeom>
        </p:spPr>
        <p:txBody>
          <a:bodyPr vert="horz" wrap="square" lIns="91440" tIns="45720" rIns="91440" bIns="45720" rtlCol="0">
            <a:noAutofit/>
          </a:bodyPr>
          <a:lstStyle/>
          <a:p>
            <a:pPr algn="l"/>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069" y="1784333"/>
            <a:ext cx="6783388" cy="3987362"/>
          </a:xfrm>
          <a:prstGeom prst="rect">
            <a:avLst/>
          </a:prstGeom>
          <a:noFill/>
        </p:spPr>
      </p:pic>
      <p:sp>
        <p:nvSpPr>
          <p:cNvPr id="7" name="Rectangle 6">
            <a:extLst>
              <a:ext uri="{FF2B5EF4-FFF2-40B4-BE49-F238E27FC236}">
                <a16:creationId xmlns:a16="http://schemas.microsoft.com/office/drawing/2014/main" id="{D7027C5A-5A37-4231-82E7-105EDDDDACC5}"/>
              </a:ext>
            </a:extLst>
          </p:cNvPr>
          <p:cNvSpPr/>
          <p:nvPr/>
        </p:nvSpPr>
        <p:spPr>
          <a:xfrm>
            <a:off x="7604604" y="2665417"/>
            <a:ext cx="4030718" cy="2308324"/>
          </a:xfrm>
          <a:prstGeom prst="rect">
            <a:avLst/>
          </a:prstGeom>
          <a:solidFill>
            <a:schemeClr val="tx2">
              <a:lumMod val="75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dirty="0">
                <a:solidFill>
                  <a:schemeClr val="bg2">
                    <a:lumMod val="60000"/>
                    <a:lumOff val="40000"/>
                  </a:schemeClr>
                </a:solidFill>
              </a:rPr>
              <a:t>Regardless of the info shown, it is highly recommended that the application circuit design is such that it removes or at least always limit the negative transient voltage on VB pin as much as possible via careful PCB layout and proper component selection.</a:t>
            </a:r>
          </a:p>
        </p:txBody>
      </p:sp>
      <p:sp>
        <p:nvSpPr>
          <p:cNvPr id="10" name="Rectangle 9">
            <a:extLst>
              <a:ext uri="{FF2B5EF4-FFF2-40B4-BE49-F238E27FC236}">
                <a16:creationId xmlns:a16="http://schemas.microsoft.com/office/drawing/2014/main" id="{729E5428-120E-46CB-83DA-4F68123479EE}"/>
              </a:ext>
            </a:extLst>
          </p:cNvPr>
          <p:cNvSpPr/>
          <p:nvPr/>
        </p:nvSpPr>
        <p:spPr>
          <a:xfrm>
            <a:off x="1639046" y="5798494"/>
            <a:ext cx="4437433" cy="369332"/>
          </a:xfrm>
          <a:prstGeom prst="rect">
            <a:avLst/>
          </a:prstGeom>
        </p:spPr>
        <p:txBody>
          <a:bodyPr wrap="none">
            <a:spAutoFit/>
          </a:bodyPr>
          <a:lstStyle/>
          <a:p>
            <a:r>
              <a:rPr lang="en-US" dirty="0"/>
              <a:t>Indicative Negative Transient Immunity</a:t>
            </a:r>
          </a:p>
        </p:txBody>
      </p:sp>
    </p:spTree>
    <p:extLst>
      <p:ext uri="{BB962C8B-B14F-4D97-AF65-F5344CB8AC3E}">
        <p14:creationId xmlns:p14="http://schemas.microsoft.com/office/powerpoint/2010/main" val="357688215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37903" y="1498371"/>
            <a:ext cx="9039225" cy="4784629"/>
          </a:xfrm>
          <a:prstGeom prst="rect">
            <a:avLst/>
          </a:prstGeom>
        </p:spPr>
      </p:pic>
      <p:sp>
        <p:nvSpPr>
          <p:cNvPr id="3" name="Title 2"/>
          <p:cNvSpPr>
            <a:spLocks noGrp="1"/>
          </p:cNvSpPr>
          <p:nvPr>
            <p:ph type="title"/>
          </p:nvPr>
        </p:nvSpPr>
        <p:spPr/>
        <p:txBody>
          <a:bodyPr/>
          <a:lstStyle/>
          <a:p>
            <a:r>
              <a:rPr lang="en-US" dirty="0"/>
              <a:t>NCV51513 in Buck application</a:t>
            </a:r>
          </a:p>
        </p:txBody>
      </p:sp>
      <p:sp>
        <p:nvSpPr>
          <p:cNvPr id="2" name="Content Placeholder 1"/>
          <p:cNvSpPr>
            <a:spLocks noGrp="1"/>
          </p:cNvSpPr>
          <p:nvPr>
            <p:ph sz="quarter" idx="11"/>
          </p:nvPr>
        </p:nvSpPr>
        <p:spPr/>
        <p:txBody>
          <a:bodyPr>
            <a:normAutofit/>
          </a:bodyPr>
          <a:lstStyle/>
          <a:p>
            <a:r>
              <a:rPr lang="en-US" sz="2000" dirty="0"/>
              <a:t>Measurement of Open Loop Synchronous Buck Convertor</a:t>
            </a:r>
          </a:p>
        </p:txBody>
      </p:sp>
      <p:sp>
        <p:nvSpPr>
          <p:cNvPr id="8" name="TextBox 7"/>
          <p:cNvSpPr txBox="1"/>
          <p:nvPr/>
        </p:nvSpPr>
        <p:spPr>
          <a:xfrm>
            <a:off x="5606716" y="2574757"/>
            <a:ext cx="5125452" cy="3513222"/>
          </a:xfrm>
          <a:prstGeom prst="rect">
            <a:avLst/>
          </a:prstGeom>
        </p:spPr>
        <p:txBody>
          <a:bodyPr vert="horz" wrap="square" lIns="91440" tIns="45720" rIns="91440" bIns="45720" rtlCol="0">
            <a:noAutofit/>
          </a:bodyPr>
          <a:lstStyle/>
          <a:p>
            <a:pPr algn="l"/>
            <a:endParaRPr lang="en-US" dirty="0"/>
          </a:p>
        </p:txBody>
      </p:sp>
      <p:sp>
        <p:nvSpPr>
          <p:cNvPr id="16" name="Rectangle 15"/>
          <p:cNvSpPr/>
          <p:nvPr/>
        </p:nvSpPr>
        <p:spPr>
          <a:xfrm>
            <a:off x="2720968" y="5878755"/>
            <a:ext cx="2885748" cy="418448"/>
          </a:xfrm>
          <a:prstGeom prst="rect">
            <a:avLst/>
          </a:prstGeom>
        </p:spPr>
        <p:txBody>
          <a:bodyPr wrap="square">
            <a:spAutoFit/>
          </a:bodyPr>
          <a:lstStyle/>
          <a:p>
            <a:pPr>
              <a:lnSpc>
                <a:spcPct val="150000"/>
              </a:lnSpc>
            </a:pPr>
            <a:r>
              <a:rPr lang="cs-CZ" sz="1600" b="1" dirty="0"/>
              <a:t>Buck converter</a:t>
            </a:r>
            <a:r>
              <a:rPr lang="fr-FR" sz="1600" b="1" dirty="0"/>
              <a:t> S</a:t>
            </a:r>
            <a:r>
              <a:rPr lang="cs-CZ" sz="1600" b="1" dirty="0"/>
              <a:t>chematic</a:t>
            </a:r>
            <a:endParaRPr lang="en-US" sz="1600" b="1" dirty="0"/>
          </a:p>
        </p:txBody>
      </p:sp>
    </p:spTree>
    <p:extLst>
      <p:ext uri="{BB962C8B-B14F-4D97-AF65-F5344CB8AC3E}">
        <p14:creationId xmlns:p14="http://schemas.microsoft.com/office/powerpoint/2010/main" val="64133766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NCV51513 in Buck application</a:t>
            </a:r>
          </a:p>
        </p:txBody>
      </p:sp>
      <p:sp>
        <p:nvSpPr>
          <p:cNvPr id="2" name="Content Placeholder 1"/>
          <p:cNvSpPr>
            <a:spLocks noGrp="1"/>
          </p:cNvSpPr>
          <p:nvPr>
            <p:ph sz="quarter" idx="11"/>
          </p:nvPr>
        </p:nvSpPr>
        <p:spPr/>
        <p:txBody>
          <a:bodyPr>
            <a:normAutofit/>
          </a:bodyPr>
          <a:lstStyle/>
          <a:p>
            <a:r>
              <a:rPr lang="en-US" sz="2000" dirty="0"/>
              <a:t>Measurement of Open Loop Synchronous Buck Convertor</a:t>
            </a:r>
          </a:p>
        </p:txBody>
      </p:sp>
      <p:sp>
        <p:nvSpPr>
          <p:cNvPr id="8" name="TextBox 7"/>
          <p:cNvSpPr txBox="1"/>
          <p:nvPr/>
        </p:nvSpPr>
        <p:spPr>
          <a:xfrm>
            <a:off x="5606716" y="2574757"/>
            <a:ext cx="5125452" cy="3513222"/>
          </a:xfrm>
          <a:prstGeom prst="rect">
            <a:avLst/>
          </a:prstGeom>
        </p:spPr>
        <p:txBody>
          <a:bodyPr vert="horz" wrap="square" lIns="91440" tIns="45720" rIns="91440" bIns="45720" rtlCol="0">
            <a:noAutofit/>
          </a:bodyPr>
          <a:lstStyle/>
          <a:p>
            <a:pPr algn="l"/>
            <a:endParaRPr lang="en-US" dirty="0"/>
          </a:p>
        </p:txBody>
      </p:sp>
      <p:sp>
        <p:nvSpPr>
          <p:cNvPr id="16" name="Rectangle 15"/>
          <p:cNvSpPr/>
          <p:nvPr/>
        </p:nvSpPr>
        <p:spPr>
          <a:xfrm>
            <a:off x="7982607" y="1876110"/>
            <a:ext cx="3943206" cy="3416320"/>
          </a:xfrm>
          <a:prstGeom prst="rect">
            <a:avLst/>
          </a:prstGeom>
        </p:spPr>
        <p:txBody>
          <a:bodyPr wrap="square">
            <a:spAutoFit/>
          </a:bodyPr>
          <a:lstStyle/>
          <a:p>
            <a:pPr>
              <a:lnSpc>
                <a:spcPct val="150000"/>
              </a:lnSpc>
            </a:pPr>
            <a:r>
              <a:rPr lang="cs-CZ" sz="1600" b="1" dirty="0"/>
              <a:t>C1</a:t>
            </a:r>
            <a:r>
              <a:rPr lang="en-US" sz="1600" b="1" dirty="0"/>
              <a:t> – Half Bridge pin</a:t>
            </a:r>
            <a:endParaRPr lang="en-US" sz="1600" b="1" dirty="0">
              <a:solidFill>
                <a:srgbClr val="FFC000"/>
              </a:solidFill>
            </a:endParaRPr>
          </a:p>
          <a:p>
            <a:pPr>
              <a:lnSpc>
                <a:spcPct val="150000"/>
              </a:lnSpc>
            </a:pPr>
            <a:r>
              <a:rPr lang="cs-CZ" sz="1600" b="1" dirty="0">
                <a:solidFill>
                  <a:srgbClr val="00B0F0"/>
                </a:solidFill>
              </a:rPr>
              <a:t>C2 </a:t>
            </a:r>
            <a:r>
              <a:rPr lang="en-US" sz="1600" b="1" dirty="0">
                <a:solidFill>
                  <a:srgbClr val="00B0F0"/>
                </a:solidFill>
              </a:rPr>
              <a:t>– Low Side Driver</a:t>
            </a:r>
          </a:p>
          <a:p>
            <a:pPr>
              <a:lnSpc>
                <a:spcPct val="150000"/>
              </a:lnSpc>
            </a:pPr>
            <a:r>
              <a:rPr lang="cs-CZ" sz="1600" b="1" dirty="0">
                <a:solidFill>
                  <a:srgbClr val="FFC000"/>
                </a:solidFill>
              </a:rPr>
              <a:t>C5</a:t>
            </a:r>
            <a:r>
              <a:rPr lang="en-US" sz="1600" b="1" dirty="0">
                <a:solidFill>
                  <a:srgbClr val="FFC000"/>
                </a:solidFill>
              </a:rPr>
              <a:t> – High Side Driver</a:t>
            </a:r>
            <a:endParaRPr lang="en-US" sz="1600" b="1" dirty="0"/>
          </a:p>
          <a:p>
            <a:pPr>
              <a:lnSpc>
                <a:spcPct val="150000"/>
              </a:lnSpc>
            </a:pPr>
            <a:r>
              <a:rPr lang="cs-CZ" sz="1600" b="1" dirty="0">
                <a:solidFill>
                  <a:srgbClr val="0070C0"/>
                </a:solidFill>
              </a:rPr>
              <a:t>C6 </a:t>
            </a:r>
            <a:r>
              <a:rPr lang="en-US" sz="1600" b="1" dirty="0">
                <a:solidFill>
                  <a:srgbClr val="0070C0"/>
                </a:solidFill>
              </a:rPr>
              <a:t>– Coil current</a:t>
            </a:r>
            <a:endParaRPr lang="cs-CZ" sz="1600" b="1" dirty="0">
              <a:solidFill>
                <a:srgbClr val="0070C0"/>
              </a:solidFill>
            </a:endParaRPr>
          </a:p>
          <a:p>
            <a:pPr>
              <a:lnSpc>
                <a:spcPct val="150000"/>
              </a:lnSpc>
            </a:pPr>
            <a:endParaRPr lang="en-US" sz="1600" b="1" dirty="0">
              <a:solidFill>
                <a:srgbClr val="0070C0"/>
              </a:solidFill>
            </a:endParaRPr>
          </a:p>
          <a:p>
            <a:pPr>
              <a:lnSpc>
                <a:spcPct val="150000"/>
              </a:lnSpc>
            </a:pPr>
            <a:r>
              <a:rPr lang="en-US" sz="1600" b="1" dirty="0"/>
              <a:t>Input voltage: 100 V</a:t>
            </a:r>
          </a:p>
          <a:p>
            <a:pPr>
              <a:lnSpc>
                <a:spcPct val="150000"/>
              </a:lnSpc>
            </a:pPr>
            <a:r>
              <a:rPr lang="en-US" sz="1600" b="1" dirty="0"/>
              <a:t>Coil current: 18 A peak</a:t>
            </a:r>
          </a:p>
          <a:p>
            <a:pPr>
              <a:lnSpc>
                <a:spcPct val="150000"/>
              </a:lnSpc>
            </a:pPr>
            <a:endParaRPr lang="en-US" sz="1600" b="1" dirty="0"/>
          </a:p>
          <a:p>
            <a:pPr>
              <a:lnSpc>
                <a:spcPct val="150000"/>
              </a:lnSpc>
            </a:pPr>
            <a:r>
              <a:rPr lang="en-US" sz="1600" b="1" dirty="0"/>
              <a:t>Test for DRVH hard switch</a:t>
            </a:r>
          </a:p>
        </p:txBody>
      </p:sp>
      <p:pic>
        <p:nvPicPr>
          <p:cNvPr id="9" name="Picture 8"/>
          <p:cNvPicPr>
            <a:picLocks noChangeAspect="1"/>
          </p:cNvPicPr>
          <p:nvPr/>
        </p:nvPicPr>
        <p:blipFill>
          <a:blip r:embed="rId2"/>
          <a:stretch>
            <a:fillRect/>
          </a:stretch>
        </p:blipFill>
        <p:spPr>
          <a:xfrm>
            <a:off x="496614" y="1612329"/>
            <a:ext cx="7349536" cy="4130286"/>
          </a:xfrm>
          <a:prstGeom prst="rect">
            <a:avLst/>
          </a:prstGeom>
        </p:spPr>
      </p:pic>
    </p:spTree>
    <p:extLst>
      <p:ext uri="{BB962C8B-B14F-4D97-AF65-F5344CB8AC3E}">
        <p14:creationId xmlns:p14="http://schemas.microsoft.com/office/powerpoint/2010/main" val="175992739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NCV51513 in Buck application</a:t>
            </a:r>
          </a:p>
        </p:txBody>
      </p:sp>
      <p:sp>
        <p:nvSpPr>
          <p:cNvPr id="2" name="Content Placeholder 1"/>
          <p:cNvSpPr>
            <a:spLocks noGrp="1"/>
          </p:cNvSpPr>
          <p:nvPr>
            <p:ph sz="quarter" idx="11"/>
          </p:nvPr>
        </p:nvSpPr>
        <p:spPr/>
        <p:txBody>
          <a:bodyPr>
            <a:normAutofit/>
          </a:bodyPr>
          <a:lstStyle/>
          <a:p>
            <a:r>
              <a:rPr lang="en-US" sz="2000" dirty="0"/>
              <a:t>Measurement of Open Loop Synchronous Buck Convertor</a:t>
            </a:r>
          </a:p>
        </p:txBody>
      </p:sp>
      <p:sp>
        <p:nvSpPr>
          <p:cNvPr id="16" name="Rectangle 15"/>
          <p:cNvSpPr/>
          <p:nvPr/>
        </p:nvSpPr>
        <p:spPr>
          <a:xfrm>
            <a:off x="7848600" y="1517736"/>
            <a:ext cx="3943206" cy="4524315"/>
          </a:xfrm>
          <a:prstGeom prst="rect">
            <a:avLst/>
          </a:prstGeom>
        </p:spPr>
        <p:txBody>
          <a:bodyPr wrap="square">
            <a:spAutoFit/>
          </a:bodyPr>
          <a:lstStyle/>
          <a:p>
            <a:pPr>
              <a:lnSpc>
                <a:spcPct val="150000"/>
              </a:lnSpc>
            </a:pPr>
            <a:r>
              <a:rPr lang="cs-CZ" sz="1600" b="1" dirty="0"/>
              <a:t>C1</a:t>
            </a:r>
            <a:r>
              <a:rPr lang="en-US" sz="1600" b="1" dirty="0"/>
              <a:t> – Half Bridge pin</a:t>
            </a:r>
            <a:endParaRPr lang="en-US" sz="1600" b="1" dirty="0">
              <a:solidFill>
                <a:srgbClr val="FFC000"/>
              </a:solidFill>
            </a:endParaRPr>
          </a:p>
          <a:p>
            <a:pPr>
              <a:lnSpc>
                <a:spcPct val="150000"/>
              </a:lnSpc>
            </a:pPr>
            <a:r>
              <a:rPr lang="cs-CZ" sz="1600" b="1" dirty="0">
                <a:solidFill>
                  <a:srgbClr val="00B0F0"/>
                </a:solidFill>
              </a:rPr>
              <a:t>C2 </a:t>
            </a:r>
            <a:r>
              <a:rPr lang="en-US" sz="1600" b="1" dirty="0">
                <a:solidFill>
                  <a:srgbClr val="00B0F0"/>
                </a:solidFill>
              </a:rPr>
              <a:t>– Low Side Driver</a:t>
            </a:r>
          </a:p>
          <a:p>
            <a:pPr>
              <a:lnSpc>
                <a:spcPct val="150000"/>
              </a:lnSpc>
            </a:pPr>
            <a:r>
              <a:rPr lang="cs-CZ" sz="1600" b="1" dirty="0">
                <a:solidFill>
                  <a:srgbClr val="FFC000"/>
                </a:solidFill>
              </a:rPr>
              <a:t>C5</a:t>
            </a:r>
            <a:r>
              <a:rPr lang="en-US" sz="1600" b="1" dirty="0">
                <a:solidFill>
                  <a:srgbClr val="FFC000"/>
                </a:solidFill>
              </a:rPr>
              <a:t> – High Side Driver</a:t>
            </a:r>
            <a:endParaRPr lang="en-US" sz="1600" b="1" dirty="0"/>
          </a:p>
          <a:p>
            <a:pPr>
              <a:lnSpc>
                <a:spcPct val="150000"/>
              </a:lnSpc>
            </a:pPr>
            <a:r>
              <a:rPr lang="cs-CZ" sz="1600" b="1" dirty="0">
                <a:solidFill>
                  <a:srgbClr val="0070C0"/>
                </a:solidFill>
              </a:rPr>
              <a:t>C6 </a:t>
            </a:r>
            <a:r>
              <a:rPr lang="en-US" sz="1600" b="1" dirty="0">
                <a:solidFill>
                  <a:srgbClr val="0070C0"/>
                </a:solidFill>
              </a:rPr>
              <a:t>– Coil current</a:t>
            </a:r>
            <a:endParaRPr lang="cs-CZ" sz="1600" b="1" dirty="0">
              <a:solidFill>
                <a:srgbClr val="0070C0"/>
              </a:solidFill>
            </a:endParaRPr>
          </a:p>
          <a:p>
            <a:pPr>
              <a:lnSpc>
                <a:spcPct val="150000"/>
              </a:lnSpc>
            </a:pPr>
            <a:endParaRPr lang="en-US" sz="1600" b="1" dirty="0"/>
          </a:p>
          <a:p>
            <a:pPr>
              <a:lnSpc>
                <a:spcPct val="150000"/>
              </a:lnSpc>
            </a:pPr>
            <a:r>
              <a:rPr lang="en-US" sz="1600" b="1" dirty="0"/>
              <a:t>Input voltage: 100 V</a:t>
            </a:r>
          </a:p>
          <a:p>
            <a:pPr>
              <a:lnSpc>
                <a:spcPct val="150000"/>
              </a:lnSpc>
            </a:pPr>
            <a:r>
              <a:rPr lang="en-US" sz="1600" b="1" dirty="0"/>
              <a:t>Coil current: 18 A peak</a:t>
            </a:r>
          </a:p>
          <a:p>
            <a:pPr>
              <a:lnSpc>
                <a:spcPct val="150000"/>
              </a:lnSpc>
            </a:pPr>
            <a:endParaRPr lang="en-US" sz="1600" b="1" dirty="0"/>
          </a:p>
          <a:p>
            <a:pPr>
              <a:lnSpc>
                <a:spcPct val="150000"/>
              </a:lnSpc>
            </a:pPr>
            <a:r>
              <a:rPr lang="en-US" sz="1600" b="1" dirty="0"/>
              <a:t>Test for DRVL Hard switch</a:t>
            </a:r>
          </a:p>
          <a:p>
            <a:pPr>
              <a:lnSpc>
                <a:spcPct val="150000"/>
              </a:lnSpc>
            </a:pPr>
            <a:r>
              <a:rPr lang="en-US" sz="1600" b="1" dirty="0"/>
              <a:t>Note: The DRVH is not switching at the beginning, because </a:t>
            </a:r>
            <a:r>
              <a:rPr lang="en-US" sz="1600" b="1" dirty="0" err="1"/>
              <a:t>Cboot</a:t>
            </a:r>
            <a:r>
              <a:rPr lang="en-US" sz="1600" b="1" dirty="0"/>
              <a:t> is not charged.</a:t>
            </a:r>
          </a:p>
        </p:txBody>
      </p:sp>
      <p:pic>
        <p:nvPicPr>
          <p:cNvPr id="10" name="Picture 9"/>
          <p:cNvPicPr>
            <a:picLocks noChangeAspect="1"/>
          </p:cNvPicPr>
          <p:nvPr/>
        </p:nvPicPr>
        <p:blipFill>
          <a:blip r:embed="rId2"/>
          <a:stretch>
            <a:fillRect/>
          </a:stretch>
        </p:blipFill>
        <p:spPr>
          <a:xfrm>
            <a:off x="331610" y="1517736"/>
            <a:ext cx="7374627" cy="4144388"/>
          </a:xfrm>
          <a:prstGeom prst="rect">
            <a:avLst/>
          </a:prstGeom>
        </p:spPr>
      </p:pic>
      <p:sp>
        <p:nvSpPr>
          <p:cNvPr id="6" name="Oval 5"/>
          <p:cNvSpPr/>
          <p:nvPr/>
        </p:nvSpPr>
        <p:spPr>
          <a:xfrm>
            <a:off x="1962150" y="1590675"/>
            <a:ext cx="542925" cy="1257300"/>
          </a:xfrm>
          <a:prstGeom prst="ellipse">
            <a:avLst/>
          </a:prstGeom>
          <a:solidFill>
            <a:srgbClr val="FFFF00">
              <a:alpha val="35000"/>
            </a:srgbClr>
          </a:solid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12" idx="0"/>
            <a:endCxn id="6" idx="4"/>
          </p:cNvCxnSpPr>
          <p:nvPr/>
        </p:nvCxnSpPr>
        <p:spPr>
          <a:xfrm flipV="1">
            <a:off x="2033587" y="2847975"/>
            <a:ext cx="200026" cy="3905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3399" y="3238500"/>
            <a:ext cx="3000375" cy="476250"/>
          </a:xfrm>
          <a:prstGeom prst="rect">
            <a:avLst/>
          </a:prstGeom>
          <a:solidFill>
            <a:srgbClr val="FFFF00">
              <a:alpha val="35000"/>
            </a:srgbClr>
          </a:solidFill>
          <a:ln w="53975">
            <a:solidFill>
              <a:schemeClr val="accent1"/>
            </a:solidFill>
          </a:ln>
        </p:spPr>
        <p:txBody>
          <a:bodyPr vert="horz" wrap="square" lIns="91440" tIns="45720" rIns="91440" bIns="45720" rtlCol="0" anchor="ctr" anchorCtr="0">
            <a:noAutofit/>
          </a:bodyPr>
          <a:lstStyle/>
          <a:p>
            <a:pPr algn="ctr"/>
            <a:r>
              <a:rPr lang="cs-CZ" sz="1600" b="1" dirty="0"/>
              <a:t>DRVH starts to switch here</a:t>
            </a:r>
            <a:endParaRPr lang="en-US" sz="1600" b="1" dirty="0"/>
          </a:p>
        </p:txBody>
      </p:sp>
    </p:spTree>
    <p:extLst>
      <p:ext uri="{BB962C8B-B14F-4D97-AF65-F5344CB8AC3E}">
        <p14:creationId xmlns:p14="http://schemas.microsoft.com/office/powerpoint/2010/main" val="170305719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NCV51513 Daughter Card</a:t>
            </a:r>
          </a:p>
        </p:txBody>
      </p:sp>
      <p:sp>
        <p:nvSpPr>
          <p:cNvPr id="8" name="TextBox 7"/>
          <p:cNvSpPr txBox="1"/>
          <p:nvPr/>
        </p:nvSpPr>
        <p:spPr>
          <a:xfrm>
            <a:off x="5606716" y="2574757"/>
            <a:ext cx="5125452" cy="3513222"/>
          </a:xfrm>
          <a:prstGeom prst="rect">
            <a:avLst/>
          </a:prstGeom>
        </p:spPr>
        <p:txBody>
          <a:bodyPr vert="horz" wrap="square" lIns="91440" tIns="45720" rIns="91440" bIns="45720" rtlCol="0">
            <a:noAutofit/>
          </a:bodyPr>
          <a:lstStyle/>
          <a:p>
            <a:pPr algn="l"/>
            <a:endParaRPr lang="en-US" dirty="0"/>
          </a:p>
        </p:txBody>
      </p:sp>
      <p:sp>
        <p:nvSpPr>
          <p:cNvPr id="16" name="Rectangle 15"/>
          <p:cNvSpPr/>
          <p:nvPr/>
        </p:nvSpPr>
        <p:spPr>
          <a:xfrm>
            <a:off x="600430" y="4549435"/>
            <a:ext cx="11231880" cy="1157112"/>
          </a:xfrm>
          <a:prstGeom prst="rect">
            <a:avLst/>
          </a:prstGeom>
        </p:spPr>
        <p:txBody>
          <a:bodyPr wrap="square">
            <a:spAutoFit/>
          </a:bodyPr>
          <a:lstStyle/>
          <a:p>
            <a:pPr>
              <a:lnSpc>
                <a:spcPct val="150000"/>
              </a:lnSpc>
            </a:pPr>
            <a:r>
              <a:rPr lang="en-US" sz="1600" b="1" dirty="0"/>
              <a:t>This daughter card </a:t>
            </a:r>
            <a:r>
              <a:rPr lang="cs-CZ" sz="1600" b="1" dirty="0"/>
              <a:t>is designed to be tested in</a:t>
            </a:r>
          </a:p>
          <a:p>
            <a:pPr>
              <a:lnSpc>
                <a:spcPct val="150000"/>
              </a:lnSpc>
            </a:pPr>
            <a:r>
              <a:rPr lang="en-US" sz="1600" b="1" dirty="0">
                <a:hlinkClick r:id="rId3"/>
              </a:rPr>
              <a:t>https://www.onsemi.com/pub/collateral/seco-gdbb-gevb_schematic.pdf</a:t>
            </a:r>
            <a:endParaRPr lang="cs-CZ" sz="1600" b="1" dirty="0"/>
          </a:p>
          <a:p>
            <a:pPr>
              <a:lnSpc>
                <a:spcPct val="150000"/>
              </a:lnSpc>
            </a:pPr>
            <a:r>
              <a:rPr lang="en-US" sz="1600" b="1" dirty="0"/>
              <a:t>Some key parameters can be set/tested, like rise time, fall time, propagation delay etc.</a:t>
            </a:r>
          </a:p>
        </p:txBody>
      </p:sp>
      <p:sp>
        <p:nvSpPr>
          <p:cNvPr id="2" name="Rectangle 1">
            <a:extLst>
              <a:ext uri="{FF2B5EF4-FFF2-40B4-BE49-F238E27FC236}">
                <a16:creationId xmlns:a16="http://schemas.microsoft.com/office/drawing/2014/main" id="{2EDBA6ED-D85C-4462-A7EE-737EC46EF8CD}"/>
              </a:ext>
            </a:extLst>
          </p:cNvPr>
          <p:cNvSpPr/>
          <p:nvPr/>
        </p:nvSpPr>
        <p:spPr>
          <a:xfrm>
            <a:off x="5373783" y="1545488"/>
            <a:ext cx="6096000" cy="2277547"/>
          </a:xfrm>
          <a:prstGeom prst="rect">
            <a:avLst/>
          </a:prstGeom>
        </p:spPr>
        <p:txBody>
          <a:bodyPr>
            <a:spAutoFit/>
          </a:bodyPr>
          <a:lstStyle/>
          <a:p>
            <a:r>
              <a:rPr lang="en-US" sz="1600" b="1" dirty="0">
                <a:latin typeface="Arial" panose="020B0604020202020204" pitchFamily="34" charset="0"/>
              </a:rPr>
              <a:t>Features</a:t>
            </a:r>
          </a:p>
          <a:p>
            <a:pPr marL="285750" indent="-285750">
              <a:buFont typeface="Wingdings" panose="05000000000000000000" pitchFamily="2" charset="2"/>
              <a:buChar char="§"/>
            </a:pPr>
            <a:r>
              <a:rPr lang="en-US" dirty="0">
                <a:latin typeface="Times New Roman" panose="02020603050405020304" pitchFamily="18" charset="0"/>
              </a:rPr>
              <a:t>NCV51513 High/Low Side Gate Driver</a:t>
            </a:r>
          </a:p>
          <a:p>
            <a:pPr marL="285750" indent="-285750">
              <a:buFont typeface="Wingdings" panose="05000000000000000000" pitchFamily="2" charset="2"/>
              <a:buChar char="§"/>
            </a:pPr>
            <a:r>
              <a:rPr lang="en-US" dirty="0">
                <a:latin typeface="Times New Roman" panose="02020603050405020304" pitchFamily="18" charset="0"/>
              </a:rPr>
              <a:t>2 Different MOSFET Packages</a:t>
            </a:r>
          </a:p>
          <a:p>
            <a:pPr marL="285750" indent="-285750">
              <a:buFont typeface="Wingdings" panose="05000000000000000000" pitchFamily="2" charset="2"/>
              <a:buChar char="§"/>
            </a:pPr>
            <a:r>
              <a:rPr lang="en-US" dirty="0">
                <a:latin typeface="Times New Roman" panose="02020603050405020304" pitchFamily="18" charset="0"/>
              </a:rPr>
              <a:t>Adjustable Gate Resistance</a:t>
            </a:r>
          </a:p>
          <a:p>
            <a:pPr marL="285750" indent="-285750">
              <a:buFont typeface="Wingdings" panose="05000000000000000000" pitchFamily="2" charset="2"/>
              <a:buChar char="§"/>
            </a:pPr>
            <a:r>
              <a:rPr lang="en-US" dirty="0">
                <a:latin typeface="Times New Roman" panose="02020603050405020304" pitchFamily="18" charset="0"/>
              </a:rPr>
              <a:t>Internal Dead Time Control</a:t>
            </a:r>
          </a:p>
          <a:p>
            <a:pPr marL="285750" indent="-285750">
              <a:buFont typeface="Wingdings" panose="05000000000000000000" pitchFamily="2" charset="2"/>
              <a:buChar char="§"/>
            </a:pPr>
            <a:r>
              <a:rPr lang="en-US" dirty="0">
                <a:latin typeface="Times New Roman" panose="02020603050405020304" pitchFamily="18" charset="0"/>
              </a:rPr>
              <a:t>Adjustable Bootstrap</a:t>
            </a:r>
          </a:p>
          <a:p>
            <a:pPr marL="285750" indent="-285750">
              <a:buFont typeface="Wingdings" panose="05000000000000000000" pitchFamily="2" charset="2"/>
              <a:buChar char="§"/>
            </a:pPr>
            <a:r>
              <a:rPr lang="en-US" dirty="0">
                <a:latin typeface="Times New Roman" panose="02020603050405020304" pitchFamily="18" charset="0"/>
              </a:rPr>
              <a:t>Gate Current and Gate Voltage Measurement</a:t>
            </a:r>
          </a:p>
          <a:p>
            <a:pPr marL="285750" indent="-285750">
              <a:buFont typeface="Wingdings" panose="05000000000000000000" pitchFamily="2" charset="2"/>
              <a:buChar char="§"/>
            </a:pPr>
            <a:r>
              <a:rPr lang="en-US" dirty="0">
                <a:latin typeface="Times New Roman" panose="02020603050405020304" pitchFamily="18" charset="0"/>
              </a:rPr>
              <a:t>Interface to Baseboard (Plug and Play)</a:t>
            </a:r>
            <a:endParaRPr lang="en-US" dirty="0"/>
          </a:p>
        </p:txBody>
      </p:sp>
      <p:pic>
        <p:nvPicPr>
          <p:cNvPr id="6" name="Picture 5"/>
          <p:cNvPicPr>
            <a:picLocks noChangeAspect="1"/>
          </p:cNvPicPr>
          <p:nvPr/>
        </p:nvPicPr>
        <p:blipFill rotWithShape="1">
          <a:blip r:embed="rId4"/>
          <a:srcRect l="28809" t="29707" r="29198" b="23041"/>
          <a:stretch/>
        </p:blipFill>
        <p:spPr>
          <a:xfrm>
            <a:off x="708967" y="1204306"/>
            <a:ext cx="4323347" cy="3240507"/>
          </a:xfrm>
          <a:prstGeom prst="rect">
            <a:avLst/>
          </a:prstGeom>
        </p:spPr>
      </p:pic>
    </p:spTree>
    <p:extLst>
      <p:ext uri="{BB962C8B-B14F-4D97-AF65-F5344CB8AC3E}">
        <p14:creationId xmlns:p14="http://schemas.microsoft.com/office/powerpoint/2010/main" val="306984937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NCV51513 Overview</a:t>
            </a:r>
          </a:p>
        </p:txBody>
      </p:sp>
      <p:sp>
        <p:nvSpPr>
          <p:cNvPr id="2" name="Content Placeholder 1"/>
          <p:cNvSpPr>
            <a:spLocks noGrp="1"/>
          </p:cNvSpPr>
          <p:nvPr>
            <p:ph sz="quarter" idx="11"/>
          </p:nvPr>
        </p:nvSpPr>
        <p:spPr>
          <a:xfrm>
            <a:off x="330798" y="548422"/>
            <a:ext cx="11530403" cy="443198"/>
          </a:xfrm>
        </p:spPr>
        <p:txBody>
          <a:bodyPr>
            <a:normAutofit/>
          </a:bodyPr>
          <a:lstStyle/>
          <a:p>
            <a:pPr marL="0" indent="0">
              <a:buNone/>
            </a:pPr>
            <a:r>
              <a:rPr lang="cs-CZ" sz="2000" dirty="0"/>
              <a:t>1.1 Key Features</a:t>
            </a:r>
            <a:endParaRPr lang="en-US" sz="2000" dirty="0"/>
          </a:p>
        </p:txBody>
      </p:sp>
      <p:sp>
        <p:nvSpPr>
          <p:cNvPr id="8" name="TextBox 7"/>
          <p:cNvSpPr txBox="1"/>
          <p:nvPr/>
        </p:nvSpPr>
        <p:spPr>
          <a:xfrm>
            <a:off x="5606716" y="2574757"/>
            <a:ext cx="5125452" cy="3513222"/>
          </a:xfrm>
          <a:prstGeom prst="rect">
            <a:avLst/>
          </a:prstGeom>
        </p:spPr>
        <p:txBody>
          <a:bodyPr vert="horz" wrap="square" lIns="91440" tIns="45720" rIns="91440" bIns="45720" rtlCol="0">
            <a:noAutofit/>
          </a:bodyPr>
          <a:lstStyle/>
          <a:p>
            <a:pPr algn="l"/>
            <a:endParaRPr lang="en-US" dirty="0"/>
          </a:p>
        </p:txBody>
      </p:sp>
      <p:sp>
        <p:nvSpPr>
          <p:cNvPr id="9" name="Rectangle 8"/>
          <p:cNvSpPr/>
          <p:nvPr/>
        </p:nvSpPr>
        <p:spPr>
          <a:xfrm>
            <a:off x="6785949" y="1379240"/>
            <a:ext cx="4981072" cy="4099520"/>
          </a:xfrm>
          <a:prstGeom prst="rect">
            <a:avLst/>
          </a:prstGeom>
        </p:spPr>
        <p:txBody>
          <a:bodyPr wrap="square">
            <a:spAutoFit/>
          </a:bodyPr>
          <a:lstStyle/>
          <a:p>
            <a:pPr marL="171450" indent="-171450">
              <a:lnSpc>
                <a:spcPct val="200000"/>
              </a:lnSpc>
              <a:buSzPct val="120000"/>
              <a:buFont typeface="Wingdings" panose="05000000000000000000" pitchFamily="2" charset="2"/>
              <a:buChar char="§"/>
            </a:pPr>
            <a:r>
              <a:rPr lang="en-US" sz="1200" b="1" dirty="0"/>
              <a:t>Automotive Qualified to AEC Q100</a:t>
            </a:r>
          </a:p>
          <a:p>
            <a:pPr marL="171450" indent="-171450">
              <a:lnSpc>
                <a:spcPct val="200000"/>
              </a:lnSpc>
              <a:buSzPct val="120000"/>
              <a:buFont typeface="Wingdings" panose="05000000000000000000" pitchFamily="2" charset="2"/>
              <a:buChar char="§"/>
            </a:pPr>
            <a:r>
              <a:rPr lang="en-US" sz="1200" dirty="0"/>
              <a:t>Voltage Range: up to 130 V</a:t>
            </a:r>
          </a:p>
          <a:p>
            <a:pPr marL="171450" indent="-171450">
              <a:lnSpc>
                <a:spcPct val="200000"/>
              </a:lnSpc>
              <a:buSzPct val="120000"/>
              <a:buFont typeface="Wingdings" panose="05000000000000000000" pitchFamily="2" charset="2"/>
              <a:buChar char="§"/>
            </a:pPr>
            <a:r>
              <a:rPr lang="en-US" sz="1200" dirty="0" err="1"/>
              <a:t>dV</a:t>
            </a:r>
            <a:r>
              <a:rPr lang="en-US" sz="1200" dirty="0"/>
              <a:t>/dt Immunity ±50 V/ns </a:t>
            </a:r>
          </a:p>
          <a:p>
            <a:pPr marL="171450" indent="-171450">
              <a:lnSpc>
                <a:spcPct val="200000"/>
              </a:lnSpc>
              <a:buSzPct val="120000"/>
              <a:buFont typeface="Wingdings" panose="05000000000000000000" pitchFamily="2" charset="2"/>
              <a:buChar char="§"/>
            </a:pPr>
            <a:r>
              <a:rPr lang="en-US" sz="1200" dirty="0"/>
              <a:t>Gate Drive Supply Range from 6.4 V to 20 V</a:t>
            </a:r>
          </a:p>
          <a:p>
            <a:pPr marL="171450" indent="-171450">
              <a:lnSpc>
                <a:spcPct val="200000"/>
              </a:lnSpc>
              <a:buSzPct val="120000"/>
              <a:buFont typeface="Wingdings" panose="05000000000000000000" pitchFamily="2" charset="2"/>
              <a:buChar char="§"/>
            </a:pPr>
            <a:r>
              <a:rPr lang="en-US" sz="1200" dirty="0"/>
              <a:t>Output Source / Sink Current Capability 3 A / 2 A </a:t>
            </a:r>
          </a:p>
          <a:p>
            <a:pPr marL="171450" indent="-171450">
              <a:lnSpc>
                <a:spcPct val="200000"/>
              </a:lnSpc>
              <a:buSzPct val="120000"/>
              <a:buFont typeface="Wingdings" panose="05000000000000000000" pitchFamily="2" charset="2"/>
              <a:buChar char="§"/>
            </a:pPr>
            <a:r>
              <a:rPr lang="en-US" sz="1200" dirty="0"/>
              <a:t>3.3 V and 5 V Input Logic Compatible </a:t>
            </a:r>
          </a:p>
          <a:p>
            <a:pPr marL="171450" indent="-171450">
              <a:lnSpc>
                <a:spcPct val="200000"/>
              </a:lnSpc>
              <a:buSzPct val="120000"/>
              <a:buFont typeface="Wingdings" panose="05000000000000000000" pitchFamily="2" charset="2"/>
              <a:buChar char="§"/>
            </a:pPr>
            <a:r>
              <a:rPr lang="en-US" sz="1200" dirty="0"/>
              <a:t>Extended Allowable Negative Bridge Pin Voltage Swing to –10V</a:t>
            </a:r>
          </a:p>
          <a:p>
            <a:pPr marL="628650" lvl="1" indent="-171450">
              <a:lnSpc>
                <a:spcPct val="200000"/>
              </a:lnSpc>
              <a:buSzPct val="120000"/>
              <a:buFont typeface="Courier New" panose="02070309020205020404" pitchFamily="49" charset="0"/>
              <a:buChar char="o"/>
            </a:pPr>
            <a:r>
              <a:rPr lang="en-US" sz="1200" dirty="0"/>
              <a:t>Matched Propagation Delays between Both Channels</a:t>
            </a:r>
          </a:p>
          <a:p>
            <a:pPr marL="628650" lvl="1" indent="-171450">
              <a:lnSpc>
                <a:spcPct val="200000"/>
              </a:lnSpc>
              <a:buSzPct val="120000"/>
              <a:buFont typeface="Courier New" panose="02070309020205020404" pitchFamily="49" charset="0"/>
              <a:buChar char="o"/>
            </a:pPr>
            <a:r>
              <a:rPr lang="en-US" sz="1200" dirty="0"/>
              <a:t>Propagation Delay 50 ns typically</a:t>
            </a:r>
          </a:p>
          <a:p>
            <a:pPr marL="628650" lvl="1" indent="-171450">
              <a:lnSpc>
                <a:spcPct val="200000"/>
              </a:lnSpc>
              <a:buSzPct val="120000"/>
              <a:buFont typeface="Courier New" panose="02070309020205020404" pitchFamily="49" charset="0"/>
              <a:buChar char="o"/>
            </a:pPr>
            <a:r>
              <a:rPr lang="en-US" sz="1200" dirty="0"/>
              <a:t>Under VCC </a:t>
            </a:r>
            <a:r>
              <a:rPr lang="en-US" sz="1200" dirty="0" err="1"/>
              <a:t>LockOut</a:t>
            </a:r>
            <a:r>
              <a:rPr lang="en-US" sz="1200" dirty="0"/>
              <a:t> (UVLO) for Both Channels</a:t>
            </a:r>
          </a:p>
          <a:p>
            <a:pPr marL="171450" indent="-171450">
              <a:lnSpc>
                <a:spcPct val="200000"/>
              </a:lnSpc>
              <a:buSzPct val="120000"/>
              <a:buFont typeface="Wingdings" panose="05000000000000000000" pitchFamily="2" charset="2"/>
              <a:buChar char="§"/>
            </a:pPr>
            <a:r>
              <a:rPr lang="en-US" sz="1200" dirty="0"/>
              <a:t>Pin to Pin Compatible with Industry Standards </a:t>
            </a:r>
          </a:p>
        </p:txBody>
      </p:sp>
      <p:pic>
        <p:nvPicPr>
          <p:cNvPr id="10" name="Picture 9"/>
          <p:cNvPicPr>
            <a:picLocks noChangeAspect="1"/>
          </p:cNvPicPr>
          <p:nvPr/>
        </p:nvPicPr>
        <p:blipFill>
          <a:blip r:embed="rId3"/>
          <a:stretch>
            <a:fillRect/>
          </a:stretch>
        </p:blipFill>
        <p:spPr>
          <a:xfrm>
            <a:off x="331611" y="2042548"/>
            <a:ext cx="6328196" cy="2975106"/>
          </a:xfrm>
          <a:prstGeom prst="rect">
            <a:avLst/>
          </a:prstGeom>
        </p:spPr>
      </p:pic>
    </p:spTree>
    <p:extLst>
      <p:ext uri="{BB962C8B-B14F-4D97-AF65-F5344CB8AC3E}">
        <p14:creationId xmlns:p14="http://schemas.microsoft.com/office/powerpoint/2010/main" val="91113489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NCV51513 </a:t>
            </a:r>
            <a:r>
              <a:rPr lang="cs-CZ" dirty="0"/>
              <a:t>SIMPLIS model Buck</a:t>
            </a:r>
            <a:endParaRPr lang="en-US" dirty="0"/>
          </a:p>
        </p:txBody>
      </p:sp>
      <p:sp>
        <p:nvSpPr>
          <p:cNvPr id="8" name="TextBox 7"/>
          <p:cNvSpPr txBox="1"/>
          <p:nvPr/>
        </p:nvSpPr>
        <p:spPr>
          <a:xfrm>
            <a:off x="5606716" y="2574757"/>
            <a:ext cx="5125452" cy="3513222"/>
          </a:xfrm>
          <a:prstGeom prst="rect">
            <a:avLst/>
          </a:prstGeom>
        </p:spPr>
        <p:txBody>
          <a:bodyPr vert="horz" wrap="square" lIns="91440" tIns="45720" rIns="91440" bIns="45720" rtlCol="0">
            <a:noAutofit/>
          </a:bodyPr>
          <a:lstStyle/>
          <a:p>
            <a:pPr algn="l"/>
            <a:endParaRPr lang="en-US" dirty="0"/>
          </a:p>
        </p:txBody>
      </p:sp>
      <p:sp>
        <p:nvSpPr>
          <p:cNvPr id="16" name="Rectangle 15"/>
          <p:cNvSpPr/>
          <p:nvPr/>
        </p:nvSpPr>
        <p:spPr>
          <a:xfrm>
            <a:off x="526807" y="4695964"/>
            <a:ext cx="11231880" cy="830997"/>
          </a:xfrm>
          <a:prstGeom prst="rect">
            <a:avLst/>
          </a:prstGeom>
        </p:spPr>
        <p:txBody>
          <a:bodyPr wrap="square">
            <a:spAutoFit/>
          </a:bodyPr>
          <a:lstStyle/>
          <a:p>
            <a:pPr>
              <a:lnSpc>
                <a:spcPct val="150000"/>
              </a:lnSpc>
            </a:pPr>
            <a:r>
              <a:rPr lang="cs-CZ" sz="1600" b="1" dirty="0"/>
              <a:t>The SIMPLIS model is available at:</a:t>
            </a:r>
          </a:p>
          <a:p>
            <a:pPr>
              <a:lnSpc>
                <a:spcPct val="150000"/>
              </a:lnSpc>
            </a:pPr>
            <a:r>
              <a:rPr lang="cs-CZ" sz="1600" b="1" dirty="0">
                <a:hlinkClick r:id="rId3"/>
              </a:rPr>
              <a:t>https://www.onsemi.com/pub/collateral/ncp51513%20simplis%20buck%20circuit%20model.zip</a:t>
            </a:r>
            <a:endParaRPr lang="cs-CZ" sz="1600" b="1" dirty="0"/>
          </a:p>
        </p:txBody>
      </p:sp>
      <p:pic>
        <p:nvPicPr>
          <p:cNvPr id="10" name="Picture 9"/>
          <p:cNvPicPr>
            <a:picLocks noChangeAspect="1"/>
          </p:cNvPicPr>
          <p:nvPr/>
        </p:nvPicPr>
        <p:blipFill>
          <a:blip r:embed="rId4"/>
          <a:stretch>
            <a:fillRect/>
          </a:stretch>
        </p:blipFill>
        <p:spPr>
          <a:xfrm>
            <a:off x="6536713" y="940431"/>
            <a:ext cx="5295597" cy="3227572"/>
          </a:xfrm>
          <a:prstGeom prst="rect">
            <a:avLst/>
          </a:prstGeom>
        </p:spPr>
      </p:pic>
      <p:pic>
        <p:nvPicPr>
          <p:cNvPr id="11" name="Picture 10"/>
          <p:cNvPicPr>
            <a:picLocks noChangeAspect="1"/>
          </p:cNvPicPr>
          <p:nvPr/>
        </p:nvPicPr>
        <p:blipFill rotWithShape="1">
          <a:blip r:embed="rId5"/>
          <a:srcRect t="3780" b="27508"/>
          <a:stretch/>
        </p:blipFill>
        <p:spPr>
          <a:xfrm>
            <a:off x="237902" y="978568"/>
            <a:ext cx="6234013" cy="3144253"/>
          </a:xfrm>
          <a:prstGeom prst="rect">
            <a:avLst/>
          </a:prstGeom>
        </p:spPr>
      </p:pic>
      <p:sp>
        <p:nvSpPr>
          <p:cNvPr id="13" name="Rectangle 12">
            <a:extLst>
              <a:ext uri="{FF2B5EF4-FFF2-40B4-BE49-F238E27FC236}">
                <a16:creationId xmlns:a16="http://schemas.microsoft.com/office/drawing/2014/main" id="{2EDBA6ED-D85C-4462-A7EE-737EC46EF8CD}"/>
              </a:ext>
            </a:extLst>
          </p:cNvPr>
          <p:cNvSpPr/>
          <p:nvPr/>
        </p:nvSpPr>
        <p:spPr>
          <a:xfrm>
            <a:off x="453184" y="4291784"/>
            <a:ext cx="11379126" cy="338554"/>
          </a:xfrm>
          <a:prstGeom prst="rect">
            <a:avLst/>
          </a:prstGeom>
        </p:spPr>
        <p:txBody>
          <a:bodyPr wrap="square">
            <a:spAutoFit/>
          </a:bodyPr>
          <a:lstStyle/>
          <a:p>
            <a:r>
              <a:rPr lang="cs-CZ" sz="1600" dirty="0">
                <a:latin typeface="Arial" panose="020B0604020202020204" pitchFamily="34" charset="0"/>
              </a:rPr>
              <a:t>Customers can simply update the schematic and/or values to their needs to see device behavior.</a:t>
            </a:r>
            <a:endParaRPr lang="en-US" dirty="0"/>
          </a:p>
        </p:txBody>
      </p:sp>
    </p:spTree>
    <p:extLst>
      <p:ext uri="{BB962C8B-B14F-4D97-AF65-F5344CB8AC3E}">
        <p14:creationId xmlns:p14="http://schemas.microsoft.com/office/powerpoint/2010/main" val="84476749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NCV51513 </a:t>
            </a:r>
            <a:r>
              <a:rPr lang="cs-CZ" dirty="0"/>
              <a:t>SIMPLIS model Half Bridge</a:t>
            </a:r>
            <a:endParaRPr lang="en-US" dirty="0"/>
          </a:p>
        </p:txBody>
      </p:sp>
      <p:sp>
        <p:nvSpPr>
          <p:cNvPr id="8" name="TextBox 7"/>
          <p:cNvSpPr txBox="1"/>
          <p:nvPr/>
        </p:nvSpPr>
        <p:spPr>
          <a:xfrm>
            <a:off x="5606716" y="2574757"/>
            <a:ext cx="5125452" cy="3513222"/>
          </a:xfrm>
          <a:prstGeom prst="rect">
            <a:avLst/>
          </a:prstGeom>
        </p:spPr>
        <p:txBody>
          <a:bodyPr vert="horz" wrap="square" lIns="91440" tIns="45720" rIns="91440" bIns="45720" rtlCol="0">
            <a:noAutofit/>
          </a:bodyPr>
          <a:lstStyle/>
          <a:p>
            <a:pPr algn="l"/>
            <a:endParaRPr lang="en-US" dirty="0"/>
          </a:p>
        </p:txBody>
      </p:sp>
      <p:sp>
        <p:nvSpPr>
          <p:cNvPr id="16" name="Rectangle 15"/>
          <p:cNvSpPr/>
          <p:nvPr/>
        </p:nvSpPr>
        <p:spPr>
          <a:xfrm>
            <a:off x="526807" y="4695964"/>
            <a:ext cx="11231880" cy="830997"/>
          </a:xfrm>
          <a:prstGeom prst="rect">
            <a:avLst/>
          </a:prstGeom>
        </p:spPr>
        <p:txBody>
          <a:bodyPr wrap="square">
            <a:spAutoFit/>
          </a:bodyPr>
          <a:lstStyle/>
          <a:p>
            <a:pPr>
              <a:lnSpc>
                <a:spcPct val="150000"/>
              </a:lnSpc>
            </a:pPr>
            <a:r>
              <a:rPr lang="cs-CZ" sz="1600" b="1" dirty="0"/>
              <a:t>The SIMPLIS model is available at:</a:t>
            </a:r>
          </a:p>
          <a:p>
            <a:pPr>
              <a:lnSpc>
                <a:spcPct val="150000"/>
              </a:lnSpc>
            </a:pPr>
            <a:r>
              <a:rPr lang="cs-CZ" sz="1600" b="1" dirty="0">
                <a:hlinkClick r:id="rId3"/>
              </a:rPr>
              <a:t>https://www.onsemi.com/pub/collateral/ncp51513%20simplis%20half%20bridge%20circuit%20model.zip</a:t>
            </a:r>
            <a:endParaRPr lang="cs-CZ" sz="1600" b="1" dirty="0"/>
          </a:p>
        </p:txBody>
      </p:sp>
      <p:sp>
        <p:nvSpPr>
          <p:cNvPr id="13" name="Rectangle 12">
            <a:extLst>
              <a:ext uri="{FF2B5EF4-FFF2-40B4-BE49-F238E27FC236}">
                <a16:creationId xmlns:a16="http://schemas.microsoft.com/office/drawing/2014/main" id="{2EDBA6ED-D85C-4462-A7EE-737EC46EF8CD}"/>
              </a:ext>
            </a:extLst>
          </p:cNvPr>
          <p:cNvSpPr/>
          <p:nvPr/>
        </p:nvSpPr>
        <p:spPr>
          <a:xfrm>
            <a:off x="453184" y="4291784"/>
            <a:ext cx="11379126" cy="338554"/>
          </a:xfrm>
          <a:prstGeom prst="rect">
            <a:avLst/>
          </a:prstGeom>
        </p:spPr>
        <p:txBody>
          <a:bodyPr wrap="square">
            <a:spAutoFit/>
          </a:bodyPr>
          <a:lstStyle/>
          <a:p>
            <a:r>
              <a:rPr lang="cs-CZ" sz="1600" dirty="0">
                <a:latin typeface="Arial" panose="020B0604020202020204" pitchFamily="34" charset="0"/>
              </a:rPr>
              <a:t>Customers can simply update the schematic and/or values to their needs to see device behavior.</a:t>
            </a:r>
            <a:endParaRPr lang="en-US" dirty="0"/>
          </a:p>
        </p:txBody>
      </p:sp>
      <p:pic>
        <p:nvPicPr>
          <p:cNvPr id="2" name="Picture 1"/>
          <p:cNvPicPr>
            <a:picLocks noChangeAspect="1"/>
          </p:cNvPicPr>
          <p:nvPr/>
        </p:nvPicPr>
        <p:blipFill rotWithShape="1">
          <a:blip r:embed="rId4"/>
          <a:srcRect t="15017" b="21169"/>
          <a:stretch/>
        </p:blipFill>
        <p:spPr>
          <a:xfrm>
            <a:off x="192707" y="962526"/>
            <a:ext cx="6276754" cy="3168316"/>
          </a:xfrm>
          <a:prstGeom prst="rect">
            <a:avLst/>
          </a:prstGeom>
        </p:spPr>
      </p:pic>
      <p:pic>
        <p:nvPicPr>
          <p:cNvPr id="6" name="Picture 5"/>
          <p:cNvPicPr>
            <a:picLocks noChangeAspect="1"/>
          </p:cNvPicPr>
          <p:nvPr/>
        </p:nvPicPr>
        <p:blipFill>
          <a:blip r:embed="rId5"/>
          <a:stretch>
            <a:fillRect/>
          </a:stretch>
        </p:blipFill>
        <p:spPr>
          <a:xfrm>
            <a:off x="6802338" y="962526"/>
            <a:ext cx="4956349" cy="3205905"/>
          </a:xfrm>
          <a:prstGeom prst="rect">
            <a:avLst/>
          </a:prstGeom>
        </p:spPr>
      </p:pic>
    </p:spTree>
    <p:extLst>
      <p:ext uri="{BB962C8B-B14F-4D97-AF65-F5344CB8AC3E}">
        <p14:creationId xmlns:p14="http://schemas.microsoft.com/office/powerpoint/2010/main" val="373240241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618033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NCV51513 Overview</a:t>
            </a:r>
          </a:p>
        </p:txBody>
      </p:sp>
      <p:sp>
        <p:nvSpPr>
          <p:cNvPr id="4" name="Content Placeholder 3">
            <a:extLst>
              <a:ext uri="{FF2B5EF4-FFF2-40B4-BE49-F238E27FC236}">
                <a16:creationId xmlns:a16="http://schemas.microsoft.com/office/drawing/2014/main" id="{1328A484-072D-48BF-9E32-312451F8C970}"/>
              </a:ext>
            </a:extLst>
          </p:cNvPr>
          <p:cNvSpPr>
            <a:spLocks noGrp="1"/>
          </p:cNvSpPr>
          <p:nvPr>
            <p:ph sz="quarter" idx="11"/>
          </p:nvPr>
        </p:nvSpPr>
        <p:spPr>
          <a:xfrm>
            <a:off x="330799" y="593476"/>
            <a:ext cx="11530403" cy="461665"/>
          </a:xfrm>
        </p:spPr>
        <p:txBody>
          <a:bodyPr/>
          <a:lstStyle/>
          <a:p>
            <a:r>
              <a:rPr lang="en-US" dirty="0"/>
              <a:t>1.2 Package and Pin Configuration</a:t>
            </a:r>
          </a:p>
        </p:txBody>
      </p:sp>
      <p:sp>
        <p:nvSpPr>
          <p:cNvPr id="8" name="TextBox 7"/>
          <p:cNvSpPr txBox="1"/>
          <p:nvPr/>
        </p:nvSpPr>
        <p:spPr>
          <a:xfrm>
            <a:off x="5606716" y="2574757"/>
            <a:ext cx="5125452" cy="3513222"/>
          </a:xfrm>
          <a:prstGeom prst="rect">
            <a:avLst/>
          </a:prstGeom>
        </p:spPr>
        <p:txBody>
          <a:bodyPr vert="horz" wrap="square" lIns="91440" tIns="45720" rIns="91440" bIns="45720" rtlCol="0">
            <a:noAutofit/>
          </a:bodyPr>
          <a:lstStyle/>
          <a:p>
            <a:pPr algn="l"/>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190026568"/>
              </p:ext>
            </p:extLst>
          </p:nvPr>
        </p:nvGraphicFramePr>
        <p:xfrm>
          <a:off x="5382128" y="1517583"/>
          <a:ext cx="6333958" cy="4450080"/>
        </p:xfrm>
        <a:graphic>
          <a:graphicData uri="http://schemas.openxmlformats.org/drawingml/2006/table">
            <a:tbl>
              <a:tblPr firstRow="1" bandRow="1">
                <a:tableStyleId>{2D5ABB26-0587-4C30-8999-92F81FD0307C}</a:tableStyleId>
              </a:tblPr>
              <a:tblGrid>
                <a:gridCol w="991764">
                  <a:extLst>
                    <a:ext uri="{9D8B030D-6E8A-4147-A177-3AD203B41FA5}">
                      <a16:colId xmlns:a16="http://schemas.microsoft.com/office/drawing/2014/main" val="20000"/>
                    </a:ext>
                  </a:extLst>
                </a:gridCol>
                <a:gridCol w="1018850">
                  <a:extLst>
                    <a:ext uri="{9D8B030D-6E8A-4147-A177-3AD203B41FA5}">
                      <a16:colId xmlns:a16="http://schemas.microsoft.com/office/drawing/2014/main" val="20001"/>
                    </a:ext>
                  </a:extLst>
                </a:gridCol>
                <a:gridCol w="4323344">
                  <a:extLst>
                    <a:ext uri="{9D8B030D-6E8A-4147-A177-3AD203B41FA5}">
                      <a16:colId xmlns:a16="http://schemas.microsoft.com/office/drawing/2014/main" val="20002"/>
                    </a:ext>
                  </a:extLst>
                </a:gridCol>
              </a:tblGrid>
              <a:tr h="370840">
                <a:tc>
                  <a:txBody>
                    <a:bodyPr/>
                    <a:lstStyle/>
                    <a:p>
                      <a:pPr algn="ctr"/>
                      <a:r>
                        <a:rPr lang="cs-CZ" sz="1600" b="1" dirty="0">
                          <a:latin typeface="Arial" panose="020B0604020202020204" pitchFamily="34" charset="0"/>
                          <a:cs typeface="Arial" panose="020B0604020202020204" pitchFamily="34" charset="0"/>
                        </a:rPr>
                        <a:t>Pin out</a:t>
                      </a:r>
                      <a:endParaRPr lang="en-US" sz="16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b="1" dirty="0">
                          <a:latin typeface="Arial" panose="020B0604020202020204" pitchFamily="34" charset="0"/>
                          <a:cs typeface="Arial" panose="020B0604020202020204" pitchFamily="34" charset="0"/>
                        </a:rPr>
                        <a:t>Name</a:t>
                      </a:r>
                      <a:endParaRPr lang="en-US" sz="16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b="1" dirty="0">
                          <a:latin typeface="Arial" panose="020B0604020202020204" pitchFamily="34" charset="0"/>
                          <a:cs typeface="Arial" panose="020B0604020202020204" pitchFamily="34" charset="0"/>
                        </a:rPr>
                        <a:t>Function</a:t>
                      </a:r>
                      <a:endParaRPr lang="en-US" sz="16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cs-CZ" sz="1600" dirty="0">
                          <a:latin typeface="Arial" panose="020B0604020202020204" pitchFamily="34" charset="0"/>
                          <a:cs typeface="Arial" panose="020B0604020202020204" pitchFamily="34" charset="0"/>
                        </a:rPr>
                        <a:t>1</a:t>
                      </a: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VCC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Arial" panose="020B0604020202020204" pitchFamily="34" charset="0"/>
                          <a:cs typeface="Arial" panose="020B0604020202020204" pitchFamily="34" charset="0"/>
                        </a:rPr>
                        <a:t>Power Ground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cs-CZ" sz="1600" dirty="0">
                          <a:latin typeface="Arial" panose="020B0604020202020204" pitchFamily="34" charset="0"/>
                          <a:cs typeface="Arial" panose="020B0604020202020204" pitchFamily="34" charset="0"/>
                        </a:rPr>
                        <a:t>2</a:t>
                      </a: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dirty="0">
                          <a:latin typeface="Arial" panose="020B0604020202020204" pitchFamily="34" charset="0"/>
                          <a:cs typeface="Arial" panose="020B0604020202020204" pitchFamily="34" charset="0"/>
                        </a:rPr>
                        <a:t>NC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Arial" panose="020B0604020202020204" pitchFamily="34" charset="0"/>
                          <a:cs typeface="Arial" panose="020B0604020202020204" pitchFamily="34" charset="0"/>
                        </a:rPr>
                        <a:t>Not connected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cs-CZ" sz="1600" dirty="0">
                          <a:latin typeface="Arial" panose="020B0604020202020204" pitchFamily="34" charset="0"/>
                          <a:cs typeface="Arial" panose="020B0604020202020204" pitchFamily="34" charset="0"/>
                        </a:rPr>
                        <a:t>3</a:t>
                      </a: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dirty="0">
                          <a:latin typeface="Arial" panose="020B0604020202020204" pitchFamily="34" charset="0"/>
                          <a:cs typeface="Arial" panose="020B0604020202020204" pitchFamily="34" charset="0"/>
                        </a:rPr>
                        <a:t>VB</a:t>
                      </a: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Arial" panose="020B0604020202020204" pitchFamily="34" charset="0"/>
                          <a:cs typeface="Arial" panose="020B0604020202020204" pitchFamily="34" charset="0"/>
                        </a:rPr>
                        <a:t>High Side Supply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cs-CZ" sz="1600" dirty="0">
                          <a:latin typeface="Arial" panose="020B0604020202020204" pitchFamily="34" charset="0"/>
                          <a:cs typeface="Arial" panose="020B0604020202020204" pitchFamily="34" charset="0"/>
                        </a:rPr>
                        <a:t>4</a:t>
                      </a: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dirty="0">
                          <a:latin typeface="Arial" panose="020B0604020202020204" pitchFamily="34" charset="0"/>
                          <a:cs typeface="Arial" panose="020B0604020202020204" pitchFamily="34" charset="0"/>
                        </a:rPr>
                        <a:t>DRVH</a:t>
                      </a: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Arial" panose="020B0604020202020204" pitchFamily="34" charset="0"/>
                          <a:cs typeface="Arial" panose="020B0604020202020204" pitchFamily="34" charset="0"/>
                        </a:rPr>
                        <a:t>High Side Output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cs-CZ" sz="1600" dirty="0">
                          <a:latin typeface="Arial" panose="020B0604020202020204" pitchFamily="34" charset="0"/>
                          <a:cs typeface="Arial" panose="020B0604020202020204" pitchFamily="34" charset="0"/>
                        </a:rPr>
                        <a:t>5</a:t>
                      </a: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dirty="0">
                          <a:latin typeface="Arial" panose="020B0604020202020204" pitchFamily="34" charset="0"/>
                          <a:cs typeface="Arial" panose="020B0604020202020204" pitchFamily="34" charset="0"/>
                        </a:rPr>
                        <a:t>HB</a:t>
                      </a: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Arial" panose="020B0604020202020204" pitchFamily="34" charset="0"/>
                          <a:cs typeface="Arial" panose="020B0604020202020204" pitchFamily="34" charset="0"/>
                        </a:rPr>
                        <a:t>High Side Supply Return, Half Bridge Pin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cs-CZ" sz="1600" dirty="0">
                          <a:latin typeface="Arial" panose="020B0604020202020204" pitchFamily="34" charset="0"/>
                          <a:cs typeface="Arial" panose="020B0604020202020204" pitchFamily="34" charset="0"/>
                        </a:rPr>
                        <a:t>6</a:t>
                      </a: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dirty="0">
                          <a:latin typeface="Arial" panose="020B0604020202020204" pitchFamily="34" charset="0"/>
                          <a:cs typeface="Arial" panose="020B0604020202020204" pitchFamily="34" charset="0"/>
                        </a:rPr>
                        <a:t>EN</a:t>
                      </a: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Arial" panose="020B0604020202020204" pitchFamily="34" charset="0"/>
                          <a:cs typeface="Arial" panose="020B0604020202020204" pitchFamily="34" charset="0"/>
                        </a:rPr>
                        <a:t>Enable input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r>
                        <a:rPr lang="cs-CZ" sz="1600" dirty="0">
                          <a:latin typeface="Arial" panose="020B0604020202020204" pitchFamily="34" charset="0"/>
                          <a:cs typeface="Arial" panose="020B0604020202020204" pitchFamily="34" charset="0"/>
                        </a:rPr>
                        <a:t>7</a:t>
                      </a: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dirty="0">
                          <a:latin typeface="Arial" panose="020B0604020202020204" pitchFamily="34" charset="0"/>
                          <a:cs typeface="Arial" panose="020B0604020202020204" pitchFamily="34" charset="0"/>
                        </a:rPr>
                        <a:t>HIN</a:t>
                      </a: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Arial" panose="020B0604020202020204" pitchFamily="34" charset="0"/>
                          <a:cs typeface="Arial" panose="020B0604020202020204" pitchFamily="34" charset="0"/>
                        </a:rPr>
                        <a:t>High side input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pPr algn="ctr"/>
                      <a:r>
                        <a:rPr lang="cs-CZ" sz="1600" dirty="0">
                          <a:latin typeface="Arial" panose="020B0604020202020204" pitchFamily="34" charset="0"/>
                          <a:cs typeface="Arial" panose="020B0604020202020204" pitchFamily="34" charset="0"/>
                        </a:rPr>
                        <a:t>8</a:t>
                      </a: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dirty="0">
                          <a:latin typeface="Arial" panose="020B0604020202020204" pitchFamily="34" charset="0"/>
                          <a:cs typeface="Arial" panose="020B0604020202020204" pitchFamily="34" charset="0"/>
                        </a:rPr>
                        <a:t>LIN</a:t>
                      </a: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Arial" panose="020B0604020202020204" pitchFamily="34" charset="0"/>
                          <a:cs typeface="Arial" panose="020B0604020202020204" pitchFamily="34" charset="0"/>
                        </a:rPr>
                        <a:t>Low side input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pPr algn="ctr"/>
                      <a:r>
                        <a:rPr lang="cs-CZ" sz="1600" dirty="0">
                          <a:latin typeface="Arial" panose="020B0604020202020204" pitchFamily="34" charset="0"/>
                          <a:cs typeface="Arial" panose="020B0604020202020204" pitchFamily="34" charset="0"/>
                        </a:rPr>
                        <a:t>9</a:t>
                      </a: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dirty="0">
                          <a:latin typeface="Arial" panose="020B0604020202020204" pitchFamily="34" charset="0"/>
                          <a:cs typeface="Arial" panose="020B0604020202020204" pitchFamily="34" charset="0"/>
                        </a:rPr>
                        <a:t>GND</a:t>
                      </a: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Arial" panose="020B0604020202020204" pitchFamily="34" charset="0"/>
                          <a:cs typeface="Arial" panose="020B0604020202020204" pitchFamily="34" charset="0"/>
                        </a:rPr>
                        <a:t>Low side and logic supply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70840">
                <a:tc>
                  <a:txBody>
                    <a:bodyPr/>
                    <a:lstStyle/>
                    <a:p>
                      <a:pPr algn="ctr"/>
                      <a:r>
                        <a:rPr lang="cs-CZ" sz="1600" dirty="0">
                          <a:latin typeface="Arial" panose="020B0604020202020204" pitchFamily="34" charset="0"/>
                          <a:cs typeface="Arial" panose="020B0604020202020204" pitchFamily="34" charset="0"/>
                        </a:rPr>
                        <a:t>10</a:t>
                      </a: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dirty="0">
                          <a:latin typeface="Arial" panose="020B0604020202020204" pitchFamily="34" charset="0"/>
                          <a:cs typeface="Arial" panose="020B0604020202020204" pitchFamily="34" charset="0"/>
                        </a:rPr>
                        <a:t>DRVL</a:t>
                      </a: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Arial" panose="020B0604020202020204" pitchFamily="34" charset="0"/>
                          <a:cs typeface="Arial" panose="020B0604020202020204" pitchFamily="34" charset="0"/>
                        </a:rPr>
                        <a:t>Low side output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70840">
                <a:tc>
                  <a:txBody>
                    <a:bodyPr/>
                    <a:lstStyle/>
                    <a:p>
                      <a:pPr algn="ctr"/>
                      <a:r>
                        <a:rPr lang="cs-CZ" sz="1600" dirty="0">
                          <a:latin typeface="Arial" panose="020B0604020202020204" pitchFamily="34" charset="0"/>
                          <a:cs typeface="Arial" panose="020B0604020202020204" pitchFamily="34" charset="0"/>
                        </a:rPr>
                        <a:t>EP</a:t>
                      </a: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dirty="0">
                          <a:latin typeface="Arial" panose="020B0604020202020204" pitchFamily="34" charset="0"/>
                          <a:cs typeface="Arial" panose="020B0604020202020204" pitchFamily="34" charset="0"/>
                        </a:rPr>
                        <a:t>EP</a:t>
                      </a: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Arial" panose="020B0604020202020204" pitchFamily="34" charset="0"/>
                          <a:cs typeface="Arial" panose="020B0604020202020204" pitchFamily="34" charset="0"/>
                        </a:rPr>
                        <a:t>Connect the EP flag to GND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1" name="Content Placeholder 1"/>
          <p:cNvSpPr txBox="1">
            <a:spLocks/>
          </p:cNvSpPr>
          <p:nvPr/>
        </p:nvSpPr>
        <p:spPr>
          <a:xfrm>
            <a:off x="1118778" y="4587474"/>
            <a:ext cx="2783304" cy="787339"/>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Inter" panose="020B0502030000000004" pitchFamily="34" charset="0"/>
                <a:ea typeface="Inter" panose="020B0502030000000004" pitchFamily="34" charset="0"/>
                <a:cs typeface="Inter" panose="020B05020300000000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accent1"/>
                </a:solidFill>
                <a:latin typeface="Inter" panose="020B0502030000000004" pitchFamily="34" charset="0"/>
                <a:ea typeface="Inter" panose="020B0502030000000004" pitchFamily="34" charset="0"/>
                <a:cs typeface="Inter" panose="020B05020300000000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accent4"/>
                </a:solidFill>
                <a:latin typeface="Inter" panose="020B0502030000000004" pitchFamily="34" charset="0"/>
                <a:ea typeface="Inter" panose="020B0502030000000004" pitchFamily="34" charset="0"/>
                <a:cs typeface="Inter" panose="020B05020300000000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accent6"/>
                </a:solidFill>
                <a:latin typeface="Inter" panose="020B0502030000000004" pitchFamily="34" charset="0"/>
                <a:ea typeface="Inter" panose="020B0502030000000004" pitchFamily="34" charset="0"/>
                <a:cs typeface="Inter" panose="020B05020300000000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accent2"/>
                </a:solidFill>
                <a:latin typeface="Inter" panose="020B050203000000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t>DFNW10, 3x3, 0.5P</a:t>
            </a:r>
          </a:p>
          <a:p>
            <a:pPr algn="ctr"/>
            <a:r>
              <a:rPr lang="en-US" b="1" dirty="0"/>
              <a:t>Case 507AG</a:t>
            </a:r>
          </a:p>
        </p:txBody>
      </p:sp>
      <p:pic>
        <p:nvPicPr>
          <p:cNvPr id="12" name="Picture 11"/>
          <p:cNvPicPr>
            <a:picLocks noChangeAspect="1"/>
          </p:cNvPicPr>
          <p:nvPr/>
        </p:nvPicPr>
        <p:blipFill rotWithShape="1">
          <a:blip r:embed="rId2"/>
          <a:srcRect t="11755"/>
          <a:stretch/>
        </p:blipFill>
        <p:spPr>
          <a:xfrm>
            <a:off x="542947" y="1825405"/>
            <a:ext cx="3934967" cy="2524127"/>
          </a:xfrm>
          <a:prstGeom prst="rect">
            <a:avLst/>
          </a:prstGeom>
        </p:spPr>
      </p:pic>
      <p:pic>
        <p:nvPicPr>
          <p:cNvPr id="2" name="Picture 1">
            <a:extLst>
              <a:ext uri="{FF2B5EF4-FFF2-40B4-BE49-F238E27FC236}">
                <a16:creationId xmlns:a16="http://schemas.microsoft.com/office/drawing/2014/main" id="{FAD38895-ECA2-4EBA-8674-A5DE4905486E}"/>
              </a:ext>
            </a:extLst>
          </p:cNvPr>
          <p:cNvPicPr>
            <a:picLocks noChangeAspect="1"/>
          </p:cNvPicPr>
          <p:nvPr/>
        </p:nvPicPr>
        <p:blipFill>
          <a:blip r:embed="rId3"/>
          <a:stretch>
            <a:fillRect/>
          </a:stretch>
        </p:blipFill>
        <p:spPr>
          <a:xfrm>
            <a:off x="3339346" y="5017442"/>
            <a:ext cx="1590675" cy="1190625"/>
          </a:xfrm>
          <a:prstGeom prst="rect">
            <a:avLst/>
          </a:prstGeom>
        </p:spPr>
      </p:pic>
    </p:spTree>
    <p:extLst>
      <p:ext uri="{BB962C8B-B14F-4D97-AF65-F5344CB8AC3E}">
        <p14:creationId xmlns:p14="http://schemas.microsoft.com/office/powerpoint/2010/main" val="296876120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NCV51513 Overview</a:t>
            </a:r>
          </a:p>
        </p:txBody>
      </p:sp>
      <p:sp>
        <p:nvSpPr>
          <p:cNvPr id="2" name="Content Placeholder 1"/>
          <p:cNvSpPr>
            <a:spLocks noGrp="1"/>
          </p:cNvSpPr>
          <p:nvPr>
            <p:ph sz="quarter" idx="11"/>
          </p:nvPr>
        </p:nvSpPr>
        <p:spPr/>
        <p:txBody>
          <a:bodyPr>
            <a:normAutofit/>
          </a:bodyPr>
          <a:lstStyle/>
          <a:p>
            <a:r>
              <a:rPr lang="en-US" sz="2000" b="1" dirty="0"/>
              <a:t>1.3 Typical Automotive Applications</a:t>
            </a:r>
          </a:p>
        </p:txBody>
      </p:sp>
      <p:sp>
        <p:nvSpPr>
          <p:cNvPr id="8" name="TextBox 7"/>
          <p:cNvSpPr txBox="1"/>
          <p:nvPr/>
        </p:nvSpPr>
        <p:spPr>
          <a:xfrm>
            <a:off x="5606716" y="2574757"/>
            <a:ext cx="5125452" cy="3513222"/>
          </a:xfrm>
          <a:prstGeom prst="rect">
            <a:avLst/>
          </a:prstGeom>
        </p:spPr>
        <p:txBody>
          <a:bodyPr vert="horz" wrap="square" lIns="91440" tIns="45720" rIns="91440" bIns="45720" rtlCol="0">
            <a:noAutofit/>
          </a:bodyPr>
          <a:lstStyle/>
          <a:p>
            <a:pPr algn="l"/>
            <a:endParaRPr lang="en-US" dirty="0"/>
          </a:p>
        </p:txBody>
      </p:sp>
      <p:sp>
        <p:nvSpPr>
          <p:cNvPr id="10" name="Rectangle 9"/>
          <p:cNvSpPr/>
          <p:nvPr/>
        </p:nvSpPr>
        <p:spPr>
          <a:xfrm>
            <a:off x="465222" y="1743639"/>
            <a:ext cx="4195010" cy="1384995"/>
          </a:xfrm>
          <a:prstGeom prst="rect">
            <a:avLst/>
          </a:prstGeom>
        </p:spPr>
        <p:txBody>
          <a:bodyPr wrap="square">
            <a:spAutoFit/>
          </a:bodyPr>
          <a:lstStyle/>
          <a:p>
            <a:pPr marL="171450" indent="-171450">
              <a:lnSpc>
                <a:spcPct val="150000"/>
              </a:lnSpc>
              <a:buFont typeface="Arial" panose="020B0604020202020204" pitchFamily="34" charset="0"/>
              <a:buChar char="•"/>
            </a:pPr>
            <a:r>
              <a:rPr lang="en-US" sz="1400" dirty="0"/>
              <a:t>48 V Automotive DC/DC Converters</a:t>
            </a:r>
          </a:p>
          <a:p>
            <a:pPr marL="171450" indent="-171450">
              <a:lnSpc>
                <a:spcPct val="150000"/>
              </a:lnSpc>
              <a:buFont typeface="Arial" panose="020B0604020202020204" pitchFamily="34" charset="0"/>
              <a:buChar char="•"/>
            </a:pPr>
            <a:r>
              <a:rPr lang="en-US" sz="1400" dirty="0"/>
              <a:t>On-Board Chargers</a:t>
            </a:r>
          </a:p>
          <a:p>
            <a:pPr marL="171450" indent="-171450">
              <a:lnSpc>
                <a:spcPct val="150000"/>
              </a:lnSpc>
              <a:buFont typeface="Arial" panose="020B0604020202020204" pitchFamily="34" charset="0"/>
              <a:buChar char="•"/>
            </a:pPr>
            <a:r>
              <a:rPr lang="en-US" sz="1400" dirty="0"/>
              <a:t>Electric Power Steering</a:t>
            </a:r>
          </a:p>
          <a:p>
            <a:pPr marL="171450" indent="-171450">
              <a:lnSpc>
                <a:spcPct val="150000"/>
              </a:lnSpc>
              <a:buFont typeface="Arial" panose="020B0604020202020204" pitchFamily="34" charset="0"/>
              <a:buChar char="•"/>
            </a:pPr>
            <a:r>
              <a:rPr lang="en-US" sz="1400" dirty="0"/>
              <a:t>48 V BSB and ISG</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5533" t="25564" r="5828" b="26109"/>
          <a:stretch/>
        </p:blipFill>
        <p:spPr>
          <a:xfrm>
            <a:off x="4152710" y="2230334"/>
            <a:ext cx="1647634" cy="898300"/>
          </a:xfrm>
          <a:prstGeom prst="rect">
            <a:avLst/>
          </a:prstGeom>
        </p:spPr>
      </p:pic>
      <p:pic>
        <p:nvPicPr>
          <p:cNvPr id="12" name="Picture 11"/>
          <p:cNvPicPr>
            <a:picLocks noChangeAspect="1"/>
          </p:cNvPicPr>
          <p:nvPr/>
        </p:nvPicPr>
        <p:blipFill>
          <a:blip r:embed="rId3"/>
          <a:stretch>
            <a:fillRect/>
          </a:stretch>
        </p:blipFill>
        <p:spPr>
          <a:xfrm>
            <a:off x="6244044" y="535516"/>
            <a:ext cx="4593150" cy="2323080"/>
          </a:xfrm>
          <a:prstGeom prst="rect">
            <a:avLst/>
          </a:prstGeom>
        </p:spPr>
      </p:pic>
      <p:pic>
        <p:nvPicPr>
          <p:cNvPr id="15" name="Picture 14"/>
          <p:cNvPicPr>
            <a:picLocks noChangeAspect="1"/>
          </p:cNvPicPr>
          <p:nvPr/>
        </p:nvPicPr>
        <p:blipFill>
          <a:blip r:embed="rId4"/>
          <a:stretch>
            <a:fillRect/>
          </a:stretch>
        </p:blipFill>
        <p:spPr>
          <a:xfrm>
            <a:off x="5673012" y="3139230"/>
            <a:ext cx="5294811" cy="2653248"/>
          </a:xfrm>
          <a:prstGeom prst="rect">
            <a:avLst/>
          </a:prstGeom>
        </p:spPr>
      </p:pic>
      <p:pic>
        <p:nvPicPr>
          <p:cNvPr id="13" name="Picture 3">
            <a:extLst>
              <a:ext uri="{FF2B5EF4-FFF2-40B4-BE49-F238E27FC236}">
                <a16:creationId xmlns:a16="http://schemas.microsoft.com/office/drawing/2014/main" id="{782BDA8B-3335-43B8-9FCB-0BA1FE1D95F6}"/>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57727" y="3183613"/>
            <a:ext cx="4009999" cy="2564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934193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0E0D2-64C2-4283-9515-8AC603EC6CDE}"/>
              </a:ext>
            </a:extLst>
          </p:cNvPr>
          <p:cNvSpPr>
            <a:spLocks noGrp="1"/>
          </p:cNvSpPr>
          <p:nvPr>
            <p:ph type="title"/>
          </p:nvPr>
        </p:nvSpPr>
        <p:spPr/>
        <p:txBody>
          <a:bodyPr/>
          <a:lstStyle/>
          <a:p>
            <a:r>
              <a:rPr lang="en-US" dirty="0"/>
              <a:t>NCV51513 Overview</a:t>
            </a:r>
          </a:p>
        </p:txBody>
      </p:sp>
      <p:sp>
        <p:nvSpPr>
          <p:cNvPr id="3" name="Content Placeholder 2">
            <a:extLst>
              <a:ext uri="{FF2B5EF4-FFF2-40B4-BE49-F238E27FC236}">
                <a16:creationId xmlns:a16="http://schemas.microsoft.com/office/drawing/2014/main" id="{22407374-6E60-4AFC-83C7-E2B0E18616CE}"/>
              </a:ext>
            </a:extLst>
          </p:cNvPr>
          <p:cNvSpPr>
            <a:spLocks noGrp="1"/>
          </p:cNvSpPr>
          <p:nvPr>
            <p:ph sz="quarter" idx="11"/>
          </p:nvPr>
        </p:nvSpPr>
        <p:spPr/>
        <p:txBody>
          <a:bodyPr/>
          <a:lstStyle/>
          <a:p>
            <a:r>
              <a:rPr lang="en-US" dirty="0"/>
              <a:t>1.4 Device options</a:t>
            </a:r>
          </a:p>
        </p:txBody>
      </p:sp>
      <p:pic>
        <p:nvPicPr>
          <p:cNvPr id="5" name="Picture 4">
            <a:extLst>
              <a:ext uri="{FF2B5EF4-FFF2-40B4-BE49-F238E27FC236}">
                <a16:creationId xmlns:a16="http://schemas.microsoft.com/office/drawing/2014/main" id="{D2288CD6-C279-4480-8C3C-88C52A11AE3C}"/>
              </a:ext>
            </a:extLst>
          </p:cNvPr>
          <p:cNvPicPr>
            <a:picLocks noChangeAspect="1"/>
          </p:cNvPicPr>
          <p:nvPr/>
        </p:nvPicPr>
        <p:blipFill>
          <a:blip r:embed="rId2"/>
          <a:stretch>
            <a:fillRect/>
          </a:stretch>
        </p:blipFill>
        <p:spPr>
          <a:xfrm>
            <a:off x="952500" y="1692524"/>
            <a:ext cx="9391650" cy="3857625"/>
          </a:xfrm>
          <a:prstGeom prst="rect">
            <a:avLst/>
          </a:prstGeom>
        </p:spPr>
      </p:pic>
      <p:sp>
        <p:nvSpPr>
          <p:cNvPr id="6" name="Content Placeholder 1">
            <a:extLst>
              <a:ext uri="{FF2B5EF4-FFF2-40B4-BE49-F238E27FC236}">
                <a16:creationId xmlns:a16="http://schemas.microsoft.com/office/drawing/2014/main" id="{2EE6E89A-4395-4E66-A890-78B5E4609B52}"/>
              </a:ext>
            </a:extLst>
          </p:cNvPr>
          <p:cNvSpPr txBox="1">
            <a:spLocks/>
          </p:cNvSpPr>
          <p:nvPr/>
        </p:nvSpPr>
        <p:spPr>
          <a:xfrm>
            <a:off x="426745" y="1031361"/>
            <a:ext cx="4993637" cy="44889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Inter" panose="020B0502030000000004" pitchFamily="34" charset="0"/>
                <a:ea typeface="Inter" panose="020B0502030000000004" pitchFamily="34" charset="0"/>
                <a:cs typeface="Inter" panose="020B05020300000000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accent1"/>
                </a:solidFill>
                <a:latin typeface="Inter" panose="020B0502030000000004" pitchFamily="34" charset="0"/>
                <a:ea typeface="Inter" panose="020B0502030000000004" pitchFamily="34" charset="0"/>
                <a:cs typeface="Inter" panose="020B05020300000000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accent4"/>
                </a:solidFill>
                <a:latin typeface="Inter" panose="020B0502030000000004" pitchFamily="34" charset="0"/>
                <a:ea typeface="Inter" panose="020B0502030000000004" pitchFamily="34" charset="0"/>
                <a:cs typeface="Inter" panose="020B05020300000000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accent6"/>
                </a:solidFill>
                <a:latin typeface="Inter" panose="020B0502030000000004" pitchFamily="34" charset="0"/>
                <a:ea typeface="Inter" panose="020B0502030000000004" pitchFamily="34" charset="0"/>
                <a:cs typeface="Inter" panose="020B05020300000000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accent2"/>
                </a:solidFill>
                <a:latin typeface="Inter" panose="020B050203000000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b="1" dirty="0"/>
          </a:p>
        </p:txBody>
      </p:sp>
    </p:spTree>
    <p:extLst>
      <p:ext uri="{BB962C8B-B14F-4D97-AF65-F5344CB8AC3E}">
        <p14:creationId xmlns:p14="http://schemas.microsoft.com/office/powerpoint/2010/main" val="260948967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Detailed Description</a:t>
            </a:r>
          </a:p>
        </p:txBody>
      </p:sp>
      <p:sp>
        <p:nvSpPr>
          <p:cNvPr id="2" name="Content Placeholder 1"/>
          <p:cNvSpPr>
            <a:spLocks noGrp="1"/>
          </p:cNvSpPr>
          <p:nvPr>
            <p:ph sz="quarter" idx="11"/>
          </p:nvPr>
        </p:nvSpPr>
        <p:spPr/>
        <p:txBody>
          <a:bodyPr>
            <a:normAutofit/>
          </a:bodyPr>
          <a:lstStyle/>
          <a:p>
            <a:r>
              <a:rPr lang="en-US" sz="2000" dirty="0"/>
              <a:t>2.1 Under Voltage Lock Out</a:t>
            </a:r>
          </a:p>
        </p:txBody>
      </p:sp>
      <p:sp>
        <p:nvSpPr>
          <p:cNvPr id="8" name="TextBox 7"/>
          <p:cNvSpPr txBox="1"/>
          <p:nvPr/>
        </p:nvSpPr>
        <p:spPr>
          <a:xfrm>
            <a:off x="5606716" y="2574757"/>
            <a:ext cx="5125452" cy="3513222"/>
          </a:xfrm>
          <a:prstGeom prst="rect">
            <a:avLst/>
          </a:prstGeom>
        </p:spPr>
        <p:txBody>
          <a:bodyPr vert="horz" wrap="square" lIns="91440" tIns="45720" rIns="91440" bIns="45720" rtlCol="0">
            <a:noAutofit/>
          </a:bodyPr>
          <a:lstStyle/>
          <a:p>
            <a:pPr algn="l"/>
            <a:endParaRPr lang="en-US" dirty="0"/>
          </a:p>
        </p:txBody>
      </p:sp>
      <p:sp>
        <p:nvSpPr>
          <p:cNvPr id="10" name="Rectangle 9"/>
          <p:cNvSpPr/>
          <p:nvPr/>
        </p:nvSpPr>
        <p:spPr>
          <a:xfrm>
            <a:off x="465222" y="1492880"/>
            <a:ext cx="11004561" cy="646331"/>
          </a:xfrm>
          <a:prstGeom prst="rect">
            <a:avLst/>
          </a:prstGeom>
        </p:spPr>
        <p:txBody>
          <a:bodyPr wrap="square">
            <a:spAutoFit/>
          </a:bodyPr>
          <a:lstStyle/>
          <a:p>
            <a:r>
              <a:rPr lang="en-US" sz="1200" dirty="0"/>
              <a:t>Both high side and low side driver has UVLO protection independently which monitors the V</a:t>
            </a:r>
            <a:r>
              <a:rPr lang="en-US" sz="1200" baseline="-25000" dirty="0"/>
              <a:t>CC</a:t>
            </a:r>
            <a:r>
              <a:rPr lang="en-US" sz="1200" dirty="0"/>
              <a:t> supply voltage and VB bootstrap voltage. The V</a:t>
            </a:r>
            <a:r>
              <a:rPr lang="en-US" sz="1200" baseline="-25000" dirty="0"/>
              <a:t>CC</a:t>
            </a:r>
            <a:r>
              <a:rPr lang="en-US" sz="1200" dirty="0"/>
              <a:t> UVLO disables both high side and low side driver when  V</a:t>
            </a:r>
            <a:r>
              <a:rPr lang="en-US" sz="1200" baseline="-25000" dirty="0"/>
              <a:t>CC</a:t>
            </a:r>
            <a:r>
              <a:rPr lang="en-US" sz="1200" dirty="0"/>
              <a:t> is below the specified threshold.</a:t>
            </a:r>
          </a:p>
          <a:p>
            <a:r>
              <a:rPr lang="en-US" sz="1200" dirty="0"/>
              <a:t>The UVLO is properly activated even in case the V</a:t>
            </a:r>
            <a:r>
              <a:rPr lang="cs-CZ" sz="1200" baseline="-25000" dirty="0"/>
              <a:t>CC</a:t>
            </a:r>
            <a:r>
              <a:rPr lang="en-US" sz="1200" dirty="0"/>
              <a:t> (V</a:t>
            </a:r>
            <a:r>
              <a:rPr lang="cs-CZ" sz="1200" baseline="-25000" dirty="0"/>
              <a:t>B</a:t>
            </a:r>
            <a:r>
              <a:rPr lang="en-US" sz="1200" dirty="0"/>
              <a:t>) disappear quickly. All drivers are turned off as expected. </a:t>
            </a:r>
          </a:p>
        </p:txBody>
      </p:sp>
      <p:pic>
        <p:nvPicPr>
          <p:cNvPr id="13" name="Picture 12"/>
          <p:cNvPicPr>
            <a:picLocks noChangeAspect="1"/>
          </p:cNvPicPr>
          <p:nvPr/>
        </p:nvPicPr>
        <p:blipFill>
          <a:blip r:embed="rId2"/>
          <a:stretch>
            <a:fillRect/>
          </a:stretch>
        </p:blipFill>
        <p:spPr>
          <a:xfrm>
            <a:off x="1421853" y="2246928"/>
            <a:ext cx="3865221" cy="2172174"/>
          </a:xfrm>
          <a:prstGeom prst="rect">
            <a:avLst/>
          </a:prstGeom>
        </p:spPr>
      </p:pic>
      <p:pic>
        <p:nvPicPr>
          <p:cNvPr id="14" name="Picture 13"/>
          <p:cNvPicPr>
            <a:picLocks noChangeAspect="1"/>
          </p:cNvPicPr>
          <p:nvPr/>
        </p:nvPicPr>
        <p:blipFill>
          <a:blip r:embed="rId3"/>
          <a:stretch>
            <a:fillRect/>
          </a:stretch>
        </p:blipFill>
        <p:spPr>
          <a:xfrm>
            <a:off x="6860603" y="2246928"/>
            <a:ext cx="3871565" cy="2175739"/>
          </a:xfrm>
          <a:prstGeom prst="rect">
            <a:avLst/>
          </a:prstGeom>
        </p:spPr>
      </p:pic>
      <p:sp>
        <p:nvSpPr>
          <p:cNvPr id="16" name="Rectangle 15"/>
          <p:cNvSpPr/>
          <p:nvPr/>
        </p:nvSpPr>
        <p:spPr>
          <a:xfrm>
            <a:off x="713875" y="5116595"/>
            <a:ext cx="1491914" cy="461665"/>
          </a:xfrm>
          <a:prstGeom prst="rect">
            <a:avLst/>
          </a:prstGeom>
        </p:spPr>
        <p:txBody>
          <a:bodyPr wrap="square">
            <a:spAutoFit/>
          </a:bodyPr>
          <a:lstStyle/>
          <a:p>
            <a:pPr>
              <a:lnSpc>
                <a:spcPct val="150000"/>
              </a:lnSpc>
            </a:pPr>
            <a:r>
              <a:rPr lang="cs-CZ" sz="1600" dirty="0"/>
              <a:t>Specification</a:t>
            </a:r>
            <a:endParaRPr lang="en-US" sz="1600" dirty="0"/>
          </a:p>
        </p:txBody>
      </p:sp>
      <p:pic>
        <p:nvPicPr>
          <p:cNvPr id="6" name="Picture 5"/>
          <p:cNvPicPr>
            <a:picLocks noChangeAspect="1"/>
          </p:cNvPicPr>
          <p:nvPr/>
        </p:nvPicPr>
        <p:blipFill>
          <a:blip r:embed="rId4"/>
          <a:stretch>
            <a:fillRect/>
          </a:stretch>
        </p:blipFill>
        <p:spPr>
          <a:xfrm>
            <a:off x="2430769" y="4672068"/>
            <a:ext cx="7330462" cy="1616432"/>
          </a:xfrm>
          <a:prstGeom prst="rect">
            <a:avLst/>
          </a:prstGeom>
        </p:spPr>
      </p:pic>
      <p:sp>
        <p:nvSpPr>
          <p:cNvPr id="7" name="TextBox 6"/>
          <p:cNvSpPr txBox="1"/>
          <p:nvPr/>
        </p:nvSpPr>
        <p:spPr>
          <a:xfrm>
            <a:off x="545033" y="2827723"/>
            <a:ext cx="876820" cy="280737"/>
          </a:xfrm>
          <a:prstGeom prst="rect">
            <a:avLst/>
          </a:prstGeom>
        </p:spPr>
        <p:txBody>
          <a:bodyPr vert="horz" wrap="square" lIns="91440" tIns="45720" rIns="91440" bIns="45720" rtlCol="0">
            <a:noAutofit/>
          </a:bodyPr>
          <a:lstStyle/>
          <a:p>
            <a:pPr algn="r"/>
            <a:r>
              <a:rPr lang="cs-CZ" sz="1400" b="1" dirty="0">
                <a:solidFill>
                  <a:srgbClr val="FFC000"/>
                </a:solidFill>
                <a:latin typeface="Arial" panose="020B0604020202020204" pitchFamily="34" charset="0"/>
                <a:cs typeface="Arial" panose="020B0604020202020204" pitchFamily="34" charset="0"/>
              </a:rPr>
              <a:t>DRVL</a:t>
            </a:r>
            <a:endParaRPr lang="en-US" sz="1400" b="1" dirty="0">
              <a:solidFill>
                <a:srgbClr val="FFC000"/>
              </a:solidFill>
              <a:latin typeface="Arial" panose="020B0604020202020204" pitchFamily="34" charset="0"/>
              <a:cs typeface="Arial" panose="020B0604020202020204" pitchFamily="34" charset="0"/>
            </a:endParaRPr>
          </a:p>
        </p:txBody>
      </p:sp>
      <p:sp>
        <p:nvSpPr>
          <p:cNvPr id="17" name="TextBox 16"/>
          <p:cNvSpPr txBox="1"/>
          <p:nvPr/>
        </p:nvSpPr>
        <p:spPr>
          <a:xfrm>
            <a:off x="545033" y="3085239"/>
            <a:ext cx="876820" cy="280737"/>
          </a:xfrm>
          <a:prstGeom prst="rect">
            <a:avLst/>
          </a:prstGeom>
        </p:spPr>
        <p:txBody>
          <a:bodyPr vert="horz" wrap="square" lIns="91440" tIns="45720" rIns="91440" bIns="45720" rtlCol="0">
            <a:noAutofit/>
          </a:bodyPr>
          <a:lstStyle/>
          <a:p>
            <a:pPr algn="r"/>
            <a:r>
              <a:rPr lang="cs-CZ" sz="1400" b="1" dirty="0">
                <a:solidFill>
                  <a:srgbClr val="FF0000"/>
                </a:solidFill>
                <a:latin typeface="Arial" panose="020B0604020202020204" pitchFamily="34" charset="0"/>
                <a:cs typeface="Arial" panose="020B0604020202020204" pitchFamily="34" charset="0"/>
              </a:rPr>
              <a:t>DRVH</a:t>
            </a:r>
            <a:endParaRPr lang="en-US" sz="1400" b="1" dirty="0">
              <a:solidFill>
                <a:srgbClr val="FF0000"/>
              </a:solidFill>
              <a:latin typeface="Arial" panose="020B0604020202020204" pitchFamily="34" charset="0"/>
              <a:cs typeface="Arial" panose="020B0604020202020204" pitchFamily="34" charset="0"/>
            </a:endParaRPr>
          </a:p>
        </p:txBody>
      </p:sp>
      <p:sp>
        <p:nvSpPr>
          <p:cNvPr id="18" name="TextBox 17"/>
          <p:cNvSpPr txBox="1"/>
          <p:nvPr/>
        </p:nvSpPr>
        <p:spPr>
          <a:xfrm>
            <a:off x="545033" y="3313075"/>
            <a:ext cx="876820" cy="280737"/>
          </a:xfrm>
          <a:prstGeom prst="rect">
            <a:avLst/>
          </a:prstGeom>
        </p:spPr>
        <p:txBody>
          <a:bodyPr vert="horz" wrap="square" lIns="91440" tIns="45720" rIns="91440" bIns="45720" rtlCol="0">
            <a:noAutofit/>
          </a:bodyPr>
          <a:lstStyle/>
          <a:p>
            <a:pPr algn="r"/>
            <a:r>
              <a:rPr lang="cs-CZ" sz="1400" b="1" dirty="0">
                <a:solidFill>
                  <a:srgbClr val="0070C0"/>
                </a:solidFill>
                <a:latin typeface="Arial" panose="020B0604020202020204" pitchFamily="34" charset="0"/>
                <a:cs typeface="Arial" panose="020B0604020202020204" pitchFamily="34" charset="0"/>
              </a:rPr>
              <a:t>LIN</a:t>
            </a:r>
            <a:endParaRPr lang="en-US" sz="1400" b="1" dirty="0">
              <a:solidFill>
                <a:srgbClr val="0070C0"/>
              </a:solidFill>
              <a:latin typeface="Arial" panose="020B0604020202020204" pitchFamily="34" charset="0"/>
              <a:cs typeface="Arial" panose="020B0604020202020204" pitchFamily="34" charset="0"/>
            </a:endParaRPr>
          </a:p>
        </p:txBody>
      </p:sp>
      <p:sp>
        <p:nvSpPr>
          <p:cNvPr id="19" name="TextBox 18"/>
          <p:cNvSpPr txBox="1"/>
          <p:nvPr/>
        </p:nvSpPr>
        <p:spPr>
          <a:xfrm>
            <a:off x="545033" y="3497883"/>
            <a:ext cx="876820" cy="280737"/>
          </a:xfrm>
          <a:prstGeom prst="rect">
            <a:avLst/>
          </a:prstGeom>
        </p:spPr>
        <p:txBody>
          <a:bodyPr vert="horz" wrap="square" lIns="91440" tIns="45720" rIns="91440" bIns="45720" rtlCol="0">
            <a:noAutofit/>
          </a:bodyPr>
          <a:lstStyle/>
          <a:p>
            <a:pPr algn="r"/>
            <a:r>
              <a:rPr lang="cs-CZ" sz="1400" b="1" dirty="0">
                <a:solidFill>
                  <a:srgbClr val="00B0F0"/>
                </a:solidFill>
                <a:latin typeface="Arial" panose="020B0604020202020204" pitchFamily="34" charset="0"/>
                <a:cs typeface="Arial" panose="020B0604020202020204" pitchFamily="34" charset="0"/>
              </a:rPr>
              <a:t>HIN</a:t>
            </a:r>
            <a:endParaRPr lang="en-US" sz="1400" b="1" dirty="0">
              <a:solidFill>
                <a:srgbClr val="00B0F0"/>
              </a:solidFill>
              <a:latin typeface="Arial" panose="020B0604020202020204" pitchFamily="34" charset="0"/>
              <a:cs typeface="Arial" panose="020B0604020202020204" pitchFamily="34" charset="0"/>
            </a:endParaRPr>
          </a:p>
        </p:txBody>
      </p:sp>
      <p:sp>
        <p:nvSpPr>
          <p:cNvPr id="20" name="TextBox 19"/>
          <p:cNvSpPr txBox="1"/>
          <p:nvPr/>
        </p:nvSpPr>
        <p:spPr>
          <a:xfrm>
            <a:off x="545033" y="3912546"/>
            <a:ext cx="876820" cy="280737"/>
          </a:xfrm>
          <a:prstGeom prst="rect">
            <a:avLst/>
          </a:prstGeom>
        </p:spPr>
        <p:txBody>
          <a:bodyPr vert="horz" wrap="square" lIns="91440" tIns="45720" rIns="91440" bIns="45720" rtlCol="0">
            <a:noAutofit/>
          </a:bodyPr>
          <a:lstStyle/>
          <a:p>
            <a:pPr algn="r"/>
            <a:r>
              <a:rPr lang="cs-CZ" sz="1400" b="1" dirty="0">
                <a:solidFill>
                  <a:srgbClr val="92D050"/>
                </a:solidFill>
                <a:latin typeface="Arial" panose="020B0604020202020204" pitchFamily="34" charset="0"/>
                <a:cs typeface="Arial" panose="020B0604020202020204" pitchFamily="34" charset="0"/>
              </a:rPr>
              <a:t>VCC</a:t>
            </a:r>
            <a:endParaRPr lang="en-US" sz="1400" b="1" dirty="0">
              <a:solidFill>
                <a:srgbClr val="92D050"/>
              </a:solidFill>
              <a:latin typeface="Arial" panose="020B0604020202020204" pitchFamily="34" charset="0"/>
              <a:cs typeface="Arial" panose="020B0604020202020204" pitchFamily="34" charset="0"/>
            </a:endParaRPr>
          </a:p>
        </p:txBody>
      </p:sp>
      <p:sp>
        <p:nvSpPr>
          <p:cNvPr id="21" name="TextBox 20"/>
          <p:cNvSpPr txBox="1"/>
          <p:nvPr/>
        </p:nvSpPr>
        <p:spPr>
          <a:xfrm>
            <a:off x="5887054" y="2827723"/>
            <a:ext cx="876820" cy="280737"/>
          </a:xfrm>
          <a:prstGeom prst="rect">
            <a:avLst/>
          </a:prstGeom>
        </p:spPr>
        <p:txBody>
          <a:bodyPr vert="horz" wrap="square" lIns="91440" tIns="45720" rIns="91440" bIns="45720" rtlCol="0">
            <a:noAutofit/>
          </a:bodyPr>
          <a:lstStyle/>
          <a:p>
            <a:pPr algn="r"/>
            <a:r>
              <a:rPr lang="cs-CZ" sz="1400" b="1" dirty="0">
                <a:solidFill>
                  <a:srgbClr val="FFC000"/>
                </a:solidFill>
                <a:latin typeface="Arial" panose="020B0604020202020204" pitchFamily="34" charset="0"/>
                <a:cs typeface="Arial" panose="020B0604020202020204" pitchFamily="34" charset="0"/>
              </a:rPr>
              <a:t>DRVL</a:t>
            </a:r>
            <a:endParaRPr lang="en-US" sz="1400" b="1" dirty="0">
              <a:solidFill>
                <a:srgbClr val="FFC000"/>
              </a:solidFill>
              <a:latin typeface="Arial" panose="020B0604020202020204" pitchFamily="34" charset="0"/>
              <a:cs typeface="Arial" panose="020B0604020202020204" pitchFamily="34" charset="0"/>
            </a:endParaRPr>
          </a:p>
        </p:txBody>
      </p:sp>
      <p:sp>
        <p:nvSpPr>
          <p:cNvPr id="22" name="TextBox 21"/>
          <p:cNvSpPr txBox="1"/>
          <p:nvPr/>
        </p:nvSpPr>
        <p:spPr>
          <a:xfrm>
            <a:off x="5887054" y="3085239"/>
            <a:ext cx="876820" cy="280737"/>
          </a:xfrm>
          <a:prstGeom prst="rect">
            <a:avLst/>
          </a:prstGeom>
        </p:spPr>
        <p:txBody>
          <a:bodyPr vert="horz" wrap="square" lIns="91440" tIns="45720" rIns="91440" bIns="45720" rtlCol="0">
            <a:noAutofit/>
          </a:bodyPr>
          <a:lstStyle/>
          <a:p>
            <a:pPr algn="r"/>
            <a:r>
              <a:rPr lang="cs-CZ" sz="1400" b="1" dirty="0">
                <a:solidFill>
                  <a:srgbClr val="FF0000"/>
                </a:solidFill>
                <a:latin typeface="Arial" panose="020B0604020202020204" pitchFamily="34" charset="0"/>
                <a:cs typeface="Arial" panose="020B0604020202020204" pitchFamily="34" charset="0"/>
              </a:rPr>
              <a:t>DRVH</a:t>
            </a:r>
            <a:endParaRPr lang="en-US" sz="1400" b="1" dirty="0">
              <a:solidFill>
                <a:srgbClr val="FF0000"/>
              </a:solidFill>
              <a:latin typeface="Arial" panose="020B0604020202020204" pitchFamily="34" charset="0"/>
              <a:cs typeface="Arial" panose="020B0604020202020204" pitchFamily="34" charset="0"/>
            </a:endParaRPr>
          </a:p>
        </p:txBody>
      </p:sp>
      <p:sp>
        <p:nvSpPr>
          <p:cNvPr id="23" name="TextBox 22"/>
          <p:cNvSpPr txBox="1"/>
          <p:nvPr/>
        </p:nvSpPr>
        <p:spPr>
          <a:xfrm>
            <a:off x="5887054" y="3313075"/>
            <a:ext cx="876820" cy="280737"/>
          </a:xfrm>
          <a:prstGeom prst="rect">
            <a:avLst/>
          </a:prstGeom>
        </p:spPr>
        <p:txBody>
          <a:bodyPr vert="horz" wrap="square" lIns="91440" tIns="45720" rIns="91440" bIns="45720" rtlCol="0">
            <a:noAutofit/>
          </a:bodyPr>
          <a:lstStyle/>
          <a:p>
            <a:pPr algn="r"/>
            <a:r>
              <a:rPr lang="cs-CZ" sz="1400" b="1" dirty="0">
                <a:solidFill>
                  <a:srgbClr val="0070C0"/>
                </a:solidFill>
                <a:latin typeface="Arial" panose="020B0604020202020204" pitchFamily="34" charset="0"/>
                <a:cs typeface="Arial" panose="020B0604020202020204" pitchFamily="34" charset="0"/>
              </a:rPr>
              <a:t>LIN</a:t>
            </a:r>
            <a:endParaRPr lang="en-US" sz="1400" b="1" dirty="0">
              <a:solidFill>
                <a:srgbClr val="0070C0"/>
              </a:solidFill>
              <a:latin typeface="Arial" panose="020B0604020202020204" pitchFamily="34" charset="0"/>
              <a:cs typeface="Arial" panose="020B0604020202020204" pitchFamily="34" charset="0"/>
            </a:endParaRPr>
          </a:p>
        </p:txBody>
      </p:sp>
      <p:sp>
        <p:nvSpPr>
          <p:cNvPr id="24" name="TextBox 23"/>
          <p:cNvSpPr txBox="1"/>
          <p:nvPr/>
        </p:nvSpPr>
        <p:spPr>
          <a:xfrm>
            <a:off x="5887054" y="3497883"/>
            <a:ext cx="876820" cy="280737"/>
          </a:xfrm>
          <a:prstGeom prst="rect">
            <a:avLst/>
          </a:prstGeom>
        </p:spPr>
        <p:txBody>
          <a:bodyPr vert="horz" wrap="square" lIns="91440" tIns="45720" rIns="91440" bIns="45720" rtlCol="0">
            <a:noAutofit/>
          </a:bodyPr>
          <a:lstStyle/>
          <a:p>
            <a:pPr algn="r"/>
            <a:r>
              <a:rPr lang="cs-CZ" sz="1400" b="1" dirty="0">
                <a:solidFill>
                  <a:srgbClr val="00B0F0"/>
                </a:solidFill>
                <a:latin typeface="Arial" panose="020B0604020202020204" pitchFamily="34" charset="0"/>
                <a:cs typeface="Arial" panose="020B0604020202020204" pitchFamily="34" charset="0"/>
              </a:rPr>
              <a:t>HIN</a:t>
            </a:r>
            <a:endParaRPr lang="en-US" sz="1400" b="1" dirty="0">
              <a:solidFill>
                <a:srgbClr val="00B0F0"/>
              </a:solidFill>
              <a:latin typeface="Arial" panose="020B0604020202020204" pitchFamily="34" charset="0"/>
              <a:cs typeface="Arial" panose="020B0604020202020204" pitchFamily="34" charset="0"/>
            </a:endParaRPr>
          </a:p>
        </p:txBody>
      </p:sp>
      <p:sp>
        <p:nvSpPr>
          <p:cNvPr id="25" name="TextBox 24"/>
          <p:cNvSpPr txBox="1"/>
          <p:nvPr/>
        </p:nvSpPr>
        <p:spPr>
          <a:xfrm>
            <a:off x="5887054" y="3912546"/>
            <a:ext cx="876820" cy="280737"/>
          </a:xfrm>
          <a:prstGeom prst="rect">
            <a:avLst/>
          </a:prstGeom>
        </p:spPr>
        <p:txBody>
          <a:bodyPr vert="horz" wrap="square" lIns="91440" tIns="45720" rIns="91440" bIns="45720" rtlCol="0">
            <a:noAutofit/>
          </a:bodyPr>
          <a:lstStyle/>
          <a:p>
            <a:pPr algn="r"/>
            <a:r>
              <a:rPr lang="cs-CZ" sz="1400" b="1" dirty="0">
                <a:solidFill>
                  <a:srgbClr val="92D050"/>
                </a:solidFill>
                <a:latin typeface="Arial" panose="020B0604020202020204" pitchFamily="34" charset="0"/>
                <a:cs typeface="Arial" panose="020B0604020202020204" pitchFamily="34" charset="0"/>
              </a:rPr>
              <a:t>VCC</a:t>
            </a:r>
            <a:endParaRPr lang="en-US" sz="1400" b="1"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096400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Detailed Description</a:t>
            </a:r>
          </a:p>
        </p:txBody>
      </p:sp>
      <p:sp>
        <p:nvSpPr>
          <p:cNvPr id="2" name="Content Placeholder 1"/>
          <p:cNvSpPr>
            <a:spLocks noGrp="1"/>
          </p:cNvSpPr>
          <p:nvPr>
            <p:ph sz="quarter" idx="11"/>
          </p:nvPr>
        </p:nvSpPr>
        <p:spPr/>
        <p:txBody>
          <a:bodyPr>
            <a:normAutofit/>
          </a:bodyPr>
          <a:lstStyle/>
          <a:p>
            <a:r>
              <a:rPr lang="en-US" sz="2000" dirty="0"/>
              <a:t>2.2 Output Stage</a:t>
            </a:r>
          </a:p>
        </p:txBody>
      </p:sp>
      <p:sp>
        <p:nvSpPr>
          <p:cNvPr id="8" name="TextBox 7"/>
          <p:cNvSpPr txBox="1"/>
          <p:nvPr/>
        </p:nvSpPr>
        <p:spPr>
          <a:xfrm>
            <a:off x="5606716" y="2574757"/>
            <a:ext cx="5125452" cy="3513222"/>
          </a:xfrm>
          <a:prstGeom prst="rect">
            <a:avLst/>
          </a:prstGeom>
        </p:spPr>
        <p:txBody>
          <a:bodyPr vert="horz" wrap="square" lIns="91440" tIns="45720" rIns="91440" bIns="45720" rtlCol="0">
            <a:noAutofit/>
          </a:bodyPr>
          <a:lstStyle/>
          <a:p>
            <a:pPr algn="l"/>
            <a:endParaRPr lang="en-US" dirty="0"/>
          </a:p>
        </p:txBody>
      </p:sp>
      <p:sp>
        <p:nvSpPr>
          <p:cNvPr id="10" name="Rectangle 9"/>
          <p:cNvSpPr/>
          <p:nvPr/>
        </p:nvSpPr>
        <p:spPr>
          <a:xfrm>
            <a:off x="465221" y="1500571"/>
            <a:ext cx="11004561" cy="646331"/>
          </a:xfrm>
          <a:prstGeom prst="rect">
            <a:avLst/>
          </a:prstGeom>
        </p:spPr>
        <p:txBody>
          <a:bodyPr wrap="square">
            <a:spAutoFit/>
          </a:bodyPr>
          <a:lstStyle/>
          <a:p>
            <a:r>
              <a:rPr lang="en-US" sz="1200" dirty="0"/>
              <a:t>The NCV51513 output stage is able to sink/source current of 3.0 A /2.0 A typical and interface for drive the switching power MOSFETs. High speed switching, low resistance and high current capability of both high side and low side driver allow for efficient switching operation. The low side driver is referenced from V</a:t>
            </a:r>
            <a:r>
              <a:rPr lang="en-US" sz="1200" baseline="-25000" dirty="0"/>
              <a:t>CC</a:t>
            </a:r>
            <a:r>
              <a:rPr lang="en-US" sz="1200" dirty="0"/>
              <a:t> to GND and the high side is referenced from VB to HB. The device logic status as below</a:t>
            </a:r>
          </a:p>
        </p:txBody>
      </p:sp>
      <p:sp>
        <p:nvSpPr>
          <p:cNvPr id="16" name="Rectangle 15"/>
          <p:cNvSpPr/>
          <p:nvPr/>
        </p:nvSpPr>
        <p:spPr>
          <a:xfrm>
            <a:off x="5967502" y="2150038"/>
            <a:ext cx="3014532" cy="418448"/>
          </a:xfrm>
          <a:prstGeom prst="rect">
            <a:avLst/>
          </a:prstGeom>
        </p:spPr>
        <p:txBody>
          <a:bodyPr wrap="square">
            <a:spAutoFit/>
          </a:bodyPr>
          <a:lstStyle/>
          <a:p>
            <a:pPr>
              <a:lnSpc>
                <a:spcPct val="150000"/>
              </a:lnSpc>
            </a:pPr>
            <a:r>
              <a:rPr lang="cs-CZ" sz="1600" b="1" dirty="0"/>
              <a:t>Input to Output Definition</a:t>
            </a:r>
            <a:endParaRPr lang="en-US" sz="1600" b="1" dirty="0"/>
          </a:p>
        </p:txBody>
      </p:sp>
      <p:pic>
        <p:nvPicPr>
          <p:cNvPr id="27" name="Picture 26"/>
          <p:cNvPicPr/>
          <p:nvPr/>
        </p:nvPicPr>
        <p:blipFill>
          <a:blip r:embed="rId2">
            <a:extLst>
              <a:ext uri="{28A0092B-C50C-407E-A947-70E740481C1C}">
                <a14:useLocalDpi xmlns:a14="http://schemas.microsoft.com/office/drawing/2010/main" val="0"/>
              </a:ext>
            </a:extLst>
          </a:blip>
          <a:srcRect/>
          <a:stretch>
            <a:fillRect/>
          </a:stretch>
        </p:blipFill>
        <p:spPr bwMode="auto">
          <a:xfrm>
            <a:off x="4809195" y="2651862"/>
            <a:ext cx="4928773" cy="3217491"/>
          </a:xfrm>
          <a:prstGeom prst="rect">
            <a:avLst/>
          </a:prstGeom>
          <a:noFill/>
          <a:ln>
            <a:noFill/>
          </a:ln>
        </p:spPr>
      </p:pic>
      <p:pic>
        <p:nvPicPr>
          <p:cNvPr id="9" name="Picture 8"/>
          <p:cNvPicPr>
            <a:picLocks noChangeAspect="1"/>
          </p:cNvPicPr>
          <p:nvPr/>
        </p:nvPicPr>
        <p:blipFill>
          <a:blip r:embed="rId3"/>
          <a:stretch>
            <a:fillRect/>
          </a:stretch>
        </p:blipFill>
        <p:spPr>
          <a:xfrm>
            <a:off x="1035216" y="3176251"/>
            <a:ext cx="3255546" cy="1981372"/>
          </a:xfrm>
          <a:prstGeom prst="rect">
            <a:avLst/>
          </a:prstGeom>
        </p:spPr>
      </p:pic>
    </p:spTree>
    <p:extLst>
      <p:ext uri="{BB962C8B-B14F-4D97-AF65-F5344CB8AC3E}">
        <p14:creationId xmlns:p14="http://schemas.microsoft.com/office/powerpoint/2010/main" val="19246193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Detailed Description</a:t>
            </a:r>
          </a:p>
        </p:txBody>
      </p:sp>
      <p:sp>
        <p:nvSpPr>
          <p:cNvPr id="2" name="Content Placeholder 1"/>
          <p:cNvSpPr>
            <a:spLocks noGrp="1"/>
          </p:cNvSpPr>
          <p:nvPr>
            <p:ph sz="quarter" idx="11"/>
          </p:nvPr>
        </p:nvSpPr>
        <p:spPr/>
        <p:txBody>
          <a:bodyPr>
            <a:normAutofit/>
          </a:bodyPr>
          <a:lstStyle/>
          <a:p>
            <a:r>
              <a:rPr lang="en-US" sz="2000" dirty="0"/>
              <a:t>2.3 Output Stage (</a:t>
            </a:r>
            <a:r>
              <a:rPr lang="en-US" sz="2000" dirty="0" err="1"/>
              <a:t>DRVx</a:t>
            </a:r>
            <a:r>
              <a:rPr lang="en-US" sz="2000" dirty="0"/>
              <a:t> Rise and Fall time)</a:t>
            </a:r>
          </a:p>
        </p:txBody>
      </p:sp>
      <p:sp>
        <p:nvSpPr>
          <p:cNvPr id="8" name="TextBox 7"/>
          <p:cNvSpPr txBox="1"/>
          <p:nvPr/>
        </p:nvSpPr>
        <p:spPr>
          <a:xfrm>
            <a:off x="5606716" y="2574757"/>
            <a:ext cx="5125452" cy="3513222"/>
          </a:xfrm>
          <a:prstGeom prst="rect">
            <a:avLst/>
          </a:prstGeom>
        </p:spPr>
        <p:txBody>
          <a:bodyPr vert="horz" wrap="square" lIns="91440" tIns="45720" rIns="91440" bIns="45720" rtlCol="0">
            <a:noAutofit/>
          </a:bodyPr>
          <a:lstStyle/>
          <a:p>
            <a:pPr algn="l"/>
            <a:endParaRPr lang="en-US" dirty="0"/>
          </a:p>
        </p:txBody>
      </p:sp>
      <p:sp>
        <p:nvSpPr>
          <p:cNvPr id="10" name="Rectangle 9"/>
          <p:cNvSpPr/>
          <p:nvPr/>
        </p:nvSpPr>
        <p:spPr>
          <a:xfrm>
            <a:off x="776354" y="1913304"/>
            <a:ext cx="1339152" cy="830997"/>
          </a:xfrm>
          <a:prstGeom prst="rect">
            <a:avLst/>
          </a:prstGeom>
        </p:spPr>
        <p:txBody>
          <a:bodyPr wrap="square">
            <a:spAutoFit/>
          </a:bodyPr>
          <a:lstStyle/>
          <a:p>
            <a:r>
              <a:rPr lang="en-US" sz="1200" b="1" dirty="0"/>
              <a:t>Rise Time waveform</a:t>
            </a:r>
            <a:endParaRPr lang="cs-CZ" sz="1200" b="1" dirty="0"/>
          </a:p>
          <a:p>
            <a:r>
              <a:rPr lang="en-US" sz="1200" b="1" dirty="0"/>
              <a:t>VCC = 12 V </a:t>
            </a:r>
          </a:p>
          <a:p>
            <a:r>
              <a:rPr lang="en-US" sz="1200" b="1" dirty="0" err="1"/>
              <a:t>Cload</a:t>
            </a:r>
            <a:r>
              <a:rPr lang="en-US" sz="1200" b="1" dirty="0"/>
              <a:t> = 1 </a:t>
            </a:r>
            <a:r>
              <a:rPr lang="en-US" sz="1200" b="1" dirty="0" err="1"/>
              <a:t>nF</a:t>
            </a:r>
            <a:endParaRPr lang="en-US" sz="1200" b="1" dirty="0"/>
          </a:p>
        </p:txBody>
      </p:sp>
      <p:sp>
        <p:nvSpPr>
          <p:cNvPr id="16" name="Rectangle 15"/>
          <p:cNvSpPr/>
          <p:nvPr/>
        </p:nvSpPr>
        <p:spPr>
          <a:xfrm>
            <a:off x="6532098" y="1228863"/>
            <a:ext cx="4528934" cy="369332"/>
          </a:xfrm>
          <a:prstGeom prst="rect">
            <a:avLst/>
          </a:prstGeom>
        </p:spPr>
        <p:txBody>
          <a:bodyPr wrap="square">
            <a:spAutoFit/>
          </a:bodyPr>
          <a:lstStyle/>
          <a:p>
            <a:pPr>
              <a:lnSpc>
                <a:spcPct val="150000"/>
              </a:lnSpc>
            </a:pPr>
            <a:r>
              <a:rPr lang="en-US" sz="1200" b="1" dirty="0"/>
              <a:t>Rise Time variation over the temperature [-40℃ ~ 125℃]</a:t>
            </a:r>
          </a:p>
        </p:txBody>
      </p:sp>
      <p:pic>
        <p:nvPicPr>
          <p:cNvPr id="11" name="Pictur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2098" y="1616011"/>
            <a:ext cx="3432518" cy="1961174"/>
          </a:xfrm>
          <a:prstGeom prst="rect">
            <a:avLst/>
          </a:prstGeom>
          <a:noFill/>
        </p:spPr>
      </p:pic>
      <p:pic>
        <p:nvPicPr>
          <p:cNvPr id="12" name="Picture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2098" y="4053189"/>
            <a:ext cx="3432518" cy="1978025"/>
          </a:xfrm>
          <a:prstGeom prst="rect">
            <a:avLst/>
          </a:prstGeom>
          <a:noFill/>
        </p:spPr>
      </p:pic>
      <p:pic>
        <p:nvPicPr>
          <p:cNvPr id="13" name="Picture 12"/>
          <p:cNvPicPr>
            <a:picLocks noChangeAspect="1"/>
          </p:cNvPicPr>
          <p:nvPr/>
        </p:nvPicPr>
        <p:blipFill>
          <a:blip r:embed="rId4"/>
          <a:stretch>
            <a:fillRect/>
          </a:stretch>
        </p:blipFill>
        <p:spPr>
          <a:xfrm>
            <a:off x="1973179" y="1352869"/>
            <a:ext cx="4115004" cy="2312547"/>
          </a:xfrm>
          <a:prstGeom prst="rect">
            <a:avLst/>
          </a:prstGeom>
        </p:spPr>
      </p:pic>
      <p:pic>
        <p:nvPicPr>
          <p:cNvPr id="14" name="Picture 13"/>
          <p:cNvPicPr>
            <a:picLocks noChangeAspect="1"/>
          </p:cNvPicPr>
          <p:nvPr/>
        </p:nvPicPr>
        <p:blipFill>
          <a:blip r:embed="rId5"/>
          <a:stretch>
            <a:fillRect/>
          </a:stretch>
        </p:blipFill>
        <p:spPr>
          <a:xfrm>
            <a:off x="1969320" y="3709096"/>
            <a:ext cx="4118862" cy="2314715"/>
          </a:xfrm>
          <a:prstGeom prst="rect">
            <a:avLst/>
          </a:prstGeom>
        </p:spPr>
      </p:pic>
      <p:sp>
        <p:nvSpPr>
          <p:cNvPr id="15" name="Rectangle 14"/>
          <p:cNvSpPr/>
          <p:nvPr/>
        </p:nvSpPr>
        <p:spPr>
          <a:xfrm>
            <a:off x="6532098" y="3652391"/>
            <a:ext cx="4528934" cy="369332"/>
          </a:xfrm>
          <a:prstGeom prst="rect">
            <a:avLst/>
          </a:prstGeom>
        </p:spPr>
        <p:txBody>
          <a:bodyPr wrap="square">
            <a:spAutoFit/>
          </a:bodyPr>
          <a:lstStyle/>
          <a:p>
            <a:pPr>
              <a:lnSpc>
                <a:spcPct val="150000"/>
              </a:lnSpc>
            </a:pPr>
            <a:r>
              <a:rPr lang="cs-CZ" sz="1200" b="1" dirty="0"/>
              <a:t>Fall</a:t>
            </a:r>
            <a:r>
              <a:rPr lang="en-US" sz="1200" b="1" dirty="0"/>
              <a:t> Time variation over the temperature [-40℃ ~ 125℃]</a:t>
            </a:r>
          </a:p>
        </p:txBody>
      </p:sp>
      <p:sp>
        <p:nvSpPr>
          <p:cNvPr id="17" name="Rectangle 16"/>
          <p:cNvSpPr/>
          <p:nvPr/>
        </p:nvSpPr>
        <p:spPr>
          <a:xfrm>
            <a:off x="776354" y="4630211"/>
            <a:ext cx="1339152" cy="830997"/>
          </a:xfrm>
          <a:prstGeom prst="rect">
            <a:avLst/>
          </a:prstGeom>
        </p:spPr>
        <p:txBody>
          <a:bodyPr wrap="square">
            <a:spAutoFit/>
          </a:bodyPr>
          <a:lstStyle/>
          <a:p>
            <a:r>
              <a:rPr lang="cs-CZ" sz="1200" b="1" dirty="0"/>
              <a:t>Fall</a:t>
            </a:r>
            <a:r>
              <a:rPr lang="en-US" sz="1200" b="1" dirty="0"/>
              <a:t> Time waveform</a:t>
            </a:r>
            <a:endParaRPr lang="cs-CZ" sz="1200" b="1" dirty="0"/>
          </a:p>
          <a:p>
            <a:r>
              <a:rPr lang="en-US" sz="1200" b="1" dirty="0"/>
              <a:t>VCC = 12 V </a:t>
            </a:r>
          </a:p>
          <a:p>
            <a:r>
              <a:rPr lang="en-US" sz="1200" b="1" dirty="0" err="1"/>
              <a:t>Cload</a:t>
            </a:r>
            <a:r>
              <a:rPr lang="en-US" sz="1200" b="1" dirty="0"/>
              <a:t> = 1 </a:t>
            </a:r>
            <a:r>
              <a:rPr lang="en-US" sz="1200" b="1" dirty="0" err="1"/>
              <a:t>nF</a:t>
            </a:r>
            <a:endParaRPr lang="en-US" sz="1200" b="1" dirty="0"/>
          </a:p>
        </p:txBody>
      </p:sp>
      <p:cxnSp>
        <p:nvCxnSpPr>
          <p:cNvPr id="7" name="Straight Arrow Connector 6"/>
          <p:cNvCxnSpPr/>
          <p:nvPr/>
        </p:nvCxnSpPr>
        <p:spPr>
          <a:xfrm>
            <a:off x="3368842" y="2398295"/>
            <a:ext cx="745958"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177710" y="4609156"/>
            <a:ext cx="564111"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427346" y="2072839"/>
            <a:ext cx="673435" cy="276999"/>
          </a:xfrm>
          <a:prstGeom prst="rect">
            <a:avLst/>
          </a:prstGeom>
        </p:spPr>
        <p:txBody>
          <a:bodyPr wrap="square">
            <a:spAutoFit/>
          </a:bodyPr>
          <a:lstStyle/>
          <a:p>
            <a:pPr algn="ctr"/>
            <a:r>
              <a:rPr lang="cs-CZ" sz="1200" b="1" dirty="0"/>
              <a:t>9.8 ns</a:t>
            </a:r>
            <a:endParaRPr lang="en-US" sz="1200" b="1" dirty="0"/>
          </a:p>
        </p:txBody>
      </p:sp>
      <p:sp>
        <p:nvSpPr>
          <p:cNvPr id="22" name="Rectangle 21"/>
          <p:cNvSpPr/>
          <p:nvPr/>
        </p:nvSpPr>
        <p:spPr>
          <a:xfrm>
            <a:off x="3114583" y="4317354"/>
            <a:ext cx="673435" cy="276999"/>
          </a:xfrm>
          <a:prstGeom prst="rect">
            <a:avLst/>
          </a:prstGeom>
        </p:spPr>
        <p:txBody>
          <a:bodyPr wrap="square">
            <a:spAutoFit/>
          </a:bodyPr>
          <a:lstStyle/>
          <a:p>
            <a:pPr algn="ctr"/>
            <a:r>
              <a:rPr lang="cs-CZ" sz="1200" b="1" dirty="0"/>
              <a:t>6.8 ns</a:t>
            </a:r>
            <a:endParaRPr lang="en-US" sz="1200" b="1" dirty="0"/>
          </a:p>
        </p:txBody>
      </p:sp>
    </p:spTree>
    <p:extLst>
      <p:ext uri="{BB962C8B-B14F-4D97-AF65-F5344CB8AC3E}">
        <p14:creationId xmlns:p14="http://schemas.microsoft.com/office/powerpoint/2010/main" val="170200945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814" y="1685436"/>
            <a:ext cx="3391877" cy="2003426"/>
          </a:xfrm>
          <a:prstGeom prst="rect">
            <a:avLst/>
          </a:prstGeom>
          <a:noFill/>
        </p:spPr>
      </p:pic>
      <p:pic>
        <p:nvPicPr>
          <p:cNvPr id="23" name="Picture 2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814" y="4117975"/>
            <a:ext cx="3391877" cy="2009287"/>
          </a:xfrm>
          <a:prstGeom prst="rect">
            <a:avLst/>
          </a:prstGeom>
          <a:noFill/>
        </p:spPr>
      </p:pic>
      <p:pic>
        <p:nvPicPr>
          <p:cNvPr id="24" name="Picture 23"/>
          <p:cNvPicPr>
            <a:picLocks noChangeAspect="1"/>
          </p:cNvPicPr>
          <p:nvPr/>
        </p:nvPicPr>
        <p:blipFill>
          <a:blip r:embed="rId4"/>
          <a:stretch>
            <a:fillRect/>
          </a:stretch>
        </p:blipFill>
        <p:spPr>
          <a:xfrm>
            <a:off x="2011898" y="1387798"/>
            <a:ext cx="4125547" cy="2318472"/>
          </a:xfrm>
          <a:prstGeom prst="rect">
            <a:avLst/>
          </a:prstGeom>
        </p:spPr>
      </p:pic>
      <p:pic>
        <p:nvPicPr>
          <p:cNvPr id="25" name="Picture 24"/>
          <p:cNvPicPr>
            <a:picLocks noChangeAspect="1"/>
          </p:cNvPicPr>
          <p:nvPr/>
        </p:nvPicPr>
        <p:blipFill>
          <a:blip r:embed="rId5"/>
          <a:stretch>
            <a:fillRect/>
          </a:stretch>
        </p:blipFill>
        <p:spPr>
          <a:xfrm>
            <a:off x="2011899" y="3905230"/>
            <a:ext cx="4125548" cy="2318472"/>
          </a:xfrm>
          <a:prstGeom prst="rect">
            <a:avLst/>
          </a:prstGeom>
        </p:spPr>
      </p:pic>
      <p:sp>
        <p:nvSpPr>
          <p:cNvPr id="3" name="Title 2"/>
          <p:cNvSpPr>
            <a:spLocks noGrp="1"/>
          </p:cNvSpPr>
          <p:nvPr>
            <p:ph type="title"/>
          </p:nvPr>
        </p:nvSpPr>
        <p:spPr/>
        <p:txBody>
          <a:bodyPr/>
          <a:lstStyle/>
          <a:p>
            <a:r>
              <a:rPr lang="en-US" dirty="0"/>
              <a:t>Detailed Description</a:t>
            </a:r>
          </a:p>
        </p:txBody>
      </p:sp>
      <p:sp>
        <p:nvSpPr>
          <p:cNvPr id="2" name="Content Placeholder 1"/>
          <p:cNvSpPr>
            <a:spLocks noGrp="1"/>
          </p:cNvSpPr>
          <p:nvPr>
            <p:ph sz="quarter" idx="11"/>
          </p:nvPr>
        </p:nvSpPr>
        <p:spPr/>
        <p:txBody>
          <a:bodyPr>
            <a:normAutofit/>
          </a:bodyPr>
          <a:lstStyle/>
          <a:p>
            <a:r>
              <a:rPr lang="en-US" sz="2000" dirty="0"/>
              <a:t>2.4 Input to Output Propagation Delay</a:t>
            </a:r>
          </a:p>
        </p:txBody>
      </p:sp>
      <p:sp>
        <p:nvSpPr>
          <p:cNvPr id="8" name="TextBox 7"/>
          <p:cNvSpPr txBox="1"/>
          <p:nvPr/>
        </p:nvSpPr>
        <p:spPr>
          <a:xfrm>
            <a:off x="5606716" y="2574757"/>
            <a:ext cx="5125452" cy="3513222"/>
          </a:xfrm>
          <a:prstGeom prst="rect">
            <a:avLst/>
          </a:prstGeom>
        </p:spPr>
        <p:txBody>
          <a:bodyPr vert="horz" wrap="square" lIns="91440" tIns="45720" rIns="91440" bIns="45720" rtlCol="0">
            <a:noAutofit/>
          </a:bodyPr>
          <a:lstStyle/>
          <a:p>
            <a:pPr algn="l"/>
            <a:endParaRPr lang="en-US" dirty="0"/>
          </a:p>
        </p:txBody>
      </p:sp>
      <p:sp>
        <p:nvSpPr>
          <p:cNvPr id="10" name="Rectangle 9"/>
          <p:cNvSpPr/>
          <p:nvPr/>
        </p:nvSpPr>
        <p:spPr>
          <a:xfrm>
            <a:off x="787046" y="1913304"/>
            <a:ext cx="1339152" cy="646331"/>
          </a:xfrm>
          <a:prstGeom prst="rect">
            <a:avLst/>
          </a:prstGeom>
        </p:spPr>
        <p:txBody>
          <a:bodyPr wrap="square">
            <a:spAutoFit/>
          </a:bodyPr>
          <a:lstStyle/>
          <a:p>
            <a:r>
              <a:rPr lang="cs-CZ" sz="1200" b="1" dirty="0"/>
              <a:t>Propagation delay</a:t>
            </a:r>
          </a:p>
          <a:p>
            <a:r>
              <a:rPr lang="cs-CZ" sz="1200" b="1" dirty="0"/>
              <a:t>t</a:t>
            </a:r>
            <a:r>
              <a:rPr lang="cs-CZ" sz="1200" b="1" baseline="-25000" dirty="0"/>
              <a:t>ON</a:t>
            </a:r>
            <a:endParaRPr lang="en-US" sz="1200" b="1" baseline="-25000" dirty="0"/>
          </a:p>
        </p:txBody>
      </p:sp>
      <p:sp>
        <p:nvSpPr>
          <p:cNvPr id="16" name="Rectangle 15"/>
          <p:cNvSpPr/>
          <p:nvPr/>
        </p:nvSpPr>
        <p:spPr>
          <a:xfrm>
            <a:off x="6532098" y="1228863"/>
            <a:ext cx="4528934" cy="336952"/>
          </a:xfrm>
          <a:prstGeom prst="rect">
            <a:avLst/>
          </a:prstGeom>
        </p:spPr>
        <p:txBody>
          <a:bodyPr wrap="square">
            <a:spAutoFit/>
          </a:bodyPr>
          <a:lstStyle/>
          <a:p>
            <a:pPr>
              <a:lnSpc>
                <a:spcPct val="150000"/>
              </a:lnSpc>
            </a:pPr>
            <a:r>
              <a:rPr lang="cs-CZ" sz="1200" b="1" dirty="0"/>
              <a:t>t</a:t>
            </a:r>
            <a:r>
              <a:rPr lang="cs-CZ" sz="1200" b="1" baseline="-25000" dirty="0"/>
              <a:t>ON</a:t>
            </a:r>
            <a:r>
              <a:rPr lang="cs-CZ" sz="1200" b="1" dirty="0"/>
              <a:t> delay </a:t>
            </a:r>
            <a:r>
              <a:rPr lang="en-US" sz="1200" b="1" dirty="0"/>
              <a:t>variation over the temperature [-40℃ ~ 125℃]</a:t>
            </a:r>
          </a:p>
        </p:txBody>
      </p:sp>
      <p:sp>
        <p:nvSpPr>
          <p:cNvPr id="15" name="Rectangle 14"/>
          <p:cNvSpPr/>
          <p:nvPr/>
        </p:nvSpPr>
        <p:spPr>
          <a:xfrm>
            <a:off x="6532098" y="3652391"/>
            <a:ext cx="4528934" cy="336952"/>
          </a:xfrm>
          <a:prstGeom prst="rect">
            <a:avLst/>
          </a:prstGeom>
        </p:spPr>
        <p:txBody>
          <a:bodyPr wrap="square">
            <a:spAutoFit/>
          </a:bodyPr>
          <a:lstStyle/>
          <a:p>
            <a:pPr>
              <a:lnSpc>
                <a:spcPct val="150000"/>
              </a:lnSpc>
            </a:pPr>
            <a:r>
              <a:rPr lang="cs-CZ" sz="1200" b="1" dirty="0"/>
              <a:t>t</a:t>
            </a:r>
            <a:r>
              <a:rPr lang="cs-CZ" sz="1200" b="1" baseline="-25000" dirty="0"/>
              <a:t>OFF</a:t>
            </a:r>
            <a:r>
              <a:rPr lang="cs-CZ" sz="1200" b="1" dirty="0"/>
              <a:t> delay </a:t>
            </a:r>
            <a:r>
              <a:rPr lang="en-US" sz="1200" b="1" dirty="0"/>
              <a:t>variation over the temperature [-40℃ ~ 125℃]</a:t>
            </a:r>
          </a:p>
        </p:txBody>
      </p:sp>
      <p:sp>
        <p:nvSpPr>
          <p:cNvPr id="17" name="Rectangle 16"/>
          <p:cNvSpPr/>
          <p:nvPr/>
        </p:nvSpPr>
        <p:spPr>
          <a:xfrm>
            <a:off x="787046" y="4630211"/>
            <a:ext cx="1339152" cy="646331"/>
          </a:xfrm>
          <a:prstGeom prst="rect">
            <a:avLst/>
          </a:prstGeom>
        </p:spPr>
        <p:txBody>
          <a:bodyPr wrap="square">
            <a:spAutoFit/>
          </a:bodyPr>
          <a:lstStyle/>
          <a:p>
            <a:r>
              <a:rPr lang="cs-CZ" sz="1200" b="1" dirty="0"/>
              <a:t>Propagation delay</a:t>
            </a:r>
          </a:p>
          <a:p>
            <a:r>
              <a:rPr lang="cs-CZ" sz="1200" b="1" dirty="0"/>
              <a:t>t</a:t>
            </a:r>
            <a:r>
              <a:rPr lang="cs-CZ" sz="1200" b="1" baseline="-25000" dirty="0"/>
              <a:t>OFF</a:t>
            </a:r>
            <a:endParaRPr lang="en-US" sz="1200" b="1" baseline="-25000" dirty="0"/>
          </a:p>
        </p:txBody>
      </p:sp>
      <p:cxnSp>
        <p:nvCxnSpPr>
          <p:cNvPr id="7" name="Straight Arrow Connector 6"/>
          <p:cNvCxnSpPr/>
          <p:nvPr/>
        </p:nvCxnSpPr>
        <p:spPr>
          <a:xfrm>
            <a:off x="2600325" y="2359551"/>
            <a:ext cx="2092313"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600325" y="5044472"/>
            <a:ext cx="2002875"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270071" y="2082552"/>
            <a:ext cx="673435" cy="276999"/>
          </a:xfrm>
          <a:prstGeom prst="rect">
            <a:avLst/>
          </a:prstGeom>
        </p:spPr>
        <p:txBody>
          <a:bodyPr wrap="square">
            <a:spAutoFit/>
          </a:bodyPr>
          <a:lstStyle/>
          <a:p>
            <a:pPr algn="ctr"/>
            <a:r>
              <a:rPr lang="cs-CZ" sz="1200" b="1" dirty="0"/>
              <a:t>56 ns</a:t>
            </a:r>
            <a:endParaRPr lang="en-US" sz="1200" b="1" dirty="0"/>
          </a:p>
        </p:txBody>
      </p:sp>
      <p:sp>
        <p:nvSpPr>
          <p:cNvPr id="22" name="Rectangle 21"/>
          <p:cNvSpPr/>
          <p:nvPr/>
        </p:nvSpPr>
        <p:spPr>
          <a:xfrm>
            <a:off x="3309763" y="4678023"/>
            <a:ext cx="673435" cy="276999"/>
          </a:xfrm>
          <a:prstGeom prst="rect">
            <a:avLst/>
          </a:prstGeom>
        </p:spPr>
        <p:txBody>
          <a:bodyPr wrap="square">
            <a:spAutoFit/>
          </a:bodyPr>
          <a:lstStyle/>
          <a:p>
            <a:pPr algn="ctr"/>
            <a:r>
              <a:rPr lang="cs-CZ" sz="1200" b="1" dirty="0"/>
              <a:t>53 ns</a:t>
            </a:r>
            <a:endParaRPr lang="en-US" sz="1200" b="1" dirty="0"/>
          </a:p>
        </p:txBody>
      </p:sp>
    </p:spTree>
    <p:extLst>
      <p:ext uri="{BB962C8B-B14F-4D97-AF65-F5344CB8AC3E}">
        <p14:creationId xmlns:p14="http://schemas.microsoft.com/office/powerpoint/2010/main" val="2400470590"/>
      </p:ext>
    </p:extLst>
  </p:cSld>
  <p:clrMapOvr>
    <a:masterClrMapping/>
  </p:clrMapOvr>
  <p:transition>
    <p:fade/>
  </p:transition>
</p:sld>
</file>

<file path=ppt/theme/theme1.xml><?xml version="1.0" encoding="utf-8"?>
<a:theme xmlns:a="http://schemas.openxmlformats.org/drawingml/2006/main" name="onsemi White Public Information">
  <a:themeElements>
    <a:clrScheme name="Custom 35">
      <a:dk1>
        <a:srgbClr val="000000"/>
      </a:dk1>
      <a:lt1>
        <a:srgbClr val="FFFFFF"/>
      </a:lt1>
      <a:dk2>
        <a:srgbClr val="465E66"/>
      </a:dk2>
      <a:lt2>
        <a:srgbClr val="DBAC17"/>
      </a:lt2>
      <a:accent1>
        <a:srgbClr val="E97D2E"/>
      </a:accent1>
      <a:accent2>
        <a:srgbClr val="A64626"/>
      </a:accent2>
      <a:accent3>
        <a:srgbClr val="3880F6"/>
      </a:accent3>
      <a:accent4>
        <a:srgbClr val="276990"/>
      </a:accent4>
      <a:accent5>
        <a:srgbClr val="009691"/>
      </a:accent5>
      <a:accent6>
        <a:srgbClr val="34A6C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2DBEA11CBC249409EA904AF11296B5E" ma:contentTypeVersion="0" ma:contentTypeDescription="Create a new document." ma:contentTypeScope="" ma:versionID="1aaca12de533377317a55891f35f7e4a">
  <xsd:schema xmlns:xsd="http://www.w3.org/2001/XMLSchema" xmlns:xs="http://www.w3.org/2001/XMLSchema" xmlns:p="http://schemas.microsoft.com/office/2006/metadata/properties" targetNamespace="http://schemas.microsoft.com/office/2006/metadata/properties" ma:root="true" ma:fieldsID="e705fbdc094ede8844f35cc8ed11fe4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6E6404-E1B9-4809-898E-D71D7C3E1EB3}">
  <ds:schemaRefs>
    <ds:schemaRef ds:uri="http://schemas.microsoft.com/office/2006/metadata/properties"/>
    <ds:schemaRef ds:uri="http://purl.org/dc/terms/"/>
    <ds:schemaRef ds:uri="http://schemas.microsoft.com/office/infopath/2007/PartnerControls"/>
    <ds:schemaRef ds:uri="http://purl.org/dc/elements/1.1/"/>
    <ds:schemaRef ds:uri="http://schemas.microsoft.com/office/2006/documentManagement/types"/>
    <ds:schemaRef ds:uri="http://purl.org/dc/dcmitype/"/>
    <ds:schemaRef ds:uri="http://www.w3.org/XML/1998/namespace"/>
    <ds:schemaRef ds:uri="http://schemas.openxmlformats.org/package/2006/metadata/core-properties"/>
  </ds:schemaRefs>
</ds:datastoreItem>
</file>

<file path=customXml/itemProps2.xml><?xml version="1.0" encoding="utf-8"?>
<ds:datastoreItem xmlns:ds="http://schemas.openxmlformats.org/officeDocument/2006/customXml" ds:itemID="{145F33DB-83AF-4B88-9493-66D9606D5355}">
  <ds:schemaRefs>
    <ds:schemaRef ds:uri="http://schemas.microsoft.com/sharepoint/v3/contenttype/forms"/>
  </ds:schemaRefs>
</ds:datastoreItem>
</file>

<file path=customXml/itemProps3.xml><?xml version="1.0" encoding="utf-8"?>
<ds:datastoreItem xmlns:ds="http://schemas.openxmlformats.org/officeDocument/2006/customXml" ds:itemID="{A8633481-3869-49E9-B326-69746A5299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1106</Words>
  <Application>Microsoft Office PowerPoint</Application>
  <PresentationFormat>Widescreen</PresentationFormat>
  <Paragraphs>183</Paragraphs>
  <Slides>22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Wingdings</vt:lpstr>
      <vt:lpstr>Inter</vt:lpstr>
      <vt:lpstr>Courier New</vt:lpstr>
      <vt:lpstr>Times New Roman</vt:lpstr>
      <vt:lpstr>onsemi White Public Information</vt:lpstr>
      <vt:lpstr>NCV51513 Automotive 130V 2/3 A H/L Side Gate Driver</vt:lpstr>
      <vt:lpstr>NCV51513 Overview</vt:lpstr>
      <vt:lpstr>NCV51513 Overview</vt:lpstr>
      <vt:lpstr>NCV51513 Overview</vt:lpstr>
      <vt:lpstr>NCV51513 Overview</vt:lpstr>
      <vt:lpstr>Detailed Description</vt:lpstr>
      <vt:lpstr>Detailed Description</vt:lpstr>
      <vt:lpstr>Detailed Description</vt:lpstr>
      <vt:lpstr>Detailed Description</vt:lpstr>
      <vt:lpstr>Detailed Description</vt:lpstr>
      <vt:lpstr>Detailed Description</vt:lpstr>
      <vt:lpstr>Detailed Description</vt:lpstr>
      <vt:lpstr>Detailed Description</vt:lpstr>
      <vt:lpstr>HS Negative Characteristics</vt:lpstr>
      <vt:lpstr>HS Negative Characteristics</vt:lpstr>
      <vt:lpstr>NCV51513 in Buck application</vt:lpstr>
      <vt:lpstr>NCV51513 in Buck application</vt:lpstr>
      <vt:lpstr>NCV51513 in Buck application</vt:lpstr>
      <vt:lpstr>NCV51513 Daughter Card</vt:lpstr>
      <vt:lpstr>NCV51513 SIMPLIS model Buck</vt:lpstr>
      <vt:lpstr>NCV51513 SIMPLIS model Half Bridge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2021 PowerPoint Template</dc:title>
  <dc:subject/>
  <dc:creator/>
  <cp:keywords/>
  <dc:description/>
  <cp:lastModifiedBy/>
  <cp:revision>1</cp:revision>
  <dcterms:created xsi:type="dcterms:W3CDTF">2018-03-12T17:42:36Z</dcterms:created>
  <dcterms:modified xsi:type="dcterms:W3CDTF">2021-09-20T12:39:30Z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06da06c4-3898-4840-bfff-c569541fb4b8</vt:lpwstr>
  </property>
  <property fmtid="{D5CDD505-2E9C-101B-9397-08002B2CF9AE}" pid="3" name="ContentTypeId">
    <vt:lpwstr>0x01010022DBEA11CBC249409EA904AF11296B5E</vt:lpwstr>
  </property>
</Properties>
</file>