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  <p:sldMasterId id="2147483713" r:id="rId11"/>
    <p:sldMasterId id="2147483723" r:id="rId12"/>
    <p:sldMasterId id="2147483733" r:id="rId13"/>
  </p:sldMasterIdLst>
  <p:notesMasterIdLst>
    <p:notesMasterId r:id="rId19"/>
  </p:notesMasterIdLst>
  <p:sldIdLst>
    <p:sldId id="289" r:id="rId14"/>
    <p:sldId id="285" r:id="rId15"/>
    <p:sldId id="297" r:id="rId16"/>
    <p:sldId id="29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FCF"/>
    <a:srgbClr val="9CBBE0"/>
    <a:srgbClr val="54B948"/>
    <a:srgbClr val="000000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46" d="100"/>
          <a:sy n="146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AF11A79-F5C1-45FE-AA4F-C2D625BD6F0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A26EA-D4F3-4382-AE24-D56C8D8F382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97DB6FF-CB33-4C2B-A889-1F283722422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9B4EDF3-1547-4A71-9A71-F8829A02BDC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679F8-7C4A-409C-AC65-C44AD541043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373EBF7-6278-42EC-932D-6D8EEAE30E8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B652968-3338-46AB-8C83-A497C225C06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994D5AE-57F3-4012-A956-2AE2B5A7380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B4AB0-8C39-4E10-B357-EED123C2643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9DCDA9D-FA0C-4B37-B270-D7AFAA6F8C1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C126A88-F345-40E1-9A28-BD6C2181CC9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9511254-8F39-4890-BE94-E16256C9817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949945-28D9-4F14-AD47-3F01C200F04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4A8C86F-5EF8-4F3D-8668-706BEDD9267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8C7C85F-F182-4076-B517-DDEE257A7C2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52FCF0-13A6-4B41-BAE5-8B1E5F2664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880A6E7-4670-43A5-85B3-B37961BA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299283-D96F-41DA-9044-D6B97CD8D8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F18F29-62E2-4C6A-BE9D-008C6C8170A6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807FA7-99FE-4569-B7CD-D39C192AE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37F4DB-661C-4828-8753-ABD992504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3046E33-166A-4F7A-ACB0-7629544F6C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3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E417E-2D01-4A20-9A68-2ADA5BB1AA0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2BCF1A-C8C0-4C9C-979A-75FEA51E111C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9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79D9E-A71F-4274-B56B-9DF57A531C2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6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A0B9C1-E6DA-4F94-AB5A-177D0F6DEC4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8AAF-58A1-443C-94C5-68E99E12339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77E4B9-3194-4758-ACA5-2FD54AEDE5C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52-5E65-4E78-A9F3-55FD9C98F7B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59D28-FBAF-4307-92B3-BAB7C839EF0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3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54570C-9C0A-4035-9117-1B6762135F7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75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04A437-C8EF-46C3-91AF-EF33D4E6B2C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7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55896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C4E24F-29F3-4452-98C1-133BEA55023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593966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73197C-C05C-4B81-8B79-FEBEDCB0D92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5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6782C-E40F-4B08-AE83-8CD9D05DAB8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854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01A6-2F2E-43E7-BB34-FC0A9093B9C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73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203D-3B6E-4E96-B2F0-6844A2A6860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B28AFA2-D7DB-4EDD-8BD4-AA436DBBFD4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D57DF1-FB37-465B-A87F-F379ECB581D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840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8AC95E-1113-4E6F-8E16-0DD567D74A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37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A07750-D0B9-48E7-8EF6-10B0313DAF6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0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726768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658C7E-61DF-49FA-865A-A54BBF8D073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916554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805BA-1478-4DE1-9665-2F2BC04A8F0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5E85D2-2BE6-4BA3-BC2F-5077914CEB0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4DB-5826-48E8-A099-82AEC816B33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48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FFAD-8084-482F-9543-2972A144067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15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813F9F-A07D-411F-94A3-7A722D7562D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2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35CE7DA-56EA-4D5E-800C-684029AFBA4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BA38D1-E510-4BBF-A6B0-9135E00BFD2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BB521F-468E-4F78-9846-64246241D7A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84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905409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DBE71-0DE5-42FF-A830-5D61C88F873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585034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FEFA47-E177-4A2F-AAD1-1B55D1CA46C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7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EADFA0-869F-4A70-8C5D-D1EF1591AC2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2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510A-74DF-496A-A447-70BA8D304F7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37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653-3231-4796-9387-D6248C6F4F1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25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D9E135-7202-42CB-94E7-05DD9FEAE8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3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0F990-9EAF-4BFC-9099-49AD7D0DB28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B51F08-5353-4806-A64E-08149DB3D83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FA7488-3B0C-4390-B446-03F140A90DC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56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214360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FFE931-9E3F-4D72-9A77-346593166B8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565260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D65CF-1FA5-463A-8BCD-1EE9EBA2CD2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878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53800D-5BB5-4303-ACA6-E4895600B71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792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7ADF-E07E-46FB-9414-12B6A6CF09A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01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716C-FB87-437B-8DF6-21F29FCD3D9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44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40AFE5-CBEC-4941-B639-917C3417DC7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740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DB5A2-7AD4-483E-A598-471068D6EA8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8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50114C-2423-4088-8E3B-308593462D8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1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C5225E5-3CA5-4A82-A779-67D3D08F93B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757975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BF0850-F6B7-4575-B1A9-EDD09F1ABDB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972393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1B8271-D98C-43B1-AAF3-D4562CE0400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F4990-B2FD-40EA-8708-A6D36949ADF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9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F76B-364D-4474-9AC0-5CD57AE29CF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630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DF7-8F3C-435D-A424-487CE555FF2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8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0C887-0CF4-47EE-8369-6551AE588DC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199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493699-2612-411D-B2A0-A5D51AB2149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49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2EA581-78FC-4EAB-B74D-BFFD50D6124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7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82E210-2112-4629-A86E-AD35EEC0C77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A1A27B53-C81C-468E-B762-4435DFA9695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F0FE434-72B2-4847-8157-5F48F729783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EA44162-F569-4613-AE06-D9A79525E50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220787EB-77FF-4A1B-8464-25753D731F5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5628AAEA-B994-4329-9FB3-F14F0AFA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13A215-6063-41E5-B645-BCF2B0104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EAA24FEF-9035-463D-9B54-4DEA2BD732EA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EE56B-DC12-4629-AF1A-D360699945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CC6357F-37B1-493D-9C1D-DEBCB018B6E5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D003C-3C4B-4375-8276-1F42FF3EC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15612F-13C4-435B-B28F-25F4AAB9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ABB3D5C8-0534-4C98-B786-21D21E2B506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7866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1BD16C3A-DF10-4482-962F-F79E1A19EC9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818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FCC30FE5-85D9-4DCC-99E2-0966BAAED09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5371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F379F0B6-3DCC-4B8B-B552-18DA6E9699A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9393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B4224DB6-A026-4651-8FB3-8EF792638A5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44726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roducts/power-management/dc-dc-power-conversion/converters/fan251015" TargetMode="External"/><Relationship Id="rId2" Type="http://schemas.openxmlformats.org/officeDocument/2006/relationships/hyperlink" Target="https://www.onsemi.com/products/power-management/dc-dc-power-conversion/converters/fan251040" TargetMode="Externa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onsemi.com/products/power-management/dc-dc-power-conversion/converters/fan2510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25" dirty="0"/>
              <a:t>FAN251015/30/40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spc="-10" dirty="0"/>
              <a:t>Fixed</a:t>
            </a:r>
            <a:r>
              <a:rPr lang="en-US" spc="5" dirty="0"/>
              <a:t> </a:t>
            </a:r>
            <a:r>
              <a:rPr lang="en-US" spc="-15" dirty="0"/>
              <a:t>Frequency</a:t>
            </a:r>
            <a:r>
              <a:rPr lang="en-US" dirty="0"/>
              <a:t> </a:t>
            </a:r>
            <a:r>
              <a:rPr lang="en-US" spc="-10" dirty="0"/>
              <a:t>15A–40A</a:t>
            </a:r>
            <a:r>
              <a:rPr lang="en-US" spc="-20" dirty="0"/>
              <a:t> </a:t>
            </a:r>
            <a:r>
              <a:rPr lang="en-US" spc="-5" dirty="0"/>
              <a:t>Buck with</a:t>
            </a:r>
            <a:r>
              <a:rPr lang="en-US" spc="10" dirty="0"/>
              <a:t> </a:t>
            </a:r>
            <a:r>
              <a:rPr lang="en-US" spc="-10" dirty="0"/>
              <a:t>PMBUS</a:t>
            </a:r>
          </a:p>
          <a:p>
            <a:r>
              <a:rPr lang="en-US" i="1" spc="-10" dirty="0"/>
              <a:t>August 2021</a:t>
            </a:r>
            <a:endParaRPr lang="en-US" i="1" dirty="0"/>
          </a:p>
        </p:txBody>
      </p:sp>
      <p:pic>
        <p:nvPicPr>
          <p:cNvPr id="10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92" y="3014326"/>
            <a:ext cx="2612986" cy="3276601"/>
          </a:xfrm>
          <a:prstGeom prst="rect">
            <a:avLst/>
          </a:prstGeom>
        </p:spPr>
      </p:pic>
      <p:pic>
        <p:nvPicPr>
          <p:cNvPr id="11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6797" y="69500"/>
            <a:ext cx="2514600" cy="3276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9B451A-3203-40D1-A158-087558A4B4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EBE99-1576-4363-BA7F-D5489E433BD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48B49-EC7F-40B4-8E80-243FE6C3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mazon.com: Microsoft Surface Laptop 3 – 13.5&amp;quot; Touch-Screen – Intel Core i7  - 16GB Memory - 256GB Solid State Drive – Platinum with Alcantara:  Computers &amp;amp; Accesso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36" y="1939122"/>
            <a:ext cx="2305954" cy="11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14766" y="5048848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406" y="46557"/>
            <a:ext cx="9111188" cy="650887"/>
          </a:xfrm>
        </p:spPr>
        <p:txBody>
          <a:bodyPr>
            <a:noAutofit/>
          </a:bodyPr>
          <a:lstStyle/>
          <a:p>
            <a:pPr algn="ctr"/>
            <a:r>
              <a:rPr lang="en-US" spc="-25" dirty="0"/>
              <a:t>FAN251015/30/40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881" y="448397"/>
            <a:ext cx="409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7707" y="757535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932" y="2786960"/>
            <a:ext cx="521566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VIN = 4.5V ~ 18V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VOUT = 0.5V ~ 5.5V (differential sensing)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IOUT = 15A/ 35A/ 40A (FAN251015/ 30/ 40)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Fixed Frequency Voltage-Mode controller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Selectable FSW from 200kHz up to 2.2/1.8/1.4MHz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Frequency synchronization – master or slave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Telemetry, Adjust, Margin &amp; Faults with PMBUS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Adjustable output current limit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High efficiency over 96% peak with PT11 FET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Telemetry and Adjustment with PMBUS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Memory for fault event recode/read and customer configurations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79479" y="1169878"/>
            <a:ext cx="3410396" cy="8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numCol="2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Server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Computing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Telecom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Networking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Desktop Computers, Notebooks, Gaming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High Density Power Solutions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932" y="879015"/>
            <a:ext cx="5215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The FAN251015/30/40 is a highly efficient synchronous buck regulator with digital interface, capable of operating with an input range from 4.5 V to 18 V and supporting 15-40A load currents. The FAN2510xx utilizes a fixed−frequency voltage−mode control architecture to provide a synchronized constant switching frequency while ensuring fast transient response. Switching frequency and over−current protection can be programmed to provide a flexible solution for various applications. Output over−voltage, under−voltage, over−current, and thermal shutdown protections help prevent damage to the device during fault conditions.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46182" y="5479466"/>
            <a:ext cx="43311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50" dirty="0">
                <a:solidFill>
                  <a:schemeClr val="tx2"/>
                </a:solidFill>
                <a:cs typeface="Arial" panose="020B0604020202020204" pitchFamily="34" charset="0"/>
              </a:rPr>
              <a:t>FAN251000 family enables to achieve high efficiency over 96% peak with PT11 FET technology and to have telemetry features with PMBUS  capability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7396" y="3093745"/>
            <a:ext cx="49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Typical Application Block Diagram</a:t>
            </a:r>
          </a:p>
        </p:txBody>
      </p:sp>
      <p:grpSp>
        <p:nvGrpSpPr>
          <p:cNvPr id="18" name="object 15"/>
          <p:cNvGrpSpPr>
            <a:grpSpLocks noChangeAspect="1"/>
          </p:cNvGrpSpPr>
          <p:nvPr/>
        </p:nvGrpSpPr>
        <p:grpSpPr>
          <a:xfrm>
            <a:off x="5966809" y="3555410"/>
            <a:ext cx="5184823" cy="2674620"/>
            <a:chOff x="6024722" y="2651009"/>
            <a:chExt cx="4349750" cy="2412365"/>
          </a:xfrm>
        </p:grpSpPr>
        <p:pic>
          <p:nvPicPr>
            <p:cNvPr id="21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4722" y="2651009"/>
              <a:ext cx="2916908" cy="2411878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5536" y="3077119"/>
              <a:ext cx="1388331" cy="1804949"/>
            </a:xfrm>
            <a:prstGeom prst="rect">
              <a:avLst/>
            </a:prstGeom>
          </p:spPr>
        </p:pic>
      </p:grpSp>
      <p:pic>
        <p:nvPicPr>
          <p:cNvPr id="2050" name="Picture 2" descr="Network Servers | Computer Server | Blade, Rack &amp;amp; Tower | Ins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95" y="1631543"/>
            <a:ext cx="3250224" cy="19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G Radios are Packed with Advanced Antenna Technology | CommScop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r="22163"/>
          <a:stretch/>
        </p:blipFill>
        <p:spPr bwMode="auto">
          <a:xfrm>
            <a:off x="10331617" y="81858"/>
            <a:ext cx="1764146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99225-E7C1-4727-A406-4EBF4005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BC15-B948-4504-A99D-93A437347DD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17D25-616C-4C4F-8EA2-7963A3D66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51" y="2842953"/>
            <a:ext cx="8427204" cy="3948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489" y="-3032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Existing Product Portfolio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4837"/>
              </p:ext>
            </p:extLst>
          </p:nvPr>
        </p:nvGraphicFramePr>
        <p:xfrm>
          <a:off x="216130" y="390699"/>
          <a:ext cx="11787446" cy="249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39">
                  <a:extLst>
                    <a:ext uri="{9D8B030D-6E8A-4147-A177-3AD203B41FA5}">
                      <a16:colId xmlns:a16="http://schemas.microsoft.com/office/drawing/2014/main" val="1889034474"/>
                    </a:ext>
                  </a:extLst>
                </a:gridCol>
                <a:gridCol w="1019939">
                  <a:extLst>
                    <a:ext uri="{9D8B030D-6E8A-4147-A177-3AD203B41FA5}">
                      <a16:colId xmlns:a16="http://schemas.microsoft.com/office/drawing/2014/main" val="4150325176"/>
                    </a:ext>
                  </a:extLst>
                </a:gridCol>
                <a:gridCol w="794217">
                  <a:extLst>
                    <a:ext uri="{9D8B030D-6E8A-4147-A177-3AD203B41FA5}">
                      <a16:colId xmlns:a16="http://schemas.microsoft.com/office/drawing/2014/main" val="2110642298"/>
                    </a:ext>
                  </a:extLst>
                </a:gridCol>
                <a:gridCol w="901051">
                  <a:extLst>
                    <a:ext uri="{9D8B030D-6E8A-4147-A177-3AD203B41FA5}">
                      <a16:colId xmlns:a16="http://schemas.microsoft.com/office/drawing/2014/main" val="4248120875"/>
                    </a:ext>
                  </a:extLst>
                </a:gridCol>
                <a:gridCol w="1034540">
                  <a:extLst>
                    <a:ext uri="{9D8B030D-6E8A-4147-A177-3AD203B41FA5}">
                      <a16:colId xmlns:a16="http://schemas.microsoft.com/office/drawing/2014/main" val="515621923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1721676085"/>
                    </a:ext>
                  </a:extLst>
                </a:gridCol>
                <a:gridCol w="480560">
                  <a:extLst>
                    <a:ext uri="{9D8B030D-6E8A-4147-A177-3AD203B41FA5}">
                      <a16:colId xmlns:a16="http://schemas.microsoft.com/office/drawing/2014/main" val="1627956865"/>
                    </a:ext>
                  </a:extLst>
                </a:gridCol>
                <a:gridCol w="2155849">
                  <a:extLst>
                    <a:ext uri="{9D8B030D-6E8A-4147-A177-3AD203B41FA5}">
                      <a16:colId xmlns:a16="http://schemas.microsoft.com/office/drawing/2014/main" val="2234950121"/>
                    </a:ext>
                  </a:extLst>
                </a:gridCol>
                <a:gridCol w="1181378">
                  <a:extLst>
                    <a:ext uri="{9D8B030D-6E8A-4147-A177-3AD203B41FA5}">
                      <a16:colId xmlns:a16="http://schemas.microsoft.com/office/drawing/2014/main" val="657731754"/>
                    </a:ext>
                  </a:extLst>
                </a:gridCol>
                <a:gridCol w="2245526">
                  <a:extLst>
                    <a:ext uri="{9D8B030D-6E8A-4147-A177-3AD203B41FA5}">
                      <a16:colId xmlns:a16="http://schemas.microsoft.com/office/drawing/2014/main" val="1708888324"/>
                    </a:ext>
                  </a:extLst>
                </a:gridCol>
              </a:tblGrid>
              <a:tr h="241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P/N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IOUT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VIN Range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VOUT Range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Fsw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Operating/</a:t>
                      </a:r>
                    </a:p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Control Mode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r>
                        <a:rPr lang="en-US" sz="1000" u="none" strike="noStrike" baseline="-25000">
                          <a:effectLst/>
                        </a:rPr>
                        <a:t>Q  </a:t>
                      </a:r>
                      <a:r>
                        <a:rPr lang="en-US" sz="1000" u="none" strike="noStrike">
                          <a:effectLst/>
                        </a:rPr>
                        <a:t>(I</a:t>
                      </a:r>
                      <a:r>
                        <a:rPr lang="en-US" sz="1000" u="none" strike="noStrike" baseline="-25000">
                          <a:effectLst/>
                        </a:rPr>
                        <a:t>SD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Protection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Features/Comments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731510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FAN251015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15A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2.2MHz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5015246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FAN251030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1.8MHz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5636598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FAN251040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40A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1.4MHz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681347"/>
                  </a:ext>
                </a:extLst>
              </a:tr>
              <a:tr h="384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NCP3230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30 A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 V to 18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0.6 V to 16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500 kHz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PWM/Voltage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4.9 mA  (58 uA)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OCP(Hiccup/Latch-off)  OVP(Hiccup)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UVLO, Thermal(Latch-off)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QFN40, 6x6,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External Programmable Soft−start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Power Good Output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Adaptive dead time control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4548"/>
                  </a:ext>
                </a:extLst>
              </a:tr>
              <a:tr h="358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NCP3237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8A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4.7 V to 16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0.6V to 0.8*VIN and up to 12V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300kHz to  1.2MHz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FCCM/Voltage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6.1mA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 (OCP/UVP)  Hiccup/Latch-off  (OVP, Fuse)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QFN18 3.5x3.5,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02396"/>
                  </a:ext>
                </a:extLst>
              </a:tr>
              <a:tr h="5454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NCP3284/A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30A/35A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 V to 18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0.8 V to 5.5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500 kHz/600 kHz/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800 kHz/1MHz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PWM, PFM  FCCM/Current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3.5 mA  (42 uA)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OCP &amp; OVP &amp; UVP (selectable Latch-off or Hiccup) &amp; programmable UVLO  Thermal (hiccup)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PQFN37 5x6,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Programmable Soft-Start time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Output Discharge in Shutdown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Power Good Indication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Enable control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951290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4D9CC31-1266-42A7-ADF7-696091998850}"/>
              </a:ext>
            </a:extLst>
          </p:cNvPr>
          <p:cNvSpPr/>
          <p:nvPr/>
        </p:nvSpPr>
        <p:spPr>
          <a:xfrm>
            <a:off x="2530237" y="4169911"/>
            <a:ext cx="6803174" cy="441277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89B86-3019-4BB0-9509-47DCF6A7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1D7-45DE-4CBD-8A2F-06F4A12D6EE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00453-1409-4ABA-BC71-4D3FFE8B3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9636" y="-30327"/>
            <a:ext cx="3242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Competitor Comparison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92" y="3132250"/>
            <a:ext cx="7749308" cy="32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270"/>
            <a:ext cx="5605561" cy="33742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C4B1B-338B-4DC1-AC68-E38AE197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929-9A7B-408B-988F-2BC14932FA8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6EA159-5FF0-4F20-9F16-2E92D6327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91560" y="3609227"/>
            <a:ext cx="8008881" cy="1371600"/>
            <a:chOff x="3894044" y="3609227"/>
            <a:chExt cx="8008881" cy="1371600"/>
          </a:xfrm>
        </p:grpSpPr>
        <p:sp>
          <p:nvSpPr>
            <p:cNvPr id="256" name="Rounded Rectangle 255"/>
            <p:cNvSpPr/>
            <p:nvPr/>
          </p:nvSpPr>
          <p:spPr>
            <a:xfrm>
              <a:off x="9346284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FAN251040 Product Page</a:t>
              </a:r>
            </a:p>
            <a:p>
              <a:pPr algn="ctr"/>
              <a:r>
                <a:rPr lang="en-US" sz="2200" b="1" dirty="0">
                  <a:solidFill>
                    <a:schemeClr val="tx2"/>
                  </a:solidFill>
                  <a:hlinkClick r:id="rId2"/>
                </a:rPr>
                <a:t>Click Here</a:t>
              </a:r>
              <a:endParaRPr 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3894044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FAN251015 Product Page</a:t>
              </a: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chemeClr val="tx2"/>
                  </a:solidFill>
                  <a:hlinkClick r:id="rId3"/>
                </a:rPr>
                <a:t>Click Here</a:t>
              </a:r>
              <a:endParaRPr 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6620164" y="3609227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FAN251030 Product Page</a:t>
              </a: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chemeClr val="tx2"/>
                  </a:solidFill>
                  <a:hlinkClick r:id="rId4"/>
                </a:rPr>
                <a:t>Click Here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5389941" y="3172895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6047" y="302285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0365" y="763950"/>
            <a:ext cx="39912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FAN251015MNTXG: $1.5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5000 REEL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WQFN34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FAN251030MNTXG: $1.7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5000 REEL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WQFN34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FAN251040MNTXG: $1.9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5000 REEL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WQFN34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67E73-B92A-404B-B3E8-FCA82814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9AA6-C6B3-404A-981E-623F9A78DCE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4B33-5ACD-4416-AD5D-E59334298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nfidential" id="{5AE1CE8B-5B0D-4A52-BDC8-21058711EA2A}" vid="{AAA93EAE-C38C-41E0-8642-C4A127BDE475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1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D70BF1F2-A493-4D7D-B14D-874B66AB58E2}" vid="{0748FEC8-BE8D-434C-A316-D612C607AA50}"/>
    </a:ext>
  </a:extLst>
</a:theme>
</file>

<file path=ppt/theme/theme8.xml><?xml version="1.0" encoding="utf-8"?>
<a:theme xmlns:a="http://schemas.openxmlformats.org/drawingml/2006/main" name="2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Props1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Widescreen</PresentationFormat>
  <Paragraphs>141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Inter</vt:lpstr>
      <vt:lpstr>Inter Medium</vt:lpstr>
      <vt:lpstr>Public Information</vt:lpstr>
      <vt:lpstr>Internal Use Only</vt:lpstr>
      <vt:lpstr>Confidential</vt:lpstr>
      <vt:lpstr>1_Confidential</vt:lpstr>
      <vt:lpstr>1_Internal Use Only</vt:lpstr>
      <vt:lpstr>2_Confidential</vt:lpstr>
      <vt:lpstr>Theme1</vt:lpstr>
      <vt:lpstr>2_Internal Use Only</vt:lpstr>
      <vt:lpstr>3_Confidential</vt:lpstr>
      <vt:lpstr>FAN251015/30/40</vt:lpstr>
      <vt:lpstr>FAN251015/30/40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2021-08-31T18:41:23Z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