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  <p:sldMasterId id="2147483683" r:id="rId8"/>
    <p:sldMasterId id="2147483693" r:id="rId9"/>
    <p:sldMasterId id="2147483703" r:id="rId10"/>
    <p:sldMasterId id="2147483713" r:id="rId11"/>
    <p:sldMasterId id="2147483723" r:id="rId12"/>
    <p:sldMasterId id="2147483733" r:id="rId13"/>
  </p:sldMasterIdLst>
  <p:notesMasterIdLst>
    <p:notesMasterId r:id="rId19"/>
  </p:notesMasterIdLst>
  <p:sldIdLst>
    <p:sldId id="289" r:id="rId14"/>
    <p:sldId id="285" r:id="rId15"/>
    <p:sldId id="296" r:id="rId16"/>
    <p:sldId id="297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948"/>
    <a:srgbClr val="6F9FCF"/>
    <a:srgbClr val="9CBBE0"/>
    <a:srgbClr val="000000"/>
    <a:srgbClr val="2C5985"/>
    <a:srgbClr val="848484"/>
    <a:srgbClr val="5B8FCB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89576" autoAdjust="0"/>
  </p:normalViewPr>
  <p:slideViewPr>
    <p:cSldViewPr snapToGrid="0">
      <p:cViewPr>
        <p:scale>
          <a:sx n="110" d="100"/>
          <a:sy n="110" d="100"/>
        </p:scale>
        <p:origin x="208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9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84673DB5-7110-4679-BC27-52A7A98AFDC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A16BD8-7112-4CF6-88C4-55DC4358408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DC8788BF-5330-4A88-BC1C-3D13DB2680C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87CDA0D-75E4-4A3A-9B94-AB3C88B55C5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2480A-358C-489D-98E1-AFDCE494515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BFCA6B8-78F9-43C1-B8E9-FB443BD0633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5D5B6F9-11E0-424A-9F07-9CA894789E1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C43F406-AD58-43A3-BF26-6460560D6F4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7A11E-0974-444D-BC58-5F9E73EA53C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97F6123-0097-4A37-B6F1-8DFD44E13C1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8D3247F4-6802-432F-AA3D-F1E01910132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A575F93B-7A17-4848-95E3-3BB2522B71B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ACD4CB-7707-48B7-9778-E6D89B655D4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AD2618D-7D71-4287-B71C-70A370882F9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7E2069B-6634-41DC-B208-FADB0E8BBB7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FEAA0D-A3B5-4797-A9EA-4AFF03FA73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23662E-4045-455C-A9EB-3CE7B746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EE39D91-E336-440F-AA4E-377339EBD4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92F620-F4E0-4DD4-9580-CB149C26AF5E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4CA01C1-68AE-4B9D-B15B-574CC9F762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F77EB57-B520-43D5-99EC-9068C736E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13F8327-EAAF-4342-B1DA-1476611031A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13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41AFFF-DC6D-4B17-944B-E7BE6450764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6AB7AA-0190-4797-AAF5-E7C23B0F641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531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D17C7D-DF54-42A2-AC2E-C325677D710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23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4598AC-6DD3-4D11-9924-1C3E77E30B2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60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5585-488B-46B8-A17B-2FC9B43B0A0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7B4FD4-0F53-45C4-A831-2DFF65645D8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D3F-F638-4B1B-9D87-0EC50F8ABF3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43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7C4038-09D5-4752-870B-7790D848836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0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B09C91-913A-486F-911A-9CB532F78B6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26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02F260-EA29-4396-9F71-2673B2CAEB1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79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701827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1D4C5C-0579-4051-B3E3-E780B52518D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881639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98CF53-EE90-4DE1-B27C-D54F1BFF8CA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5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DC7489-F84C-4A50-A0A6-43CAA1F341C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004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64D6-E072-41F2-B7B1-8D94F3AD049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71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078E-322D-49C2-9417-6AF9D19F6AE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0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095CE9A-C8A6-47CA-B372-FC70C3A0979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68C9C5-8CA1-46AC-805E-2A1CC2032C6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951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DFC17C-7525-4B53-97C0-5A62B323F85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74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CFCBF55-A2BB-4E5B-AC30-24E6CEF2B55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16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914393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05F6A5-B66C-4216-A422-F94E81A4639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951685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C48126-F648-43B6-B9AD-4B90B860F76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38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165607-F24B-4424-9112-C9EA3730BA4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69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DF6E-B86C-4868-B74F-BA047463C65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06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CC75-CB94-45C7-A62B-DEBD04E84C7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0F52A-7EAA-4DD8-883D-668E03BE284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9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CAC011C6-8434-4735-B259-72715695DC1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71DD60-748D-4C41-BA16-83A0F4C1728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70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EF633C-5244-4741-9D00-098437E6389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31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73508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450EBB-7899-4305-AF62-D3AD8D9F5E5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4163411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79D21-BA40-4609-8643-56803722A28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30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06F7E-373E-4243-A481-F5CA7BE4DF5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8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BB36-33AB-49B6-9470-7B080CFFEE4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459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596D-3BAA-4CFE-8E77-C19A420B77B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02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EA637D-B601-4158-A5DA-6EB44116813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64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F1C5B8-F7CF-4ABC-A2BE-398819C1FE6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2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FBDEB5-92BD-4689-89A5-D739704B5FE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86A84AD-69AE-4C21-8E99-9FF5C1CF160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58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265342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C32BC4-8B91-411D-97E8-BD64B44A1FC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697289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EFE4DF-CF74-458B-AB1E-81B62CF45F6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92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B5E895-3198-4217-BE1A-DBD02BF4BF1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58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31D9-B069-425A-912C-B6D40F00CFA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444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10E3-5311-47CA-9264-24291A5BFB6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968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775898-EA01-4F6B-AAD7-3EB764AC971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609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0EF6CC-F555-4F1B-A6EF-CD7919F7823E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004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4CFCDB7-82E0-4829-9F85-2E2CF4BF916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8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B5588AF7-E936-43FE-B637-30276C174F0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950694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37E44-33E3-496D-AEEB-831F8F70B56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8794188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B32AEA-DC83-4B90-A8D5-5F007115AB2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16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623017-F547-4274-B8BD-D75F5C84529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82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579-606B-4CD4-97D0-BD3AF7E9C983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65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486A-EFD5-49DC-831F-FE440C2E95AA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737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25556-8FD4-4AA6-9DB4-8A43C88C41B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09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B61B58-208F-4490-A45D-EABDB42F87B6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083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9FC67F-DC70-42EE-9D0A-6BB32249C7DF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7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95A845-61B5-411C-A42D-415758D1B0D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54B948"/>
                </a:solidFill>
              </a:defRPr>
            </a:lvl1pPr>
          </a:lstStyle>
          <a:p>
            <a:fld id="{30B65693-503B-45EE-840B-F12CB346B7A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54B948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0" r:id="rId3"/>
    <p:sldLayoutId id="2147483650" r:id="rId4"/>
    <p:sldLayoutId id="2147483652" r:id="rId5"/>
    <p:sldLayoutId id="2147483677" r:id="rId6"/>
    <p:sldLayoutId id="2147483656" r:id="rId7"/>
    <p:sldLayoutId id="214748364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5FB4939-0658-41A2-BF48-ABC811197734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1" r:id="rId3"/>
    <p:sldLayoutId id="2147483660" r:id="rId4"/>
    <p:sldLayoutId id="2147483661" r:id="rId5"/>
    <p:sldLayoutId id="2147483678" r:id="rId6"/>
    <p:sldLayoutId id="2147483675" r:id="rId7"/>
    <p:sldLayoutId id="214748366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1063BE-2F1F-46F2-AD72-C59A5EE14D29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2" r:id="rId3"/>
    <p:sldLayoutId id="2147483666" r:id="rId4"/>
    <p:sldLayoutId id="2147483667" r:id="rId5"/>
    <p:sldLayoutId id="2147483679" r:id="rId6"/>
    <p:sldLayoutId id="2147483676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D55EEBEC-C139-4EF6-A383-5141D8C35421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B6B993C0-AD88-4FBA-8F4C-8B3218F5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1B636FB-AA32-47FF-A290-63726A252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Isosceles Triangle 2">
            <a:extLst>
              <a:ext uri="{FF2B5EF4-FFF2-40B4-BE49-F238E27FC236}">
                <a16:creationId xmlns:a16="http://schemas.microsoft.com/office/drawing/2014/main" id="{2755DF3B-1811-4021-A382-9E8A29DB1A7A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828F286-E01F-44EC-85F5-CA3C69118A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6A3D222-A3DD-4A97-BBFC-66123CFFA59B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6C58C4A-33A1-40D6-9DCE-289970278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C0B0FD7-4FBB-4A79-9830-CA27FA9713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9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BA9D5216-C8DD-4083-95AE-B514AA8B99E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64755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7BEE71A9-AAEB-4E89-929A-E2BF2F2003A5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68159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4B5BF473-C770-4F07-892D-5731E5B510CB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71231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80BBCAB3-8A05-45A7-A599-AB3F9C560108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72131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8B350A03-A0AC-457B-87F0-B9BC7FA26FA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28963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emi.com/products/power-management/dc-dc-power-conversion/converters/ncp3237" TargetMode="External"/><Relationship Id="rId2" Type="http://schemas.openxmlformats.org/officeDocument/2006/relationships/hyperlink" Target="https://www.onsemi.com/pdf/datasheet/ncp3237-d.pdf" TargetMode="External"/><Relationship Id="rId1" Type="http://schemas.openxmlformats.org/officeDocument/2006/relationships/slideLayout" Target="../slideLayouts/slideLayout47.xml"/><Relationship Id="rId5" Type="http://schemas.openxmlformats.org/officeDocument/2006/relationships/hyperlink" Target="file:///C:\Users\zbgfgn\Downloads\NCP3237%20SALES%20PRESENTATION%20(1).PDF" TargetMode="External"/><Relationship Id="rId4" Type="http://schemas.openxmlformats.org/officeDocument/2006/relationships/hyperlink" Target="https://www.onsemi.com/design/resources/design-resources/tools?rpn=NCP32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NCP3237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9274" y="3683232"/>
            <a:ext cx="8553450" cy="1262837"/>
          </a:xfrm>
        </p:spPr>
        <p:txBody>
          <a:bodyPr>
            <a:normAutofit/>
          </a:bodyPr>
          <a:lstStyle/>
          <a:p>
            <a:r>
              <a:rPr lang="en-US" dirty="0"/>
              <a:t>8A Integrated Synchronous Buck Regulator</a:t>
            </a:r>
            <a:endParaRPr lang="en-US" i="1" dirty="0"/>
          </a:p>
          <a:p>
            <a:r>
              <a:rPr lang="en-US" i="1" dirty="0"/>
              <a:t>August 2021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944DAF-BED0-4066-9969-25A61379D7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105AC5-DDFA-4EED-8D66-9A1B7A0D9A30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87C9E-5E3E-441A-BAA4-543CE47E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35870" y="4488870"/>
            <a:ext cx="359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868" y="46557"/>
            <a:ext cx="11198264" cy="65088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NCP3237 - 8A Integrated Synchronous Buck Regulator</a:t>
            </a:r>
            <a:endParaRPr lang="en-US" sz="2400" dirty="0">
              <a:latin typeface="Inter Medium" panose="020B0502030000000004" pitchFamily="34" charset="0"/>
              <a:ea typeface="Inter Medium" panose="020B0502030000000004" pitchFamily="34" charset="0"/>
              <a:cs typeface="Inter Medium" panose="020B05020300000000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2829" y="614648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52668" y="756226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963" y="2367459"/>
            <a:ext cx="4834722" cy="200054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Forced CCM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VIN = 4.7 V ~ 16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VOUT = 0.6 V ~ 0.80*VIN and up to 12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Integrated Power MOSFETs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Up to 8A Output Current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Integrated 5 V LDO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Programmable Switching Frequency from 300 kHz to 1.2 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Both High−side and Low−side OCP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Hiccup Over−Current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Hiccup Over−Voltage and Under−Voltage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Recoverable Thermal Shutdown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3.5 mm x 3.5 mm, FCQFN18 Package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2"/>
                </a:solidFill>
                <a:cs typeface="Arial" panose="020B0604020202020204" pitchFamily="34" charset="0"/>
              </a:rPr>
              <a:t>Safe Startup into Pre−biased Output Voltage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753413" y="1170374"/>
            <a:ext cx="4224995" cy="7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numCol="2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Base Station Radio Units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Server and Storage System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Telecom and Networking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Point of Load 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Active Antenna System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Remote Radio Units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05" y="1046267"/>
            <a:ext cx="47867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The NCP3237 is a single−phase synchronous buck converter that integrates power MOSFETs to provide a high−efficiency and compact−footprint power management solution. This device is able to deliver up to 8 A output current over a wide output voltage range from 0.6 V to 12 V (up to 80% of VIN). The NCP3237 offers a fixed frequency regulator ideally suited for noise sensitive systems.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37379" y="5071397"/>
            <a:ext cx="3790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NCP3237 shows better or comparable performance to TPS54824 under identical test  conditions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Higher efficiency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Better load transient performance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Low output ripple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Better thermal performance</a:t>
            </a:r>
            <a:endParaRPr lang="en-US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4866" y="2246596"/>
            <a:ext cx="497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</a:rPr>
              <a:t>Application Schematic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192" y="2751734"/>
            <a:ext cx="6526808" cy="3694809"/>
          </a:xfrm>
          <a:prstGeom prst="rect">
            <a:avLst/>
          </a:prstGeom>
        </p:spPr>
      </p:pic>
      <p:pic>
        <p:nvPicPr>
          <p:cNvPr id="14" name="Picture 2" descr="Network Servers | Computer Server | Blade, Rack &amp;amp; Tower | Ins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t="21778" r="12897" b="22650"/>
          <a:stretch/>
        </p:blipFill>
        <p:spPr bwMode="auto">
          <a:xfrm>
            <a:off x="5423685" y="1691893"/>
            <a:ext cx="1925164" cy="8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5G Radios are Packed with Advanced Antenna Technology | CommSco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r="22163"/>
          <a:stretch/>
        </p:blipFill>
        <p:spPr bwMode="auto">
          <a:xfrm>
            <a:off x="10637749" y="594437"/>
            <a:ext cx="1455926" cy="16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7148B-DCD6-424C-9451-9EBE61D2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EBC2-1A84-4C76-84D4-216C0A0BFEC7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3A2BB-0B4D-4E5A-8869-D62D2C02E2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51" y="2842953"/>
            <a:ext cx="8427204" cy="3948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3489" y="-30327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Existing Product Portfolio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45271"/>
              </p:ext>
            </p:extLst>
          </p:nvPr>
        </p:nvGraphicFramePr>
        <p:xfrm>
          <a:off x="216130" y="390699"/>
          <a:ext cx="11787446" cy="249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939">
                  <a:extLst>
                    <a:ext uri="{9D8B030D-6E8A-4147-A177-3AD203B41FA5}">
                      <a16:colId xmlns:a16="http://schemas.microsoft.com/office/drawing/2014/main" val="1889034474"/>
                    </a:ext>
                  </a:extLst>
                </a:gridCol>
                <a:gridCol w="1019939">
                  <a:extLst>
                    <a:ext uri="{9D8B030D-6E8A-4147-A177-3AD203B41FA5}">
                      <a16:colId xmlns:a16="http://schemas.microsoft.com/office/drawing/2014/main" val="4150325176"/>
                    </a:ext>
                  </a:extLst>
                </a:gridCol>
                <a:gridCol w="794217">
                  <a:extLst>
                    <a:ext uri="{9D8B030D-6E8A-4147-A177-3AD203B41FA5}">
                      <a16:colId xmlns:a16="http://schemas.microsoft.com/office/drawing/2014/main" val="2110642298"/>
                    </a:ext>
                  </a:extLst>
                </a:gridCol>
                <a:gridCol w="901051">
                  <a:extLst>
                    <a:ext uri="{9D8B030D-6E8A-4147-A177-3AD203B41FA5}">
                      <a16:colId xmlns:a16="http://schemas.microsoft.com/office/drawing/2014/main" val="4248120875"/>
                    </a:ext>
                  </a:extLst>
                </a:gridCol>
                <a:gridCol w="1034540">
                  <a:extLst>
                    <a:ext uri="{9D8B030D-6E8A-4147-A177-3AD203B41FA5}">
                      <a16:colId xmlns:a16="http://schemas.microsoft.com/office/drawing/2014/main" val="515621923"/>
                    </a:ext>
                  </a:extLst>
                </a:gridCol>
                <a:gridCol w="954447">
                  <a:extLst>
                    <a:ext uri="{9D8B030D-6E8A-4147-A177-3AD203B41FA5}">
                      <a16:colId xmlns:a16="http://schemas.microsoft.com/office/drawing/2014/main" val="1721676085"/>
                    </a:ext>
                  </a:extLst>
                </a:gridCol>
                <a:gridCol w="480560">
                  <a:extLst>
                    <a:ext uri="{9D8B030D-6E8A-4147-A177-3AD203B41FA5}">
                      <a16:colId xmlns:a16="http://schemas.microsoft.com/office/drawing/2014/main" val="1627956865"/>
                    </a:ext>
                  </a:extLst>
                </a:gridCol>
                <a:gridCol w="2155849">
                  <a:extLst>
                    <a:ext uri="{9D8B030D-6E8A-4147-A177-3AD203B41FA5}">
                      <a16:colId xmlns:a16="http://schemas.microsoft.com/office/drawing/2014/main" val="2234950121"/>
                    </a:ext>
                  </a:extLst>
                </a:gridCol>
                <a:gridCol w="1181378">
                  <a:extLst>
                    <a:ext uri="{9D8B030D-6E8A-4147-A177-3AD203B41FA5}">
                      <a16:colId xmlns:a16="http://schemas.microsoft.com/office/drawing/2014/main" val="657731754"/>
                    </a:ext>
                  </a:extLst>
                </a:gridCol>
                <a:gridCol w="2245526">
                  <a:extLst>
                    <a:ext uri="{9D8B030D-6E8A-4147-A177-3AD203B41FA5}">
                      <a16:colId xmlns:a16="http://schemas.microsoft.com/office/drawing/2014/main" val="1708888324"/>
                    </a:ext>
                  </a:extLst>
                </a:gridCol>
              </a:tblGrid>
              <a:tr h="241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P/N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IOUT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VIN Range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VOUT Range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</a:rPr>
                        <a:t>Fsw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Operating/</a:t>
                      </a:r>
                    </a:p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Control Mode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I</a:t>
                      </a:r>
                      <a:r>
                        <a:rPr lang="en-US" sz="1000" u="none" strike="noStrike" baseline="-25000">
                          <a:effectLst/>
                        </a:rPr>
                        <a:t>Q  </a:t>
                      </a:r>
                      <a:r>
                        <a:rPr lang="en-US" sz="1000" u="none" strike="noStrike">
                          <a:effectLst/>
                        </a:rPr>
                        <a:t>(I</a:t>
                      </a:r>
                      <a:r>
                        <a:rPr lang="en-US" sz="1000" u="none" strike="noStrike" baseline="-25000">
                          <a:effectLst/>
                        </a:rPr>
                        <a:t>SD</a:t>
                      </a:r>
                      <a:r>
                        <a:rPr lang="en-US" sz="1000" u="none" strike="noStrike">
                          <a:effectLst/>
                        </a:rPr>
                        <a:t>)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Protection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Package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Features/Comments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extLst>
                  <a:ext uri="{0D108BD9-81ED-4DB2-BD59-A6C34878D82A}">
                    <a16:rowId xmlns:a16="http://schemas.microsoft.com/office/drawing/2014/main" val="2651731510"/>
                  </a:ext>
                </a:extLst>
              </a:tr>
              <a:tr h="2410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FAN251015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15A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4.5V to 18V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0.5V to 5.5V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200kHz to  2.2MHz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CCM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2.8mA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Hiccup/  Latch-off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QFN34, 5x7,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PMBUS 1.3.1 compatible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NVM Integrated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extLst>
                  <a:ext uri="{0D108BD9-81ED-4DB2-BD59-A6C34878D82A}">
                    <a16:rowId xmlns:a16="http://schemas.microsoft.com/office/drawing/2014/main" val="1075015246"/>
                  </a:ext>
                </a:extLst>
              </a:tr>
              <a:tr h="2410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FAN251030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35A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4.5V to 18V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0.5V to 5.5V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200kHz to  1.8MHz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CCM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2.8mA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Hiccup/  Latch-off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QFN34, 5x7,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PMBUS 1.3.1 compatible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NVM Integrated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extLst>
                  <a:ext uri="{0D108BD9-81ED-4DB2-BD59-A6C34878D82A}">
                    <a16:rowId xmlns:a16="http://schemas.microsoft.com/office/drawing/2014/main" val="3025636598"/>
                  </a:ext>
                </a:extLst>
              </a:tr>
              <a:tr h="2410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FAN251040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40A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4.5V to 18V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0.5V to 5.5V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200kHz to  1.4MHz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CCM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2.8mA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Hiccup/  Latch-off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QFN34, 5x7,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PMBUS 1.3.1 compatible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NVM Integrated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/>
                </a:tc>
                <a:extLst>
                  <a:ext uri="{0D108BD9-81ED-4DB2-BD59-A6C34878D82A}">
                    <a16:rowId xmlns:a16="http://schemas.microsoft.com/office/drawing/2014/main" val="549681347"/>
                  </a:ext>
                </a:extLst>
              </a:tr>
              <a:tr h="384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NCP3230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30 A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 V to 18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0.6 V to 16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500 kHz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PWM/Voltage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4.9 mA  (58 uA)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OCP(Hiccup/Latch-off)  OVP(Hiccup)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UVLO, Thermal(Latch-off)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QFN40, 6x6,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External Programmable Soft−start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Power Good Output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Adaptive dead time control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64548"/>
                  </a:ext>
                </a:extLst>
              </a:tr>
              <a:tr h="3581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NCP3237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8A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4.7 V to 16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0.6V to 0.8*VIN and up to 12V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300kHz to  1.2MHz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FCCM/Voltage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6.1mA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Hiccup (OCP/UVP)  Hiccup/Latch-off  (OVP, Fuse)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QFN18 3.5x3.5,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02396"/>
                  </a:ext>
                </a:extLst>
              </a:tr>
              <a:tr h="5454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NCP3284/A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30A/35A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4.5 V to 18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0.8 V to 5.5 V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500 kHz/600 kHz/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800 kHz/1MHz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PWM, PFM  FCCM/Current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3.5 mA  (42 uA)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OCP &amp; OVP &amp; UVP (selectable Latch-off or Hiccup) &amp; programmable UVLO  Thermal (hiccup)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>
                          <a:effectLst/>
                        </a:rPr>
                        <a:t>PQFN37 5x6,  0.5P</a:t>
                      </a:r>
                      <a:endParaRPr lang="en-US" sz="900" b="0" i="0" u="none" strike="noStrike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Programmable Soft-Start time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Output Discharge in Shutdown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Power Good Indication</a:t>
                      </a:r>
                    </a:p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900" u="none" strike="noStrike" dirty="0">
                          <a:effectLst/>
                        </a:rPr>
                        <a:t>Enable control</a:t>
                      </a:r>
                      <a:endParaRPr lang="en-US" sz="900" b="0" i="0" u="none" strike="noStrike" dirty="0">
                        <a:solidFill>
                          <a:srgbClr val="123454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27432" marR="8149" marT="8149" marB="0" anchor="ctr"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951290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FAD62-1B93-4C40-A226-6E9040CC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788A-7B7E-4602-86F3-94ACCB3A0A92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FD836-7F88-4016-967B-6B2A84558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D9CC31-1266-42A7-ADF7-696091998850}"/>
              </a:ext>
            </a:extLst>
          </p:cNvPr>
          <p:cNvSpPr/>
          <p:nvPr/>
        </p:nvSpPr>
        <p:spPr>
          <a:xfrm>
            <a:off x="1948939" y="5619889"/>
            <a:ext cx="894377" cy="387118"/>
          </a:xfrm>
          <a:prstGeom prst="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1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579" y="127606"/>
            <a:ext cx="793391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NCP3237</a:t>
            </a:r>
            <a:r>
              <a:rPr spc="-50" dirty="0"/>
              <a:t> </a:t>
            </a:r>
            <a:r>
              <a:rPr lang="en-US" spc="-5" dirty="0"/>
              <a:t>–</a:t>
            </a:r>
            <a:r>
              <a:rPr spc="-15" dirty="0"/>
              <a:t> </a:t>
            </a:r>
            <a:r>
              <a:rPr lang="en-US" dirty="0"/>
              <a:t>Competitive Comparison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7" y="3457667"/>
            <a:ext cx="11309085" cy="2737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940" y="994481"/>
            <a:ext cx="5593080" cy="2611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18" y="632231"/>
            <a:ext cx="5237762" cy="27331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5615940" y="694784"/>
            <a:ext cx="0" cy="2834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8177" y="3541487"/>
            <a:ext cx="114252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28652"/>
              </p:ext>
            </p:extLst>
          </p:nvPr>
        </p:nvGraphicFramePr>
        <p:xfrm>
          <a:off x="7805274" y="41981"/>
          <a:ext cx="4333767" cy="9525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13537">
                  <a:extLst>
                    <a:ext uri="{9D8B030D-6E8A-4147-A177-3AD203B41FA5}">
                      <a16:colId xmlns:a16="http://schemas.microsoft.com/office/drawing/2014/main" val="4066753337"/>
                    </a:ext>
                  </a:extLst>
                </a:gridCol>
                <a:gridCol w="812581">
                  <a:extLst>
                    <a:ext uri="{9D8B030D-6E8A-4147-A177-3AD203B41FA5}">
                      <a16:colId xmlns:a16="http://schemas.microsoft.com/office/drawing/2014/main" val="3878869022"/>
                    </a:ext>
                  </a:extLst>
                </a:gridCol>
                <a:gridCol w="857725">
                  <a:extLst>
                    <a:ext uri="{9D8B030D-6E8A-4147-A177-3AD203B41FA5}">
                      <a16:colId xmlns:a16="http://schemas.microsoft.com/office/drawing/2014/main" val="1612700879"/>
                    </a:ext>
                  </a:extLst>
                </a:gridCol>
                <a:gridCol w="1549924">
                  <a:extLst>
                    <a:ext uri="{9D8B030D-6E8A-4147-A177-3AD203B41FA5}">
                      <a16:colId xmlns:a16="http://schemas.microsoft.com/office/drawing/2014/main" val="18806451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NCP3237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TPS54824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Overall Performance</a:t>
                      </a:r>
                      <a:endParaRPr lang="en-US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201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Efficiency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91.90%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88.50%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NCP3237</a:t>
                      </a:r>
                      <a:endParaRPr lang="en-US" sz="11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8390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Load Transient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201mVP2P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224mVP2P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2565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VOUT Ripple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14mVP2P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17.5mVP2P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75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Thermal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45.4C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4B9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54.1C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583517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C82D7-6F61-4DAE-8CD7-52BAC36B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8C6-E28F-4E67-9B92-FE5DE4B9E8FC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4F181-CE9A-42A4-BC86-2423187F2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 255"/>
          <p:cNvSpPr/>
          <p:nvPr/>
        </p:nvSpPr>
        <p:spPr>
          <a:xfrm>
            <a:off x="393240" y="3609227"/>
            <a:ext cx="2743200" cy="1371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Datasheet</a:t>
            </a:r>
          </a:p>
          <a:p>
            <a:pPr algn="ctr"/>
            <a:r>
              <a:rPr lang="en-US" sz="2200" b="1" dirty="0">
                <a:solidFill>
                  <a:schemeClr val="tx2"/>
                </a:solidFill>
                <a:hlinkClick r:id="rId2"/>
              </a:rPr>
              <a:t>Click Here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3280680" y="3609227"/>
            <a:ext cx="2743200" cy="1371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Product Page</a:t>
            </a:r>
          </a:p>
          <a:p>
            <a:pPr algn="ctr">
              <a:tabLst>
                <a:tab pos="568325" algn="l"/>
              </a:tabLst>
            </a:pPr>
            <a:r>
              <a:rPr lang="en-US" sz="2200" b="1" dirty="0">
                <a:solidFill>
                  <a:schemeClr val="tx2"/>
                </a:solidFill>
                <a:hlinkClick r:id="rId3"/>
              </a:rPr>
              <a:t>Click Here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6168120" y="3609227"/>
            <a:ext cx="2743200" cy="1371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Design Aid</a:t>
            </a:r>
          </a:p>
          <a:p>
            <a:pPr algn="ctr">
              <a:tabLst>
                <a:tab pos="568325" algn="l"/>
              </a:tabLst>
            </a:pPr>
            <a:r>
              <a:rPr lang="en-US" sz="2200" b="1" dirty="0">
                <a:solidFill>
                  <a:schemeClr val="tx2"/>
                </a:solidFill>
                <a:hlinkClick r:id="rId4"/>
              </a:rPr>
              <a:t>Click Here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9055560" y="3609227"/>
            <a:ext cx="2743200" cy="1371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Sales Presentation</a:t>
            </a:r>
          </a:p>
          <a:p>
            <a:pPr algn="ctr">
              <a:tabLst>
                <a:tab pos="568325" algn="l"/>
              </a:tabLst>
            </a:pPr>
            <a:r>
              <a:rPr lang="en-US" sz="2200" b="1" dirty="0">
                <a:solidFill>
                  <a:schemeClr val="tx2"/>
                </a:solidFill>
                <a:hlinkClick r:id="rId5"/>
              </a:rPr>
              <a:t>Click Here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89941" y="3172895"/>
            <a:ext cx="141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Collateral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6047" y="302285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Pricing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100365" y="763950"/>
            <a:ext cx="3991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NCP3237MNTXG: $1.2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MPQ: 3000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QFN-18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154C5-03E6-40F4-AE49-C03B2F6A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99D3-88EC-4C42-97DB-68D787DE83DD}" type="datetime1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DEE7B-5D5B-4A2E-A2C5-8431572DD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nfidential" id="{5AE1CE8B-5B0D-4A52-BDC8-21058711EA2A}" vid="{AAA93EAE-C38C-41E0-8642-C4A127BDE475}"/>
    </a:ext>
  </a:extLst>
</a:theme>
</file>

<file path=ppt/theme/theme5.xml><?xml version="1.0" encoding="utf-8"?>
<a:theme xmlns:a="http://schemas.openxmlformats.org/drawingml/2006/main" name="1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eme1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D70BF1F2-A493-4D7D-B14D-874B66AB58E2}" vid="{0748FEC8-BE8D-434C-A316-D612C607AA50}"/>
    </a:ext>
  </a:extLst>
</a:theme>
</file>

<file path=ppt/theme/theme8.xml><?xml version="1.0" encoding="utf-8"?>
<a:theme xmlns:a="http://schemas.openxmlformats.org/drawingml/2006/main" name="2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F4YVM2C5QEYC-631468080-50</_dlc_DocId>
    <_dlc_DocIdUrl xmlns="e4678c56-0b70-41a7-9cf0-17b28b6c32bd">
      <Url>http://theconnection.onsemi.com/sm/mc/_layouts/15/DocIdRedir.aspx?ID=F4YVM2C5QEYC-631468080-50</Url>
      <Description>F4YVM2C5QEYC-631468080-50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0455E5-6EF0-46C9-81A0-9F59CFBFD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C6E6404-E1B9-4809-898E-D71D7C3E1EB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4678c56-0b70-41a7-9cf0-17b28b6c32bd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Widescreen</PresentationFormat>
  <Paragraphs>159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Inter</vt:lpstr>
      <vt:lpstr>Inter Medium</vt:lpstr>
      <vt:lpstr>Public Information</vt:lpstr>
      <vt:lpstr>Internal Use Only</vt:lpstr>
      <vt:lpstr>Confidential</vt:lpstr>
      <vt:lpstr>1_Confidential</vt:lpstr>
      <vt:lpstr>1_Internal Use Only</vt:lpstr>
      <vt:lpstr>2_Confidential</vt:lpstr>
      <vt:lpstr>Theme1</vt:lpstr>
      <vt:lpstr>2_Internal Use Only</vt:lpstr>
      <vt:lpstr>3_Confidential</vt:lpstr>
      <vt:lpstr>NCP3237</vt:lpstr>
      <vt:lpstr>NCP3237 - 8A Integrated Synchronous Buck Regulator</vt:lpstr>
      <vt:lpstr>PowerPoint Presentation</vt:lpstr>
      <vt:lpstr>NCP3237 – Competitive Comparison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2018-03-12T17:42:36Z</dcterms:created>
  <dcterms:modified xsi:type="dcterms:W3CDTF">2021-08-31T18:43:02Z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3906978f-2b29-4cbb-b6dd-66940db2966e</vt:lpwstr>
  </property>
  <property fmtid="{D5CDD505-2E9C-101B-9397-08002B2CF9AE}" pid="3" name="ContentTypeId">
    <vt:lpwstr>0x010100E82A9054086F0942B3853AFC0E787513</vt:lpwstr>
  </property>
</Properties>
</file>