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  <p:sldMasterId id="2147483713" r:id="rId11"/>
    <p:sldMasterId id="2147483723" r:id="rId12"/>
    <p:sldMasterId id="2147483733" r:id="rId13"/>
  </p:sldMasterIdLst>
  <p:notesMasterIdLst>
    <p:notesMasterId r:id="rId19"/>
  </p:notesMasterIdLst>
  <p:sldIdLst>
    <p:sldId id="289" r:id="rId14"/>
    <p:sldId id="285" r:id="rId15"/>
    <p:sldId id="328" r:id="rId16"/>
    <p:sldId id="291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1D1D1D"/>
    <a:srgbClr val="1A1A1A"/>
    <a:srgbClr val="222222"/>
    <a:srgbClr val="1C1C1C"/>
    <a:srgbClr val="343434"/>
    <a:srgbClr val="212121"/>
    <a:srgbClr val="2A2A2A"/>
    <a:srgbClr val="2F2F2F"/>
    <a:srgbClr val="6F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46" d="100"/>
          <a:sy n="146" d="100"/>
        </p:scale>
        <p:origin x="121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A39-B701-4013-BEA5-4A5743C778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A39-B701-4013-BEA5-4A5743C778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4EFF299-3299-4C76-A192-870CB9A9951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C810AF-606C-4DBD-823A-E1343C22F56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DBD851E-4909-47A6-BF77-47870CC23B8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610B74B-E1B6-4221-A5DF-614C0DE5799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4C727-1721-4A1A-B11F-54D5880CFDF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D9AFE52-F75C-43BB-BFA9-D3CA9D72AD1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39461ED-81ED-4613-87C1-F26C9197F2E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CF06971-4260-494D-B558-6CFCD2DEF5E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B368E4-35F6-44CB-89C7-042FAE108C5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BD39886-3325-4026-9BCA-7605DA63991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785B1F3-99CC-4166-B455-3B6EAC8C860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21A2434-2130-4D4C-BC50-5561248CB48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999EC-BBB0-44F3-AA24-4BF4E3D2FED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1D663D7-C769-4283-89E5-582767463AA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DFD1BBB-0A7A-4E1B-8BAE-08A7A9CA6FD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A13F8E-2E32-4CFB-9678-09A652C7B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41EE45F-BDBF-486A-BE48-176EBD08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70A5D5-06DB-4833-872E-2B52499ED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0882C6-80F4-4142-B797-C77F5F9DB77E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90FDED-5143-4F12-AD4F-F0617DB5E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B30CC0-3E70-4684-8A59-A32A1B34B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BF84A51-B918-4E9F-A8CD-DDB56470E9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4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06971-4260-494D-B558-6CFCD2DEF5E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04F158-0C9A-4880-93DC-28A811C608E4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50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900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8229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1F3-99CC-4166-B455-3B6EAC8C860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D0A8EB-F745-47EF-AC5D-D169A2F2CC8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2434-2130-4D4C-BC50-5561248CB48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40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3528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663D7-C769-4283-89E5-582767463AA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E61735-F1DF-4E1B-BDC9-08E30B6AF5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23641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602470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727596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5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766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83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2462F41-6255-4C79-9F98-948BF713D3B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571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21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8969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034471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13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35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50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6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B166287-BE56-40E7-9B87-51C6909418D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20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415668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652018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9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0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70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20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4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FF1D6-4EF5-451F-9978-B721D134150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1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751993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473626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6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014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72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67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660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7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2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21D988C-3216-4BF3-977D-B8E21059CAF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541836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990272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51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83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15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293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1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95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61B972-F840-4FCE-92FA-805A7A3DBB9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7F56DF34-6DA0-4FBE-808D-4AD29E256199}" type="datetime1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03EA1ED-AECC-498D-A3C7-C0FE775F3E0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2E61735-F1DF-4E1B-BDC9-08E30B6AF5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7F56DF34-6DA0-4FBE-808D-4AD29E256199}" type="datetime1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ECF7A60B-E08A-4C69-9282-C3E50C04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DEE18FD-C4D9-4112-997D-C523AB2F8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62C37671-7A8D-45BB-8724-633D190B2710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16BF422-BC01-4C58-80DE-B456C45491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71024-ABD0-4CE4-806D-78BFED0873B1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C26A9AE-AB84-4B3D-9DF2-E892F9916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47A2BE-C1A6-4369-80F4-6CFCB0C42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0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1744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9127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0710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9886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75552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11" Type="http://schemas.openxmlformats.org/officeDocument/2006/relationships/image" Target="../media/image34.emf"/><Relationship Id="rId5" Type="http://schemas.openxmlformats.org/officeDocument/2006/relationships/image" Target="../media/image31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onsemi.com" TargetMode="Externa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NCP45610/NCP45650 – </a:t>
            </a:r>
            <a:r>
              <a:rPr lang="en-US" dirty="0" err="1"/>
              <a:t>ecoSWITCH</a:t>
            </a:r>
            <a:r>
              <a:rPr lang="en-US" dirty="0"/>
              <a:t> Generation 3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i="1" dirty="0"/>
              <a:t>Load Switch</a:t>
            </a:r>
          </a:p>
          <a:p>
            <a:r>
              <a:rPr lang="en-US" i="1" dirty="0"/>
              <a:t>August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8/31/2021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41879" y="4283414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46557"/>
            <a:ext cx="10651594" cy="650887"/>
          </a:xfrm>
        </p:spPr>
        <p:txBody>
          <a:bodyPr>
            <a:noAutofit/>
          </a:bodyPr>
          <a:lstStyle/>
          <a:p>
            <a:r>
              <a:rPr lang="en-US" dirty="0"/>
              <a:t>NCP45610/NCP45650 – </a:t>
            </a:r>
            <a:r>
              <a:rPr lang="en-US" dirty="0" err="1"/>
              <a:t>ecoSWITCH</a:t>
            </a:r>
            <a:r>
              <a:rPr lang="en-US" dirty="0"/>
              <a:t> Generation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472" y="614648"/>
            <a:ext cx="334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067" y="74147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429" y="2431262"/>
            <a:ext cx="4786730" cy="36471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Advanced Controller with Charge Pump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Integrated N-Channel MOSFET with Low RON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Soft-Start via Controlled Slew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Adjustable Slew Rate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Power Good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Thermal Shutdown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Under Voltage Lockout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Over Current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Input Voltage Range 1 V to 13.5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Extremely Low Standby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Load Bleed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This is a Pb−Free Device</a:t>
            </a: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Reduce BOM part 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Energy Efficient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Reduce inrush current and protect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Control inrush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Allows the system to respond to faults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Protect the system in when temperatures are too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Protects the system power supply faults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Protect the system against system faults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Wide voltage range supports many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Save power by disabling large parts of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Quickly discharge output voltage after shutdown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cs typeface="Arial" panose="020B0604020202020204" pitchFamily="34" charset="0"/>
              </a:rPr>
              <a:t>Safe and environmentally friendly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2517" y="1223482"/>
            <a:ext cx="4320559" cy="17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050">
                <a:solidFill>
                  <a:schemeClr val="tx2"/>
                </a:solidFill>
                <a:latin typeface="+mn-lt"/>
                <a:cs typeface="Arial" pitchFamily="34" charset="0"/>
              </a:rPr>
              <a:t>Notebook and Tablet Computers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050">
                <a:solidFill>
                  <a:schemeClr val="tx2"/>
                </a:solidFill>
                <a:latin typeface="+mn-lt"/>
                <a:cs typeface="Arial" pitchFamily="34" charset="0"/>
              </a:rPr>
              <a:t>Handheld &amp; Mobile Electronics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050">
                <a:solidFill>
                  <a:schemeClr val="tx2"/>
                </a:solidFill>
                <a:latin typeface="+mn-lt"/>
                <a:cs typeface="Arial" pitchFamily="34" charset="0"/>
              </a:rPr>
              <a:t>Portable Medical Devices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050">
                <a:solidFill>
                  <a:schemeClr val="tx2"/>
                </a:solidFill>
                <a:latin typeface="+mn-lt"/>
                <a:cs typeface="Arial" pitchFamily="34" charset="0"/>
              </a:rPr>
              <a:t>Hard Drives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050">
                <a:solidFill>
                  <a:schemeClr val="tx2"/>
                </a:solidFill>
                <a:latin typeface="+mn-lt"/>
                <a:cs typeface="Arial" pitchFamily="34" charset="0"/>
              </a:rPr>
              <a:t>Peripheral Ports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714" y="1046267"/>
            <a:ext cx="4786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The NCP45610 and NCP45650 series of load management devices provide a component and area−reducing solution for efficient power domain switching with inrush current limit via soft start. These devices are designed to integrate control and driver functionality with a high performance low on−resistance power MOSFET in a single package. This cost effective solution is ideal for power management and disconnect functions in USB ports requiring low power consumption in a small footprint.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82517" y="4749398"/>
            <a:ext cx="3790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1160" y="871260"/>
            <a:ext cx="1310640" cy="3241933"/>
          </a:xfrm>
          <a:prstGeom prst="rect">
            <a:avLst/>
          </a:prstGeom>
          <a:solidFill>
            <a:srgbClr val="6F9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Application Photos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800" y="3469353"/>
            <a:ext cx="3925595" cy="643839"/>
          </a:xfrm>
          <a:prstGeom prst="rect">
            <a:avLst/>
          </a:prstGeom>
          <a:solidFill>
            <a:srgbClr val="6F9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Application Photos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80" y="4651205"/>
            <a:ext cx="287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System or Application Block Diagram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07396" y="871260"/>
            <a:ext cx="1310640" cy="3241933"/>
          </a:xfrm>
          <a:prstGeom prst="rect">
            <a:avLst/>
          </a:prstGeom>
          <a:solidFill>
            <a:srgbClr val="6F9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Application Photos</a:t>
            </a:r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72124"/>
              </p:ext>
            </p:extLst>
          </p:nvPr>
        </p:nvGraphicFramePr>
        <p:xfrm>
          <a:off x="41480" y="765314"/>
          <a:ext cx="12048921" cy="5390950"/>
        </p:xfrm>
        <a:graphic>
          <a:graphicData uri="http://schemas.openxmlformats.org/drawingml/2006/table">
            <a:tbl>
              <a:tblPr firstRow="1" bandRow="1"/>
              <a:tblGrid>
                <a:gridCol w="1123201">
                  <a:extLst>
                    <a:ext uri="{9D8B030D-6E8A-4147-A177-3AD203B41FA5}">
                      <a16:colId xmlns:a16="http://schemas.microsoft.com/office/drawing/2014/main" val="2151620329"/>
                    </a:ext>
                  </a:extLst>
                </a:gridCol>
                <a:gridCol w="697616">
                  <a:extLst>
                    <a:ext uri="{9D8B030D-6E8A-4147-A177-3AD203B41FA5}">
                      <a16:colId xmlns:a16="http://schemas.microsoft.com/office/drawing/2014/main" val="2293550330"/>
                    </a:ext>
                  </a:extLst>
                </a:gridCol>
                <a:gridCol w="650752">
                  <a:extLst>
                    <a:ext uri="{9D8B030D-6E8A-4147-A177-3AD203B41FA5}">
                      <a16:colId xmlns:a16="http://schemas.microsoft.com/office/drawing/2014/main" val="1573533108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val="126575128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val="1156730642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val="4200797088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val="1843371254"/>
                    </a:ext>
                  </a:extLst>
                </a:gridCol>
                <a:gridCol w="617893">
                  <a:extLst>
                    <a:ext uri="{9D8B030D-6E8A-4147-A177-3AD203B41FA5}">
                      <a16:colId xmlns:a16="http://schemas.microsoft.com/office/drawing/2014/main" val="2430528481"/>
                    </a:ext>
                  </a:extLst>
                </a:gridCol>
                <a:gridCol w="617893">
                  <a:extLst>
                    <a:ext uri="{9D8B030D-6E8A-4147-A177-3AD203B41FA5}">
                      <a16:colId xmlns:a16="http://schemas.microsoft.com/office/drawing/2014/main" val="1684063554"/>
                    </a:ext>
                  </a:extLst>
                </a:gridCol>
                <a:gridCol w="617893">
                  <a:extLst>
                    <a:ext uri="{9D8B030D-6E8A-4147-A177-3AD203B41FA5}">
                      <a16:colId xmlns:a16="http://schemas.microsoft.com/office/drawing/2014/main" val="1774569106"/>
                    </a:ext>
                  </a:extLst>
                </a:gridCol>
                <a:gridCol w="720876">
                  <a:extLst>
                    <a:ext uri="{9D8B030D-6E8A-4147-A177-3AD203B41FA5}">
                      <a16:colId xmlns:a16="http://schemas.microsoft.com/office/drawing/2014/main" val="2026487696"/>
                    </a:ext>
                  </a:extLst>
                </a:gridCol>
                <a:gridCol w="720876">
                  <a:extLst>
                    <a:ext uri="{9D8B030D-6E8A-4147-A177-3AD203B41FA5}">
                      <a16:colId xmlns:a16="http://schemas.microsoft.com/office/drawing/2014/main" val="3220187045"/>
                    </a:ext>
                  </a:extLst>
                </a:gridCol>
                <a:gridCol w="617893">
                  <a:extLst>
                    <a:ext uri="{9D8B030D-6E8A-4147-A177-3AD203B41FA5}">
                      <a16:colId xmlns:a16="http://schemas.microsoft.com/office/drawing/2014/main" val="1225464977"/>
                    </a:ext>
                  </a:extLst>
                </a:gridCol>
                <a:gridCol w="720876">
                  <a:extLst>
                    <a:ext uri="{9D8B030D-6E8A-4147-A177-3AD203B41FA5}">
                      <a16:colId xmlns:a16="http://schemas.microsoft.com/office/drawing/2014/main" val="1072597041"/>
                    </a:ext>
                  </a:extLst>
                </a:gridCol>
                <a:gridCol w="720876">
                  <a:extLst>
                    <a:ext uri="{9D8B030D-6E8A-4147-A177-3AD203B41FA5}">
                      <a16:colId xmlns:a16="http://schemas.microsoft.com/office/drawing/2014/main" val="2423624081"/>
                    </a:ext>
                  </a:extLst>
                </a:gridCol>
                <a:gridCol w="926840">
                  <a:extLst>
                    <a:ext uri="{9D8B030D-6E8A-4147-A177-3AD203B41FA5}">
                      <a16:colId xmlns:a16="http://schemas.microsoft.com/office/drawing/2014/main" val="613378187"/>
                    </a:ext>
                  </a:extLst>
                </a:gridCol>
              </a:tblGrid>
              <a:tr h="48932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ON Part #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Gen.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Package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Sample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R</a:t>
                      </a:r>
                      <a:r>
                        <a:rPr lang="en-US" sz="8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ON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latin typeface="+mn-lt"/>
                        </a:rPr>
                        <a:t>TYP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5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CC</a:t>
                      </a:r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=5V</a:t>
                      </a:r>
                    </a:p>
                    <a:p>
                      <a:pPr algn="ctr"/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5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IN</a:t>
                      </a:r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=1.8V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R</a:t>
                      </a:r>
                      <a:r>
                        <a:rPr lang="en-US" sz="8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ON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latin typeface="+mn-lt"/>
                        </a:rPr>
                        <a:t>TYP</a:t>
                      </a:r>
                    </a:p>
                    <a:p>
                      <a:pPr algn="ctr"/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5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CC</a:t>
                      </a:r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=3.3V</a:t>
                      </a:r>
                    </a:p>
                    <a:p>
                      <a:pPr algn="ctr"/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5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IN</a:t>
                      </a:r>
                      <a:r>
                        <a:rPr lang="en-US" sz="500" b="0" dirty="0">
                          <a:solidFill>
                            <a:schemeClr val="bg1"/>
                          </a:solidFill>
                          <a:latin typeface="+mn-lt"/>
                        </a:rPr>
                        <a:t>=5V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8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IN</a:t>
                      </a:r>
                      <a:r>
                        <a:rPr lang="en-US" sz="9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latin typeface="+mn-lt"/>
                        </a:rPr>
                        <a:t>Min 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(V)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  <a:r>
                        <a:rPr lang="en-US" sz="8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IN</a:t>
                      </a:r>
                      <a:r>
                        <a:rPr lang="en-US" sz="9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latin typeface="+mn-lt"/>
                        </a:rPr>
                        <a:t>Max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(V)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I</a:t>
                      </a:r>
                      <a:r>
                        <a:rPr lang="en-US" sz="1100" b="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MAX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 (A)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Adj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Dis-charge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Adj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 Slew</a:t>
                      </a:r>
                      <a:r>
                        <a:rPr lang="en-US" sz="8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Rate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Power Good Signal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Fault Protect</a:t>
                      </a:r>
                      <a:r>
                        <a:rPr lang="en-US" sz="8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(Default)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Reverse</a:t>
                      </a:r>
                      <a:r>
                        <a:rPr lang="en-US" sz="8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Current Protect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Adj</a:t>
                      </a:r>
                      <a:r>
                        <a:rPr lang="en-US" sz="8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Over Current Protect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0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53366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NCP4543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NCP4545-x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1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rgbClr val="395024"/>
                          </a:solidFill>
                          <a:latin typeface="+mn-lt"/>
                        </a:rPr>
                        <a:t>QFN18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10.2m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4.7</a:t>
                      </a:r>
                      <a:r>
                        <a:rPr lang="en-US" sz="9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m</a:t>
                      </a:r>
                      <a:r>
                        <a:rPr lang="el-GR" sz="9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12.2m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5.9m</a:t>
                      </a:r>
                      <a:r>
                        <a:rPr lang="el-GR" sz="9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Ω</a:t>
                      </a:r>
                      <a:endParaRPr lang="en-US" sz="900" kern="1200" dirty="0">
                        <a:solidFill>
                          <a:srgbClr val="395024"/>
                        </a:solidFill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10.5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0502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NCP45520-x</a:t>
                      </a:r>
                    </a:p>
                    <a:p>
                      <a:r>
                        <a:rPr lang="en-US" sz="900" b="1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NCP45521-x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2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DFN8</a:t>
                      </a:r>
                    </a:p>
                    <a:p>
                      <a:pPr algn="ctr"/>
                      <a:r>
                        <a:rPr lang="en-US" sz="800" kern="12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2x2x0.9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9.5m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10.1m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10.5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25178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NCP45524-x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NCP45525-x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2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DFN8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2x2x0.9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18.0m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18.8m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00669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NCP4540-x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NCP45541-x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2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DFN12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7.7m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8.0m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14793"/>
                  </a:ext>
                </a:extLst>
              </a:tr>
              <a:tr h="34708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NCP45560-x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2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DFN12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4.1m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4.3m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38593"/>
                  </a:ext>
                </a:extLst>
              </a:tr>
              <a:tr h="36740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NCP45610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3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DFN8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2x2x0.9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14.0m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baseline="0" dirty="0">
                          <a:solidFill>
                            <a:srgbClr val="395024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700" baseline="0" dirty="0">
                          <a:solidFill>
                            <a:srgbClr val="395024"/>
                          </a:solidFill>
                          <a:latin typeface="+mn-lt"/>
                        </a:rPr>
                        <a:t>w/V</a:t>
                      </a:r>
                      <a:r>
                        <a:rPr lang="en-US" sz="700" baseline="-25000" dirty="0">
                          <a:solidFill>
                            <a:srgbClr val="395024"/>
                          </a:solidFill>
                          <a:latin typeface="+mn-lt"/>
                        </a:rPr>
                        <a:t>IN</a:t>
                      </a:r>
                      <a:r>
                        <a:rPr lang="en-US" sz="700" baseline="0" dirty="0">
                          <a:solidFill>
                            <a:srgbClr val="395024"/>
                          </a:solidFill>
                          <a:latin typeface="+mn-lt"/>
                        </a:rPr>
                        <a:t> = 1.0V</a:t>
                      </a:r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14.5m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13512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NCP45650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NCP45651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3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DFN12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5.0m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baseline="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w/V</a:t>
                      </a:r>
                      <a:r>
                        <a:rPr lang="en-US" sz="700" kern="1200" baseline="-2500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700" kern="1200" baseline="0" dirty="0">
                          <a:solidFill>
                            <a:srgbClr val="395024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 = 1.0V</a:t>
                      </a:r>
                      <a:endParaRPr lang="en-US" sz="800" kern="1200" dirty="0">
                        <a:solidFill>
                          <a:srgbClr val="395024"/>
                        </a:solidFill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5.3m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3547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NCP45730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NCP45731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DFN8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2x2x0.9 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Q3 ’21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7.6m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7.6m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12.7*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38158"/>
                  </a:ext>
                </a:extLst>
              </a:tr>
              <a:tr h="40804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NCP45732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DFN10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 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Q4 ’21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7.6m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7.6m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12.7*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F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8811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NCP45750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NCP45770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DFN12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5.9m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3.6m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46832"/>
                  </a:ext>
                </a:extLst>
              </a:tr>
              <a:tr h="44868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NCP45760</a:t>
                      </a:r>
                    </a:p>
                    <a:p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NCP45780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DFN12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395024"/>
                          </a:solidFill>
                          <a:latin typeface="+mn-lt"/>
                        </a:rPr>
                        <a:t>3x3x0.9 </a:t>
                      </a:r>
                    </a:p>
                    <a:p>
                      <a:pPr algn="ctr"/>
                      <a:r>
                        <a:rPr lang="en-US" sz="700" baseline="0" dirty="0">
                          <a:solidFill>
                            <a:srgbClr val="395024"/>
                          </a:solidFill>
                          <a:latin typeface="+mn-lt"/>
                        </a:rPr>
                        <a:t>Dual Flag</a:t>
                      </a:r>
                      <a:endParaRPr lang="en-US" sz="7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Q3</a:t>
                      </a:r>
                      <a:r>
                        <a:rPr lang="en-US" sz="1100" b="1" baseline="0" dirty="0">
                          <a:solidFill>
                            <a:srgbClr val="395024"/>
                          </a:solidFill>
                          <a:latin typeface="+mn-lt"/>
                        </a:rPr>
                        <a:t> ’21</a:t>
                      </a:r>
                      <a:endParaRPr lang="en-US" sz="1100" b="1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20.0m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13.7m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8.0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6.3*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effectLst>
                            <a:glow rad="139700">
                              <a:srgbClr val="FFC000">
                                <a:alpha val="40000"/>
                              </a:srgbClr>
                            </a:glow>
                          </a:effectLst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73717"/>
                  </a:ext>
                </a:extLst>
              </a:tr>
              <a:tr h="4486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95024"/>
                          </a:solidFill>
                          <a:latin typeface="+mn-lt"/>
                        </a:rPr>
                        <a:t>NCP45790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Gen 4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95024"/>
                          </a:solidFill>
                          <a:latin typeface="+mn-lt"/>
                        </a:rPr>
                        <a:t>DFN14</a:t>
                      </a:r>
                    </a:p>
                    <a:p>
                      <a:pPr algn="ctr"/>
                      <a:r>
                        <a:rPr lang="en-US" sz="700">
                          <a:solidFill>
                            <a:srgbClr val="395024"/>
                          </a:solidFill>
                          <a:latin typeface="+mn-lt"/>
                        </a:rPr>
                        <a:t>4x4x0.9 </a:t>
                      </a:r>
                      <a:endParaRPr lang="en-US" sz="7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700" baseline="0" dirty="0">
                          <a:solidFill>
                            <a:srgbClr val="395024"/>
                          </a:solidFill>
                          <a:latin typeface="+mn-lt"/>
                        </a:rPr>
                        <a:t>Dual Flag</a:t>
                      </a:r>
                      <a:endParaRPr lang="en-US" sz="7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95024"/>
                          </a:solidFill>
                          <a:latin typeface="+mn-lt"/>
                        </a:rPr>
                        <a:t>Now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8m</a:t>
                      </a:r>
                      <a:r>
                        <a:rPr lang="el-GR" sz="900" dirty="0">
                          <a:solidFill>
                            <a:srgbClr val="395024"/>
                          </a:solidFill>
                          <a:latin typeface="+mn-lt"/>
                        </a:rPr>
                        <a:t>Ω</a:t>
                      </a:r>
                      <a:endParaRPr lang="en-US" sz="900" dirty="0">
                        <a:solidFill>
                          <a:srgbClr val="395024"/>
                        </a:solidFill>
                        <a:latin typeface="+mn-lt"/>
                      </a:endParaRP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24.0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effectLst>
                            <a:glow rad="139700">
                              <a:srgbClr val="FFC000">
                                <a:alpha val="40000"/>
                              </a:srgbClr>
                            </a:glow>
                          </a:effectLst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95024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 marL="123565" marR="123565" marT="61783" marB="61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490"/>
                  </a:ext>
                </a:extLst>
              </a:tr>
            </a:tbl>
          </a:graphicData>
        </a:graphic>
      </p:graphicFrame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37903" y="75451"/>
            <a:ext cx="11231880" cy="698485"/>
          </a:xfrm>
        </p:spPr>
        <p:txBody>
          <a:bodyPr>
            <a:normAutofit/>
          </a:bodyPr>
          <a:lstStyle/>
          <a:p>
            <a:r>
              <a:rPr lang="en-US" dirty="0"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                         Partial Device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60" y="6332127"/>
            <a:ext cx="3046027" cy="379463"/>
          </a:xfrm>
          <a:prstGeom prst="rect">
            <a:avLst/>
          </a:prstGeom>
          <a:solidFill>
            <a:srgbClr val="EBEEE8"/>
          </a:solidFill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rgbClr val="2E5C00"/>
                </a:solidFill>
              </a:rPr>
              <a:t>-X Available with Active-High (-H) or Active-Low (-L) EN pin</a:t>
            </a:r>
          </a:p>
          <a:p>
            <a:r>
              <a:rPr lang="en-US" sz="933" dirty="0">
                <a:solidFill>
                  <a:srgbClr val="2E5C00"/>
                </a:solidFill>
              </a:rPr>
              <a:t>* Preliminary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1" y="6336406"/>
            <a:ext cx="1710725" cy="256545"/>
          </a:xfrm>
          <a:prstGeom prst="rect">
            <a:avLst/>
          </a:prstGeom>
          <a:solidFill>
            <a:srgbClr val="EBEEE8"/>
          </a:solidFill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rgbClr val="2E5C00"/>
                </a:solidFill>
              </a:rPr>
              <a:t>Current as of August 2021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5" b="92045" l="1932" r="97614">
                        <a14:foregroundMark x1="26591" y1="24091" x2="39432" y2="40114"/>
                        <a14:foregroundMark x1="37955" y1="26818" x2="37955" y2="26818"/>
                        <a14:foregroundMark x1="26136" y1="37159" x2="26136" y2="37159"/>
                        <a14:foregroundMark x1="47159" y1="59659" x2="47159" y2="59659"/>
                        <a14:foregroundMark x1="53068" y1="51250" x2="53068" y2="51250"/>
                        <a14:foregroundMark x1="58295" y1="43409" x2="58295" y2="43409"/>
                        <a14:foregroundMark x1="75114" y1="33977" x2="75114" y2="33977"/>
                        <a14:foregroundMark x1="81250" y1="42386" x2="81250" y2="42386"/>
                        <a14:foregroundMark x1="87500" y1="48523" x2="87500" y2="49318"/>
                        <a14:foregroundMark x1="91705" y1="58182" x2="91705" y2="58182"/>
                        <a14:foregroundMark x1="69886" y1="55227" x2="69886" y2="55227"/>
                        <a14:foregroundMark x1="52841" y1="58182" x2="52841" y2="58182"/>
                        <a14:foregroundMark x1="54773" y1="65341" x2="54773" y2="65341"/>
                        <a14:foregroundMark x1="60227" y1="74318" x2="60227" y2="74318"/>
                        <a14:foregroundMark x1="24886" y1="31477" x2="24886" y2="31477"/>
                        <a14:foregroundMark x1="76591" y1="30227" x2="79773" y2="3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633"/>
          <a:stretch/>
        </p:blipFill>
        <p:spPr>
          <a:xfrm>
            <a:off x="1984156" y="1698267"/>
            <a:ext cx="404261" cy="365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5" b="92045" l="1932" r="97614">
                        <a14:foregroundMark x1="26591" y1="24091" x2="39432" y2="40114"/>
                        <a14:foregroundMark x1="37955" y1="26818" x2="37955" y2="26818"/>
                        <a14:foregroundMark x1="26136" y1="37159" x2="26136" y2="37159"/>
                        <a14:foregroundMark x1="47159" y1="59659" x2="47159" y2="59659"/>
                        <a14:foregroundMark x1="53068" y1="51250" x2="53068" y2="51250"/>
                        <a14:foregroundMark x1="58295" y1="43409" x2="58295" y2="43409"/>
                        <a14:foregroundMark x1="75114" y1="33977" x2="75114" y2="33977"/>
                        <a14:foregroundMark x1="81250" y1="42386" x2="81250" y2="42386"/>
                        <a14:foregroundMark x1="87500" y1="48523" x2="87500" y2="49318"/>
                        <a14:foregroundMark x1="91705" y1="58182" x2="91705" y2="58182"/>
                        <a14:foregroundMark x1="69886" y1="55227" x2="69886" y2="55227"/>
                        <a14:foregroundMark x1="52841" y1="58182" x2="52841" y2="58182"/>
                        <a14:foregroundMark x1="54773" y1="65341" x2="54773" y2="65341"/>
                        <a14:foregroundMark x1="60227" y1="74318" x2="60227" y2="74318"/>
                        <a14:foregroundMark x1="24886" y1="31477" x2="24886" y2="31477"/>
                        <a14:foregroundMark x1="76591" y1="30227" x2="79773" y2="3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633"/>
          <a:stretch/>
        </p:blipFill>
        <p:spPr>
          <a:xfrm>
            <a:off x="1984156" y="2112619"/>
            <a:ext cx="404261" cy="365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5" b="92045" l="1932" r="97614">
                        <a14:foregroundMark x1="26591" y1="24091" x2="39432" y2="40114"/>
                        <a14:foregroundMark x1="37955" y1="26818" x2="37955" y2="26818"/>
                        <a14:foregroundMark x1="26136" y1="37159" x2="26136" y2="37159"/>
                        <a14:foregroundMark x1="47159" y1="59659" x2="47159" y2="59659"/>
                        <a14:foregroundMark x1="53068" y1="51250" x2="53068" y2="51250"/>
                        <a14:foregroundMark x1="58295" y1="43409" x2="58295" y2="43409"/>
                        <a14:foregroundMark x1="75114" y1="33977" x2="75114" y2="33977"/>
                        <a14:foregroundMark x1="81250" y1="42386" x2="81250" y2="42386"/>
                        <a14:foregroundMark x1="87500" y1="48523" x2="87500" y2="49318"/>
                        <a14:foregroundMark x1="91705" y1="58182" x2="91705" y2="58182"/>
                        <a14:foregroundMark x1="69886" y1="55227" x2="69886" y2="55227"/>
                        <a14:foregroundMark x1="52841" y1="58182" x2="52841" y2="58182"/>
                        <a14:foregroundMark x1="54773" y1="65341" x2="54773" y2="65341"/>
                        <a14:foregroundMark x1="60227" y1="74318" x2="60227" y2="74318"/>
                        <a14:foregroundMark x1="24886" y1="31477" x2="24886" y2="31477"/>
                        <a14:foregroundMark x1="76591" y1="30227" x2="79773" y2="3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633"/>
          <a:stretch/>
        </p:blipFill>
        <p:spPr>
          <a:xfrm>
            <a:off x="1984156" y="3232712"/>
            <a:ext cx="404261" cy="365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2-Point Star 19"/>
          <p:cNvSpPr>
            <a:spLocks noChangeAspect="1"/>
          </p:cNvSpPr>
          <p:nvPr/>
        </p:nvSpPr>
        <p:spPr>
          <a:xfrm rot="20386542">
            <a:off x="4005689" y="3257536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25" name="12-Point Star 24"/>
          <p:cNvSpPr>
            <a:spLocks noChangeAspect="1"/>
          </p:cNvSpPr>
          <p:nvPr/>
        </p:nvSpPr>
        <p:spPr>
          <a:xfrm rot="20386542">
            <a:off x="4005689" y="3642584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34" name="12-Point Star 33"/>
          <p:cNvSpPr>
            <a:spLocks noChangeAspect="1"/>
          </p:cNvSpPr>
          <p:nvPr/>
        </p:nvSpPr>
        <p:spPr>
          <a:xfrm rot="20386542">
            <a:off x="4005689" y="4051027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35" name="12-Point Star 34"/>
          <p:cNvSpPr>
            <a:spLocks noChangeAspect="1"/>
          </p:cNvSpPr>
          <p:nvPr/>
        </p:nvSpPr>
        <p:spPr>
          <a:xfrm rot="20386542">
            <a:off x="4005689" y="4449440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37" name="12-Point Star 36"/>
          <p:cNvSpPr>
            <a:spLocks noChangeAspect="1"/>
          </p:cNvSpPr>
          <p:nvPr/>
        </p:nvSpPr>
        <p:spPr>
          <a:xfrm rot="20386542">
            <a:off x="4005689" y="4847855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38" name="12-Point Star 37"/>
          <p:cNvSpPr>
            <a:spLocks noChangeAspect="1"/>
          </p:cNvSpPr>
          <p:nvPr/>
        </p:nvSpPr>
        <p:spPr>
          <a:xfrm rot="20386542">
            <a:off x="4005689" y="5272713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sp>
        <p:nvSpPr>
          <p:cNvPr id="39" name="12-Point Star 38"/>
          <p:cNvSpPr>
            <a:spLocks noChangeAspect="1"/>
          </p:cNvSpPr>
          <p:nvPr/>
        </p:nvSpPr>
        <p:spPr>
          <a:xfrm rot="20386542">
            <a:off x="4005689" y="5723945"/>
            <a:ext cx="304800" cy="304800"/>
          </a:xfrm>
          <a:prstGeom prst="star12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100000">
                <a:srgbClr val="FFC000"/>
              </a:gs>
            </a:gsLst>
            <a:lin ang="5400000" scaled="0"/>
          </a:gradFill>
          <a:ln w="6350">
            <a:solidFill>
              <a:srgbClr val="2E5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NEW</a:t>
            </a:r>
            <a:endParaRPr lang="en-US" sz="1067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5" b="92045" l="1932" r="97614">
                        <a14:foregroundMark x1="26591" y1="24091" x2="39432" y2="40114"/>
                        <a14:foregroundMark x1="37955" y1="26818" x2="37955" y2="26818"/>
                        <a14:foregroundMark x1="26136" y1="37159" x2="26136" y2="37159"/>
                        <a14:foregroundMark x1="47159" y1="59659" x2="47159" y2="59659"/>
                        <a14:foregroundMark x1="53068" y1="51250" x2="53068" y2="51250"/>
                        <a14:foregroundMark x1="58295" y1="43409" x2="58295" y2="43409"/>
                        <a14:foregroundMark x1="75114" y1="33977" x2="75114" y2="33977"/>
                        <a14:foregroundMark x1="81250" y1="42386" x2="81250" y2="42386"/>
                        <a14:foregroundMark x1="87500" y1="48523" x2="87500" y2="49318"/>
                        <a14:foregroundMark x1="91705" y1="58182" x2="91705" y2="58182"/>
                        <a14:foregroundMark x1="69886" y1="55227" x2="69886" y2="55227"/>
                        <a14:foregroundMark x1="52841" y1="58182" x2="52841" y2="58182"/>
                        <a14:foregroundMark x1="54773" y1="65341" x2="54773" y2="65341"/>
                        <a14:foregroundMark x1="60227" y1="74318" x2="60227" y2="74318"/>
                        <a14:foregroundMark x1="24886" y1="31477" x2="24886" y2="31477"/>
                        <a14:foregroundMark x1="76591" y1="30227" x2="79773" y2="3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633"/>
          <a:stretch/>
        </p:blipFill>
        <p:spPr>
          <a:xfrm>
            <a:off x="1984156" y="4001368"/>
            <a:ext cx="404261" cy="365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282" y1="31987" x2="29282" y2="31987"/>
                        <a14:foregroundMark x1="38138" y1="28998" x2="38138" y2="28998"/>
                        <a14:foregroundMark x1="42986" y1="39903" x2="42986" y2="39903"/>
                        <a14:foregroundMark x1="33032" y1="44911" x2="33032" y2="44911"/>
                        <a14:foregroundMark x1="32838" y1="38126" x2="32838" y2="38126"/>
                        <a14:foregroundMark x1="53070" y1="65913" x2="53070" y2="65913"/>
                        <a14:foregroundMark x1="29476" y1="42730" x2="29476" y2="42730"/>
                        <a14:foregroundMark x1="42081" y1="32068" x2="42081" y2="32068"/>
                        <a14:foregroundMark x1="71558" y1="32472" x2="71558" y2="32472"/>
                        <a14:foregroundMark x1="76794" y1="44346" x2="76794" y2="44346"/>
                        <a14:foregroundMark x1="78668" y1="49758" x2="78668" y2="49758"/>
                        <a14:foregroundMark x1="81383" y1="54847" x2="81383" y2="54847"/>
                        <a14:foregroundMark x1="84551" y1="60339" x2="84551" y2="60339"/>
                        <a14:foregroundMark x1="33807" y1="30129" x2="33807" y2="30129"/>
                        <a14:foregroundMark x1="43504" y1="33926" x2="43504" y2="33926"/>
                        <a14:foregroundMark x1="36781" y1="36672" x2="36781" y2="36672"/>
                        <a14:foregroundMark x1="38138" y1="46204" x2="38138" y2="4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9870" r="10716" b="10130"/>
          <a:stretch/>
        </p:blipFill>
        <p:spPr>
          <a:xfrm>
            <a:off x="1933927" y="5233552"/>
            <a:ext cx="513645" cy="42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803" y1="37399" x2="31803" y2="37399"/>
                        <a14:foregroundMark x1="41564" y1="34168" x2="41564" y2="34168"/>
                        <a14:foregroundMark x1="45249" y1="42811" x2="45249" y2="42811"/>
                        <a14:foregroundMark x1="34842" y1="46365" x2="34842" y2="46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2963" r="13259" b="11481"/>
          <a:stretch/>
        </p:blipFill>
        <p:spPr>
          <a:xfrm>
            <a:off x="1933927" y="5695597"/>
            <a:ext cx="502023" cy="42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" y="124231"/>
            <a:ext cx="2865568" cy="5608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73" b="89909" l="4455" r="96818">
                        <a14:foregroundMark x1="24909" y1="30455" x2="32091" y2="29000"/>
                        <a14:foregroundMark x1="23636" y1="35091" x2="25545" y2="42000"/>
                        <a14:foregroundMark x1="32000" y1="44000" x2="42000" y2="44364"/>
                        <a14:foregroundMark x1="28636" y1="35727" x2="30909" y2="38909"/>
                        <a14:foregroundMark x1="51909" y1="62545" x2="53091" y2="61727"/>
                        <a14:foregroundMark x1="56182" y1="67818" x2="57636" y2="66909"/>
                        <a14:foregroundMark x1="60545" y1="72727" x2="62818" y2="71818"/>
                        <a14:foregroundMark x1="60091" y1="56909" x2="73455" y2="59727"/>
                        <a14:foregroundMark x1="73455" y1="59727" x2="73455" y2="59727"/>
                        <a14:foregroundMark x1="67273" y1="42909" x2="77636" y2="56000"/>
                        <a14:foregroundMark x1="73727" y1="35818" x2="73727" y2="35273"/>
                        <a14:foregroundMark x1="77636" y1="41091" x2="78636" y2="40000"/>
                        <a14:foregroundMark x1="81636" y1="46273" x2="82000" y2="44273"/>
                        <a14:foregroundMark x1="86455" y1="51091" x2="86818" y2="49636"/>
                        <a14:foregroundMark x1="90545" y1="55545" x2="91273" y2="54182"/>
                        <a14:foregroundMark x1="34545" y1="27182" x2="42364" y2="29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45" y="4359059"/>
            <a:ext cx="487680" cy="487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F22149-6111-446F-AEE9-9F46CDC136B9}"/>
              </a:ext>
            </a:extLst>
          </p:cNvPr>
          <p:cNvSpPr/>
          <p:nvPr/>
        </p:nvSpPr>
        <p:spPr>
          <a:xfrm>
            <a:off x="41480" y="3241334"/>
            <a:ext cx="12048921" cy="7664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ase, businesscard&#10;&#10;Description automatically generated">
            <a:extLst>
              <a:ext uri="{FF2B5EF4-FFF2-40B4-BE49-F238E27FC236}">
                <a16:creationId xmlns:a16="http://schemas.microsoft.com/office/drawing/2014/main" id="{99308F3C-73DA-4BE4-BD79-869A2C5FDD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171" r="93333">
                        <a14:foregroundMark x1="8855" y1="30470" x2="11248" y2="41966"/>
                        <a14:foregroundMark x1="11248" y1="41966" x2="21128" y2="62051"/>
                        <a14:foregroundMark x1="21128" y1="62051" x2="23111" y2="62393"/>
                        <a14:foregroundMark x1="53778" y1="58547" x2="58564" y2="50855"/>
                        <a14:foregroundMark x1="8171" y1="37009" x2="8171" y2="37009"/>
                        <a14:foregroundMark x1="56615" y1="56239" x2="67248" y2="75342"/>
                        <a14:foregroundMark x1="67248" y1="75342" x2="78598" y2="75598"/>
                        <a14:foregroundMark x1="78598" y1="75598" x2="87932" y2="70214"/>
                        <a14:foregroundMark x1="87932" y1="70214" x2="87145" y2="56453"/>
                        <a14:foregroundMark x1="87145" y1="56453" x2="80923" y2="47564"/>
                        <a14:foregroundMark x1="80923" y1="47564" x2="70188" y2="51667"/>
                        <a14:foregroundMark x1="70188" y1="51667" x2="78154" y2="60000"/>
                        <a14:foregroundMark x1="78154" y1="60000" x2="76342" y2="67949"/>
                        <a14:foregroundMark x1="93333" y1="72949" x2="90051" y2="6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6" y="3577625"/>
            <a:ext cx="571500" cy="457200"/>
          </a:xfrm>
          <a:prstGeom prst="rect">
            <a:avLst/>
          </a:prstGeom>
        </p:spPr>
      </p:pic>
      <p:pic>
        <p:nvPicPr>
          <p:cNvPr id="30" name="Picture 29" descr="A picture containing case, businesscard&#10;&#10;Description automatically generated">
            <a:extLst>
              <a:ext uri="{FF2B5EF4-FFF2-40B4-BE49-F238E27FC236}">
                <a16:creationId xmlns:a16="http://schemas.microsoft.com/office/drawing/2014/main" id="{4F551D96-260B-49AD-9655-DF206F2903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171" r="93333">
                        <a14:foregroundMark x1="8855" y1="30470" x2="11248" y2="41966"/>
                        <a14:foregroundMark x1="11248" y1="41966" x2="21128" y2="62051"/>
                        <a14:foregroundMark x1="21128" y1="62051" x2="23111" y2="62393"/>
                        <a14:foregroundMark x1="53778" y1="58547" x2="58564" y2="50855"/>
                        <a14:foregroundMark x1="8171" y1="37009" x2="8171" y2="37009"/>
                        <a14:foregroundMark x1="56615" y1="56239" x2="67248" y2="75342"/>
                        <a14:foregroundMark x1="67248" y1="75342" x2="78598" y2="75598"/>
                        <a14:foregroundMark x1="78598" y1="75598" x2="87932" y2="70214"/>
                        <a14:foregroundMark x1="87932" y1="70214" x2="87145" y2="56453"/>
                        <a14:foregroundMark x1="87145" y1="56453" x2="80923" y2="47564"/>
                        <a14:foregroundMark x1="80923" y1="47564" x2="70188" y2="51667"/>
                        <a14:foregroundMark x1="70188" y1="51667" x2="78154" y2="60000"/>
                        <a14:foregroundMark x1="78154" y1="60000" x2="76342" y2="67949"/>
                        <a14:foregroundMark x1="93333" y1="72949" x2="90051" y2="6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6" y="2820504"/>
            <a:ext cx="571500" cy="457200"/>
          </a:xfrm>
          <a:prstGeom prst="rect">
            <a:avLst/>
          </a:prstGeom>
        </p:spPr>
      </p:pic>
      <p:pic>
        <p:nvPicPr>
          <p:cNvPr id="33" name="Picture 32" descr="A picture containing case, businesscard&#10;&#10;Description automatically generated">
            <a:extLst>
              <a:ext uri="{FF2B5EF4-FFF2-40B4-BE49-F238E27FC236}">
                <a16:creationId xmlns:a16="http://schemas.microsoft.com/office/drawing/2014/main" id="{1C8425EE-A9E2-4A98-AE8C-5FC84ADD95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171" r="93333">
                        <a14:foregroundMark x1="8855" y1="30470" x2="11248" y2="41966"/>
                        <a14:foregroundMark x1="11248" y1="41966" x2="21128" y2="62051"/>
                        <a14:foregroundMark x1="21128" y1="62051" x2="23111" y2="62393"/>
                        <a14:foregroundMark x1="53778" y1="58547" x2="58564" y2="50855"/>
                        <a14:foregroundMark x1="8171" y1="37009" x2="8171" y2="37009"/>
                        <a14:foregroundMark x1="56615" y1="56239" x2="67248" y2="75342"/>
                        <a14:foregroundMark x1="67248" y1="75342" x2="78598" y2="75598"/>
                        <a14:foregroundMark x1="78598" y1="75598" x2="87932" y2="70214"/>
                        <a14:foregroundMark x1="87932" y1="70214" x2="87145" y2="56453"/>
                        <a14:foregroundMark x1="87145" y1="56453" x2="80923" y2="47564"/>
                        <a14:foregroundMark x1="80923" y1="47564" x2="70188" y2="51667"/>
                        <a14:foregroundMark x1="70188" y1="51667" x2="78154" y2="60000"/>
                        <a14:foregroundMark x1="78154" y1="60000" x2="76342" y2="67949"/>
                        <a14:foregroundMark x1="93333" y1="72949" x2="90051" y2="6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6" y="2439504"/>
            <a:ext cx="571500" cy="457200"/>
          </a:xfrm>
          <a:prstGeom prst="rect">
            <a:avLst/>
          </a:prstGeom>
        </p:spPr>
      </p:pic>
      <p:pic>
        <p:nvPicPr>
          <p:cNvPr id="36" name="Picture 35" descr="A picture containing case, businesscard&#10;&#10;Description automatically generated">
            <a:extLst>
              <a:ext uri="{FF2B5EF4-FFF2-40B4-BE49-F238E27FC236}">
                <a16:creationId xmlns:a16="http://schemas.microsoft.com/office/drawing/2014/main" id="{ECABA3BF-1424-4735-AE75-8DDA487421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171" r="93333">
                        <a14:foregroundMark x1="8855" y1="30470" x2="11248" y2="41966"/>
                        <a14:foregroundMark x1="11248" y1="41966" x2="21128" y2="62051"/>
                        <a14:foregroundMark x1="21128" y1="62051" x2="23111" y2="62393"/>
                        <a14:foregroundMark x1="53778" y1="58547" x2="58564" y2="50855"/>
                        <a14:foregroundMark x1="8171" y1="37009" x2="8171" y2="37009"/>
                        <a14:foregroundMark x1="56615" y1="56239" x2="67248" y2="75342"/>
                        <a14:foregroundMark x1="67248" y1="75342" x2="78598" y2="75598"/>
                        <a14:foregroundMark x1="78598" y1="75598" x2="87932" y2="70214"/>
                        <a14:foregroundMark x1="87932" y1="70214" x2="87145" y2="56453"/>
                        <a14:foregroundMark x1="87145" y1="56453" x2="80923" y2="47564"/>
                        <a14:foregroundMark x1="80923" y1="47564" x2="70188" y2="51667"/>
                        <a14:foregroundMark x1="70188" y1="51667" x2="78154" y2="60000"/>
                        <a14:foregroundMark x1="78154" y1="60000" x2="76342" y2="67949"/>
                        <a14:foregroundMark x1="93333" y1="72949" x2="90051" y2="6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6" y="4799018"/>
            <a:ext cx="571500" cy="457200"/>
          </a:xfrm>
          <a:prstGeom prst="rect">
            <a:avLst/>
          </a:prstGeom>
        </p:spPr>
      </p:pic>
      <p:pic>
        <p:nvPicPr>
          <p:cNvPr id="14" name="Picture 13" descr="A picture containing case, businesscard&#10;&#10;Description automatically generated">
            <a:extLst>
              <a:ext uri="{FF2B5EF4-FFF2-40B4-BE49-F238E27FC236}">
                <a16:creationId xmlns:a16="http://schemas.microsoft.com/office/drawing/2014/main" id="{10FFBFF6-6F75-4FF0-9ABA-786C5864D7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9778" r="93573">
                        <a14:foregroundMark x1="10051" y1="31624" x2="9778" y2="35983"/>
                        <a14:foregroundMark x1="10803" y1="41667" x2="19966" y2="59231"/>
                        <a14:foregroundMark x1="19966" y1="59231" x2="25197" y2="62222"/>
                        <a14:foregroundMark x1="25197" y1="62222" x2="44410" y2="51154"/>
                        <a14:foregroundMark x1="27214" y1="62393" x2="26632" y2="62479"/>
                        <a14:foregroundMark x1="56684" y1="57179" x2="67077" y2="77265"/>
                        <a14:foregroundMark x1="67077" y1="77265" x2="73128" y2="77564"/>
                        <a14:foregroundMark x1="73128" y1="77564" x2="84650" y2="70769"/>
                        <a14:foregroundMark x1="84650" y1="70769" x2="89368" y2="65897"/>
                        <a14:foregroundMark x1="89368" y1="65897" x2="88444" y2="58974"/>
                        <a14:foregroundMark x1="88444" y1="58974" x2="80752" y2="46795"/>
                        <a14:foregroundMark x1="80752" y1="46795" x2="73915" y2="45769"/>
                        <a14:foregroundMark x1="73915" y1="45769" x2="62667" y2="53974"/>
                        <a14:foregroundMark x1="62667" y1="53974" x2="65333" y2="47521"/>
                        <a14:foregroundMark x1="65333" y1="47521" x2="71009" y2="44829"/>
                        <a14:foregroundMark x1="71009" y1="44829" x2="74667" y2="51026"/>
                        <a14:foregroundMark x1="74667" y1="51026" x2="74803" y2="59231"/>
                        <a14:foregroundMark x1="74803" y1="59231" x2="81094" y2="59786"/>
                        <a14:foregroundMark x1="93573" y1="71026" x2="92376" y2="65513"/>
                        <a14:foregroundMark x1="58291" y1="52821" x2="59350" y2="52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64" y="1226709"/>
            <a:ext cx="571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Comparison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0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728502" y="3609227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Data Sheets</a:t>
            </a:r>
          </a:p>
          <a:p>
            <a:pPr algn="ctr"/>
            <a:r>
              <a:rPr lang="en-US" sz="2200" b="1" dirty="0">
                <a:solidFill>
                  <a:srgbClr val="000000"/>
                </a:solidFill>
                <a:hlinkClick r:id="rId2" action="ppaction://hlinkfile"/>
              </a:rPr>
              <a:t>Click Here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454622" y="3609227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Application Note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rgbClr val="000000"/>
                </a:solidFill>
                <a:hlinkClick r:id="rId2" action="ppaction://hlinkfile"/>
              </a:rPr>
              <a:t>Click Here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180742" y="3609227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Videos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rgbClr val="000000"/>
                </a:solidFill>
                <a:hlinkClick r:id="rId2" action="ppaction://hlinkfile"/>
              </a:rPr>
              <a:t>Click Here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8906862" y="3609227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Evaluation Boards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rgbClr val="000000"/>
                </a:solidFill>
                <a:hlinkClick r:id="rId2" action="ppaction://hlinkfile"/>
              </a:rPr>
              <a:t>Click Here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89941" y="3172895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6047" y="302285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0365" y="763950"/>
            <a:ext cx="3991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Part </a:t>
            </a:r>
            <a:r>
              <a:rPr lang="en-US" sz="1400" b="1" dirty="0" err="1">
                <a:solidFill>
                  <a:srgbClr val="FF0000"/>
                </a:solidFill>
              </a:rPr>
              <a:t>NumberX</a:t>
            </a:r>
            <a:r>
              <a:rPr lang="en-US" sz="1400" b="1" dirty="0">
                <a:solidFill>
                  <a:srgbClr val="FF0000"/>
                </a:solidFill>
              </a:rPr>
              <a:t>: $0.00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MPQ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Part </a:t>
            </a:r>
            <a:r>
              <a:rPr lang="en-US" sz="1400" b="1" dirty="0" err="1">
                <a:solidFill>
                  <a:srgbClr val="FF0000"/>
                </a:solidFill>
              </a:rPr>
              <a:t>NumberY</a:t>
            </a:r>
            <a:r>
              <a:rPr lang="en-US" sz="1400" b="1" dirty="0">
                <a:solidFill>
                  <a:srgbClr val="FF0000"/>
                </a:solidFill>
              </a:rPr>
              <a:t>: $0.00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MPQ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Part </a:t>
            </a:r>
            <a:r>
              <a:rPr lang="en-US" sz="1400" b="1" dirty="0" err="1">
                <a:solidFill>
                  <a:srgbClr val="FF0000"/>
                </a:solidFill>
              </a:rPr>
              <a:t>NumberZ</a:t>
            </a:r>
            <a:r>
              <a:rPr lang="en-US" sz="1400" b="1" dirty="0">
                <a:solidFill>
                  <a:srgbClr val="FF0000"/>
                </a:solidFill>
              </a:rPr>
              <a:t>: $0.00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MPQ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Package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2270" y="5417159"/>
            <a:ext cx="6347460" cy="235559"/>
          </a:xfrm>
          <a:prstGeom prst="rect">
            <a:avLst/>
          </a:prstGeom>
          <a:solidFill>
            <a:srgbClr val="6F9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Can include trainings, videos, app notes, blogs, </a:t>
            </a:r>
            <a:r>
              <a:rPr lang="en-US" dirty="0" err="1"/>
              <a:t>eval</a:t>
            </a:r>
            <a:r>
              <a:rPr lang="en-US" dirty="0"/>
              <a:t> board,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4" idx="0"/>
            <a:endCxn id="256" idx="2"/>
          </p:cNvCxnSpPr>
          <p:nvPr/>
        </p:nvCxnSpPr>
        <p:spPr>
          <a:xfrm flipH="1" flipV="1">
            <a:off x="2006823" y="4980827"/>
            <a:ext cx="4089177" cy="43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257" idx="2"/>
          </p:cNvCxnSpPr>
          <p:nvPr/>
        </p:nvCxnSpPr>
        <p:spPr>
          <a:xfrm flipH="1" flipV="1">
            <a:off x="4732943" y="4980827"/>
            <a:ext cx="1363057" cy="43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  <a:endCxn id="258" idx="2"/>
          </p:cNvCxnSpPr>
          <p:nvPr/>
        </p:nvCxnSpPr>
        <p:spPr>
          <a:xfrm flipV="1">
            <a:off x="6096000" y="4980827"/>
            <a:ext cx="1363063" cy="43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0"/>
            <a:endCxn id="259" idx="2"/>
          </p:cNvCxnSpPr>
          <p:nvPr/>
        </p:nvCxnSpPr>
        <p:spPr>
          <a:xfrm flipV="1">
            <a:off x="6096000" y="4980827"/>
            <a:ext cx="4089183" cy="43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nfidential" id="{5AE1CE8B-5B0D-4A52-BDC8-21058711EA2A}" vid="{AAA93EAE-C38C-41E0-8642-C4A127BDE475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1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D70BF1F2-A493-4D7D-B14D-874B66AB58E2}" vid="{0748FEC8-BE8D-434C-A316-D612C607AA50}"/>
    </a:ext>
  </a:extLst>
</a:theme>
</file>

<file path=ppt/theme/theme8.xml><?xml version="1.0" encoding="utf-8"?>
<a:theme xmlns:a="http://schemas.openxmlformats.org/drawingml/2006/main" name="2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</Words>
  <Application>Microsoft Office PowerPoint</Application>
  <PresentationFormat>Widescreen</PresentationFormat>
  <Paragraphs>337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Inter</vt:lpstr>
      <vt:lpstr>Inter Medium</vt:lpstr>
      <vt:lpstr>Public Information</vt:lpstr>
      <vt:lpstr>Internal Use Only</vt:lpstr>
      <vt:lpstr>Confidential</vt:lpstr>
      <vt:lpstr>1_Confidential</vt:lpstr>
      <vt:lpstr>1_Internal Use Only</vt:lpstr>
      <vt:lpstr>2_Confidential</vt:lpstr>
      <vt:lpstr>Theme1</vt:lpstr>
      <vt:lpstr>2_Internal Use Only</vt:lpstr>
      <vt:lpstr>3_Confidential</vt:lpstr>
      <vt:lpstr>NCP45610/NCP45650 – ecoSWITCH Generation 3</vt:lpstr>
      <vt:lpstr>NCP45610/NCP45650 – ecoSWITCH Generation 3</vt:lpstr>
      <vt:lpstr>                          Partial Device Table</vt:lpstr>
      <vt:lpstr>Competitive 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2021-08-31T17:54:17Z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