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93" r:id="rId6"/>
    <p:sldId id="290" r:id="rId7"/>
    <p:sldId id="291" r:id="rId8"/>
    <p:sldId id="29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8" autoAdjust="0"/>
    <p:restoredTop sz="99770" autoAdjust="0"/>
  </p:normalViewPr>
  <p:slideViewPr>
    <p:cSldViewPr snapToGrid="0" showGuides="1">
      <p:cViewPr varScale="1">
        <p:scale>
          <a:sx n="114" d="100"/>
          <a:sy n="114" d="100"/>
        </p:scale>
        <p:origin x="300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28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58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2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3" r:id="rId23"/>
    <p:sldLayoutId id="2147483734" r:id="rId24"/>
    <p:sldLayoutId id="2147483736" r:id="rId25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ma.onsemi.com/pub_link/Collateral/NCP51561%20TECH%20PRES.PPTX" TargetMode="External"/><Relationship Id="rId2" Type="http://schemas.openxmlformats.org/officeDocument/2006/relationships/hyperlink" Target="https://www.onsemi.com/pdf/datasheet/ncp51561-d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onsemi.com/products/power-management/gate-drivers/ncp51561" TargetMode="External"/><Relationship Id="rId5" Type="http://schemas.openxmlformats.org/officeDocument/2006/relationships/hyperlink" Target="https://www.onsemi.com/video/search/NCP51561" TargetMode="External"/><Relationship Id="rId4" Type="http://schemas.openxmlformats.org/officeDocument/2006/relationships/hyperlink" Target="https://www.onsemi.com/support/design-resources/models?rpn=NCP515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NCP51561xxDWR2G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n-lt"/>
              </a:rPr>
              <a:t>High Performance Isolated Drivers in SOIC16-WB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-1" y="6355588"/>
            <a:ext cx="2742486" cy="365030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10/26/2021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5588"/>
            <a:ext cx="663402" cy="365030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5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79200" y="4150526"/>
            <a:ext cx="359306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cs typeface="Arial" panose="020B0604020202020204" pitchFamily="34" charset="0"/>
              </a:rPr>
              <a:t>2-Ch Isolated Gate Drivers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453" y="680028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</a:t>
            </a:r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Overview</a:t>
            </a:r>
            <a:endParaRPr lang="en-US" sz="2399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989" y="613677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398" y="3671186"/>
            <a:ext cx="576001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System or Application Block Diagram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96986" y="1758480"/>
            <a:ext cx="5234872" cy="182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5 kV RMS Galvanic Isolation from input to each output and 1500 V peak differential voltage between output channels 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Output Supply Voltage from 6.5 V to 30 V with 5-V, 8-V, 13-V, 17- V UVLO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Propagation Delay Typical 36 ns with </a:t>
            </a:r>
          </a:p>
          <a:p>
            <a:pPr marL="742864" lvl="1" indent="-285664" latinLnBrk="1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2"/>
                </a:solidFill>
                <a:cs typeface="Arial" panose="020B0604020202020204" pitchFamily="34" charset="0"/>
              </a:rPr>
              <a:t>5 ns Max Delay Matching  per Channel</a:t>
            </a:r>
          </a:p>
          <a:p>
            <a:pPr marL="742864" lvl="1" indent="-285664" latinLnBrk="1">
              <a:buFont typeface="Arial" panose="020B0604020202020204" pitchFamily="34" charset="0"/>
              <a:buChar char="•"/>
            </a:pPr>
            <a:r>
              <a:rPr lang="en-US" altLang="ko-KR" sz="1050" dirty="0">
                <a:solidFill>
                  <a:schemeClr val="tx2"/>
                </a:solidFill>
                <a:cs typeface="Arial" panose="020B0604020202020204" pitchFamily="34" charset="0"/>
              </a:rPr>
              <a:t>5 ns Max Pulse−Width Distortion</a:t>
            </a:r>
          </a:p>
          <a:p>
            <a:pPr marL="285664" indent="-285664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200V/ns </a:t>
            </a:r>
            <a:r>
              <a:rPr lang="en-US" altLang="ko-KR" sz="1100" dirty="0" err="1">
                <a:solidFill>
                  <a:schemeClr val="tx2"/>
                </a:solidFill>
                <a:cs typeface="Arial" panose="020B0604020202020204" pitchFamily="34" charset="0"/>
              </a:rPr>
              <a:t>dV</a:t>
            </a: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/dt Immunity 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User Programmable Overlap or Dead-Time Control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b="1" dirty="0">
                <a:solidFill>
                  <a:schemeClr val="tx2"/>
                </a:solidFill>
                <a:cs typeface="Arial" panose="020B0604020202020204" pitchFamily="34" charset="0"/>
              </a:rPr>
              <a:t>NCV51561 AEC Qualified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288" y="1226087"/>
            <a:ext cx="546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2"/>
                </a:solidFill>
              </a:rPr>
              <a:t>NCP51561xy are 4.5−A/9−A isolated dual−channel gate drivers designed for fast switching to drive power MOSFETs and </a:t>
            </a:r>
            <a:r>
              <a:rPr lang="en-US" altLang="ko-KR" sz="1200" b="1" dirty="0" err="1">
                <a:solidFill>
                  <a:schemeClr val="tx2"/>
                </a:solidFill>
              </a:rPr>
              <a:t>SiC</a:t>
            </a:r>
            <a:r>
              <a:rPr lang="en-US" altLang="ko-KR" sz="1200" b="1" dirty="0">
                <a:solidFill>
                  <a:schemeClr val="tx2"/>
                </a:solidFill>
              </a:rPr>
              <a:t> MOSFETs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79200" y="4750851"/>
            <a:ext cx="378999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5 </a:t>
            </a:r>
            <a:r>
              <a:rPr lang="en-US" altLang="ko-KR" sz="1100" dirty="0" err="1">
                <a:solidFill>
                  <a:schemeClr val="tx2"/>
                </a:solidFill>
                <a:cs typeface="Arial" panose="020B0604020202020204" pitchFamily="34" charset="0"/>
              </a:rPr>
              <a:t>kVRMS</a:t>
            </a: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 isolation level 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Strong drive capability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Various UVLO capabilities for MOS &amp; </a:t>
            </a:r>
            <a:r>
              <a:rPr lang="en-US" altLang="ko-KR" sz="1100" dirty="0" err="1">
                <a:solidFill>
                  <a:schemeClr val="tx2"/>
                </a:solidFill>
                <a:cs typeface="Arial" panose="020B0604020202020204" pitchFamily="34" charset="0"/>
              </a:rPr>
              <a:t>SiC</a:t>
            </a:r>
            <a:endParaRPr lang="en-US" altLang="ko-KR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Fast dynamic performances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High CMTI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User Programmable Overlap or Dead-Time Control </a:t>
            </a:r>
          </a:p>
          <a:p>
            <a:pPr marL="285664" indent="-285664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User Programmable Input Logic </a:t>
            </a:r>
          </a:p>
        </p:txBody>
      </p:sp>
      <p:sp>
        <p:nvSpPr>
          <p:cNvPr id="2" name="Rectangle 1"/>
          <p:cNvSpPr/>
          <p:nvPr/>
        </p:nvSpPr>
        <p:spPr>
          <a:xfrm>
            <a:off x="8429856" y="1814950"/>
            <a:ext cx="1781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66" lvl="1" indent="-114266" defTabSz="622113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600" dirty="0">
                <a:solidFill>
                  <a:schemeClr val="tx2"/>
                </a:solidFill>
                <a:cs typeface="Arial" panose="020B0604020202020204" pitchFamily="34" charset="0"/>
              </a:rPr>
              <a:t>Industrial Power</a:t>
            </a:r>
          </a:p>
          <a:p>
            <a:pPr marL="114266" lvl="1" indent="-114266" defTabSz="622113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600" dirty="0">
                <a:solidFill>
                  <a:schemeClr val="tx2"/>
                </a:solidFill>
                <a:cs typeface="Arial" panose="020B0604020202020204" pitchFamily="34" charset="0"/>
              </a:rPr>
              <a:t>Server &amp; Cloud </a:t>
            </a:r>
          </a:p>
          <a:p>
            <a:pPr marL="114266" lvl="1" indent="-114266" defTabSz="622113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600" dirty="0">
                <a:solidFill>
                  <a:schemeClr val="tx2"/>
                </a:solidFill>
                <a:cs typeface="Arial" panose="020B0604020202020204" pitchFamily="34" charset="0"/>
              </a:rPr>
              <a:t>Telecom</a:t>
            </a:r>
            <a:endParaRPr lang="ko-KR" alt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114266" lvl="1" indent="-114266" defTabSz="622113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600" dirty="0">
                <a:solidFill>
                  <a:schemeClr val="tx2"/>
                </a:solidFill>
                <a:cs typeface="Arial" panose="020B0604020202020204" pitchFamily="34" charset="0"/>
              </a:rPr>
              <a:t>Solar / UPS</a:t>
            </a:r>
          </a:p>
          <a:p>
            <a:pPr marL="114266" lvl="1" indent="-114266" defTabSz="622113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600" dirty="0" err="1">
                <a:solidFill>
                  <a:schemeClr val="tx2"/>
                </a:solidFill>
                <a:cs typeface="Arial" panose="020B0604020202020204" pitchFamily="34" charset="0"/>
              </a:rPr>
              <a:t>xEV</a:t>
            </a:r>
            <a:r>
              <a:rPr lang="en-US" altLang="ko-KR" sz="1600" dirty="0">
                <a:solidFill>
                  <a:schemeClr val="tx2"/>
                </a:solidFill>
                <a:cs typeface="Arial" panose="020B0604020202020204" pitchFamily="34" charset="0"/>
              </a:rPr>
              <a:t> OBC &amp; DC/DC </a:t>
            </a:r>
          </a:p>
        </p:txBody>
      </p:sp>
      <p:pic>
        <p:nvPicPr>
          <p:cNvPr id="22" name="Picture 8" descr="D:\WS Choi\Work\FAE Training\2014 P03 JP Disti Training\figure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05" y="2182566"/>
            <a:ext cx="1371600" cy="72956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4CECB2-5A9F-4944-A736-369D4C9D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0" y="4558019"/>
            <a:ext cx="2802257" cy="140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1D317-EC8E-4B28-93F3-8B68854A4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807" y="4381299"/>
            <a:ext cx="3767854" cy="1861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9864F-FD70-4ED3-8076-06A43106A34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787559" y="2547344"/>
            <a:ext cx="1463040" cy="146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04441-3297-4C19-919E-2E97D5A91AC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937" y="1108588"/>
            <a:ext cx="1371600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C7994-1DCE-4E96-80FF-9947421B617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390405" y="3001664"/>
            <a:ext cx="1371600" cy="10058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B53136-A9BA-4373-9197-CB4FAF17015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787559" y="829876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073C8-9CAE-4FFD-A20A-4791A5530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6" y="295188"/>
            <a:ext cx="10771649" cy="2487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DF7E8-775C-43D2-B03E-8F9F3A53A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198"/>
          <a:stretch/>
        </p:blipFill>
        <p:spPr>
          <a:xfrm>
            <a:off x="972676" y="3032683"/>
            <a:ext cx="10010775" cy="32804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40F83E-FCE9-4FCB-96C3-D2686E2F6BD4}"/>
              </a:ext>
            </a:extLst>
          </p:cNvPr>
          <p:cNvSpPr/>
          <p:nvPr/>
        </p:nvSpPr>
        <p:spPr>
          <a:xfrm>
            <a:off x="75168" y="295187"/>
            <a:ext cx="800219" cy="2487829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</a:rPr>
              <a:t>Existing Product Portfolio 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8EC9D3-7055-4A71-AA21-11648C089AD0}"/>
              </a:ext>
            </a:extLst>
          </p:cNvPr>
          <p:cNvSpPr/>
          <p:nvPr/>
        </p:nvSpPr>
        <p:spPr>
          <a:xfrm>
            <a:off x="75167" y="3216038"/>
            <a:ext cx="800219" cy="291375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</a:rPr>
              <a:t>Competitive Landscape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31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2248" y="4431623"/>
            <a:ext cx="10732205" cy="1371243"/>
            <a:chOff x="496879" y="4534420"/>
            <a:chExt cx="10735001" cy="1371600"/>
          </a:xfrm>
        </p:grpSpPr>
        <p:sp>
          <p:nvSpPr>
            <p:cNvPr id="256" name="Rounded Rectangle 255"/>
            <p:cNvSpPr/>
            <p:nvPr/>
          </p:nvSpPr>
          <p:spPr>
            <a:xfrm>
              <a:off x="496879" y="453442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99" b="1" dirty="0">
                  <a:solidFill>
                    <a:schemeClr val="tx2"/>
                  </a:solidFill>
                </a:rPr>
                <a:t>Data Sheet</a:t>
              </a:r>
            </a:p>
            <a:p>
              <a:pPr algn="ctr">
                <a:tabLst>
                  <a:tab pos="568155" algn="l"/>
                </a:tabLst>
              </a:pPr>
              <a:r>
                <a:rPr lang="en-US" sz="2199" dirty="0">
                  <a:solidFill>
                    <a:schemeClr val="tx2"/>
                  </a:solidFill>
                </a:rPr>
                <a:t>Click </a:t>
              </a:r>
              <a:r>
                <a:rPr lang="en-US" sz="2199" dirty="0">
                  <a:solidFill>
                    <a:schemeClr val="tx2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endParaRPr lang="en-US" sz="2199" dirty="0">
                <a:solidFill>
                  <a:schemeClr val="tx2"/>
                </a:solidFill>
              </a:endParaRPr>
            </a:p>
          </p:txBody>
        </p:sp>
        <p:sp>
          <p:nvSpPr>
            <p:cNvPr id="257" name="Rounded Rectangle 256"/>
            <p:cNvSpPr/>
            <p:nvPr/>
          </p:nvSpPr>
          <p:spPr>
            <a:xfrm>
              <a:off x="3222999" y="453442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99" b="1" dirty="0">
                  <a:solidFill>
                    <a:schemeClr val="tx2"/>
                  </a:solidFill>
                </a:rPr>
                <a:t>Customer Presentation</a:t>
              </a:r>
            </a:p>
            <a:p>
              <a:pPr algn="ctr">
                <a:tabLst>
                  <a:tab pos="568155" algn="l"/>
                </a:tabLst>
              </a:pPr>
              <a:r>
                <a:rPr lang="en-US" sz="2199" dirty="0">
                  <a:solidFill>
                    <a:schemeClr val="tx2"/>
                  </a:solidFill>
                </a:rPr>
                <a:t>Click </a:t>
              </a:r>
              <a:r>
                <a:rPr lang="en-US" sz="2199" dirty="0">
                  <a:solidFill>
                    <a:schemeClr val="tx2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endParaRPr lang="en-US" sz="2199" dirty="0">
                <a:solidFill>
                  <a:schemeClr val="tx2"/>
                </a:solidFill>
              </a:endParaRPr>
            </a:p>
          </p:txBody>
        </p:sp>
        <p:sp>
          <p:nvSpPr>
            <p:cNvPr id="258" name="Rounded Rectangle 257"/>
            <p:cNvSpPr/>
            <p:nvPr/>
          </p:nvSpPr>
          <p:spPr>
            <a:xfrm>
              <a:off x="5949119" y="453442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99" b="1" dirty="0">
                  <a:solidFill>
                    <a:schemeClr val="tx2"/>
                  </a:solidFill>
                </a:rPr>
                <a:t>Simulation Model</a:t>
              </a:r>
            </a:p>
            <a:p>
              <a:pPr algn="ctr">
                <a:tabLst>
                  <a:tab pos="568155" algn="l"/>
                </a:tabLst>
              </a:pPr>
              <a:r>
                <a:rPr lang="en-US" sz="2199" dirty="0">
                  <a:solidFill>
                    <a:schemeClr val="tx2"/>
                  </a:solidFill>
                </a:rPr>
                <a:t>Click </a:t>
              </a:r>
              <a:r>
                <a:rPr lang="en-US" sz="2199" dirty="0">
                  <a:solidFill>
                    <a:schemeClr val="tx2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endParaRPr lang="en-US" sz="2199" dirty="0">
                <a:solidFill>
                  <a:schemeClr val="tx2"/>
                </a:solidFill>
              </a:endParaRPr>
            </a:p>
          </p:txBody>
        </p:sp>
        <p:sp>
          <p:nvSpPr>
            <p:cNvPr id="259" name="Rounded Rectangle 258"/>
            <p:cNvSpPr/>
            <p:nvPr/>
          </p:nvSpPr>
          <p:spPr>
            <a:xfrm>
              <a:off x="8675239" y="4534420"/>
              <a:ext cx="2556641" cy="1371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99" b="1" dirty="0">
                  <a:solidFill>
                    <a:schemeClr val="tx2"/>
                  </a:solidFill>
                </a:rPr>
                <a:t>Video</a:t>
              </a:r>
            </a:p>
            <a:p>
              <a:pPr algn="ctr">
                <a:tabLst>
                  <a:tab pos="568155" algn="l"/>
                </a:tabLst>
              </a:pPr>
              <a:r>
                <a:rPr lang="en-US" sz="2199" dirty="0">
                  <a:solidFill>
                    <a:schemeClr val="tx2"/>
                  </a:solidFill>
                </a:rPr>
                <a:t>Click </a:t>
              </a:r>
              <a:r>
                <a:rPr lang="en-US" sz="2199" dirty="0">
                  <a:solidFill>
                    <a:schemeClr val="tx2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endParaRPr lang="en-US" sz="2199" dirty="0">
                <a:solidFill>
                  <a:schemeClr val="tx2"/>
                </a:solidFill>
              </a:endParaRPr>
            </a:p>
          </p:txBody>
        </p:sp>
      </p:grpSp>
      <p:sp>
        <p:nvSpPr>
          <p:cNvPr id="263" name="TextBox 262"/>
          <p:cNvSpPr txBox="1"/>
          <p:nvPr/>
        </p:nvSpPr>
        <p:spPr>
          <a:xfrm>
            <a:off x="5212476" y="3845223"/>
            <a:ext cx="1758815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88536" y="324756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803504" y="950359"/>
            <a:ext cx="45767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Pricing: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NCP51561xyDWR2G: </a:t>
            </a:r>
            <a:r>
              <a:rPr lang="en-US" sz="1600" dirty="0"/>
              <a:t>1.45$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MPQ: 1000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Package: SOIC-16WB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NCV51561xyDWR2G</a:t>
            </a:r>
            <a:r>
              <a:rPr lang="en-US" sz="1600" dirty="0"/>
              <a:t>: 1.80$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MPQ: 1000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Package: SOIC-16WB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799723" lvl="1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x: UVLO level</a:t>
            </a:r>
          </a:p>
          <a:p>
            <a:pPr marL="799723" lvl="1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y: ENA/DIS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DCAB8-E30B-4C11-9C5B-8ADEF5F2F9BA}"/>
              </a:ext>
            </a:extLst>
          </p:cNvPr>
          <p:cNvSpPr/>
          <p:nvPr/>
        </p:nvSpPr>
        <p:spPr>
          <a:xfrm>
            <a:off x="1638944" y="5907641"/>
            <a:ext cx="9115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More at: </a:t>
            </a:r>
            <a:r>
              <a:rPr lang="en-US" dirty="0">
                <a:hlinkClick r:id="rId6"/>
              </a:rPr>
              <a:t>NCP51561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32726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F4YVM2C5QEYC-631468080-77</_dlc_DocId>
    <_dlc_DocIdUrl xmlns="e4678c56-0b70-41a7-9cf0-17b28b6c32bd">
      <Url>http://theconnection.onsemi.com/sm/mc/_layouts/15/DocIdRedir.aspx?ID=F4YVM2C5QEYC-631468080-77</Url>
      <Description>F4YVM2C5QEYC-631468080-77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0CCE901-B635-4941-8D96-90A6EE6A154C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2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258ACD-B70D-4990-8F2A-B832FB85D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7DD51F4-A90B-4333-9B67-D18D8728B56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5046</TotalTime>
  <Words>245</Words>
  <Application>Microsoft Office PowerPoint</Application>
  <PresentationFormat>Custom</PresentationFormat>
  <Paragraphs>58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Inter Medium</vt:lpstr>
      <vt:lpstr>Wingdings</vt:lpstr>
      <vt:lpstr>onsemi White Confidential</vt:lpstr>
      <vt:lpstr>NCP51561xxDWR2G</vt:lpstr>
      <vt:lpstr>2-Ch Isolated Gate Drivers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Marc Barboni</cp:lastModifiedBy>
  <cp:revision>21</cp:revision>
  <dcterms:created xsi:type="dcterms:W3CDTF">2021-10-12T18:47:32Z</dcterms:created>
  <dcterms:modified xsi:type="dcterms:W3CDTF">2021-10-26T13:23:43Z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a4270652-af2e-452e-b62d-324ffc574525</vt:lpwstr>
  </property>
</Properties>
</file>