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1"/>
  </p:notesMasterIdLst>
  <p:handoutMasterIdLst>
    <p:handoutMasterId r:id="rId12"/>
  </p:handoutMasterIdLst>
  <p:sldIdLst>
    <p:sldId id="289" r:id="rId6"/>
    <p:sldId id="285" r:id="rId7"/>
    <p:sldId id="420" r:id="rId8"/>
    <p:sldId id="421" r:id="rId9"/>
    <p:sldId id="523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>
          <p15:clr>
            <a:srgbClr val="A4A3A4"/>
          </p15:clr>
        </p15:guide>
        <p15:guide id="3">
          <p15:clr>
            <a:srgbClr val="A4A3A4"/>
          </p15:clr>
        </p15:guide>
        <p15:guide id="4" pos="7677">
          <p15:clr>
            <a:srgbClr val="A4A3A4"/>
          </p15:clr>
        </p15:guide>
        <p15:guide id="5" pos="276">
          <p15:clr>
            <a:srgbClr val="A4A3A4"/>
          </p15:clr>
        </p15:guide>
        <p15:guide id="6" pos="74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00E6E1"/>
    <a:srgbClr val="4EB3D2"/>
    <a:srgbClr val="536F79"/>
    <a:srgbClr val="00C8C3"/>
    <a:srgbClr val="60DAD7"/>
    <a:srgbClr val="00B8B4"/>
    <a:srgbClr val="55B5D3"/>
    <a:srgbClr val="48B0D0"/>
    <a:srgbClr val="50D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666049-6097-4DF7-A827-768499E0D48E}" v="39" dt="2021-09-10T00:12:48.5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8" autoAdjust="0"/>
    <p:restoredTop sz="99770" autoAdjust="0"/>
  </p:normalViewPr>
  <p:slideViewPr>
    <p:cSldViewPr snapToGrid="0" showGuides="1">
      <p:cViewPr varScale="1">
        <p:scale>
          <a:sx n="112" d="100"/>
          <a:sy n="112" d="100"/>
        </p:scale>
        <p:origin x="672" y="96"/>
      </p:cViewPr>
      <p:guideLst>
        <p:guide orient="horz" pos="4319"/>
        <p:guide orient="horz"/>
        <p:guide/>
        <p:guide pos="7677"/>
        <p:guide pos="276"/>
        <p:guide pos="7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45" d="100"/>
          <a:sy n="45" d="100"/>
        </p:scale>
        <p:origin x="-2198" y="-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40D6C-1509-461A-9185-1626D59496CD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DC655-0784-4A2E-8C7D-DBF0CCC96F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82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C9424-103E-43A3-8EFD-4D9D20DD50B7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F7EA6-3292-4DAA-AFBB-79FC38658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9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*Mandatory </a:t>
            </a:r>
            <a:r>
              <a:rPr lang="en-US" baseline="0" dirty="0"/>
              <a:t>Slide*</a:t>
            </a:r>
            <a:endParaRPr lang="en-US" dirty="0"/>
          </a:p>
          <a:p>
            <a:endParaRPr lang="en-US" dirty="0"/>
          </a:p>
          <a:p>
            <a:r>
              <a:rPr lang="en-US" dirty="0"/>
              <a:t>Above information</a:t>
            </a:r>
            <a:r>
              <a:rPr lang="en-US" baseline="0" dirty="0"/>
              <a:t> can be pulled from onsemi.com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4F50B-1AF7-455B-9344-7FFBF72D63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41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Full</a:t>
            </a:r>
            <a:r>
              <a:rPr lang="en-US" baseline="0" dirty="0"/>
              <a:t> Well Capacity: This represents the amount of charge a pixel can hold before saturating. It directly impacts the dynamic range of the sensor.</a:t>
            </a:r>
          </a:p>
          <a:p>
            <a:endParaRPr lang="en-US" baseline="0" dirty="0"/>
          </a:p>
          <a:p>
            <a:r>
              <a:rPr lang="en-US" baseline="0" dirty="0"/>
              <a:t>Dark Current: Is a representation of electrons being created independent of photon capture. Generally seen to be higher at higher temperature. A reduction in dark current reduces the total noise floor resulting in SNR improvement</a:t>
            </a:r>
          </a:p>
          <a:p>
            <a:endParaRPr lang="en-US" baseline="0" dirty="0"/>
          </a:p>
          <a:p>
            <a:r>
              <a:rPr lang="en-US" baseline="0" dirty="0"/>
              <a:t>Global Shutter Efficiency: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****************************************************************************************************************</a:t>
            </a:r>
          </a:p>
          <a:p>
            <a:r>
              <a:rPr lang="en-US" dirty="0"/>
              <a:t>Dynamic</a:t>
            </a:r>
            <a:r>
              <a:rPr lang="en-US" baseline="0" dirty="0"/>
              <a:t> Range: This represents a cameras capabilities to display/reproduce the brightest &amp; darkest portions of the image . Within one image there may be a portion that is in complete black &amp; a portion that is complete saturated. The largest possible signal is directly proportional to the full well capacity of the pixel.</a:t>
            </a:r>
          </a:p>
          <a:p>
            <a:r>
              <a:rPr lang="en-US" baseline="0" dirty="0"/>
              <a:t>Full Well Capacity: This represents the maximum number of electrons per pixel. </a:t>
            </a:r>
          </a:p>
          <a:p>
            <a:r>
              <a:rPr lang="en-US" baseline="0" dirty="0"/>
              <a:t>Higher guarantee can have </a:t>
            </a:r>
          </a:p>
          <a:p>
            <a:r>
              <a:rPr lang="en-US" baseline="0" dirty="0"/>
              <a:t>Machine vision calculate thresholds</a:t>
            </a:r>
          </a:p>
          <a:p>
            <a:r>
              <a:rPr lang="en-US" baseline="0" dirty="0"/>
              <a:t>DR = ratio of Margin of error to the total sample size</a:t>
            </a:r>
          </a:p>
          <a:p>
            <a:r>
              <a:rPr lang="en-US" baseline="0" dirty="0"/>
              <a:t>How many distinct </a:t>
            </a:r>
          </a:p>
          <a:p>
            <a:r>
              <a:rPr lang="en-US" baseline="0" dirty="0"/>
              <a:t>Pixel gives </a:t>
            </a:r>
          </a:p>
          <a:p>
            <a:endParaRPr lang="en-US" baseline="0" dirty="0"/>
          </a:p>
          <a:p>
            <a:endParaRPr lang="en-US" dirty="0"/>
          </a:p>
          <a:p>
            <a:r>
              <a:rPr lang="en-US" dirty="0"/>
              <a:t>Dark Current: In</a:t>
            </a:r>
            <a:r>
              <a:rPr lang="en-US" baseline="0" dirty="0"/>
              <a:t> VR, close to human skin, extremely high temp will make dark current degrades on image quality which in turn will impact machine vision algorithms in finding objects</a:t>
            </a:r>
          </a:p>
          <a:p>
            <a:r>
              <a:rPr lang="en-US" baseline="0" dirty="0"/>
              <a:t>Designer of a VR headset to keep the headset cool</a:t>
            </a:r>
          </a:p>
          <a:p>
            <a:endParaRPr lang="en-US" baseline="0" dirty="0"/>
          </a:p>
          <a:p>
            <a:r>
              <a:rPr lang="en-US" baseline="0" dirty="0"/>
              <a:t>Global Shutter Efficiency: Additive component that increases the margin of error 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80A54-C511-404A-9647-E86B614BF5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10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p_cover_v10_ora_gry_clean_hood.jpg"/>
          <p:cNvPicPr preferRelativeResize="0"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4" y="2107"/>
            <a:ext cx="12188952" cy="6855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14162" y="2679098"/>
            <a:ext cx="10360501" cy="810920"/>
          </a:xfrm>
        </p:spPr>
        <p:txBody>
          <a:bodyPr anchor="b" anchorCtr="0"/>
          <a:lstStyle>
            <a:lvl1pPr algn="ctr">
              <a:lnSpc>
                <a:spcPct val="96000"/>
              </a:lnSpc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08200" y="3482114"/>
            <a:ext cx="7972425" cy="1898378"/>
          </a:xfrm>
          <a:noFill/>
        </p:spPr>
        <p:txBody>
          <a:bodyPr anchor="t" anchorCtr="0">
            <a:noAutofit/>
          </a:bodyPr>
          <a:lstStyle>
            <a:lvl1pPr marL="0" indent="0" algn="ctr">
              <a:spcBef>
                <a:spcPts val="900"/>
              </a:spcBef>
              <a:buNone/>
              <a:defRPr sz="2400" b="1" i="0" baseline="0">
                <a:solidFill>
                  <a:schemeClr val="bg1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133642" y="6601688"/>
            <a:ext cx="1921680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Inter" panose="020B0502030000000004" pitchFamily="34" charset="0"/>
                <a:cs typeface="Arial" panose="020B0604020202020204" pitchFamily="34" charset="0"/>
              </a:rPr>
              <a:t>Confidential     © onsemi 2021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8735" y="6441146"/>
            <a:ext cx="149046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9447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30713" y="138606"/>
            <a:ext cx="11527400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963614"/>
            <a:ext cx="11527400" cy="535531"/>
          </a:xfrm>
          <a:noFill/>
        </p:spPr>
        <p:txBody>
          <a:bodyPr vert="horz" wrap="square" lIns="109728" tIns="91440" rIns="91440" bIns="9144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 dirty="0"/>
              <a:t>Click to edit </a:t>
            </a:r>
            <a:r>
              <a:rPr lang="en-US"/>
              <a:t>Master subtitle styles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6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963614"/>
            <a:ext cx="11527400" cy="535531"/>
          </a:xfrm>
          <a:noFill/>
        </p:spPr>
        <p:txBody>
          <a:bodyPr vert="horz" wrap="square" lIns="109728" tIns="91440" rIns="91440" bIns="9144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 dirty="0"/>
              <a:t>Click to edit </a:t>
            </a:r>
            <a:r>
              <a:rPr lang="en-US"/>
              <a:t>Master subtitle styles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0712" y="1600201"/>
            <a:ext cx="11530584" cy="4863974"/>
          </a:xfrm>
        </p:spPr>
        <p:txBody>
          <a:bodyPr lIns="109728"/>
          <a:lstStyle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469148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666" y="941343"/>
            <a:ext cx="5233794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941343"/>
            <a:ext cx="5235850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666" y="1168401"/>
            <a:ext cx="5233794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168401"/>
            <a:ext cx="5235850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715" y="785167"/>
            <a:ext cx="5564673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785167"/>
            <a:ext cx="5566859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" y="828711"/>
            <a:ext cx="5486400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28600" indent="-228600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2213" y="828711"/>
            <a:ext cx="5486400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30188" indent="-230188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15" y="808039"/>
            <a:ext cx="5564673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715" y="1278467"/>
            <a:ext cx="5564673" cy="5099281"/>
          </a:xfrm>
        </p:spPr>
        <p:txBody>
          <a:bodyPr lIns="109728"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808039"/>
            <a:ext cx="5566859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1278467"/>
            <a:ext cx="5566859" cy="5099281"/>
          </a:xfrm>
        </p:spPr>
        <p:txBody>
          <a:bodyPr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827087"/>
            <a:ext cx="5499595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860" y="827087"/>
            <a:ext cx="5501756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4" y="1305730"/>
            <a:ext cx="5499596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rgbClr val="000000"/>
                </a:solidFill>
              </a:defRPr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57225" indent="-2032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861" y="1305730"/>
            <a:ext cx="5501756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/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44525" indent="-192088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208575"/>
            <a:ext cx="5499595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860" y="1208575"/>
            <a:ext cx="5501756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3" y="1677901"/>
            <a:ext cx="5499596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9113" indent="-230188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860" y="1677901"/>
            <a:ext cx="5501756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7525" indent="-228600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61950" y="623138"/>
            <a:ext cx="11826876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965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" y="894"/>
            <a:ext cx="1218247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686" y="3110755"/>
            <a:ext cx="10699454" cy="1080939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06" y="4460329"/>
            <a:ext cx="10692814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20019" y="432817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133642" y="6601688"/>
            <a:ext cx="1921680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Confidential     © onsemi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58CCDD-9A8D-4AFD-95A4-1C92A94A40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89238" y="6421226"/>
            <a:ext cx="1490469" cy="26045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9705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65584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nsemi_logo_tag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3" y="2544566"/>
            <a:ext cx="4940818" cy="144130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908831" y="5059903"/>
            <a:ext cx="237116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Follow Us @onsemi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155239" y="5634960"/>
            <a:ext cx="3878346" cy="398110"/>
            <a:chOff x="4235925" y="5527380"/>
            <a:chExt cx="3878346" cy="398110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8330" y="5527380"/>
              <a:ext cx="46805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277" y="5527380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4" t="14024" r="14386" b="14591"/>
            <a:stretch/>
          </p:blipFill>
          <p:spPr>
            <a:xfrm>
              <a:off x="4235925" y="5542904"/>
              <a:ext cx="38514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77" r="15128"/>
            <a:stretch>
              <a:fillRect/>
            </a:stretch>
          </p:blipFill>
          <p:spPr>
            <a:xfrm>
              <a:off x="5070021" y="5545587"/>
              <a:ext cx="457200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368" y="5542904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 userDrawn="1"/>
        </p:nvSpPr>
        <p:spPr>
          <a:xfrm>
            <a:off x="5296757" y="6190684"/>
            <a:ext cx="1595310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www.onsemi</a:t>
            </a:r>
          </a:p>
        </p:txBody>
      </p:sp>
    </p:spTree>
    <p:extLst>
      <p:ext uri="{BB962C8B-B14F-4D97-AF65-F5344CB8AC3E}">
        <p14:creationId xmlns:p14="http://schemas.microsoft.com/office/powerpoint/2010/main" val="235165584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BD22CBC-C06A-0741-BD62-103104F1AA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504" y="6245225"/>
            <a:ext cx="1658039" cy="5873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F7CFA9-00B9-EC4C-8671-1F4212593E45}"/>
              </a:ext>
            </a:extLst>
          </p:cNvPr>
          <p:cNvCxnSpPr/>
          <p:nvPr userDrawn="1"/>
        </p:nvCxnSpPr>
        <p:spPr>
          <a:xfrm>
            <a:off x="1435522" y="3472044"/>
            <a:ext cx="934635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5">
            <a:extLst>
              <a:ext uri="{FF2B5EF4-FFF2-40B4-BE49-F238E27FC236}">
                <a16:creationId xmlns:a16="http://schemas.microsoft.com/office/drawing/2014/main" id="{262349DD-A1D8-DF4D-B288-8672CC2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20" y="2516583"/>
            <a:ext cx="11228955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tx2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8A7A75C-4AD1-8346-9721-C377C8F094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085" y="3799814"/>
            <a:ext cx="8551223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063" indent="0" algn="ctr">
              <a:buNone/>
              <a:defRPr/>
            </a:lvl2pPr>
            <a:lvl3pPr marL="914126" indent="0" algn="ctr">
              <a:buNone/>
              <a:defRPr/>
            </a:lvl3pPr>
            <a:lvl4pPr marL="1371189" indent="0" algn="ctr">
              <a:buNone/>
              <a:defRPr/>
            </a:lvl4pPr>
            <a:lvl5pPr marL="1828251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8E3F-5C09-3648-B9DB-7186475030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A4CA1-F56A-CF49-85C9-CCE728B167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DBB7CC-9CDC-C647-A852-DAE7D6B90875}"/>
              </a:ext>
            </a:extLst>
          </p:cNvPr>
          <p:cNvGrpSpPr/>
          <p:nvPr userDrawn="1"/>
        </p:nvGrpSpPr>
        <p:grpSpPr>
          <a:xfrm>
            <a:off x="1724282" y="6501525"/>
            <a:ext cx="1358535" cy="194339"/>
            <a:chOff x="5312974" y="6474630"/>
            <a:chExt cx="1358889" cy="1943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65EC129-3DD0-564A-A10D-21C7B791A9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1E04424-4FB5-C04A-9F73-210473009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1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D0CE3EE-BFA1-F944-B461-35BD499D76D7}"/>
              </a:ext>
            </a:extLst>
          </p:cNvPr>
          <p:cNvSpPr/>
          <p:nvPr userDrawn="1"/>
        </p:nvSpPr>
        <p:spPr>
          <a:xfrm>
            <a:off x="-1129259" y="376518"/>
            <a:ext cx="967936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3AE71-040B-BF49-B6B2-0F3E5E866F3C}"/>
              </a:ext>
            </a:extLst>
          </p:cNvPr>
          <p:cNvSpPr txBox="1"/>
          <p:nvPr userDrawn="1"/>
        </p:nvSpPr>
        <p:spPr>
          <a:xfrm>
            <a:off x="-1209920" y="1116107"/>
            <a:ext cx="1129259" cy="264687"/>
          </a:xfrm>
          <a:prstGeom prst="rect">
            <a:avLst/>
          </a:prstGeom>
        </p:spPr>
        <p:txBody>
          <a:bodyPr vert="horz" wrap="square" lIns="91416" tIns="45708" rIns="91416" bIns="45708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42C8D5-7000-5B4C-A870-C55AF1D031F2}"/>
              </a:ext>
            </a:extLst>
          </p:cNvPr>
          <p:cNvSpPr/>
          <p:nvPr userDrawn="1"/>
        </p:nvSpPr>
        <p:spPr>
          <a:xfrm>
            <a:off x="-1129259" y="1519518"/>
            <a:ext cx="967936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4B91D6-D593-EA47-B329-8339A1AC34AB}"/>
              </a:ext>
            </a:extLst>
          </p:cNvPr>
          <p:cNvSpPr txBox="1"/>
          <p:nvPr userDrawn="1"/>
        </p:nvSpPr>
        <p:spPr>
          <a:xfrm>
            <a:off x="-1209920" y="2259107"/>
            <a:ext cx="1129259" cy="264687"/>
          </a:xfrm>
          <a:prstGeom prst="rect">
            <a:avLst/>
          </a:prstGeom>
        </p:spPr>
        <p:txBody>
          <a:bodyPr vert="horz" wrap="square" lIns="91416" tIns="45708" rIns="91416" bIns="45708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9387A3-8B31-9945-91AF-6FAF482BAF10}"/>
              </a:ext>
            </a:extLst>
          </p:cNvPr>
          <p:cNvSpPr/>
          <p:nvPr userDrawn="1"/>
        </p:nvSpPr>
        <p:spPr>
          <a:xfrm>
            <a:off x="-1129259" y="2672067"/>
            <a:ext cx="967936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B3F6B0-9B49-4E4D-B582-E95B4B73DF73}"/>
              </a:ext>
            </a:extLst>
          </p:cNvPr>
          <p:cNvSpPr txBox="1"/>
          <p:nvPr userDrawn="1"/>
        </p:nvSpPr>
        <p:spPr>
          <a:xfrm>
            <a:off x="-1209920" y="3411656"/>
            <a:ext cx="1129259" cy="264687"/>
          </a:xfrm>
          <a:prstGeom prst="rect">
            <a:avLst/>
          </a:prstGeom>
        </p:spPr>
        <p:txBody>
          <a:bodyPr vert="horz" wrap="square" lIns="91416" tIns="45708" rIns="91416" bIns="45708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C42E71-9883-7B41-A42E-F033731C2CB1}"/>
              </a:ext>
            </a:extLst>
          </p:cNvPr>
          <p:cNvSpPr/>
          <p:nvPr userDrawn="1"/>
        </p:nvSpPr>
        <p:spPr>
          <a:xfrm>
            <a:off x="-1129259" y="3824616"/>
            <a:ext cx="967936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2ED2B2-94C1-2045-BBE2-D4E7335F2EA9}"/>
              </a:ext>
            </a:extLst>
          </p:cNvPr>
          <p:cNvSpPr txBox="1"/>
          <p:nvPr userDrawn="1"/>
        </p:nvSpPr>
        <p:spPr>
          <a:xfrm>
            <a:off x="-1209920" y="4564205"/>
            <a:ext cx="1129259" cy="264687"/>
          </a:xfrm>
          <a:prstGeom prst="rect">
            <a:avLst/>
          </a:prstGeom>
        </p:spPr>
        <p:txBody>
          <a:bodyPr vert="horz" wrap="square" lIns="91416" tIns="45708" rIns="91416" bIns="45708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FB14BF-6A9F-3741-A2E2-B727F6BDD898}"/>
              </a:ext>
            </a:extLst>
          </p:cNvPr>
          <p:cNvSpPr/>
          <p:nvPr userDrawn="1"/>
        </p:nvSpPr>
        <p:spPr>
          <a:xfrm>
            <a:off x="-1129259" y="4977165"/>
            <a:ext cx="967936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A30E5E-F4CD-6541-B789-441B1ABAC919}"/>
              </a:ext>
            </a:extLst>
          </p:cNvPr>
          <p:cNvSpPr txBox="1"/>
          <p:nvPr userDrawn="1"/>
        </p:nvSpPr>
        <p:spPr>
          <a:xfrm>
            <a:off x="-1209920" y="5716754"/>
            <a:ext cx="1129259" cy="264687"/>
          </a:xfrm>
          <a:prstGeom prst="rect">
            <a:avLst/>
          </a:prstGeom>
        </p:spPr>
        <p:txBody>
          <a:bodyPr vert="horz" wrap="square" lIns="91416" tIns="45708" rIns="91416" bIns="45708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1801852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0605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05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ction Dark Option 1.jpg"/>
          <p:cNvPicPr>
            <a:picLocks noChangeAspect="1"/>
          </p:cNvPicPr>
          <p:nvPr userDrawn="1"/>
        </p:nvPicPr>
        <p:blipFill>
          <a:blip r:embed="rId2"/>
          <a:srcRect r="274"/>
          <a:stretch>
            <a:fillRect/>
          </a:stretch>
        </p:blipFill>
        <p:spPr>
          <a:xfrm>
            <a:off x="0" y="2679"/>
            <a:ext cx="12188952" cy="6855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750" y="3044088"/>
            <a:ext cx="10699454" cy="1143692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70" y="4492274"/>
            <a:ext cx="10692814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20019" y="43102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133642" y="6601688"/>
            <a:ext cx="1921680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Confidential     © onsemi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8735" y="6441146"/>
            <a:ext cx="1490469" cy="27432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bg1">
                  <a:lumMod val="50000"/>
                </a:schemeClr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9705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29120" y="753533"/>
            <a:ext cx="11530584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63333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606883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2490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29120" y="1159932"/>
            <a:ext cx="11530584" cy="5427663"/>
          </a:xfrm>
        </p:spPr>
        <p:txBody>
          <a:bodyPr lIns="1097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08249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-Line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7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6914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6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0712" y="1170561"/>
            <a:ext cx="11530584" cy="5385882"/>
          </a:xfrm>
        </p:spPr>
        <p:txBody>
          <a:bodyPr lIns="109728"/>
          <a:lstStyle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469148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12" y="1024467"/>
            <a:ext cx="11530584" cy="5204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133642" y="6601688"/>
            <a:ext cx="1921680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Confidential     © onsemi 2021</a:t>
            </a:r>
          </a:p>
        </p:txBody>
      </p:sp>
      <p:sp>
        <p:nvSpPr>
          <p:cNvPr id="14" name="Rectangle 13"/>
          <p:cNvSpPr/>
          <p:nvPr userDrawn="1"/>
        </p:nvSpPr>
        <p:spPr>
          <a:xfrm rot="10800000" flipH="1">
            <a:off x="-63" y="6812286"/>
            <a:ext cx="12188952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10800000">
            <a:off x="-63" y="7"/>
            <a:ext cx="12188952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8FF6F5-18B0-5D40-9D06-8144B7F5F0F0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289238" y="6421226"/>
            <a:ext cx="1490469" cy="26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4" r:id="rId3"/>
    <p:sldLayoutId id="2147483650" r:id="rId4"/>
    <p:sldLayoutId id="2147483654" r:id="rId5"/>
    <p:sldLayoutId id="2147483660" r:id="rId6"/>
    <p:sldLayoutId id="2147483687" r:id="rId7"/>
    <p:sldLayoutId id="2147483662" r:id="rId8"/>
    <p:sldLayoutId id="2147483721" r:id="rId9"/>
    <p:sldLayoutId id="2147483664" r:id="rId10"/>
    <p:sldLayoutId id="2147483663" r:id="rId11"/>
    <p:sldLayoutId id="2147483688" r:id="rId12"/>
    <p:sldLayoutId id="2147483725" r:id="rId13"/>
    <p:sldLayoutId id="2147483666" r:id="rId14"/>
    <p:sldLayoutId id="2147483722" r:id="rId15"/>
    <p:sldLayoutId id="2147483653" r:id="rId16"/>
    <p:sldLayoutId id="2147483685" r:id="rId17"/>
    <p:sldLayoutId id="2147483686" r:id="rId18"/>
    <p:sldLayoutId id="2147483655" r:id="rId19"/>
    <p:sldLayoutId id="2147483661" r:id="rId20"/>
    <p:sldLayoutId id="2147483668" r:id="rId21"/>
    <p:sldLayoutId id="2147483729" r:id="rId22"/>
    <p:sldLayoutId id="2147483730" r:id="rId23"/>
  </p:sldLayoutIdLst>
  <p:transition>
    <p:fade/>
  </p:transition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000" b="1" i="0" kern="1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91440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itchFamily="34" charset="0"/>
        <a:buChar char="•"/>
        <a:defRPr sz="2400" b="0" kern="10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608013" indent="-269875" algn="l" defTabSz="914400" rtl="0" eaLnBrk="1" latinLnBrk="0" hangingPunct="1">
        <a:lnSpc>
          <a:spcPct val="100000"/>
        </a:lnSpc>
        <a:spcBef>
          <a:spcPts val="800"/>
        </a:spcBef>
        <a:buClr>
          <a:schemeClr val="bg1">
            <a:lumMod val="65000"/>
          </a:schemeClr>
        </a:buClr>
        <a:buFont typeface="Arial" pitchFamily="34" charset="0"/>
        <a:buChar char="−"/>
        <a:defRPr sz="2200" b="0" kern="1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400" indent="-223838" algn="l" defTabSz="914400" rtl="0" eaLnBrk="1" latinLnBrk="0" hangingPunct="1">
        <a:lnSpc>
          <a:spcPct val="100000"/>
        </a:lnSpc>
        <a:spcBef>
          <a:spcPts val="600"/>
        </a:spcBef>
        <a:buClr>
          <a:schemeClr val="bg1">
            <a:lumMod val="65000"/>
          </a:schemeClr>
        </a:buClr>
        <a:buFont typeface="Wingdings" pitchFamily="2" charset="2"/>
        <a:buChar char="§"/>
        <a:defRPr sz="1800" b="0" kern="10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257300" indent="-206375" algn="l" defTabSz="914400" rtl="0" eaLnBrk="1" latinLnBrk="0" hangingPunct="1">
        <a:lnSpc>
          <a:spcPct val="100000"/>
        </a:lnSpc>
        <a:spcBef>
          <a:spcPts val="400"/>
        </a:spcBef>
        <a:buClr>
          <a:schemeClr val="bg1">
            <a:lumMod val="65000"/>
          </a:schemeClr>
        </a:buClr>
        <a:buFont typeface="Arial" pitchFamily="34" charset="0"/>
        <a:buChar char="▫"/>
        <a:defRPr sz="17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1487488" indent="-225425" algn="l" defTabSz="914400" rtl="0" eaLnBrk="1" latinLnBrk="0" hangingPunct="1">
        <a:lnSpc>
          <a:spcPct val="100000"/>
        </a:lnSpc>
        <a:spcBef>
          <a:spcPts val="300"/>
        </a:spcBef>
        <a:buClr>
          <a:schemeClr val="bg1">
            <a:lumMod val="65000"/>
          </a:schemeClr>
        </a:buClr>
        <a:buFont typeface="Arial" panose="020B0604020202020204" pitchFamily="34" charset="0"/>
        <a:buChar char="»"/>
        <a:defRPr sz="16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onsemi.com/PowerSolutions/myon/erFolder.do?folderId=1559791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hyperlink" Target="https://www.onsemi.com/design/tools-software/evaluation-board/ar0821cssc18smeah3-gevb" TargetMode="External"/><Relationship Id="rId4" Type="http://schemas.openxmlformats.org/officeDocument/2006/relationships/hyperlink" Target="https://salesconnect.onsemi.com/topic/view/14593256/Intelligent-Sensing---Commercial-Solutions-ICS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AR0821CS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18800" y="3683166"/>
            <a:ext cx="8551223" cy="1262508"/>
          </a:xfrm>
        </p:spPr>
        <p:txBody>
          <a:bodyPr>
            <a:normAutofit/>
          </a:bodyPr>
          <a:lstStyle/>
          <a:p>
            <a:r>
              <a:rPr lang="en-US" i="1" dirty="0"/>
              <a:t>October 2021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5CAE07-5BCD-45C4-BA6F-DDD092268615}"/>
              </a:ext>
            </a:extLst>
          </p:cNvPr>
          <p:cNvGrpSpPr/>
          <p:nvPr/>
        </p:nvGrpSpPr>
        <p:grpSpPr>
          <a:xfrm>
            <a:off x="494220" y="314846"/>
            <a:ext cx="3907942" cy="3015090"/>
            <a:chOff x="4062654" y="2020115"/>
            <a:chExt cx="3907942" cy="301509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5B63D8E-06CF-47A8-BC6F-DFD5FD2B9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62654" y="2020115"/>
              <a:ext cx="3907942" cy="3015090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7ABA67E-A299-4A01-B47E-3A95D14BF8AB}"/>
                </a:ext>
              </a:extLst>
            </p:cNvPr>
            <p:cNvSpPr/>
            <p:nvPr/>
          </p:nvSpPr>
          <p:spPr>
            <a:xfrm>
              <a:off x="6539369" y="2457450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82000">
                  <a:schemeClr val="accent4">
                    <a:lumMod val="75000"/>
                  </a:schemeClr>
                </a:gs>
                <a:gs pos="54000">
                  <a:srgbClr val="108E86"/>
                </a:gs>
                <a:gs pos="24000">
                  <a:srgbClr val="FF0000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9DBB211-7691-40AC-A98F-2F0D7E3BC5FA}"/>
              </a:ext>
            </a:extLst>
          </p:cNvPr>
          <p:cNvGrpSpPr/>
          <p:nvPr/>
        </p:nvGrpSpPr>
        <p:grpSpPr>
          <a:xfrm>
            <a:off x="7671364" y="3651439"/>
            <a:ext cx="3907942" cy="3015090"/>
            <a:chOff x="4062654" y="2020115"/>
            <a:chExt cx="3907942" cy="301509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F99C945-9877-4F06-B6A1-58C715B71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62654" y="2020115"/>
              <a:ext cx="3907942" cy="3015090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F323388-29D2-4617-8831-FC1101DE5A6C}"/>
                </a:ext>
              </a:extLst>
            </p:cNvPr>
            <p:cNvSpPr/>
            <p:nvPr/>
          </p:nvSpPr>
          <p:spPr>
            <a:xfrm>
              <a:off x="6539369" y="2457450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82000">
                  <a:schemeClr val="accent4">
                    <a:lumMod val="75000"/>
                  </a:schemeClr>
                </a:gs>
                <a:gs pos="54000">
                  <a:srgbClr val="108E86"/>
                </a:gs>
                <a:gs pos="24000">
                  <a:srgbClr val="FF0000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77743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2C68F7B2-8209-4DE9-83F0-3E1BF11808A9}"/>
              </a:ext>
            </a:extLst>
          </p:cNvPr>
          <p:cNvCxnSpPr>
            <a:endCxn id="7" idx="3"/>
          </p:cNvCxnSpPr>
          <p:nvPr/>
        </p:nvCxnSpPr>
        <p:spPr>
          <a:xfrm rot="16200000" flipV="1">
            <a:off x="2189239" y="5361983"/>
            <a:ext cx="1583652" cy="30479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571016E-03B4-4B26-9EA2-662C4D540899}"/>
              </a:ext>
            </a:extLst>
          </p:cNvPr>
          <p:cNvCxnSpPr>
            <a:cxnSpLocks/>
          </p:cNvCxnSpPr>
          <p:nvPr/>
        </p:nvCxnSpPr>
        <p:spPr>
          <a:xfrm flipH="1">
            <a:off x="773507" y="4043578"/>
            <a:ext cx="8543" cy="1508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66853" y="4272989"/>
            <a:ext cx="2834640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9" b="1" u="sng" dirty="0">
                <a:solidFill>
                  <a:schemeClr val="tx2"/>
                </a:solidFill>
                <a:latin typeface="+mj-lt"/>
              </a:rPr>
              <a:t>Value Proposition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0005" y="47439"/>
            <a:ext cx="9108815" cy="650717"/>
          </a:xfrm>
        </p:spPr>
        <p:txBody>
          <a:bodyPr>
            <a:noAutofit/>
          </a:bodyPr>
          <a:lstStyle/>
          <a:p>
            <a:pPr algn="ctr"/>
            <a:r>
              <a:rPr lang="en-US" i="1" dirty="0">
                <a:latin typeface="+mj-lt"/>
              </a:rPr>
              <a:t>AR0821CS</a:t>
            </a:r>
            <a:endParaRPr lang="en-US" sz="2399" dirty="0"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2156" y="615381"/>
            <a:ext cx="3958707" cy="46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u="sng" dirty="0">
                <a:solidFill>
                  <a:schemeClr val="tx2"/>
                </a:solidFill>
                <a:latin typeface="+mj-lt"/>
              </a:rPr>
              <a:t>Product Family Overview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55021" y="742172"/>
            <a:ext cx="2085284" cy="46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u="sng" dirty="0">
                <a:solidFill>
                  <a:schemeClr val="tx2"/>
                </a:solidFill>
                <a:latin typeface="+mj-lt"/>
              </a:rPr>
              <a:t>Applications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83562" y="1696083"/>
            <a:ext cx="478548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cs typeface="Arial" panose="020B0604020202020204" pitchFamily="34" charset="0"/>
              </a:rPr>
              <a:t>Features</a:t>
            </a:r>
            <a:endParaRPr lang="en-US" sz="14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cs typeface="Arial" panose="020B0604020202020204" pitchFamily="34" charset="0"/>
              </a:rPr>
              <a:t>3840 x 2160 [16:9], 2.1</a:t>
            </a:r>
            <a:r>
              <a:rPr lang="el-GR" sz="1400" dirty="0">
                <a:solidFill>
                  <a:schemeClr val="tx2"/>
                </a:solidFill>
                <a:cs typeface="Arial" panose="020B0604020202020204" pitchFamily="34" charset="0"/>
              </a:rPr>
              <a:t>μ</a:t>
            </a:r>
            <a:r>
              <a:rPr lang="en-US" sz="1400" dirty="0">
                <a:solidFill>
                  <a:schemeClr val="tx2"/>
                </a:solidFill>
                <a:cs typeface="Arial" panose="020B0604020202020204" pitchFamily="34" charset="0"/>
              </a:rPr>
              <a:t> BSI Pixel, 1/1.7” Format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2"/>
                </a:solidFill>
                <a:cs typeface="Arial" panose="020B0604020202020204" pitchFamily="34" charset="0"/>
              </a:rPr>
              <a:t>eHDR</a:t>
            </a:r>
            <a:r>
              <a:rPr lang="en-US" sz="1400" dirty="0">
                <a:solidFill>
                  <a:schemeClr val="tx2"/>
                </a:solidFill>
                <a:cs typeface="Arial" panose="020B0604020202020204" pitchFamily="34" charset="0"/>
              </a:rPr>
              <a:t> 4-exp &gt;140dB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cs typeface="Arial" panose="020B0604020202020204" pitchFamily="34" charset="0"/>
              </a:rPr>
              <a:t>Scalable Power Design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cs typeface="Arial" panose="020B0604020202020204" pitchFamily="34" charset="0"/>
              </a:rPr>
              <a:t>Multiple Trigger Modes, Subsampling Modes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cs typeface="Arial" panose="020B0604020202020204" pitchFamily="34" charset="0"/>
              </a:rPr>
              <a:t>Double-Side ARC BBAR Glass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3562" y="1046888"/>
            <a:ext cx="4785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chemeClr val="tx2"/>
                </a:solidFill>
                <a:cs typeface="Arial" panose="020B0604020202020204" pitchFamily="34" charset="0"/>
              </a:rPr>
              <a:t>8MP, 4K High-performance CMOS Digital Image Sensor Delivers High-Quality Images in Bright &amp; Lowlight Conditions</a:t>
            </a:r>
            <a:endParaRPr lang="en-US" altLang="ja-JP" sz="12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596927" y="4749054"/>
            <a:ext cx="5374492" cy="160043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eHDR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with &gt;140dB Delivers Excellent Image Quality in Challenging Conditions, Highest Performance @ Lowest Power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Large Pixel Provides Superior Lowlight Performance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Subsampling Modes Optimizes Bandwidth &amp; Power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Mono-Summing Mode for Very Poor Lighting Conditions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High-Speed MIPI I/F for High Frame Rate &amp; Detail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BBAR Glass with ARC Ensures High-Fidelity Optical Path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4482" y="3356045"/>
            <a:ext cx="5699930" cy="46153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399" b="1" u="sng" dirty="0">
                <a:solidFill>
                  <a:schemeClr val="tx2"/>
                </a:solidFill>
                <a:latin typeface="+mj-lt"/>
              </a:rPr>
              <a:t>System or Application Block Diagram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358C63-00D6-4E52-833C-8AAEE534CB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0049" y="1256622"/>
            <a:ext cx="1209727" cy="6584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38919AD-89E7-4902-9381-4BC597AFFB8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8849" y="3201760"/>
            <a:ext cx="1252126" cy="6978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E1F61CD-5E20-4C79-8D58-74B7BF314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0864" y="1267456"/>
            <a:ext cx="1660203" cy="6367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4DBEE34-6358-4171-9770-1A2E2A0C992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5699" y="2151475"/>
            <a:ext cx="1218426" cy="8586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BF5B692-18DB-4E39-9FC7-4E1244677EB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12164" y="2064616"/>
            <a:ext cx="1757603" cy="103238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D1F18EE-77FF-479A-9A02-0D8B98961F63}"/>
              </a:ext>
            </a:extLst>
          </p:cNvPr>
          <p:cNvSpPr/>
          <p:nvPr/>
        </p:nvSpPr>
        <p:spPr>
          <a:xfrm>
            <a:off x="5897932" y="1446703"/>
            <a:ext cx="1371600" cy="27829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/>
              <a:t>High-End Drones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64BEDF-2DBC-4B06-929B-D647DDA432B4}"/>
              </a:ext>
            </a:extLst>
          </p:cNvPr>
          <p:cNvSpPr/>
          <p:nvPr/>
        </p:nvSpPr>
        <p:spPr>
          <a:xfrm>
            <a:off x="6172252" y="2441661"/>
            <a:ext cx="1097280" cy="27829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/>
              <a:t>MV Cameras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29B739-88ED-4B14-838D-54DC92E55506}"/>
              </a:ext>
            </a:extLst>
          </p:cNvPr>
          <p:cNvSpPr/>
          <p:nvPr/>
        </p:nvSpPr>
        <p:spPr>
          <a:xfrm>
            <a:off x="10734478" y="2441661"/>
            <a:ext cx="1280160" cy="27829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ID/Doc Readers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1BCD55-E46A-45C9-98F3-55A11409F78A}"/>
              </a:ext>
            </a:extLst>
          </p:cNvPr>
          <p:cNvSpPr/>
          <p:nvPr/>
        </p:nvSpPr>
        <p:spPr>
          <a:xfrm>
            <a:off x="6355132" y="3411555"/>
            <a:ext cx="914400" cy="27829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/>
              <a:t>Dashcams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49AF4B-1F61-4347-AF1E-454DE5E46589}"/>
              </a:ext>
            </a:extLst>
          </p:cNvPr>
          <p:cNvSpPr/>
          <p:nvPr/>
        </p:nvSpPr>
        <p:spPr>
          <a:xfrm>
            <a:off x="10698067" y="1446703"/>
            <a:ext cx="1280160" cy="27829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Surveillance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90C867-CC7F-4977-AB51-0FF0903568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311525" y="4409629"/>
            <a:ext cx="923964" cy="6710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8C691A-85C5-46B9-A5EB-59BE28B4A2B1}"/>
              </a:ext>
            </a:extLst>
          </p:cNvPr>
          <p:cNvSpPr/>
          <p:nvPr/>
        </p:nvSpPr>
        <p:spPr>
          <a:xfrm>
            <a:off x="1862335" y="4283192"/>
            <a:ext cx="966332" cy="8787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AP1302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A1C4FCA-D93A-4C3A-82BC-521FE9BA07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311525" y="5674839"/>
            <a:ext cx="923964" cy="6710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35AED36-5483-46D3-A321-331FD555305F}"/>
              </a:ext>
            </a:extLst>
          </p:cNvPr>
          <p:cNvSpPr/>
          <p:nvPr/>
        </p:nvSpPr>
        <p:spPr>
          <a:xfrm>
            <a:off x="3581949" y="4755090"/>
            <a:ext cx="1280160" cy="12801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SoC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3DD8AA1-D8AB-4834-8E40-8D93CFDD2993}"/>
              </a:ext>
            </a:extLst>
          </p:cNvPr>
          <p:cNvSpPr/>
          <p:nvPr/>
        </p:nvSpPr>
        <p:spPr>
          <a:xfrm>
            <a:off x="1109052" y="4786620"/>
            <a:ext cx="753282" cy="28987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MIPI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CA517D3-E923-452D-912C-4B145E5FBD83}"/>
              </a:ext>
            </a:extLst>
          </p:cNvPr>
          <p:cNvCxnSpPr/>
          <p:nvPr/>
        </p:nvCxnSpPr>
        <p:spPr>
          <a:xfrm>
            <a:off x="1109052" y="4508938"/>
            <a:ext cx="753282" cy="0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076AED0-0818-4363-B454-FA6FF50688B6}"/>
              </a:ext>
            </a:extLst>
          </p:cNvPr>
          <p:cNvSpPr/>
          <p:nvPr/>
        </p:nvSpPr>
        <p:spPr>
          <a:xfrm>
            <a:off x="1222254" y="4343539"/>
            <a:ext cx="640080" cy="178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I2C I/F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E60AE9AC-BFE4-4552-947F-ED4CF81C56BF}"/>
              </a:ext>
            </a:extLst>
          </p:cNvPr>
          <p:cNvSpPr/>
          <p:nvPr/>
        </p:nvSpPr>
        <p:spPr>
          <a:xfrm>
            <a:off x="2839800" y="4838602"/>
            <a:ext cx="753282" cy="28987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</a:rPr>
              <a:t>MIPI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AF67EF19-CDF2-4D07-A10B-846E824274C4}"/>
              </a:ext>
            </a:extLst>
          </p:cNvPr>
          <p:cNvSpPr/>
          <p:nvPr/>
        </p:nvSpPr>
        <p:spPr>
          <a:xfrm>
            <a:off x="1101682" y="5680807"/>
            <a:ext cx="2468880" cy="28987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MIPI</a:t>
            </a:r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004F618F-753B-468D-929B-DEE500A9FCA6}"/>
              </a:ext>
            </a:extLst>
          </p:cNvPr>
          <p:cNvCxnSpPr>
            <a:stCxn id="31" idx="2"/>
          </p:cNvCxnSpPr>
          <p:nvPr/>
        </p:nvCxnSpPr>
        <p:spPr>
          <a:xfrm rot="5400000">
            <a:off x="2526379" y="4610556"/>
            <a:ext cx="270957" cy="3120345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299C3D11-F074-4E0C-966E-9564E9A238DE}"/>
              </a:ext>
            </a:extLst>
          </p:cNvPr>
          <p:cNvSpPr/>
          <p:nvPr/>
        </p:nvSpPr>
        <p:spPr>
          <a:xfrm>
            <a:off x="1222254" y="6137554"/>
            <a:ext cx="640080" cy="178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I2C I/F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FF48D91-843A-4645-BE3C-0F5E89D7EBC0}"/>
              </a:ext>
            </a:extLst>
          </p:cNvPr>
          <p:cNvSpPr/>
          <p:nvPr/>
        </p:nvSpPr>
        <p:spPr>
          <a:xfrm>
            <a:off x="5729518" y="4593015"/>
            <a:ext cx="693683" cy="3302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USB3.1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14F5C83-BC17-453D-921D-4FE81C0E6578}"/>
              </a:ext>
            </a:extLst>
          </p:cNvPr>
          <p:cNvSpPr/>
          <p:nvPr/>
        </p:nvSpPr>
        <p:spPr>
          <a:xfrm>
            <a:off x="5723257" y="5230053"/>
            <a:ext cx="693683" cy="3302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HDMI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DF84D9B-2D01-4C48-A34A-B85F1BC12815}"/>
              </a:ext>
            </a:extLst>
          </p:cNvPr>
          <p:cNvSpPr/>
          <p:nvPr/>
        </p:nvSpPr>
        <p:spPr>
          <a:xfrm>
            <a:off x="5723257" y="5954606"/>
            <a:ext cx="693683" cy="3302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PCIe</a:t>
            </a:r>
          </a:p>
        </p:txBody>
      </p: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91F6A940-D84C-4255-AFEB-4C4BAC3418E0}"/>
              </a:ext>
            </a:extLst>
          </p:cNvPr>
          <p:cNvCxnSpPr>
            <a:endCxn id="43" idx="1"/>
          </p:cNvCxnSpPr>
          <p:nvPr/>
        </p:nvCxnSpPr>
        <p:spPr>
          <a:xfrm flipV="1">
            <a:off x="4862109" y="4758133"/>
            <a:ext cx="867409" cy="225407"/>
          </a:xfrm>
          <a:prstGeom prst="bentConnector3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B9DC6CC-7FB0-4EC5-A991-488698E87AD7}"/>
              </a:ext>
            </a:extLst>
          </p:cNvPr>
          <p:cNvCxnSpPr>
            <a:stCxn id="31" idx="3"/>
            <a:endCxn id="46" idx="1"/>
          </p:cNvCxnSpPr>
          <p:nvPr/>
        </p:nvCxnSpPr>
        <p:spPr>
          <a:xfrm>
            <a:off x="4862109" y="5395170"/>
            <a:ext cx="86114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A13381D6-70DF-4120-8485-06F1CCA50EE1}"/>
              </a:ext>
            </a:extLst>
          </p:cNvPr>
          <p:cNvCxnSpPr>
            <a:endCxn id="47" idx="1"/>
          </p:cNvCxnSpPr>
          <p:nvPr/>
        </p:nvCxnSpPr>
        <p:spPr>
          <a:xfrm>
            <a:off x="4862109" y="5806801"/>
            <a:ext cx="861148" cy="312923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64558BDD-22A1-4D29-BDDA-DF0810888389}"/>
              </a:ext>
            </a:extLst>
          </p:cNvPr>
          <p:cNvSpPr/>
          <p:nvPr/>
        </p:nvSpPr>
        <p:spPr>
          <a:xfrm>
            <a:off x="3738862" y="3971386"/>
            <a:ext cx="966333" cy="4615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ACDC Power Supply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13E104A-5F16-407D-A394-BD4E81F5E3B5}"/>
              </a:ext>
            </a:extLst>
          </p:cNvPr>
          <p:cNvCxnSpPr/>
          <p:nvPr/>
        </p:nvCxnSpPr>
        <p:spPr>
          <a:xfrm>
            <a:off x="4541849" y="4432930"/>
            <a:ext cx="0" cy="32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E17FBEEA-1D82-413B-ADEC-7E42FCE579B3}"/>
              </a:ext>
            </a:extLst>
          </p:cNvPr>
          <p:cNvCxnSpPr>
            <a:cxnSpLocks/>
            <a:endCxn id="7" idx="0"/>
          </p:cNvCxnSpPr>
          <p:nvPr/>
        </p:nvCxnSpPr>
        <p:spPr>
          <a:xfrm rot="10800000" flipV="1">
            <a:off x="2345502" y="4132052"/>
            <a:ext cx="1393361" cy="1511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CC9020A-62C5-47C6-B42F-38ED74FBDB1B}"/>
              </a:ext>
            </a:extLst>
          </p:cNvPr>
          <p:cNvCxnSpPr/>
          <p:nvPr/>
        </p:nvCxnSpPr>
        <p:spPr>
          <a:xfrm flipV="1">
            <a:off x="770019" y="4024909"/>
            <a:ext cx="2968843" cy="6637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C87A62F-4DCA-425E-BD0C-240630EAE3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2166" y="3157522"/>
            <a:ext cx="1658901" cy="78636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519B0587-BB4F-4AF4-9667-A53FA127F5FB}"/>
              </a:ext>
            </a:extLst>
          </p:cNvPr>
          <p:cNvSpPr/>
          <p:nvPr/>
        </p:nvSpPr>
        <p:spPr>
          <a:xfrm>
            <a:off x="10734478" y="3411555"/>
            <a:ext cx="1280160" cy="27829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Smart Agriculture</a:t>
            </a:r>
          </a:p>
        </p:txBody>
      </p:sp>
    </p:spTree>
    <p:extLst>
      <p:ext uri="{BB962C8B-B14F-4D97-AF65-F5344CB8AC3E}">
        <p14:creationId xmlns:p14="http://schemas.microsoft.com/office/powerpoint/2010/main" val="39650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6478" y="1113124"/>
          <a:ext cx="11513550" cy="498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8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0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6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Parameter</a:t>
                      </a: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AR0221</a:t>
                      </a:r>
                    </a:p>
                  </a:txBody>
                  <a:tcPr marL="121888" marR="121888" marT="60944" marB="6094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AR0430/AR0431</a:t>
                      </a:r>
                    </a:p>
                  </a:txBody>
                  <a:tcPr marL="121888" marR="121888" marT="60944" marB="6094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AR0521/AR0522</a:t>
                      </a:r>
                    </a:p>
                  </a:txBody>
                  <a:tcPr marL="121888" marR="121888" marT="60944" marB="6094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AR0821</a:t>
                      </a:r>
                    </a:p>
                  </a:txBody>
                  <a:tcPr marL="121888" marR="121888" marT="60944" marB="6094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23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Optical Format</a:t>
                      </a: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1/1.7”</a:t>
                      </a: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1/3.1”</a:t>
                      </a: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1/2.5”</a:t>
                      </a: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1/1.7”</a:t>
                      </a:r>
                    </a:p>
                  </a:txBody>
                  <a:tcPr marL="121888" marR="121888" marT="60944" marB="6094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23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Output Resolution</a:t>
                      </a: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1920 x 1080</a:t>
                      </a:r>
                      <a:endParaRPr lang="en-US" sz="14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2316 x 1746</a:t>
                      </a:r>
                      <a:endParaRPr lang="en-US" sz="14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1280 x 800</a:t>
                      </a: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3840 x 2160</a:t>
                      </a:r>
                    </a:p>
                  </a:txBody>
                  <a:tcPr marL="121888" marR="121888" marT="60944" marB="6094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23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Frame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Rate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60fps</a:t>
                      </a: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120fps</a:t>
                      </a: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60fps</a:t>
                      </a: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60fps</a:t>
                      </a:r>
                    </a:p>
                  </a:txBody>
                  <a:tcPr marL="121888" marR="121888" marT="60944" marB="6094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23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Pixel</a:t>
                      </a: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4.2</a:t>
                      </a:r>
                      <a:r>
                        <a:rPr lang="el-GR" sz="1400" b="0" dirty="0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2.0</a:t>
                      </a:r>
                      <a:r>
                        <a:rPr lang="el-GR" sz="14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  <a:r>
                        <a:rPr lang="el-GR" sz="14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  <a:r>
                        <a:rPr lang="el-GR" sz="14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121888" marR="121888" marT="60944" marB="6094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23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Chroma</a:t>
                      </a: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RGB</a:t>
                      </a: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RGB</a:t>
                      </a: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Mono/RGB</a:t>
                      </a: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RGB</a:t>
                      </a:r>
                    </a:p>
                  </a:txBody>
                  <a:tcPr marL="121888" marR="121888" marT="60944" marB="6094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53894764"/>
                  </a:ext>
                </a:extLst>
              </a:tr>
              <a:tr h="34323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Relative QE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wrt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AR0221)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1.0/1.0/1.0</a:t>
                      </a: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0.9/0.9/0.8 || 0.9/1.6/1.8</a:t>
                      </a: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1.1/1.0/1.0 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</a:rPr>
                        <a:t>||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1.1/1.6/1.8</a:t>
                      </a: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1.2/1.0/1.0</a:t>
                      </a:r>
                    </a:p>
                  </a:txBody>
                  <a:tcPr marL="121888" marR="121888" marT="60944" marB="6094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59223542"/>
                  </a:ext>
                </a:extLst>
              </a:tr>
              <a:tr h="343239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SNRmax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41dB</a:t>
                      </a: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39dB/42dB</a:t>
                      </a: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40dB</a:t>
                      </a: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41dB</a:t>
                      </a:r>
                    </a:p>
                  </a:txBody>
                  <a:tcPr marL="121888" marR="121888" marT="60944" marB="6094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510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Dynamic Range</a:t>
                      </a: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Linear 66dB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LI-HDR 100dB</a:t>
                      </a:r>
                    </a:p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Linear 78dB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Linear 74dB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LI-HDR 100dB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Linear 78dB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LI-HDR 100dB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3exp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eHDR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120dB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4exp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eHDR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&gt;140dB</a:t>
                      </a:r>
                    </a:p>
                  </a:txBody>
                  <a:tcPr marL="121888" marR="121888" marT="60944" marB="6094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23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Power @ max fps</a:t>
                      </a: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284mW, 4.73mW/fps</a:t>
                      </a: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290mW; 2.42mW/fps</a:t>
                      </a: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320mW; 5.33mW/fps</a:t>
                      </a: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520mW; 8.67mW/fps</a:t>
                      </a:r>
                    </a:p>
                  </a:txBody>
                  <a:tcPr marL="121888" marR="121888" marT="60944" marB="6094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849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Output Interface</a:t>
                      </a: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MIPI 4-Lane</a:t>
                      </a: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MIPI DPHY 4-Lane, 1.5G/Lane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MIPI CPHY 2-Lane, 1.3G/Lane</a:t>
                      </a: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MIPI 4-Lane, 1.2G/Lane</a:t>
                      </a:r>
                    </a:p>
                  </a:txBody>
                  <a:tcPr marL="121888" marR="121888" marT="60944" marB="6094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MIPI 4-Lane, 1.68G/Lane</a:t>
                      </a:r>
                    </a:p>
                  </a:txBody>
                  <a:tcPr marL="121888" marR="121888" marT="60944" marB="6094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23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Package</a:t>
                      </a: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iBGA-87; 12x9mm</a:t>
                      </a:r>
                    </a:p>
                  </a:txBody>
                  <a:tcPr marL="121888" marR="121888" marT="60944" marB="6094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mPLCC-52; 12x12mm</a:t>
                      </a:r>
                    </a:p>
                  </a:txBody>
                  <a:tcPr marL="121888" marR="121888" marT="60944" marB="6094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mPLCC-53; 12x12mm</a:t>
                      </a:r>
                    </a:p>
                  </a:txBody>
                  <a:tcPr marL="121888" marR="121888" marT="60944" marB="6094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iBGA-95; 11x8mm</a:t>
                      </a:r>
                    </a:p>
                  </a:txBody>
                  <a:tcPr marL="121888" marR="121888" marT="60944" marB="6094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onsemi</a:t>
            </a:r>
            <a:r>
              <a:rPr lang="en-US" dirty="0"/>
              <a:t> High Performance Rolling Shutter Sensors</a:t>
            </a:r>
          </a:p>
        </p:txBody>
      </p:sp>
    </p:spTree>
    <p:extLst>
      <p:ext uri="{BB962C8B-B14F-4D97-AF65-F5344CB8AC3E}">
        <p14:creationId xmlns:p14="http://schemas.microsoft.com/office/powerpoint/2010/main" val="122290002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BB62-EC36-4320-8046-7F31A70A4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 – Comparative Analysis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2D22BB7-4681-44C1-891D-AF7646610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280483"/>
              </p:ext>
            </p:extLst>
          </p:nvPr>
        </p:nvGraphicFramePr>
        <p:xfrm>
          <a:off x="509680" y="951805"/>
          <a:ext cx="11040635" cy="520978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983475">
                  <a:extLst>
                    <a:ext uri="{9D8B030D-6E8A-4147-A177-3AD203B41FA5}">
                      <a16:colId xmlns:a16="http://schemas.microsoft.com/office/drawing/2014/main" val="2723324999"/>
                    </a:ext>
                  </a:extLst>
                </a:gridCol>
                <a:gridCol w="1863908">
                  <a:extLst>
                    <a:ext uri="{9D8B030D-6E8A-4147-A177-3AD203B41FA5}">
                      <a16:colId xmlns:a16="http://schemas.microsoft.com/office/drawing/2014/main" val="32560119"/>
                    </a:ext>
                  </a:extLst>
                </a:gridCol>
                <a:gridCol w="2020010">
                  <a:extLst>
                    <a:ext uri="{9D8B030D-6E8A-4147-A177-3AD203B41FA5}">
                      <a16:colId xmlns:a16="http://schemas.microsoft.com/office/drawing/2014/main" val="593672668"/>
                    </a:ext>
                  </a:extLst>
                </a:gridCol>
                <a:gridCol w="1548385">
                  <a:extLst>
                    <a:ext uri="{9D8B030D-6E8A-4147-A177-3AD203B41FA5}">
                      <a16:colId xmlns:a16="http://schemas.microsoft.com/office/drawing/2014/main" val="2382738687"/>
                    </a:ext>
                  </a:extLst>
                </a:gridCol>
                <a:gridCol w="1863908">
                  <a:extLst>
                    <a:ext uri="{9D8B030D-6E8A-4147-A177-3AD203B41FA5}">
                      <a16:colId xmlns:a16="http://schemas.microsoft.com/office/drawing/2014/main" val="3290165479"/>
                    </a:ext>
                  </a:extLst>
                </a:gridCol>
                <a:gridCol w="1760949">
                  <a:extLst>
                    <a:ext uri="{9D8B030D-6E8A-4147-A177-3AD203B41FA5}">
                      <a16:colId xmlns:a16="http://schemas.microsoft.com/office/drawing/2014/main" val="1363350973"/>
                    </a:ext>
                  </a:extLst>
                </a:gridCol>
              </a:tblGrid>
              <a:tr h="51611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Parameter</a:t>
                      </a:r>
                    </a:p>
                  </a:txBody>
                  <a:tcPr marT="34290" marB="34290" anchor="ctr">
                    <a:solidFill>
                      <a:srgbClr val="3A4D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</a:rPr>
                        <a:t>onsemi</a:t>
                      </a:r>
                    </a:p>
                  </a:txBody>
                  <a:tcPr marT="34290" marB="34290" anchor="ctr">
                    <a:solidFill>
                      <a:srgbClr val="3A4D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Sony 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marT="34290" marB="34290" anchor="ctr">
                    <a:solidFill>
                      <a:srgbClr val="3A4D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Sony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marT="34290" marB="34290" anchor="ctr">
                    <a:solidFill>
                      <a:srgbClr val="3A4D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Omnivision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marT="34290" marB="34290" anchor="ctr">
                    <a:solidFill>
                      <a:srgbClr val="3A4D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Smartsens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marT="34290" marB="34290" anchor="ctr">
                    <a:solidFill>
                      <a:srgbClr val="3A4D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694269"/>
                  </a:ext>
                </a:extLst>
              </a:tr>
              <a:tr h="424362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Comp P/N</a:t>
                      </a:r>
                    </a:p>
                  </a:txBody>
                  <a:tcPr marT="34290" marB="34290" anchor="ctr">
                    <a:solidFill>
                      <a:srgbClr val="3A4D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AR0821</a:t>
                      </a:r>
                    </a:p>
                  </a:txBody>
                  <a:tcPr marT="34290" marB="34290" anchor="ctr">
                    <a:solidFill>
                      <a:srgbClr val="DA7F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IMX415/515/715</a:t>
                      </a: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IMX334</a:t>
                      </a: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OS08A10/20</a:t>
                      </a: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SC8238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681584"/>
                  </a:ext>
                </a:extLst>
              </a:tr>
              <a:tr h="37848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Resolution</a:t>
                      </a:r>
                    </a:p>
                  </a:txBody>
                  <a:tcPr marT="34290" marB="34290" anchor="ctr">
                    <a:solidFill>
                      <a:srgbClr val="3A4D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3840 x 2160</a:t>
                      </a:r>
                    </a:p>
                  </a:txBody>
                  <a:tcPr marT="34290" marB="34290" anchor="ctr">
                    <a:solidFill>
                      <a:srgbClr val="DA7F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3840 x 2160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3840 x 2160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3840 x 2160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3840 x 2160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621627"/>
                  </a:ext>
                </a:extLst>
              </a:tr>
              <a:tr h="29896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Pixel Size</a:t>
                      </a:r>
                    </a:p>
                  </a:txBody>
                  <a:tcPr marT="34290" marB="34290" anchor="ctr">
                    <a:solidFill>
                      <a:srgbClr val="3A4D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2.1</a:t>
                      </a:r>
                      <a:r>
                        <a:rPr lang="el-GR" sz="1600" dirty="0">
                          <a:solidFill>
                            <a:schemeClr val="bg1"/>
                          </a:solidFill>
                          <a:latin typeface="+mn-lt"/>
                        </a:rPr>
                        <a:t>μ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34290" marB="34290" anchor="ctr">
                    <a:solidFill>
                      <a:srgbClr val="DA7F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1.45</a:t>
                      </a:r>
                      <a:r>
                        <a:rPr lang="el-GR" sz="1600" dirty="0">
                          <a:solidFill>
                            <a:schemeClr val="tx1"/>
                          </a:solidFill>
                          <a:latin typeface="+mn-lt"/>
                        </a:rPr>
                        <a:t>μ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2.0</a:t>
                      </a:r>
                      <a:r>
                        <a:rPr kumimoji="0" lang="el-GR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μ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2.0</a:t>
                      </a:r>
                      <a:r>
                        <a:rPr kumimoji="0" lang="el-GR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μ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1.50</a:t>
                      </a:r>
                      <a:r>
                        <a:rPr kumimoji="0" lang="el-GR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μ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948353"/>
                  </a:ext>
                </a:extLst>
              </a:tr>
              <a:tr h="37848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Optical Format</a:t>
                      </a:r>
                    </a:p>
                  </a:txBody>
                  <a:tcPr marT="34290" marB="34290" anchor="ctr">
                    <a:solidFill>
                      <a:srgbClr val="3A4D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1/1.7”</a:t>
                      </a:r>
                    </a:p>
                  </a:txBody>
                  <a:tcPr marT="34290" marB="34290" anchor="ctr">
                    <a:solidFill>
                      <a:srgbClr val="DA7F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1/2.8”</a:t>
                      </a: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1/1.8”</a:t>
                      </a: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1/1.8”</a:t>
                      </a: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1/2.7”</a:t>
                      </a: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279189"/>
                  </a:ext>
                </a:extLst>
              </a:tr>
              <a:tr h="37848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Chroma</a:t>
                      </a:r>
                    </a:p>
                  </a:txBody>
                  <a:tcPr marT="34290" marB="34290" anchor="ctr">
                    <a:solidFill>
                      <a:srgbClr val="3A4D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RGB</a:t>
                      </a:r>
                    </a:p>
                  </a:txBody>
                  <a:tcPr marT="34290" marB="34290" anchor="ctr">
                    <a:solidFill>
                      <a:srgbClr val="DA7F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RGB</a:t>
                      </a: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Mono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/ RGB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RGB</a:t>
                      </a: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RGB</a:t>
                      </a: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061888"/>
                  </a:ext>
                </a:extLst>
              </a:tr>
              <a:tr h="37848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Frame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Rate @ 12b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34290" marB="34290" anchor="ctr">
                    <a:solidFill>
                      <a:srgbClr val="3A4D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60fps</a:t>
                      </a:r>
                    </a:p>
                  </a:txBody>
                  <a:tcPr marT="34290" marB="34290" anchor="ctr">
                    <a:solidFill>
                      <a:srgbClr val="DA7F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60fps/52fps/60fps</a:t>
                      </a: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60fps</a:t>
                      </a: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60fps</a:t>
                      </a: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30fps</a:t>
                      </a: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552423"/>
                  </a:ext>
                </a:extLst>
              </a:tr>
              <a:tr h="37848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</a:rPr>
                        <a:t>HDR @ 30fps</a:t>
                      </a:r>
                      <a:endParaRPr lang="en-US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solidFill>
                      <a:srgbClr val="3A4D5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latin typeface="+mn-lt"/>
                        </a:rPr>
                        <a:t>eHDR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</a:rPr>
                        <a:t> &gt;140dB</a:t>
                      </a:r>
                      <a:endParaRPr lang="en-US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solidFill>
                      <a:srgbClr val="DA7F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</a:rPr>
                        <a:t>LI-HDR (DOL)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</a:rPr>
                        <a:t>LI-HDR (DOL)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</a:rPr>
                        <a:t>LI-HDR 85dB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</a:rPr>
                        <a:t>LI-HDR 100dB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048340"/>
                  </a:ext>
                </a:extLst>
              </a:tr>
              <a:tr h="65374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Interface</a:t>
                      </a:r>
                    </a:p>
                  </a:txBody>
                  <a:tcPr marT="34290" marB="34290" anchor="ctr">
                    <a:solidFill>
                      <a:srgbClr val="3A4D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MIPI 4-Lane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FFFFFF"/>
                          </a:solidFill>
                          <a:latin typeface="+mn-lt"/>
                        </a:rPr>
                        <a:t>1.68G/Lane</a:t>
                      </a:r>
                      <a:endParaRPr lang="en-US" sz="1600" baseline="3000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T="34290" marB="34290" anchor="ctr">
                    <a:solidFill>
                      <a:srgbClr val="DA7F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MIPI 4-Lane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1.56G/Lane</a:t>
                      </a: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MIPI 4-Lane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1.56G/Lane</a:t>
                      </a:r>
                      <a:endParaRPr lang="en-US" sz="160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MIPI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4-Lane</a:t>
                      </a:r>
                    </a:p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1.5G/Lane</a:t>
                      </a:r>
                      <a:endParaRPr lang="en-US" sz="160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MIPI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4-Lane</a:t>
                      </a:r>
                    </a:p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746M/Lane</a:t>
                      </a:r>
                      <a:endParaRPr lang="en-US" sz="160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387180"/>
                  </a:ext>
                </a:extLst>
              </a:tr>
              <a:tr h="37848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SNR1 (Lux)</a:t>
                      </a:r>
                    </a:p>
                  </a:txBody>
                  <a:tcPr marT="34290" marB="34290" anchor="ctr">
                    <a:solidFill>
                      <a:srgbClr val="3A4D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0.60</a:t>
                      </a:r>
                    </a:p>
                  </a:txBody>
                  <a:tcPr marT="34290" marB="34290" anchor="ctr">
                    <a:solidFill>
                      <a:srgbClr val="DA7F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0.79/0.76/0.73</a:t>
                      </a: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0.59</a:t>
                      </a: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NA</a:t>
                      </a: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NA</a:t>
                      </a: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301157"/>
                  </a:ext>
                </a:extLst>
              </a:tr>
              <a:tr h="37848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Power</a:t>
                      </a:r>
                    </a:p>
                  </a:txBody>
                  <a:tcPr marT="34290" marB="34290" anchor="ctr">
                    <a:solidFill>
                      <a:srgbClr val="3A4D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520mW @ 60fps</a:t>
                      </a:r>
                    </a:p>
                  </a:txBody>
                  <a:tcPr marT="34290" marB="34290" anchor="ctr">
                    <a:solidFill>
                      <a:srgbClr val="DA7F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582mW/??/??</a:t>
                      </a: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523mW</a:t>
                      </a: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792mW @ 60fps</a:t>
                      </a: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408677"/>
                  </a:ext>
                </a:extLst>
              </a:tr>
              <a:tr h="65374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Package</a:t>
                      </a:r>
                    </a:p>
                  </a:txBody>
                  <a:tcPr marT="34290" marB="34290" anchor="ctr">
                    <a:solidFill>
                      <a:srgbClr val="3A4D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iBGA-95</a:t>
                      </a:r>
                    </a:p>
                  </a:txBody>
                  <a:tcPr marT="34290" marB="34290" anchor="ctr">
                    <a:solidFill>
                      <a:srgbClr val="DA7F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LGA-114/BGA-65/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LGA-114</a:t>
                      </a: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LGA-128</a:t>
                      </a: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CSP-92</a:t>
                      </a: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CSP-41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PLCC-48</a:t>
                      </a: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331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81096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AR0821CS – Collateral &amp; Support</a:t>
            </a:r>
          </a:p>
        </p:txBody>
      </p:sp>
      <p:sp>
        <p:nvSpPr>
          <p:cNvPr id="7" name="Rectangle 6"/>
          <p:cNvSpPr/>
          <p:nvPr/>
        </p:nvSpPr>
        <p:spPr>
          <a:xfrm>
            <a:off x="816734" y="5482779"/>
            <a:ext cx="10555356" cy="6856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9" dirty="0"/>
              <a:t>AR0821 External DevWare Software &amp; Technical Documentation–</a:t>
            </a:r>
            <a:br>
              <a:rPr lang="en-US" sz="1999" dirty="0"/>
            </a:br>
            <a:r>
              <a:rPr lang="en-US" sz="1999" dirty="0">
                <a:solidFill>
                  <a:schemeClr val="accent3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AR0821 Image Sensor Portal</a:t>
            </a:r>
            <a:endParaRPr lang="en-US" sz="1999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E5ABD9-AD04-40FE-8643-FAD51D697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67" y="3052000"/>
            <a:ext cx="11436546" cy="21806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F01DAE8-6B6D-4020-A9A3-ACF23972A472}"/>
              </a:ext>
            </a:extLst>
          </p:cNvPr>
          <p:cNvSpPr/>
          <p:nvPr/>
        </p:nvSpPr>
        <p:spPr>
          <a:xfrm>
            <a:off x="8145518" y="1485211"/>
            <a:ext cx="3712595" cy="58799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Pricing – Contact </a:t>
            </a:r>
            <a:r>
              <a:rPr lang="en-US" b="1" dirty="0" err="1">
                <a:solidFill>
                  <a:schemeClr val="bg1"/>
                </a:solidFill>
              </a:rPr>
              <a:t>onsemi</a:t>
            </a:r>
            <a:r>
              <a:rPr lang="en-US" b="1" dirty="0">
                <a:solidFill>
                  <a:schemeClr val="bg1"/>
                </a:solidFill>
              </a:rPr>
              <a:t> Sales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59D8640-C018-4D1D-9806-40F148AD4DDE}"/>
              </a:ext>
            </a:extLst>
          </p:cNvPr>
          <p:cNvSpPr/>
          <p:nvPr/>
        </p:nvSpPr>
        <p:spPr>
          <a:xfrm>
            <a:off x="421567" y="1072055"/>
            <a:ext cx="3887674" cy="149246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hlinkClick r:id="rId4"/>
              </a:rPr>
              <a:t>AR0821CS FAE Training</a:t>
            </a:r>
            <a:endParaRPr lang="en-US" dirty="0"/>
          </a:p>
          <a:p>
            <a:r>
              <a:rPr lang="en-US" dirty="0">
                <a:hlinkClick r:id="rId4"/>
              </a:rPr>
              <a:t>AR0821CS Product Presentation</a:t>
            </a:r>
            <a:endParaRPr lang="en-US" dirty="0"/>
          </a:p>
          <a:p>
            <a:r>
              <a:rPr lang="en-US" dirty="0">
                <a:hlinkClick r:id="rId4"/>
              </a:rPr>
              <a:t>AR0821CS Selling Guide</a:t>
            </a:r>
            <a:endParaRPr lang="en-US" dirty="0"/>
          </a:p>
          <a:p>
            <a:r>
              <a:rPr lang="en-US" dirty="0">
                <a:hlinkClick r:id="rId5"/>
              </a:rPr>
              <a:t>AR0821CS Evaluation Board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321057-FA3C-4C27-94C7-448627A543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103767" y="534942"/>
            <a:ext cx="1492470" cy="256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8936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nsemi White Confidential">
  <a:themeElements>
    <a:clrScheme name="Custom 35">
      <a:dk1>
        <a:srgbClr val="000000"/>
      </a:dk1>
      <a:lt1>
        <a:srgbClr val="FFFFFF"/>
      </a:lt1>
      <a:dk2>
        <a:srgbClr val="465E66"/>
      </a:dk2>
      <a:lt2>
        <a:srgbClr val="DBAC17"/>
      </a:lt2>
      <a:accent1>
        <a:srgbClr val="E97D2E"/>
      </a:accent1>
      <a:accent2>
        <a:srgbClr val="A64626"/>
      </a:accent2>
      <a:accent3>
        <a:srgbClr val="3880F6"/>
      </a:accent3>
      <a:accent4>
        <a:srgbClr val="276990"/>
      </a:accent4>
      <a:accent5>
        <a:srgbClr val="009691"/>
      </a:accent5>
      <a:accent6>
        <a:srgbClr val="34A6C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nsemi White Confidential.pptx" id="{E2543215-49E3-4FFE-AD16-DA107AE0F6E3}" vid="{AE850E41-503E-4701-B538-C3991D66FC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4678c56-0b70-41a7-9cf0-17b28b6c32bd">F4YVM2C5QEYC-631468080-77</_dlc_DocId>
    <_dlc_DocIdUrl xmlns="e4678c56-0b70-41a7-9cf0-17b28b6c32bd">
      <Url>http://theconnection.onsemi.com/sm/mc/_layouts/15/DocIdRedir.aspx?ID=F4YVM2C5QEYC-631468080-77</Url>
      <Description>F4YVM2C5QEYC-631468080-77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A9054086F0942B3853AFC0E787513" ma:contentTypeVersion="3" ma:contentTypeDescription="Create a new document." ma:contentTypeScope="" ma:versionID="4c7a760a323f5a68a6512d89a72e4fe4">
  <xsd:schema xmlns:xsd="http://www.w3.org/2001/XMLSchema" xmlns:xs="http://www.w3.org/2001/XMLSchema" xmlns:p="http://schemas.microsoft.com/office/2006/metadata/properties" xmlns:ns2="e4678c56-0b70-41a7-9cf0-17b28b6c32bd" targetNamespace="http://schemas.microsoft.com/office/2006/metadata/properties" ma:root="true" ma:fieldsID="08cc4399a8feb847a802c6ab2e823d6b" ns2:_="">
    <xsd:import namespace="e4678c56-0b70-41a7-9cf0-17b28b6c32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78c56-0b70-41a7-9cf0-17b28b6c32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CCE901-B635-4941-8D96-90A6EE6A154C}">
  <ds:schemaRefs>
    <ds:schemaRef ds:uri="http://schemas.microsoft.com/office/2006/metadata/properties"/>
    <ds:schemaRef ds:uri="http://schemas.microsoft.com/office/infopath/2007/PartnerControls"/>
    <ds:schemaRef ds:uri="e4678c56-0b70-41a7-9cf0-17b28b6c32bd"/>
  </ds:schemaRefs>
</ds:datastoreItem>
</file>

<file path=customXml/itemProps2.xml><?xml version="1.0" encoding="utf-8"?>
<ds:datastoreItem xmlns:ds="http://schemas.openxmlformats.org/officeDocument/2006/customXml" ds:itemID="{37DD51F4-A90B-4333-9B67-D18D8728B56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B258ACD-B70D-4990-8F2A-B832FB85D7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678c56-0b70-41a7-9cf0-17b28b6c3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7499A3-D764-455F-B814-2310D0C99F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Confidential Template</Template>
  <TotalTime>1381</TotalTime>
  <Words>755</Words>
  <Application>Microsoft Office PowerPoint</Application>
  <PresentationFormat>Custom</PresentationFormat>
  <Paragraphs>221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Inter Medium</vt:lpstr>
      <vt:lpstr>Wingdings</vt:lpstr>
      <vt:lpstr>onsemi White Confidential</vt:lpstr>
      <vt:lpstr>AR0821CS</vt:lpstr>
      <vt:lpstr>AR0821CS</vt:lpstr>
      <vt:lpstr>onsemi High Performance Rolling Shutter Sensors</vt:lpstr>
      <vt:lpstr>Competition – Comparative Analysis</vt:lpstr>
      <vt:lpstr>AR0821CS – Collateral &amp;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Number / Family Name</dc:title>
  <dc:creator>Thomas Skinner</dc:creator>
  <cp:lastModifiedBy>Thomas Skinner</cp:lastModifiedBy>
  <cp:revision>21</cp:revision>
  <dcterms:created xsi:type="dcterms:W3CDTF">2021-10-12T18:47:32Z</dcterms:created>
  <dcterms:modified xsi:type="dcterms:W3CDTF">2021-10-28T21:02:59Z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0x010100E82A9054086F0942B3853AFC0E787513</vt:lpwstr>
  </property>
  <property fmtid="{D5CDD505-2E9C-101B-9397-08002B2CF9AE}" pid="3" name="_dlc_DocIdItemGuid">
    <vt:lpwstr>a4270652-af2e-452e-b62d-324ffc574525</vt:lpwstr>
  </property>
</Properties>
</file>