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89" r:id="rId6"/>
    <p:sldId id="285" r:id="rId7"/>
    <p:sldId id="286" r:id="rId8"/>
    <p:sldId id="305" r:id="rId9"/>
    <p:sldId id="287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66049-6097-4DF7-A827-768499E0D48E}" v="39" dt="2021-09-10T00:12:48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9770" autoAdjust="0"/>
  </p:normalViewPr>
  <p:slideViewPr>
    <p:cSldViewPr snapToGrid="0" showGuides="1">
      <p:cViewPr varScale="1">
        <p:scale>
          <a:sx n="112" d="100"/>
          <a:sy n="112" d="100"/>
        </p:scale>
        <p:origin x="324" y="96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35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*Mandatory </a:t>
            </a:r>
            <a:r>
              <a:rPr lang="en-US" baseline="0" dirty="0"/>
              <a:t>Slide*</a:t>
            </a:r>
            <a:endParaRPr lang="en-US" dirty="0"/>
          </a:p>
          <a:p>
            <a:endParaRPr lang="en-US" dirty="0"/>
          </a:p>
          <a:p>
            <a:r>
              <a:rPr lang="en-US" dirty="0"/>
              <a:t>Above information</a:t>
            </a:r>
            <a:r>
              <a:rPr lang="en-US" baseline="0" dirty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04" y="6245225"/>
            <a:ext cx="1658039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522" y="3472044"/>
            <a:ext cx="93463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20" y="2516583"/>
            <a:ext cx="11228955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085" y="3799814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F2D460-E488-49B5-A4C8-6172D176F271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282" y="6501525"/>
            <a:ext cx="1358535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259" y="376518"/>
            <a:ext cx="967936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09920" y="1116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259" y="1519518"/>
            <a:ext cx="967936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09920" y="2259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259" y="2672067"/>
            <a:ext cx="967936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09920" y="3411656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259" y="3824616"/>
            <a:ext cx="967936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09920" y="4564205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259" y="4977165"/>
            <a:ext cx="967936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09920" y="5716754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908408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54C0-C2DE-46F7-A010-0B70C53EA8F8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07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694-EEF0-4B5D-9565-7F5D31BFAC79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20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-64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9721"/>
            <a:ext cx="10699454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9618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Internal Use Only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668" r:id="rId21"/>
    <p:sldLayoutId id="2147483730" r:id="rId22"/>
    <p:sldLayoutId id="2147483731" r:id="rId23"/>
    <p:sldLayoutId id="2147483732" r:id="rId24"/>
    <p:sldLayoutId id="2147483733" r:id="rId25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lesconnect.onsemi.com/sh/M74Jsx" TargetMode="External"/><Relationship Id="rId7" Type="http://schemas.openxmlformats.org/officeDocument/2006/relationships/hyperlink" Target="https://www.onsemi.com/pub/collateral/751en.pdf" TargetMode="External"/><Relationship Id="rId2" Type="http://schemas.openxmlformats.org/officeDocument/2006/relationships/hyperlink" Target="https://www.onsemi.com/pdf/datasheet/ncid9210-d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hyperlink" Target="https://www.onsemi.com/pub/collateral/evbum2758-d.pdf" TargetMode="External"/><Relationship Id="rId4" Type="http://schemas.openxmlformats.org/officeDocument/2006/relationships/hyperlink" Target="https://salesconnect.onsemi.com/sh/doaLl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NCID9210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High Speed Dual-Channel, Bi-Directional Ceramic Digital Isolator</a:t>
            </a:r>
          </a:p>
          <a:p>
            <a:r>
              <a:rPr lang="en-US" dirty="0"/>
              <a:t>SOIC16 W</a:t>
            </a:r>
          </a:p>
          <a:p>
            <a:r>
              <a:rPr lang="en-US" dirty="0"/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940071" y="4066373"/>
            <a:ext cx="359306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Value Proposition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>
                <a:latin typeface="+mj-lt"/>
              </a:rPr>
              <a:t>NCID9210 </a:t>
            </a:r>
            <a:r>
              <a:rPr lang="en-US" sz="2399" i="1" dirty="0"/>
              <a:t>Bi-Directional Ceramic Digital Isolator</a:t>
            </a:r>
            <a:endParaRPr lang="en-US" sz="2399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156" y="615381"/>
            <a:ext cx="2800038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Product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5021" y="742172"/>
            <a:ext cx="208528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717" y="2527891"/>
            <a:ext cx="6084053" cy="289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 High Speed:</a:t>
            </a:r>
          </a:p>
          <a:p>
            <a:pPr marL="628461" lvl="1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50 Mbit/s Data Rate (NRZ)</a:t>
            </a:r>
          </a:p>
          <a:p>
            <a:pPr marL="628461" lvl="1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25 ns Maximum Propagation Delay</a:t>
            </a:r>
          </a:p>
          <a:p>
            <a:pPr marL="628461" lvl="1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10 ns Maximum Pulse Width Distortion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Off−Chip Capacitive Isolation to Achieve Reliable High Voltage Insulation</a:t>
            </a:r>
          </a:p>
          <a:p>
            <a:pPr marL="628461" lvl="1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DTI (Distance Through Insulation): ≥ 0.5 mm</a:t>
            </a:r>
          </a:p>
          <a:p>
            <a:pPr marL="628461" lvl="1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Maximum Working Insulation Voltage: 2000 </a:t>
            </a:r>
            <a:r>
              <a:rPr lang="en-US" sz="1200" dirty="0" err="1">
                <a:solidFill>
                  <a:schemeClr val="tx2"/>
                </a:solidFill>
                <a:cs typeface="Arial" panose="020B0604020202020204" pitchFamily="34" charset="0"/>
              </a:rPr>
              <a:t>Vpeak</a:t>
            </a:r>
            <a:endParaRPr 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Full Duplex, Bi−directional Communication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100 KV/s Minimum Common Mode Rejection 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NCIV Prefix for Automotive and Other Applications Requiring Unique Site and Control Change Requirements; AEC−Q100 Qualified and PPAP Capable (Pending)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Safety and Regulatory Approvals</a:t>
            </a:r>
          </a:p>
          <a:p>
            <a:pPr marL="628461" lvl="1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UL1577, 5000 VRMS for 1 Minute</a:t>
            </a:r>
          </a:p>
          <a:p>
            <a:pPr marL="628461" lvl="1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DIN VDE V 0884−11 (Pending)</a:t>
            </a: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880725" y="1224056"/>
            <a:ext cx="4319434" cy="17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57150" indent="-5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3C5583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Isolated PWM Control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Industrial Fieldbus Communications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Microprocessor System Interface (SPI, I2C, etc.)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Programmable Logic Control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Isolated Data Acquisition System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Voltage Level Translator</a:t>
            </a:r>
          </a:p>
          <a:p>
            <a:pPr marL="0" indent="0">
              <a:spcBef>
                <a:spcPct val="0"/>
              </a:spcBef>
              <a:buClr>
                <a:schemeClr val="tx1"/>
              </a:buClr>
              <a:buSzPct val="80000"/>
              <a:buNone/>
            </a:pPr>
            <a:endParaRPr lang="en-US" altLang="en-US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0" indent="0">
              <a:spcBef>
                <a:spcPct val="0"/>
              </a:spcBef>
              <a:buClr>
                <a:schemeClr val="tx1"/>
              </a:buClr>
              <a:buSzPct val="8000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Found in Power Supplies, Motor Control, Network Communications, On Board Charging, Industrial Machines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7020" y="1076926"/>
            <a:ext cx="6148178" cy="138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2"/>
                </a:solidFill>
                <a:cs typeface="Arial" pitchFamily="34" charset="0"/>
              </a:rPr>
              <a:t>The NCID9210 devices are galvanically isolated full duplex, bi−directional, high−speed dual−channel digital isolators. These devices support isolated communications thereby allowing digital signals to communicate between systems without conducting ground loops or hazardous voltages.</a:t>
            </a:r>
          </a:p>
          <a:p>
            <a:endParaRPr lang="en-US" altLang="ja-JP" sz="12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en-US" altLang="ja-JP" sz="1200" dirty="0" err="1">
                <a:solidFill>
                  <a:schemeClr val="tx2"/>
                </a:solidFill>
                <a:cs typeface="Arial" pitchFamily="34" charset="0"/>
              </a:rPr>
              <a:t>onsemi’s</a:t>
            </a:r>
            <a:r>
              <a:rPr lang="en-US" altLang="ja-JP" sz="1200" dirty="0">
                <a:solidFill>
                  <a:schemeClr val="tx2"/>
                </a:solidFill>
                <a:cs typeface="Arial" pitchFamily="34" charset="0"/>
              </a:rPr>
              <a:t> digital isolation technology results in superior electrical performance with safety reliability of &gt;0.5 mm insulator barrier.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80725" y="4527918"/>
            <a:ext cx="3979518" cy="181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Performance of a digital isolator with safety advantages of an </a:t>
            </a:r>
            <a:r>
              <a:rPr lang="en-US" sz="1400" dirty="0" err="1">
                <a:solidFill>
                  <a:schemeClr val="tx2"/>
                </a:solidFill>
                <a:cs typeface="Arial" panose="020B0604020202020204" pitchFamily="34" charset="0"/>
              </a:rPr>
              <a:t>optocoupler</a:t>
            </a:r>
            <a:endParaRPr lang="en-US" sz="1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Reliable High Voltage Insulation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Device performance is predictable across a wide rang of voltages and temperatures.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Superior Lifetime 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Improves Noise Immunity while meeting EMC/EMI requirements.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D3B8EF-DA3B-304A-A33E-049A02578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98" y="3096133"/>
            <a:ext cx="761802" cy="7491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9E2D4E-F0CA-084A-9383-01E6916E1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61" y="3084614"/>
            <a:ext cx="761802" cy="7618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E1490B-F68C-9547-8754-EE15DD5CC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45" y="3082294"/>
            <a:ext cx="749105" cy="7491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1320A7-7633-424B-98D2-31B31C383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032" y="3084614"/>
            <a:ext cx="749105" cy="7618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4C8026-F192-B34A-80C2-F4BADE285B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81" y="3096133"/>
            <a:ext cx="761802" cy="7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0891" y="1821782"/>
            <a:ext cx="3274820" cy="1886654"/>
            <a:chOff x="1306286" y="1847465"/>
            <a:chExt cx="5822295" cy="4443470"/>
          </a:xfrm>
        </p:grpSpPr>
        <p:grpSp>
          <p:nvGrpSpPr>
            <p:cNvPr id="8" name="Group 7"/>
            <p:cNvGrpSpPr/>
            <p:nvPr/>
          </p:nvGrpSpPr>
          <p:grpSpPr>
            <a:xfrm>
              <a:off x="3376124" y="2164708"/>
              <a:ext cx="1682622" cy="2789860"/>
              <a:chOff x="3376124" y="2106147"/>
              <a:chExt cx="1682622" cy="278985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4217436" y="2106147"/>
                <a:ext cx="0" cy="2789853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3554963" y="2603241"/>
                <a:ext cx="1324947" cy="17956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3748" y="2603241"/>
                <a:ext cx="623597" cy="17956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000" dirty="0"/>
                  <a:t>Galvanic Isolation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76125" y="2779453"/>
                <a:ext cx="178837" cy="28283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76124" y="3957508"/>
                <a:ext cx="178837" cy="28283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79909" y="2779453"/>
                <a:ext cx="178837" cy="28283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879908" y="3957508"/>
                <a:ext cx="178837" cy="28283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306286" y="1847466"/>
              <a:ext cx="2069836" cy="34243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accent1"/>
                  </a:solidFill>
                </a:rPr>
                <a:t>Circuit 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58745" y="1847465"/>
              <a:ext cx="2069836" cy="342434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accent1"/>
                  </a:solidFill>
                </a:rPr>
                <a:t>Circuit B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53880" y="5208038"/>
              <a:ext cx="570045" cy="60494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07172" y="5208041"/>
              <a:ext cx="570045" cy="604948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Left-Right Arrow 12"/>
            <p:cNvSpPr/>
            <p:nvPr/>
          </p:nvSpPr>
          <p:spPr>
            <a:xfrm>
              <a:off x="2721663" y="5390939"/>
              <a:ext cx="2987772" cy="734637"/>
            </a:xfrm>
            <a:prstGeom prst="leftRightArrow">
              <a:avLst>
                <a:gd name="adj1" fmla="val 6372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High Impedance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1481" y="5711183"/>
              <a:ext cx="1051937" cy="579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accent1"/>
                  </a:solidFill>
                </a:rPr>
                <a:t>GND 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9074" y="5711183"/>
              <a:ext cx="1046239" cy="579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</a:rPr>
                <a:t>GND B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-1" y="529483"/>
            <a:ext cx="5094479" cy="101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9" b="1" dirty="0">
                <a:solidFill>
                  <a:schemeClr val="bg2">
                    <a:lumMod val="10000"/>
                  </a:schemeClr>
                </a:solidFill>
              </a:rPr>
              <a:t>Galvanic isolation</a:t>
            </a:r>
            <a:r>
              <a:rPr lang="en-US" sz="1999" dirty="0">
                <a:solidFill>
                  <a:schemeClr val="bg2">
                    <a:lumMod val="10000"/>
                  </a:schemeClr>
                </a:solidFill>
              </a:rPr>
              <a:t> is a principle of isolating functional sections of electrical systems to prevent current flow.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0657" y="576123"/>
            <a:ext cx="4811863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Galvanic Isolation Benefits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200" dirty="0"/>
              <a:t>Safety of End User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200" dirty="0"/>
              <a:t>Protecting LV circuits from HV Circuits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200" dirty="0"/>
              <a:t>Filtering of Common-Mode Noise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200" dirty="0"/>
              <a:t>Eliminating Ground Loop Noise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200" dirty="0"/>
              <a:t>Level-Shift between Power Domains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01" y="4867906"/>
            <a:ext cx="4809092" cy="15314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460186" y="4037502"/>
            <a:ext cx="601484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schemeClr val="bg2">
                    <a:lumMod val="10000"/>
                  </a:schemeClr>
                </a:solidFill>
              </a:rPr>
              <a:t>Off-Chip Capacitor With Ceramic Substrate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43" t="41432" r="35452" b="32834"/>
          <a:stretch/>
        </p:blipFill>
        <p:spPr>
          <a:xfrm>
            <a:off x="60582" y="4583678"/>
            <a:ext cx="907667" cy="5684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706305" y="4337529"/>
            <a:ext cx="2441440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Top View</a:t>
            </a:r>
          </a:p>
        </p:txBody>
      </p:sp>
      <p:pic>
        <p:nvPicPr>
          <p:cNvPr id="53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682385" y="4867905"/>
            <a:ext cx="2266867" cy="880653"/>
          </a:xfrm>
          <a:prstGeom prst="rect">
            <a:avLst/>
          </a:prstGeom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70" y="4556011"/>
            <a:ext cx="3433438" cy="187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413221" y="2592451"/>
            <a:ext cx="5553336" cy="138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200" dirty="0"/>
              <a:t>Bi-Directional communication between two isolated circuits.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200" dirty="0"/>
              <a:t>Off−chip ceramic capacitors that serve both as the isolation barrier and as the medium of transmission for signal switching using on−off keying (OOK) technique, 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200" dirty="0" err="1"/>
              <a:t>Tx</a:t>
            </a:r>
            <a:r>
              <a:rPr lang="en-US" sz="1200" dirty="0"/>
              <a:t>, modulates the VIN input logic state with a high frequency carrier signal. 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200" dirty="0"/>
              <a:t>Rx detects the barrier signal and demodulates it using an envelope detection technique.</a:t>
            </a:r>
          </a:p>
        </p:txBody>
      </p:sp>
      <p:sp>
        <p:nvSpPr>
          <p:cNvPr id="57" name="Title 2"/>
          <p:cNvSpPr>
            <a:spLocks noGrp="1"/>
          </p:cNvSpPr>
          <p:nvPr>
            <p:ph type="title"/>
          </p:nvPr>
        </p:nvSpPr>
        <p:spPr>
          <a:xfrm>
            <a:off x="155144" y="22484"/>
            <a:ext cx="9108815" cy="650717"/>
          </a:xfrm>
        </p:spPr>
        <p:txBody>
          <a:bodyPr>
            <a:noAutofit/>
          </a:bodyPr>
          <a:lstStyle/>
          <a:p>
            <a:r>
              <a:rPr lang="en-US" i="1" dirty="0">
                <a:latin typeface="+mj-lt"/>
              </a:rPr>
              <a:t>NCID9210 – A Technical Overview</a:t>
            </a:r>
            <a:endParaRPr lang="en-US" sz="2399" dirty="0"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54662" y="2162795"/>
            <a:ext cx="601484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schemeClr val="bg2">
                    <a:lumMod val="10000"/>
                  </a:schemeClr>
                </a:solidFill>
              </a:rPr>
              <a:t>Off-Chip Bi-Directional Basics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2D915C54-8298-2C40-ACAF-8FF9A1494A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03" y="775761"/>
            <a:ext cx="1025317" cy="1025317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-1" y="3934941"/>
            <a:ext cx="509447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094478" y="2018354"/>
            <a:ext cx="0" cy="47725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94478" y="2018353"/>
            <a:ext cx="709434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89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93"/>
            <a:ext cx="11228638" cy="698318"/>
          </a:xfrm>
        </p:spPr>
        <p:txBody>
          <a:bodyPr/>
          <a:lstStyle/>
          <a:p>
            <a:r>
              <a:rPr lang="en-US" dirty="0"/>
              <a:t>Power Supply Block Diagram</a:t>
            </a:r>
          </a:p>
        </p:txBody>
      </p:sp>
      <p:sp>
        <p:nvSpPr>
          <p:cNvPr id="10" name="AutoShape 6" descr="Why are there two lines between the transformer symbol? Why not 3 lines? -  Quora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>
              <a:defRPr/>
            </a:pPr>
            <a:endParaRPr lang="en-US" sz="1799">
              <a:solidFill>
                <a:srgbClr val="133455"/>
              </a:solidFill>
              <a:latin typeface="Franklin Gothic Book" panose="020B05030201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07" y="699211"/>
            <a:ext cx="6083807" cy="2509710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-1" y="3208921"/>
            <a:ext cx="11228638" cy="6983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z="3199" dirty="0"/>
              <a:t>Motor Control (AC-DC Inverter) Block Diagram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627" y="3822923"/>
            <a:ext cx="5527968" cy="26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80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 255"/>
          <p:cNvSpPr/>
          <p:nvPr/>
        </p:nvSpPr>
        <p:spPr>
          <a:xfrm>
            <a:off x="543801" y="2955457"/>
            <a:ext cx="2651069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Data Sheet</a:t>
            </a:r>
          </a:p>
          <a:p>
            <a:pPr algn="ctr"/>
            <a:r>
              <a:rPr lang="en-US" sz="2199" b="1" dirty="0">
                <a:solidFill>
                  <a:schemeClr val="tx2"/>
                </a:solidFill>
                <a:hlinkClick r:id="rId2"/>
              </a:rPr>
              <a:t>Click Here</a:t>
            </a:r>
            <a:endParaRPr lang="en-US" sz="2199" b="1" dirty="0">
              <a:solidFill>
                <a:schemeClr val="tx2"/>
              </a:solidFill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3392218" y="2955457"/>
            <a:ext cx="2651069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Digi-Max </a:t>
            </a:r>
            <a:r>
              <a:rPr lang="en-US" sz="2199" b="1" dirty="0" err="1">
                <a:solidFill>
                  <a:schemeClr val="tx2"/>
                </a:solidFill>
              </a:rPr>
              <a:t>Xref</a:t>
            </a:r>
            <a:endParaRPr lang="en-US" sz="2199" b="1" dirty="0">
              <a:solidFill>
                <a:schemeClr val="tx2"/>
              </a:solidFill>
            </a:endParaRPr>
          </a:p>
          <a:p>
            <a:pPr algn="ctr">
              <a:tabLst>
                <a:tab pos="568155" algn="l"/>
              </a:tabLst>
            </a:pPr>
            <a:r>
              <a:rPr lang="en-US" sz="2199" b="1" dirty="0">
                <a:solidFill>
                  <a:schemeClr val="tx2"/>
                </a:solidFill>
                <a:hlinkClick r:id="rId3"/>
              </a:rPr>
              <a:t>Click Here</a:t>
            </a:r>
            <a:endParaRPr lang="en-US" sz="2199" b="1" dirty="0">
              <a:solidFill>
                <a:schemeClr val="tx2"/>
              </a:solidFill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6240635" y="2955457"/>
            <a:ext cx="2651069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Digi-Max Video</a:t>
            </a:r>
          </a:p>
          <a:p>
            <a:pPr algn="ctr">
              <a:tabLst>
                <a:tab pos="568155" algn="l"/>
              </a:tabLst>
            </a:pPr>
            <a:r>
              <a:rPr lang="en-US" sz="2199" b="1" dirty="0">
                <a:solidFill>
                  <a:schemeClr val="tx2"/>
                </a:solidFill>
                <a:hlinkClick r:id="rId4"/>
              </a:rPr>
              <a:t>Click Here</a:t>
            </a:r>
            <a:endParaRPr lang="en-US" sz="2199" dirty="0">
              <a:solidFill>
                <a:schemeClr val="tx2"/>
              </a:solidFill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9089051" y="2955457"/>
            <a:ext cx="2651069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Evaluation Boards</a:t>
            </a:r>
          </a:p>
          <a:p>
            <a:pPr algn="ctr">
              <a:tabLst>
                <a:tab pos="568155" algn="l"/>
              </a:tabLst>
            </a:pPr>
            <a:r>
              <a:rPr lang="en-US" sz="2199" b="1" dirty="0">
                <a:solidFill>
                  <a:schemeClr val="tx2"/>
                </a:solidFill>
                <a:hlinkClick r:id="rId5"/>
              </a:rPr>
              <a:t>Click Here</a:t>
            </a:r>
            <a:endParaRPr lang="en-US" sz="2199" dirty="0">
              <a:solidFill>
                <a:schemeClr val="tx2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88537" y="2364666"/>
            <a:ext cx="1586881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Collateral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4597" y="303100"/>
            <a:ext cx="1226299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Pricing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099297" y="764644"/>
            <a:ext cx="3990232" cy="160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NCDI9210: $1.7000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1,000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SOIC16 W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NCID9210R2: $1.7000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750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SOIC16 W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63" y="4608345"/>
            <a:ext cx="1828324" cy="1462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0636" y="4760743"/>
            <a:ext cx="1848893" cy="115786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799" b="1" dirty="0">
                <a:solidFill>
                  <a:schemeClr val="tx2"/>
                </a:solidFill>
              </a:rPr>
              <a:t>SOIC16 W</a:t>
            </a:r>
          </a:p>
          <a:p>
            <a:pPr algn="ctr"/>
            <a:r>
              <a:rPr lang="en-US" sz="1799" b="1" dirty="0">
                <a:solidFill>
                  <a:schemeClr val="tx2"/>
                </a:solidFill>
              </a:rPr>
              <a:t>Case 751EN</a:t>
            </a:r>
          </a:p>
          <a:p>
            <a:pPr algn="ctr">
              <a:tabLst>
                <a:tab pos="568155" algn="l"/>
              </a:tabLst>
            </a:pPr>
            <a:r>
              <a:rPr lang="en-US" sz="1799" b="1" dirty="0">
                <a:solidFill>
                  <a:schemeClr val="tx2"/>
                </a:solidFill>
                <a:hlinkClick r:id="rId7"/>
              </a:rPr>
              <a:t>Click Here</a:t>
            </a:r>
            <a:endParaRPr lang="en-US" sz="1799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40312"/>
      </p:ext>
    </p:extLst>
  </p:cSld>
  <p:clrMapOvr>
    <a:masterClrMapping/>
  </p:clrMapOvr>
</p:sld>
</file>

<file path=ppt/theme/theme1.xml><?xml version="1.0" encoding="utf-8"?>
<a:theme xmlns:a="http://schemas.openxmlformats.org/drawingml/2006/main" name="onsemi White Public Information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White Public Information.pptx" id="{76827127-E6F6-4CB9-B9EF-9FEA83032E8C}" vid="{81C58A11-6300-41F4-B17B-F8BDFEA976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F4YVM2C5QEYC-631468080-79</_dlc_DocId>
    <_dlc_DocIdUrl xmlns="e4678c56-0b70-41a7-9cf0-17b28b6c32bd">
      <Url>http://theconnection.onsemi.com/sm/mc/_layouts/15/DocIdRedir.aspx?ID=F4YVM2C5QEYC-631468080-79</Url>
      <Description>F4YVM2C5QEYC-631468080-79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955844F-A8ED-4935-A7DC-55D053213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975875-7DA8-4C29-81CA-BF3EF5A76E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98FD2B-2769-4BB7-9155-7ABB2DA487FA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customXml/itemProps4.xml><?xml version="1.0" encoding="utf-8"?>
<ds:datastoreItem xmlns:ds="http://schemas.openxmlformats.org/officeDocument/2006/customXml" ds:itemID="{F2471123-3323-476D-9D9D-F856C14D2A2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Public Information Template</Template>
  <TotalTime>8</TotalTime>
  <Words>484</Words>
  <Application>Microsoft Office PowerPoint</Application>
  <PresentationFormat>Custom</PresentationFormat>
  <Paragraphs>84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Book</vt:lpstr>
      <vt:lpstr>Inter Medium</vt:lpstr>
      <vt:lpstr>Wingdings</vt:lpstr>
      <vt:lpstr>onsemi White Public Information</vt:lpstr>
      <vt:lpstr>NCID9210 </vt:lpstr>
      <vt:lpstr>NCID9210 Bi-Directional Ceramic Digital Isolator</vt:lpstr>
      <vt:lpstr>NCID9210 – A Technical Overview</vt:lpstr>
      <vt:lpstr>Power Supply Block Diagram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NCID9210 </dc:title>
  <dc:creator>Thomas Skinner</dc:creator>
  <cp:lastModifiedBy>Thomas Skinner</cp:lastModifiedBy>
  <cp:revision>2</cp:revision>
  <dcterms:created xsi:type="dcterms:W3CDTF">2021-09-29T16:15:53Z</dcterms:created>
  <dcterms:modified xsi:type="dcterms:W3CDTF">2021-09-30T19:34:33Z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7e294d13-f396-4b71-aec6-447430aa7941</vt:lpwstr>
  </property>
</Properties>
</file>