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3658" r:id="rId6"/>
    <p:sldMasterId id="2147483664" r:id="rId7"/>
  </p:sldMasterIdLst>
  <p:notesMasterIdLst>
    <p:notesMasterId r:id="rId46"/>
  </p:notesMasterIdLst>
  <p:sldIdLst>
    <p:sldId id="418" r:id="rId8"/>
    <p:sldId id="353" r:id="rId9"/>
    <p:sldId id="355" r:id="rId10"/>
    <p:sldId id="356" r:id="rId11"/>
    <p:sldId id="357" r:id="rId12"/>
    <p:sldId id="359" r:id="rId13"/>
    <p:sldId id="360" r:id="rId14"/>
    <p:sldId id="362" r:id="rId15"/>
    <p:sldId id="361" r:id="rId16"/>
    <p:sldId id="364" r:id="rId17"/>
    <p:sldId id="409" r:id="rId18"/>
    <p:sldId id="414" r:id="rId19"/>
    <p:sldId id="415" r:id="rId20"/>
    <p:sldId id="365" r:id="rId21"/>
    <p:sldId id="367" r:id="rId22"/>
    <p:sldId id="368" r:id="rId23"/>
    <p:sldId id="369" r:id="rId24"/>
    <p:sldId id="371" r:id="rId25"/>
    <p:sldId id="372" r:id="rId26"/>
    <p:sldId id="373" r:id="rId27"/>
    <p:sldId id="374" r:id="rId28"/>
    <p:sldId id="405" r:id="rId29"/>
    <p:sldId id="377" r:id="rId30"/>
    <p:sldId id="378" r:id="rId31"/>
    <p:sldId id="412" r:id="rId32"/>
    <p:sldId id="379" r:id="rId33"/>
    <p:sldId id="381" r:id="rId34"/>
    <p:sldId id="382" r:id="rId35"/>
    <p:sldId id="383" r:id="rId36"/>
    <p:sldId id="385" r:id="rId37"/>
    <p:sldId id="386" r:id="rId38"/>
    <p:sldId id="387" r:id="rId39"/>
    <p:sldId id="419" r:id="rId40"/>
    <p:sldId id="420" r:id="rId41"/>
    <p:sldId id="421" r:id="rId42"/>
    <p:sldId id="422" r:id="rId43"/>
    <p:sldId id="423"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948"/>
    <a:srgbClr val="86CD7D"/>
    <a:srgbClr val="000000"/>
    <a:srgbClr val="2C5985"/>
    <a:srgbClr val="848484"/>
    <a:srgbClr val="5B8FCB"/>
    <a:srgbClr val="E6E7E8"/>
    <a:srgbClr val="DCDDDE"/>
    <a:srgbClr val="EE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8" autoAdjust="0"/>
    <p:restoredTop sz="93979" autoAdjust="0"/>
  </p:normalViewPr>
  <p:slideViewPr>
    <p:cSldViewPr snapToGrid="0">
      <p:cViewPr varScale="1">
        <p:scale>
          <a:sx n="97" d="100"/>
          <a:sy n="97" d="100"/>
        </p:scale>
        <p:origin x="837" y="92"/>
      </p:cViewPr>
      <p:guideLst/>
    </p:cSldViewPr>
  </p:slideViewPr>
  <p:notesTextViewPr>
    <p:cViewPr>
      <p:scale>
        <a:sx n="1" d="1"/>
        <a:sy n="1" d="1"/>
      </p:scale>
      <p:origin x="0" y="0"/>
    </p:cViewPr>
  </p:notesTextViewPr>
  <p:sorterViewPr>
    <p:cViewPr>
      <p:scale>
        <a:sx n="66" d="100"/>
        <a:sy n="66" d="100"/>
      </p:scale>
      <p:origin x="0" y="-5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DF3F4-8C12-4769-B552-DD1322E67061}"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BBC5BD8B-C261-4479-92BB-41AAFD57BEC9}">
      <dgm:prSet custT="1"/>
      <dgm:spPr>
        <a:solidFill>
          <a:srgbClr val="007AC0"/>
        </a:solidFill>
      </dgm:spPr>
      <dgm:t>
        <a:bodyPr/>
        <a:lstStyle/>
        <a:p>
          <a:pPr rtl="0"/>
          <a:r>
            <a:rPr lang="en-US" sz="1600" b="1" dirty="0" smtClean="0">
              <a:latin typeface="Arial" pitchFamily="34" charset="0"/>
              <a:cs typeface="Arial" pitchFamily="34" charset="0"/>
            </a:rPr>
            <a:t>Consumer</a:t>
          </a:r>
          <a:endParaRPr lang="en-US" sz="1600" b="1" dirty="0">
            <a:latin typeface="Arial" pitchFamily="34" charset="0"/>
            <a:cs typeface="Arial" pitchFamily="34" charset="0"/>
          </a:endParaRPr>
        </a:p>
      </dgm:t>
    </dgm:pt>
    <dgm:pt modelId="{C4F65F79-4083-4278-90C0-B9CD295946B9}" type="parTrans" cxnId="{855B22B0-94BC-4384-AF96-42D9A5027CA8}">
      <dgm:prSet/>
      <dgm:spPr/>
      <dgm:t>
        <a:bodyPr/>
        <a:lstStyle/>
        <a:p>
          <a:endParaRPr lang="en-US" sz="4000">
            <a:latin typeface="Arial" pitchFamily="34" charset="0"/>
            <a:cs typeface="Arial" pitchFamily="34" charset="0"/>
          </a:endParaRPr>
        </a:p>
      </dgm:t>
    </dgm:pt>
    <dgm:pt modelId="{8718577B-4480-4443-9188-98A36C76E05E}" type="sibTrans" cxnId="{855B22B0-94BC-4384-AF96-42D9A5027CA8}">
      <dgm:prSet/>
      <dgm:spPr>
        <a:ln w="38100">
          <a:solidFill>
            <a:schemeClr val="tx1"/>
          </a:solidFill>
        </a:ln>
      </dgm:spPr>
      <dgm:t>
        <a:bodyPr/>
        <a:lstStyle/>
        <a:p>
          <a:endParaRPr lang="en-US" sz="4000">
            <a:latin typeface="Arial" pitchFamily="34" charset="0"/>
            <a:cs typeface="Arial" pitchFamily="34" charset="0"/>
          </a:endParaRPr>
        </a:p>
      </dgm:t>
    </dgm:pt>
    <dgm:pt modelId="{DA6D5955-66C4-47AB-952A-207F0BE4D2BB}">
      <dgm:prSet custT="1"/>
      <dgm:spPr>
        <a:solidFill>
          <a:srgbClr val="007AC0"/>
        </a:solidFill>
      </dgm:spPr>
      <dgm:t>
        <a:bodyPr/>
        <a:lstStyle/>
        <a:p>
          <a:pPr rtl="0"/>
          <a:r>
            <a:rPr lang="en-US" sz="1600" b="1" dirty="0" smtClean="0">
              <a:latin typeface="Arial" pitchFamily="34" charset="0"/>
              <a:cs typeface="Arial" pitchFamily="34" charset="0"/>
            </a:rPr>
            <a:t>Industrial</a:t>
          </a:r>
          <a:endParaRPr lang="en-US" sz="1600" b="1" dirty="0">
            <a:latin typeface="Arial" pitchFamily="34" charset="0"/>
            <a:cs typeface="Arial" pitchFamily="34" charset="0"/>
          </a:endParaRPr>
        </a:p>
      </dgm:t>
    </dgm:pt>
    <dgm:pt modelId="{43D856E0-5DEB-4295-928D-4187A4D495F4}" type="parTrans" cxnId="{7698AD74-1DDD-4A3A-BC79-6C03664F5A35}">
      <dgm:prSet/>
      <dgm:spPr/>
      <dgm:t>
        <a:bodyPr/>
        <a:lstStyle/>
        <a:p>
          <a:endParaRPr lang="en-US" sz="4000">
            <a:latin typeface="Arial" pitchFamily="34" charset="0"/>
            <a:cs typeface="Arial" pitchFamily="34" charset="0"/>
          </a:endParaRPr>
        </a:p>
      </dgm:t>
    </dgm:pt>
    <dgm:pt modelId="{E7F5FE6C-ED67-44CD-A994-43CE8F131AA5}" type="sibTrans" cxnId="{7698AD74-1DDD-4A3A-BC79-6C03664F5A35}">
      <dgm:prSet/>
      <dgm:spPr>
        <a:ln w="38100">
          <a:solidFill>
            <a:schemeClr val="tx1"/>
          </a:solidFill>
        </a:ln>
      </dgm:spPr>
      <dgm:t>
        <a:bodyPr/>
        <a:lstStyle/>
        <a:p>
          <a:endParaRPr lang="en-US" sz="4000">
            <a:latin typeface="Arial" pitchFamily="34" charset="0"/>
            <a:cs typeface="Arial" pitchFamily="34" charset="0"/>
          </a:endParaRPr>
        </a:p>
      </dgm:t>
    </dgm:pt>
    <dgm:pt modelId="{189389E2-E367-430A-BEF9-3AC80A7CB1CF}">
      <dgm:prSet custT="1"/>
      <dgm:spPr>
        <a:solidFill>
          <a:srgbClr val="007AC0"/>
        </a:solidFill>
      </dgm:spPr>
      <dgm:t>
        <a:bodyPr/>
        <a:lstStyle/>
        <a:p>
          <a:pPr rtl="0"/>
          <a:r>
            <a:rPr lang="en-US" sz="1600" b="1" dirty="0" smtClean="0">
              <a:latin typeface="Arial" pitchFamily="34" charset="0"/>
              <a:cs typeface="Arial" pitchFamily="34" charset="0"/>
            </a:rPr>
            <a:t>Communications</a:t>
          </a:r>
          <a:endParaRPr lang="en-US" sz="1600" b="1" dirty="0">
            <a:latin typeface="Arial" pitchFamily="34" charset="0"/>
            <a:cs typeface="Arial" pitchFamily="34" charset="0"/>
          </a:endParaRPr>
        </a:p>
      </dgm:t>
    </dgm:pt>
    <dgm:pt modelId="{12AC3990-2082-411E-9825-30403779A42E}" type="parTrans" cxnId="{EFA8CDE9-D1D0-4C62-96CF-004DF43B61F8}">
      <dgm:prSet/>
      <dgm:spPr/>
      <dgm:t>
        <a:bodyPr/>
        <a:lstStyle/>
        <a:p>
          <a:endParaRPr lang="en-US" sz="4000">
            <a:latin typeface="Arial" pitchFamily="34" charset="0"/>
            <a:cs typeface="Arial" pitchFamily="34" charset="0"/>
          </a:endParaRPr>
        </a:p>
      </dgm:t>
    </dgm:pt>
    <dgm:pt modelId="{194C2BD0-EBD6-4213-8747-84D017C1D20B}" type="sibTrans" cxnId="{EFA8CDE9-D1D0-4C62-96CF-004DF43B61F8}">
      <dgm:prSet/>
      <dgm:spPr>
        <a:ln w="38100">
          <a:solidFill>
            <a:schemeClr val="tx1"/>
          </a:solidFill>
        </a:ln>
      </dgm:spPr>
      <dgm:t>
        <a:bodyPr/>
        <a:lstStyle/>
        <a:p>
          <a:endParaRPr lang="en-US" sz="4000">
            <a:latin typeface="Arial" pitchFamily="34" charset="0"/>
            <a:cs typeface="Arial" pitchFamily="34" charset="0"/>
          </a:endParaRPr>
        </a:p>
      </dgm:t>
    </dgm:pt>
    <dgm:pt modelId="{84B36733-AC60-4C79-947F-C6EB26D799BD}">
      <dgm:prSet custT="1"/>
      <dgm:spPr>
        <a:solidFill>
          <a:srgbClr val="007AC0"/>
        </a:solidFill>
      </dgm:spPr>
      <dgm:t>
        <a:bodyPr/>
        <a:lstStyle/>
        <a:p>
          <a:pPr rtl="0"/>
          <a:r>
            <a:rPr lang="en-US" sz="1600" b="1" dirty="0" smtClean="0">
              <a:latin typeface="Arial" pitchFamily="34" charset="0"/>
              <a:cs typeface="Arial" pitchFamily="34" charset="0"/>
            </a:rPr>
            <a:t>Computing</a:t>
          </a:r>
          <a:endParaRPr lang="en-US" sz="1600" b="1" dirty="0">
            <a:latin typeface="Arial" pitchFamily="34" charset="0"/>
            <a:cs typeface="Arial" pitchFamily="34" charset="0"/>
          </a:endParaRPr>
        </a:p>
      </dgm:t>
    </dgm:pt>
    <dgm:pt modelId="{AC853763-8201-42E0-ADEF-CA984F48E2E8}" type="parTrans" cxnId="{D28B29A4-CDAD-46D7-8F23-7D2DA7F63072}">
      <dgm:prSet/>
      <dgm:spPr/>
      <dgm:t>
        <a:bodyPr/>
        <a:lstStyle/>
        <a:p>
          <a:endParaRPr lang="en-US" sz="4000">
            <a:latin typeface="Arial" pitchFamily="34" charset="0"/>
            <a:cs typeface="Arial" pitchFamily="34" charset="0"/>
          </a:endParaRPr>
        </a:p>
      </dgm:t>
    </dgm:pt>
    <dgm:pt modelId="{2D5C4260-2B98-4D74-8F3A-4AAC242A48B5}" type="sibTrans" cxnId="{D28B29A4-CDAD-46D7-8F23-7D2DA7F63072}">
      <dgm:prSet/>
      <dgm:spPr>
        <a:ln w="38100">
          <a:solidFill>
            <a:schemeClr val="tx1"/>
          </a:solidFill>
        </a:ln>
      </dgm:spPr>
      <dgm:t>
        <a:bodyPr/>
        <a:lstStyle/>
        <a:p>
          <a:endParaRPr lang="en-US" sz="4000">
            <a:latin typeface="Arial" pitchFamily="34" charset="0"/>
            <a:cs typeface="Arial" pitchFamily="34" charset="0"/>
          </a:endParaRPr>
        </a:p>
      </dgm:t>
    </dgm:pt>
    <dgm:pt modelId="{7BDEA7EE-3684-4BC6-8A3F-0B7C69BD1D6E}">
      <dgm:prSet custT="1"/>
      <dgm:spPr>
        <a:solidFill>
          <a:srgbClr val="007AC0"/>
        </a:solidFill>
      </dgm:spPr>
      <dgm:t>
        <a:bodyPr/>
        <a:lstStyle/>
        <a:p>
          <a:pPr rtl="0"/>
          <a:r>
            <a:rPr lang="en-US" sz="1600" b="1" dirty="0" smtClean="0">
              <a:latin typeface="Arial" pitchFamily="34" charset="0"/>
              <a:cs typeface="Arial" pitchFamily="34" charset="0"/>
            </a:rPr>
            <a:t>Automotive</a:t>
          </a:r>
          <a:endParaRPr lang="en-US" sz="1600" b="1" dirty="0">
            <a:latin typeface="Arial" pitchFamily="34" charset="0"/>
            <a:cs typeface="Arial" pitchFamily="34" charset="0"/>
          </a:endParaRPr>
        </a:p>
      </dgm:t>
    </dgm:pt>
    <dgm:pt modelId="{B3B25796-AB21-47E4-91DC-AA9F6F619546}" type="parTrans" cxnId="{6212FE7B-C9A4-4F09-B138-CF031FB92A82}">
      <dgm:prSet/>
      <dgm:spPr/>
      <dgm:t>
        <a:bodyPr/>
        <a:lstStyle/>
        <a:p>
          <a:endParaRPr lang="en-US" sz="4000">
            <a:latin typeface="Arial" pitchFamily="34" charset="0"/>
            <a:cs typeface="Arial" pitchFamily="34" charset="0"/>
          </a:endParaRPr>
        </a:p>
      </dgm:t>
    </dgm:pt>
    <dgm:pt modelId="{2B509587-4385-4DA2-8A70-CAE1ADAE0284}" type="sibTrans" cxnId="{6212FE7B-C9A4-4F09-B138-CF031FB92A82}">
      <dgm:prSet/>
      <dgm:spPr>
        <a:solidFill>
          <a:schemeClr val="tx1"/>
        </a:solidFill>
        <a:ln w="38100">
          <a:solidFill>
            <a:schemeClr val="tx1"/>
          </a:solidFill>
        </a:ln>
      </dgm:spPr>
      <dgm:t>
        <a:bodyPr/>
        <a:lstStyle/>
        <a:p>
          <a:endParaRPr lang="en-US" sz="4000">
            <a:latin typeface="Arial" pitchFamily="34" charset="0"/>
            <a:cs typeface="Arial" pitchFamily="34" charset="0"/>
          </a:endParaRPr>
        </a:p>
      </dgm:t>
    </dgm:pt>
    <dgm:pt modelId="{201754C3-C3C6-48B2-B9AF-982EE0894E47}">
      <dgm:prSet custT="1"/>
      <dgm:spPr>
        <a:solidFill>
          <a:srgbClr val="007AC0"/>
        </a:solidFill>
      </dgm:spPr>
      <dgm:t>
        <a:bodyPr/>
        <a:lstStyle/>
        <a:p>
          <a:pPr rtl="0"/>
          <a:r>
            <a:rPr lang="en-US" sz="1600" b="1" dirty="0" smtClean="0">
              <a:latin typeface="Arial" pitchFamily="34" charset="0"/>
              <a:cs typeface="Arial" pitchFamily="34" charset="0"/>
            </a:rPr>
            <a:t>Healthcare</a:t>
          </a:r>
          <a:endParaRPr lang="en-US" sz="1600" b="1" dirty="0">
            <a:latin typeface="Arial" pitchFamily="34" charset="0"/>
            <a:cs typeface="Arial" pitchFamily="34" charset="0"/>
          </a:endParaRPr>
        </a:p>
      </dgm:t>
    </dgm:pt>
    <dgm:pt modelId="{F6C6F88D-ABF3-4B4F-B13D-348BC570A28D}" type="parTrans" cxnId="{C18E0256-133D-4A8E-B396-F04C7B2D69A6}">
      <dgm:prSet/>
      <dgm:spPr/>
      <dgm:t>
        <a:bodyPr/>
        <a:lstStyle/>
        <a:p>
          <a:endParaRPr lang="en-US" sz="4000"/>
        </a:p>
      </dgm:t>
    </dgm:pt>
    <dgm:pt modelId="{3815C3C2-CB7D-4D44-A807-F1EF761A5A98}" type="sibTrans" cxnId="{C18E0256-133D-4A8E-B396-F04C7B2D69A6}">
      <dgm:prSet/>
      <dgm:spPr>
        <a:ln w="38100">
          <a:solidFill>
            <a:schemeClr val="tx1"/>
          </a:solidFill>
        </a:ln>
      </dgm:spPr>
      <dgm:t>
        <a:bodyPr/>
        <a:lstStyle/>
        <a:p>
          <a:endParaRPr lang="en-US" sz="4000"/>
        </a:p>
      </dgm:t>
    </dgm:pt>
    <dgm:pt modelId="{8FEDE2AC-A52A-44C9-9E39-29F2FC668485}" type="pres">
      <dgm:prSet presAssocID="{EA5DF3F4-8C12-4769-B552-DD1322E67061}" presName="cycle" presStyleCnt="0">
        <dgm:presLayoutVars>
          <dgm:dir/>
          <dgm:resizeHandles val="exact"/>
        </dgm:presLayoutVars>
      </dgm:prSet>
      <dgm:spPr/>
      <dgm:t>
        <a:bodyPr/>
        <a:lstStyle/>
        <a:p>
          <a:endParaRPr lang="en-US"/>
        </a:p>
      </dgm:t>
    </dgm:pt>
    <dgm:pt modelId="{FE7118D7-0885-4BE8-94CC-398364BDA91D}" type="pres">
      <dgm:prSet presAssocID="{BBC5BD8B-C261-4479-92BB-41AAFD57BEC9}" presName="node" presStyleLbl="node1" presStyleIdx="0" presStyleCnt="6" custScaleX="171468">
        <dgm:presLayoutVars>
          <dgm:bulletEnabled val="1"/>
        </dgm:presLayoutVars>
      </dgm:prSet>
      <dgm:spPr/>
      <dgm:t>
        <a:bodyPr/>
        <a:lstStyle/>
        <a:p>
          <a:endParaRPr lang="en-US"/>
        </a:p>
      </dgm:t>
    </dgm:pt>
    <dgm:pt modelId="{7C778F02-F6E8-4ACF-9CCA-02EA985B69D6}" type="pres">
      <dgm:prSet presAssocID="{BBC5BD8B-C261-4479-92BB-41AAFD57BEC9}" presName="spNode" presStyleCnt="0"/>
      <dgm:spPr/>
    </dgm:pt>
    <dgm:pt modelId="{0E73FA8C-C42E-4510-A0E2-3251FA396F33}" type="pres">
      <dgm:prSet presAssocID="{8718577B-4480-4443-9188-98A36C76E05E}" presName="sibTrans" presStyleLbl="sibTrans1D1" presStyleIdx="0" presStyleCnt="6"/>
      <dgm:spPr/>
      <dgm:t>
        <a:bodyPr/>
        <a:lstStyle/>
        <a:p>
          <a:endParaRPr lang="en-US"/>
        </a:p>
      </dgm:t>
    </dgm:pt>
    <dgm:pt modelId="{B5A56A19-4C5E-486B-A95D-5323A84F68D2}" type="pres">
      <dgm:prSet presAssocID="{DA6D5955-66C4-47AB-952A-207F0BE4D2BB}" presName="node" presStyleLbl="node1" presStyleIdx="1" presStyleCnt="6" custScaleX="171468" custRadScaleRad="100000" custRadScaleInc="0">
        <dgm:presLayoutVars>
          <dgm:bulletEnabled val="1"/>
        </dgm:presLayoutVars>
      </dgm:prSet>
      <dgm:spPr/>
      <dgm:t>
        <a:bodyPr/>
        <a:lstStyle/>
        <a:p>
          <a:endParaRPr lang="en-US"/>
        </a:p>
      </dgm:t>
    </dgm:pt>
    <dgm:pt modelId="{6FC7E964-1A58-4C60-87D1-125D627AB582}" type="pres">
      <dgm:prSet presAssocID="{DA6D5955-66C4-47AB-952A-207F0BE4D2BB}" presName="spNode" presStyleCnt="0"/>
      <dgm:spPr/>
    </dgm:pt>
    <dgm:pt modelId="{FDAB84B8-240E-46E1-94E3-E4D471AB2471}" type="pres">
      <dgm:prSet presAssocID="{E7F5FE6C-ED67-44CD-A994-43CE8F131AA5}" presName="sibTrans" presStyleLbl="sibTrans1D1" presStyleIdx="1" presStyleCnt="6"/>
      <dgm:spPr/>
      <dgm:t>
        <a:bodyPr/>
        <a:lstStyle/>
        <a:p>
          <a:endParaRPr lang="en-US"/>
        </a:p>
      </dgm:t>
    </dgm:pt>
    <dgm:pt modelId="{8C95B86F-3C0F-4F83-B69F-85C5D98F69EA}" type="pres">
      <dgm:prSet presAssocID="{189389E2-E367-430A-BEF9-3AC80A7CB1CF}" presName="node" presStyleLbl="node1" presStyleIdx="2" presStyleCnt="6" custScaleX="209977">
        <dgm:presLayoutVars>
          <dgm:bulletEnabled val="1"/>
        </dgm:presLayoutVars>
      </dgm:prSet>
      <dgm:spPr/>
      <dgm:t>
        <a:bodyPr/>
        <a:lstStyle/>
        <a:p>
          <a:endParaRPr lang="en-US"/>
        </a:p>
      </dgm:t>
    </dgm:pt>
    <dgm:pt modelId="{8BA54C70-B0C5-4692-82B0-98F6338184E3}" type="pres">
      <dgm:prSet presAssocID="{189389E2-E367-430A-BEF9-3AC80A7CB1CF}" presName="spNode" presStyleCnt="0"/>
      <dgm:spPr/>
    </dgm:pt>
    <dgm:pt modelId="{BC885865-1199-41B1-814F-17E82DBC1773}" type="pres">
      <dgm:prSet presAssocID="{194C2BD0-EBD6-4213-8747-84D017C1D20B}" presName="sibTrans" presStyleLbl="sibTrans1D1" presStyleIdx="2" presStyleCnt="6"/>
      <dgm:spPr/>
      <dgm:t>
        <a:bodyPr/>
        <a:lstStyle/>
        <a:p>
          <a:endParaRPr lang="en-US"/>
        </a:p>
      </dgm:t>
    </dgm:pt>
    <dgm:pt modelId="{C4B509EB-82E9-48E5-BD1E-7E1F90C1DC20}" type="pres">
      <dgm:prSet presAssocID="{84B36733-AC60-4C79-947F-C6EB26D799BD}" presName="node" presStyleLbl="node1" presStyleIdx="3" presStyleCnt="6" custScaleX="171468">
        <dgm:presLayoutVars>
          <dgm:bulletEnabled val="1"/>
        </dgm:presLayoutVars>
      </dgm:prSet>
      <dgm:spPr/>
      <dgm:t>
        <a:bodyPr/>
        <a:lstStyle/>
        <a:p>
          <a:endParaRPr lang="en-US"/>
        </a:p>
      </dgm:t>
    </dgm:pt>
    <dgm:pt modelId="{B201C488-E00B-4F59-BD2F-B92D43229019}" type="pres">
      <dgm:prSet presAssocID="{84B36733-AC60-4C79-947F-C6EB26D799BD}" presName="spNode" presStyleCnt="0"/>
      <dgm:spPr/>
    </dgm:pt>
    <dgm:pt modelId="{5AB68CE7-C14C-4A15-9D7F-E7B65AEB1DE3}" type="pres">
      <dgm:prSet presAssocID="{2D5C4260-2B98-4D74-8F3A-4AAC242A48B5}" presName="sibTrans" presStyleLbl="sibTrans1D1" presStyleIdx="3" presStyleCnt="6"/>
      <dgm:spPr/>
      <dgm:t>
        <a:bodyPr/>
        <a:lstStyle/>
        <a:p>
          <a:endParaRPr lang="en-US"/>
        </a:p>
      </dgm:t>
    </dgm:pt>
    <dgm:pt modelId="{30A04003-7D76-4941-8BF0-1964F9B011A9}" type="pres">
      <dgm:prSet presAssocID="{7BDEA7EE-3684-4BC6-8A3F-0B7C69BD1D6E}" presName="node" presStyleLbl="node1" presStyleIdx="4" presStyleCnt="6" custScaleX="171468">
        <dgm:presLayoutVars>
          <dgm:bulletEnabled val="1"/>
        </dgm:presLayoutVars>
      </dgm:prSet>
      <dgm:spPr/>
      <dgm:t>
        <a:bodyPr/>
        <a:lstStyle/>
        <a:p>
          <a:endParaRPr lang="en-US"/>
        </a:p>
      </dgm:t>
    </dgm:pt>
    <dgm:pt modelId="{F0F5780C-E812-467C-B705-9A42850070F7}" type="pres">
      <dgm:prSet presAssocID="{7BDEA7EE-3684-4BC6-8A3F-0B7C69BD1D6E}" presName="spNode" presStyleCnt="0"/>
      <dgm:spPr/>
    </dgm:pt>
    <dgm:pt modelId="{1B41D5C2-3F47-4197-BF90-FD6A702A32BC}" type="pres">
      <dgm:prSet presAssocID="{2B509587-4385-4DA2-8A70-CAE1ADAE0284}" presName="sibTrans" presStyleLbl="sibTrans1D1" presStyleIdx="4" presStyleCnt="6"/>
      <dgm:spPr/>
      <dgm:t>
        <a:bodyPr/>
        <a:lstStyle/>
        <a:p>
          <a:endParaRPr lang="en-US"/>
        </a:p>
      </dgm:t>
    </dgm:pt>
    <dgm:pt modelId="{323BF65B-6F7D-43FC-B990-22B91BD67A28}" type="pres">
      <dgm:prSet presAssocID="{201754C3-C3C6-48B2-B9AF-982EE0894E47}" presName="node" presStyleLbl="node1" presStyleIdx="5" presStyleCnt="6" custScaleX="171468" custRadScaleRad="100000" custRadScaleInc="0">
        <dgm:presLayoutVars>
          <dgm:bulletEnabled val="1"/>
        </dgm:presLayoutVars>
      </dgm:prSet>
      <dgm:spPr/>
      <dgm:t>
        <a:bodyPr/>
        <a:lstStyle/>
        <a:p>
          <a:endParaRPr lang="en-US"/>
        </a:p>
      </dgm:t>
    </dgm:pt>
    <dgm:pt modelId="{BB42967A-3532-4EA2-899B-83155DD1092A}" type="pres">
      <dgm:prSet presAssocID="{201754C3-C3C6-48B2-B9AF-982EE0894E47}" presName="spNode" presStyleCnt="0"/>
      <dgm:spPr/>
    </dgm:pt>
    <dgm:pt modelId="{57B2000C-4CDE-46FF-BD94-529C04C025DD}" type="pres">
      <dgm:prSet presAssocID="{3815C3C2-CB7D-4D44-A807-F1EF761A5A98}" presName="sibTrans" presStyleLbl="sibTrans1D1" presStyleIdx="5" presStyleCnt="6"/>
      <dgm:spPr/>
      <dgm:t>
        <a:bodyPr/>
        <a:lstStyle/>
        <a:p>
          <a:endParaRPr lang="en-US"/>
        </a:p>
      </dgm:t>
    </dgm:pt>
  </dgm:ptLst>
  <dgm:cxnLst>
    <dgm:cxn modelId="{8F7956E7-0456-4341-AAE3-16362B4176A1}" type="presOf" srcId="{2D5C4260-2B98-4D74-8F3A-4AAC242A48B5}" destId="{5AB68CE7-C14C-4A15-9D7F-E7B65AEB1DE3}" srcOrd="0" destOrd="0" presId="urn:microsoft.com/office/officeart/2005/8/layout/cycle6"/>
    <dgm:cxn modelId="{EFA8CDE9-D1D0-4C62-96CF-004DF43B61F8}" srcId="{EA5DF3F4-8C12-4769-B552-DD1322E67061}" destId="{189389E2-E367-430A-BEF9-3AC80A7CB1CF}" srcOrd="2" destOrd="0" parTransId="{12AC3990-2082-411E-9825-30403779A42E}" sibTransId="{194C2BD0-EBD6-4213-8747-84D017C1D20B}"/>
    <dgm:cxn modelId="{3D80C573-DCE7-4817-9810-5BF7021761B6}" type="presOf" srcId="{3815C3C2-CB7D-4D44-A807-F1EF761A5A98}" destId="{57B2000C-4CDE-46FF-BD94-529C04C025DD}" srcOrd="0" destOrd="0" presId="urn:microsoft.com/office/officeart/2005/8/layout/cycle6"/>
    <dgm:cxn modelId="{DDD1335C-1A7E-487A-83F1-9DCCFA8206D9}" type="presOf" srcId="{8718577B-4480-4443-9188-98A36C76E05E}" destId="{0E73FA8C-C42E-4510-A0E2-3251FA396F33}" srcOrd="0" destOrd="0" presId="urn:microsoft.com/office/officeart/2005/8/layout/cycle6"/>
    <dgm:cxn modelId="{EA2411DB-AD38-4A6E-AE95-4AA17CADDC48}" type="presOf" srcId="{E7F5FE6C-ED67-44CD-A994-43CE8F131AA5}" destId="{FDAB84B8-240E-46E1-94E3-E4D471AB2471}" srcOrd="0" destOrd="0" presId="urn:microsoft.com/office/officeart/2005/8/layout/cycle6"/>
    <dgm:cxn modelId="{FAFFA8F8-B68D-4168-8CF3-8611DB13964D}" type="presOf" srcId="{EA5DF3F4-8C12-4769-B552-DD1322E67061}" destId="{8FEDE2AC-A52A-44C9-9E39-29F2FC668485}" srcOrd="0" destOrd="0" presId="urn:microsoft.com/office/officeart/2005/8/layout/cycle6"/>
    <dgm:cxn modelId="{C18E0256-133D-4A8E-B396-F04C7B2D69A6}" srcId="{EA5DF3F4-8C12-4769-B552-DD1322E67061}" destId="{201754C3-C3C6-48B2-B9AF-982EE0894E47}" srcOrd="5" destOrd="0" parTransId="{F6C6F88D-ABF3-4B4F-B13D-348BC570A28D}" sibTransId="{3815C3C2-CB7D-4D44-A807-F1EF761A5A98}"/>
    <dgm:cxn modelId="{855B22B0-94BC-4384-AF96-42D9A5027CA8}" srcId="{EA5DF3F4-8C12-4769-B552-DD1322E67061}" destId="{BBC5BD8B-C261-4479-92BB-41AAFD57BEC9}" srcOrd="0" destOrd="0" parTransId="{C4F65F79-4083-4278-90C0-B9CD295946B9}" sibTransId="{8718577B-4480-4443-9188-98A36C76E05E}"/>
    <dgm:cxn modelId="{8298EE92-732E-402A-9E53-CF4F00C07589}" type="presOf" srcId="{2B509587-4385-4DA2-8A70-CAE1ADAE0284}" destId="{1B41D5C2-3F47-4197-BF90-FD6A702A32BC}" srcOrd="0" destOrd="0" presId="urn:microsoft.com/office/officeart/2005/8/layout/cycle6"/>
    <dgm:cxn modelId="{69468AA3-F83D-4912-A675-F6FDBC0A8717}" type="presOf" srcId="{BBC5BD8B-C261-4479-92BB-41AAFD57BEC9}" destId="{FE7118D7-0885-4BE8-94CC-398364BDA91D}" srcOrd="0" destOrd="0" presId="urn:microsoft.com/office/officeart/2005/8/layout/cycle6"/>
    <dgm:cxn modelId="{6212FE7B-C9A4-4F09-B138-CF031FB92A82}" srcId="{EA5DF3F4-8C12-4769-B552-DD1322E67061}" destId="{7BDEA7EE-3684-4BC6-8A3F-0B7C69BD1D6E}" srcOrd="4" destOrd="0" parTransId="{B3B25796-AB21-47E4-91DC-AA9F6F619546}" sibTransId="{2B509587-4385-4DA2-8A70-CAE1ADAE0284}"/>
    <dgm:cxn modelId="{F7713A74-BC97-4DBA-B40B-D7616C26782C}" type="presOf" srcId="{DA6D5955-66C4-47AB-952A-207F0BE4D2BB}" destId="{B5A56A19-4C5E-486B-A95D-5323A84F68D2}" srcOrd="0" destOrd="0" presId="urn:microsoft.com/office/officeart/2005/8/layout/cycle6"/>
    <dgm:cxn modelId="{75FC0C16-A11E-4F55-B67D-8C0D16697E90}" type="presOf" srcId="{7BDEA7EE-3684-4BC6-8A3F-0B7C69BD1D6E}" destId="{30A04003-7D76-4941-8BF0-1964F9B011A9}" srcOrd="0" destOrd="0" presId="urn:microsoft.com/office/officeart/2005/8/layout/cycle6"/>
    <dgm:cxn modelId="{34044838-CD6F-4387-AAF8-AD9C5712DD36}" type="presOf" srcId="{189389E2-E367-430A-BEF9-3AC80A7CB1CF}" destId="{8C95B86F-3C0F-4F83-B69F-85C5D98F69EA}" srcOrd="0" destOrd="0" presId="urn:microsoft.com/office/officeart/2005/8/layout/cycle6"/>
    <dgm:cxn modelId="{73F53EDE-5D1C-4D16-8162-0F714FE801A3}" type="presOf" srcId="{84B36733-AC60-4C79-947F-C6EB26D799BD}" destId="{C4B509EB-82E9-48E5-BD1E-7E1F90C1DC20}" srcOrd="0" destOrd="0" presId="urn:microsoft.com/office/officeart/2005/8/layout/cycle6"/>
    <dgm:cxn modelId="{F43B5316-A30C-4E3A-BA74-5A4EF1CAE0EE}" type="presOf" srcId="{194C2BD0-EBD6-4213-8747-84D017C1D20B}" destId="{BC885865-1199-41B1-814F-17E82DBC1773}" srcOrd="0" destOrd="0" presId="urn:microsoft.com/office/officeart/2005/8/layout/cycle6"/>
    <dgm:cxn modelId="{D28B29A4-CDAD-46D7-8F23-7D2DA7F63072}" srcId="{EA5DF3F4-8C12-4769-B552-DD1322E67061}" destId="{84B36733-AC60-4C79-947F-C6EB26D799BD}" srcOrd="3" destOrd="0" parTransId="{AC853763-8201-42E0-ADEF-CA984F48E2E8}" sibTransId="{2D5C4260-2B98-4D74-8F3A-4AAC242A48B5}"/>
    <dgm:cxn modelId="{7698AD74-1DDD-4A3A-BC79-6C03664F5A35}" srcId="{EA5DF3F4-8C12-4769-B552-DD1322E67061}" destId="{DA6D5955-66C4-47AB-952A-207F0BE4D2BB}" srcOrd="1" destOrd="0" parTransId="{43D856E0-5DEB-4295-928D-4187A4D495F4}" sibTransId="{E7F5FE6C-ED67-44CD-A994-43CE8F131AA5}"/>
    <dgm:cxn modelId="{684AAB63-C2BF-4F53-BD0A-AEEF567FF070}" type="presOf" srcId="{201754C3-C3C6-48B2-B9AF-982EE0894E47}" destId="{323BF65B-6F7D-43FC-B990-22B91BD67A28}" srcOrd="0" destOrd="0" presId="urn:microsoft.com/office/officeart/2005/8/layout/cycle6"/>
    <dgm:cxn modelId="{BC346432-8B12-4731-AD92-996014501789}" type="presParOf" srcId="{8FEDE2AC-A52A-44C9-9E39-29F2FC668485}" destId="{FE7118D7-0885-4BE8-94CC-398364BDA91D}" srcOrd="0" destOrd="0" presId="urn:microsoft.com/office/officeart/2005/8/layout/cycle6"/>
    <dgm:cxn modelId="{A7BCA1BB-0DE8-4948-935C-FB78DE9FF660}" type="presParOf" srcId="{8FEDE2AC-A52A-44C9-9E39-29F2FC668485}" destId="{7C778F02-F6E8-4ACF-9CCA-02EA985B69D6}" srcOrd="1" destOrd="0" presId="urn:microsoft.com/office/officeart/2005/8/layout/cycle6"/>
    <dgm:cxn modelId="{1EA3A0EE-22DC-48A8-9AF0-D52E1C747239}" type="presParOf" srcId="{8FEDE2AC-A52A-44C9-9E39-29F2FC668485}" destId="{0E73FA8C-C42E-4510-A0E2-3251FA396F33}" srcOrd="2" destOrd="0" presId="urn:microsoft.com/office/officeart/2005/8/layout/cycle6"/>
    <dgm:cxn modelId="{1CF5CA80-493A-46A8-8664-8B7C89FA0EAE}" type="presParOf" srcId="{8FEDE2AC-A52A-44C9-9E39-29F2FC668485}" destId="{B5A56A19-4C5E-486B-A95D-5323A84F68D2}" srcOrd="3" destOrd="0" presId="urn:microsoft.com/office/officeart/2005/8/layout/cycle6"/>
    <dgm:cxn modelId="{CCA0FD84-DA71-46C1-B052-DDDD5B66FFA6}" type="presParOf" srcId="{8FEDE2AC-A52A-44C9-9E39-29F2FC668485}" destId="{6FC7E964-1A58-4C60-87D1-125D627AB582}" srcOrd="4" destOrd="0" presId="urn:microsoft.com/office/officeart/2005/8/layout/cycle6"/>
    <dgm:cxn modelId="{400D003F-8FC5-4ABE-A992-BD52C3EB2CA6}" type="presParOf" srcId="{8FEDE2AC-A52A-44C9-9E39-29F2FC668485}" destId="{FDAB84B8-240E-46E1-94E3-E4D471AB2471}" srcOrd="5" destOrd="0" presId="urn:microsoft.com/office/officeart/2005/8/layout/cycle6"/>
    <dgm:cxn modelId="{9A34B89D-6768-4F62-B8A7-FD984DDBBA4F}" type="presParOf" srcId="{8FEDE2AC-A52A-44C9-9E39-29F2FC668485}" destId="{8C95B86F-3C0F-4F83-B69F-85C5D98F69EA}" srcOrd="6" destOrd="0" presId="urn:microsoft.com/office/officeart/2005/8/layout/cycle6"/>
    <dgm:cxn modelId="{EABD5DC4-AD9D-4A1B-BD81-A8EA8C066EC7}" type="presParOf" srcId="{8FEDE2AC-A52A-44C9-9E39-29F2FC668485}" destId="{8BA54C70-B0C5-4692-82B0-98F6338184E3}" srcOrd="7" destOrd="0" presId="urn:microsoft.com/office/officeart/2005/8/layout/cycle6"/>
    <dgm:cxn modelId="{7CC21CB4-6290-48E7-9A07-2841F34DD20D}" type="presParOf" srcId="{8FEDE2AC-A52A-44C9-9E39-29F2FC668485}" destId="{BC885865-1199-41B1-814F-17E82DBC1773}" srcOrd="8" destOrd="0" presId="urn:microsoft.com/office/officeart/2005/8/layout/cycle6"/>
    <dgm:cxn modelId="{52535E60-F1AF-4FF8-BB4A-8CDF31A032D8}" type="presParOf" srcId="{8FEDE2AC-A52A-44C9-9E39-29F2FC668485}" destId="{C4B509EB-82E9-48E5-BD1E-7E1F90C1DC20}" srcOrd="9" destOrd="0" presId="urn:microsoft.com/office/officeart/2005/8/layout/cycle6"/>
    <dgm:cxn modelId="{0A39F25C-6590-471E-BBF5-D37E13710D40}" type="presParOf" srcId="{8FEDE2AC-A52A-44C9-9E39-29F2FC668485}" destId="{B201C488-E00B-4F59-BD2F-B92D43229019}" srcOrd="10" destOrd="0" presId="urn:microsoft.com/office/officeart/2005/8/layout/cycle6"/>
    <dgm:cxn modelId="{6384DB8B-1660-4E20-B5F6-127CD2606CB8}" type="presParOf" srcId="{8FEDE2AC-A52A-44C9-9E39-29F2FC668485}" destId="{5AB68CE7-C14C-4A15-9D7F-E7B65AEB1DE3}" srcOrd="11" destOrd="0" presId="urn:microsoft.com/office/officeart/2005/8/layout/cycle6"/>
    <dgm:cxn modelId="{014210B4-F51A-4F77-869F-F1B4AAD504D1}" type="presParOf" srcId="{8FEDE2AC-A52A-44C9-9E39-29F2FC668485}" destId="{30A04003-7D76-4941-8BF0-1964F9B011A9}" srcOrd="12" destOrd="0" presId="urn:microsoft.com/office/officeart/2005/8/layout/cycle6"/>
    <dgm:cxn modelId="{CCE8EAAE-2F0C-44FE-9D99-3F507BDB288F}" type="presParOf" srcId="{8FEDE2AC-A52A-44C9-9E39-29F2FC668485}" destId="{F0F5780C-E812-467C-B705-9A42850070F7}" srcOrd="13" destOrd="0" presId="urn:microsoft.com/office/officeart/2005/8/layout/cycle6"/>
    <dgm:cxn modelId="{029D5BD1-D264-472C-8F09-D745B3FC0690}" type="presParOf" srcId="{8FEDE2AC-A52A-44C9-9E39-29F2FC668485}" destId="{1B41D5C2-3F47-4197-BF90-FD6A702A32BC}" srcOrd="14" destOrd="0" presId="urn:microsoft.com/office/officeart/2005/8/layout/cycle6"/>
    <dgm:cxn modelId="{14F1BA7A-C05A-4F76-B71E-3A48BF406009}" type="presParOf" srcId="{8FEDE2AC-A52A-44C9-9E39-29F2FC668485}" destId="{323BF65B-6F7D-43FC-B990-22B91BD67A28}" srcOrd="15" destOrd="0" presId="urn:microsoft.com/office/officeart/2005/8/layout/cycle6"/>
    <dgm:cxn modelId="{9B540174-F968-4A64-99AE-F65902D064A5}" type="presParOf" srcId="{8FEDE2AC-A52A-44C9-9E39-29F2FC668485}" destId="{BB42967A-3532-4EA2-899B-83155DD1092A}" srcOrd="16" destOrd="0" presId="urn:microsoft.com/office/officeart/2005/8/layout/cycle6"/>
    <dgm:cxn modelId="{90873430-13C6-4BED-BF5F-CC331EED5EFB}" type="presParOf" srcId="{8FEDE2AC-A52A-44C9-9E39-29F2FC668485}" destId="{57B2000C-4CDE-46FF-BD94-529C04C025DD}" srcOrd="17" destOrd="0" presId="urn:microsoft.com/office/officeart/2005/8/layout/cycle6"/>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118D7-0885-4BE8-94CC-398364BDA91D}">
      <dsp:nvSpPr>
        <dsp:cNvPr id="0" name=""/>
        <dsp:cNvSpPr/>
      </dsp:nvSpPr>
      <dsp:spPr>
        <a:xfrm>
          <a:off x="2853347" y="1956"/>
          <a:ext cx="1651638" cy="626102"/>
        </a:xfrm>
        <a:prstGeom prst="roundRect">
          <a:avLst/>
        </a:prstGeom>
        <a:solidFill>
          <a:srgbClr val="007A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itchFamily="34" charset="0"/>
              <a:cs typeface="Arial" pitchFamily="34" charset="0"/>
            </a:rPr>
            <a:t>Consumer</a:t>
          </a:r>
          <a:endParaRPr lang="en-US" sz="1600" b="1" kern="1200" dirty="0">
            <a:latin typeface="Arial" pitchFamily="34" charset="0"/>
            <a:cs typeface="Arial" pitchFamily="34" charset="0"/>
          </a:endParaRPr>
        </a:p>
      </dsp:txBody>
      <dsp:txXfrm>
        <a:off x="2883911" y="32520"/>
        <a:ext cx="1590510" cy="564974"/>
      </dsp:txXfrm>
    </dsp:sp>
    <dsp:sp modelId="{0E73FA8C-C42E-4510-A0E2-3251FA396F33}">
      <dsp:nvSpPr>
        <dsp:cNvPr id="0" name=""/>
        <dsp:cNvSpPr/>
      </dsp:nvSpPr>
      <dsp:spPr>
        <a:xfrm>
          <a:off x="2203474" y="315007"/>
          <a:ext cx="2951384" cy="2951384"/>
        </a:xfrm>
        <a:custGeom>
          <a:avLst/>
          <a:gdLst/>
          <a:ahLst/>
          <a:cxnLst/>
          <a:rect l="0" t="0" r="0" b="0"/>
          <a:pathLst>
            <a:path>
              <a:moveTo>
                <a:pt x="2303761" y="254230"/>
              </a:moveTo>
              <a:arcTo wR="1475692" hR="1475692" stAng="18248077" swAng="621044"/>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B5A56A19-4C5E-486B-A95D-5323A84F68D2}">
      <dsp:nvSpPr>
        <dsp:cNvPr id="0" name=""/>
        <dsp:cNvSpPr/>
      </dsp:nvSpPr>
      <dsp:spPr>
        <a:xfrm>
          <a:off x="4131334" y="739802"/>
          <a:ext cx="1651638" cy="626102"/>
        </a:xfrm>
        <a:prstGeom prst="roundRect">
          <a:avLst/>
        </a:prstGeom>
        <a:solidFill>
          <a:srgbClr val="007A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itchFamily="34" charset="0"/>
              <a:cs typeface="Arial" pitchFamily="34" charset="0"/>
            </a:rPr>
            <a:t>Industrial</a:t>
          </a:r>
          <a:endParaRPr lang="en-US" sz="1600" b="1" kern="1200" dirty="0">
            <a:latin typeface="Arial" pitchFamily="34" charset="0"/>
            <a:cs typeface="Arial" pitchFamily="34" charset="0"/>
          </a:endParaRPr>
        </a:p>
      </dsp:txBody>
      <dsp:txXfrm>
        <a:off x="4161898" y="770366"/>
        <a:ext cx="1590510" cy="564974"/>
      </dsp:txXfrm>
    </dsp:sp>
    <dsp:sp modelId="{FDAB84B8-240E-46E1-94E3-E4D471AB2471}">
      <dsp:nvSpPr>
        <dsp:cNvPr id="0" name=""/>
        <dsp:cNvSpPr/>
      </dsp:nvSpPr>
      <dsp:spPr>
        <a:xfrm>
          <a:off x="2203474" y="315007"/>
          <a:ext cx="2951384" cy="2951384"/>
        </a:xfrm>
        <a:custGeom>
          <a:avLst/>
          <a:gdLst/>
          <a:ahLst/>
          <a:cxnLst/>
          <a:rect l="0" t="0" r="0" b="0"/>
          <a:pathLst>
            <a:path>
              <a:moveTo>
                <a:pt x="2891344" y="1059040"/>
              </a:moveTo>
              <a:arcTo wR="1475692" hR="1475692" stAng="20615994" swAng="1968013"/>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8C95B86F-3C0F-4F83-B69F-85C5D98F69EA}">
      <dsp:nvSpPr>
        <dsp:cNvPr id="0" name=""/>
        <dsp:cNvSpPr/>
      </dsp:nvSpPr>
      <dsp:spPr>
        <a:xfrm>
          <a:off x="3945869" y="2215495"/>
          <a:ext cx="2022570" cy="626102"/>
        </a:xfrm>
        <a:prstGeom prst="roundRect">
          <a:avLst/>
        </a:prstGeom>
        <a:solidFill>
          <a:srgbClr val="007A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itchFamily="34" charset="0"/>
              <a:cs typeface="Arial" pitchFamily="34" charset="0"/>
            </a:rPr>
            <a:t>Communications</a:t>
          </a:r>
          <a:endParaRPr lang="en-US" sz="1600" b="1" kern="1200" dirty="0">
            <a:latin typeface="Arial" pitchFamily="34" charset="0"/>
            <a:cs typeface="Arial" pitchFamily="34" charset="0"/>
          </a:endParaRPr>
        </a:p>
      </dsp:txBody>
      <dsp:txXfrm>
        <a:off x="3976433" y="2246059"/>
        <a:ext cx="1961442" cy="564974"/>
      </dsp:txXfrm>
    </dsp:sp>
    <dsp:sp modelId="{BC885865-1199-41B1-814F-17E82DBC1773}">
      <dsp:nvSpPr>
        <dsp:cNvPr id="0" name=""/>
        <dsp:cNvSpPr/>
      </dsp:nvSpPr>
      <dsp:spPr>
        <a:xfrm>
          <a:off x="2203474" y="315007"/>
          <a:ext cx="2951384" cy="2951384"/>
        </a:xfrm>
        <a:custGeom>
          <a:avLst/>
          <a:gdLst/>
          <a:ahLst/>
          <a:cxnLst/>
          <a:rect l="0" t="0" r="0" b="0"/>
          <a:pathLst>
            <a:path>
              <a:moveTo>
                <a:pt x="2509750" y="2528495"/>
              </a:moveTo>
              <a:arcTo wR="1475692" hR="1475692" stAng="2730878" swAng="621044"/>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C4B509EB-82E9-48E5-BD1E-7E1F90C1DC20}">
      <dsp:nvSpPr>
        <dsp:cNvPr id="0" name=""/>
        <dsp:cNvSpPr/>
      </dsp:nvSpPr>
      <dsp:spPr>
        <a:xfrm>
          <a:off x="2853347" y="2953341"/>
          <a:ext cx="1651638" cy="626102"/>
        </a:xfrm>
        <a:prstGeom prst="roundRect">
          <a:avLst/>
        </a:prstGeom>
        <a:solidFill>
          <a:srgbClr val="007A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itchFamily="34" charset="0"/>
              <a:cs typeface="Arial" pitchFamily="34" charset="0"/>
            </a:rPr>
            <a:t>Computing</a:t>
          </a:r>
          <a:endParaRPr lang="en-US" sz="1600" b="1" kern="1200" dirty="0">
            <a:latin typeface="Arial" pitchFamily="34" charset="0"/>
            <a:cs typeface="Arial" pitchFamily="34" charset="0"/>
          </a:endParaRPr>
        </a:p>
      </dsp:txBody>
      <dsp:txXfrm>
        <a:off x="2883911" y="2983905"/>
        <a:ext cx="1590510" cy="564974"/>
      </dsp:txXfrm>
    </dsp:sp>
    <dsp:sp modelId="{5AB68CE7-C14C-4A15-9D7F-E7B65AEB1DE3}">
      <dsp:nvSpPr>
        <dsp:cNvPr id="0" name=""/>
        <dsp:cNvSpPr/>
      </dsp:nvSpPr>
      <dsp:spPr>
        <a:xfrm>
          <a:off x="2203474" y="315007"/>
          <a:ext cx="2951384" cy="2951384"/>
        </a:xfrm>
        <a:custGeom>
          <a:avLst/>
          <a:gdLst/>
          <a:ahLst/>
          <a:cxnLst/>
          <a:rect l="0" t="0" r="0" b="0"/>
          <a:pathLst>
            <a:path>
              <a:moveTo>
                <a:pt x="647623" y="2697154"/>
              </a:moveTo>
              <a:arcTo wR="1475692" hR="1475692" stAng="7448077" swAng="621044"/>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30A04003-7D76-4941-8BF0-1964F9B011A9}">
      <dsp:nvSpPr>
        <dsp:cNvPr id="0" name=""/>
        <dsp:cNvSpPr/>
      </dsp:nvSpPr>
      <dsp:spPr>
        <a:xfrm>
          <a:off x="1575360" y="2215495"/>
          <a:ext cx="1651638" cy="626102"/>
        </a:xfrm>
        <a:prstGeom prst="roundRect">
          <a:avLst/>
        </a:prstGeom>
        <a:solidFill>
          <a:srgbClr val="007A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itchFamily="34" charset="0"/>
              <a:cs typeface="Arial" pitchFamily="34" charset="0"/>
            </a:rPr>
            <a:t>Automotive</a:t>
          </a:r>
          <a:endParaRPr lang="en-US" sz="1600" b="1" kern="1200" dirty="0">
            <a:latin typeface="Arial" pitchFamily="34" charset="0"/>
            <a:cs typeface="Arial" pitchFamily="34" charset="0"/>
          </a:endParaRPr>
        </a:p>
      </dsp:txBody>
      <dsp:txXfrm>
        <a:off x="1605924" y="2246059"/>
        <a:ext cx="1590510" cy="564974"/>
      </dsp:txXfrm>
    </dsp:sp>
    <dsp:sp modelId="{1B41D5C2-3F47-4197-BF90-FD6A702A32BC}">
      <dsp:nvSpPr>
        <dsp:cNvPr id="0" name=""/>
        <dsp:cNvSpPr/>
      </dsp:nvSpPr>
      <dsp:spPr>
        <a:xfrm>
          <a:off x="2203474" y="315007"/>
          <a:ext cx="2951384" cy="2951384"/>
        </a:xfrm>
        <a:custGeom>
          <a:avLst/>
          <a:gdLst/>
          <a:ahLst/>
          <a:cxnLst/>
          <a:rect l="0" t="0" r="0" b="0"/>
          <a:pathLst>
            <a:path>
              <a:moveTo>
                <a:pt x="60040" y="1892344"/>
              </a:moveTo>
              <a:arcTo wR="1475692" hR="1475692" stAng="9815994" swAng="1968013"/>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 modelId="{323BF65B-6F7D-43FC-B990-22B91BD67A28}">
      <dsp:nvSpPr>
        <dsp:cNvPr id="0" name=""/>
        <dsp:cNvSpPr/>
      </dsp:nvSpPr>
      <dsp:spPr>
        <a:xfrm>
          <a:off x="1575360" y="739802"/>
          <a:ext cx="1651638" cy="626102"/>
        </a:xfrm>
        <a:prstGeom prst="roundRect">
          <a:avLst/>
        </a:prstGeom>
        <a:solidFill>
          <a:srgbClr val="007A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itchFamily="34" charset="0"/>
              <a:cs typeface="Arial" pitchFamily="34" charset="0"/>
            </a:rPr>
            <a:t>Healthcare</a:t>
          </a:r>
          <a:endParaRPr lang="en-US" sz="1600" b="1" kern="1200" dirty="0">
            <a:latin typeface="Arial" pitchFamily="34" charset="0"/>
            <a:cs typeface="Arial" pitchFamily="34" charset="0"/>
          </a:endParaRPr>
        </a:p>
      </dsp:txBody>
      <dsp:txXfrm>
        <a:off x="1605924" y="770366"/>
        <a:ext cx="1590510" cy="564974"/>
      </dsp:txXfrm>
    </dsp:sp>
    <dsp:sp modelId="{57B2000C-4CDE-46FF-BD94-529C04C025DD}">
      <dsp:nvSpPr>
        <dsp:cNvPr id="0" name=""/>
        <dsp:cNvSpPr/>
      </dsp:nvSpPr>
      <dsp:spPr>
        <a:xfrm>
          <a:off x="2203474" y="315007"/>
          <a:ext cx="2951384" cy="2951384"/>
        </a:xfrm>
        <a:custGeom>
          <a:avLst/>
          <a:gdLst/>
          <a:ahLst/>
          <a:cxnLst/>
          <a:rect l="0" t="0" r="0" b="0"/>
          <a:pathLst>
            <a:path>
              <a:moveTo>
                <a:pt x="441634" y="422889"/>
              </a:moveTo>
              <a:arcTo wR="1475692" hR="1475692" stAng="13530878" swAng="621044"/>
            </a:path>
          </a:pathLst>
        </a:custGeom>
        <a:noFill/>
        <a:ln w="38100" cap="flat" cmpd="sng" algn="ctr">
          <a:solidFill>
            <a:schemeClr val="tx1"/>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31584-8488-4756-85ED-D5E6F8A8E559}" type="datetimeFigureOut">
              <a:rPr lang="en-US" smtClean="0"/>
              <a:t>5/27/2021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4F50B-1AF7-455B-9344-7FFBF72D630E}" type="slidenum">
              <a:rPr lang="en-US" smtClean="0"/>
              <a:t>‹#›</a:t>
            </a:fld>
            <a:endParaRPr lang="en-US"/>
          </a:p>
        </p:txBody>
      </p:sp>
    </p:spTree>
    <p:extLst>
      <p:ext uri="{BB962C8B-B14F-4D97-AF65-F5344CB8AC3E}">
        <p14:creationId xmlns:p14="http://schemas.microsoft.com/office/powerpoint/2010/main" val="190069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6</a:t>
            </a:fld>
            <a:endParaRPr lang="en-US"/>
          </a:p>
        </p:txBody>
      </p:sp>
    </p:spTree>
    <p:extLst>
      <p:ext uri="{BB962C8B-B14F-4D97-AF65-F5344CB8AC3E}">
        <p14:creationId xmlns:p14="http://schemas.microsoft.com/office/powerpoint/2010/main" val="153800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22</a:t>
            </a:fld>
            <a:endParaRPr lang="en-US"/>
          </a:p>
        </p:txBody>
      </p:sp>
    </p:spTree>
    <p:extLst>
      <p:ext uri="{BB962C8B-B14F-4D97-AF65-F5344CB8AC3E}">
        <p14:creationId xmlns:p14="http://schemas.microsoft.com/office/powerpoint/2010/main" val="401228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27</a:t>
            </a:fld>
            <a:endParaRPr lang="en-US"/>
          </a:p>
        </p:txBody>
      </p:sp>
    </p:spTree>
    <p:extLst>
      <p:ext uri="{BB962C8B-B14F-4D97-AF65-F5344CB8AC3E}">
        <p14:creationId xmlns:p14="http://schemas.microsoft.com/office/powerpoint/2010/main" val="206154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 2019</a:t>
            </a:r>
          </a:p>
          <a:p>
            <a:r>
              <a:rPr lang="en-US" dirty="0" smtClean="0"/>
              <a:t>The FSA4476 was</a:t>
            </a:r>
            <a:r>
              <a:rPr lang="en-US" baseline="0" dirty="0" smtClean="0"/>
              <a:t> the industry leading Type-C audio solution developed with a top5 Chinese OEM.  The FSA4476 continues to used by most top mobile OEM’s and provides top performance compared to the competition.  It allows Type-C analog audio to share the Type-C connector with other digital signals like USB.  Type-C analog audio allows backwards compatibility with existing 3.5mm headphones.  </a:t>
            </a:r>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33</a:t>
            </a:fld>
            <a:endParaRPr lang="en-US"/>
          </a:p>
        </p:txBody>
      </p:sp>
    </p:spTree>
    <p:extLst>
      <p:ext uri="{BB962C8B-B14F-4D97-AF65-F5344CB8AC3E}">
        <p14:creationId xmlns:p14="http://schemas.microsoft.com/office/powerpoint/2010/main" val="134919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Q1 2019</a:t>
            </a:r>
          </a:p>
          <a:p>
            <a:r>
              <a:rPr lang="en-US" dirty="0" smtClean="0"/>
              <a:t>The FSA4480 is the second generation Type-C audio solution</a:t>
            </a:r>
            <a:r>
              <a:rPr lang="en-US" baseline="0" dirty="0" smtClean="0"/>
              <a:t> that was developed with QCOM for their SDM855 and SM8150 reference designs.  It is widely adopted at mobile OEM’s.  The FSA4480 adds moisture detection, high performance THD+N and crosstalk and high voltage protection on the connector pins.  </a:t>
            </a:r>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34</a:t>
            </a:fld>
            <a:endParaRPr lang="en-US"/>
          </a:p>
        </p:txBody>
      </p:sp>
    </p:spTree>
    <p:extLst>
      <p:ext uri="{BB962C8B-B14F-4D97-AF65-F5344CB8AC3E}">
        <p14:creationId xmlns:p14="http://schemas.microsoft.com/office/powerpoint/2010/main" val="186941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162DFDA-F1FC-42B4-BB71-38A41E48FDE6}" type="slidenum">
              <a:rPr lang="en-US" altLang="en-US"/>
              <a:pPr/>
              <a:t>35</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altLang="en-US" dirty="0" smtClean="0"/>
          </a:p>
        </p:txBody>
      </p:sp>
    </p:spTree>
    <p:extLst>
      <p:ext uri="{BB962C8B-B14F-4D97-AF65-F5344CB8AC3E}">
        <p14:creationId xmlns:p14="http://schemas.microsoft.com/office/powerpoint/2010/main" val="4093279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36</a:t>
            </a:fld>
            <a:endParaRPr lang="en-US"/>
          </a:p>
        </p:txBody>
      </p:sp>
    </p:spTree>
    <p:extLst>
      <p:ext uri="{BB962C8B-B14F-4D97-AF65-F5344CB8AC3E}">
        <p14:creationId xmlns:p14="http://schemas.microsoft.com/office/powerpoint/2010/main" val="1293443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EE04C63D-560A-D148-B30D-C2DF697D5EC8}"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9595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7</a:t>
            </a:fld>
            <a:endParaRPr lang="en-US"/>
          </a:p>
        </p:txBody>
      </p:sp>
    </p:spTree>
    <p:extLst>
      <p:ext uri="{BB962C8B-B14F-4D97-AF65-F5344CB8AC3E}">
        <p14:creationId xmlns:p14="http://schemas.microsoft.com/office/powerpoint/2010/main" val="200601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8</a:t>
            </a:fld>
            <a:endParaRPr lang="en-US"/>
          </a:p>
        </p:txBody>
      </p:sp>
    </p:spTree>
    <p:extLst>
      <p:ext uri="{BB962C8B-B14F-4D97-AF65-F5344CB8AC3E}">
        <p14:creationId xmlns:p14="http://schemas.microsoft.com/office/powerpoint/2010/main" val="258032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10</a:t>
            </a:fld>
            <a:endParaRPr lang="en-US"/>
          </a:p>
        </p:txBody>
      </p:sp>
    </p:spTree>
    <p:extLst>
      <p:ext uri="{BB962C8B-B14F-4D97-AF65-F5344CB8AC3E}">
        <p14:creationId xmlns:p14="http://schemas.microsoft.com/office/powerpoint/2010/main" val="772772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11</a:t>
            </a:fld>
            <a:endParaRPr lang="en-US"/>
          </a:p>
        </p:txBody>
      </p:sp>
    </p:spTree>
    <p:extLst>
      <p:ext uri="{BB962C8B-B14F-4D97-AF65-F5344CB8AC3E}">
        <p14:creationId xmlns:p14="http://schemas.microsoft.com/office/powerpoint/2010/main" val="1312118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xfrm>
            <a:off x="419100" y="703263"/>
            <a:ext cx="6173788" cy="3473450"/>
          </a:xfrm>
          <a:prstGeom prst="rect">
            <a:avLst/>
          </a:prstGeom>
          <a:solidFill>
            <a:srgbClr val="FFFFFF"/>
          </a:solidFill>
          <a:ln>
            <a:solidFill>
              <a:srgbClr val="000000"/>
            </a:solidFill>
            <a:miter lim="800000"/>
            <a:headEnd/>
            <a:tailEnd/>
          </a:ln>
        </p:spPr>
      </p:sp>
      <p:sp>
        <p:nvSpPr>
          <p:cNvPr id="179203" name="Rectangle 3"/>
          <p:cNvSpPr>
            <a:spLocks noGrp="1" noChangeArrowheads="1"/>
          </p:cNvSpPr>
          <p:nvPr>
            <p:ph type="body" idx="1"/>
          </p:nvPr>
        </p:nvSpPr>
        <p:spPr bwMode="auto">
          <a:xfrm>
            <a:off x="932065" y="4411341"/>
            <a:ext cx="5143084" cy="4184015"/>
          </a:xfrm>
          <a:prstGeom prst="rect">
            <a:avLst/>
          </a:prstGeom>
          <a:solidFill>
            <a:srgbClr val="FFFFFF"/>
          </a:solidFill>
          <a:ln>
            <a:solidFill>
              <a:srgbClr val="000000"/>
            </a:solidFill>
            <a:miter lim="800000"/>
            <a:headEnd/>
            <a:tailEnd/>
          </a:ln>
        </p:spPr>
        <p:txBody>
          <a:bodyPr lIns="93170" tIns="46586" rIns="93170" bIns="46586"/>
          <a:lstStyle/>
          <a:p>
            <a:endParaRPr lang="en-US" dirty="0"/>
          </a:p>
        </p:txBody>
      </p:sp>
    </p:spTree>
    <p:extLst>
      <p:ext uri="{BB962C8B-B14F-4D97-AF65-F5344CB8AC3E}">
        <p14:creationId xmlns:p14="http://schemas.microsoft.com/office/powerpoint/2010/main" val="1755659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xfrm>
            <a:off x="419100" y="703263"/>
            <a:ext cx="6173788" cy="3473450"/>
          </a:xfrm>
          <a:prstGeom prst="rect">
            <a:avLst/>
          </a:prstGeom>
          <a:solidFill>
            <a:srgbClr val="FFFFFF"/>
          </a:solidFill>
          <a:ln>
            <a:solidFill>
              <a:srgbClr val="000000"/>
            </a:solidFill>
            <a:miter lim="800000"/>
            <a:headEnd/>
            <a:tailEnd/>
          </a:ln>
        </p:spPr>
      </p:sp>
      <p:sp>
        <p:nvSpPr>
          <p:cNvPr id="179203" name="Rectangle 3"/>
          <p:cNvSpPr>
            <a:spLocks noGrp="1" noChangeArrowheads="1"/>
          </p:cNvSpPr>
          <p:nvPr>
            <p:ph type="body" idx="1"/>
          </p:nvPr>
        </p:nvSpPr>
        <p:spPr bwMode="auto">
          <a:xfrm>
            <a:off x="932065" y="4411341"/>
            <a:ext cx="5143084" cy="4184015"/>
          </a:xfrm>
          <a:prstGeom prst="rect">
            <a:avLst/>
          </a:prstGeom>
          <a:solidFill>
            <a:srgbClr val="FFFFFF"/>
          </a:solidFill>
          <a:ln>
            <a:solidFill>
              <a:srgbClr val="000000"/>
            </a:solidFill>
            <a:miter lim="800000"/>
            <a:headEnd/>
            <a:tailEnd/>
          </a:ln>
        </p:spPr>
        <p:txBody>
          <a:bodyPr lIns="93170" tIns="46586" rIns="93170" bIns="46586"/>
          <a:lstStyle/>
          <a:p>
            <a:endParaRPr lang="en-US" dirty="0"/>
          </a:p>
        </p:txBody>
      </p:sp>
    </p:spTree>
    <p:extLst>
      <p:ext uri="{BB962C8B-B14F-4D97-AF65-F5344CB8AC3E}">
        <p14:creationId xmlns:p14="http://schemas.microsoft.com/office/powerpoint/2010/main" val="4237843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15</a:t>
            </a:fld>
            <a:endParaRPr lang="en-US"/>
          </a:p>
        </p:txBody>
      </p:sp>
    </p:spTree>
    <p:extLst>
      <p:ext uri="{BB962C8B-B14F-4D97-AF65-F5344CB8AC3E}">
        <p14:creationId xmlns:p14="http://schemas.microsoft.com/office/powerpoint/2010/main" val="79510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4C63D-560A-D148-B30D-C2DF697D5EC8}" type="slidenum">
              <a:rPr lang="en-US" smtClean="0"/>
              <a:pPr/>
              <a:t>18</a:t>
            </a:fld>
            <a:endParaRPr lang="en-US"/>
          </a:p>
        </p:txBody>
      </p:sp>
    </p:spTree>
    <p:extLst>
      <p:ext uri="{BB962C8B-B14F-4D97-AF65-F5344CB8AC3E}">
        <p14:creationId xmlns:p14="http://schemas.microsoft.com/office/powerpoint/2010/main" val="616344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D7374ED-1776-F346-8ACE-10FE827A2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2" name="Title 1"/>
          <p:cNvSpPr>
            <a:spLocks noGrp="1"/>
          </p:cNvSpPr>
          <p:nvPr>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7" name="Picture 6">
            <a:extLst>
              <a:ext uri="{FF2B5EF4-FFF2-40B4-BE49-F238E27FC236}">
                <a16:creationId xmlns="" xmlns:a16="http://schemas.microsoft.com/office/drawing/2014/main" id="{F5538B23-B352-C942-96D1-353172A896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0673" y="6264058"/>
            <a:ext cx="1358900" cy="203200"/>
          </a:xfrm>
          <a:prstGeom prst="rect">
            <a:avLst/>
          </a:prstGeom>
        </p:spPr>
      </p:pic>
      <p:pic>
        <p:nvPicPr>
          <p:cNvPr id="9" name="Picture 8">
            <a:extLst>
              <a:ext uri="{FF2B5EF4-FFF2-40B4-BE49-F238E27FC236}">
                <a16:creationId xmlns="" xmlns:a16="http://schemas.microsoft.com/office/drawing/2014/main" id="{DEB1C269-2E32-9140-99C1-4484ED6E82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6166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3B7B93C5-8C75-6D42-A0DE-42211907B16A}"/>
              </a:ext>
            </a:extLst>
          </p:cNvPr>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 xmlns:a16="http://schemas.microsoft.com/office/drawing/2014/main" id="{36B26692-82B1-A14C-927D-F0C1DAC39C71}"/>
              </a:ext>
            </a:extLst>
          </p:cNvPr>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a:extLst>
              <a:ext uri="{FF2B5EF4-FFF2-40B4-BE49-F238E27FC236}">
                <a16:creationId xmlns="" xmlns:a16="http://schemas.microsoft.com/office/drawing/2014/main" id="{E1CC9691-86A3-E049-965A-70AE79FB8144}"/>
              </a:ext>
            </a:extLst>
          </p:cNvPr>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7" name="Date Placeholder 22">
            <a:extLst>
              <a:ext uri="{FF2B5EF4-FFF2-40B4-BE49-F238E27FC236}">
                <a16:creationId xmlns="" xmlns:a16="http://schemas.microsoft.com/office/drawing/2014/main" id="{C969B259-947D-8F42-B7A9-5982C6C15FD7}"/>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8" name="Slide Number Placeholder 9">
            <a:extLst>
              <a:ext uri="{FF2B5EF4-FFF2-40B4-BE49-F238E27FC236}">
                <a16:creationId xmlns="" xmlns:a16="http://schemas.microsoft.com/office/drawing/2014/main" id="{A3DFB213-B34C-B04F-B00D-3EC1BF947510}"/>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503039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Titl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2E239BD-BF0F-D74F-BCAE-956EF85708F2}"/>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A307DAD2-4690-0340-A9A1-8A909366E3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17" name="Group 16">
            <a:extLst>
              <a:ext uri="{FF2B5EF4-FFF2-40B4-BE49-F238E27FC236}">
                <a16:creationId xmlns="" xmlns:a16="http://schemas.microsoft.com/office/drawing/2014/main" id="{101E52AD-E35A-7843-9663-C49A3B7A6943}"/>
              </a:ext>
            </a:extLst>
          </p:cNvPr>
          <p:cNvGrpSpPr/>
          <p:nvPr userDrawn="1"/>
        </p:nvGrpSpPr>
        <p:grpSpPr>
          <a:xfrm>
            <a:off x="5268112" y="6404360"/>
            <a:ext cx="1655776" cy="267000"/>
            <a:chOff x="5399773" y="6404360"/>
            <a:chExt cx="1655776" cy="267000"/>
          </a:xfrm>
        </p:grpSpPr>
        <p:pic>
          <p:nvPicPr>
            <p:cNvPr id="18" name="Picture 17">
              <a:extLst>
                <a:ext uri="{FF2B5EF4-FFF2-40B4-BE49-F238E27FC236}">
                  <a16:creationId xmlns="" xmlns:a16="http://schemas.microsoft.com/office/drawing/2014/main" id="{3668D138-B0BB-9141-A8D4-173C1B732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9" name="Picture 18">
              <a:extLst>
                <a:ext uri="{FF2B5EF4-FFF2-40B4-BE49-F238E27FC236}">
                  <a16:creationId xmlns="" xmlns:a16="http://schemas.microsoft.com/office/drawing/2014/main" id="{A585AAFB-418C-B84B-8A1E-348B627C04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3" name="Date Placeholder 1">
            <a:extLst>
              <a:ext uri="{FF2B5EF4-FFF2-40B4-BE49-F238E27FC236}">
                <a16:creationId xmlns="" xmlns:a16="http://schemas.microsoft.com/office/drawing/2014/main" id="{DDB1D2D2-9DF8-6D4B-8ED1-FF6623273297}"/>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67E18B31-DA76-4E85-9BC3-3ED7F2F37B6B}" type="datetime1">
              <a:rPr lang="en-US" smtClean="0"/>
              <a:pPr/>
              <a:t>5/27/2021</a:t>
            </a:fld>
            <a:endParaRPr lang="en-US" dirty="0"/>
          </a:p>
        </p:txBody>
      </p:sp>
      <p:sp>
        <p:nvSpPr>
          <p:cNvPr id="14" name="Slide Number Placeholder 7">
            <a:extLst>
              <a:ext uri="{FF2B5EF4-FFF2-40B4-BE49-F238E27FC236}">
                <a16:creationId xmlns="" xmlns:a16="http://schemas.microsoft.com/office/drawing/2014/main" id="{80ED1723-DEE4-3A44-9189-C971FDC453F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481694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a:extLst>
              <a:ext uri="{FF2B5EF4-FFF2-40B4-BE49-F238E27FC236}">
                <a16:creationId xmlns="" xmlns:a16="http://schemas.microsoft.com/office/drawing/2014/main" id="{B93CBED3-4DB6-8249-87BD-1D3F21E4A1F2}"/>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9" name="Slide Number Placeholder 9">
            <a:extLst>
              <a:ext uri="{FF2B5EF4-FFF2-40B4-BE49-F238E27FC236}">
                <a16:creationId xmlns="" xmlns:a16="http://schemas.microsoft.com/office/drawing/2014/main" id="{EA579025-9CF0-7342-BC2A-5D3493597BC5}"/>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04886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520148"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54148" y="13517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22">
            <a:extLst>
              <a:ext uri="{FF2B5EF4-FFF2-40B4-BE49-F238E27FC236}">
                <a16:creationId xmlns="" xmlns:a16="http://schemas.microsoft.com/office/drawing/2014/main" id="{F4B15407-EEC8-0D46-A3AF-DB7E6DFBA0A9}"/>
              </a:ext>
            </a:extLst>
          </p:cNvPr>
          <p:cNvSpPr>
            <a:spLocks noGrp="1"/>
          </p:cNvSpPr>
          <p:nvPr>
            <p:ph type="dt" sz="half" idx="10"/>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10" name="Slide Number Placeholder 9">
            <a:extLst>
              <a:ext uri="{FF2B5EF4-FFF2-40B4-BE49-F238E27FC236}">
                <a16:creationId xmlns="" xmlns:a16="http://schemas.microsoft.com/office/drawing/2014/main" id="{A64D6AC1-7AF3-E240-9BC6-A8830BB95D77}"/>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125429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58C76FCA-EAD6-384E-B7D1-AC2A535D1112}"/>
              </a:ext>
            </a:extLst>
          </p:cNvPr>
          <p:cNvSpPr/>
          <p:nvPr userDrawn="1"/>
        </p:nvSpPr>
        <p:spPr>
          <a:xfrm>
            <a:off x="0"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33E1AC32-D98E-7E40-9B5E-5DAFE2079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7" name="Text Placeholder 6">
            <a:extLst>
              <a:ext uri="{FF2B5EF4-FFF2-40B4-BE49-F238E27FC236}">
                <a16:creationId xmlns=""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grpSp>
        <p:nvGrpSpPr>
          <p:cNvPr id="11" name="Group 10">
            <a:extLst>
              <a:ext uri="{FF2B5EF4-FFF2-40B4-BE49-F238E27FC236}">
                <a16:creationId xmlns="" xmlns:a16="http://schemas.microsoft.com/office/drawing/2014/main" id="{90303E6C-A312-AE43-BABE-2765F373676E}"/>
              </a:ext>
            </a:extLst>
          </p:cNvPr>
          <p:cNvGrpSpPr/>
          <p:nvPr userDrawn="1"/>
        </p:nvGrpSpPr>
        <p:grpSpPr>
          <a:xfrm>
            <a:off x="5268112" y="6404360"/>
            <a:ext cx="1655776" cy="267000"/>
            <a:chOff x="5399773" y="6404360"/>
            <a:chExt cx="1655776" cy="267000"/>
          </a:xfrm>
        </p:grpSpPr>
        <p:pic>
          <p:nvPicPr>
            <p:cNvPr id="12" name="Picture 11">
              <a:extLst>
                <a:ext uri="{FF2B5EF4-FFF2-40B4-BE49-F238E27FC236}">
                  <a16:creationId xmlns="" xmlns:a16="http://schemas.microsoft.com/office/drawing/2014/main" id="{F4D6E59F-0B03-604A-B294-A5E510F189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4" name="Picture 13">
              <a:extLst>
                <a:ext uri="{FF2B5EF4-FFF2-40B4-BE49-F238E27FC236}">
                  <a16:creationId xmlns="" xmlns:a16="http://schemas.microsoft.com/office/drawing/2014/main" id="{34DE18A2-CB28-D94C-A3DD-61BC127E6F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5" name="Date Placeholder 1">
            <a:extLst>
              <a:ext uri="{FF2B5EF4-FFF2-40B4-BE49-F238E27FC236}">
                <a16:creationId xmlns="" xmlns:a16="http://schemas.microsoft.com/office/drawing/2014/main" id="{938C749F-5B03-C846-B8B6-0080D3B4A1E2}"/>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67E18B31-DA76-4E85-9BC3-3ED7F2F37B6B}" type="datetime1">
              <a:rPr lang="en-US" smtClean="0"/>
              <a:pPr/>
              <a:t>5/27/2021</a:t>
            </a:fld>
            <a:endParaRPr lang="en-US" dirty="0"/>
          </a:p>
        </p:txBody>
      </p:sp>
      <p:sp>
        <p:nvSpPr>
          <p:cNvPr id="16" name="Slide Number Placeholder 7">
            <a:extLst>
              <a:ext uri="{FF2B5EF4-FFF2-40B4-BE49-F238E27FC236}">
                <a16:creationId xmlns="" xmlns:a16="http://schemas.microsoft.com/office/drawing/2014/main" id="{2B5ADED5-98EC-CA4E-AED7-08A04AA765A2}"/>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08494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 xmlns:a16="http://schemas.microsoft.com/office/drawing/2014/main" id="{B70FD48F-E00E-BA49-9607-BB11B12F28E7}"/>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8" name="Date Placeholder 22">
            <a:extLst>
              <a:ext uri="{FF2B5EF4-FFF2-40B4-BE49-F238E27FC236}">
                <a16:creationId xmlns="" xmlns:a16="http://schemas.microsoft.com/office/drawing/2014/main" id="{D0953AA3-B68C-A440-88F8-497B12315F3B}"/>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9" name="Slide Number Placeholder 9">
            <a:extLst>
              <a:ext uri="{FF2B5EF4-FFF2-40B4-BE49-F238E27FC236}">
                <a16:creationId xmlns="" xmlns:a16="http://schemas.microsoft.com/office/drawing/2014/main" id="{DAC6116E-2A79-7449-A9DB-0B8AFEFC8D1A}"/>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743116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Chart, Right Picture">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8" name="Date Placeholder 22">
            <a:extLst>
              <a:ext uri="{FF2B5EF4-FFF2-40B4-BE49-F238E27FC236}">
                <a16:creationId xmlns="" xmlns:a16="http://schemas.microsoft.com/office/drawing/2014/main" id="{658740C3-B132-B940-B5FB-475EEECC750D}"/>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9" name="Slide Number Placeholder 9">
            <a:extLst>
              <a:ext uri="{FF2B5EF4-FFF2-40B4-BE49-F238E27FC236}">
                <a16:creationId xmlns="" xmlns:a16="http://schemas.microsoft.com/office/drawing/2014/main" id="{FE553B67-77F0-1E4B-AC47-BB5F81599BD1}"/>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29726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18941CFE-7587-6548-BF7B-303BA64B20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8" name="Title 1">
            <a:extLst>
              <a:ext uri="{FF2B5EF4-FFF2-40B4-BE49-F238E27FC236}">
                <a16:creationId xmlns="" xmlns:a16="http://schemas.microsoft.com/office/drawing/2014/main" id="{A66AC515-F01F-7A42-BDCD-3B0F9157C1A8}"/>
              </a:ext>
            </a:extLst>
          </p:cNvPr>
          <p:cNvSpPr>
            <a:spLocks noGrp="1"/>
          </p:cNvSpPr>
          <p:nvPr userDrawn="1">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9" name="Text Placeholder 3">
            <a:extLst>
              <a:ext uri="{FF2B5EF4-FFF2-40B4-BE49-F238E27FC236}">
                <a16:creationId xmlns="" xmlns:a16="http://schemas.microsoft.com/office/drawing/2014/main" id="{5915FD3B-25F7-0944-A98F-C35C4197C591}"/>
              </a:ext>
            </a:extLst>
          </p:cNvPr>
          <p:cNvSpPr>
            <a:spLocks noGrp="1"/>
          </p:cNvSpPr>
          <p:nvPr userDrawn="1">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2" name="Group 1">
            <a:extLst>
              <a:ext uri="{FF2B5EF4-FFF2-40B4-BE49-F238E27FC236}">
                <a16:creationId xmlns="" xmlns:a16="http://schemas.microsoft.com/office/drawing/2014/main" id="{850015C5-F551-5C48-B99A-8CB371CF0328}"/>
              </a:ext>
            </a:extLst>
          </p:cNvPr>
          <p:cNvGrpSpPr/>
          <p:nvPr userDrawn="1"/>
        </p:nvGrpSpPr>
        <p:grpSpPr>
          <a:xfrm>
            <a:off x="6070639" y="6216984"/>
            <a:ext cx="1300501" cy="280401"/>
            <a:chOff x="6070639" y="6216984"/>
            <a:chExt cx="1300501" cy="280401"/>
          </a:xfrm>
        </p:grpSpPr>
        <p:pic>
          <p:nvPicPr>
            <p:cNvPr id="13" name="Picture 12">
              <a:extLst>
                <a:ext uri="{FF2B5EF4-FFF2-40B4-BE49-F238E27FC236}">
                  <a16:creationId xmlns="" xmlns:a16="http://schemas.microsoft.com/office/drawing/2014/main" id="{FBA2EA34-FCBC-2241-8FBE-9AD002AF12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6" name="Picture 15">
              <a:extLst>
                <a:ext uri="{FF2B5EF4-FFF2-40B4-BE49-F238E27FC236}">
                  <a16:creationId xmlns="" xmlns:a16="http://schemas.microsoft.com/office/drawing/2014/main" id="{9CC53869-F27B-6842-AE89-DBA51848CC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pic>
        <p:nvPicPr>
          <p:cNvPr id="10" name="Picture 9">
            <a:extLst>
              <a:ext uri="{FF2B5EF4-FFF2-40B4-BE49-F238E27FC236}">
                <a16:creationId xmlns="" xmlns:a16="http://schemas.microsoft.com/office/drawing/2014/main" id="{6BD58707-C6A6-544C-B6F9-7D0D69D9855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248076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71CF195E-E9E6-0540-A990-C7B90EFD0F22}"/>
              </a:ext>
            </a:extLst>
          </p:cNvPr>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10" name="Title 5">
            <a:extLst>
              <a:ext uri="{FF2B5EF4-FFF2-40B4-BE49-F238E27FC236}">
                <a16:creationId xmlns="" xmlns:a16="http://schemas.microsoft.com/office/drawing/2014/main" id="{47EFD3EE-0A06-A043-A0C8-0EA9FB79D279}"/>
              </a:ext>
            </a:extLst>
          </p:cNvPr>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a:extLst>
              <a:ext uri="{FF2B5EF4-FFF2-40B4-BE49-F238E27FC236}">
                <a16:creationId xmlns="" xmlns:a16="http://schemas.microsoft.com/office/drawing/2014/main" id="{70829679-361C-AA43-8494-0245B73D532D}"/>
              </a:ext>
            </a:extLst>
          </p:cNvPr>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7" name="Date Placeholder 22">
            <a:extLst>
              <a:ext uri="{FF2B5EF4-FFF2-40B4-BE49-F238E27FC236}">
                <a16:creationId xmlns="" xmlns:a16="http://schemas.microsoft.com/office/drawing/2014/main" id="{AD647CF3-2EBB-5D4F-AD65-91857F21B300}"/>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8" name="Slide Number Placeholder 9">
            <a:extLst>
              <a:ext uri="{FF2B5EF4-FFF2-40B4-BE49-F238E27FC236}">
                <a16:creationId xmlns="" xmlns:a16="http://schemas.microsoft.com/office/drawing/2014/main" id="{F960E303-8DDE-FF42-A3F5-486A0599F573}"/>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4115753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8ADD5211-9428-7644-856A-C54DF50B2A7E}"/>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 xmlns:a16="http://schemas.microsoft.com/office/drawing/2014/main" id="{309CF6F2-0E6A-CE47-AF35-7713BBD391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13" name="Group 12">
            <a:extLst>
              <a:ext uri="{FF2B5EF4-FFF2-40B4-BE49-F238E27FC236}">
                <a16:creationId xmlns="" xmlns:a16="http://schemas.microsoft.com/office/drawing/2014/main" id="{009C53ED-1F76-4047-8F67-0552CBD3338C}"/>
              </a:ext>
            </a:extLst>
          </p:cNvPr>
          <p:cNvGrpSpPr/>
          <p:nvPr userDrawn="1"/>
        </p:nvGrpSpPr>
        <p:grpSpPr>
          <a:xfrm>
            <a:off x="5445750" y="6398711"/>
            <a:ext cx="1300501" cy="280401"/>
            <a:chOff x="6070639" y="6216984"/>
            <a:chExt cx="1300501" cy="280401"/>
          </a:xfrm>
        </p:grpSpPr>
        <p:pic>
          <p:nvPicPr>
            <p:cNvPr id="16" name="Picture 15">
              <a:extLst>
                <a:ext uri="{FF2B5EF4-FFF2-40B4-BE49-F238E27FC236}">
                  <a16:creationId xmlns="" xmlns:a16="http://schemas.microsoft.com/office/drawing/2014/main" id="{FD10F1D1-970A-2445-88BE-05F04E762D1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7" name="Picture 16">
              <a:extLst>
                <a:ext uri="{FF2B5EF4-FFF2-40B4-BE49-F238E27FC236}">
                  <a16:creationId xmlns="" xmlns:a16="http://schemas.microsoft.com/office/drawing/2014/main" id="{5A867C65-6517-F841-A2FE-696F19113BD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2" name="Date Placeholder 1">
            <a:extLst>
              <a:ext uri="{FF2B5EF4-FFF2-40B4-BE49-F238E27FC236}">
                <a16:creationId xmlns="" xmlns:a16="http://schemas.microsoft.com/office/drawing/2014/main" id="{E02E5F74-72E1-2742-9EE6-9C297F5581C3}"/>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67E18B31-DA76-4E85-9BC3-3ED7F2F37B6B}" type="datetime1">
              <a:rPr lang="en-US" smtClean="0"/>
              <a:pPr/>
              <a:t>5/27/2021</a:t>
            </a:fld>
            <a:endParaRPr lang="en-US" dirty="0"/>
          </a:p>
        </p:txBody>
      </p:sp>
      <p:sp>
        <p:nvSpPr>
          <p:cNvPr id="14" name="Slide Number Placeholder 7">
            <a:extLst>
              <a:ext uri="{FF2B5EF4-FFF2-40B4-BE49-F238E27FC236}">
                <a16:creationId xmlns="" xmlns:a16="http://schemas.microsoft.com/office/drawing/2014/main" id="{79235BC8-E463-9D48-B1D7-4E89A6DF657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49888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7" name="Straight Connector 6"/>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2">
                    <a:lumMod val="10000"/>
                  </a:schemeClr>
                </a:solidFill>
              </a:defRPr>
            </a:lvl1pPr>
          </a:lstStyle>
          <a:p>
            <a:fld id="{67E18B31-DA76-4E85-9BC3-3ED7F2F37B6B}" type="datetime1">
              <a:rPr lang="en-US" smtClean="0"/>
              <a:pPr/>
              <a:t>5/27/2021</a:t>
            </a:fld>
            <a:endParaRPr lang="en-US" dirty="0"/>
          </a:p>
        </p:txBody>
      </p:sp>
      <p:sp>
        <p:nvSpPr>
          <p:cNvPr id="8" name="Slide Number Placeholder 7"/>
          <p:cNvSpPr>
            <a:spLocks noGrp="1"/>
          </p:cNvSpPr>
          <p:nvPr>
            <p:ph type="sldNum" sz="quarter" idx="15"/>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857260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a:extLst>
              <a:ext uri="{FF2B5EF4-FFF2-40B4-BE49-F238E27FC236}">
                <a16:creationId xmlns="" xmlns:a16="http://schemas.microsoft.com/office/drawing/2014/main" id="{2BDCC1F8-871B-CA40-A281-0326F0EA6813}"/>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9" name="Slide Number Placeholder 9">
            <a:extLst>
              <a:ext uri="{FF2B5EF4-FFF2-40B4-BE49-F238E27FC236}">
                <a16:creationId xmlns="" xmlns:a16="http://schemas.microsoft.com/office/drawing/2014/main" id="{017979B9-E94E-924E-8168-F580C9F9D801}"/>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127628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0573"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784573" y="13517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22">
            <a:extLst>
              <a:ext uri="{FF2B5EF4-FFF2-40B4-BE49-F238E27FC236}">
                <a16:creationId xmlns="" xmlns:a16="http://schemas.microsoft.com/office/drawing/2014/main" id="{7D77D8C6-F751-D844-95FE-48B12540D9DD}"/>
              </a:ext>
            </a:extLst>
          </p:cNvPr>
          <p:cNvSpPr>
            <a:spLocks noGrp="1"/>
          </p:cNvSpPr>
          <p:nvPr>
            <p:ph type="dt" sz="half" idx="10"/>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10" name="Slide Number Placeholder 9">
            <a:extLst>
              <a:ext uri="{FF2B5EF4-FFF2-40B4-BE49-F238E27FC236}">
                <a16:creationId xmlns="" xmlns:a16="http://schemas.microsoft.com/office/drawing/2014/main" id="{19287EF4-2B4D-DC4F-885F-EA7043FBAA12}"/>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571587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op Picture, Bottom Text">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61DC5401-A479-9E44-A05F-143C256F5525}"/>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875C7A91-07BA-744E-8B9D-B11DFCB6ED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7" name="Text Placeholder 6">
            <a:extLst>
              <a:ext uri="{FF2B5EF4-FFF2-40B4-BE49-F238E27FC236}">
                <a16:creationId xmlns=""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grpSp>
        <p:nvGrpSpPr>
          <p:cNvPr id="15" name="Group 14">
            <a:extLst>
              <a:ext uri="{FF2B5EF4-FFF2-40B4-BE49-F238E27FC236}">
                <a16:creationId xmlns="" xmlns:a16="http://schemas.microsoft.com/office/drawing/2014/main" id="{904D8872-323A-1E49-93CE-FB267B524BA6}"/>
              </a:ext>
            </a:extLst>
          </p:cNvPr>
          <p:cNvGrpSpPr/>
          <p:nvPr userDrawn="1"/>
        </p:nvGrpSpPr>
        <p:grpSpPr>
          <a:xfrm>
            <a:off x="5445750" y="6398711"/>
            <a:ext cx="1300501" cy="280401"/>
            <a:chOff x="6070639" y="6216984"/>
            <a:chExt cx="1300501" cy="280401"/>
          </a:xfrm>
        </p:grpSpPr>
        <p:pic>
          <p:nvPicPr>
            <p:cNvPr id="16" name="Picture 15">
              <a:extLst>
                <a:ext uri="{FF2B5EF4-FFF2-40B4-BE49-F238E27FC236}">
                  <a16:creationId xmlns="" xmlns:a16="http://schemas.microsoft.com/office/drawing/2014/main" id="{9E4A539F-3AB3-A447-9C5B-63FA12CFA5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7" name="Picture 16">
              <a:extLst>
                <a:ext uri="{FF2B5EF4-FFF2-40B4-BE49-F238E27FC236}">
                  <a16:creationId xmlns="" xmlns:a16="http://schemas.microsoft.com/office/drawing/2014/main" id="{4495D03A-03E1-9347-A58D-87B196329F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4" name="Date Placeholder 1">
            <a:extLst>
              <a:ext uri="{FF2B5EF4-FFF2-40B4-BE49-F238E27FC236}">
                <a16:creationId xmlns="" xmlns:a16="http://schemas.microsoft.com/office/drawing/2014/main" id="{A5F90DD5-81C9-9D45-BB0B-4C93A096930A}"/>
              </a:ext>
            </a:extLst>
          </p:cNvPr>
          <p:cNvSpPr>
            <a:spLocks noGrp="1"/>
          </p:cNvSpPr>
          <p:nvPr>
            <p:ph type="dt" sz="half" idx="14"/>
          </p:nvPr>
        </p:nvSpPr>
        <p:spPr>
          <a:xfrm>
            <a:off x="1420207" y="6356350"/>
            <a:ext cx="2743200" cy="365125"/>
          </a:xfrm>
        </p:spPr>
        <p:txBody>
          <a:bodyPr/>
          <a:lstStyle>
            <a:lvl1pPr>
              <a:defRPr>
                <a:solidFill>
                  <a:schemeClr val="bg1"/>
                </a:solidFill>
              </a:defRPr>
            </a:lvl1pPr>
          </a:lstStyle>
          <a:p>
            <a:fld id="{67E18B31-DA76-4E85-9BC3-3ED7F2F37B6B}" type="datetime1">
              <a:rPr lang="en-US" smtClean="0"/>
              <a:pPr/>
              <a:t>5/27/2021</a:t>
            </a:fld>
            <a:endParaRPr lang="en-US" dirty="0"/>
          </a:p>
        </p:txBody>
      </p:sp>
      <p:sp>
        <p:nvSpPr>
          <p:cNvPr id="18" name="Slide Number Placeholder 7">
            <a:extLst>
              <a:ext uri="{FF2B5EF4-FFF2-40B4-BE49-F238E27FC236}">
                <a16:creationId xmlns="" xmlns:a16="http://schemas.microsoft.com/office/drawing/2014/main" id="{12FDD697-915F-7340-92B9-A288A978AB90}"/>
              </a:ext>
            </a:extLst>
          </p:cNvPr>
          <p:cNvSpPr>
            <a:spLocks noGrp="1"/>
          </p:cNvSpPr>
          <p:nvPr>
            <p:ph type="sldNum" sz="quarter" idx="15"/>
          </p:nvPr>
        </p:nvSpPr>
        <p:spPr>
          <a:xfrm>
            <a:off x="378178" y="6356350"/>
            <a:ext cx="663222" cy="365125"/>
          </a:xfrm>
        </p:spPr>
        <p:txBody>
          <a:bodyPr/>
          <a:lstStyle>
            <a:lvl1pPr>
              <a:defRPr>
                <a:solidFill>
                  <a:schemeClr val="bg1"/>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431266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08E8B9C1-7626-5E4E-9A3D-A64DD230C62A}"/>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7" name="Date Placeholder 22">
            <a:extLst>
              <a:ext uri="{FF2B5EF4-FFF2-40B4-BE49-F238E27FC236}">
                <a16:creationId xmlns="" xmlns:a16="http://schemas.microsoft.com/office/drawing/2014/main" id="{35CF9AB2-E066-AD43-B12F-21A5900577A7}"/>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9" name="Slide Number Placeholder 9">
            <a:extLst>
              <a:ext uri="{FF2B5EF4-FFF2-40B4-BE49-F238E27FC236}">
                <a16:creationId xmlns="" xmlns:a16="http://schemas.microsoft.com/office/drawing/2014/main" id="{C9625EC2-A000-A545-A462-970E3D9577E9}"/>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787830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Chart, Right Picture">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8" name="Date Placeholder 22">
            <a:extLst>
              <a:ext uri="{FF2B5EF4-FFF2-40B4-BE49-F238E27FC236}">
                <a16:creationId xmlns="" xmlns:a16="http://schemas.microsoft.com/office/drawing/2014/main" id="{3183DFA1-C4B4-7344-A94A-9447D7BC110C}"/>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9" name="Slide Number Placeholder 9">
            <a:extLst>
              <a:ext uri="{FF2B5EF4-FFF2-40B4-BE49-F238E27FC236}">
                <a16:creationId xmlns="" xmlns:a16="http://schemas.microsoft.com/office/drawing/2014/main" id="{1DB54860-A6B4-DD4E-80C0-E133ED809A54}"/>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1282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C0E31E5-BD86-3349-9A1A-A3126C8D235B}"/>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1"/>
                </a:solidFill>
              </a:defRPr>
            </a:lvl1pPr>
          </a:lstStyle>
          <a:p>
            <a:fld id="{67E18B31-DA76-4E85-9BC3-3ED7F2F37B6B}" type="datetime1">
              <a:rPr lang="en-US" smtClean="0"/>
              <a:pPr/>
              <a:t>5/27/2021</a:t>
            </a:fld>
            <a:endParaRPr lang="en-US"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5" name="Picture 4">
            <a:extLst>
              <a:ext uri="{FF2B5EF4-FFF2-40B4-BE49-F238E27FC236}">
                <a16:creationId xmlns="" xmlns:a16="http://schemas.microsoft.com/office/drawing/2014/main" id="{81D5B0FC-0659-B540-A077-5B654BAE10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pic>
        <p:nvPicPr>
          <p:cNvPr id="7" name="Picture 6">
            <a:extLst>
              <a:ext uri="{FF2B5EF4-FFF2-40B4-BE49-F238E27FC236}">
                <a16:creationId xmlns="" xmlns:a16="http://schemas.microsoft.com/office/drawing/2014/main" id="{ACF78461-DC66-8C43-8590-070D2C7708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97340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500"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2">
                    <a:lumMod val="10000"/>
                  </a:schemeClr>
                </a:solidFill>
              </a:defRPr>
            </a:lvl1pPr>
          </a:lstStyle>
          <a:p>
            <a:fld id="{790C8159-75F0-44AB-9D13-C5C57BE79478}" type="datetime1">
              <a:rPr lang="en-US" smtClean="0"/>
              <a:pPr/>
              <a:t>5/27/2021</a:t>
            </a:fld>
            <a:endParaRPr lang="en-US" dirty="0"/>
          </a:p>
        </p:txBody>
      </p:sp>
      <p:sp>
        <p:nvSpPr>
          <p:cNvPr id="5" name="Slide Number Placeholder 4"/>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97391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sz="half" idx="1"/>
          </p:nvPr>
        </p:nvSpPr>
        <p:spPr>
          <a:xfrm>
            <a:off x="490330" y="1345406"/>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4330" y="134540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2">
                    <a:lumMod val="10000"/>
                  </a:schemeClr>
                </a:solidFill>
              </a:defRPr>
            </a:lvl1pPr>
          </a:lstStyle>
          <a:p>
            <a:fld id="{93F810D9-3D4F-4189-92B8-5D86BC36F87F}" type="datetime1">
              <a:rPr lang="en-US" smtClean="0"/>
              <a:pPr/>
              <a:t>5/27/2021</a:t>
            </a:fld>
            <a:endParaRPr lang="en-US" dirty="0"/>
          </a:p>
        </p:txBody>
      </p:sp>
      <p:sp>
        <p:nvSpPr>
          <p:cNvPr id="6" name="Slide Number Placeholder 5"/>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82698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D326FCC9-42FE-D94B-AF13-DF14A5B0F845}"/>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52338DCB-84D5-344C-8516-C77DF50AAD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3" name="Date Placeholder 2">
            <a:extLst>
              <a:ext uri="{FF2B5EF4-FFF2-40B4-BE49-F238E27FC236}">
                <a16:creationId xmlns="" xmlns:a16="http://schemas.microsoft.com/office/drawing/2014/main" id="{D1B81100-E1B0-4B41-8A31-5463F5EA8AEB}"/>
              </a:ext>
            </a:extLst>
          </p:cNvPr>
          <p:cNvSpPr>
            <a:spLocks noGrp="1"/>
          </p:cNvSpPr>
          <p:nvPr>
            <p:ph type="dt" sz="half" idx="10"/>
          </p:nvPr>
        </p:nvSpPr>
        <p:spPr/>
        <p:txBody>
          <a:bodyPr/>
          <a:lstStyle>
            <a:lvl1pPr>
              <a:defRPr>
                <a:solidFill>
                  <a:schemeClr val="bg1"/>
                </a:solidFill>
              </a:defRPr>
            </a:lvl1pPr>
          </a:lstStyle>
          <a:p>
            <a:fld id="{79D4EA4B-D18D-4097-90E4-05140BE6FF18}" type="datetime1">
              <a:rPr lang="en-US" smtClean="0"/>
              <a:pPr/>
              <a:t>5/27/2021</a:t>
            </a:fld>
            <a:endParaRPr lang="en-US" dirty="0"/>
          </a:p>
        </p:txBody>
      </p:sp>
      <p:sp>
        <p:nvSpPr>
          <p:cNvPr id="4" name="Slide Number Placeholder 3">
            <a:extLst>
              <a:ext uri="{FF2B5EF4-FFF2-40B4-BE49-F238E27FC236}">
                <a16:creationId xmlns="" xmlns:a16="http://schemas.microsoft.com/office/drawing/2014/main" id="{1627D59C-97C4-454D-9391-25A2ACF2DC40}"/>
              </a:ext>
            </a:extLst>
          </p:cNvPr>
          <p:cNvSpPr>
            <a:spLocks noGrp="1"/>
          </p:cNvSpPr>
          <p:nvPr>
            <p:ph type="sldNum" sz="quarter" idx="11"/>
          </p:nvPr>
        </p:nvSpPr>
        <p:spPr/>
        <p:txBody>
          <a:bodyPr/>
          <a:lstStyle>
            <a:lvl1pPr>
              <a:defRPr>
                <a:solidFill>
                  <a:schemeClr val="bg1"/>
                </a:solidFill>
              </a:defRPr>
            </a:lvl1pPr>
          </a:lstStyle>
          <a:p>
            <a:fld id="{5853B473-0271-47CF-900A-D77E281FB591}" type="slidenum">
              <a:rPr lang="en-US" smtClean="0"/>
              <a:pPr/>
              <a:t>‹#›</a:t>
            </a:fld>
            <a:endParaRPr lang="en-US" dirty="0"/>
          </a:p>
        </p:txBody>
      </p:sp>
      <p:sp>
        <p:nvSpPr>
          <p:cNvPr id="7" name="Text Placeholder 6">
            <a:extLst>
              <a:ext uri="{FF2B5EF4-FFF2-40B4-BE49-F238E27FC236}">
                <a16:creationId xmlns=""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pic>
        <p:nvPicPr>
          <p:cNvPr id="10" name="Picture 9">
            <a:extLst>
              <a:ext uri="{FF2B5EF4-FFF2-40B4-BE49-F238E27FC236}">
                <a16:creationId xmlns="" xmlns:a16="http://schemas.microsoft.com/office/drawing/2014/main" id="{F62E30CE-1B16-6944-9876-A35D793166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312240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 xmlns:a16="http://schemas.microsoft.com/office/drawing/2014/main" id="{9FE2B562-D27F-774A-B50A-B4CD482162A9}"/>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8" name="Date Placeholder 22">
            <a:extLst>
              <a:ext uri="{FF2B5EF4-FFF2-40B4-BE49-F238E27FC236}">
                <a16:creationId xmlns="" xmlns:a16="http://schemas.microsoft.com/office/drawing/2014/main" id="{785CA15F-B859-604D-BD5B-6E6EB49DFA3A}"/>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9" name="Slide Number Placeholder 9">
            <a:extLst>
              <a:ext uri="{FF2B5EF4-FFF2-40B4-BE49-F238E27FC236}">
                <a16:creationId xmlns="" xmlns:a16="http://schemas.microsoft.com/office/drawing/2014/main" id="{CD71C06D-1D16-F347-9671-5BE6E60E94D5}"/>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25617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icture">
    <p:spTree>
      <p:nvGrpSpPr>
        <p:cNvPr id="1" name=""/>
        <p:cNvGrpSpPr/>
        <p:nvPr/>
      </p:nvGrpSpPr>
      <p:grpSpPr>
        <a:xfrm>
          <a:off x="0" y="0"/>
          <a:ext cx="0" cy="0"/>
          <a:chOff x="0" y="0"/>
          <a:chExt cx="0" cy="0"/>
        </a:xfrm>
      </p:grpSpPr>
      <p:sp>
        <p:nvSpPr>
          <p:cNvPr id="16" name="Title 15"/>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2" name="Date Placeholder 1"/>
          <p:cNvSpPr>
            <a:spLocks noGrp="1"/>
          </p:cNvSpPr>
          <p:nvPr>
            <p:ph type="dt" sz="half" idx="15"/>
          </p:nvPr>
        </p:nvSpPr>
        <p:spPr/>
        <p:txBody>
          <a:bodyPr/>
          <a:lstStyle/>
          <a:p>
            <a:fld id="{43B1C2EF-B0DA-4121-9811-184E33B58253}" type="datetime1">
              <a:rPr lang="en-US" smtClean="0"/>
              <a:t>5/27/2021</a:t>
            </a:fld>
            <a:endParaRPr lang="en-US" dirty="0"/>
          </a:p>
        </p:txBody>
      </p:sp>
      <p:sp>
        <p:nvSpPr>
          <p:cNvPr id="3" name="Slide Number Placeholder 2"/>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58529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4" name="Picture 13">
            <a:extLst>
              <a:ext uri="{FF2B5EF4-FFF2-40B4-BE49-F238E27FC236}">
                <a16:creationId xmlns="" xmlns:a16="http://schemas.microsoft.com/office/drawing/2014/main" id="{BA4E8448-6ED0-B640-B06B-B6D8EB30D4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7" name="Title 1">
            <a:extLst>
              <a:ext uri="{FF2B5EF4-FFF2-40B4-BE49-F238E27FC236}">
                <a16:creationId xmlns="" xmlns:a16="http://schemas.microsoft.com/office/drawing/2014/main" id="{413DEDF4-CEE7-6D46-8EF5-B1A45A45469D}"/>
              </a:ext>
            </a:extLst>
          </p:cNvPr>
          <p:cNvSpPr>
            <a:spLocks noGrp="1"/>
          </p:cNvSpPr>
          <p:nvPr>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8" name="Text Placeholder 3">
            <a:extLst>
              <a:ext uri="{FF2B5EF4-FFF2-40B4-BE49-F238E27FC236}">
                <a16:creationId xmlns="" xmlns:a16="http://schemas.microsoft.com/office/drawing/2014/main" id="{2CDB0835-CC06-EE4F-B936-73405853519F}"/>
              </a:ext>
            </a:extLst>
          </p:cNvPr>
          <p:cNvSpPr>
            <a:spLocks noGrp="1"/>
          </p:cNvSpPr>
          <p:nvPr>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grpSp>
        <p:nvGrpSpPr>
          <p:cNvPr id="9" name="Group 8">
            <a:extLst>
              <a:ext uri="{FF2B5EF4-FFF2-40B4-BE49-F238E27FC236}">
                <a16:creationId xmlns="" xmlns:a16="http://schemas.microsoft.com/office/drawing/2014/main" id="{0A4918E4-BAB2-6E40-8508-EDEB23D949C9}"/>
              </a:ext>
            </a:extLst>
          </p:cNvPr>
          <p:cNvGrpSpPr/>
          <p:nvPr userDrawn="1"/>
        </p:nvGrpSpPr>
        <p:grpSpPr>
          <a:xfrm>
            <a:off x="6082393" y="6221480"/>
            <a:ext cx="1655776" cy="267000"/>
            <a:chOff x="5399773" y="6404360"/>
            <a:chExt cx="1655776" cy="267000"/>
          </a:xfrm>
        </p:grpSpPr>
        <p:pic>
          <p:nvPicPr>
            <p:cNvPr id="10" name="Picture 9">
              <a:extLst>
                <a:ext uri="{FF2B5EF4-FFF2-40B4-BE49-F238E27FC236}">
                  <a16:creationId xmlns="" xmlns:a16="http://schemas.microsoft.com/office/drawing/2014/main" id="{5DB269D1-DDC5-9C4E-9493-3BFA0C008C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11" name="Picture 10">
              <a:extLst>
                <a:ext uri="{FF2B5EF4-FFF2-40B4-BE49-F238E27FC236}">
                  <a16:creationId xmlns="" xmlns:a16="http://schemas.microsoft.com/office/drawing/2014/main" id="{A12CA37F-3FEC-2144-B494-566931D720A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pic>
        <p:nvPicPr>
          <p:cNvPr id="12" name="Picture 11">
            <a:extLst>
              <a:ext uri="{FF2B5EF4-FFF2-40B4-BE49-F238E27FC236}">
                <a16:creationId xmlns="" xmlns:a16="http://schemas.microsoft.com/office/drawing/2014/main" id="{47121DBF-41FB-C249-BDE8-13E17707692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3370767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8.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7.png"/><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10" name="Slide Number Placeholder 9"/>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
        <p:nvSpPr>
          <p:cNvPr id="11" name="Title Placeholder 1"/>
          <p:cNvSpPr>
            <a:spLocks noGrp="1"/>
          </p:cNvSpPr>
          <p:nvPr>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14" name="Isosceles Triangle 2">
            <a:extLst>
              <a:ext uri="{FF2B5EF4-FFF2-40B4-BE49-F238E27FC236}">
                <a16:creationId xmlns="" xmlns:a16="http://schemas.microsoft.com/office/drawing/2014/main" id="{1622BD0D-5412-4143-84C0-BA72FDC98B4C}"/>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CB221D9D-44F9-324A-8260-5785BC22973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pic>
        <p:nvPicPr>
          <p:cNvPr id="5" name="Picture 4">
            <a:extLst>
              <a:ext uri="{FF2B5EF4-FFF2-40B4-BE49-F238E27FC236}">
                <a16:creationId xmlns="" xmlns:a16="http://schemas.microsoft.com/office/drawing/2014/main" id="{47B11256-3AF4-634C-8FA9-B079CF33C60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3833795725"/>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80" r:id="rId3"/>
    <p:sldLayoutId id="2147483650" r:id="rId4"/>
    <p:sldLayoutId id="2147483652" r:id="rId5"/>
    <p:sldLayoutId id="2147483677" r:id="rId6"/>
    <p:sldLayoutId id="2147483656" r:id="rId7"/>
    <p:sldLayoutId id="2147483649"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sosceles Triangle 2">
            <a:extLst>
              <a:ext uri="{FF2B5EF4-FFF2-40B4-BE49-F238E27FC236}">
                <a16:creationId xmlns="" xmlns:a16="http://schemas.microsoft.com/office/drawing/2014/main" id="{59C2335B-0107-D64B-9E6B-09F96271F4D7}"/>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2C702B2F-E3BA-5F45-B074-45AD94CF64F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grpSp>
        <p:nvGrpSpPr>
          <p:cNvPr id="6" name="Group 5">
            <a:extLst>
              <a:ext uri="{FF2B5EF4-FFF2-40B4-BE49-F238E27FC236}">
                <a16:creationId xmlns="" xmlns:a16="http://schemas.microsoft.com/office/drawing/2014/main" id="{C53BF7CA-7E10-794F-B7B4-CDF2F7440BDB}"/>
              </a:ext>
            </a:extLst>
          </p:cNvPr>
          <p:cNvGrpSpPr/>
          <p:nvPr userDrawn="1"/>
        </p:nvGrpSpPr>
        <p:grpSpPr>
          <a:xfrm>
            <a:off x="5268112" y="6404360"/>
            <a:ext cx="1655776" cy="267000"/>
            <a:chOff x="5399773" y="6404360"/>
            <a:chExt cx="1655776" cy="267000"/>
          </a:xfrm>
        </p:grpSpPr>
        <p:pic>
          <p:nvPicPr>
            <p:cNvPr id="10" name="Picture 9">
              <a:extLst>
                <a:ext uri="{FF2B5EF4-FFF2-40B4-BE49-F238E27FC236}">
                  <a16:creationId xmlns="" xmlns:a16="http://schemas.microsoft.com/office/drawing/2014/main" id="{AE447C6B-AAE8-A746-9EA4-32ED68B94DE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399773" y="6404360"/>
              <a:ext cx="234212" cy="267000"/>
            </a:xfrm>
            <a:prstGeom prst="rect">
              <a:avLst/>
            </a:prstGeom>
          </p:spPr>
        </p:pic>
        <p:pic>
          <p:nvPicPr>
            <p:cNvPr id="5" name="Picture 4">
              <a:extLst>
                <a:ext uri="{FF2B5EF4-FFF2-40B4-BE49-F238E27FC236}">
                  <a16:creationId xmlns="" xmlns:a16="http://schemas.microsoft.com/office/drawing/2014/main" id="{5CFA1176-F86D-F44A-9D76-C35D6B8ACC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785549" y="6437312"/>
              <a:ext cx="1270000" cy="203200"/>
            </a:xfrm>
            <a:prstGeom prst="rect">
              <a:avLst/>
            </a:prstGeom>
          </p:spPr>
        </p:pic>
      </p:grpSp>
      <p:sp>
        <p:nvSpPr>
          <p:cNvPr id="13" name="Date Placeholder 22">
            <a:extLst>
              <a:ext uri="{FF2B5EF4-FFF2-40B4-BE49-F238E27FC236}">
                <a16:creationId xmlns="" xmlns:a16="http://schemas.microsoft.com/office/drawing/2014/main" id="{1924DED7-0225-1C4E-B345-319B55A7F90B}"/>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15" name="Slide Number Placeholder 9">
            <a:extLst>
              <a:ext uri="{FF2B5EF4-FFF2-40B4-BE49-F238E27FC236}">
                <a16:creationId xmlns="" xmlns:a16="http://schemas.microsoft.com/office/drawing/2014/main" id="{444E87A3-B2DA-264E-8473-B750B5D3FC5E}"/>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671086129"/>
      </p:ext>
    </p:extLst>
  </p:cSld>
  <p:clrMap bg1="lt1" tx1="dk1" bg2="lt2" tx2="dk2" accent1="accent1" accent2="accent2" accent3="accent3" accent4="accent4" accent5="accent5" accent6="accent6" hlink="hlink" folHlink="folHlink"/>
  <p:sldLayoutIdLst>
    <p:sldLayoutId id="2147483659" r:id="rId1"/>
    <p:sldLayoutId id="2147483671" r:id="rId2"/>
    <p:sldLayoutId id="2147483681" r:id="rId3"/>
    <p:sldLayoutId id="2147483660" r:id="rId4"/>
    <p:sldLayoutId id="2147483661" r:id="rId5"/>
    <p:sldLayoutId id="2147483678" r:id="rId6"/>
    <p:sldLayoutId id="2147483675" r:id="rId7"/>
    <p:sldLayoutId id="2147483663"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Isosceles Triangle 2">
            <a:extLst>
              <a:ext uri="{FF2B5EF4-FFF2-40B4-BE49-F238E27FC236}">
                <a16:creationId xmlns="" xmlns:a16="http://schemas.microsoft.com/office/drawing/2014/main" id="{0F639590-44AB-754C-BE8E-7CCB35DB5EC8}"/>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2A675593-1C48-B04E-9579-8B89B66632C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grpSp>
        <p:nvGrpSpPr>
          <p:cNvPr id="15" name="Group 14">
            <a:extLst>
              <a:ext uri="{FF2B5EF4-FFF2-40B4-BE49-F238E27FC236}">
                <a16:creationId xmlns="" xmlns:a16="http://schemas.microsoft.com/office/drawing/2014/main" id="{0CF4B333-EDF5-E64B-AF06-3E3FA5FD6C14}"/>
              </a:ext>
            </a:extLst>
          </p:cNvPr>
          <p:cNvGrpSpPr/>
          <p:nvPr userDrawn="1"/>
        </p:nvGrpSpPr>
        <p:grpSpPr>
          <a:xfrm>
            <a:off x="5445750" y="6398711"/>
            <a:ext cx="1300501" cy="280401"/>
            <a:chOff x="6070639" y="6216984"/>
            <a:chExt cx="1300501" cy="280401"/>
          </a:xfrm>
        </p:grpSpPr>
        <p:pic>
          <p:nvPicPr>
            <p:cNvPr id="18" name="Picture 17">
              <a:extLst>
                <a:ext uri="{FF2B5EF4-FFF2-40B4-BE49-F238E27FC236}">
                  <a16:creationId xmlns="" xmlns:a16="http://schemas.microsoft.com/office/drawing/2014/main" id="{61D162E6-C4B0-4E4A-A429-BE7BDB974D4A}"/>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070639" y="6216984"/>
              <a:ext cx="245966" cy="280401"/>
            </a:xfrm>
            <a:prstGeom prst="rect">
              <a:avLst/>
            </a:prstGeom>
          </p:spPr>
        </p:pic>
        <p:pic>
          <p:nvPicPr>
            <p:cNvPr id="19" name="Picture 18">
              <a:extLst>
                <a:ext uri="{FF2B5EF4-FFF2-40B4-BE49-F238E27FC236}">
                  <a16:creationId xmlns="" xmlns:a16="http://schemas.microsoft.com/office/drawing/2014/main" id="{CE576102-EC8B-5544-8470-5704879E45B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469440" y="6255817"/>
              <a:ext cx="901700" cy="203200"/>
            </a:xfrm>
            <a:prstGeom prst="rect">
              <a:avLst/>
            </a:prstGeom>
          </p:spPr>
        </p:pic>
      </p:grpSp>
      <p:sp>
        <p:nvSpPr>
          <p:cNvPr id="12" name="Date Placeholder 22">
            <a:extLst>
              <a:ext uri="{FF2B5EF4-FFF2-40B4-BE49-F238E27FC236}">
                <a16:creationId xmlns="" xmlns:a16="http://schemas.microsoft.com/office/drawing/2014/main" id="{ACCDF4D0-6E85-9941-AA6A-34E6799F4CBC}"/>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5/27/2021</a:t>
            </a:fld>
            <a:endParaRPr lang="en-US" dirty="0"/>
          </a:p>
        </p:txBody>
      </p:sp>
      <p:sp>
        <p:nvSpPr>
          <p:cNvPr id="13" name="Slide Number Placeholder 9">
            <a:extLst>
              <a:ext uri="{FF2B5EF4-FFF2-40B4-BE49-F238E27FC236}">
                <a16:creationId xmlns="" xmlns:a16="http://schemas.microsoft.com/office/drawing/2014/main" id="{A45EB248-A725-6149-BA01-24F64E7E2586}"/>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867719597"/>
      </p:ext>
    </p:extLst>
  </p:cSld>
  <p:clrMap bg1="lt1" tx1="dk1" bg2="lt2" tx2="dk2" accent1="accent1" accent2="accent2" accent3="accent3" accent4="accent4" accent5="accent5" accent6="accent6" hlink="hlink" folHlink="folHlink"/>
  <p:sldLayoutIdLst>
    <p:sldLayoutId id="2147483665" r:id="rId1"/>
    <p:sldLayoutId id="2147483672" r:id="rId2"/>
    <p:sldLayoutId id="2147483682" r:id="rId3"/>
    <p:sldLayoutId id="2147483666" r:id="rId4"/>
    <p:sldLayoutId id="2147483667" r:id="rId5"/>
    <p:sldLayoutId id="2147483679" r:id="rId6"/>
    <p:sldLayoutId id="2147483676" r:id="rId7"/>
    <p:sldLayoutId id="2147483669" r:id="rId8"/>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30.emf"/><Relationship Id="rId5" Type="http://schemas.openxmlformats.org/officeDocument/2006/relationships/oleObject" Target="../embeddings/oleObject6.bin"/><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5.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3.emf"/><Relationship Id="rId5" Type="http://schemas.openxmlformats.org/officeDocument/2006/relationships/oleObject" Target="../embeddings/oleObject7.bin"/><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36.emf"/><Relationship Id="rId5" Type="http://schemas.openxmlformats.org/officeDocument/2006/relationships/image" Target="../media/image33.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9.xml"/><Relationship Id="rId7" Type="http://schemas.openxmlformats.org/officeDocument/2006/relationships/image" Target="../media/image45.e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44.emf"/><Relationship Id="rId4" Type="http://schemas.openxmlformats.org/officeDocument/2006/relationships/oleObject" Target="../embeddings/oleObject10.bin"/><Relationship Id="rId9" Type="http://schemas.openxmlformats.org/officeDocument/2006/relationships/image" Target="../media/image46.emf"/></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53.png"/><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52.emf"/><Relationship Id="rId5" Type="http://schemas.openxmlformats.org/officeDocument/2006/relationships/oleObject" Target="../embeddings/oleObject14.bin"/><Relationship Id="rId4" Type="http://schemas.openxmlformats.org/officeDocument/2006/relationships/image" Target="../media/image5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image" Target="../media/image55.png"/><Relationship Id="rId5" Type="http://schemas.openxmlformats.org/officeDocument/2006/relationships/image" Target="../media/image54.emf"/><Relationship Id="rId4" Type="http://schemas.openxmlformats.org/officeDocument/2006/relationships/oleObject" Target="../embeddings/oleObject15.bin"/></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3" Type="http://schemas.openxmlformats.org/officeDocument/2006/relationships/diagramLayout" Target="../diagrams/layout1.xml"/><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62.jpeg"/><Relationship Id="rId5" Type="http://schemas.openxmlformats.org/officeDocument/2006/relationships/diagramColors" Target="../diagrams/colors1.xml"/><Relationship Id="rId10" Type="http://schemas.openxmlformats.org/officeDocument/2006/relationships/image" Target="../media/image61.jpeg"/><Relationship Id="rId4" Type="http://schemas.openxmlformats.org/officeDocument/2006/relationships/diagramQuickStyle" Target="../diagrams/quickStyle1.xml"/><Relationship Id="rId9" Type="http://schemas.openxmlformats.org/officeDocument/2006/relationships/image" Target="../media/image60.jpeg"/><Relationship Id="rId1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10.vml"/><Relationship Id="rId5" Type="http://schemas.openxmlformats.org/officeDocument/2006/relationships/image" Target="../media/image66.e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67.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2.xml"/><Relationship Id="rId7" Type="http://schemas.openxmlformats.org/officeDocument/2006/relationships/image" Target="../media/image26.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5.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3.xml"/><Relationship Id="rId7" Type="http://schemas.openxmlformats.org/officeDocument/2006/relationships/image" Target="../media/image28.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27.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4000" dirty="0" smtClean="0">
                <a:solidFill>
                  <a:schemeClr val="accent5"/>
                </a:solidFill>
              </a:rPr>
              <a:t>Power and Analog Switch</a:t>
            </a:r>
            <a:r>
              <a:rPr lang="en-US" sz="4000" dirty="0" smtClean="0">
                <a:solidFill>
                  <a:schemeClr val="accent5"/>
                </a:solidFill>
              </a:rPr>
              <a:t> </a:t>
            </a:r>
            <a:r>
              <a:rPr lang="en-US" sz="4000" dirty="0">
                <a:solidFill>
                  <a:schemeClr val="accent5"/>
                </a:solidFill>
              </a:rPr>
              <a:t>Overview</a:t>
            </a:r>
          </a:p>
        </p:txBody>
      </p:sp>
      <p:sp>
        <p:nvSpPr>
          <p:cNvPr id="3" name="Text Placeholder 2"/>
          <p:cNvSpPr>
            <a:spLocks noGrp="1"/>
          </p:cNvSpPr>
          <p:nvPr>
            <p:ph type="body" sz="quarter" idx="10"/>
          </p:nvPr>
        </p:nvSpPr>
        <p:spPr/>
        <p:txBody>
          <a:bodyPr>
            <a:noAutofit/>
          </a:bodyPr>
          <a:lstStyle/>
          <a:p>
            <a:r>
              <a:rPr lang="en-US" sz="2800" dirty="0" smtClean="0"/>
              <a:t>Apr.2021</a:t>
            </a:r>
            <a:endParaRPr lang="en-US" sz="2800" dirty="0"/>
          </a:p>
        </p:txBody>
      </p:sp>
    </p:spTree>
    <p:extLst>
      <p:ext uri="{BB962C8B-B14F-4D97-AF65-F5344CB8AC3E}">
        <p14:creationId xmlns:p14="http://schemas.microsoft.com/office/powerpoint/2010/main" val="2564857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a:t>FPF2283C</a:t>
            </a:r>
            <a:r>
              <a:rPr lang="en-US" dirty="0" smtClean="0"/>
              <a:t> </a:t>
            </a:r>
            <a:br>
              <a:rPr lang="en-US" dirty="0" smtClean="0"/>
            </a:br>
            <a:r>
              <a:rPr lang="en-US" sz="1600" dirty="0"/>
              <a:t>28V/7A OVP Switch with ultra low on resistance and moisture detection </a:t>
            </a:r>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6"/>
            <a:ext cx="5831199" cy="3842222"/>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b="1" dirty="0">
                <a:latin typeface="+mn-lt"/>
              </a:rPr>
              <a:t> 28V / 7A of Maximum Rating</a:t>
            </a:r>
          </a:p>
          <a:p>
            <a:pPr>
              <a:buFont typeface="Wingdings" panose="05000000000000000000" pitchFamily="2" charset="2"/>
              <a:buChar char="Ø"/>
            </a:pPr>
            <a:r>
              <a:rPr lang="en-US" sz="1600" dirty="0">
                <a:latin typeface="+mn-lt"/>
              </a:rPr>
              <a:t> 36V peak voltage tolerant for surge event</a:t>
            </a:r>
          </a:p>
          <a:p>
            <a:pPr>
              <a:buFont typeface="Wingdings" panose="05000000000000000000" pitchFamily="2" charset="2"/>
              <a:buChar char="Ø"/>
            </a:pPr>
            <a:r>
              <a:rPr lang="en-US" sz="1600" b="1" dirty="0" smtClean="0">
                <a:latin typeface="+mn-lt"/>
              </a:rPr>
              <a:t> RON </a:t>
            </a:r>
            <a:r>
              <a:rPr lang="en-US" sz="1600" b="1" dirty="0">
                <a:latin typeface="+mn-lt"/>
              </a:rPr>
              <a:t>: Typ. 7.5m</a:t>
            </a:r>
            <a:r>
              <a:rPr lang="el-GR" sz="1600" b="1" dirty="0">
                <a:latin typeface="+mn-lt"/>
              </a:rPr>
              <a:t>Ω @ 5</a:t>
            </a:r>
            <a:r>
              <a:rPr lang="en-US" sz="1600" b="1" dirty="0">
                <a:latin typeface="+mn-lt"/>
              </a:rPr>
              <a:t>V and 25C</a:t>
            </a:r>
          </a:p>
          <a:p>
            <a:pPr>
              <a:buFont typeface="Wingdings" panose="05000000000000000000" pitchFamily="2" charset="2"/>
              <a:buChar char="Ø"/>
            </a:pPr>
            <a:r>
              <a:rPr lang="en-US" sz="1600" dirty="0">
                <a:latin typeface="+mn-lt"/>
              </a:rPr>
              <a:t> 8-bits ADC on VIN for moisture detection</a:t>
            </a:r>
          </a:p>
          <a:p>
            <a:pPr>
              <a:buFont typeface="Wingdings" panose="05000000000000000000" pitchFamily="2" charset="2"/>
              <a:buChar char="Ø"/>
            </a:pPr>
            <a:r>
              <a:rPr lang="en-US" sz="1600" dirty="0">
                <a:latin typeface="+mn-lt"/>
              </a:rPr>
              <a:t> </a:t>
            </a:r>
            <a:r>
              <a:rPr lang="en-US" sz="1600" b="1" dirty="0">
                <a:latin typeface="+mn-lt"/>
              </a:rPr>
              <a:t>Super fast OVP response time: maximum 50ns</a:t>
            </a:r>
          </a:p>
          <a:p>
            <a:pPr>
              <a:buFont typeface="Wingdings" panose="05000000000000000000" pitchFamily="2" charset="2"/>
              <a:buChar char="Ø"/>
            </a:pPr>
            <a:r>
              <a:rPr lang="en-US" sz="1600" dirty="0">
                <a:latin typeface="+mn-lt"/>
              </a:rPr>
              <a:t> Default OVP trip voltage: 6.8V ± 3%</a:t>
            </a:r>
          </a:p>
          <a:p>
            <a:pPr>
              <a:buFont typeface="Wingdings" panose="05000000000000000000" pitchFamily="2" charset="2"/>
              <a:buChar char="Ø"/>
            </a:pPr>
            <a:r>
              <a:rPr lang="en-US" sz="1600" dirty="0">
                <a:latin typeface="+mn-lt"/>
              </a:rPr>
              <a:t> </a:t>
            </a:r>
            <a:r>
              <a:rPr lang="en-US" sz="1600" dirty="0" smtClean="0">
                <a:latin typeface="+mn-lt"/>
              </a:rPr>
              <a:t>Adjustable </a:t>
            </a:r>
            <a:r>
              <a:rPr lang="en-US" sz="1600" dirty="0">
                <a:latin typeface="+mn-lt"/>
              </a:rPr>
              <a:t>OVP with external R divider</a:t>
            </a:r>
          </a:p>
          <a:p>
            <a:pPr>
              <a:buFont typeface="Wingdings" panose="05000000000000000000" pitchFamily="2" charset="2"/>
              <a:buChar char="Ø"/>
            </a:pPr>
            <a:r>
              <a:rPr lang="en-US" sz="1600" dirty="0">
                <a:latin typeface="+mn-lt"/>
              </a:rPr>
              <a:t> I2C communication:</a:t>
            </a:r>
          </a:p>
          <a:p>
            <a:pPr lvl="1">
              <a:buFont typeface="Wingdings" panose="05000000000000000000" pitchFamily="2" charset="2"/>
              <a:buChar char="Ø"/>
            </a:pPr>
            <a:r>
              <a:rPr lang="en-US" sz="1200" dirty="0">
                <a:latin typeface="+mn-lt"/>
              </a:rPr>
              <a:t>Moisture detection pulse setup</a:t>
            </a:r>
          </a:p>
          <a:p>
            <a:pPr lvl="1">
              <a:buFont typeface="Wingdings" panose="05000000000000000000" pitchFamily="2" charset="2"/>
              <a:buChar char="Ø"/>
            </a:pPr>
            <a:r>
              <a:rPr lang="en-US" sz="1200" dirty="0">
                <a:latin typeface="+mn-lt"/>
              </a:rPr>
              <a:t>VIN voltage detection</a:t>
            </a:r>
          </a:p>
          <a:p>
            <a:pPr lvl="1">
              <a:buFont typeface="Wingdings" panose="05000000000000000000" pitchFamily="2" charset="2"/>
              <a:buChar char="Ø"/>
            </a:pPr>
            <a:r>
              <a:rPr lang="en-US" sz="1200" dirty="0">
                <a:latin typeface="+mn-lt"/>
              </a:rPr>
              <a:t>OVP level setup</a:t>
            </a:r>
          </a:p>
          <a:p>
            <a:pPr>
              <a:buFont typeface="Wingdings" panose="05000000000000000000" pitchFamily="2" charset="2"/>
              <a:buChar char="Ø"/>
            </a:pPr>
            <a:r>
              <a:rPr lang="en-US" sz="1600" dirty="0" smtClean="0">
                <a:latin typeface="+mn-lt"/>
              </a:rPr>
              <a:t>Package</a:t>
            </a:r>
            <a:r>
              <a:rPr lang="en-US" sz="1600" dirty="0">
                <a:latin typeface="+mn-lt"/>
              </a:rPr>
              <a:t>:</a:t>
            </a:r>
          </a:p>
          <a:p>
            <a:pPr lvl="1">
              <a:buFont typeface="Wingdings" panose="05000000000000000000" pitchFamily="2" charset="2"/>
              <a:buChar char="Ø"/>
            </a:pPr>
            <a:r>
              <a:rPr lang="en-US" sz="1200" dirty="0">
                <a:latin typeface="+mn-lt"/>
              </a:rPr>
              <a:t>WLCSP-20 with Backside Laminate</a:t>
            </a:r>
          </a:p>
          <a:p>
            <a:pPr lvl="1">
              <a:buFont typeface="Wingdings" panose="05000000000000000000" pitchFamily="2" charset="2"/>
              <a:buChar char="Ø"/>
            </a:pPr>
            <a:r>
              <a:rPr lang="en-US" sz="1200" dirty="0">
                <a:latin typeface="+mn-lt"/>
              </a:rPr>
              <a:t>2.2mm x 1.8mm, 0.4mm ball pitch</a:t>
            </a:r>
          </a:p>
        </p:txBody>
      </p:sp>
      <p:sp>
        <p:nvSpPr>
          <p:cNvPr id="8" name="Text Placeholder 2"/>
          <p:cNvSpPr txBox="1">
            <a:spLocks/>
          </p:cNvSpPr>
          <p:nvPr/>
        </p:nvSpPr>
        <p:spPr>
          <a:xfrm>
            <a:off x="6255981" y="5403940"/>
            <a:ext cx="5831199" cy="947916"/>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Mobile device and smart phones</a:t>
            </a:r>
          </a:p>
          <a:p>
            <a:pPr>
              <a:buFont typeface="Wingdings" panose="05000000000000000000" pitchFamily="2" charset="2"/>
              <a:buChar char="Ø"/>
            </a:pPr>
            <a:r>
              <a:rPr lang="en-US" sz="1600" dirty="0">
                <a:latin typeface="+mn-lt"/>
              </a:rPr>
              <a:t> Portable media devices</a:t>
            </a:r>
          </a:p>
          <a:p>
            <a:pPr>
              <a:buFont typeface="Wingdings" panose="05000000000000000000" pitchFamily="2" charset="2"/>
              <a:buChar char="Ø"/>
            </a:pPr>
            <a:r>
              <a:rPr lang="en-US" sz="1600" dirty="0">
                <a:latin typeface="+mn-lt"/>
              </a:rPr>
              <a:t> Advanced Dongle and Docking Station</a:t>
            </a:r>
          </a:p>
        </p:txBody>
      </p:sp>
      <p:sp>
        <p:nvSpPr>
          <p:cNvPr id="6" name="TextBox 5"/>
          <p:cNvSpPr txBox="1"/>
          <p:nvPr/>
        </p:nvSpPr>
        <p:spPr>
          <a:xfrm>
            <a:off x="6249620" y="5033076"/>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83646"/>
            <a:ext cx="5990861" cy="1133285"/>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dirty="0">
                <a:latin typeface="+mn-lt"/>
                <a:cs typeface="Helvetica"/>
              </a:rPr>
              <a:t>Super fast OVP responding to protect next stage system</a:t>
            </a:r>
          </a:p>
          <a:p>
            <a:pPr>
              <a:buSzPct val="100000"/>
              <a:buFont typeface="Wingdings" panose="05000000000000000000" pitchFamily="2" charset="2"/>
              <a:buChar char="Ø"/>
              <a:defRPr/>
            </a:pPr>
            <a:r>
              <a:rPr lang="en-US" sz="1600" dirty="0" smtClean="0">
                <a:latin typeface="+mn-lt"/>
                <a:cs typeface="Helvetica"/>
              </a:rPr>
              <a:t>Ultra </a:t>
            </a:r>
            <a:r>
              <a:rPr lang="en-US" sz="1600" dirty="0">
                <a:latin typeface="+mn-lt"/>
                <a:cs typeface="Helvetica"/>
              </a:rPr>
              <a:t>low Ron to reduce voltage drop</a:t>
            </a:r>
          </a:p>
          <a:p>
            <a:pPr>
              <a:buSzPct val="100000"/>
              <a:buFont typeface="Wingdings" panose="05000000000000000000" pitchFamily="2" charset="2"/>
              <a:buChar char="Ø"/>
              <a:defRPr/>
            </a:pPr>
            <a:r>
              <a:rPr lang="en-US" sz="1600" b="1" dirty="0" smtClean="0">
                <a:latin typeface="+mn-lt"/>
                <a:cs typeface="Helvetica"/>
              </a:rPr>
              <a:t>Support </a:t>
            </a:r>
            <a:r>
              <a:rPr lang="en-US" sz="1600" b="1" dirty="0">
                <a:latin typeface="+mn-lt"/>
                <a:cs typeface="Helvetica"/>
              </a:rPr>
              <a:t>processor algorithm for moisture detection</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pic>
        <p:nvPicPr>
          <p:cNvPr id="19" name="Picture 7"/>
          <p:cNvPicPr>
            <a:picLocks noChangeAspect="1" noChangeArrowheads="1"/>
          </p:cNvPicPr>
          <p:nvPr/>
        </p:nvPicPr>
        <p:blipFill>
          <a:blip r:embed="rId4" cstate="print"/>
          <a:srcRect/>
          <a:stretch>
            <a:fillRect/>
          </a:stretch>
        </p:blipFill>
        <p:spPr bwMode="auto">
          <a:xfrm>
            <a:off x="668481" y="4703692"/>
            <a:ext cx="2310510" cy="1781175"/>
          </a:xfrm>
          <a:prstGeom prst="rect">
            <a:avLst/>
          </a:prstGeom>
          <a:noFill/>
          <a:ln w="9525">
            <a:noFill/>
            <a:miter lim="800000"/>
            <a:headEnd/>
            <a:tailEnd/>
          </a:ln>
        </p:spPr>
      </p:pic>
      <p:graphicFrame>
        <p:nvGraphicFramePr>
          <p:cNvPr id="20" name="Object 3"/>
          <p:cNvGraphicFramePr>
            <a:graphicFrameLocks noChangeAspect="1"/>
          </p:cNvGraphicFramePr>
          <p:nvPr>
            <p:extLst>
              <p:ext uri="{D42A27DB-BD31-4B8C-83A1-F6EECF244321}">
                <p14:modId xmlns:p14="http://schemas.microsoft.com/office/powerpoint/2010/main" val="3461786845"/>
              </p:ext>
            </p:extLst>
          </p:nvPr>
        </p:nvGraphicFramePr>
        <p:xfrm>
          <a:off x="3866749" y="5255741"/>
          <a:ext cx="1401401" cy="1138638"/>
        </p:xfrm>
        <a:graphic>
          <a:graphicData uri="http://schemas.openxmlformats.org/presentationml/2006/ole">
            <mc:AlternateContent xmlns:mc="http://schemas.openxmlformats.org/markup-compatibility/2006">
              <mc:Choice xmlns:v="urn:schemas-microsoft-com:vml" Requires="v">
                <p:oleObj spid="_x0000_s17630" r:id="rId5" imgW="3350638" imgH="2740774" progId="">
                  <p:embed/>
                </p:oleObj>
              </mc:Choice>
              <mc:Fallback>
                <p:oleObj r:id="rId5" imgW="3350638" imgH="274077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6749" y="5255741"/>
                        <a:ext cx="1401401" cy="1138638"/>
                      </a:xfrm>
                      <a:prstGeom prst="rect">
                        <a:avLst/>
                      </a:prstGeom>
                      <a:noFill/>
                      <a:extLst/>
                    </p:spPr>
                  </p:pic>
                </p:oleObj>
              </mc:Fallback>
            </mc:AlternateContent>
          </a:graphicData>
        </a:graphic>
      </p:graphicFrame>
      <p:pic>
        <p:nvPicPr>
          <p:cNvPr id="2" name="Picture 1"/>
          <p:cNvPicPr>
            <a:picLocks noChangeAspect="1"/>
          </p:cNvPicPr>
          <p:nvPr/>
        </p:nvPicPr>
        <p:blipFill>
          <a:blip r:embed="rId7"/>
          <a:stretch>
            <a:fillRect/>
          </a:stretch>
        </p:blipFill>
        <p:spPr>
          <a:xfrm>
            <a:off x="1076110" y="2409185"/>
            <a:ext cx="4192040" cy="2087752"/>
          </a:xfrm>
          <a:prstGeom prst="rect">
            <a:avLst/>
          </a:prstGeom>
        </p:spPr>
      </p:pic>
    </p:spTree>
    <p:extLst>
      <p:ext uri="{BB962C8B-B14F-4D97-AF65-F5344CB8AC3E}">
        <p14:creationId xmlns:p14="http://schemas.microsoft.com/office/powerpoint/2010/main" val="170132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smtClean="0"/>
              <a:t>FPF2260A</a:t>
            </a:r>
            <a:r>
              <a:rPr lang="en-US" dirty="0" smtClean="0"/>
              <a:t/>
            </a:r>
            <a:br>
              <a:rPr lang="en-US" dirty="0" smtClean="0"/>
            </a:br>
            <a:r>
              <a:rPr lang="en-US" sz="1600" dirty="0" smtClean="0"/>
              <a:t>28V </a:t>
            </a:r>
            <a:r>
              <a:rPr lang="en-US" sz="1600" dirty="0"/>
              <a:t>OVP with external MOS gate </a:t>
            </a:r>
            <a:r>
              <a:rPr lang="en-US" sz="1600" dirty="0" smtClean="0"/>
              <a:t>driver</a:t>
            </a:r>
            <a:endParaRPr lang="en-US" sz="1600" dirty="0"/>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6"/>
            <a:ext cx="5831199" cy="3842222"/>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a:t>
            </a:r>
            <a:r>
              <a:rPr lang="en-US" sz="1600" b="1" dirty="0">
                <a:latin typeface="+mn-lt"/>
              </a:rPr>
              <a:t>External NMOS-FET gate driver</a:t>
            </a:r>
          </a:p>
          <a:p>
            <a:pPr>
              <a:buFont typeface="Wingdings" panose="05000000000000000000" pitchFamily="2" charset="2"/>
              <a:buChar char="Ø"/>
            </a:pPr>
            <a:r>
              <a:rPr lang="en-US" sz="1600" dirty="0">
                <a:latin typeface="+mn-lt"/>
              </a:rPr>
              <a:t> Wide voltage range: 2.5V ~ 28V</a:t>
            </a:r>
          </a:p>
          <a:p>
            <a:pPr>
              <a:buFont typeface="Wingdings" panose="05000000000000000000" pitchFamily="2" charset="2"/>
              <a:buChar char="Ø"/>
            </a:pPr>
            <a:r>
              <a:rPr lang="en-US" sz="1600" dirty="0">
                <a:latin typeface="+mn-lt"/>
              </a:rPr>
              <a:t> Super fast OVP response time: 1</a:t>
            </a:r>
            <a:r>
              <a:rPr lang="en-US" sz="1600" dirty="0" smtClean="0">
                <a:latin typeface="+mn-lt"/>
              </a:rPr>
              <a:t>00ns</a:t>
            </a:r>
            <a:endParaRPr lang="en-US" sz="1600" dirty="0">
              <a:latin typeface="+mn-lt"/>
            </a:endParaRPr>
          </a:p>
          <a:p>
            <a:pPr>
              <a:buFont typeface="Wingdings" panose="05000000000000000000" pitchFamily="2" charset="2"/>
              <a:buChar char="Ø"/>
            </a:pPr>
            <a:r>
              <a:rPr lang="en-US" sz="1600" dirty="0">
                <a:latin typeface="+mn-lt"/>
              </a:rPr>
              <a:t> Dual gate driver for convenient control</a:t>
            </a:r>
          </a:p>
          <a:p>
            <a:pPr>
              <a:buFont typeface="Wingdings" panose="05000000000000000000" pitchFamily="2" charset="2"/>
              <a:buChar char="Ø"/>
            </a:pPr>
            <a:r>
              <a:rPr lang="en-US" sz="1600" dirty="0">
                <a:latin typeface="+mn-lt"/>
              </a:rPr>
              <a:t> </a:t>
            </a:r>
            <a:r>
              <a:rPr lang="en-US" sz="1600" b="1" dirty="0">
                <a:latin typeface="+mn-lt"/>
              </a:rPr>
              <a:t>Negative </a:t>
            </a:r>
            <a:r>
              <a:rPr lang="en-US" sz="1600" b="1" dirty="0" smtClean="0">
                <a:latin typeface="+mn-lt"/>
              </a:rPr>
              <a:t>VIN protection </a:t>
            </a:r>
            <a:r>
              <a:rPr lang="en-US" sz="1600" b="1" dirty="0">
                <a:latin typeface="+mn-lt"/>
              </a:rPr>
              <a:t>to -28V</a:t>
            </a:r>
          </a:p>
          <a:p>
            <a:pPr>
              <a:buFont typeface="Wingdings" panose="05000000000000000000" pitchFamily="2" charset="2"/>
              <a:buChar char="Ø"/>
            </a:pPr>
            <a:r>
              <a:rPr lang="en-US" sz="1600" dirty="0">
                <a:latin typeface="+mn-lt"/>
              </a:rPr>
              <a:t> Reverse Current Blocking (RCB)</a:t>
            </a:r>
          </a:p>
          <a:p>
            <a:pPr>
              <a:buFont typeface="Wingdings" panose="05000000000000000000" pitchFamily="2" charset="2"/>
              <a:buChar char="Ø"/>
            </a:pPr>
            <a:r>
              <a:rPr lang="en-US" sz="1600" dirty="0">
                <a:latin typeface="+mn-lt"/>
              </a:rPr>
              <a:t> Selectable True Reverse Current Blocking (TRCB)</a:t>
            </a:r>
          </a:p>
          <a:p>
            <a:pPr>
              <a:buFont typeface="Wingdings" panose="05000000000000000000" pitchFamily="2" charset="2"/>
              <a:buChar char="Ø"/>
            </a:pPr>
            <a:r>
              <a:rPr lang="en-US" sz="1600" dirty="0">
                <a:latin typeface="+mn-lt"/>
              </a:rPr>
              <a:t> Selectable </a:t>
            </a:r>
            <a:r>
              <a:rPr lang="en-US" sz="1600" dirty="0" err="1">
                <a:latin typeface="+mn-lt"/>
              </a:rPr>
              <a:t>Vgs</a:t>
            </a:r>
            <a:r>
              <a:rPr lang="en-US" sz="1600" dirty="0">
                <a:latin typeface="+mn-lt"/>
              </a:rPr>
              <a:t> level for external FET control</a:t>
            </a:r>
          </a:p>
          <a:p>
            <a:pPr>
              <a:buFont typeface="Wingdings" panose="05000000000000000000" pitchFamily="2" charset="2"/>
              <a:buChar char="Ø"/>
            </a:pPr>
            <a:r>
              <a:rPr lang="en-US" sz="1600" dirty="0">
                <a:latin typeface="+mn-lt"/>
              </a:rPr>
              <a:t> Integrated VIN discharge path</a:t>
            </a:r>
          </a:p>
          <a:p>
            <a:pPr>
              <a:buFont typeface="Wingdings" panose="05000000000000000000" pitchFamily="2" charset="2"/>
              <a:buChar char="Ø"/>
            </a:pPr>
            <a:r>
              <a:rPr lang="en-US" sz="1600" dirty="0">
                <a:latin typeface="+mn-lt"/>
              </a:rPr>
              <a:t> Default OVP trip voltage: 6.1V ± 3%</a:t>
            </a:r>
          </a:p>
          <a:p>
            <a:pPr>
              <a:buFont typeface="Wingdings" panose="05000000000000000000" pitchFamily="2" charset="2"/>
              <a:buChar char="Ø"/>
            </a:pPr>
            <a:r>
              <a:rPr lang="en-US" sz="1600" dirty="0">
                <a:latin typeface="+mn-lt"/>
              </a:rPr>
              <a:t> Adjustable OVP w/ external R divider</a:t>
            </a:r>
          </a:p>
          <a:p>
            <a:pPr>
              <a:buFont typeface="Wingdings" panose="05000000000000000000" pitchFamily="2" charset="2"/>
              <a:buChar char="Ø"/>
            </a:pPr>
            <a:r>
              <a:rPr lang="en-US" sz="1600" dirty="0">
                <a:latin typeface="+mn-lt"/>
              </a:rPr>
              <a:t> Open-drain PGOOD to indicate VBUS status</a:t>
            </a:r>
          </a:p>
          <a:p>
            <a:pPr>
              <a:buFont typeface="Wingdings" panose="05000000000000000000" pitchFamily="2" charset="2"/>
              <a:buChar char="Ø"/>
            </a:pPr>
            <a:r>
              <a:rPr lang="en-US" sz="1600" dirty="0" smtClean="0">
                <a:latin typeface="+mn-lt"/>
              </a:rPr>
              <a:t> Active </a:t>
            </a:r>
            <a:r>
              <a:rPr lang="en-US" sz="1600" dirty="0">
                <a:latin typeface="+mn-lt"/>
              </a:rPr>
              <a:t>High enable control</a:t>
            </a:r>
          </a:p>
          <a:p>
            <a:pPr>
              <a:buFont typeface="Wingdings" panose="05000000000000000000" pitchFamily="2" charset="2"/>
              <a:buChar char="Ø"/>
            </a:pPr>
            <a:r>
              <a:rPr lang="en-US" sz="1600" dirty="0" smtClean="0">
                <a:latin typeface="+mn-lt"/>
              </a:rPr>
              <a:t>OV_FLAG </a:t>
            </a:r>
            <a:r>
              <a:rPr lang="en-US" sz="1600" dirty="0">
                <a:latin typeface="+mn-lt"/>
              </a:rPr>
              <a:t>to indicate VBUS over voltage</a:t>
            </a:r>
          </a:p>
          <a:p>
            <a:pPr>
              <a:buFont typeface="Wingdings" panose="05000000000000000000" pitchFamily="2" charset="2"/>
              <a:buChar char="Ø"/>
            </a:pPr>
            <a:r>
              <a:rPr lang="en-US" sz="1600" dirty="0">
                <a:latin typeface="+mn-lt"/>
              </a:rPr>
              <a:t> Active Low enable control</a:t>
            </a:r>
          </a:p>
          <a:p>
            <a:pPr>
              <a:buFont typeface="Wingdings" panose="05000000000000000000" pitchFamily="2" charset="2"/>
              <a:buChar char="Ø"/>
            </a:pPr>
            <a:r>
              <a:rPr lang="en-US" sz="1600" dirty="0">
                <a:latin typeface="+mn-lt"/>
              </a:rPr>
              <a:t> Package:</a:t>
            </a:r>
          </a:p>
          <a:p>
            <a:pPr>
              <a:buFont typeface="Wingdings" panose="05000000000000000000" pitchFamily="2" charset="2"/>
              <a:buChar char="Ø"/>
            </a:pPr>
            <a:r>
              <a:rPr lang="en-US" sz="1600" dirty="0">
                <a:latin typeface="+mn-lt"/>
              </a:rPr>
              <a:t>TMLP-12, 1.6mm x 1.6mm, 0.4mm pin pitch</a:t>
            </a:r>
          </a:p>
        </p:txBody>
      </p:sp>
      <p:sp>
        <p:nvSpPr>
          <p:cNvPr id="8" name="Text Placeholder 2"/>
          <p:cNvSpPr txBox="1">
            <a:spLocks/>
          </p:cNvSpPr>
          <p:nvPr/>
        </p:nvSpPr>
        <p:spPr>
          <a:xfrm>
            <a:off x="6255981" y="5403940"/>
            <a:ext cx="5831199" cy="947916"/>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Mobile device and smart phones</a:t>
            </a:r>
          </a:p>
          <a:p>
            <a:pPr>
              <a:buFont typeface="Wingdings" panose="05000000000000000000" pitchFamily="2" charset="2"/>
              <a:buChar char="Ø"/>
            </a:pPr>
            <a:r>
              <a:rPr lang="en-US" sz="1600" dirty="0">
                <a:latin typeface="+mn-lt"/>
              </a:rPr>
              <a:t> Portable media devices</a:t>
            </a:r>
          </a:p>
          <a:p>
            <a:pPr>
              <a:buFont typeface="Wingdings" panose="05000000000000000000" pitchFamily="2" charset="2"/>
              <a:buChar char="Ø"/>
            </a:pPr>
            <a:r>
              <a:rPr lang="en-US" sz="1600" dirty="0">
                <a:latin typeface="+mn-lt"/>
              </a:rPr>
              <a:t> Advanced Dongle and Docking Station</a:t>
            </a:r>
          </a:p>
        </p:txBody>
      </p:sp>
      <p:sp>
        <p:nvSpPr>
          <p:cNvPr id="6" name="TextBox 5"/>
          <p:cNvSpPr txBox="1"/>
          <p:nvPr/>
        </p:nvSpPr>
        <p:spPr>
          <a:xfrm>
            <a:off x="6249620" y="5033076"/>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83646"/>
            <a:ext cx="5990861" cy="1277234"/>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dirty="0">
                <a:latin typeface="+mn-lt"/>
                <a:cs typeface="Helvetica"/>
              </a:rPr>
              <a:t> High level surge protection with external TVS</a:t>
            </a:r>
          </a:p>
          <a:p>
            <a:pPr>
              <a:buSzPct val="100000"/>
              <a:buFont typeface="Wingdings" panose="05000000000000000000" pitchFamily="2" charset="2"/>
              <a:buChar char="Ø"/>
              <a:defRPr/>
            </a:pPr>
            <a:r>
              <a:rPr lang="en-US" sz="1600" dirty="0">
                <a:latin typeface="+mn-lt"/>
                <a:cs typeface="Helvetica"/>
              </a:rPr>
              <a:t> Negative </a:t>
            </a:r>
            <a:r>
              <a:rPr lang="en-US" sz="1600" dirty="0" smtClean="0">
                <a:latin typeface="+mn-lt"/>
                <a:cs typeface="Helvetica"/>
              </a:rPr>
              <a:t>input voltage protection</a:t>
            </a:r>
            <a:endParaRPr lang="en-US" sz="1600" dirty="0">
              <a:latin typeface="+mn-lt"/>
              <a:cs typeface="Helvetica"/>
            </a:endParaRPr>
          </a:p>
          <a:p>
            <a:pPr>
              <a:buSzPct val="100000"/>
              <a:buFont typeface="Wingdings" panose="05000000000000000000" pitchFamily="2" charset="2"/>
              <a:buChar char="Ø"/>
              <a:defRPr/>
            </a:pPr>
            <a:r>
              <a:rPr lang="en-US" sz="1600" dirty="0">
                <a:latin typeface="+mn-lt"/>
                <a:cs typeface="Helvetica"/>
              </a:rPr>
              <a:t> Fast OVP responding</a:t>
            </a:r>
          </a:p>
          <a:p>
            <a:pPr>
              <a:buSzPct val="100000"/>
              <a:buFont typeface="Wingdings" panose="05000000000000000000" pitchFamily="2" charset="2"/>
              <a:buChar char="Ø"/>
              <a:defRPr/>
            </a:pPr>
            <a:r>
              <a:rPr lang="en-US" sz="1600" dirty="0">
                <a:latin typeface="+mn-lt"/>
                <a:cs typeface="Helvetica"/>
              </a:rPr>
              <a:t> Integrated discharge path to save PCB area</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smtClean="0">
                <a:solidFill>
                  <a:schemeClr val="bg1"/>
                </a:solidFill>
              </a:rPr>
              <a:t>Production</a:t>
            </a:r>
            <a:endParaRPr lang="en-US" altLang="ko-KR" sz="1867" b="1" dirty="0">
              <a:solidFill>
                <a:schemeClr val="bg1"/>
              </a:solidFill>
            </a:endParaRPr>
          </a:p>
        </p:txBody>
      </p:sp>
      <p:pic>
        <p:nvPicPr>
          <p:cNvPr id="20" name="Picture 19"/>
          <p:cNvPicPr>
            <a:picLocks noChangeAspect="1"/>
          </p:cNvPicPr>
          <p:nvPr/>
        </p:nvPicPr>
        <p:blipFill>
          <a:blip r:embed="rId4"/>
          <a:stretch>
            <a:fillRect/>
          </a:stretch>
        </p:blipFill>
        <p:spPr>
          <a:xfrm>
            <a:off x="3411794" y="4832274"/>
            <a:ext cx="1894021" cy="1738674"/>
          </a:xfrm>
          <a:prstGeom prst="rect">
            <a:avLst/>
          </a:prstGeom>
        </p:spPr>
      </p:pic>
      <p:sp>
        <p:nvSpPr>
          <p:cNvPr id="2" name="Rectangle 2"/>
          <p:cNvSpPr>
            <a:spLocks noChangeArrowheads="1"/>
          </p:cNvSpPr>
          <p:nvPr/>
        </p:nvSpPr>
        <p:spPr bwMode="auto">
          <a:xfrm>
            <a:off x="992373" y="2521215"/>
            <a:ext cx="105458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nvGraphicFramePr>
        <p:xfrm>
          <a:off x="992373" y="2521217"/>
          <a:ext cx="4416055" cy="2464807"/>
        </p:xfrm>
        <a:graphic>
          <a:graphicData uri="http://schemas.openxmlformats.org/presentationml/2006/ole">
            <mc:AlternateContent xmlns:mc="http://schemas.openxmlformats.org/markup-compatibility/2006">
              <mc:Choice xmlns:v="urn:schemas-microsoft-com:vml" Requires="v">
                <p:oleObj spid="_x0000_s26848" name="Visio" r:id="rId5" imgW="8305948" imgH="4680089" progId="Visio.Drawing.11">
                  <p:embed/>
                </p:oleObj>
              </mc:Choice>
              <mc:Fallback>
                <p:oleObj name="Visio" r:id="rId5" imgW="8305948" imgH="4680089"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2373" y="2521217"/>
                        <a:ext cx="4416055" cy="2464807"/>
                      </a:xfrm>
                      <a:prstGeom prst="rect">
                        <a:avLst/>
                      </a:prstGeom>
                      <a:noFill/>
                    </p:spPr>
                  </p:pic>
                </p:oleObj>
              </mc:Fallback>
            </mc:AlternateContent>
          </a:graphicData>
        </a:graphic>
      </p:graphicFrame>
      <p:sp>
        <p:nvSpPr>
          <p:cNvPr id="11" name="Rectangle 4"/>
          <p:cNvSpPr>
            <a:spLocks noChangeArrowheads="1"/>
          </p:cNvSpPr>
          <p:nvPr/>
        </p:nvSpPr>
        <p:spPr bwMode="auto">
          <a:xfrm>
            <a:off x="650624" y="5086202"/>
            <a:ext cx="771685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nvGraphicFramePr>
        <p:xfrm>
          <a:off x="650624" y="5086203"/>
          <a:ext cx="2388465" cy="1532581"/>
        </p:xfrm>
        <a:graphic>
          <a:graphicData uri="http://schemas.openxmlformats.org/presentationml/2006/ole">
            <mc:AlternateContent xmlns:mc="http://schemas.openxmlformats.org/markup-compatibility/2006">
              <mc:Choice xmlns:v="urn:schemas-microsoft-com:vml" Requires="v">
                <p:oleObj spid="_x0000_s26849" name="Visio" r:id="rId7" imgW="3606701" imgH="2305160" progId="Visio.Drawing.11">
                  <p:embed/>
                </p:oleObj>
              </mc:Choice>
              <mc:Fallback>
                <p:oleObj name="Visio" r:id="rId7" imgW="3606701" imgH="230516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624" y="5086203"/>
                        <a:ext cx="2388465" cy="1532581"/>
                      </a:xfrm>
                      <a:prstGeom prst="rect">
                        <a:avLst/>
                      </a:prstGeom>
                      <a:noFill/>
                    </p:spPr>
                  </p:pic>
                </p:oleObj>
              </mc:Fallback>
            </mc:AlternateContent>
          </a:graphicData>
        </a:graphic>
      </p:graphicFrame>
    </p:spTree>
    <p:extLst>
      <p:ext uri="{BB962C8B-B14F-4D97-AF65-F5344CB8AC3E}">
        <p14:creationId xmlns:p14="http://schemas.microsoft.com/office/powerpoint/2010/main" val="20506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1"/>
          <p:cNvSpPr txBox="1">
            <a:spLocks/>
          </p:cNvSpPr>
          <p:nvPr/>
        </p:nvSpPr>
        <p:spPr bwMode="auto">
          <a:xfrm>
            <a:off x="381000" y="76200"/>
            <a:ext cx="6864350" cy="6096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buSzPct val="100000"/>
              <a:defRPr/>
            </a:pPr>
            <a:r>
              <a:rPr lang="en-US" sz="3200" b="1" dirty="0" smtClean="0">
                <a:solidFill>
                  <a:srgbClr val="54B948"/>
                </a:solidFill>
                <a:latin typeface="+mj-lt"/>
                <a:cs typeface="Helvetica"/>
              </a:rPr>
              <a:t>Negative </a:t>
            </a:r>
            <a:r>
              <a:rPr lang="en-US" sz="3200" b="1" dirty="0">
                <a:solidFill>
                  <a:srgbClr val="54B948"/>
                </a:solidFill>
                <a:latin typeface="+mj-lt"/>
                <a:cs typeface="Helvetica"/>
              </a:rPr>
              <a:t>VIN </a:t>
            </a:r>
            <a:r>
              <a:rPr lang="en-US" sz="3200" b="1" dirty="0" smtClean="0">
                <a:solidFill>
                  <a:srgbClr val="54B948"/>
                </a:solidFill>
                <a:latin typeface="+mj-lt"/>
                <a:cs typeface="Helvetica"/>
              </a:rPr>
              <a:t>protection Application</a:t>
            </a:r>
            <a:endParaRPr lang="en-US" sz="3200" b="1" dirty="0">
              <a:solidFill>
                <a:srgbClr val="54B948"/>
              </a:solidFill>
              <a:latin typeface="+mj-lt"/>
              <a:cs typeface="Helvetica"/>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9179346"/>
              </p:ext>
            </p:extLst>
          </p:nvPr>
        </p:nvGraphicFramePr>
        <p:xfrm>
          <a:off x="3086350" y="2426896"/>
          <a:ext cx="6405123" cy="3574999"/>
        </p:xfrm>
        <a:graphic>
          <a:graphicData uri="http://schemas.openxmlformats.org/presentationml/2006/ole">
            <mc:AlternateContent xmlns:mc="http://schemas.openxmlformats.org/markup-compatibility/2006">
              <mc:Choice xmlns:v="urn:schemas-microsoft-com:vml" Requires="v">
                <p:oleObj spid="_x0000_s27712" name="Visio" r:id="rId4" imgW="8305948" imgH="4680089" progId="Visio.Drawing.11">
                  <p:embed/>
                </p:oleObj>
              </mc:Choice>
              <mc:Fallback>
                <p:oleObj name="Visio" r:id="rId4" imgW="8305948" imgH="4680089"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6350" y="2426896"/>
                        <a:ext cx="6405123" cy="3574999"/>
                      </a:xfrm>
                      <a:prstGeom prst="rect">
                        <a:avLst/>
                      </a:prstGeom>
                      <a:noFill/>
                    </p:spPr>
                  </p:pic>
                </p:oleObj>
              </mc:Fallback>
            </mc:AlternateContent>
          </a:graphicData>
        </a:graphic>
      </p:graphicFrame>
      <p:sp>
        <p:nvSpPr>
          <p:cNvPr id="10" name="Rectangle 9"/>
          <p:cNvSpPr/>
          <p:nvPr/>
        </p:nvSpPr>
        <p:spPr>
          <a:xfrm>
            <a:off x="921806" y="1052695"/>
            <a:ext cx="10405028" cy="677108"/>
          </a:xfrm>
          <a:prstGeom prst="rect">
            <a:avLst/>
          </a:prstGeom>
        </p:spPr>
        <p:txBody>
          <a:bodyPr wrap="none">
            <a:spAutoFit/>
          </a:bodyPr>
          <a:lstStyle/>
          <a:p>
            <a:r>
              <a:rPr lang="en-US" altLang="ko-KR" sz="2000" b="1" dirty="0" smtClean="0">
                <a:solidFill>
                  <a:srgbClr val="FFC000"/>
                </a:solidFill>
                <a:cs typeface="Times New Roman" pitchFamily="18" charset="0"/>
              </a:rPr>
              <a:t>Application: </a:t>
            </a:r>
            <a:r>
              <a:rPr lang="en-US" altLang="ko-KR" i="1" dirty="0" smtClean="0">
                <a:cs typeface="Times New Roman" pitchFamily="18" charset="0"/>
              </a:rPr>
              <a:t>co-working with external bi-directional TVS to achieve negative VIN protection of up to -</a:t>
            </a:r>
            <a:r>
              <a:rPr lang="en-US" altLang="ko-KR" i="1" dirty="0">
                <a:cs typeface="Times New Roman" pitchFamily="18" charset="0"/>
              </a:rPr>
              <a:t>28V, </a:t>
            </a:r>
            <a:endParaRPr lang="en-US" altLang="ko-KR" i="1" dirty="0" smtClean="0">
              <a:cs typeface="Times New Roman" pitchFamily="18" charset="0"/>
            </a:endParaRPr>
          </a:p>
          <a:p>
            <a:r>
              <a:rPr lang="en-US" altLang="ko-KR" i="1" dirty="0">
                <a:cs typeface="Times New Roman" pitchFamily="18" charset="0"/>
              </a:rPr>
              <a:t> </a:t>
            </a:r>
            <a:r>
              <a:rPr lang="en-US" altLang="ko-KR" i="1" dirty="0" smtClean="0">
                <a:cs typeface="Times New Roman" pitchFamily="18" charset="0"/>
              </a:rPr>
              <a:t>                      which </a:t>
            </a:r>
            <a:r>
              <a:rPr lang="en-US" altLang="ko-KR" i="1" dirty="0">
                <a:cs typeface="Times New Roman" pitchFamily="18" charset="0"/>
              </a:rPr>
              <a:t>is required by major smart </a:t>
            </a:r>
            <a:r>
              <a:rPr lang="en-US" altLang="ko-KR" i="1">
                <a:cs typeface="Times New Roman" pitchFamily="18" charset="0"/>
              </a:rPr>
              <a:t>phone </a:t>
            </a:r>
            <a:r>
              <a:rPr lang="en-US" altLang="ko-KR" i="1" smtClean="0">
                <a:cs typeface="Times New Roman" pitchFamily="18" charset="0"/>
              </a:rPr>
              <a:t>manufacturers.</a:t>
            </a:r>
            <a:endParaRPr lang="en-US" i="1" dirty="0">
              <a:cs typeface="Times New Roman" pitchFamily="18" charset="0"/>
            </a:endParaRPr>
          </a:p>
        </p:txBody>
      </p:sp>
      <p:sp>
        <p:nvSpPr>
          <p:cNvPr id="14" name="Right Arrow 13"/>
          <p:cNvSpPr/>
          <p:nvPr/>
        </p:nvSpPr>
        <p:spPr>
          <a:xfrm rot="2824598">
            <a:off x="3575767" y="2836547"/>
            <a:ext cx="477263" cy="130082"/>
          </a:xfrm>
          <a:prstGeom prst="rightArrow">
            <a:avLst/>
          </a:prstGeom>
          <a:solidFill>
            <a:srgbClr val="54B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714692" y="2304575"/>
            <a:ext cx="2059245" cy="709077"/>
            <a:chOff x="1714692" y="2304575"/>
            <a:chExt cx="2059245" cy="709077"/>
          </a:xfrm>
        </p:grpSpPr>
        <p:grpSp>
          <p:nvGrpSpPr>
            <p:cNvPr id="16" name="Group 15"/>
            <p:cNvGrpSpPr/>
            <p:nvPr/>
          </p:nvGrpSpPr>
          <p:grpSpPr>
            <a:xfrm>
              <a:off x="1714692" y="2450460"/>
              <a:ext cx="1706880" cy="563192"/>
              <a:chOff x="1714692" y="2450460"/>
              <a:chExt cx="1706880" cy="563192"/>
            </a:xfrm>
          </p:grpSpPr>
          <p:sp>
            <p:nvSpPr>
              <p:cNvPr id="9" name="12-Point Star 8"/>
              <p:cNvSpPr/>
              <p:nvPr/>
            </p:nvSpPr>
            <p:spPr>
              <a:xfrm rot="21409928">
                <a:off x="1946340" y="2450460"/>
                <a:ext cx="1243584" cy="563192"/>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14692" y="2512452"/>
                <a:ext cx="1706880" cy="430887"/>
              </a:xfrm>
              <a:prstGeom prst="rect">
                <a:avLst/>
              </a:prstGeom>
            </p:spPr>
            <p:txBody>
              <a:bodyPr wrap="square">
                <a:spAutoFit/>
              </a:bodyPr>
              <a:lstStyle/>
              <a:p>
                <a:pPr algn="ctr"/>
                <a:r>
                  <a:rPr lang="en-US" sz="1100" i="1" dirty="0" smtClean="0">
                    <a:solidFill>
                      <a:srgbClr val="FF0000"/>
                    </a:solidFill>
                    <a:latin typeface="Calibri" panose="020F0502020204030204" pitchFamily="34" charset="0"/>
                  </a:rPr>
                  <a:t>Negative </a:t>
                </a:r>
                <a:r>
                  <a:rPr lang="en-US" sz="1100" i="1" dirty="0">
                    <a:solidFill>
                      <a:srgbClr val="FF0000"/>
                    </a:solidFill>
                    <a:latin typeface="Calibri" panose="020F0502020204030204" pitchFamily="34" charset="0"/>
                  </a:rPr>
                  <a:t>VIN</a:t>
                </a:r>
              </a:p>
              <a:p>
                <a:pPr algn="ctr"/>
                <a:r>
                  <a:rPr lang="en-US" sz="1100" i="1" dirty="0">
                    <a:solidFill>
                      <a:srgbClr val="FF0000"/>
                    </a:solidFill>
                    <a:latin typeface="Calibri" panose="020F0502020204030204" pitchFamily="34" charset="0"/>
                  </a:rPr>
                  <a:t>Up to -28V</a:t>
                </a:r>
                <a:endParaRPr lang="en-US" sz="1100" dirty="0">
                  <a:solidFill>
                    <a:srgbClr val="FF0000"/>
                  </a:solidFill>
                </a:endParaRPr>
              </a:p>
            </p:txBody>
          </p:sp>
        </p:grpSp>
        <p:pic>
          <p:nvPicPr>
            <p:cNvPr id="12" name="Picture 11"/>
            <p:cNvPicPr>
              <a:picLocks noChangeAspect="1"/>
            </p:cNvPicPr>
            <p:nvPr/>
          </p:nvPicPr>
          <p:blipFill>
            <a:blip r:embed="rId6"/>
            <a:stretch>
              <a:fillRect/>
            </a:stretch>
          </p:blipFill>
          <p:spPr>
            <a:xfrm>
              <a:off x="2904874" y="2304575"/>
              <a:ext cx="869063" cy="472867"/>
            </a:xfrm>
            <a:prstGeom prst="rect">
              <a:avLst/>
            </a:prstGeom>
          </p:spPr>
        </p:pic>
      </p:grpSp>
    </p:spTree>
    <p:extLst>
      <p:ext uri="{BB962C8B-B14F-4D97-AF65-F5344CB8AC3E}">
        <p14:creationId xmlns:p14="http://schemas.microsoft.com/office/powerpoint/2010/main" val="192645987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381000" y="76200"/>
            <a:ext cx="6864350" cy="6096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0">
              <a:spcBef>
                <a:spcPct val="0"/>
              </a:spcBef>
            </a:pPr>
            <a:r>
              <a:rPr kumimoji="0" lang="en-US" sz="3200" b="1" i="0" u="none" strike="noStrike" kern="1200" cap="none" spc="0" normalizeH="0" baseline="0" noProof="0" dirty="0" smtClean="0">
                <a:ln>
                  <a:noFill/>
                </a:ln>
                <a:solidFill>
                  <a:srgbClr val="54B948"/>
                </a:solidFill>
                <a:effectLst/>
                <a:uLnTx/>
                <a:uFillTx/>
                <a:latin typeface="Franklin Gothic Medium" panose="020B0603020102020204" pitchFamily="34" charset="0"/>
                <a:ea typeface="+mj-ea"/>
                <a:cs typeface="Helvetica" pitchFamily="34" charset="0"/>
              </a:rPr>
              <a:t>Application NMOS vs PMOS</a:t>
            </a:r>
            <a:endParaRPr kumimoji="0" lang="en-US" sz="2400" b="1" i="0" u="none" strike="noStrike" kern="1200" cap="none" spc="0" normalizeH="0" baseline="0" noProof="0" dirty="0" smtClean="0">
              <a:ln>
                <a:noFill/>
              </a:ln>
              <a:solidFill>
                <a:srgbClr val="54B948"/>
              </a:solidFill>
              <a:effectLst/>
              <a:uLnTx/>
              <a:uFillTx/>
              <a:latin typeface="Franklin Gothic Medium" panose="020B0603020102020204" pitchFamily="34" charset="0"/>
              <a:ea typeface="+mj-ea"/>
              <a:cs typeface="Helvetica" pitchFamily="34" charset="0"/>
            </a:endParaRPr>
          </a:p>
        </p:txBody>
      </p:sp>
      <p:sp>
        <p:nvSpPr>
          <p:cNvPr id="23" name="Rectangle 22"/>
          <p:cNvSpPr/>
          <p:nvPr/>
        </p:nvSpPr>
        <p:spPr>
          <a:xfrm>
            <a:off x="671514" y="4152614"/>
            <a:ext cx="6748789" cy="1806751"/>
          </a:xfrm>
          <a:prstGeom prst="rect">
            <a:avLst/>
          </a:prstGeom>
          <a:noFill/>
          <a:ln w="12700">
            <a:solidFill>
              <a:srgbClr val="54B948"/>
            </a:solid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600"/>
              </a:spcAft>
              <a:buSzPct val="100000"/>
              <a:defRPr/>
            </a:pP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NMOS (controlled by FPF2260A) advantages over PMOS:</a:t>
            </a:r>
          </a:p>
          <a:p>
            <a:pPr fontAlgn="auto">
              <a:spcBef>
                <a:spcPts val="0"/>
              </a:spcBef>
              <a:spcAft>
                <a:spcPts val="600"/>
              </a:spcAft>
              <a:buSzPct val="100000"/>
              <a:buFont typeface="Wingdings" pitchFamily="2" charset="2"/>
              <a:buChar char="§"/>
              <a:defRP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Better price with same </a:t>
            </a:r>
            <a:r>
              <a:rPr lang="en-US"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Rdson</a:t>
            </a:r>
            <a:endPar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600"/>
              </a:spcAft>
              <a:buSzPct val="100000"/>
              <a:buFont typeface="Wingdings" pitchFamily="2" charset="2"/>
              <a:buChar char="§"/>
              <a:defRP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Smaller package with same </a:t>
            </a:r>
            <a:r>
              <a:rPr lang="en-US"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Rdson</a:t>
            </a:r>
            <a:endPar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fontAlgn="auto">
              <a:spcBef>
                <a:spcPts val="0"/>
              </a:spcBef>
              <a:spcAft>
                <a:spcPts val="600"/>
              </a:spcAft>
              <a:buSzPct val="100000"/>
              <a:buFont typeface="Wingdings" pitchFamily="2" charset="2"/>
              <a:buChar char="§"/>
              <a:defRP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Stable </a:t>
            </a:r>
            <a:r>
              <a:rPr lang="en-US" dirty="0" err="1" smtClean="0">
                <a:solidFill>
                  <a:schemeClr val="tx1"/>
                </a:solidFill>
                <a:latin typeface="Verdana" panose="020B0604030504040204" pitchFamily="34" charset="0"/>
                <a:ea typeface="Verdana" panose="020B0604030504040204" pitchFamily="34" charset="0"/>
                <a:cs typeface="Verdana" panose="020B0604030504040204" pitchFamily="34" charset="0"/>
              </a:rPr>
              <a:t>Rdson</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 with different voltage</a:t>
            </a:r>
          </a:p>
          <a:p>
            <a:pPr fontAlgn="auto">
              <a:spcBef>
                <a:spcPts val="0"/>
              </a:spcBef>
              <a:spcAft>
                <a:spcPts val="600"/>
              </a:spcAft>
              <a:buSzPct val="100000"/>
              <a:buFont typeface="Wingdings" pitchFamily="2" charset="2"/>
              <a:buChar char="§"/>
              <a:defRPr/>
            </a:pPr>
            <a:r>
              <a:rPr lang="en-US"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Programmable UVLO and OVLO</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ight Arrow 3"/>
          <p:cNvSpPr/>
          <p:nvPr/>
        </p:nvSpPr>
        <p:spPr>
          <a:xfrm>
            <a:off x="5856270" y="1975248"/>
            <a:ext cx="978408" cy="484632"/>
          </a:xfrm>
          <a:prstGeom prst="rightArrow">
            <a:avLst/>
          </a:prstGeom>
          <a:solidFill>
            <a:srgbClr val="54B9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7102996" y="755560"/>
            <a:ext cx="4278515" cy="3199250"/>
          </a:xfrm>
          <a:prstGeom prst="rect">
            <a:avLst/>
          </a:prstGeom>
        </p:spPr>
      </p:pic>
      <p:pic>
        <p:nvPicPr>
          <p:cNvPr id="7" name="Picture 6"/>
          <p:cNvPicPr>
            <a:picLocks noChangeAspect="1"/>
          </p:cNvPicPr>
          <p:nvPr/>
        </p:nvPicPr>
        <p:blipFill>
          <a:blip r:embed="rId4"/>
          <a:stretch>
            <a:fillRect/>
          </a:stretch>
        </p:blipFill>
        <p:spPr>
          <a:xfrm>
            <a:off x="606298" y="837751"/>
            <a:ext cx="5095860" cy="2665734"/>
          </a:xfrm>
          <a:prstGeom prst="rect">
            <a:avLst/>
          </a:prstGeom>
        </p:spPr>
      </p:pic>
    </p:spTree>
    <p:extLst>
      <p:ext uri="{BB962C8B-B14F-4D97-AF65-F5344CB8AC3E}">
        <p14:creationId xmlns:p14="http://schemas.microsoft.com/office/powerpoint/2010/main" val="15630324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0"/>
            <a:ext cx="10207752" cy="762000"/>
          </a:xfrm>
        </p:spPr>
        <p:txBody>
          <a:bodyPr vert="horz">
            <a:normAutofit/>
          </a:bodyPr>
          <a:lstStyle/>
          <a:p>
            <a:pPr lvl="0">
              <a:defRPr/>
            </a:pPr>
            <a:r>
              <a:rPr lang="en-US" b="1" dirty="0" smtClean="0">
                <a:ea typeface="굴림" pitchFamily="50" charset="-127"/>
                <a:cs typeface="Arial" pitchFamily="34" charset="0"/>
              </a:rPr>
              <a:t>Power </a:t>
            </a:r>
            <a:r>
              <a:rPr lang="en-US" b="1" dirty="0" smtClean="0">
                <a:solidFill>
                  <a:srgbClr val="54B948"/>
                </a:solidFill>
                <a:ea typeface="굴림" pitchFamily="50" charset="-127"/>
                <a:cs typeface="Arial" pitchFamily="34" charset="0"/>
              </a:rPr>
              <a:t>Switch</a:t>
            </a:r>
            <a:r>
              <a:rPr lang="en-US" b="1" dirty="0" smtClean="0">
                <a:ea typeface="굴림" pitchFamily="50" charset="-127"/>
                <a:cs typeface="Arial" pitchFamily="34" charset="0"/>
              </a:rPr>
              <a:t> in application - II</a:t>
            </a:r>
            <a:endParaRPr lang="en-US" b="1"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14</a:t>
            </a:fld>
            <a:endParaRPr lang="en-US" dirty="0"/>
          </a:p>
        </p:txBody>
      </p:sp>
      <p:pic>
        <p:nvPicPr>
          <p:cNvPr id="7" name="Picture 6" descr="Travel Adapter.jpg"/>
          <p:cNvPicPr>
            <a:picLocks noChangeAspect="1"/>
          </p:cNvPicPr>
          <p:nvPr/>
        </p:nvPicPr>
        <p:blipFill>
          <a:blip r:embed="rId2" cstate="print"/>
          <a:stretch>
            <a:fillRect/>
          </a:stretch>
        </p:blipFill>
        <p:spPr>
          <a:xfrm rot="10800000">
            <a:off x="1034737" y="1602446"/>
            <a:ext cx="1645408" cy="1182874"/>
          </a:xfrm>
          <a:prstGeom prst="rect">
            <a:avLst/>
          </a:prstGeom>
        </p:spPr>
      </p:pic>
      <p:sp>
        <p:nvSpPr>
          <p:cNvPr id="8" name="Rounded Rectangle 7"/>
          <p:cNvSpPr/>
          <p:nvPr/>
        </p:nvSpPr>
        <p:spPr>
          <a:xfrm>
            <a:off x="4180739" y="1396866"/>
            <a:ext cx="6823234" cy="404797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9" name="Rectangle 8"/>
          <p:cNvSpPr/>
          <p:nvPr/>
        </p:nvSpPr>
        <p:spPr>
          <a:xfrm>
            <a:off x="1228314" y="1294076"/>
            <a:ext cx="1161464" cy="449466"/>
          </a:xfrm>
          <a:prstGeom prst="rect">
            <a:avLst/>
          </a:prstGeom>
          <a:solidFill>
            <a:schemeClr val="accent2"/>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latin typeface="Helvetica" pitchFamily="34" charset="0"/>
                <a:cs typeface="Helvetica" pitchFamily="34" charset="0"/>
              </a:rPr>
              <a:t>Travel Adapter</a:t>
            </a:r>
            <a:endParaRPr lang="en-US" sz="1200" b="1" dirty="0">
              <a:solidFill>
                <a:schemeClr val="bg1"/>
              </a:solidFill>
              <a:latin typeface="Helvetica" pitchFamily="34" charset="0"/>
              <a:cs typeface="Helvetica" pitchFamily="34" charset="0"/>
            </a:endParaRPr>
          </a:p>
        </p:txBody>
      </p:sp>
      <p:cxnSp>
        <p:nvCxnSpPr>
          <p:cNvPr id="10" name="Straight Arrow Connector 9"/>
          <p:cNvCxnSpPr/>
          <p:nvPr/>
        </p:nvCxnSpPr>
        <p:spPr>
          <a:xfrm flipV="1">
            <a:off x="4422341" y="2215861"/>
            <a:ext cx="755039" cy="3324"/>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9068198" y="3728434"/>
            <a:ext cx="1548619" cy="861338"/>
          </a:xfrm>
          <a:prstGeom prst="rect">
            <a:avLst/>
          </a:prstGeom>
          <a:solidFill>
            <a:schemeClr val="bg2">
              <a:lumMod val="50000"/>
            </a:schemeClr>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Helvetica" pitchFamily="34" charset="0"/>
                <a:cs typeface="Helvetica" pitchFamily="34" charset="0"/>
              </a:rPr>
              <a:t>Application processor</a:t>
            </a:r>
            <a:endParaRPr lang="en-US" sz="1400" b="1" dirty="0">
              <a:solidFill>
                <a:schemeClr val="bg1"/>
              </a:solidFill>
              <a:latin typeface="Helvetica" pitchFamily="34" charset="0"/>
              <a:cs typeface="Helvetica" pitchFamily="34" charset="0"/>
            </a:endParaRPr>
          </a:p>
        </p:txBody>
      </p:sp>
      <p:cxnSp>
        <p:nvCxnSpPr>
          <p:cNvPr id="12" name="Straight Arrow Connector 11"/>
          <p:cNvCxnSpPr>
            <a:stCxn id="16" idx="3"/>
            <a:endCxn id="11" idx="1"/>
          </p:cNvCxnSpPr>
          <p:nvPr/>
        </p:nvCxnSpPr>
        <p:spPr>
          <a:xfrm>
            <a:off x="8086909" y="4156610"/>
            <a:ext cx="981289" cy="2493"/>
          </a:xfrm>
          <a:prstGeom prst="straightConnector1">
            <a:avLst/>
          </a:prstGeom>
          <a:ln w="12700">
            <a:solidFill>
              <a:srgbClr val="0000FF"/>
            </a:solidFill>
            <a:prstDash val="solid"/>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3" name="Flowchart: Connector 159"/>
          <p:cNvSpPr/>
          <p:nvPr/>
        </p:nvSpPr>
        <p:spPr>
          <a:xfrm>
            <a:off x="9501128" y="2133972"/>
            <a:ext cx="104767" cy="81636"/>
          </a:xfrm>
          <a:prstGeom prst="flowChartConnector">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177382" y="1780090"/>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267203" y="2157158"/>
            <a:ext cx="1085718" cy="346676"/>
          </a:xfrm>
          <a:prstGeom prst="rect">
            <a:avLst/>
          </a:prstGeom>
          <a:solidFill>
            <a:schemeClr val="accent1"/>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OVP/OCP MUS</a:t>
            </a:r>
          </a:p>
        </p:txBody>
      </p:sp>
      <p:sp>
        <p:nvSpPr>
          <p:cNvPr id="16" name="Rectangle 15"/>
          <p:cNvSpPr/>
          <p:nvPr/>
        </p:nvSpPr>
        <p:spPr>
          <a:xfrm>
            <a:off x="6824522" y="3755972"/>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914344" y="4136321"/>
            <a:ext cx="1085718" cy="346676"/>
          </a:xfrm>
          <a:prstGeom prst="rect">
            <a:avLst/>
          </a:prstGeom>
          <a:solidFill>
            <a:schemeClr val="accent1"/>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Load switch</a:t>
            </a:r>
            <a:endParaRPr lang="en-US" sz="800" dirty="0">
              <a:solidFill>
                <a:schemeClr val="bg1"/>
              </a:solidFill>
              <a:latin typeface="Helvetica" pitchFamily="34" charset="0"/>
              <a:cs typeface="Helvetica" pitchFamily="34" charset="0"/>
            </a:endParaRPr>
          </a:p>
        </p:txBody>
      </p:sp>
      <p:sp>
        <p:nvSpPr>
          <p:cNvPr id="18" name="TextBox 17"/>
          <p:cNvSpPr txBox="1"/>
          <p:nvPr/>
        </p:nvSpPr>
        <p:spPr>
          <a:xfrm>
            <a:off x="5003073" y="4865944"/>
            <a:ext cx="4936223" cy="539728"/>
          </a:xfrm>
          <a:prstGeom prst="rect">
            <a:avLst/>
          </a:prstGeom>
          <a:noFill/>
        </p:spPr>
        <p:txBody>
          <a:bodyPr wrap="square" rtlCol="0">
            <a:spAutoFit/>
          </a:bodyPr>
          <a:lstStyle/>
          <a:p>
            <a:pPr algn="ctr"/>
            <a:r>
              <a:rPr lang="en-US" sz="2000" b="1" dirty="0" smtClean="0">
                <a:solidFill>
                  <a:schemeClr val="bg2">
                    <a:lumMod val="25000"/>
                  </a:schemeClr>
                </a:solidFill>
                <a:latin typeface="Helvetica" pitchFamily="34" charset="0"/>
                <a:cs typeface="Helvetica" pitchFamily="34" charset="0"/>
              </a:rPr>
              <a:t>Mobile Device / Computing</a:t>
            </a:r>
            <a:endParaRPr lang="en-US" sz="2000" b="1" dirty="0">
              <a:solidFill>
                <a:schemeClr val="bg2">
                  <a:lumMod val="25000"/>
                </a:schemeClr>
              </a:solidFill>
              <a:latin typeface="Helvetica" pitchFamily="34" charset="0"/>
              <a:cs typeface="Helvetica" pitchFamily="34" charset="0"/>
            </a:endParaRPr>
          </a:p>
        </p:txBody>
      </p:sp>
      <p:cxnSp>
        <p:nvCxnSpPr>
          <p:cNvPr id="19" name="Straight Arrow Connector 18"/>
          <p:cNvCxnSpPr/>
          <p:nvPr/>
        </p:nvCxnSpPr>
        <p:spPr>
          <a:xfrm flipV="1">
            <a:off x="6364691" y="4202458"/>
            <a:ext cx="380579" cy="1747"/>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pic>
        <p:nvPicPr>
          <p:cNvPr id="20" name="Picture 2"/>
          <p:cNvPicPr>
            <a:picLocks noChangeAspect="1" noChangeArrowheads="1"/>
          </p:cNvPicPr>
          <p:nvPr/>
        </p:nvPicPr>
        <p:blipFill>
          <a:blip r:embed="rId3" cstate="print"/>
          <a:srcRect/>
          <a:stretch>
            <a:fillRect/>
          </a:stretch>
        </p:blipFill>
        <p:spPr bwMode="auto">
          <a:xfrm rot="5400000">
            <a:off x="9192372" y="2403381"/>
            <a:ext cx="913117" cy="1161464"/>
          </a:xfrm>
          <a:prstGeom prst="rect">
            <a:avLst/>
          </a:prstGeom>
          <a:noFill/>
          <a:ln w="9525">
            <a:noFill/>
            <a:miter lim="800000"/>
            <a:headEnd/>
            <a:tailEnd/>
          </a:ln>
        </p:spPr>
      </p:pic>
      <p:cxnSp>
        <p:nvCxnSpPr>
          <p:cNvPr id="21" name="Straight Arrow Connector 20"/>
          <p:cNvCxnSpPr/>
          <p:nvPr/>
        </p:nvCxnSpPr>
        <p:spPr>
          <a:xfrm>
            <a:off x="9552142" y="3440672"/>
            <a:ext cx="0" cy="2175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1"/>
          <p:cNvPicPr>
            <a:picLocks noChangeAspect="1" noChangeArrowheads="1"/>
          </p:cNvPicPr>
          <p:nvPr/>
        </p:nvPicPr>
        <p:blipFill>
          <a:blip r:embed="rId4" cstate="print"/>
          <a:srcRect/>
          <a:stretch>
            <a:fillRect/>
          </a:stretch>
        </p:blipFill>
        <p:spPr bwMode="auto">
          <a:xfrm>
            <a:off x="5583805" y="1808025"/>
            <a:ext cx="338760" cy="308370"/>
          </a:xfrm>
          <a:prstGeom prst="rect">
            <a:avLst/>
          </a:prstGeom>
          <a:noFill/>
          <a:ln w="9525">
            <a:noFill/>
            <a:miter lim="800000"/>
            <a:headEnd/>
            <a:tailEnd/>
          </a:ln>
        </p:spPr>
      </p:pic>
      <p:pic>
        <p:nvPicPr>
          <p:cNvPr id="23" name="Picture 1"/>
          <p:cNvPicPr>
            <a:picLocks noChangeAspect="1" noChangeArrowheads="1"/>
          </p:cNvPicPr>
          <p:nvPr/>
        </p:nvPicPr>
        <p:blipFill>
          <a:blip r:embed="rId4" cstate="print"/>
          <a:srcRect/>
          <a:stretch>
            <a:fillRect/>
          </a:stretch>
        </p:blipFill>
        <p:spPr bwMode="auto">
          <a:xfrm>
            <a:off x="7277607" y="3761034"/>
            <a:ext cx="338760" cy="308370"/>
          </a:xfrm>
          <a:prstGeom prst="rect">
            <a:avLst/>
          </a:prstGeom>
          <a:noFill/>
          <a:ln w="9525">
            <a:noFill/>
            <a:miter lim="800000"/>
            <a:headEnd/>
            <a:tailEnd/>
          </a:ln>
        </p:spPr>
      </p:pic>
      <p:sp>
        <p:nvSpPr>
          <p:cNvPr id="24" name="TextBox 23"/>
          <p:cNvSpPr txBox="1"/>
          <p:nvPr/>
        </p:nvSpPr>
        <p:spPr>
          <a:xfrm>
            <a:off x="4422341" y="3863823"/>
            <a:ext cx="1258253" cy="498210"/>
          </a:xfrm>
          <a:prstGeom prst="rect">
            <a:avLst/>
          </a:prstGeom>
          <a:solidFill>
            <a:schemeClr val="bg1"/>
          </a:solidFill>
        </p:spPr>
        <p:txBody>
          <a:bodyPr wrap="square" rtlCol="0">
            <a:spAutoFit/>
          </a:bodyPr>
          <a:lstStyle/>
          <a:p>
            <a:r>
              <a:rPr lang="en-US" sz="900" b="1" dirty="0" smtClean="0"/>
              <a:t>Fingerprint module</a:t>
            </a:r>
            <a:endParaRPr lang="en-US" sz="900" b="1" dirty="0"/>
          </a:p>
        </p:txBody>
      </p:sp>
      <p:pic>
        <p:nvPicPr>
          <p:cNvPr id="25" name="Picture 24" descr="fingerprint module.jpg"/>
          <p:cNvPicPr>
            <a:picLocks noChangeAspect="1"/>
          </p:cNvPicPr>
          <p:nvPr/>
        </p:nvPicPr>
        <p:blipFill>
          <a:blip r:embed="rId5" cstate="print"/>
          <a:stretch>
            <a:fillRect/>
          </a:stretch>
        </p:blipFill>
        <p:spPr>
          <a:xfrm flipH="1">
            <a:off x="5465347" y="3761034"/>
            <a:ext cx="795979" cy="707967"/>
          </a:xfrm>
          <a:prstGeom prst="rect">
            <a:avLst/>
          </a:prstGeom>
        </p:spPr>
      </p:pic>
      <p:sp>
        <p:nvSpPr>
          <p:cNvPr id="26" name="Rectangle 25"/>
          <p:cNvSpPr/>
          <p:nvPr/>
        </p:nvSpPr>
        <p:spPr>
          <a:xfrm>
            <a:off x="4228763" y="1910815"/>
            <a:ext cx="193577" cy="1233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583356" y="1808025"/>
            <a:ext cx="1597382" cy="719529"/>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Input</a:t>
            </a:r>
            <a:endParaRPr lang="en-US" b="1" dirty="0"/>
          </a:p>
        </p:txBody>
      </p:sp>
      <p:sp>
        <p:nvSpPr>
          <p:cNvPr id="28" name="Rectangle 27"/>
          <p:cNvSpPr/>
          <p:nvPr/>
        </p:nvSpPr>
        <p:spPr>
          <a:xfrm>
            <a:off x="6745269" y="1744400"/>
            <a:ext cx="1935774" cy="1541848"/>
          </a:xfrm>
          <a:prstGeom prst="rect">
            <a:avLst/>
          </a:prstGeom>
          <a:solidFill>
            <a:schemeClr val="accent3">
              <a:lumMod val="50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9" name="TextBox 28"/>
          <p:cNvSpPr txBox="1"/>
          <p:nvPr/>
        </p:nvSpPr>
        <p:spPr>
          <a:xfrm>
            <a:off x="2887044" y="3229856"/>
            <a:ext cx="3194027" cy="622762"/>
          </a:xfrm>
          <a:prstGeom prst="rect">
            <a:avLst/>
          </a:prstGeom>
          <a:noFill/>
        </p:spPr>
        <p:txBody>
          <a:bodyPr wrap="square" rtlCol="0">
            <a:spAutoFit/>
          </a:bodyPr>
          <a:lstStyle/>
          <a:p>
            <a:pPr algn="ctr"/>
            <a:r>
              <a:rPr lang="en-US" sz="1200" b="1" dirty="0" smtClean="0">
                <a:solidFill>
                  <a:schemeClr val="bg2">
                    <a:lumMod val="25000"/>
                  </a:schemeClr>
                </a:solidFill>
                <a:latin typeface="Helvetica" pitchFamily="34" charset="0"/>
                <a:cs typeface="Helvetica" pitchFamily="34" charset="0"/>
              </a:rPr>
              <a:t>USB port </a:t>
            </a:r>
          </a:p>
          <a:p>
            <a:pPr algn="ctr"/>
            <a:r>
              <a:rPr lang="en-US" sz="1200" b="1" dirty="0" smtClean="0">
                <a:solidFill>
                  <a:schemeClr val="bg2">
                    <a:lumMod val="25000"/>
                  </a:schemeClr>
                </a:solidFill>
                <a:latin typeface="Helvetica" pitchFamily="34" charset="0"/>
                <a:cs typeface="Helvetica" pitchFamily="34" charset="0"/>
              </a:rPr>
              <a:t>Micro B or Type C</a:t>
            </a:r>
            <a:endParaRPr lang="en-US" sz="1200" b="1" dirty="0">
              <a:solidFill>
                <a:schemeClr val="bg2">
                  <a:lumMod val="25000"/>
                </a:schemeClr>
              </a:solidFill>
              <a:latin typeface="Helvetica" pitchFamily="34" charset="0"/>
              <a:cs typeface="Helvetica" pitchFamily="34" charset="0"/>
            </a:endParaRPr>
          </a:p>
        </p:txBody>
      </p:sp>
      <p:sp>
        <p:nvSpPr>
          <p:cNvPr id="30" name="Left Arrow 29"/>
          <p:cNvSpPr/>
          <p:nvPr/>
        </p:nvSpPr>
        <p:spPr>
          <a:xfrm rot="20216453">
            <a:off x="2389778" y="2825127"/>
            <a:ext cx="1742196" cy="616739"/>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OUTPUT</a:t>
            </a:r>
            <a:endParaRPr lang="en-US" b="1" dirty="0"/>
          </a:p>
        </p:txBody>
      </p:sp>
      <p:sp>
        <p:nvSpPr>
          <p:cNvPr id="31" name="Cloud 30"/>
          <p:cNvSpPr/>
          <p:nvPr/>
        </p:nvSpPr>
        <p:spPr>
          <a:xfrm>
            <a:off x="2317734" y="3617626"/>
            <a:ext cx="1610785" cy="1233479"/>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OTG function</a:t>
            </a:r>
            <a:endParaRPr lang="en-US" dirty="0"/>
          </a:p>
        </p:txBody>
      </p:sp>
      <p:pic>
        <p:nvPicPr>
          <p:cNvPr id="32" name="Picture 1"/>
          <p:cNvPicPr>
            <a:picLocks noChangeAspect="1" noChangeArrowheads="1"/>
          </p:cNvPicPr>
          <p:nvPr/>
        </p:nvPicPr>
        <p:blipFill>
          <a:blip r:embed="rId6" cstate="print"/>
          <a:srcRect/>
          <a:stretch>
            <a:fillRect/>
          </a:stretch>
        </p:blipFill>
        <p:spPr bwMode="auto">
          <a:xfrm>
            <a:off x="1022638" y="2938714"/>
            <a:ext cx="1076774" cy="1734580"/>
          </a:xfrm>
          <a:prstGeom prst="rect">
            <a:avLst/>
          </a:prstGeom>
          <a:noFill/>
          <a:ln w="9525">
            <a:noFill/>
            <a:miter lim="800000"/>
            <a:headEnd/>
            <a:tailEnd/>
          </a:ln>
        </p:spPr>
      </p:pic>
      <p:sp>
        <p:nvSpPr>
          <p:cNvPr id="33" name="Rectangle 32"/>
          <p:cNvSpPr/>
          <p:nvPr/>
        </p:nvSpPr>
        <p:spPr>
          <a:xfrm>
            <a:off x="6820356" y="1778345"/>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910177" y="2158693"/>
            <a:ext cx="1085718" cy="346676"/>
          </a:xfrm>
          <a:prstGeom prst="rect">
            <a:avLst/>
          </a:prstGeom>
          <a:solidFill>
            <a:schemeClr val="accent2"/>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Battery charger</a:t>
            </a:r>
            <a:endParaRPr lang="en-US" sz="800" dirty="0">
              <a:solidFill>
                <a:schemeClr val="bg1"/>
              </a:solidFill>
              <a:latin typeface="Helvetica" pitchFamily="34" charset="0"/>
              <a:cs typeface="Helvetica" pitchFamily="34" charset="0"/>
            </a:endParaRPr>
          </a:p>
        </p:txBody>
      </p:sp>
      <p:pic>
        <p:nvPicPr>
          <p:cNvPr id="35" name="Picture 1"/>
          <p:cNvPicPr>
            <a:picLocks noChangeAspect="1" noChangeArrowheads="1"/>
          </p:cNvPicPr>
          <p:nvPr/>
        </p:nvPicPr>
        <p:blipFill>
          <a:blip r:embed="rId4" cstate="print"/>
          <a:srcRect/>
          <a:stretch>
            <a:fillRect/>
          </a:stretch>
        </p:blipFill>
        <p:spPr bwMode="auto">
          <a:xfrm>
            <a:off x="7277607" y="1808025"/>
            <a:ext cx="338760" cy="308370"/>
          </a:xfrm>
          <a:prstGeom prst="rect">
            <a:avLst/>
          </a:prstGeom>
          <a:noFill/>
          <a:ln w="9525">
            <a:noFill/>
            <a:miter lim="800000"/>
            <a:headEnd/>
            <a:tailEnd/>
          </a:ln>
        </p:spPr>
      </p:pic>
      <p:cxnSp>
        <p:nvCxnSpPr>
          <p:cNvPr id="36" name="Straight Arrow Connector 35"/>
          <p:cNvCxnSpPr>
            <a:stCxn id="14" idx="3"/>
          </p:cNvCxnSpPr>
          <p:nvPr/>
        </p:nvCxnSpPr>
        <p:spPr>
          <a:xfrm flipV="1">
            <a:off x="6439769" y="2155559"/>
            <a:ext cx="305500" cy="25169"/>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37" name="Elbow Connector 85"/>
          <p:cNvCxnSpPr/>
          <p:nvPr/>
        </p:nvCxnSpPr>
        <p:spPr>
          <a:xfrm>
            <a:off x="8681043" y="2155559"/>
            <a:ext cx="868924" cy="414188"/>
          </a:xfrm>
          <a:prstGeom prst="bentConnector3">
            <a:avLst>
              <a:gd name="adj1" fmla="val 101157"/>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938847" y="2871073"/>
            <a:ext cx="2710083" cy="415175"/>
          </a:xfrm>
          <a:prstGeom prst="rect">
            <a:avLst/>
          </a:prstGeom>
          <a:noFill/>
        </p:spPr>
        <p:txBody>
          <a:bodyPr wrap="square" rtlCol="0">
            <a:spAutoFit/>
          </a:bodyPr>
          <a:lstStyle/>
          <a:p>
            <a:pPr algn="ctr"/>
            <a:r>
              <a:rPr lang="en-US" sz="1400" dirty="0" smtClean="0">
                <a:ln w="18415" cmpd="sng">
                  <a:solidFill>
                    <a:srgbClr val="FFFFFF"/>
                  </a:solidFill>
                  <a:prstDash val="solid"/>
                </a:ln>
                <a:solidFill>
                  <a:schemeClr val="bg1"/>
                </a:solidFill>
                <a:latin typeface="Helvetica" pitchFamily="34" charset="0"/>
                <a:cs typeface="Helvetica" pitchFamily="34" charset="0"/>
              </a:rPr>
              <a:t>PMIC</a:t>
            </a:r>
            <a:endParaRPr lang="en-US" sz="1400" dirty="0">
              <a:ln w="18415" cmpd="sng">
                <a:solidFill>
                  <a:srgbClr val="FFFFFF"/>
                </a:solidFill>
                <a:prstDash val="solid"/>
              </a:ln>
              <a:solidFill>
                <a:schemeClr val="bg1"/>
              </a:solidFill>
              <a:latin typeface="Helvetica" pitchFamily="34" charset="0"/>
              <a:cs typeface="Helvetica" pitchFamily="34" charset="0"/>
            </a:endParaRPr>
          </a:p>
        </p:txBody>
      </p:sp>
      <p:sp>
        <p:nvSpPr>
          <p:cNvPr id="39" name="Rectangle 38"/>
          <p:cNvSpPr/>
          <p:nvPr/>
        </p:nvSpPr>
        <p:spPr>
          <a:xfrm rot="20726398">
            <a:off x="586742" y="1960981"/>
            <a:ext cx="9747015" cy="2255741"/>
          </a:xfrm>
          <a:prstGeom prst="rect">
            <a:avLst/>
          </a:prstGeom>
          <a:noFill/>
          <a:ln w="38100">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56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a:t>FPF2495CUCX</a:t>
            </a:r>
            <a:r>
              <a:rPr lang="en-US" dirty="0" smtClean="0"/>
              <a:t> </a:t>
            </a:r>
            <a:br>
              <a:rPr lang="en-US" dirty="0" smtClean="0"/>
            </a:br>
            <a:r>
              <a:rPr lang="en-US" sz="1600" dirty="0"/>
              <a:t>Adjustable ILIM Switch with OVP</a:t>
            </a:r>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6"/>
            <a:ext cx="5831199" cy="3842222"/>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b="1" dirty="0">
                <a:latin typeface="+mn-lt"/>
              </a:rPr>
              <a:t>28V ratings at VOUT, 6V ratings at VIN</a:t>
            </a:r>
          </a:p>
          <a:p>
            <a:pPr>
              <a:buFont typeface="Wingdings" panose="05000000000000000000" pitchFamily="2" charset="2"/>
              <a:buChar char="Ø"/>
            </a:pPr>
            <a:r>
              <a:rPr lang="en-US" sz="1600" dirty="0">
                <a:latin typeface="+mn-lt"/>
              </a:rPr>
              <a:t>2.5V to 5.5V Operating Range</a:t>
            </a:r>
          </a:p>
          <a:p>
            <a:pPr>
              <a:buFont typeface="Wingdings" panose="05000000000000000000" pitchFamily="2" charset="2"/>
              <a:buChar char="Ø"/>
            </a:pPr>
            <a:r>
              <a:rPr lang="en-US" sz="1600" b="1" dirty="0">
                <a:latin typeface="+mn-lt"/>
              </a:rPr>
              <a:t>Adjustable ILIM : 0.1~2A with +/-10%</a:t>
            </a:r>
          </a:p>
          <a:p>
            <a:pPr>
              <a:buFont typeface="Wingdings" panose="05000000000000000000" pitchFamily="2" charset="2"/>
              <a:buChar char="Ø"/>
            </a:pPr>
            <a:r>
              <a:rPr lang="en-US" sz="1600" dirty="0">
                <a:latin typeface="+mn-lt"/>
              </a:rPr>
              <a:t>Low Ron : </a:t>
            </a:r>
            <a:r>
              <a:rPr lang="en-US" sz="1600" dirty="0" err="1">
                <a:latin typeface="+mn-lt"/>
              </a:rPr>
              <a:t>typ</a:t>
            </a:r>
            <a:r>
              <a:rPr lang="en-US" sz="1600" dirty="0">
                <a:latin typeface="+mn-lt"/>
              </a:rPr>
              <a:t> 70 m</a:t>
            </a:r>
            <a:r>
              <a:rPr lang="el-GR" sz="1600" dirty="0">
                <a:latin typeface="+mn-lt"/>
              </a:rPr>
              <a:t>Ω </a:t>
            </a:r>
            <a:r>
              <a:rPr lang="en-US" sz="1600" dirty="0">
                <a:latin typeface="+mn-lt"/>
              </a:rPr>
              <a:t>at 5V</a:t>
            </a:r>
          </a:p>
          <a:p>
            <a:pPr>
              <a:buFont typeface="Wingdings" panose="05000000000000000000" pitchFamily="2" charset="2"/>
              <a:buChar char="Ø"/>
            </a:pPr>
            <a:r>
              <a:rPr lang="en-US" sz="1600" dirty="0" smtClean="0">
                <a:latin typeface="+mn-lt"/>
              </a:rPr>
              <a:t>Output OVP threshold: 5.6Vmin </a:t>
            </a:r>
            <a:r>
              <a:rPr lang="en-US" sz="1600" dirty="0">
                <a:latin typeface="+mn-lt"/>
              </a:rPr>
              <a:t>/ 5.8Vtyp / 6Vmax </a:t>
            </a:r>
          </a:p>
          <a:p>
            <a:pPr>
              <a:buFont typeface="Wingdings" panose="05000000000000000000" pitchFamily="2" charset="2"/>
              <a:buChar char="Ø"/>
            </a:pPr>
            <a:r>
              <a:rPr lang="en-US" sz="1600" dirty="0">
                <a:latin typeface="+mn-lt"/>
              </a:rPr>
              <a:t>Active HIGH</a:t>
            </a:r>
          </a:p>
          <a:p>
            <a:pPr>
              <a:buFont typeface="Wingdings" panose="05000000000000000000" pitchFamily="2" charset="2"/>
              <a:buChar char="Ø"/>
            </a:pPr>
            <a:r>
              <a:rPr lang="en-US" sz="1600" dirty="0" smtClean="0">
                <a:latin typeface="+mn-lt"/>
              </a:rPr>
              <a:t>UVLO </a:t>
            </a:r>
            <a:r>
              <a:rPr lang="en-US" sz="1600" dirty="0">
                <a:latin typeface="+mn-lt"/>
              </a:rPr>
              <a:t>&amp; TRCB, Thermal Shutdown </a:t>
            </a:r>
          </a:p>
          <a:p>
            <a:pPr>
              <a:buFont typeface="Wingdings" panose="05000000000000000000" pitchFamily="2" charset="2"/>
              <a:buChar char="Ø"/>
            </a:pPr>
            <a:r>
              <a:rPr lang="en-US" sz="1600" dirty="0">
                <a:latin typeface="+mn-lt"/>
              </a:rPr>
              <a:t>ESD </a:t>
            </a:r>
            <a:r>
              <a:rPr lang="en-US" sz="1600" dirty="0" smtClean="0">
                <a:latin typeface="+mn-lt"/>
              </a:rPr>
              <a:t>protected:</a:t>
            </a:r>
            <a:endParaRPr lang="en-US" sz="1600" dirty="0">
              <a:latin typeface="+mn-lt"/>
            </a:endParaRPr>
          </a:p>
          <a:p>
            <a:pPr lvl="1">
              <a:buFont typeface="Wingdings" panose="05000000000000000000" pitchFamily="2" charset="2"/>
              <a:buChar char="Ø"/>
            </a:pPr>
            <a:r>
              <a:rPr lang="en-US" sz="1200" dirty="0">
                <a:latin typeface="+mn-lt"/>
              </a:rPr>
              <a:t>2kV HBM &amp; 2.5kV </a:t>
            </a:r>
            <a:r>
              <a:rPr lang="en-US" sz="1200" dirty="0" smtClean="0">
                <a:latin typeface="+mn-lt"/>
              </a:rPr>
              <a:t>CDM</a:t>
            </a:r>
          </a:p>
          <a:p>
            <a:pPr lvl="1">
              <a:buFont typeface="Wingdings" panose="05000000000000000000" pitchFamily="2" charset="2"/>
              <a:buChar char="Ø"/>
            </a:pPr>
            <a:r>
              <a:rPr lang="en-US" sz="1200" dirty="0" smtClean="0">
                <a:latin typeface="+mn-lt"/>
              </a:rPr>
              <a:t>IEC61000-4-2 Air Discharge: &gt;15KV</a:t>
            </a:r>
          </a:p>
          <a:p>
            <a:pPr lvl="1">
              <a:buFont typeface="Wingdings" panose="05000000000000000000" pitchFamily="2" charset="2"/>
              <a:buChar char="Ø"/>
            </a:pPr>
            <a:r>
              <a:rPr lang="en-US" sz="1200" dirty="0" smtClean="0">
                <a:latin typeface="+mn-lt"/>
              </a:rPr>
              <a:t>IEC61000-4-2 Contact Discharge: &gt;8KV</a:t>
            </a:r>
            <a:endParaRPr lang="en-US" sz="1200" dirty="0">
              <a:latin typeface="+mn-lt"/>
            </a:endParaRPr>
          </a:p>
          <a:p>
            <a:pPr>
              <a:buFont typeface="Wingdings" panose="05000000000000000000" pitchFamily="2" charset="2"/>
              <a:buChar char="Ø"/>
            </a:pPr>
            <a:r>
              <a:rPr lang="en-US" sz="1600" dirty="0" smtClean="0">
                <a:latin typeface="+mn-lt"/>
              </a:rPr>
              <a:t>Package:</a:t>
            </a:r>
          </a:p>
          <a:p>
            <a:pPr lvl="1">
              <a:buFont typeface="Wingdings" panose="05000000000000000000" pitchFamily="2" charset="2"/>
              <a:buChar char="Ø"/>
            </a:pPr>
            <a:r>
              <a:rPr lang="en-US" sz="1200" dirty="0" smtClean="0">
                <a:latin typeface="+mn-lt"/>
              </a:rPr>
              <a:t>9 balls in WL-CSP with </a:t>
            </a:r>
            <a:r>
              <a:rPr lang="en-US" sz="1200" dirty="0">
                <a:latin typeface="+mn-lt"/>
              </a:rPr>
              <a:t>0.4mm pitch</a:t>
            </a:r>
          </a:p>
          <a:p>
            <a:pPr lvl="1">
              <a:buFont typeface="Wingdings" panose="05000000000000000000" pitchFamily="2" charset="2"/>
              <a:buChar char="Ø"/>
            </a:pPr>
            <a:r>
              <a:rPr lang="en-US" sz="1200" dirty="0">
                <a:latin typeface="+mn-lt"/>
              </a:rPr>
              <a:t>3 x 3 bump array in 1.21mm x 1.21 mm</a:t>
            </a:r>
          </a:p>
        </p:txBody>
      </p:sp>
      <p:sp>
        <p:nvSpPr>
          <p:cNvPr id="8" name="Text Placeholder 2"/>
          <p:cNvSpPr txBox="1">
            <a:spLocks/>
          </p:cNvSpPr>
          <p:nvPr/>
        </p:nvSpPr>
        <p:spPr>
          <a:xfrm>
            <a:off x="6255981" y="5403940"/>
            <a:ext cx="5831199" cy="947916"/>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Mobile device and smart phones</a:t>
            </a:r>
          </a:p>
          <a:p>
            <a:pPr>
              <a:buFont typeface="Wingdings" panose="05000000000000000000" pitchFamily="2" charset="2"/>
              <a:buChar char="Ø"/>
            </a:pPr>
            <a:r>
              <a:rPr lang="en-US" sz="1600" dirty="0">
                <a:latin typeface="+mn-lt"/>
              </a:rPr>
              <a:t> Portable media devices</a:t>
            </a:r>
          </a:p>
          <a:p>
            <a:pPr>
              <a:buFont typeface="Wingdings" panose="05000000000000000000" pitchFamily="2" charset="2"/>
              <a:buChar char="Ø"/>
            </a:pPr>
            <a:r>
              <a:rPr lang="en-US" sz="1600" dirty="0">
                <a:latin typeface="+mn-lt"/>
              </a:rPr>
              <a:t> Advanced Dongle and Docking Station</a:t>
            </a:r>
          </a:p>
        </p:txBody>
      </p:sp>
      <p:sp>
        <p:nvSpPr>
          <p:cNvPr id="6" name="TextBox 5"/>
          <p:cNvSpPr txBox="1"/>
          <p:nvPr/>
        </p:nvSpPr>
        <p:spPr>
          <a:xfrm>
            <a:off x="6249620" y="5033076"/>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83646"/>
            <a:ext cx="5990861" cy="1133285"/>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b="1" dirty="0">
                <a:latin typeface="+mn-lt"/>
                <a:cs typeface="Helvetica"/>
              </a:rPr>
              <a:t>True Reverse-Current Blocking function to obstruct unwanted reverse current from VOUT to VIN during ON and OFF state</a:t>
            </a:r>
          </a:p>
          <a:p>
            <a:pPr>
              <a:buSzPct val="100000"/>
              <a:buFont typeface="Wingdings" panose="05000000000000000000" pitchFamily="2" charset="2"/>
              <a:buChar char="Ø"/>
              <a:defRPr/>
            </a:pPr>
            <a:r>
              <a:rPr lang="en-US" sz="1600" dirty="0">
                <a:latin typeface="+mn-lt"/>
                <a:cs typeface="Helvetica"/>
              </a:rPr>
              <a:t>Wide Operating range</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pic>
        <p:nvPicPr>
          <p:cNvPr id="16" name="Picture 3"/>
          <p:cNvPicPr>
            <a:picLocks noChangeAspect="1" noChangeArrowheads="1"/>
          </p:cNvPicPr>
          <p:nvPr/>
        </p:nvPicPr>
        <p:blipFill rotWithShape="1">
          <a:blip r:embed="rId3" cstate="print">
            <a:clrChange>
              <a:clrFrom>
                <a:srgbClr val="FFFFFF"/>
              </a:clrFrom>
              <a:clrTo>
                <a:srgbClr val="FFFFFF">
                  <a:alpha val="0"/>
                </a:srgbClr>
              </a:clrTo>
            </a:clrChange>
          </a:blip>
          <a:srcRect l="-35094" r="-35094"/>
          <a:stretch/>
        </p:blipFill>
        <p:spPr bwMode="auto">
          <a:xfrm>
            <a:off x="861929" y="5514827"/>
            <a:ext cx="1691801" cy="981084"/>
          </a:xfrm>
          <a:prstGeom prst="rect">
            <a:avLst/>
          </a:prstGeom>
          <a:noFill/>
          <a:ln w="9525">
            <a:noFill/>
            <a:miter lim="800000"/>
            <a:headEnd/>
            <a:tailEnd/>
          </a:ln>
        </p:spPr>
      </p:pic>
      <p:pic>
        <p:nvPicPr>
          <p:cNvPr id="17" name="Picture 16"/>
          <p:cNvPicPr>
            <a:picLocks noChangeAspect="1"/>
          </p:cNvPicPr>
          <p:nvPr/>
        </p:nvPicPr>
        <p:blipFill>
          <a:blip r:embed="rId4"/>
          <a:stretch>
            <a:fillRect/>
          </a:stretch>
        </p:blipFill>
        <p:spPr>
          <a:xfrm>
            <a:off x="275485" y="2517897"/>
            <a:ext cx="5585169" cy="2618048"/>
          </a:xfrm>
          <a:prstGeom prst="rect">
            <a:avLst/>
          </a:prstGeom>
        </p:spPr>
      </p:pic>
    </p:spTree>
    <p:extLst>
      <p:ext uri="{BB962C8B-B14F-4D97-AF65-F5344CB8AC3E}">
        <p14:creationId xmlns:p14="http://schemas.microsoft.com/office/powerpoint/2010/main" val="5456994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0"/>
            <a:ext cx="10207752" cy="762000"/>
          </a:xfrm>
        </p:spPr>
        <p:txBody>
          <a:bodyPr vert="horz">
            <a:normAutofit fontScale="90000"/>
          </a:bodyPr>
          <a:lstStyle/>
          <a:p>
            <a:pPr>
              <a:defRPr/>
            </a:pPr>
            <a:r>
              <a:rPr lang="en-US" altLang="ko-KR" sz="3600" dirty="0" smtClean="0">
                <a:ea typeface="굴림" pitchFamily="50" charset="-127"/>
                <a:cs typeface="Arial" pitchFamily="34" charset="0"/>
              </a:rPr>
              <a:t>FPF2495C Application Example - I</a:t>
            </a:r>
            <a:r>
              <a:rPr lang="en-US" altLang="ko-KR" sz="1800" dirty="0" smtClean="0">
                <a:ea typeface="굴림" pitchFamily="50" charset="-127"/>
                <a:cs typeface="Arial" pitchFamily="34" charset="0"/>
              </a:rPr>
              <a:t/>
            </a:r>
            <a:br>
              <a:rPr lang="en-US" altLang="ko-KR" sz="1800" dirty="0" smtClean="0">
                <a:ea typeface="굴림" pitchFamily="50" charset="-127"/>
                <a:cs typeface="Arial" pitchFamily="34" charset="0"/>
              </a:rPr>
            </a:br>
            <a:r>
              <a:rPr lang="en-US" altLang="ko-KR" sz="2200" dirty="0" smtClean="0">
                <a:ea typeface="굴림" pitchFamily="50" charset="-127"/>
                <a:cs typeface="Arial" pitchFamily="34" charset="0"/>
              </a:rPr>
              <a:t>- USB Type-C for Mobile Phone</a:t>
            </a:r>
            <a:endParaRPr lang="en-US" sz="2000"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16</a:t>
            </a:fld>
            <a:endParaRPr lang="en-US" dirty="0"/>
          </a:p>
        </p:txBody>
      </p:sp>
      <p:pic>
        <p:nvPicPr>
          <p:cNvPr id="7" name="Picture 6" descr="Headset with Type C.jpg"/>
          <p:cNvPicPr>
            <a:picLocks noChangeAspect="1"/>
          </p:cNvPicPr>
          <p:nvPr/>
        </p:nvPicPr>
        <p:blipFill>
          <a:blip r:embed="rId2" cstate="print"/>
          <a:stretch>
            <a:fillRect/>
          </a:stretch>
        </p:blipFill>
        <p:spPr>
          <a:xfrm>
            <a:off x="7270172" y="3340047"/>
            <a:ext cx="1828800" cy="1305306"/>
          </a:xfrm>
          <a:prstGeom prst="rect">
            <a:avLst/>
          </a:prstGeom>
        </p:spPr>
      </p:pic>
      <p:sp>
        <p:nvSpPr>
          <p:cNvPr id="8" name="직사각형 17"/>
          <p:cNvSpPr/>
          <p:nvPr/>
        </p:nvSpPr>
        <p:spPr bwMode="auto">
          <a:xfrm>
            <a:off x="118039" y="914400"/>
            <a:ext cx="11779552" cy="16241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altLang="ko-KR" b="1" dirty="0" smtClean="0">
                <a:solidFill>
                  <a:srgbClr val="FFC000"/>
                </a:solidFill>
                <a:cs typeface="Times New Roman" pitchFamily="18" charset="0"/>
              </a:rPr>
              <a:t>Application </a:t>
            </a:r>
            <a:r>
              <a:rPr lang="en-US" altLang="ko-KR" sz="1600" b="1" dirty="0" smtClean="0">
                <a:solidFill>
                  <a:srgbClr val="FFC000"/>
                </a:solidFill>
                <a:cs typeface="Times New Roman" pitchFamily="18" charset="0"/>
              </a:rPr>
              <a:t>: </a:t>
            </a:r>
            <a:r>
              <a:rPr lang="en-US" altLang="ko-KR" sz="1600" i="1" dirty="0" smtClean="0">
                <a:cs typeface="Times New Roman" pitchFamily="18" charset="0"/>
              </a:rPr>
              <a:t>Power Switch for USB Type C accessories including Audio headset, U Disk, Dongle etc.</a:t>
            </a:r>
          </a:p>
          <a:p>
            <a:pPr defTabSz="914400" eaLnBrk="0" fontAlgn="base" hangingPunct="0">
              <a:spcBef>
                <a:spcPct val="0"/>
              </a:spcBef>
              <a:spcAft>
                <a:spcPct val="0"/>
              </a:spcAft>
            </a:pPr>
            <a:endParaRPr lang="en-US" altLang="ko-KR" sz="1600" dirty="0" smtClean="0">
              <a:cs typeface="Times New Roman" pitchFamily="18" charset="0"/>
            </a:endParaRPr>
          </a:p>
          <a:p>
            <a:pPr defTabSz="914400" eaLnBrk="0" fontAlgn="base" hangingPunct="0">
              <a:spcBef>
                <a:spcPct val="0"/>
              </a:spcBef>
              <a:spcAft>
                <a:spcPct val="0"/>
              </a:spcAft>
            </a:pPr>
            <a:r>
              <a:rPr lang="en-US" altLang="ko-KR" b="1" dirty="0" smtClean="0">
                <a:solidFill>
                  <a:srgbClr val="FFC000"/>
                </a:solidFill>
                <a:cs typeface="Times New Roman" pitchFamily="18" charset="0"/>
              </a:rPr>
              <a:t>Requirements</a:t>
            </a:r>
            <a:r>
              <a:rPr kumimoji="0" lang="en-US" altLang="ko-KR" b="1" i="0" u="none" strike="noStrike" cap="none" normalizeH="0" dirty="0" smtClean="0">
                <a:ln>
                  <a:noFill/>
                </a:ln>
                <a:solidFill>
                  <a:srgbClr val="FFC000"/>
                </a:solidFill>
                <a:effectLst/>
                <a:cs typeface="Times New Roman" pitchFamily="18" charset="0"/>
              </a:rPr>
              <a:t> :</a:t>
            </a:r>
            <a:r>
              <a:rPr lang="en-US" altLang="ko-KR" sz="1600" dirty="0" smtClean="0">
                <a:solidFill>
                  <a:srgbClr val="FFC000"/>
                </a:solidFill>
                <a:cs typeface="Times New Roman" pitchFamily="18" charset="0"/>
              </a:rPr>
              <a:t> </a:t>
            </a:r>
            <a:r>
              <a:rPr lang="en-US" altLang="ko-KR" sz="1600" i="1" dirty="0" smtClean="0">
                <a:cs typeface="Times New Roman" pitchFamily="18" charset="0"/>
              </a:rPr>
              <a:t>A power switch for Type C audio is in request, whose </a:t>
            </a:r>
            <a:r>
              <a:rPr lang="en-US" altLang="ko-KR" sz="1600" i="1" dirty="0" err="1" smtClean="0">
                <a:cs typeface="Times New Roman" pitchFamily="18" charset="0"/>
              </a:rPr>
              <a:t>Vbus</a:t>
            </a:r>
            <a:r>
              <a:rPr lang="en-US" altLang="ko-KR" sz="1600" i="1" dirty="0" smtClean="0">
                <a:cs typeface="Times New Roman" pitchFamily="18" charset="0"/>
              </a:rPr>
              <a:t> need to share the internal 5V DC/DC as some PMIC has leakage issue for OTG function in standby mode.</a:t>
            </a:r>
            <a:endParaRPr kumimoji="0" lang="en-US" altLang="ko-KR" sz="1600" i="1" u="none" strike="noStrike" cap="none" normalizeH="0" baseline="-25000" dirty="0" smtClean="0">
              <a:ln>
                <a:noFill/>
              </a:ln>
              <a:solidFill>
                <a:schemeClr val="tx1"/>
              </a:solidFill>
              <a:effectLst/>
              <a:cs typeface="Times New Roman" pitchFamily="18" charset="0"/>
            </a:endParaRPr>
          </a:p>
        </p:txBody>
      </p:sp>
      <p:sp>
        <p:nvSpPr>
          <p:cNvPr id="9" name="Rectangle 8"/>
          <p:cNvSpPr/>
          <p:nvPr/>
        </p:nvSpPr>
        <p:spPr>
          <a:xfrm>
            <a:off x="6535754" y="3240741"/>
            <a:ext cx="1003800" cy="415498"/>
          </a:xfrm>
          <a:prstGeom prst="rect">
            <a:avLst/>
          </a:prstGeom>
        </p:spPr>
        <p:txBody>
          <a:bodyPr wrap="none">
            <a:spAutoFit/>
          </a:bodyPr>
          <a:lstStyle/>
          <a:p>
            <a:pPr algn="ctr"/>
            <a:r>
              <a:rPr lang="en-US" altLang="ko-KR" sz="1050" b="1" dirty="0" smtClean="0"/>
              <a:t>USB Type C </a:t>
            </a:r>
          </a:p>
          <a:p>
            <a:pPr algn="ctr"/>
            <a:r>
              <a:rPr lang="en-US" altLang="ko-KR" sz="1050" b="1" dirty="0" smtClean="0"/>
              <a:t>Connector</a:t>
            </a:r>
            <a:endParaRPr lang="en-US" sz="1050" b="1" dirty="0"/>
          </a:p>
        </p:txBody>
      </p:sp>
      <p:cxnSp>
        <p:nvCxnSpPr>
          <p:cNvPr id="10" name="Straight Connector 9"/>
          <p:cNvCxnSpPr/>
          <p:nvPr/>
        </p:nvCxnSpPr>
        <p:spPr bwMode="auto">
          <a:xfrm>
            <a:off x="3144010" y="3970491"/>
            <a:ext cx="3720010" cy="176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5917223" y="3787588"/>
            <a:ext cx="598241" cy="246221"/>
          </a:xfrm>
          <a:prstGeom prst="rect">
            <a:avLst/>
          </a:prstGeom>
        </p:spPr>
        <p:txBody>
          <a:bodyPr wrap="none">
            <a:spAutoFit/>
          </a:bodyPr>
          <a:lstStyle/>
          <a:p>
            <a:pPr algn="r"/>
            <a:r>
              <a:rPr lang="en-US" altLang="ko-KR" sz="1000" b="1" dirty="0" smtClean="0"/>
              <a:t>VOUT </a:t>
            </a:r>
            <a:endParaRPr lang="en-US" sz="1000" b="1" dirty="0"/>
          </a:p>
        </p:txBody>
      </p:sp>
      <p:sp>
        <p:nvSpPr>
          <p:cNvPr id="12" name="Rectangle 11"/>
          <p:cNvSpPr/>
          <p:nvPr/>
        </p:nvSpPr>
        <p:spPr bwMode="auto">
          <a:xfrm>
            <a:off x="6864020" y="3626827"/>
            <a:ext cx="173632" cy="995861"/>
          </a:xfrm>
          <a:prstGeom prst="rect">
            <a:avLst/>
          </a:prstGeom>
          <a:solidFill>
            <a:schemeClr val="accent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sp>
        <p:nvSpPr>
          <p:cNvPr id="13" name="Rectangle 12"/>
          <p:cNvSpPr/>
          <p:nvPr/>
        </p:nvSpPr>
        <p:spPr>
          <a:xfrm>
            <a:off x="7067803" y="3879797"/>
            <a:ext cx="563270" cy="253916"/>
          </a:xfrm>
          <a:prstGeom prst="rect">
            <a:avLst/>
          </a:prstGeom>
        </p:spPr>
        <p:txBody>
          <a:bodyPr wrap="square">
            <a:spAutoFit/>
          </a:bodyPr>
          <a:lstStyle/>
          <a:p>
            <a:r>
              <a:rPr lang="en-US" sz="1050" b="1" dirty="0" smtClean="0"/>
              <a:t>VBUS</a:t>
            </a:r>
            <a:endParaRPr lang="en-US" sz="1050" b="1" dirty="0"/>
          </a:p>
        </p:txBody>
      </p:sp>
      <p:cxnSp>
        <p:nvCxnSpPr>
          <p:cNvPr id="14" name="Straight Connector 13"/>
          <p:cNvCxnSpPr/>
          <p:nvPr/>
        </p:nvCxnSpPr>
        <p:spPr bwMode="auto">
          <a:xfrm>
            <a:off x="4202497" y="3287132"/>
            <a:ext cx="231189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bwMode="auto">
          <a:xfrm>
            <a:off x="6538722" y="3287134"/>
            <a:ext cx="0" cy="68335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Oval 15"/>
          <p:cNvSpPr/>
          <p:nvPr/>
        </p:nvSpPr>
        <p:spPr bwMode="auto">
          <a:xfrm>
            <a:off x="6482915" y="3948860"/>
            <a:ext cx="70349" cy="52315"/>
          </a:xfrm>
          <a:prstGeom prst="ellipse">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sp>
        <p:nvSpPr>
          <p:cNvPr id="17" name="Rectangle 16"/>
          <p:cNvSpPr/>
          <p:nvPr/>
        </p:nvSpPr>
        <p:spPr bwMode="auto">
          <a:xfrm>
            <a:off x="3089872" y="2960575"/>
            <a:ext cx="1101889" cy="602965"/>
          </a:xfrm>
          <a:prstGeom prst="rect">
            <a:avLst/>
          </a:prstGeom>
          <a:solidFill>
            <a:srgbClr val="FFC000"/>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zh-CN" sz="1400" b="1" dirty="0" smtClean="0"/>
              <a:t>PMIC</a:t>
            </a:r>
            <a:endParaRPr lang="en-US" sz="1400" b="1" dirty="0"/>
          </a:p>
        </p:txBody>
      </p:sp>
      <p:sp>
        <p:nvSpPr>
          <p:cNvPr id="18" name="Rectangle 17"/>
          <p:cNvSpPr/>
          <p:nvPr/>
        </p:nvSpPr>
        <p:spPr bwMode="auto">
          <a:xfrm>
            <a:off x="2012372" y="3690091"/>
            <a:ext cx="1101889" cy="602965"/>
          </a:xfrm>
          <a:prstGeom prst="rect">
            <a:avLst/>
          </a:prstGeom>
          <a:solidFill>
            <a:srgbClr val="FFC000"/>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ko-KR" sz="1400" b="1" dirty="0" smtClean="0"/>
              <a:t>BOOST</a:t>
            </a:r>
          </a:p>
          <a:p>
            <a:pPr algn="ctr"/>
            <a:r>
              <a:rPr lang="en-US" altLang="ko-KR" sz="1400" b="1" dirty="0" smtClean="0"/>
              <a:t>DC/DC</a:t>
            </a:r>
            <a:endParaRPr lang="en-US" sz="1400" b="1" dirty="0"/>
          </a:p>
        </p:txBody>
      </p:sp>
      <p:sp>
        <p:nvSpPr>
          <p:cNvPr id="19" name="Rectangle 18"/>
          <p:cNvSpPr/>
          <p:nvPr/>
        </p:nvSpPr>
        <p:spPr>
          <a:xfrm>
            <a:off x="3072441" y="3762310"/>
            <a:ext cx="436337" cy="276999"/>
          </a:xfrm>
          <a:prstGeom prst="rect">
            <a:avLst/>
          </a:prstGeom>
        </p:spPr>
        <p:txBody>
          <a:bodyPr wrap="none">
            <a:spAutoFit/>
          </a:bodyPr>
          <a:lstStyle/>
          <a:p>
            <a:pPr algn="ctr"/>
            <a:r>
              <a:rPr lang="en-US" altLang="ko-KR" sz="1200" b="1" dirty="0" smtClean="0"/>
              <a:t>5V </a:t>
            </a:r>
          </a:p>
        </p:txBody>
      </p:sp>
      <p:grpSp>
        <p:nvGrpSpPr>
          <p:cNvPr id="20" name="Group 83"/>
          <p:cNvGrpSpPr/>
          <p:nvPr/>
        </p:nvGrpSpPr>
        <p:grpSpPr>
          <a:xfrm>
            <a:off x="3927878" y="3535501"/>
            <a:ext cx="1807297" cy="741905"/>
            <a:chOff x="2219709" y="4208267"/>
            <a:chExt cx="1807297" cy="989207"/>
          </a:xfrm>
        </p:grpSpPr>
        <p:cxnSp>
          <p:nvCxnSpPr>
            <p:cNvPr id="21" name="Straight Arrow Connector 20"/>
            <p:cNvCxnSpPr>
              <a:stCxn id="22" idx="2"/>
            </p:cNvCxnSpPr>
            <p:nvPr/>
          </p:nvCxnSpPr>
          <p:spPr>
            <a:xfrm>
              <a:off x="3476626" y="4536562"/>
              <a:ext cx="5749" cy="2241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2" name="Rectangle 21"/>
            <p:cNvSpPr/>
            <p:nvPr/>
          </p:nvSpPr>
          <p:spPr>
            <a:xfrm>
              <a:off x="3120599" y="4208267"/>
              <a:ext cx="712053" cy="328295"/>
            </a:xfrm>
            <a:prstGeom prst="rect">
              <a:avLst/>
            </a:prstGeom>
          </p:spPr>
          <p:txBody>
            <a:bodyPr wrap="none">
              <a:spAutoFit/>
            </a:bodyPr>
            <a:lstStyle/>
            <a:p>
              <a:pPr algn="r"/>
              <a:r>
                <a:rPr lang="en-US" altLang="ko-KR" sz="1000" b="1" dirty="0" smtClean="0"/>
                <a:t>6V only </a:t>
              </a:r>
              <a:endParaRPr lang="en-US" sz="1000" b="1" dirty="0"/>
            </a:p>
          </p:txBody>
        </p:sp>
        <p:grpSp>
          <p:nvGrpSpPr>
            <p:cNvPr id="23" name="Group 78"/>
            <p:cNvGrpSpPr/>
            <p:nvPr/>
          </p:nvGrpSpPr>
          <p:grpSpPr>
            <a:xfrm>
              <a:off x="2219709" y="4471359"/>
              <a:ext cx="1807297" cy="726115"/>
              <a:chOff x="2219709" y="4471359"/>
              <a:chExt cx="1807297" cy="726115"/>
            </a:xfrm>
          </p:grpSpPr>
          <p:sp>
            <p:nvSpPr>
              <p:cNvPr id="24" name="Rectangle 23"/>
              <p:cNvSpPr/>
              <p:nvPr/>
            </p:nvSpPr>
            <p:spPr bwMode="auto">
              <a:xfrm>
                <a:off x="2219709" y="4471359"/>
                <a:ext cx="1101889" cy="726115"/>
              </a:xfrm>
              <a:prstGeom prst="rect">
                <a:avLst/>
              </a:prstGeom>
              <a:solidFill>
                <a:srgbClr val="FF0000"/>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solidFill>
                      <a:schemeClr val="bg1"/>
                    </a:solidFill>
                    <a:latin typeface="Helvetica"/>
                    <a:cs typeface="Helvetica"/>
                  </a:rPr>
                  <a:t>Common Power Switch</a:t>
                </a:r>
                <a:endParaRPr kumimoji="0" lang="en-US" sz="1200" b="1" i="0" u="none" strike="noStrike" cap="none" normalizeH="0" baseline="0" dirty="0">
                  <a:ln>
                    <a:noFill/>
                  </a:ln>
                  <a:solidFill>
                    <a:schemeClr val="bg1"/>
                  </a:solidFill>
                  <a:effectLst/>
                  <a:latin typeface="Helvetica"/>
                  <a:cs typeface="Helvetica"/>
                </a:endParaRPr>
              </a:p>
            </p:txBody>
          </p:sp>
          <p:sp>
            <p:nvSpPr>
              <p:cNvPr id="25" name="Isosceles Triangle 24"/>
              <p:cNvSpPr/>
              <p:nvPr/>
            </p:nvSpPr>
            <p:spPr>
              <a:xfrm rot="5400000">
                <a:off x="3629025" y="4601534"/>
                <a:ext cx="381000" cy="37686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027006" y="4605930"/>
                <a:ext cx="0" cy="36294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27" name="Rectangle 26"/>
          <p:cNvSpPr/>
          <p:nvPr/>
        </p:nvSpPr>
        <p:spPr>
          <a:xfrm>
            <a:off x="3813578" y="3582727"/>
            <a:ext cx="2046495" cy="78040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FPF2495C</a:t>
            </a:r>
          </a:p>
          <a:p>
            <a:pPr algn="ctr"/>
            <a:r>
              <a:rPr lang="en-US" dirty="0" smtClean="0"/>
              <a:t>OCP&amp;OVP</a:t>
            </a:r>
          </a:p>
          <a:p>
            <a:pPr algn="ctr"/>
            <a:r>
              <a:rPr lang="en-US" dirty="0" smtClean="0"/>
              <a:t>POWER SWITCH</a:t>
            </a:r>
            <a:endParaRPr lang="en-US" dirty="0"/>
          </a:p>
        </p:txBody>
      </p:sp>
      <p:sp>
        <p:nvSpPr>
          <p:cNvPr id="28" name="Rectangle 27"/>
          <p:cNvSpPr/>
          <p:nvPr/>
        </p:nvSpPr>
        <p:spPr>
          <a:xfrm>
            <a:off x="5755298" y="4386636"/>
            <a:ext cx="854721" cy="400110"/>
          </a:xfrm>
          <a:prstGeom prst="rect">
            <a:avLst/>
          </a:prstGeom>
        </p:spPr>
        <p:txBody>
          <a:bodyPr wrap="none">
            <a:spAutoFit/>
          </a:bodyPr>
          <a:lstStyle/>
          <a:p>
            <a:pPr algn="ctr"/>
            <a:r>
              <a:rPr lang="en-US" altLang="ko-KR" sz="1000" b="1" dirty="0" smtClean="0"/>
              <a:t>28V</a:t>
            </a:r>
          </a:p>
          <a:p>
            <a:pPr algn="ctr"/>
            <a:r>
              <a:rPr lang="en-US" altLang="ko-KR" sz="1000" b="1" dirty="0" smtClean="0"/>
              <a:t>Tolerance </a:t>
            </a:r>
            <a:endParaRPr lang="en-US" sz="1000" b="1" dirty="0"/>
          </a:p>
        </p:txBody>
      </p:sp>
      <p:cxnSp>
        <p:nvCxnSpPr>
          <p:cNvPr id="29" name="Straight Arrow Connector 28"/>
          <p:cNvCxnSpPr/>
          <p:nvPr/>
        </p:nvCxnSpPr>
        <p:spPr>
          <a:xfrm flipV="1">
            <a:off x="6175393" y="4001175"/>
            <a:ext cx="0" cy="3205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283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3932"/>
            <a:ext cx="10207752" cy="762000"/>
          </a:xfrm>
        </p:spPr>
        <p:txBody>
          <a:bodyPr vert="horz">
            <a:normAutofit fontScale="90000"/>
          </a:bodyPr>
          <a:lstStyle/>
          <a:p>
            <a:pPr>
              <a:defRPr/>
            </a:pPr>
            <a:r>
              <a:rPr lang="en-US" altLang="ko-KR" sz="3600" dirty="0" smtClean="0">
                <a:ea typeface="굴림" pitchFamily="50" charset="-127"/>
                <a:cs typeface="Arial" pitchFamily="34" charset="0"/>
              </a:rPr>
              <a:t>FPF2495C Application Example - II</a:t>
            </a:r>
            <a:r>
              <a:rPr lang="en-US" altLang="ko-KR" sz="1800" dirty="0" smtClean="0">
                <a:ea typeface="굴림" pitchFamily="50" charset="-127"/>
                <a:cs typeface="Arial" pitchFamily="34" charset="0"/>
              </a:rPr>
              <a:t/>
            </a:r>
            <a:br>
              <a:rPr lang="en-US" altLang="ko-KR" sz="1800" dirty="0" smtClean="0">
                <a:ea typeface="굴림" pitchFamily="50" charset="-127"/>
                <a:cs typeface="Arial" pitchFamily="34" charset="0"/>
              </a:rPr>
            </a:br>
            <a:r>
              <a:rPr lang="en-US" altLang="ko-KR" sz="2200" dirty="0" smtClean="0">
                <a:ea typeface="굴림" pitchFamily="50" charset="-127"/>
                <a:cs typeface="Arial" pitchFamily="34" charset="0"/>
              </a:rPr>
              <a:t>- USB Type-C for Tablet/Notebook</a:t>
            </a:r>
            <a:endParaRPr lang="en-US" sz="2000"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17</a:t>
            </a:fld>
            <a:endParaRPr lang="en-US" dirty="0"/>
          </a:p>
        </p:txBody>
      </p:sp>
      <p:sp>
        <p:nvSpPr>
          <p:cNvPr id="7" name="직사각형 17"/>
          <p:cNvSpPr/>
          <p:nvPr/>
        </p:nvSpPr>
        <p:spPr bwMode="auto">
          <a:xfrm>
            <a:off x="665018" y="815603"/>
            <a:ext cx="10598727" cy="203334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ko-KR" b="1" dirty="0" smtClean="0">
                <a:solidFill>
                  <a:srgbClr val="FFC000"/>
                </a:solidFill>
                <a:cs typeface="Times New Roman" pitchFamily="18" charset="0"/>
              </a:rPr>
              <a:t>Application </a:t>
            </a:r>
            <a:r>
              <a:rPr lang="en-US" altLang="ko-KR" sz="1600" b="1" dirty="0" smtClean="0">
                <a:solidFill>
                  <a:srgbClr val="FFC000"/>
                </a:solidFill>
                <a:cs typeface="Times New Roman" pitchFamily="18" charset="0"/>
              </a:rPr>
              <a:t>: </a:t>
            </a:r>
            <a:r>
              <a:rPr lang="en-US" altLang="ko-KR" sz="1400" i="1" dirty="0" smtClean="0">
                <a:cs typeface="Times New Roman" pitchFamily="18" charset="0"/>
              </a:rPr>
              <a:t>USB TYPE-C with PD function, I</a:t>
            </a:r>
            <a:r>
              <a:rPr lang="en-US" altLang="ko-KR" sz="1400" i="1" baseline="-25000" dirty="0" smtClean="0">
                <a:cs typeface="Times New Roman" pitchFamily="18" charset="0"/>
              </a:rPr>
              <a:t>LIM</a:t>
            </a:r>
            <a:r>
              <a:rPr lang="en-US" altLang="ko-KR" sz="1400" i="1" dirty="0" smtClean="0">
                <a:cs typeface="Times New Roman" pitchFamily="18" charset="0"/>
              </a:rPr>
              <a:t> path with RCB &amp; 20V capability at output</a:t>
            </a:r>
          </a:p>
          <a:p>
            <a:pPr eaLnBrk="0" hangingPunct="0">
              <a:lnSpc>
                <a:spcPct val="150000"/>
              </a:lnSpc>
            </a:pPr>
            <a:r>
              <a:rPr lang="en-US" altLang="ko-KR" b="1" dirty="0" smtClean="0">
                <a:solidFill>
                  <a:srgbClr val="FFC000"/>
                </a:solidFill>
                <a:cs typeface="Times New Roman" pitchFamily="18" charset="0"/>
              </a:rPr>
              <a:t>Requirements: </a:t>
            </a:r>
          </a:p>
          <a:p>
            <a:pPr lvl="1" eaLnBrk="0" hangingPunct="0">
              <a:buFont typeface="Arial" pitchFamily="34" charset="0"/>
              <a:buChar char="•"/>
            </a:pPr>
            <a:r>
              <a:rPr lang="en-US" altLang="ko-KR" sz="1400" dirty="0" smtClean="0">
                <a:cs typeface="Times New Roman" pitchFamily="18" charset="0"/>
              </a:rPr>
              <a:t> </a:t>
            </a:r>
            <a:r>
              <a:rPr lang="en-US" altLang="ko-KR" sz="1400" i="1" dirty="0" smtClean="0">
                <a:cs typeface="Times New Roman" pitchFamily="18" charset="0"/>
              </a:rPr>
              <a:t>I</a:t>
            </a:r>
            <a:r>
              <a:rPr lang="en-US" altLang="ko-KR" sz="1400" i="1" baseline="-25000" dirty="0" smtClean="0">
                <a:cs typeface="Times New Roman" pitchFamily="18" charset="0"/>
              </a:rPr>
              <a:t>LIM</a:t>
            </a:r>
            <a:r>
              <a:rPr lang="en-US" altLang="ko-KR" sz="1400" i="1" dirty="0" smtClean="0">
                <a:cs typeface="Times New Roman" pitchFamily="18" charset="0"/>
              </a:rPr>
              <a:t> for OCP</a:t>
            </a:r>
          </a:p>
          <a:p>
            <a:pPr lvl="2" eaLnBrk="0" hangingPunct="0">
              <a:buFont typeface="Arial" pitchFamily="34" charset="0"/>
              <a:buChar char="•"/>
            </a:pPr>
            <a:r>
              <a:rPr lang="en-US" altLang="ko-KR" sz="1400" i="1" dirty="0" smtClean="0">
                <a:cs typeface="Times New Roman" pitchFamily="18" charset="0"/>
              </a:rPr>
              <a:t> Min 1.5A / Max 2A with </a:t>
            </a:r>
            <a:r>
              <a:rPr lang="en-US" altLang="ko-KR" sz="1400" i="1" dirty="0" err="1" smtClean="0">
                <a:cs typeface="Times New Roman" pitchFamily="18" charset="0"/>
              </a:rPr>
              <a:t>Rset</a:t>
            </a:r>
            <a:r>
              <a:rPr lang="en-US" altLang="ko-KR" sz="1400" i="1" dirty="0" smtClean="0">
                <a:cs typeface="Times New Roman" pitchFamily="18" charset="0"/>
              </a:rPr>
              <a:t> = 634 </a:t>
            </a:r>
            <a:r>
              <a:rPr lang="el-GR" altLang="ko-KR" sz="1400" i="1" dirty="0" smtClean="0">
                <a:cs typeface="Times New Roman" pitchFamily="18" charset="0"/>
              </a:rPr>
              <a:t>Ω</a:t>
            </a:r>
            <a:r>
              <a:rPr lang="en-US" altLang="ko-KR" sz="1400" i="1" dirty="0" smtClean="0">
                <a:cs typeface="Times New Roman" pitchFamily="18" charset="0"/>
              </a:rPr>
              <a:t> for USB TYPE-C </a:t>
            </a:r>
            <a:r>
              <a:rPr lang="en-US" altLang="ko-KR" sz="1400" i="1" dirty="0" err="1" smtClean="0">
                <a:cs typeface="Times New Roman" pitchFamily="18" charset="0"/>
              </a:rPr>
              <a:t>Vbus</a:t>
            </a:r>
            <a:r>
              <a:rPr lang="en-US" altLang="ko-KR" sz="1400" i="1" dirty="0" smtClean="0">
                <a:cs typeface="Times New Roman" pitchFamily="18" charset="0"/>
              </a:rPr>
              <a:t> output </a:t>
            </a:r>
          </a:p>
          <a:p>
            <a:pPr lvl="2" eaLnBrk="0" hangingPunct="0">
              <a:buFont typeface="Arial" pitchFamily="34" charset="0"/>
              <a:buChar char="•"/>
            </a:pPr>
            <a:r>
              <a:rPr lang="en-US" altLang="ko-KR" sz="1400" i="1" dirty="0" smtClean="0">
                <a:cs typeface="Times New Roman" pitchFamily="18" charset="0"/>
              </a:rPr>
              <a:t> Min 300mA with </a:t>
            </a:r>
            <a:r>
              <a:rPr lang="en-US" altLang="ko-KR" sz="1400" i="1" dirty="0" err="1" smtClean="0">
                <a:cs typeface="Times New Roman" pitchFamily="18" charset="0"/>
              </a:rPr>
              <a:t>Rset</a:t>
            </a:r>
            <a:r>
              <a:rPr lang="en-US" altLang="ko-KR" sz="1400" i="1" dirty="0" smtClean="0">
                <a:cs typeface="Times New Roman" pitchFamily="18" charset="0"/>
              </a:rPr>
              <a:t>=3.09k</a:t>
            </a:r>
            <a:r>
              <a:rPr lang="el-GR" altLang="ko-KR" sz="1400" i="1" dirty="0" smtClean="0">
                <a:cs typeface="Times New Roman" pitchFamily="18" charset="0"/>
              </a:rPr>
              <a:t>Ω</a:t>
            </a:r>
            <a:r>
              <a:rPr lang="en-US" altLang="ko-KR" sz="1400" i="1" dirty="0" smtClean="0">
                <a:cs typeface="Times New Roman" pitchFamily="18" charset="0"/>
              </a:rPr>
              <a:t> for USB TYPE-C </a:t>
            </a:r>
            <a:r>
              <a:rPr lang="en-US" altLang="ko-KR" sz="1400" i="1" dirty="0" err="1" smtClean="0">
                <a:cs typeface="Times New Roman" pitchFamily="18" charset="0"/>
              </a:rPr>
              <a:t>Vconn</a:t>
            </a:r>
            <a:endParaRPr lang="en-US" altLang="ko-KR" sz="1400" i="1" dirty="0" smtClean="0">
              <a:cs typeface="Times New Roman" pitchFamily="18" charset="0"/>
            </a:endParaRPr>
          </a:p>
          <a:p>
            <a:pPr lvl="1" eaLnBrk="0" hangingPunct="0">
              <a:buFont typeface="Arial" pitchFamily="34" charset="0"/>
              <a:buChar char="•"/>
            </a:pPr>
            <a:r>
              <a:rPr lang="en-US" altLang="ko-KR" sz="1400" i="1" dirty="0" smtClean="0">
                <a:cs typeface="Times New Roman" pitchFamily="18" charset="0"/>
              </a:rPr>
              <a:t> OVP and &gt;20Vabs capability at output side is required since 20V DC can be applied to </a:t>
            </a:r>
            <a:r>
              <a:rPr lang="en-US" altLang="ko-KR" sz="1400" i="1" dirty="0" err="1" smtClean="0">
                <a:cs typeface="Times New Roman" pitchFamily="18" charset="0"/>
              </a:rPr>
              <a:t>Vout</a:t>
            </a:r>
            <a:endParaRPr lang="en-US" altLang="ko-KR" sz="1400" i="1" dirty="0" smtClean="0">
              <a:cs typeface="Times New Roman" pitchFamily="18" charset="0"/>
            </a:endParaRPr>
          </a:p>
          <a:p>
            <a:pPr lvl="1" eaLnBrk="0" hangingPunct="0">
              <a:buFont typeface="Arial" pitchFamily="34" charset="0"/>
              <a:buChar char="•"/>
            </a:pPr>
            <a:r>
              <a:rPr lang="en-US" altLang="ko-KR" sz="1400" i="1" dirty="0" smtClean="0">
                <a:cs typeface="Times New Roman" pitchFamily="18" charset="0"/>
              </a:rPr>
              <a:t> TRCB</a:t>
            </a:r>
            <a:r>
              <a:rPr kumimoji="0" lang="en-US" altLang="ko-KR" sz="1400" i="1" u="none" strike="noStrike" cap="none" normalizeH="0" dirty="0" smtClean="0">
                <a:ln>
                  <a:noFill/>
                </a:ln>
                <a:effectLst/>
                <a:cs typeface="Times New Roman" pitchFamily="18" charset="0"/>
              </a:rPr>
              <a:t> to block reverse current during ON and OFF.</a:t>
            </a:r>
          </a:p>
        </p:txBody>
      </p:sp>
      <p:sp>
        <p:nvSpPr>
          <p:cNvPr id="8" name="Rectangle 7"/>
          <p:cNvSpPr/>
          <p:nvPr/>
        </p:nvSpPr>
        <p:spPr>
          <a:xfrm>
            <a:off x="5726575" y="3634745"/>
            <a:ext cx="2353529" cy="400110"/>
          </a:xfrm>
          <a:prstGeom prst="rect">
            <a:avLst/>
          </a:prstGeom>
        </p:spPr>
        <p:txBody>
          <a:bodyPr wrap="none">
            <a:spAutoFit/>
          </a:bodyPr>
          <a:lstStyle/>
          <a:p>
            <a:r>
              <a:rPr lang="en-US" altLang="ko-KR" sz="1000" dirty="0" smtClean="0"/>
              <a:t>V</a:t>
            </a:r>
            <a:r>
              <a:rPr lang="en-US" altLang="ko-KR" sz="1000" baseline="-25000" dirty="0" smtClean="0"/>
              <a:t>BUS</a:t>
            </a:r>
            <a:r>
              <a:rPr lang="en-US" altLang="ko-KR" sz="1000" dirty="0" smtClean="0"/>
              <a:t>: Output can be 5V or ~20VDC </a:t>
            </a:r>
          </a:p>
          <a:p>
            <a:r>
              <a:rPr lang="en-US" altLang="ko-KR" sz="1000" dirty="0" smtClean="0"/>
              <a:t>with hot plug-in</a:t>
            </a:r>
            <a:endParaRPr lang="en-US" sz="1000" dirty="0"/>
          </a:p>
        </p:txBody>
      </p:sp>
      <p:cxnSp>
        <p:nvCxnSpPr>
          <p:cNvPr id="9" name="Straight Connector 8"/>
          <p:cNvCxnSpPr/>
          <p:nvPr/>
        </p:nvCxnSpPr>
        <p:spPr bwMode="auto">
          <a:xfrm>
            <a:off x="3323249" y="5158367"/>
            <a:ext cx="252349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 name="Rectangle 9"/>
          <p:cNvSpPr/>
          <p:nvPr/>
        </p:nvSpPr>
        <p:spPr bwMode="auto">
          <a:xfrm>
            <a:off x="3826871" y="4989593"/>
            <a:ext cx="988154" cy="327962"/>
          </a:xfrm>
          <a:prstGeom prst="rect">
            <a:avLst/>
          </a:prstGeom>
          <a:solidFill>
            <a:schemeClr val="accent5"/>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bg1"/>
                </a:solidFill>
                <a:latin typeface="Times New Roman" pitchFamily="88" charset="0"/>
              </a:rPr>
              <a:t>FPF2495C</a:t>
            </a:r>
            <a:endParaRPr kumimoji="0" lang="en-US" sz="1000" b="1" i="0" u="none" strike="noStrike" cap="none" normalizeH="0" baseline="0" dirty="0">
              <a:ln>
                <a:noFill/>
              </a:ln>
              <a:solidFill>
                <a:schemeClr val="bg1"/>
              </a:solidFill>
              <a:effectLst/>
              <a:latin typeface="Times New Roman" pitchFamily="88" charset="0"/>
            </a:endParaRPr>
          </a:p>
        </p:txBody>
      </p:sp>
      <p:cxnSp>
        <p:nvCxnSpPr>
          <p:cNvPr id="11" name="Straight Arrow Connector 10"/>
          <p:cNvCxnSpPr/>
          <p:nvPr/>
        </p:nvCxnSpPr>
        <p:spPr bwMode="auto">
          <a:xfrm flipV="1">
            <a:off x="4310550" y="5317555"/>
            <a:ext cx="0" cy="75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Rectangle 11"/>
          <p:cNvSpPr/>
          <p:nvPr/>
        </p:nvSpPr>
        <p:spPr>
          <a:xfrm>
            <a:off x="4250151" y="5392579"/>
            <a:ext cx="393056" cy="246221"/>
          </a:xfrm>
          <a:prstGeom prst="rect">
            <a:avLst/>
          </a:prstGeom>
        </p:spPr>
        <p:txBody>
          <a:bodyPr wrap="none">
            <a:spAutoFit/>
          </a:bodyPr>
          <a:lstStyle/>
          <a:p>
            <a:pPr algn="ctr"/>
            <a:r>
              <a:rPr lang="en-US" sz="1000" dirty="0" smtClean="0"/>
              <a:t>ON</a:t>
            </a:r>
            <a:endParaRPr lang="en-US" sz="1000" dirty="0"/>
          </a:p>
        </p:txBody>
      </p:sp>
      <p:sp>
        <p:nvSpPr>
          <p:cNvPr id="13" name="Rectangle 12"/>
          <p:cNvSpPr/>
          <p:nvPr/>
        </p:nvSpPr>
        <p:spPr>
          <a:xfrm>
            <a:off x="3512873" y="5011754"/>
            <a:ext cx="381835" cy="200055"/>
          </a:xfrm>
          <a:prstGeom prst="rect">
            <a:avLst/>
          </a:prstGeom>
        </p:spPr>
        <p:txBody>
          <a:bodyPr wrap="none">
            <a:spAutoFit/>
          </a:bodyPr>
          <a:lstStyle/>
          <a:p>
            <a:pPr algn="r"/>
            <a:r>
              <a:rPr lang="en-US" altLang="ko-KR" sz="700" b="1" dirty="0" smtClean="0"/>
              <a:t>VIN </a:t>
            </a:r>
            <a:endParaRPr lang="en-US" sz="700" b="1" dirty="0"/>
          </a:p>
        </p:txBody>
      </p:sp>
      <p:sp>
        <p:nvSpPr>
          <p:cNvPr id="14" name="Rectangle 13"/>
          <p:cNvSpPr/>
          <p:nvPr/>
        </p:nvSpPr>
        <p:spPr>
          <a:xfrm>
            <a:off x="3825067" y="4852567"/>
            <a:ext cx="1138452" cy="200055"/>
          </a:xfrm>
          <a:prstGeom prst="rect">
            <a:avLst/>
          </a:prstGeom>
        </p:spPr>
        <p:txBody>
          <a:bodyPr wrap="none">
            <a:spAutoFit/>
          </a:bodyPr>
          <a:lstStyle/>
          <a:p>
            <a:pPr algn="r"/>
            <a:r>
              <a:rPr lang="en-US" altLang="ko-KR" sz="700" b="1" dirty="0" smtClean="0"/>
              <a:t>I</a:t>
            </a:r>
            <a:r>
              <a:rPr lang="en-US" altLang="ko-KR" sz="700" b="1" baseline="-25000" dirty="0" smtClean="0"/>
              <a:t>LIM</a:t>
            </a:r>
            <a:r>
              <a:rPr lang="en-US" altLang="ko-KR" sz="700" b="1" dirty="0" smtClean="0"/>
              <a:t> set = min 300mA</a:t>
            </a:r>
            <a:endParaRPr lang="en-US" sz="700" b="1" dirty="0"/>
          </a:p>
        </p:txBody>
      </p:sp>
      <p:sp>
        <p:nvSpPr>
          <p:cNvPr id="15" name="Rectangle 14"/>
          <p:cNvSpPr/>
          <p:nvPr/>
        </p:nvSpPr>
        <p:spPr>
          <a:xfrm>
            <a:off x="4875569" y="5004610"/>
            <a:ext cx="474809" cy="200055"/>
          </a:xfrm>
          <a:prstGeom prst="rect">
            <a:avLst/>
          </a:prstGeom>
        </p:spPr>
        <p:txBody>
          <a:bodyPr wrap="none">
            <a:spAutoFit/>
          </a:bodyPr>
          <a:lstStyle/>
          <a:p>
            <a:pPr algn="r"/>
            <a:r>
              <a:rPr lang="en-US" altLang="ko-KR" sz="700" b="1" dirty="0" smtClean="0"/>
              <a:t>VOUT </a:t>
            </a:r>
            <a:endParaRPr lang="en-US" sz="700" b="1" dirty="0"/>
          </a:p>
        </p:txBody>
      </p:sp>
      <p:sp>
        <p:nvSpPr>
          <p:cNvPr id="16" name="Rectangle 15"/>
          <p:cNvSpPr/>
          <p:nvPr/>
        </p:nvSpPr>
        <p:spPr>
          <a:xfrm>
            <a:off x="5826122" y="4985576"/>
            <a:ext cx="1356462" cy="400110"/>
          </a:xfrm>
          <a:prstGeom prst="rect">
            <a:avLst/>
          </a:prstGeom>
        </p:spPr>
        <p:txBody>
          <a:bodyPr wrap="none">
            <a:spAutoFit/>
          </a:bodyPr>
          <a:lstStyle/>
          <a:p>
            <a:r>
              <a:rPr lang="en-US" altLang="ko-KR" sz="1000" dirty="0" smtClean="0"/>
              <a:t>Power / Data line 2</a:t>
            </a:r>
          </a:p>
          <a:p>
            <a:r>
              <a:rPr lang="en-US" sz="1000" dirty="0" smtClean="0"/>
              <a:t>CC2 (V</a:t>
            </a:r>
            <a:r>
              <a:rPr lang="en-US" sz="1000" baseline="-25000" dirty="0" smtClean="0"/>
              <a:t>CONN</a:t>
            </a:r>
            <a:r>
              <a:rPr lang="en-US" sz="1000" dirty="0" smtClean="0"/>
              <a:t>)</a:t>
            </a:r>
            <a:endParaRPr lang="en-US" sz="1000" dirty="0"/>
          </a:p>
        </p:txBody>
      </p:sp>
      <p:sp>
        <p:nvSpPr>
          <p:cNvPr id="17" name="Rectangle 16"/>
          <p:cNvSpPr/>
          <p:nvPr/>
        </p:nvSpPr>
        <p:spPr>
          <a:xfrm>
            <a:off x="5531428" y="5299700"/>
            <a:ext cx="736099" cy="307777"/>
          </a:xfrm>
          <a:prstGeom prst="rect">
            <a:avLst/>
          </a:prstGeom>
        </p:spPr>
        <p:txBody>
          <a:bodyPr wrap="none">
            <a:spAutoFit/>
          </a:bodyPr>
          <a:lstStyle/>
          <a:p>
            <a:pPr algn="r"/>
            <a:r>
              <a:rPr lang="en-US" altLang="ko-KR" sz="700" b="1" dirty="0" smtClean="0"/>
              <a:t>USB TYPE C </a:t>
            </a:r>
          </a:p>
          <a:p>
            <a:pPr algn="r"/>
            <a:r>
              <a:rPr lang="en-US" altLang="ko-KR" sz="700" b="1" dirty="0" smtClean="0"/>
              <a:t>Connector</a:t>
            </a:r>
            <a:endParaRPr lang="en-US" sz="700" b="1" dirty="0"/>
          </a:p>
        </p:txBody>
      </p:sp>
      <p:sp>
        <p:nvSpPr>
          <p:cNvPr id="18" name="Rectangle 17"/>
          <p:cNvSpPr/>
          <p:nvPr/>
        </p:nvSpPr>
        <p:spPr>
          <a:xfrm>
            <a:off x="1402868" y="4428438"/>
            <a:ext cx="1186542" cy="253916"/>
          </a:xfrm>
          <a:prstGeom prst="rect">
            <a:avLst/>
          </a:prstGeom>
        </p:spPr>
        <p:txBody>
          <a:bodyPr wrap="none">
            <a:spAutoFit/>
          </a:bodyPr>
          <a:lstStyle/>
          <a:p>
            <a:pPr algn="ctr"/>
            <a:r>
              <a:rPr lang="en-US" altLang="ko-KR" sz="1000" dirty="0" smtClean="0"/>
              <a:t>5V from DC/DC</a:t>
            </a:r>
            <a:endParaRPr lang="en-US" sz="1000" dirty="0"/>
          </a:p>
        </p:txBody>
      </p:sp>
      <p:cxnSp>
        <p:nvCxnSpPr>
          <p:cNvPr id="19" name="Straight Arrow Connector 18"/>
          <p:cNvCxnSpPr/>
          <p:nvPr/>
        </p:nvCxnSpPr>
        <p:spPr bwMode="auto">
          <a:xfrm flipV="1">
            <a:off x="4311410" y="4670341"/>
            <a:ext cx="225" cy="8630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Rectangle 19"/>
          <p:cNvSpPr/>
          <p:nvPr/>
        </p:nvSpPr>
        <p:spPr>
          <a:xfrm>
            <a:off x="3494899" y="4343679"/>
            <a:ext cx="381835" cy="200055"/>
          </a:xfrm>
          <a:prstGeom prst="rect">
            <a:avLst/>
          </a:prstGeom>
        </p:spPr>
        <p:txBody>
          <a:bodyPr wrap="none">
            <a:spAutoFit/>
          </a:bodyPr>
          <a:lstStyle/>
          <a:p>
            <a:pPr algn="r"/>
            <a:r>
              <a:rPr lang="en-US" altLang="ko-KR" sz="700" b="1" dirty="0" smtClean="0"/>
              <a:t>VIN </a:t>
            </a:r>
            <a:endParaRPr lang="en-US" sz="700" b="1" dirty="0"/>
          </a:p>
        </p:txBody>
      </p:sp>
      <p:sp>
        <p:nvSpPr>
          <p:cNvPr id="21" name="Rectangle 20"/>
          <p:cNvSpPr/>
          <p:nvPr/>
        </p:nvSpPr>
        <p:spPr>
          <a:xfrm>
            <a:off x="3825067" y="4186926"/>
            <a:ext cx="1138452" cy="200055"/>
          </a:xfrm>
          <a:prstGeom prst="rect">
            <a:avLst/>
          </a:prstGeom>
        </p:spPr>
        <p:txBody>
          <a:bodyPr wrap="none">
            <a:spAutoFit/>
          </a:bodyPr>
          <a:lstStyle/>
          <a:p>
            <a:pPr algn="r"/>
            <a:r>
              <a:rPr lang="en-US" altLang="ko-KR" sz="700" b="1" dirty="0" smtClean="0"/>
              <a:t>I</a:t>
            </a:r>
            <a:r>
              <a:rPr lang="en-US" altLang="ko-KR" sz="700" b="1" baseline="-25000" dirty="0" smtClean="0"/>
              <a:t>LIM</a:t>
            </a:r>
            <a:r>
              <a:rPr lang="en-US" altLang="ko-KR" sz="700" b="1" dirty="0" smtClean="0"/>
              <a:t> set = min 300mA</a:t>
            </a:r>
            <a:endParaRPr lang="en-US" sz="700" b="1" dirty="0"/>
          </a:p>
        </p:txBody>
      </p:sp>
      <p:sp>
        <p:nvSpPr>
          <p:cNvPr id="22" name="Rectangle 21"/>
          <p:cNvSpPr/>
          <p:nvPr/>
        </p:nvSpPr>
        <p:spPr>
          <a:xfrm>
            <a:off x="4861313" y="4350822"/>
            <a:ext cx="474809" cy="200055"/>
          </a:xfrm>
          <a:prstGeom prst="rect">
            <a:avLst/>
          </a:prstGeom>
        </p:spPr>
        <p:txBody>
          <a:bodyPr wrap="none">
            <a:spAutoFit/>
          </a:bodyPr>
          <a:lstStyle/>
          <a:p>
            <a:pPr algn="r"/>
            <a:r>
              <a:rPr lang="en-US" altLang="ko-KR" sz="700" b="1" dirty="0" smtClean="0"/>
              <a:t>VOUT </a:t>
            </a:r>
            <a:endParaRPr lang="en-US" sz="700" b="1" dirty="0"/>
          </a:p>
        </p:txBody>
      </p:sp>
      <p:cxnSp>
        <p:nvCxnSpPr>
          <p:cNvPr id="23" name="Straight Connector 22"/>
          <p:cNvCxnSpPr>
            <a:stCxn id="18" idx="3"/>
          </p:cNvCxnSpPr>
          <p:nvPr/>
        </p:nvCxnSpPr>
        <p:spPr bwMode="auto">
          <a:xfrm flipV="1">
            <a:off x="2589410" y="4494673"/>
            <a:ext cx="3067179" cy="6072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4" name="Rectangle 23"/>
          <p:cNvSpPr/>
          <p:nvPr/>
        </p:nvSpPr>
        <p:spPr bwMode="auto">
          <a:xfrm>
            <a:off x="3827947" y="4335806"/>
            <a:ext cx="988154" cy="327962"/>
          </a:xfrm>
          <a:prstGeom prst="rect">
            <a:avLst/>
          </a:prstGeom>
          <a:solidFill>
            <a:schemeClr val="accent5"/>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bg1"/>
                </a:solidFill>
                <a:latin typeface="Times New Roman" pitchFamily="88" charset="0"/>
              </a:rPr>
              <a:t>FPF2495C</a:t>
            </a:r>
            <a:endParaRPr kumimoji="0" lang="en-US" sz="1000" b="1" i="0" u="none" strike="noStrike" cap="none" normalizeH="0" baseline="0" dirty="0">
              <a:ln>
                <a:noFill/>
              </a:ln>
              <a:solidFill>
                <a:schemeClr val="bg1"/>
              </a:solidFill>
              <a:effectLst/>
              <a:latin typeface="Times New Roman" pitchFamily="88" charset="0"/>
            </a:endParaRPr>
          </a:p>
        </p:txBody>
      </p:sp>
      <p:sp>
        <p:nvSpPr>
          <p:cNvPr id="25" name="Rectangle 24"/>
          <p:cNvSpPr/>
          <p:nvPr/>
        </p:nvSpPr>
        <p:spPr bwMode="auto">
          <a:xfrm>
            <a:off x="5564853" y="3528011"/>
            <a:ext cx="161722" cy="176483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88" charset="0"/>
            </a:endParaRPr>
          </a:p>
        </p:txBody>
      </p:sp>
      <p:sp>
        <p:nvSpPr>
          <p:cNvPr id="26" name="Rectangle 25"/>
          <p:cNvSpPr/>
          <p:nvPr/>
        </p:nvSpPr>
        <p:spPr>
          <a:xfrm>
            <a:off x="4114874" y="4736930"/>
            <a:ext cx="393056" cy="246221"/>
          </a:xfrm>
          <a:prstGeom prst="rect">
            <a:avLst/>
          </a:prstGeom>
        </p:spPr>
        <p:txBody>
          <a:bodyPr wrap="none">
            <a:spAutoFit/>
          </a:bodyPr>
          <a:lstStyle/>
          <a:p>
            <a:pPr algn="ctr"/>
            <a:r>
              <a:rPr lang="en-US" sz="1000" dirty="0" smtClean="0"/>
              <a:t>ON</a:t>
            </a:r>
            <a:endParaRPr lang="en-US" sz="1000" dirty="0"/>
          </a:p>
        </p:txBody>
      </p:sp>
      <p:cxnSp>
        <p:nvCxnSpPr>
          <p:cNvPr id="27" name="Straight Connector 26"/>
          <p:cNvCxnSpPr/>
          <p:nvPr/>
        </p:nvCxnSpPr>
        <p:spPr bwMode="auto">
          <a:xfrm>
            <a:off x="3328941" y="4485128"/>
            <a:ext cx="0" cy="67565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8" name="Oval 27"/>
          <p:cNvSpPr/>
          <p:nvPr/>
        </p:nvSpPr>
        <p:spPr bwMode="auto">
          <a:xfrm>
            <a:off x="3293903" y="4477010"/>
            <a:ext cx="63087" cy="36440"/>
          </a:xfrm>
          <a:prstGeom prst="ellipse">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88" charset="0"/>
            </a:endParaRPr>
          </a:p>
        </p:txBody>
      </p:sp>
      <p:sp>
        <p:nvSpPr>
          <p:cNvPr id="29" name="Rectangle 28"/>
          <p:cNvSpPr/>
          <p:nvPr/>
        </p:nvSpPr>
        <p:spPr>
          <a:xfrm>
            <a:off x="5720565" y="4279646"/>
            <a:ext cx="1717566" cy="400110"/>
          </a:xfrm>
          <a:prstGeom prst="rect">
            <a:avLst/>
          </a:prstGeom>
        </p:spPr>
        <p:txBody>
          <a:bodyPr wrap="square">
            <a:spAutoFit/>
          </a:bodyPr>
          <a:lstStyle/>
          <a:p>
            <a:r>
              <a:rPr lang="en-US" altLang="ko-KR" sz="1000" dirty="0" smtClean="0"/>
              <a:t>Power / Data line 1</a:t>
            </a:r>
          </a:p>
          <a:p>
            <a:r>
              <a:rPr lang="en-US" sz="1000" dirty="0" smtClean="0"/>
              <a:t>CC1 (V</a:t>
            </a:r>
            <a:r>
              <a:rPr lang="en-US" sz="1000" baseline="-25000" dirty="0" smtClean="0"/>
              <a:t>CONN</a:t>
            </a:r>
            <a:r>
              <a:rPr lang="en-US" sz="1000" dirty="0" smtClean="0"/>
              <a:t>)</a:t>
            </a:r>
            <a:endParaRPr lang="en-US" sz="1000" dirty="0"/>
          </a:p>
        </p:txBody>
      </p:sp>
      <p:cxnSp>
        <p:nvCxnSpPr>
          <p:cNvPr id="30" name="Straight Connector 29"/>
          <p:cNvCxnSpPr/>
          <p:nvPr/>
        </p:nvCxnSpPr>
        <p:spPr bwMode="auto">
          <a:xfrm>
            <a:off x="2977197" y="3753843"/>
            <a:ext cx="2586577"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Rectangle 30"/>
          <p:cNvSpPr/>
          <p:nvPr/>
        </p:nvSpPr>
        <p:spPr bwMode="auto">
          <a:xfrm>
            <a:off x="3671156" y="3585068"/>
            <a:ext cx="988154" cy="327962"/>
          </a:xfrm>
          <a:prstGeom prst="rect">
            <a:avLst/>
          </a:prstGeom>
          <a:solidFill>
            <a:schemeClr val="accent5"/>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solidFill>
                  <a:schemeClr val="bg1"/>
                </a:solidFill>
                <a:latin typeface="Times New Roman" pitchFamily="88" charset="0"/>
              </a:rPr>
              <a:t>FPF2495C</a:t>
            </a:r>
            <a:endParaRPr kumimoji="0" lang="en-US" sz="1000" b="1" i="0" u="none" strike="noStrike" cap="none" normalizeH="0" baseline="0" dirty="0">
              <a:ln>
                <a:noFill/>
              </a:ln>
              <a:solidFill>
                <a:schemeClr val="bg1"/>
              </a:solidFill>
              <a:effectLst/>
              <a:latin typeface="Times New Roman" pitchFamily="88" charset="0"/>
            </a:endParaRPr>
          </a:p>
        </p:txBody>
      </p:sp>
      <p:sp>
        <p:nvSpPr>
          <p:cNvPr id="32" name="Rectangle 31"/>
          <p:cNvSpPr/>
          <p:nvPr/>
        </p:nvSpPr>
        <p:spPr>
          <a:xfrm>
            <a:off x="1807078" y="3670248"/>
            <a:ext cx="1186542" cy="253916"/>
          </a:xfrm>
          <a:prstGeom prst="rect">
            <a:avLst/>
          </a:prstGeom>
        </p:spPr>
        <p:txBody>
          <a:bodyPr wrap="none">
            <a:spAutoFit/>
          </a:bodyPr>
          <a:lstStyle/>
          <a:p>
            <a:pPr algn="ctr"/>
            <a:r>
              <a:rPr lang="en-US" altLang="ko-KR" sz="1000" dirty="0" smtClean="0"/>
              <a:t>5V from DC/DC</a:t>
            </a:r>
            <a:endParaRPr lang="en-US" sz="1000" dirty="0"/>
          </a:p>
        </p:txBody>
      </p:sp>
      <p:sp>
        <p:nvSpPr>
          <p:cNvPr id="33" name="Rectangle 32"/>
          <p:cNvSpPr/>
          <p:nvPr/>
        </p:nvSpPr>
        <p:spPr>
          <a:xfrm>
            <a:off x="3366684" y="3607225"/>
            <a:ext cx="381835" cy="200055"/>
          </a:xfrm>
          <a:prstGeom prst="rect">
            <a:avLst/>
          </a:prstGeom>
        </p:spPr>
        <p:txBody>
          <a:bodyPr wrap="none">
            <a:spAutoFit/>
          </a:bodyPr>
          <a:lstStyle/>
          <a:p>
            <a:pPr algn="r"/>
            <a:r>
              <a:rPr lang="en-US" altLang="ko-KR" sz="700" b="1" dirty="0" smtClean="0"/>
              <a:t>VIN </a:t>
            </a:r>
            <a:endParaRPr lang="en-US" sz="700" b="1" dirty="0"/>
          </a:p>
        </p:txBody>
      </p:sp>
      <p:sp>
        <p:nvSpPr>
          <p:cNvPr id="34" name="Rectangle 33"/>
          <p:cNvSpPr/>
          <p:nvPr/>
        </p:nvSpPr>
        <p:spPr>
          <a:xfrm>
            <a:off x="3849986" y="3425022"/>
            <a:ext cx="1019830" cy="200055"/>
          </a:xfrm>
          <a:prstGeom prst="rect">
            <a:avLst/>
          </a:prstGeom>
        </p:spPr>
        <p:txBody>
          <a:bodyPr wrap="none">
            <a:spAutoFit/>
          </a:bodyPr>
          <a:lstStyle/>
          <a:p>
            <a:pPr algn="r"/>
            <a:r>
              <a:rPr lang="en-US" altLang="ko-KR" sz="700" b="1" dirty="0" smtClean="0"/>
              <a:t>I</a:t>
            </a:r>
            <a:r>
              <a:rPr lang="en-US" altLang="ko-KR" sz="700" b="1" baseline="-25000" dirty="0" smtClean="0"/>
              <a:t>LIM</a:t>
            </a:r>
            <a:r>
              <a:rPr lang="en-US" altLang="ko-KR" sz="700" b="1" dirty="0" smtClean="0"/>
              <a:t> set = min 1.5A</a:t>
            </a:r>
            <a:endParaRPr lang="en-US" sz="700" b="1" dirty="0"/>
          </a:p>
        </p:txBody>
      </p:sp>
      <p:sp>
        <p:nvSpPr>
          <p:cNvPr id="35" name="Rectangle 34"/>
          <p:cNvSpPr/>
          <p:nvPr/>
        </p:nvSpPr>
        <p:spPr>
          <a:xfrm>
            <a:off x="4704522" y="3607225"/>
            <a:ext cx="474809" cy="200055"/>
          </a:xfrm>
          <a:prstGeom prst="rect">
            <a:avLst/>
          </a:prstGeom>
        </p:spPr>
        <p:txBody>
          <a:bodyPr wrap="none">
            <a:spAutoFit/>
          </a:bodyPr>
          <a:lstStyle/>
          <a:p>
            <a:pPr algn="r"/>
            <a:r>
              <a:rPr lang="en-US" altLang="ko-KR" sz="700" b="1" dirty="0" smtClean="0"/>
              <a:t>VOUT </a:t>
            </a:r>
            <a:endParaRPr lang="en-US" sz="700" b="1" dirty="0"/>
          </a:p>
        </p:txBody>
      </p:sp>
      <p:cxnSp>
        <p:nvCxnSpPr>
          <p:cNvPr id="36" name="Straight Arrow Connector 35"/>
          <p:cNvCxnSpPr/>
          <p:nvPr/>
        </p:nvCxnSpPr>
        <p:spPr bwMode="auto">
          <a:xfrm flipV="1">
            <a:off x="4160347" y="3905092"/>
            <a:ext cx="0" cy="750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Rectangle 36"/>
          <p:cNvSpPr/>
          <p:nvPr/>
        </p:nvSpPr>
        <p:spPr>
          <a:xfrm>
            <a:off x="3976124" y="3980117"/>
            <a:ext cx="393056" cy="246221"/>
          </a:xfrm>
          <a:prstGeom prst="rect">
            <a:avLst/>
          </a:prstGeom>
        </p:spPr>
        <p:txBody>
          <a:bodyPr wrap="none">
            <a:spAutoFit/>
          </a:bodyPr>
          <a:lstStyle/>
          <a:p>
            <a:pPr algn="ctr"/>
            <a:r>
              <a:rPr lang="en-US" sz="1000" dirty="0" smtClean="0"/>
              <a:t>ON</a:t>
            </a:r>
            <a:endParaRPr lang="en-US" sz="1000" dirty="0"/>
          </a:p>
        </p:txBody>
      </p:sp>
      <p:grpSp>
        <p:nvGrpSpPr>
          <p:cNvPr id="38" name="Group 69"/>
          <p:cNvGrpSpPr/>
          <p:nvPr/>
        </p:nvGrpSpPr>
        <p:grpSpPr>
          <a:xfrm>
            <a:off x="3154107" y="3762728"/>
            <a:ext cx="158840" cy="294707"/>
            <a:chOff x="838200" y="4648200"/>
            <a:chExt cx="307975" cy="762000"/>
          </a:xfrm>
        </p:grpSpPr>
        <p:cxnSp>
          <p:nvCxnSpPr>
            <p:cNvPr id="39" name="Straight Connector 38"/>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46" name="Group 69"/>
          <p:cNvGrpSpPr/>
          <p:nvPr/>
        </p:nvGrpSpPr>
        <p:grpSpPr>
          <a:xfrm>
            <a:off x="4973382" y="3762728"/>
            <a:ext cx="158840" cy="294707"/>
            <a:chOff x="838200" y="4648200"/>
            <a:chExt cx="307975" cy="762000"/>
          </a:xfrm>
        </p:grpSpPr>
        <p:cxnSp>
          <p:nvCxnSpPr>
            <p:cNvPr id="47" name="Straight Connector 46"/>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54" name="Group 69"/>
          <p:cNvGrpSpPr/>
          <p:nvPr/>
        </p:nvGrpSpPr>
        <p:grpSpPr>
          <a:xfrm>
            <a:off x="4992432" y="4484246"/>
            <a:ext cx="158840" cy="294707"/>
            <a:chOff x="838200" y="4648200"/>
            <a:chExt cx="307975" cy="762000"/>
          </a:xfrm>
        </p:grpSpPr>
        <p:cxnSp>
          <p:nvCxnSpPr>
            <p:cNvPr id="55" name="Straight Connector 54"/>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62" name="Group 69"/>
          <p:cNvGrpSpPr/>
          <p:nvPr/>
        </p:nvGrpSpPr>
        <p:grpSpPr>
          <a:xfrm>
            <a:off x="5001957" y="5155759"/>
            <a:ext cx="158840" cy="294707"/>
            <a:chOff x="838200" y="4648200"/>
            <a:chExt cx="307975" cy="762000"/>
          </a:xfrm>
        </p:grpSpPr>
        <p:cxnSp>
          <p:nvCxnSpPr>
            <p:cNvPr id="63" name="Straight Connector 62"/>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70" name="Group 69"/>
          <p:cNvGrpSpPr/>
          <p:nvPr/>
        </p:nvGrpSpPr>
        <p:grpSpPr>
          <a:xfrm>
            <a:off x="2849307" y="4484246"/>
            <a:ext cx="158840" cy="294707"/>
            <a:chOff x="838200" y="4648200"/>
            <a:chExt cx="307975" cy="762000"/>
          </a:xfrm>
        </p:grpSpPr>
        <p:cxnSp>
          <p:nvCxnSpPr>
            <p:cNvPr id="71" name="Straight Connector 70"/>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pic>
        <p:nvPicPr>
          <p:cNvPr id="78" name="Picture 2"/>
          <p:cNvPicPr>
            <a:picLocks noChangeAspect="1" noChangeArrowheads="1"/>
          </p:cNvPicPr>
          <p:nvPr/>
        </p:nvPicPr>
        <p:blipFill>
          <a:blip r:embed="rId2" cstate="print"/>
          <a:srcRect/>
          <a:stretch>
            <a:fillRect/>
          </a:stretch>
        </p:blipFill>
        <p:spPr bwMode="auto">
          <a:xfrm>
            <a:off x="7022492" y="4468757"/>
            <a:ext cx="3392315" cy="459425"/>
          </a:xfrm>
          <a:prstGeom prst="rect">
            <a:avLst/>
          </a:prstGeom>
          <a:noFill/>
          <a:ln w="9525">
            <a:noFill/>
            <a:miter lim="800000"/>
            <a:headEnd/>
            <a:tailEnd/>
          </a:ln>
        </p:spPr>
      </p:pic>
      <p:sp>
        <p:nvSpPr>
          <p:cNvPr id="79" name="TextBox 78"/>
          <p:cNvSpPr txBox="1"/>
          <p:nvPr/>
        </p:nvSpPr>
        <p:spPr>
          <a:xfrm>
            <a:off x="7515302" y="5014084"/>
            <a:ext cx="1763624" cy="253916"/>
          </a:xfrm>
          <a:prstGeom prst="rect">
            <a:avLst/>
          </a:prstGeom>
          <a:noFill/>
        </p:spPr>
        <p:txBody>
          <a:bodyPr wrap="none" rtlCol="0">
            <a:spAutoFit/>
          </a:bodyPr>
          <a:lstStyle/>
          <a:p>
            <a:r>
              <a:rPr lang="en-US" sz="1050" b="1" dirty="0" smtClean="0">
                <a:solidFill>
                  <a:schemeClr val="accent5"/>
                </a:solidFill>
              </a:rPr>
              <a:t>CC is easy to short to </a:t>
            </a:r>
            <a:r>
              <a:rPr lang="en-US" sz="1050" b="1" dirty="0" err="1" smtClean="0">
                <a:solidFill>
                  <a:schemeClr val="accent5"/>
                </a:solidFill>
              </a:rPr>
              <a:t>Vbus</a:t>
            </a:r>
            <a:r>
              <a:rPr lang="en-US" sz="1050" b="1" dirty="0" smtClean="0">
                <a:solidFill>
                  <a:schemeClr val="accent5"/>
                </a:solidFill>
              </a:rPr>
              <a:t> !</a:t>
            </a:r>
            <a:endParaRPr lang="en-US" sz="1050" b="1" dirty="0">
              <a:solidFill>
                <a:schemeClr val="accent5"/>
              </a:solidFill>
            </a:endParaRPr>
          </a:p>
        </p:txBody>
      </p:sp>
      <p:pic>
        <p:nvPicPr>
          <p:cNvPr id="80" name="Picture 2"/>
          <p:cNvPicPr>
            <a:picLocks noChangeAspect="1" noChangeArrowheads="1"/>
          </p:cNvPicPr>
          <p:nvPr/>
        </p:nvPicPr>
        <p:blipFill>
          <a:blip r:embed="rId3" cstate="print"/>
          <a:srcRect/>
          <a:stretch>
            <a:fillRect/>
          </a:stretch>
        </p:blipFill>
        <p:spPr bwMode="auto">
          <a:xfrm>
            <a:off x="8163004" y="3913039"/>
            <a:ext cx="1152525" cy="520853"/>
          </a:xfrm>
          <a:prstGeom prst="rect">
            <a:avLst/>
          </a:prstGeom>
          <a:noFill/>
          <a:ln w="9525">
            <a:noFill/>
            <a:miter lim="800000"/>
            <a:headEnd/>
            <a:tailEnd/>
          </a:ln>
        </p:spPr>
      </p:pic>
    </p:spTree>
    <p:extLst>
      <p:ext uri="{BB962C8B-B14F-4D97-AF65-F5344CB8AC3E}">
        <p14:creationId xmlns:p14="http://schemas.microsoft.com/office/powerpoint/2010/main" val="70064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a:t>FPF2595UCX</a:t>
            </a:r>
            <a:r>
              <a:rPr lang="en-US" dirty="0" smtClean="0"/>
              <a:t> </a:t>
            </a:r>
            <a:br>
              <a:rPr lang="en-US" dirty="0" smtClean="0"/>
            </a:br>
            <a:r>
              <a:rPr lang="en-US" sz="1600" dirty="0"/>
              <a:t>28V output tolerant load switch with adj. current limit</a:t>
            </a:r>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5"/>
            <a:ext cx="5831199" cy="4331181"/>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b="1" dirty="0">
                <a:latin typeface="+mn-lt"/>
              </a:rPr>
              <a:t> Low On-Resistance: typ.35m</a:t>
            </a:r>
            <a:r>
              <a:rPr lang="el-GR" sz="1600" b="1" dirty="0">
                <a:latin typeface="+mn-lt"/>
              </a:rPr>
              <a:t>Ω, </a:t>
            </a:r>
            <a:r>
              <a:rPr lang="en-US" sz="1600" b="1" dirty="0">
                <a:latin typeface="+mn-lt"/>
              </a:rPr>
              <a:t>max.45m</a:t>
            </a:r>
            <a:r>
              <a:rPr lang="el-GR" sz="1600" b="1" dirty="0">
                <a:latin typeface="+mn-lt"/>
              </a:rPr>
              <a:t>Ω @</a:t>
            </a:r>
            <a:r>
              <a:rPr lang="en-US" sz="1600" b="1" dirty="0">
                <a:latin typeface="+mn-lt"/>
              </a:rPr>
              <a:t>VIN=5V</a:t>
            </a:r>
          </a:p>
          <a:p>
            <a:pPr>
              <a:buFont typeface="Wingdings" panose="05000000000000000000" pitchFamily="2" charset="2"/>
              <a:buChar char="Ø"/>
            </a:pPr>
            <a:r>
              <a:rPr lang="en-US" sz="1600" dirty="0">
                <a:latin typeface="+mn-lt"/>
              </a:rPr>
              <a:t> Power supply: 2.5V to 5.5V</a:t>
            </a:r>
          </a:p>
          <a:p>
            <a:pPr>
              <a:buFont typeface="Wingdings" panose="05000000000000000000" pitchFamily="2" charset="2"/>
              <a:buChar char="Ø"/>
            </a:pPr>
            <a:r>
              <a:rPr lang="en-US" sz="1600" dirty="0">
                <a:latin typeface="+mn-lt"/>
              </a:rPr>
              <a:t> </a:t>
            </a:r>
            <a:r>
              <a:rPr lang="en-US" sz="1600" b="1" dirty="0">
                <a:latin typeface="+mn-lt"/>
              </a:rPr>
              <a:t>Adjustable ILIM: 0.1~3.5A with ±10% accuracy</a:t>
            </a:r>
          </a:p>
          <a:p>
            <a:pPr>
              <a:buFont typeface="Wingdings" panose="05000000000000000000" pitchFamily="2" charset="2"/>
              <a:buChar char="Ø"/>
            </a:pPr>
            <a:r>
              <a:rPr lang="en-US" sz="1600" dirty="0" smtClean="0">
                <a:latin typeface="+mn-lt"/>
              </a:rPr>
              <a:t> Open-Drain </a:t>
            </a:r>
            <a:r>
              <a:rPr lang="en-US" sz="1600" dirty="0">
                <a:latin typeface="+mn-lt"/>
              </a:rPr>
              <a:t>OCP warning on FLAGB</a:t>
            </a:r>
          </a:p>
          <a:p>
            <a:pPr>
              <a:buFont typeface="Wingdings" panose="05000000000000000000" pitchFamily="2" charset="2"/>
              <a:buChar char="Ø"/>
            </a:pPr>
            <a:r>
              <a:rPr lang="en-US" sz="1600" dirty="0">
                <a:latin typeface="+mn-lt"/>
              </a:rPr>
              <a:t> Under Voltage Lockout (UVLO): typ. 2.2V</a:t>
            </a:r>
          </a:p>
          <a:p>
            <a:pPr>
              <a:buFont typeface="Wingdings" panose="05000000000000000000" pitchFamily="2" charset="2"/>
              <a:buChar char="Ø"/>
            </a:pPr>
            <a:r>
              <a:rPr lang="en-US" sz="1600" dirty="0">
                <a:latin typeface="+mn-lt"/>
              </a:rPr>
              <a:t> Output OVP: typ. 5.8V±0.2V</a:t>
            </a:r>
          </a:p>
          <a:p>
            <a:pPr>
              <a:buFont typeface="Wingdings" panose="05000000000000000000" pitchFamily="2" charset="2"/>
              <a:buChar char="Ø"/>
            </a:pPr>
            <a:r>
              <a:rPr lang="en-US" sz="1600" dirty="0">
                <a:latin typeface="+mn-lt"/>
              </a:rPr>
              <a:t> Quiescent / Shutdown current: typ. 65uA / 0.1uA</a:t>
            </a:r>
          </a:p>
          <a:p>
            <a:pPr>
              <a:buFont typeface="Wingdings" panose="05000000000000000000" pitchFamily="2" charset="2"/>
              <a:buChar char="Ø"/>
            </a:pPr>
            <a:r>
              <a:rPr lang="en-US" sz="1600" dirty="0">
                <a:latin typeface="+mn-lt"/>
              </a:rPr>
              <a:t> True Reverse Current Block (TRCB)</a:t>
            </a:r>
          </a:p>
          <a:p>
            <a:pPr>
              <a:buFont typeface="Wingdings" panose="05000000000000000000" pitchFamily="2" charset="2"/>
              <a:buChar char="Ø"/>
            </a:pPr>
            <a:r>
              <a:rPr lang="en-US" sz="1600" dirty="0">
                <a:latin typeface="+mn-lt"/>
              </a:rPr>
              <a:t> ESD protection:</a:t>
            </a:r>
          </a:p>
          <a:p>
            <a:pPr lvl="1">
              <a:buFont typeface="Wingdings" panose="05000000000000000000" pitchFamily="2" charset="2"/>
              <a:buChar char="Ø"/>
            </a:pPr>
            <a:r>
              <a:rPr lang="en-US" sz="1200" dirty="0">
                <a:latin typeface="+mn-lt"/>
              </a:rPr>
              <a:t>Human Body Model: 2kV</a:t>
            </a:r>
          </a:p>
          <a:p>
            <a:pPr lvl="1">
              <a:buFont typeface="Wingdings" panose="05000000000000000000" pitchFamily="2" charset="2"/>
              <a:buChar char="Ø"/>
            </a:pPr>
            <a:r>
              <a:rPr lang="en-US" sz="1200" dirty="0">
                <a:latin typeface="+mn-lt"/>
              </a:rPr>
              <a:t>Charged Device Model: 2.5kV</a:t>
            </a:r>
          </a:p>
          <a:p>
            <a:pPr lvl="1">
              <a:buFont typeface="Wingdings" panose="05000000000000000000" pitchFamily="2" charset="2"/>
              <a:buChar char="Ø"/>
            </a:pPr>
            <a:r>
              <a:rPr lang="en-US" sz="1200" dirty="0">
                <a:latin typeface="+mn-lt"/>
              </a:rPr>
              <a:t>IEC 61000-4-2  Air Discharge:15kV </a:t>
            </a:r>
          </a:p>
          <a:p>
            <a:pPr lvl="1">
              <a:buFont typeface="Wingdings" panose="05000000000000000000" pitchFamily="2" charset="2"/>
              <a:buChar char="Ø"/>
            </a:pPr>
            <a:r>
              <a:rPr lang="en-US" sz="1200" dirty="0">
                <a:latin typeface="+mn-lt"/>
              </a:rPr>
              <a:t>IEC 61000-4-2  Contact Discharge: 8kV</a:t>
            </a:r>
          </a:p>
          <a:p>
            <a:pPr>
              <a:buFont typeface="Wingdings" panose="05000000000000000000" pitchFamily="2" charset="2"/>
              <a:buChar char="Ø"/>
            </a:pPr>
            <a:r>
              <a:rPr lang="en-US" sz="1600" dirty="0">
                <a:latin typeface="+mn-lt"/>
              </a:rPr>
              <a:t> Package: </a:t>
            </a:r>
          </a:p>
          <a:p>
            <a:pPr lvl="1">
              <a:buFont typeface="Wingdings" panose="05000000000000000000" pitchFamily="2" charset="2"/>
              <a:buChar char="Ø"/>
            </a:pPr>
            <a:r>
              <a:rPr lang="en-US" sz="1200" dirty="0">
                <a:latin typeface="+mn-lt"/>
              </a:rPr>
              <a:t>WLCSP-12 with Backside Laminate</a:t>
            </a:r>
          </a:p>
          <a:p>
            <a:pPr lvl="1">
              <a:buFont typeface="Wingdings" panose="05000000000000000000" pitchFamily="2" charset="2"/>
              <a:buChar char="Ø"/>
            </a:pPr>
            <a:r>
              <a:rPr lang="en-US" sz="1200" dirty="0">
                <a:latin typeface="+mn-lt"/>
              </a:rPr>
              <a:t>1.3mm x 1.8mm, 0.4mm ball pitch</a:t>
            </a:r>
          </a:p>
        </p:txBody>
      </p:sp>
      <p:sp>
        <p:nvSpPr>
          <p:cNvPr id="8" name="Text Placeholder 2"/>
          <p:cNvSpPr txBox="1">
            <a:spLocks/>
          </p:cNvSpPr>
          <p:nvPr/>
        </p:nvSpPr>
        <p:spPr>
          <a:xfrm>
            <a:off x="6255981" y="5889973"/>
            <a:ext cx="5831199" cy="708536"/>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a:t>
            </a:r>
            <a:r>
              <a:rPr lang="en-US" sz="1600" dirty="0" smtClean="0">
                <a:latin typeface="+mn-lt"/>
              </a:rPr>
              <a:t>Notebook </a:t>
            </a:r>
            <a:r>
              <a:rPr lang="en-US" sz="1600" dirty="0">
                <a:latin typeface="+mn-lt"/>
              </a:rPr>
              <a:t>and Desktop with USB connectors </a:t>
            </a:r>
          </a:p>
          <a:p>
            <a:pPr>
              <a:buFont typeface="Wingdings" panose="05000000000000000000" pitchFamily="2" charset="2"/>
              <a:buChar char="Ø"/>
            </a:pPr>
            <a:r>
              <a:rPr lang="en-US" sz="1600" dirty="0">
                <a:latin typeface="+mn-lt"/>
              </a:rPr>
              <a:t> Smart Phones and Tablet PCs</a:t>
            </a:r>
          </a:p>
        </p:txBody>
      </p:sp>
      <p:sp>
        <p:nvSpPr>
          <p:cNvPr id="6" name="TextBox 5"/>
          <p:cNvSpPr txBox="1"/>
          <p:nvPr/>
        </p:nvSpPr>
        <p:spPr>
          <a:xfrm>
            <a:off x="6249620" y="5519109"/>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75408"/>
            <a:ext cx="5990861" cy="1221803"/>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b="1" dirty="0">
                <a:latin typeface="+mn-lt"/>
                <a:cs typeface="Helvetica"/>
              </a:rPr>
              <a:t> </a:t>
            </a:r>
            <a:r>
              <a:rPr lang="en-US" sz="1600" dirty="0">
                <a:latin typeface="+mn-lt"/>
                <a:cs typeface="Helvetica"/>
              </a:rPr>
              <a:t>Protect system against over voltage from external plug-in</a:t>
            </a:r>
          </a:p>
          <a:p>
            <a:pPr>
              <a:buSzPct val="100000"/>
              <a:buFont typeface="Wingdings" panose="05000000000000000000" pitchFamily="2" charset="2"/>
              <a:buChar char="Ø"/>
              <a:defRPr/>
            </a:pPr>
            <a:r>
              <a:rPr lang="en-US" sz="1600" dirty="0">
                <a:latin typeface="+mn-lt"/>
                <a:cs typeface="Helvetica"/>
              </a:rPr>
              <a:t> Protect short circuit event from external plug-in</a:t>
            </a:r>
          </a:p>
          <a:p>
            <a:pPr>
              <a:buSzPct val="100000"/>
              <a:buFont typeface="Wingdings" panose="05000000000000000000" pitchFamily="2" charset="2"/>
              <a:buChar char="Ø"/>
              <a:defRPr/>
            </a:pPr>
            <a:r>
              <a:rPr lang="en-US" sz="1600" dirty="0">
                <a:latin typeface="+mn-lt"/>
                <a:cs typeface="Helvetica"/>
              </a:rPr>
              <a:t> Avoid system damage from reverse current</a:t>
            </a:r>
          </a:p>
          <a:p>
            <a:pPr>
              <a:buSzPct val="100000"/>
              <a:buFont typeface="Wingdings" panose="05000000000000000000" pitchFamily="2" charset="2"/>
              <a:buChar char="Ø"/>
              <a:defRPr/>
            </a:pPr>
            <a:r>
              <a:rPr lang="en-US" sz="1600" dirty="0">
                <a:latin typeface="+mn-lt"/>
                <a:cs typeface="Helvetica"/>
              </a:rPr>
              <a:t> Keep output current under control in OTG application</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graphicFrame>
        <p:nvGraphicFramePr>
          <p:cNvPr id="13" name="Object 3"/>
          <p:cNvGraphicFramePr>
            <a:graphicFrameLocks noChangeAspect="1"/>
          </p:cNvGraphicFramePr>
          <p:nvPr>
            <p:extLst>
              <p:ext uri="{D42A27DB-BD31-4B8C-83A1-F6EECF244321}">
                <p14:modId xmlns:p14="http://schemas.microsoft.com/office/powerpoint/2010/main" val="1533054179"/>
              </p:ext>
            </p:extLst>
          </p:nvPr>
        </p:nvGraphicFramePr>
        <p:xfrm>
          <a:off x="104820" y="2645042"/>
          <a:ext cx="5857746" cy="1863395"/>
        </p:xfrm>
        <a:graphic>
          <a:graphicData uri="http://schemas.openxmlformats.org/presentationml/2006/ole">
            <mc:AlternateContent xmlns:mc="http://schemas.openxmlformats.org/markup-compatibility/2006">
              <mc:Choice xmlns:v="urn:schemas-microsoft-com:vml" Requires="v">
                <p:oleObj spid="_x0000_s18902" name="Visio" r:id="rId4" imgW="5993049" imgH="2532931" progId="">
                  <p:embed/>
                </p:oleObj>
              </mc:Choice>
              <mc:Fallback>
                <p:oleObj name="Visio" r:id="rId4" imgW="5993049" imgH="253293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20" y="2645042"/>
                        <a:ext cx="5857746" cy="1863395"/>
                      </a:xfrm>
                      <a:prstGeom prst="rect">
                        <a:avLst/>
                      </a:prstGeom>
                      <a:noFill/>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1924292265"/>
              </p:ext>
            </p:extLst>
          </p:nvPr>
        </p:nvGraphicFramePr>
        <p:xfrm>
          <a:off x="4202001" y="5107458"/>
          <a:ext cx="1165675" cy="1097721"/>
        </p:xfrm>
        <a:graphic>
          <a:graphicData uri="http://schemas.openxmlformats.org/presentationml/2006/ole">
            <mc:AlternateContent xmlns:mc="http://schemas.openxmlformats.org/markup-compatibility/2006">
              <mc:Choice xmlns:v="urn:schemas-microsoft-com:vml" Requires="v">
                <p:oleObj spid="_x0000_s18903" name="Visio" r:id="rId6" imgW="2119549" imgH="2658014" progId="">
                  <p:embed/>
                </p:oleObj>
              </mc:Choice>
              <mc:Fallback>
                <p:oleObj name="Visio" r:id="rId6" imgW="2119549" imgH="265801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2001" y="5107458"/>
                        <a:ext cx="1165675" cy="1097721"/>
                      </a:xfrm>
                      <a:prstGeom prst="rect">
                        <a:avLst/>
                      </a:prstGeom>
                      <a:noFill/>
                      <a:ex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2091661911"/>
              </p:ext>
            </p:extLst>
          </p:nvPr>
        </p:nvGraphicFramePr>
        <p:xfrm>
          <a:off x="519769" y="4773890"/>
          <a:ext cx="3217461" cy="1670050"/>
        </p:xfrm>
        <a:graphic>
          <a:graphicData uri="http://schemas.openxmlformats.org/presentationml/2006/ole">
            <mc:AlternateContent xmlns:mc="http://schemas.openxmlformats.org/markup-compatibility/2006">
              <mc:Choice xmlns:v="urn:schemas-microsoft-com:vml" Requires="v">
                <p:oleObj spid="_x0000_s18904" name="Visio" r:id="rId8" imgW="5075947" imgH="3602876" progId="">
                  <p:embed/>
                </p:oleObj>
              </mc:Choice>
              <mc:Fallback>
                <p:oleObj name="Visio" r:id="rId8" imgW="5075947" imgH="3602876"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b="1904"/>
                      <a:stretch>
                        <a:fillRect/>
                      </a:stretch>
                    </p:blipFill>
                    <p:spPr bwMode="auto">
                      <a:xfrm>
                        <a:off x="519769" y="4773890"/>
                        <a:ext cx="3217461" cy="167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1493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1779"/>
            <a:ext cx="10207752" cy="762000"/>
          </a:xfrm>
        </p:spPr>
        <p:txBody>
          <a:bodyPr vert="horz">
            <a:normAutofit fontScale="90000"/>
          </a:bodyPr>
          <a:lstStyle/>
          <a:p>
            <a:pPr>
              <a:defRPr/>
            </a:pPr>
            <a:r>
              <a:rPr lang="en-US" altLang="ko-KR" sz="3600" dirty="0" smtClean="0">
                <a:ea typeface="굴림" pitchFamily="50" charset="-127"/>
                <a:cs typeface="Arial" pitchFamily="34" charset="0"/>
              </a:rPr>
              <a:t>FPF</a:t>
            </a:r>
            <a:r>
              <a:rPr lang="en-US" altLang="zh-CN" sz="3600" dirty="0" smtClean="0">
                <a:ea typeface="굴림" pitchFamily="50" charset="-127"/>
                <a:cs typeface="Arial" pitchFamily="34" charset="0"/>
              </a:rPr>
              <a:t>2595</a:t>
            </a:r>
            <a:r>
              <a:rPr lang="en-US" altLang="ko-KR" sz="3600" dirty="0" smtClean="0">
                <a:ea typeface="굴림" pitchFamily="50" charset="-127"/>
                <a:cs typeface="Arial" pitchFamily="34" charset="0"/>
              </a:rPr>
              <a:t> Application Example - I</a:t>
            </a:r>
            <a:r>
              <a:rPr lang="en-US" altLang="ko-KR" sz="1800" dirty="0" smtClean="0">
                <a:ea typeface="굴림" pitchFamily="50" charset="-127"/>
                <a:cs typeface="Arial" pitchFamily="34" charset="0"/>
              </a:rPr>
              <a:t/>
            </a:r>
            <a:br>
              <a:rPr lang="en-US" altLang="ko-KR" sz="1800" dirty="0" smtClean="0">
                <a:ea typeface="굴림" pitchFamily="50" charset="-127"/>
                <a:cs typeface="Arial" pitchFamily="34" charset="0"/>
              </a:rPr>
            </a:br>
            <a:r>
              <a:rPr lang="en-US" altLang="ko-KR" sz="2200" dirty="0" smtClean="0">
                <a:ea typeface="굴림" pitchFamily="50" charset="-127"/>
                <a:cs typeface="Arial" pitchFamily="34" charset="0"/>
              </a:rPr>
              <a:t>- USB Type-C in Smart Phone</a:t>
            </a:r>
            <a:endParaRPr lang="en-US" sz="2000"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19</a:t>
            </a:fld>
            <a:endParaRPr lang="en-US" dirty="0"/>
          </a:p>
        </p:txBody>
      </p:sp>
      <p:sp>
        <p:nvSpPr>
          <p:cNvPr id="7" name="직사각형 17"/>
          <p:cNvSpPr/>
          <p:nvPr/>
        </p:nvSpPr>
        <p:spPr bwMode="auto">
          <a:xfrm>
            <a:off x="838200" y="961536"/>
            <a:ext cx="10702714" cy="158586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altLang="ko-KR" b="1" dirty="0" smtClean="0">
                <a:solidFill>
                  <a:srgbClr val="FFC000"/>
                </a:solidFill>
                <a:cs typeface="Times New Roman" pitchFamily="18" charset="0"/>
              </a:rPr>
              <a:t>Application </a:t>
            </a:r>
            <a:r>
              <a:rPr lang="en-US" altLang="ko-KR" sz="1600" b="1" dirty="0" smtClean="0">
                <a:solidFill>
                  <a:srgbClr val="FFC000"/>
                </a:solidFill>
                <a:cs typeface="Times New Roman" pitchFamily="18" charset="0"/>
              </a:rPr>
              <a:t>: </a:t>
            </a:r>
            <a:r>
              <a:rPr lang="en-US" altLang="ko-KR" sz="1600" i="1" dirty="0" smtClean="0">
                <a:cs typeface="Times New Roman" pitchFamily="18" charset="0"/>
              </a:rPr>
              <a:t>Smart phone USB Type C output source OCP plus OVP</a:t>
            </a:r>
            <a:endParaRPr lang="en-US" altLang="ko-KR" sz="1400" i="1" dirty="0" smtClean="0">
              <a:cs typeface="Times New Roman" pitchFamily="18" charset="0"/>
            </a:endParaRPr>
          </a:p>
          <a:p>
            <a:pPr eaLnBrk="0" hangingPunct="0">
              <a:lnSpc>
                <a:spcPct val="150000"/>
              </a:lnSpc>
            </a:pPr>
            <a:r>
              <a:rPr lang="en-US" altLang="ko-KR" b="1" dirty="0" smtClean="0">
                <a:solidFill>
                  <a:srgbClr val="FFC000"/>
                </a:solidFill>
                <a:cs typeface="Times New Roman" pitchFamily="18" charset="0"/>
              </a:rPr>
              <a:t>Requirements: </a:t>
            </a:r>
            <a:r>
              <a:rPr lang="en-US" altLang="ko-KR" sz="1600" i="1" dirty="0" smtClean="0">
                <a:cs typeface="Times New Roman" pitchFamily="18" charset="0"/>
              </a:rPr>
              <a:t>Output current limitation with ultra low Ron and reverse current limitation when </a:t>
            </a:r>
            <a:r>
              <a:rPr lang="en-US" altLang="ko-KR" sz="1600" i="1" dirty="0" err="1" smtClean="0">
                <a:cs typeface="Times New Roman" pitchFamily="18" charset="0"/>
              </a:rPr>
              <a:t>Vout</a:t>
            </a:r>
            <a:r>
              <a:rPr lang="en-US" altLang="ko-KR" sz="1600" i="1" dirty="0" smtClean="0">
                <a:cs typeface="Times New Roman" pitchFamily="18" charset="0"/>
              </a:rPr>
              <a:t> is greater than Vin, minimize PCB layout size</a:t>
            </a:r>
          </a:p>
          <a:p>
            <a:pPr eaLnBrk="0" hangingPunct="0">
              <a:lnSpc>
                <a:spcPct val="150000"/>
              </a:lnSpc>
            </a:pPr>
            <a:r>
              <a:rPr lang="en-US" altLang="ko-KR" b="1" dirty="0" smtClean="0">
                <a:solidFill>
                  <a:srgbClr val="FFC000"/>
                </a:solidFill>
                <a:cs typeface="Times New Roman" pitchFamily="18" charset="0"/>
              </a:rPr>
              <a:t>Block Diagram:</a:t>
            </a:r>
          </a:p>
        </p:txBody>
      </p:sp>
      <p:grpSp>
        <p:nvGrpSpPr>
          <p:cNvPr id="48" name="Group 47"/>
          <p:cNvGrpSpPr/>
          <p:nvPr/>
        </p:nvGrpSpPr>
        <p:grpSpPr>
          <a:xfrm>
            <a:off x="1350818" y="2997735"/>
            <a:ext cx="8080308" cy="2675701"/>
            <a:chOff x="1776842" y="2997735"/>
            <a:chExt cx="7654284" cy="2336265"/>
          </a:xfrm>
        </p:grpSpPr>
        <p:sp>
          <p:nvSpPr>
            <p:cNvPr id="8" name="Rectangle 7"/>
            <p:cNvSpPr/>
            <p:nvPr/>
          </p:nvSpPr>
          <p:spPr>
            <a:xfrm>
              <a:off x="5222724" y="3277901"/>
              <a:ext cx="1003800" cy="415498"/>
            </a:xfrm>
            <a:prstGeom prst="rect">
              <a:avLst/>
            </a:prstGeom>
          </p:spPr>
          <p:txBody>
            <a:bodyPr wrap="none">
              <a:spAutoFit/>
            </a:bodyPr>
            <a:lstStyle/>
            <a:p>
              <a:pPr algn="ctr"/>
              <a:r>
                <a:rPr lang="en-US" altLang="ko-KR" sz="1050" b="1" dirty="0" smtClean="0"/>
                <a:t>USB Type C </a:t>
              </a:r>
            </a:p>
            <a:p>
              <a:pPr algn="ctr"/>
              <a:r>
                <a:rPr lang="en-US" altLang="ko-KR" sz="1050" b="1" dirty="0" smtClean="0"/>
                <a:t>Connector</a:t>
              </a:r>
              <a:endParaRPr lang="en-US" sz="1050" b="1" dirty="0"/>
            </a:p>
          </p:txBody>
        </p:sp>
        <p:cxnSp>
          <p:nvCxnSpPr>
            <p:cNvPr id="9" name="Straight Connector 8"/>
            <p:cNvCxnSpPr>
              <a:endCxn id="17" idx="1"/>
            </p:cNvCxnSpPr>
            <p:nvPr/>
          </p:nvCxnSpPr>
          <p:spPr bwMode="auto">
            <a:xfrm>
              <a:off x="2878730" y="4007651"/>
              <a:ext cx="3018918" cy="3626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 name="Rectangle 9"/>
            <p:cNvSpPr/>
            <p:nvPr/>
          </p:nvSpPr>
          <p:spPr bwMode="auto">
            <a:xfrm>
              <a:off x="3652568" y="3765352"/>
              <a:ext cx="1101889" cy="470834"/>
            </a:xfrm>
            <a:prstGeom prst="rect">
              <a:avLst/>
            </a:prstGeom>
            <a:solidFill>
              <a:schemeClr val="accent5"/>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Helvetica"/>
                  <a:cs typeface="Helvetica"/>
                </a:rPr>
                <a:t>FPF2595</a:t>
              </a:r>
              <a:endParaRPr kumimoji="0" lang="en-US" sz="1400" b="1" i="0" u="none" strike="noStrike" cap="none" normalizeH="0" baseline="0" dirty="0">
                <a:ln>
                  <a:noFill/>
                </a:ln>
                <a:solidFill>
                  <a:schemeClr val="bg1"/>
                </a:solidFill>
                <a:effectLst/>
                <a:latin typeface="Helvetica"/>
                <a:cs typeface="Helvetica"/>
              </a:endParaRPr>
            </a:p>
          </p:txBody>
        </p:sp>
        <p:cxnSp>
          <p:nvCxnSpPr>
            <p:cNvPr id="11" name="Straight Arrow Connector 10"/>
            <p:cNvCxnSpPr/>
            <p:nvPr/>
          </p:nvCxnSpPr>
          <p:spPr bwMode="auto">
            <a:xfrm flipV="1">
              <a:off x="4191913" y="4236185"/>
              <a:ext cx="0" cy="2092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Rectangle 11"/>
            <p:cNvSpPr/>
            <p:nvPr/>
          </p:nvSpPr>
          <p:spPr>
            <a:xfrm>
              <a:off x="3984809" y="4383492"/>
              <a:ext cx="393056" cy="246221"/>
            </a:xfrm>
            <a:prstGeom prst="rect">
              <a:avLst/>
            </a:prstGeom>
          </p:spPr>
          <p:txBody>
            <a:bodyPr wrap="none">
              <a:spAutoFit/>
            </a:bodyPr>
            <a:lstStyle/>
            <a:p>
              <a:pPr algn="ctr"/>
              <a:r>
                <a:rPr lang="en-US" sz="1000" dirty="0" smtClean="0"/>
                <a:t>ON</a:t>
              </a:r>
              <a:endParaRPr lang="en-US" sz="1000" dirty="0"/>
            </a:p>
          </p:txBody>
        </p:sp>
        <p:sp>
          <p:nvSpPr>
            <p:cNvPr id="13" name="Rectangle 12"/>
            <p:cNvSpPr/>
            <p:nvPr/>
          </p:nvSpPr>
          <p:spPr>
            <a:xfrm>
              <a:off x="3165822" y="3817667"/>
              <a:ext cx="466794" cy="246221"/>
            </a:xfrm>
            <a:prstGeom prst="rect">
              <a:avLst/>
            </a:prstGeom>
          </p:spPr>
          <p:txBody>
            <a:bodyPr wrap="none">
              <a:spAutoFit/>
            </a:bodyPr>
            <a:lstStyle/>
            <a:p>
              <a:pPr algn="r"/>
              <a:r>
                <a:rPr lang="en-US" altLang="ko-KR" sz="1000" b="1" dirty="0" smtClean="0"/>
                <a:t>VIN </a:t>
              </a:r>
              <a:endParaRPr lang="en-US" sz="1000" b="1" dirty="0"/>
            </a:p>
          </p:txBody>
        </p:sp>
        <p:sp>
          <p:nvSpPr>
            <p:cNvPr id="14" name="Rectangle 13"/>
            <p:cNvSpPr/>
            <p:nvPr/>
          </p:nvSpPr>
          <p:spPr>
            <a:xfrm>
              <a:off x="3487216" y="3597165"/>
              <a:ext cx="1257074" cy="246221"/>
            </a:xfrm>
            <a:prstGeom prst="rect">
              <a:avLst/>
            </a:prstGeom>
          </p:spPr>
          <p:txBody>
            <a:bodyPr wrap="none">
              <a:spAutoFit/>
            </a:bodyPr>
            <a:lstStyle/>
            <a:p>
              <a:pPr algn="r"/>
              <a:r>
                <a:rPr lang="en-US" altLang="ko-KR" sz="1000" b="1" dirty="0" smtClean="0"/>
                <a:t>I</a:t>
              </a:r>
              <a:r>
                <a:rPr lang="en-US" altLang="ko-KR" sz="1000" b="1" baseline="-25000" dirty="0" smtClean="0"/>
                <a:t>LIM</a:t>
              </a:r>
              <a:r>
                <a:rPr lang="en-US" altLang="ko-KR" sz="1000" b="1" dirty="0" smtClean="0"/>
                <a:t> set = min 3A</a:t>
              </a:r>
              <a:endParaRPr lang="en-US" sz="1000" b="1" dirty="0"/>
            </a:p>
          </p:txBody>
        </p:sp>
        <p:sp>
          <p:nvSpPr>
            <p:cNvPr id="15" name="Rectangle 14"/>
            <p:cNvSpPr/>
            <p:nvPr/>
          </p:nvSpPr>
          <p:spPr>
            <a:xfrm>
              <a:off x="4613718" y="3731880"/>
              <a:ext cx="598241" cy="246221"/>
            </a:xfrm>
            <a:prstGeom prst="rect">
              <a:avLst/>
            </a:prstGeom>
          </p:spPr>
          <p:txBody>
            <a:bodyPr wrap="none">
              <a:spAutoFit/>
            </a:bodyPr>
            <a:lstStyle/>
            <a:p>
              <a:pPr algn="r"/>
              <a:r>
                <a:rPr lang="en-US" altLang="ko-KR" sz="1000" b="1" dirty="0" smtClean="0"/>
                <a:t>VOUT </a:t>
              </a:r>
              <a:endParaRPr lang="en-US" sz="1000" b="1" dirty="0"/>
            </a:p>
          </p:txBody>
        </p:sp>
        <p:sp>
          <p:nvSpPr>
            <p:cNvPr id="16" name="Rectangle 15"/>
            <p:cNvSpPr/>
            <p:nvPr/>
          </p:nvSpPr>
          <p:spPr bwMode="auto">
            <a:xfrm>
              <a:off x="5550990" y="3663986"/>
              <a:ext cx="173632" cy="1457825"/>
            </a:xfrm>
            <a:prstGeom prst="rect">
              <a:avLst/>
            </a:prstGeom>
            <a:solidFill>
              <a:schemeClr val="tx1">
                <a:lumMod val="75000"/>
                <a:lumOff val="2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sp>
          <p:nvSpPr>
            <p:cNvPr id="17" name="Rectangle 16"/>
            <p:cNvSpPr/>
            <p:nvPr/>
          </p:nvSpPr>
          <p:spPr>
            <a:xfrm>
              <a:off x="5897648" y="3916957"/>
              <a:ext cx="563270" cy="253916"/>
            </a:xfrm>
            <a:prstGeom prst="rect">
              <a:avLst/>
            </a:prstGeom>
          </p:spPr>
          <p:txBody>
            <a:bodyPr wrap="square">
              <a:spAutoFit/>
            </a:bodyPr>
            <a:lstStyle/>
            <a:p>
              <a:r>
                <a:rPr lang="en-US" sz="1050" b="1" dirty="0" smtClean="0"/>
                <a:t>VBUS</a:t>
              </a:r>
              <a:endParaRPr lang="en-US" sz="1050" b="1" dirty="0"/>
            </a:p>
          </p:txBody>
        </p:sp>
        <p:grpSp>
          <p:nvGrpSpPr>
            <p:cNvPr id="18" name="Group 69"/>
            <p:cNvGrpSpPr/>
            <p:nvPr/>
          </p:nvGrpSpPr>
          <p:grpSpPr>
            <a:xfrm>
              <a:off x="3011293" y="3999890"/>
              <a:ext cx="211046" cy="418519"/>
              <a:chOff x="838200" y="4648200"/>
              <a:chExt cx="307975" cy="762000"/>
            </a:xfrm>
          </p:grpSpPr>
          <p:cxnSp>
            <p:nvCxnSpPr>
              <p:cNvPr id="19" name="Straight Connector 18"/>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26" name="Group 77"/>
            <p:cNvGrpSpPr/>
            <p:nvPr/>
          </p:nvGrpSpPr>
          <p:grpSpPr>
            <a:xfrm>
              <a:off x="5119493" y="4005047"/>
              <a:ext cx="211046" cy="418519"/>
              <a:chOff x="838200" y="4648200"/>
              <a:chExt cx="307975" cy="762000"/>
            </a:xfrm>
          </p:grpSpPr>
          <p:cxnSp>
            <p:nvCxnSpPr>
              <p:cNvPr id="27" name="Straight Connector 26"/>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34" name="Straight Connector 33"/>
            <p:cNvCxnSpPr/>
            <p:nvPr/>
          </p:nvCxnSpPr>
          <p:spPr bwMode="auto">
            <a:xfrm>
              <a:off x="2889467" y="3324292"/>
              <a:ext cx="231189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5" name="Rectangle 34"/>
            <p:cNvSpPr/>
            <p:nvPr/>
          </p:nvSpPr>
          <p:spPr bwMode="auto">
            <a:xfrm>
              <a:off x="3666318" y="3073936"/>
              <a:ext cx="1101889" cy="470834"/>
            </a:xfrm>
            <a:prstGeom prst="rect">
              <a:avLst/>
            </a:prstGeom>
            <a:solidFill>
              <a:schemeClr val="accent5"/>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Helvetica"/>
                  <a:cs typeface="Helvetica"/>
                </a:rPr>
                <a:t>FPF3380</a:t>
              </a:r>
              <a:endParaRPr kumimoji="0" lang="en-US" sz="1400" b="1" i="0" u="none" strike="noStrike" cap="none" normalizeH="0" baseline="0" dirty="0">
                <a:ln>
                  <a:noFill/>
                </a:ln>
                <a:solidFill>
                  <a:schemeClr val="bg1"/>
                </a:solidFill>
                <a:effectLst/>
                <a:latin typeface="Helvetica"/>
                <a:cs typeface="Helvetica"/>
              </a:endParaRPr>
            </a:p>
          </p:txBody>
        </p:sp>
        <p:cxnSp>
          <p:nvCxnSpPr>
            <p:cNvPr id="36" name="Straight Connector 35"/>
            <p:cNvCxnSpPr/>
            <p:nvPr/>
          </p:nvCxnSpPr>
          <p:spPr bwMode="auto">
            <a:xfrm>
              <a:off x="5225692" y="3324294"/>
              <a:ext cx="0" cy="68335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7" name="Oval 36"/>
            <p:cNvSpPr/>
            <p:nvPr/>
          </p:nvSpPr>
          <p:spPr bwMode="auto">
            <a:xfrm>
              <a:off x="5169885" y="3986020"/>
              <a:ext cx="70349" cy="52315"/>
            </a:xfrm>
            <a:prstGeom prst="ellipse">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sp>
          <p:nvSpPr>
            <p:cNvPr id="38" name="Rectangle 37"/>
            <p:cNvSpPr/>
            <p:nvPr/>
          </p:nvSpPr>
          <p:spPr>
            <a:xfrm>
              <a:off x="4734569" y="3093236"/>
              <a:ext cx="466794" cy="246221"/>
            </a:xfrm>
            <a:prstGeom prst="rect">
              <a:avLst/>
            </a:prstGeom>
          </p:spPr>
          <p:txBody>
            <a:bodyPr wrap="none">
              <a:spAutoFit/>
            </a:bodyPr>
            <a:lstStyle/>
            <a:p>
              <a:pPr algn="r"/>
              <a:r>
                <a:rPr lang="en-US" altLang="ko-KR" sz="1000" b="1" dirty="0" smtClean="0"/>
                <a:t>VIN </a:t>
              </a:r>
              <a:endParaRPr lang="en-US" sz="1000" b="1" dirty="0"/>
            </a:p>
          </p:txBody>
        </p:sp>
        <p:sp>
          <p:nvSpPr>
            <p:cNvPr id="39" name="Rectangle 38"/>
            <p:cNvSpPr/>
            <p:nvPr/>
          </p:nvSpPr>
          <p:spPr>
            <a:xfrm>
              <a:off x="3054328" y="3139628"/>
              <a:ext cx="598241" cy="246221"/>
            </a:xfrm>
            <a:prstGeom prst="rect">
              <a:avLst/>
            </a:prstGeom>
          </p:spPr>
          <p:txBody>
            <a:bodyPr wrap="none">
              <a:spAutoFit/>
            </a:bodyPr>
            <a:lstStyle/>
            <a:p>
              <a:pPr algn="r"/>
              <a:r>
                <a:rPr lang="en-US" altLang="ko-KR" sz="1000" b="1" dirty="0" smtClean="0"/>
                <a:t>VOUT </a:t>
              </a:r>
              <a:endParaRPr lang="en-US" sz="1000" b="1" dirty="0"/>
            </a:p>
          </p:txBody>
        </p:sp>
        <p:sp>
          <p:nvSpPr>
            <p:cNvPr id="40" name="TextBox 39"/>
            <p:cNvSpPr txBox="1"/>
            <p:nvPr/>
          </p:nvSpPr>
          <p:spPr>
            <a:xfrm>
              <a:off x="6823424" y="4595336"/>
              <a:ext cx="2607702" cy="738664"/>
            </a:xfrm>
            <a:prstGeom prst="rect">
              <a:avLst/>
            </a:prstGeom>
            <a:noFill/>
          </p:spPr>
          <p:txBody>
            <a:bodyPr wrap="none" rtlCol="0">
              <a:spAutoFit/>
            </a:bodyPr>
            <a:lstStyle/>
            <a:p>
              <a:r>
                <a:rPr lang="en-US" sz="1400" b="1" dirty="0" smtClean="0"/>
                <a:t>OTG device being Charged</a:t>
              </a:r>
            </a:p>
            <a:p>
              <a:r>
                <a:rPr lang="en-US" sz="1400" b="1" dirty="0" smtClean="0"/>
                <a:t>                     or</a:t>
              </a:r>
            </a:p>
            <a:p>
              <a:r>
                <a:rPr lang="en-US" sz="1400" b="1" dirty="0" smtClean="0"/>
                <a:t>Travel Adapter with Type C</a:t>
              </a:r>
              <a:endParaRPr lang="en-US" sz="1400" b="1" dirty="0"/>
            </a:p>
          </p:txBody>
        </p:sp>
        <p:sp>
          <p:nvSpPr>
            <p:cNvPr id="41" name="Right Arrow 40"/>
            <p:cNvSpPr/>
            <p:nvPr/>
          </p:nvSpPr>
          <p:spPr>
            <a:xfrm>
              <a:off x="5897648" y="4746915"/>
              <a:ext cx="803230" cy="317746"/>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5796049" y="4354978"/>
              <a:ext cx="2193229" cy="307777"/>
            </a:xfrm>
            <a:prstGeom prst="rect">
              <a:avLst/>
            </a:prstGeom>
            <a:noFill/>
          </p:spPr>
          <p:txBody>
            <a:bodyPr wrap="none" rtlCol="0">
              <a:spAutoFit/>
            </a:bodyPr>
            <a:lstStyle/>
            <a:p>
              <a:r>
                <a:rPr lang="en-US" sz="1400" b="1" dirty="0" smtClean="0">
                  <a:solidFill>
                    <a:srgbClr val="00B050"/>
                  </a:solidFill>
                </a:rPr>
                <a:t>Outside mobile phone</a:t>
              </a:r>
              <a:endParaRPr lang="en-US" sz="1400" b="1" dirty="0">
                <a:solidFill>
                  <a:srgbClr val="00B050"/>
                </a:solidFill>
              </a:endParaRPr>
            </a:p>
          </p:txBody>
        </p:sp>
        <p:sp>
          <p:nvSpPr>
            <p:cNvPr id="43" name="Right Arrow 42"/>
            <p:cNvSpPr/>
            <p:nvPr/>
          </p:nvSpPr>
          <p:spPr>
            <a:xfrm rot="10800000">
              <a:off x="4613717" y="4804065"/>
              <a:ext cx="803230" cy="317746"/>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3477719" y="4573233"/>
              <a:ext cx="2024913" cy="307777"/>
            </a:xfrm>
            <a:prstGeom prst="rect">
              <a:avLst/>
            </a:prstGeom>
            <a:noFill/>
          </p:spPr>
          <p:txBody>
            <a:bodyPr wrap="none" rtlCol="0">
              <a:spAutoFit/>
            </a:bodyPr>
            <a:lstStyle/>
            <a:p>
              <a:r>
                <a:rPr lang="en-US" sz="1400" b="1" dirty="0" smtClean="0">
                  <a:solidFill>
                    <a:srgbClr val="00B050"/>
                  </a:solidFill>
                </a:rPr>
                <a:t>inside mobile phone</a:t>
              </a:r>
              <a:endParaRPr lang="en-US" sz="1400" b="1" dirty="0">
                <a:solidFill>
                  <a:srgbClr val="00B050"/>
                </a:solidFill>
              </a:endParaRPr>
            </a:p>
          </p:txBody>
        </p:sp>
        <p:sp>
          <p:nvSpPr>
            <p:cNvPr id="45" name="Rectangle 44"/>
            <p:cNvSpPr/>
            <p:nvPr/>
          </p:nvSpPr>
          <p:spPr bwMode="auto">
            <a:xfrm>
              <a:off x="1776842" y="2997735"/>
              <a:ext cx="1101889" cy="602965"/>
            </a:xfrm>
            <a:prstGeom prst="rect">
              <a:avLst/>
            </a:prstGeom>
            <a:solidFill>
              <a:srgbClr val="FFC000"/>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ko-KR" sz="1400" b="1" dirty="0" smtClean="0"/>
                <a:t>Charger &amp; </a:t>
              </a:r>
            </a:p>
            <a:p>
              <a:pPr algn="ctr"/>
              <a:r>
                <a:rPr lang="en-US" altLang="ko-KR" sz="1400" b="1" dirty="0" smtClean="0"/>
                <a:t>System</a:t>
              </a:r>
              <a:endParaRPr lang="en-US" sz="1400" b="1" dirty="0"/>
            </a:p>
          </p:txBody>
        </p:sp>
        <p:sp>
          <p:nvSpPr>
            <p:cNvPr id="46" name="Rectangle 45"/>
            <p:cNvSpPr/>
            <p:nvPr/>
          </p:nvSpPr>
          <p:spPr bwMode="auto">
            <a:xfrm>
              <a:off x="1785192" y="3727251"/>
              <a:ext cx="1101889" cy="602965"/>
            </a:xfrm>
            <a:prstGeom prst="rect">
              <a:avLst/>
            </a:prstGeom>
            <a:solidFill>
              <a:srgbClr val="FFC000"/>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en-US" altLang="ko-KR" sz="1400" b="1" dirty="0" smtClean="0"/>
                <a:t>5V </a:t>
              </a:r>
            </a:p>
            <a:p>
              <a:pPr algn="ctr"/>
              <a:r>
                <a:rPr lang="en-US" altLang="ko-KR" sz="1400" b="1" dirty="0" smtClean="0"/>
                <a:t>from DC/DC</a:t>
              </a:r>
              <a:endParaRPr lang="en-US" sz="1400" b="1" dirty="0"/>
            </a:p>
          </p:txBody>
        </p:sp>
      </p:grpSp>
      <p:pic>
        <p:nvPicPr>
          <p:cNvPr id="47" name="Picture 3"/>
          <p:cNvPicPr>
            <a:picLocks noChangeAspect="1" noChangeArrowheads="1"/>
          </p:cNvPicPr>
          <p:nvPr/>
        </p:nvPicPr>
        <p:blipFill>
          <a:blip r:embed="rId2" cstate="print"/>
          <a:srcRect/>
          <a:stretch>
            <a:fillRect/>
          </a:stretch>
        </p:blipFill>
        <p:spPr bwMode="auto">
          <a:xfrm>
            <a:off x="9733102" y="2709504"/>
            <a:ext cx="1450798" cy="1967789"/>
          </a:xfrm>
          <a:prstGeom prst="rect">
            <a:avLst/>
          </a:prstGeom>
          <a:noFill/>
          <a:ln w="9525">
            <a:noFill/>
            <a:miter lim="800000"/>
            <a:headEnd/>
            <a:tailEnd/>
          </a:ln>
        </p:spPr>
      </p:pic>
    </p:spTree>
    <p:extLst>
      <p:ext uri="{BB962C8B-B14F-4D97-AF65-F5344CB8AC3E}">
        <p14:creationId xmlns:p14="http://schemas.microsoft.com/office/powerpoint/2010/main" val="2236802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solidFill>
              </a:rPr>
              <a:t>Power Switch Products Overview</a:t>
            </a:r>
            <a:endParaRPr lang="en-US" dirty="0">
              <a:solidFill>
                <a:schemeClr val="accent5"/>
              </a:solidFill>
            </a:endParaRPr>
          </a:p>
        </p:txBody>
      </p:sp>
      <p:sp>
        <p:nvSpPr>
          <p:cNvPr id="3" name="Text Placeholder 2"/>
          <p:cNvSpPr>
            <a:spLocks noGrp="1"/>
          </p:cNvSpPr>
          <p:nvPr>
            <p:ph type="body" sz="quarter" idx="13"/>
          </p:nvPr>
        </p:nvSpPr>
        <p:spPr/>
        <p:txBody>
          <a:bodyPr>
            <a:noAutofit/>
          </a:bodyPr>
          <a:lstStyle/>
          <a:p>
            <a:r>
              <a:rPr lang="en-US" dirty="0" smtClean="0"/>
              <a:t>Apr.2021</a:t>
            </a:r>
            <a:endParaRPr lang="en-US" dirty="0"/>
          </a:p>
        </p:txBody>
      </p:sp>
    </p:spTree>
    <p:extLst>
      <p:ext uri="{BB962C8B-B14F-4D97-AF65-F5344CB8AC3E}">
        <p14:creationId xmlns:p14="http://schemas.microsoft.com/office/powerpoint/2010/main" val="1667757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novo IdeaPAD 710S.jpg"/>
          <p:cNvPicPr>
            <a:picLocks noChangeAspect="1"/>
          </p:cNvPicPr>
          <p:nvPr/>
        </p:nvPicPr>
        <p:blipFill>
          <a:blip r:embed="rId2" cstate="print"/>
          <a:stretch>
            <a:fillRect/>
          </a:stretch>
        </p:blipFill>
        <p:spPr>
          <a:xfrm>
            <a:off x="9171172" y="704254"/>
            <a:ext cx="2593995" cy="1554736"/>
          </a:xfrm>
          <a:prstGeom prst="rect">
            <a:avLst/>
          </a:prstGeom>
        </p:spPr>
      </p:pic>
      <p:sp>
        <p:nvSpPr>
          <p:cNvPr id="8" name="직사각형 17"/>
          <p:cNvSpPr/>
          <p:nvPr/>
        </p:nvSpPr>
        <p:spPr bwMode="auto">
          <a:xfrm>
            <a:off x="439512" y="1173091"/>
            <a:ext cx="11103804" cy="186451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914400" eaLnBrk="0" fontAlgn="base" hangingPunct="0">
              <a:spcBef>
                <a:spcPct val="0"/>
              </a:spcBef>
              <a:spcAft>
                <a:spcPct val="0"/>
              </a:spcAft>
            </a:pPr>
            <a:r>
              <a:rPr lang="en-US" altLang="ko-KR" b="1" dirty="0" smtClean="0">
                <a:solidFill>
                  <a:srgbClr val="FFC000"/>
                </a:solidFill>
                <a:cs typeface="Times New Roman" pitchFamily="18" charset="0"/>
              </a:rPr>
              <a:t>Application </a:t>
            </a:r>
            <a:r>
              <a:rPr lang="en-US" altLang="ko-KR" sz="1600" b="1" dirty="0" smtClean="0">
                <a:solidFill>
                  <a:srgbClr val="FFC000"/>
                </a:solidFill>
                <a:cs typeface="Times New Roman" pitchFamily="18" charset="0"/>
              </a:rPr>
              <a:t>: </a:t>
            </a:r>
            <a:r>
              <a:rPr lang="en-US" altLang="ko-KR" sz="1600" i="1" dirty="0" smtClean="0">
                <a:cs typeface="Times New Roman" pitchFamily="18" charset="0"/>
              </a:rPr>
              <a:t>Power Switch for USB Type C for Tablet/Notebook.</a:t>
            </a:r>
          </a:p>
          <a:p>
            <a:pPr defTabSz="914400" eaLnBrk="0" fontAlgn="base" hangingPunct="0">
              <a:spcBef>
                <a:spcPct val="0"/>
              </a:spcBef>
              <a:spcAft>
                <a:spcPct val="0"/>
              </a:spcAft>
            </a:pPr>
            <a:endParaRPr lang="en-US" altLang="ko-KR" sz="1600" dirty="0" smtClean="0">
              <a:cs typeface="Times New Roman" pitchFamily="18" charset="0"/>
            </a:endParaRPr>
          </a:p>
          <a:p>
            <a:pPr defTabSz="914400" eaLnBrk="0" fontAlgn="base" hangingPunct="0">
              <a:spcBef>
                <a:spcPct val="0"/>
              </a:spcBef>
              <a:spcAft>
                <a:spcPct val="0"/>
              </a:spcAft>
            </a:pPr>
            <a:r>
              <a:rPr lang="en-US" altLang="ko-KR" b="1" dirty="0" smtClean="0">
                <a:solidFill>
                  <a:srgbClr val="FFC000"/>
                </a:solidFill>
                <a:cs typeface="Times New Roman" pitchFamily="18" charset="0"/>
              </a:rPr>
              <a:t>Requirements</a:t>
            </a:r>
            <a:r>
              <a:rPr kumimoji="0" lang="en-US" altLang="ko-KR" b="1" i="0" u="none" strike="noStrike" cap="none" normalizeH="0" dirty="0" smtClean="0">
                <a:ln>
                  <a:noFill/>
                </a:ln>
                <a:solidFill>
                  <a:srgbClr val="FFC000"/>
                </a:solidFill>
                <a:effectLst/>
                <a:cs typeface="Times New Roman" pitchFamily="18" charset="0"/>
              </a:rPr>
              <a:t> :</a:t>
            </a:r>
            <a:r>
              <a:rPr lang="en-US" altLang="ko-KR" sz="1600" dirty="0" smtClean="0">
                <a:solidFill>
                  <a:srgbClr val="FFC000"/>
                </a:solidFill>
                <a:cs typeface="Times New Roman" pitchFamily="18" charset="0"/>
              </a:rPr>
              <a:t> </a:t>
            </a:r>
            <a:r>
              <a:rPr lang="en-US" altLang="ko-KR" sz="1600" i="1" dirty="0" smtClean="0">
                <a:cs typeface="Times New Roman" pitchFamily="18" charset="0"/>
              </a:rPr>
              <a:t>Some end customers would like to use two different current limitations as OCP for diverse scenarios (such as 3A OCP with wall adapter and 1A OCP without wall adapter), single piece FPF2595 can realize this function with external resistor network setting.</a:t>
            </a:r>
            <a:endParaRPr kumimoji="0" lang="en-US" altLang="ko-KR" sz="1600" i="1" u="none" strike="noStrike" cap="none" normalizeH="0" baseline="-25000" dirty="0" smtClean="0">
              <a:ln>
                <a:noFill/>
              </a:ln>
              <a:solidFill>
                <a:schemeClr val="tx1"/>
              </a:solidFill>
              <a:effectLst/>
              <a:cs typeface="Times New Roman" pitchFamily="18" charset="0"/>
            </a:endParaRPr>
          </a:p>
        </p:txBody>
      </p:sp>
      <p:sp>
        <p:nvSpPr>
          <p:cNvPr id="6" name="Title 2"/>
          <p:cNvSpPr>
            <a:spLocks noGrp="1"/>
          </p:cNvSpPr>
          <p:nvPr>
            <p:ph type="title"/>
          </p:nvPr>
        </p:nvSpPr>
        <p:spPr>
          <a:xfrm>
            <a:off x="174978" y="-9805"/>
            <a:ext cx="10207752" cy="762000"/>
          </a:xfrm>
        </p:spPr>
        <p:txBody>
          <a:bodyPr vert="horz" lIns="91440" tIns="45720" rIns="91440" bIns="45720" rtlCol="0" anchor="ctr">
            <a:normAutofit fontScale="90000"/>
          </a:bodyPr>
          <a:lstStyle/>
          <a:p>
            <a:r>
              <a:rPr lang="en-US" altLang="ko-KR" sz="3600" dirty="0">
                <a:ea typeface="굴림" pitchFamily="50" charset="-127"/>
                <a:cs typeface="Arial" pitchFamily="34" charset="0"/>
              </a:rPr>
              <a:t>FPF</a:t>
            </a:r>
            <a:r>
              <a:rPr lang="en-US" altLang="zh-CN" sz="3600" dirty="0">
                <a:ea typeface="굴림" pitchFamily="50" charset="-127"/>
                <a:cs typeface="Arial" pitchFamily="34" charset="0"/>
              </a:rPr>
              <a:t>2595</a:t>
            </a:r>
            <a:r>
              <a:rPr lang="en-US" altLang="ko-KR" sz="3600" dirty="0">
                <a:ea typeface="굴림" pitchFamily="50" charset="-127"/>
                <a:cs typeface="Arial" pitchFamily="34" charset="0"/>
              </a:rPr>
              <a:t> Application Example - II</a:t>
            </a:r>
            <a:br>
              <a:rPr lang="en-US" altLang="ko-KR" sz="3600" dirty="0">
                <a:ea typeface="굴림" pitchFamily="50" charset="-127"/>
                <a:cs typeface="Arial" pitchFamily="34" charset="0"/>
              </a:rPr>
            </a:br>
            <a:r>
              <a:rPr lang="en-US" altLang="ko-KR" sz="2200" dirty="0">
                <a:ea typeface="굴림" pitchFamily="50" charset="-127"/>
                <a:cs typeface="Arial" pitchFamily="34" charset="0"/>
              </a:rPr>
              <a:t>- USB Type-C in Tablet/Notebook</a:t>
            </a:r>
            <a:endParaRPr lang="en-US" sz="2200" dirty="0">
              <a:ea typeface="굴림" pitchFamily="50" charset="-127"/>
              <a:cs typeface="Arial" pitchFamily="34" charset="0"/>
            </a:endParaRP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20</a:t>
            </a:fld>
            <a:endParaRPr lang="en-US" dirty="0"/>
          </a:p>
        </p:txBody>
      </p:sp>
      <p:grpSp>
        <p:nvGrpSpPr>
          <p:cNvPr id="9" name="Group 132"/>
          <p:cNvGrpSpPr/>
          <p:nvPr/>
        </p:nvGrpSpPr>
        <p:grpSpPr>
          <a:xfrm>
            <a:off x="2209800" y="3391874"/>
            <a:ext cx="7288434" cy="2404678"/>
            <a:chOff x="3613107" y="3615757"/>
            <a:chExt cx="5420404" cy="2409753"/>
          </a:xfrm>
        </p:grpSpPr>
        <p:cxnSp>
          <p:nvCxnSpPr>
            <p:cNvPr id="10" name="Straight Connector 9"/>
            <p:cNvCxnSpPr/>
            <p:nvPr/>
          </p:nvCxnSpPr>
          <p:spPr>
            <a:xfrm>
              <a:off x="4089895" y="4145488"/>
              <a:ext cx="4533345"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1" name="Rectangle 10"/>
            <p:cNvSpPr/>
            <p:nvPr/>
          </p:nvSpPr>
          <p:spPr>
            <a:xfrm>
              <a:off x="4089895" y="3881625"/>
              <a:ext cx="208488" cy="923520"/>
            </a:xfrm>
            <a:prstGeom prst="rect">
              <a:avLst/>
            </a:prstGeom>
            <a:solidFill>
              <a:srgbClr val="FFC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Arial" pitchFamily="34" charset="0"/>
                <a:ea typeface="+mn-ea"/>
                <a:cs typeface="Arial" pitchFamily="34" charset="0"/>
              </a:endParaRPr>
            </a:p>
          </p:txBody>
        </p:sp>
        <p:sp>
          <p:nvSpPr>
            <p:cNvPr id="12" name="TextBox 11"/>
            <p:cNvSpPr txBox="1"/>
            <p:nvPr/>
          </p:nvSpPr>
          <p:spPr>
            <a:xfrm>
              <a:off x="3613107" y="3615757"/>
              <a:ext cx="1250928" cy="33855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Type C Port #1</a:t>
              </a:r>
            </a:p>
          </p:txBody>
        </p:sp>
        <p:sp>
          <p:nvSpPr>
            <p:cNvPr id="13" name="Rectangle 12"/>
            <p:cNvSpPr/>
            <p:nvPr/>
          </p:nvSpPr>
          <p:spPr>
            <a:xfrm>
              <a:off x="7849341" y="3905432"/>
              <a:ext cx="972944" cy="46176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System</a:t>
              </a:r>
            </a:p>
          </p:txBody>
        </p:sp>
        <p:cxnSp>
          <p:nvCxnSpPr>
            <p:cNvPr id="14" name="Straight Connector 13"/>
            <p:cNvCxnSpPr/>
            <p:nvPr/>
          </p:nvCxnSpPr>
          <p:spPr>
            <a:xfrm>
              <a:off x="7628528" y="4541282"/>
              <a:ext cx="637283" cy="1706"/>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5" name="Straight Connector 14"/>
            <p:cNvCxnSpPr/>
            <p:nvPr/>
          </p:nvCxnSpPr>
          <p:spPr>
            <a:xfrm>
              <a:off x="8279222" y="4530288"/>
              <a:ext cx="0" cy="1257138"/>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6" name="Rectangle 15"/>
            <p:cNvSpPr/>
            <p:nvPr/>
          </p:nvSpPr>
          <p:spPr>
            <a:xfrm>
              <a:off x="6164864" y="3821647"/>
              <a:ext cx="1459417" cy="82522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Buck-Boost Battery Charging Block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w/ power path</a:t>
              </a:r>
            </a:p>
          </p:txBody>
        </p:sp>
        <p:cxnSp>
          <p:nvCxnSpPr>
            <p:cNvPr id="17" name="Straight Connector 16"/>
            <p:cNvCxnSpPr/>
            <p:nvPr/>
          </p:nvCxnSpPr>
          <p:spPr>
            <a:xfrm>
              <a:off x="4551458" y="4943923"/>
              <a:ext cx="1710093" cy="10701"/>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8" name="Rectangle 17"/>
            <p:cNvSpPr/>
            <p:nvPr/>
          </p:nvSpPr>
          <p:spPr>
            <a:xfrm>
              <a:off x="4815543" y="4714440"/>
              <a:ext cx="1042440" cy="461760"/>
            </a:xfrm>
            <a:prstGeom prst="rect">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FPF2595</a:t>
              </a:r>
            </a:p>
          </p:txBody>
        </p:sp>
        <p:cxnSp>
          <p:nvCxnSpPr>
            <p:cNvPr id="19" name="Straight Connector 18"/>
            <p:cNvCxnSpPr/>
            <p:nvPr/>
          </p:nvCxnSpPr>
          <p:spPr>
            <a:xfrm>
              <a:off x="4549142" y="4145488"/>
              <a:ext cx="0" cy="790225"/>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20" name="Rectangle 19"/>
            <p:cNvSpPr/>
            <p:nvPr/>
          </p:nvSpPr>
          <p:spPr>
            <a:xfrm>
              <a:off x="7754650" y="4833690"/>
              <a:ext cx="1042440" cy="46176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BATTERIES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(~3S /~13.2V)</a:t>
              </a:r>
            </a:p>
          </p:txBody>
        </p:sp>
        <p:sp>
          <p:nvSpPr>
            <p:cNvPr id="21" name="TextBox 20"/>
            <p:cNvSpPr txBox="1"/>
            <p:nvPr/>
          </p:nvSpPr>
          <p:spPr>
            <a:xfrm>
              <a:off x="8547040" y="4600984"/>
              <a:ext cx="486471" cy="287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BAT</a:t>
              </a:r>
            </a:p>
          </p:txBody>
        </p:sp>
        <p:sp>
          <p:nvSpPr>
            <p:cNvPr id="22" name="TextBox 21"/>
            <p:cNvSpPr txBox="1"/>
            <p:nvPr/>
          </p:nvSpPr>
          <p:spPr>
            <a:xfrm>
              <a:off x="5705583" y="3833292"/>
              <a:ext cx="555968" cy="287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VOUT</a:t>
              </a:r>
            </a:p>
          </p:txBody>
        </p:sp>
        <p:sp>
          <p:nvSpPr>
            <p:cNvPr id="23" name="TextBox 22"/>
            <p:cNvSpPr txBox="1"/>
            <p:nvPr/>
          </p:nvSpPr>
          <p:spPr>
            <a:xfrm>
              <a:off x="4329071" y="4937075"/>
              <a:ext cx="555968" cy="287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VOUT</a:t>
              </a:r>
            </a:p>
          </p:txBody>
        </p:sp>
        <p:sp>
          <p:nvSpPr>
            <p:cNvPr id="24" name="TextBox 23"/>
            <p:cNvSpPr txBox="1"/>
            <p:nvPr/>
          </p:nvSpPr>
          <p:spPr>
            <a:xfrm>
              <a:off x="5857983" y="4739180"/>
              <a:ext cx="486472" cy="287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VIN</a:t>
              </a:r>
            </a:p>
          </p:txBody>
        </p:sp>
        <p:sp>
          <p:nvSpPr>
            <p:cNvPr id="25" name="TextBox 24"/>
            <p:cNvSpPr txBox="1"/>
            <p:nvPr/>
          </p:nvSpPr>
          <p:spPr>
            <a:xfrm>
              <a:off x="4528114" y="3840837"/>
              <a:ext cx="416976" cy="287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VIN</a:t>
              </a:r>
            </a:p>
          </p:txBody>
        </p:sp>
        <p:sp>
          <p:nvSpPr>
            <p:cNvPr id="26" name="Oval 25"/>
            <p:cNvSpPr/>
            <p:nvPr/>
          </p:nvSpPr>
          <p:spPr>
            <a:xfrm>
              <a:off x="4518224" y="4115730"/>
              <a:ext cx="69496" cy="6596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7" name="Rectangle 26"/>
            <p:cNvSpPr/>
            <p:nvPr/>
          </p:nvSpPr>
          <p:spPr>
            <a:xfrm>
              <a:off x="4815543" y="4050284"/>
              <a:ext cx="1042440" cy="479355"/>
            </a:xfrm>
            <a:prstGeom prst="rect">
              <a:avLst/>
            </a:prstGeom>
            <a:solidFill>
              <a:schemeClr val="accent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FPF2281</a:t>
              </a:r>
            </a:p>
          </p:txBody>
        </p:sp>
        <p:cxnSp>
          <p:nvCxnSpPr>
            <p:cNvPr id="28" name="Straight Connector 27"/>
            <p:cNvCxnSpPr/>
            <p:nvPr/>
          </p:nvCxnSpPr>
          <p:spPr>
            <a:xfrm flipV="1">
              <a:off x="6281104" y="5787426"/>
              <a:ext cx="1998118" cy="1270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29" name="Straight Connector 28"/>
            <p:cNvCxnSpPr/>
            <p:nvPr/>
          </p:nvCxnSpPr>
          <p:spPr>
            <a:xfrm flipV="1">
              <a:off x="6268850" y="4949465"/>
              <a:ext cx="0" cy="861676"/>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30" name="Rectangle 29"/>
            <p:cNvSpPr/>
            <p:nvPr/>
          </p:nvSpPr>
          <p:spPr>
            <a:xfrm>
              <a:off x="6844818" y="5563750"/>
              <a:ext cx="972944" cy="46176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Buck Converter</a:t>
              </a:r>
            </a:p>
          </p:txBody>
        </p:sp>
        <p:sp>
          <p:nvSpPr>
            <p:cNvPr id="31" name="TextBox 30"/>
            <p:cNvSpPr txBox="1"/>
            <p:nvPr/>
          </p:nvSpPr>
          <p:spPr>
            <a:xfrm>
              <a:off x="6465942" y="5596733"/>
              <a:ext cx="486471" cy="287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5V</a:t>
              </a:r>
            </a:p>
          </p:txBody>
        </p:sp>
        <p:sp>
          <p:nvSpPr>
            <p:cNvPr id="32" name="TextBox 31"/>
            <p:cNvSpPr txBox="1"/>
            <p:nvPr/>
          </p:nvSpPr>
          <p:spPr>
            <a:xfrm>
              <a:off x="3644503" y="4034272"/>
              <a:ext cx="486472" cy="287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VBUS</a:t>
              </a:r>
            </a:p>
          </p:txBody>
        </p:sp>
      </p:grpSp>
    </p:spTree>
    <p:extLst>
      <p:ext uri="{BB962C8B-B14F-4D97-AF65-F5344CB8AC3E}">
        <p14:creationId xmlns:p14="http://schemas.microsoft.com/office/powerpoint/2010/main" val="204451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6459"/>
            <a:ext cx="10207752" cy="762000"/>
          </a:xfrm>
        </p:spPr>
        <p:txBody>
          <a:bodyPr vert="horz">
            <a:normAutofit fontScale="90000"/>
          </a:bodyPr>
          <a:lstStyle/>
          <a:p>
            <a:pPr>
              <a:defRPr/>
            </a:pPr>
            <a:r>
              <a:rPr lang="en-US" altLang="ko-KR" sz="3600" dirty="0" smtClean="0"/>
              <a:t>Power Switch in USB Type C Application</a:t>
            </a:r>
            <a:r>
              <a:rPr lang="en-US" altLang="ko-KR" dirty="0" smtClean="0"/>
              <a:t/>
            </a:r>
            <a:br>
              <a:rPr lang="en-US" altLang="ko-KR" dirty="0" smtClean="0"/>
            </a:br>
            <a:r>
              <a:rPr lang="en-US" altLang="ko-KR" sz="2200" dirty="0" smtClean="0"/>
              <a:t>OCP Switch for VBUS and VCONN (Host Side)</a:t>
            </a:r>
            <a:endParaRPr lang="en-US" sz="1800"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21</a:t>
            </a:fld>
            <a:endParaRPr lang="en-US" dirty="0"/>
          </a:p>
        </p:txBody>
      </p:sp>
      <p:grpSp>
        <p:nvGrpSpPr>
          <p:cNvPr id="98" name="Group 97"/>
          <p:cNvGrpSpPr/>
          <p:nvPr/>
        </p:nvGrpSpPr>
        <p:grpSpPr>
          <a:xfrm>
            <a:off x="1313824" y="1111564"/>
            <a:ext cx="9430376" cy="4624218"/>
            <a:chOff x="1313824" y="1111564"/>
            <a:chExt cx="8817313" cy="4004227"/>
          </a:xfrm>
        </p:grpSpPr>
        <p:cxnSp>
          <p:nvCxnSpPr>
            <p:cNvPr id="7" name="Straight Connector 6"/>
            <p:cNvCxnSpPr/>
            <p:nvPr/>
          </p:nvCxnSpPr>
          <p:spPr bwMode="auto">
            <a:xfrm>
              <a:off x="3153276" y="4156341"/>
              <a:ext cx="281394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8" name="Rectangle 7"/>
            <p:cNvSpPr/>
            <p:nvPr/>
          </p:nvSpPr>
          <p:spPr bwMode="auto">
            <a:xfrm>
              <a:off x="3714871" y="3914041"/>
              <a:ext cx="1101889" cy="470834"/>
            </a:xfrm>
            <a:prstGeom prst="rect">
              <a:avLst/>
            </a:prstGeom>
            <a:solidFill>
              <a:schemeClr val="accent5"/>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Helvetica"/>
                  <a:cs typeface="Helvetica"/>
                </a:rPr>
                <a:t>FPF2495C</a:t>
              </a:r>
              <a:endParaRPr kumimoji="0" lang="en-US" sz="1400" b="1" i="0" u="none" strike="noStrike" cap="none" normalizeH="0" baseline="0" dirty="0">
                <a:ln>
                  <a:noFill/>
                </a:ln>
                <a:solidFill>
                  <a:schemeClr val="bg1"/>
                </a:solidFill>
                <a:effectLst/>
                <a:latin typeface="Helvetica"/>
                <a:cs typeface="Helvetica"/>
              </a:endParaRPr>
            </a:p>
          </p:txBody>
        </p:sp>
        <p:cxnSp>
          <p:nvCxnSpPr>
            <p:cNvPr id="9" name="Straight Arrow Connector 8"/>
            <p:cNvCxnSpPr/>
            <p:nvPr/>
          </p:nvCxnSpPr>
          <p:spPr bwMode="auto">
            <a:xfrm flipV="1">
              <a:off x="4254213" y="4384878"/>
              <a:ext cx="0" cy="1076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Rectangle 9"/>
            <p:cNvSpPr/>
            <p:nvPr/>
          </p:nvSpPr>
          <p:spPr>
            <a:xfrm>
              <a:off x="4032046" y="4468973"/>
              <a:ext cx="393056" cy="246221"/>
            </a:xfrm>
            <a:prstGeom prst="rect">
              <a:avLst/>
            </a:prstGeom>
          </p:spPr>
          <p:txBody>
            <a:bodyPr wrap="none">
              <a:spAutoFit/>
            </a:bodyPr>
            <a:lstStyle/>
            <a:p>
              <a:pPr algn="ctr"/>
              <a:r>
                <a:rPr lang="en-US" sz="1000" dirty="0" smtClean="0"/>
                <a:t>ON</a:t>
              </a:r>
              <a:endParaRPr lang="en-US" sz="1000" dirty="0"/>
            </a:p>
          </p:txBody>
        </p:sp>
        <p:sp>
          <p:nvSpPr>
            <p:cNvPr id="11" name="Rectangle 10"/>
            <p:cNvSpPr/>
            <p:nvPr/>
          </p:nvSpPr>
          <p:spPr>
            <a:xfrm>
              <a:off x="3228123" y="3966360"/>
              <a:ext cx="466794" cy="246221"/>
            </a:xfrm>
            <a:prstGeom prst="rect">
              <a:avLst/>
            </a:prstGeom>
          </p:spPr>
          <p:txBody>
            <a:bodyPr wrap="none">
              <a:spAutoFit/>
            </a:bodyPr>
            <a:lstStyle/>
            <a:p>
              <a:pPr algn="r"/>
              <a:r>
                <a:rPr lang="en-US" altLang="ko-KR" sz="1000" b="1" dirty="0" smtClean="0"/>
                <a:t>VIN </a:t>
              </a:r>
              <a:endParaRPr lang="en-US" sz="1000" b="1" dirty="0"/>
            </a:p>
          </p:txBody>
        </p:sp>
        <p:sp>
          <p:nvSpPr>
            <p:cNvPr id="12" name="Rectangle 11"/>
            <p:cNvSpPr/>
            <p:nvPr/>
          </p:nvSpPr>
          <p:spPr>
            <a:xfrm>
              <a:off x="3398304" y="3741728"/>
              <a:ext cx="1540806" cy="246221"/>
            </a:xfrm>
            <a:prstGeom prst="rect">
              <a:avLst/>
            </a:prstGeom>
          </p:spPr>
          <p:txBody>
            <a:bodyPr wrap="none">
              <a:spAutoFit/>
            </a:bodyPr>
            <a:lstStyle/>
            <a:p>
              <a:pPr algn="r"/>
              <a:r>
                <a:rPr lang="en-US" altLang="ko-KR" sz="1000" b="1" dirty="0" smtClean="0"/>
                <a:t>I</a:t>
              </a:r>
              <a:r>
                <a:rPr lang="en-US" altLang="ko-KR" sz="1000" b="1" baseline="-25000" dirty="0" smtClean="0"/>
                <a:t>LIM</a:t>
              </a:r>
              <a:r>
                <a:rPr lang="en-US" altLang="ko-KR" sz="1000" b="1" dirty="0" smtClean="0"/>
                <a:t> set = min 250mA</a:t>
              </a:r>
              <a:endParaRPr lang="en-US" sz="1000" b="1" dirty="0"/>
            </a:p>
          </p:txBody>
        </p:sp>
        <p:sp>
          <p:nvSpPr>
            <p:cNvPr id="13" name="Rectangle 12"/>
            <p:cNvSpPr/>
            <p:nvPr/>
          </p:nvSpPr>
          <p:spPr>
            <a:xfrm>
              <a:off x="4754484" y="3904406"/>
              <a:ext cx="598241" cy="246221"/>
            </a:xfrm>
            <a:prstGeom prst="rect">
              <a:avLst/>
            </a:prstGeom>
          </p:spPr>
          <p:txBody>
            <a:bodyPr wrap="none">
              <a:spAutoFit/>
            </a:bodyPr>
            <a:lstStyle/>
            <a:p>
              <a:pPr algn="r"/>
              <a:r>
                <a:rPr lang="en-US" altLang="ko-KR" sz="1000" b="1" dirty="0" smtClean="0"/>
                <a:t>VOUT </a:t>
              </a:r>
              <a:endParaRPr lang="en-US" sz="1000" b="1" dirty="0"/>
            </a:p>
          </p:txBody>
        </p:sp>
        <p:sp>
          <p:nvSpPr>
            <p:cNvPr id="14" name="Rectangle 13"/>
            <p:cNvSpPr/>
            <p:nvPr/>
          </p:nvSpPr>
          <p:spPr>
            <a:xfrm>
              <a:off x="5969788" y="4055569"/>
              <a:ext cx="475576" cy="253916"/>
            </a:xfrm>
            <a:prstGeom prst="rect">
              <a:avLst/>
            </a:prstGeom>
          </p:spPr>
          <p:txBody>
            <a:bodyPr wrap="square">
              <a:spAutoFit/>
            </a:bodyPr>
            <a:lstStyle/>
            <a:p>
              <a:r>
                <a:rPr lang="en-US" sz="1050" b="1" dirty="0" smtClean="0"/>
                <a:t>CC2</a:t>
              </a:r>
              <a:endParaRPr lang="en-US" sz="1050" b="1" dirty="0"/>
            </a:p>
          </p:txBody>
        </p:sp>
        <p:sp>
          <p:nvSpPr>
            <p:cNvPr id="15" name="Rectangle 14"/>
            <p:cNvSpPr/>
            <p:nvPr/>
          </p:nvSpPr>
          <p:spPr>
            <a:xfrm>
              <a:off x="5324620" y="1315529"/>
              <a:ext cx="1003800" cy="415498"/>
            </a:xfrm>
            <a:prstGeom prst="rect">
              <a:avLst/>
            </a:prstGeom>
          </p:spPr>
          <p:txBody>
            <a:bodyPr wrap="none">
              <a:spAutoFit/>
            </a:bodyPr>
            <a:lstStyle/>
            <a:p>
              <a:pPr algn="ctr"/>
              <a:r>
                <a:rPr lang="en-US" altLang="ko-KR" sz="1050" b="1" dirty="0" smtClean="0"/>
                <a:t>USB Type C </a:t>
              </a:r>
            </a:p>
            <a:p>
              <a:pPr algn="ctr"/>
              <a:r>
                <a:rPr lang="en-US" altLang="ko-KR" sz="1050" b="1" dirty="0" smtClean="0"/>
                <a:t>Connector</a:t>
              </a:r>
              <a:endParaRPr lang="en-US" sz="1050" b="1" dirty="0"/>
            </a:p>
          </p:txBody>
        </p:sp>
        <p:cxnSp>
          <p:nvCxnSpPr>
            <p:cNvPr id="16" name="Straight Connector 15"/>
            <p:cNvCxnSpPr/>
            <p:nvPr/>
          </p:nvCxnSpPr>
          <p:spPr bwMode="auto">
            <a:xfrm>
              <a:off x="2453006" y="4697109"/>
              <a:ext cx="2629483" cy="0"/>
            </a:xfrm>
            <a:prstGeom prst="line">
              <a:avLst/>
            </a:prstGeom>
            <a:ln w="127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bwMode="auto">
            <a:xfrm>
              <a:off x="5089568" y="4156739"/>
              <a:ext cx="0" cy="545093"/>
            </a:xfrm>
            <a:prstGeom prst="line">
              <a:avLst/>
            </a:prstGeom>
            <a:ln w="1270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1522554" y="4594894"/>
              <a:ext cx="1003800" cy="246221"/>
            </a:xfrm>
            <a:prstGeom prst="rect">
              <a:avLst/>
            </a:prstGeom>
          </p:spPr>
          <p:txBody>
            <a:bodyPr wrap="none">
              <a:spAutoFit/>
            </a:bodyPr>
            <a:lstStyle/>
            <a:p>
              <a:pPr algn="ctr"/>
              <a:r>
                <a:rPr lang="en-US" altLang="ko-KR" sz="1000" dirty="0" err="1" smtClean="0"/>
                <a:t>Comm</a:t>
              </a:r>
              <a:r>
                <a:rPr lang="en-US" altLang="ko-KR" sz="1000" dirty="0" smtClean="0"/>
                <a:t> Signal</a:t>
              </a:r>
              <a:endParaRPr lang="en-US" sz="1000" dirty="0"/>
            </a:p>
          </p:txBody>
        </p:sp>
        <p:sp>
          <p:nvSpPr>
            <p:cNvPr id="19" name="Rectangle 18"/>
            <p:cNvSpPr/>
            <p:nvPr/>
          </p:nvSpPr>
          <p:spPr>
            <a:xfrm>
              <a:off x="1313824" y="3108416"/>
              <a:ext cx="1143262" cy="246221"/>
            </a:xfrm>
            <a:prstGeom prst="rect">
              <a:avLst/>
            </a:prstGeom>
          </p:spPr>
          <p:txBody>
            <a:bodyPr wrap="none">
              <a:spAutoFit/>
            </a:bodyPr>
            <a:lstStyle/>
            <a:p>
              <a:pPr algn="ctr"/>
              <a:r>
                <a:rPr lang="en-US" altLang="ko-KR" sz="1000" dirty="0" smtClean="0"/>
                <a:t>5V from DC/DC</a:t>
              </a:r>
              <a:endParaRPr lang="en-US" sz="1000" dirty="0"/>
            </a:p>
          </p:txBody>
        </p:sp>
        <p:cxnSp>
          <p:nvCxnSpPr>
            <p:cNvPr id="20" name="Straight Arrow Connector 19"/>
            <p:cNvCxnSpPr/>
            <p:nvPr/>
          </p:nvCxnSpPr>
          <p:spPr bwMode="auto">
            <a:xfrm flipV="1">
              <a:off x="4255162" y="3455716"/>
              <a:ext cx="251" cy="12390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Rectangle 20"/>
            <p:cNvSpPr/>
            <p:nvPr/>
          </p:nvSpPr>
          <p:spPr>
            <a:xfrm>
              <a:off x="3229323" y="3027759"/>
              <a:ext cx="466794" cy="246221"/>
            </a:xfrm>
            <a:prstGeom prst="rect">
              <a:avLst/>
            </a:prstGeom>
          </p:spPr>
          <p:txBody>
            <a:bodyPr wrap="none">
              <a:spAutoFit/>
            </a:bodyPr>
            <a:lstStyle/>
            <a:p>
              <a:pPr algn="r"/>
              <a:r>
                <a:rPr lang="en-US" altLang="ko-KR" sz="1000" b="1" dirty="0" smtClean="0"/>
                <a:t>VIN </a:t>
              </a:r>
              <a:endParaRPr lang="en-US" sz="1000" b="1" dirty="0"/>
            </a:p>
          </p:txBody>
        </p:sp>
        <p:sp>
          <p:nvSpPr>
            <p:cNvPr id="22" name="Rectangle 21"/>
            <p:cNvSpPr/>
            <p:nvPr/>
          </p:nvSpPr>
          <p:spPr>
            <a:xfrm>
              <a:off x="3407665" y="2790942"/>
              <a:ext cx="1540806" cy="246221"/>
            </a:xfrm>
            <a:prstGeom prst="rect">
              <a:avLst/>
            </a:prstGeom>
          </p:spPr>
          <p:txBody>
            <a:bodyPr wrap="none">
              <a:spAutoFit/>
            </a:bodyPr>
            <a:lstStyle/>
            <a:p>
              <a:pPr algn="r"/>
              <a:r>
                <a:rPr lang="en-US" altLang="ko-KR" sz="1000" b="1" dirty="0" smtClean="0"/>
                <a:t>I</a:t>
              </a:r>
              <a:r>
                <a:rPr lang="en-US" altLang="ko-KR" sz="1000" b="1" baseline="-25000" dirty="0" smtClean="0"/>
                <a:t>LIM</a:t>
              </a:r>
              <a:r>
                <a:rPr lang="en-US" altLang="ko-KR" sz="1000" b="1" dirty="0" smtClean="0"/>
                <a:t> set = min 250mA</a:t>
              </a:r>
              <a:endParaRPr lang="en-US" sz="1000" b="1" dirty="0"/>
            </a:p>
          </p:txBody>
        </p:sp>
        <p:sp>
          <p:nvSpPr>
            <p:cNvPr id="23" name="Rectangle 22"/>
            <p:cNvSpPr/>
            <p:nvPr/>
          </p:nvSpPr>
          <p:spPr>
            <a:xfrm>
              <a:off x="4742972" y="2976130"/>
              <a:ext cx="598241" cy="246221"/>
            </a:xfrm>
            <a:prstGeom prst="rect">
              <a:avLst/>
            </a:prstGeom>
          </p:spPr>
          <p:txBody>
            <a:bodyPr wrap="none">
              <a:spAutoFit/>
            </a:bodyPr>
            <a:lstStyle/>
            <a:p>
              <a:pPr algn="r"/>
              <a:r>
                <a:rPr lang="en-US" altLang="ko-KR" sz="1000" b="1" dirty="0" smtClean="0"/>
                <a:t>VOUT </a:t>
              </a:r>
              <a:endParaRPr lang="en-US" sz="1000" b="1" dirty="0"/>
            </a:p>
          </p:txBody>
        </p:sp>
        <p:cxnSp>
          <p:nvCxnSpPr>
            <p:cNvPr id="24" name="Straight Connector 23"/>
            <p:cNvCxnSpPr>
              <a:stCxn id="19" idx="3"/>
            </p:cNvCxnSpPr>
            <p:nvPr/>
          </p:nvCxnSpPr>
          <p:spPr bwMode="auto">
            <a:xfrm flipV="1">
              <a:off x="2457086" y="3203506"/>
              <a:ext cx="3510132" cy="28021"/>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5" name="Rectangle 24"/>
            <p:cNvSpPr/>
            <p:nvPr/>
          </p:nvSpPr>
          <p:spPr bwMode="auto">
            <a:xfrm>
              <a:off x="3716065" y="2975442"/>
              <a:ext cx="1101889" cy="470834"/>
            </a:xfrm>
            <a:prstGeom prst="rect">
              <a:avLst/>
            </a:prstGeom>
            <a:solidFill>
              <a:schemeClr val="accent5"/>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Helvetica"/>
                  <a:cs typeface="Helvetica"/>
                </a:rPr>
                <a:t>FPF2495C</a:t>
              </a:r>
              <a:endParaRPr kumimoji="0" lang="en-US" sz="1400" b="1" i="0" u="none" strike="noStrike" cap="none" normalizeH="0" baseline="0" dirty="0">
                <a:ln>
                  <a:noFill/>
                </a:ln>
                <a:solidFill>
                  <a:schemeClr val="bg1"/>
                </a:solidFill>
                <a:effectLst/>
                <a:latin typeface="Helvetica"/>
                <a:cs typeface="Helvetica"/>
              </a:endParaRPr>
            </a:p>
          </p:txBody>
        </p:sp>
        <p:sp>
          <p:nvSpPr>
            <p:cNvPr id="26" name="Rectangle 25"/>
            <p:cNvSpPr/>
            <p:nvPr/>
          </p:nvSpPr>
          <p:spPr>
            <a:xfrm>
              <a:off x="4058634" y="3551302"/>
              <a:ext cx="393056" cy="246221"/>
            </a:xfrm>
            <a:prstGeom prst="rect">
              <a:avLst/>
            </a:prstGeom>
          </p:spPr>
          <p:txBody>
            <a:bodyPr wrap="none">
              <a:spAutoFit/>
            </a:bodyPr>
            <a:lstStyle/>
            <a:p>
              <a:pPr algn="ctr"/>
              <a:r>
                <a:rPr lang="en-US" sz="1000" dirty="0" smtClean="0"/>
                <a:t>ON</a:t>
              </a:r>
              <a:endParaRPr lang="en-US" sz="1000" dirty="0"/>
            </a:p>
          </p:txBody>
        </p:sp>
        <p:cxnSp>
          <p:nvCxnSpPr>
            <p:cNvPr id="27" name="Straight Connector 26"/>
            <p:cNvCxnSpPr/>
            <p:nvPr/>
          </p:nvCxnSpPr>
          <p:spPr bwMode="auto">
            <a:xfrm>
              <a:off x="3159623" y="3189817"/>
              <a:ext cx="0" cy="969986"/>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8" name="Oval 27"/>
            <p:cNvSpPr/>
            <p:nvPr/>
          </p:nvSpPr>
          <p:spPr bwMode="auto">
            <a:xfrm>
              <a:off x="3120552" y="3178163"/>
              <a:ext cx="70349" cy="52315"/>
            </a:xfrm>
            <a:prstGeom prst="ellipse">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cxnSp>
          <p:nvCxnSpPr>
            <p:cNvPr id="29" name="Straight Connector 28"/>
            <p:cNvCxnSpPr/>
            <p:nvPr/>
          </p:nvCxnSpPr>
          <p:spPr bwMode="auto">
            <a:xfrm flipH="1">
              <a:off x="5302344" y="2720645"/>
              <a:ext cx="856" cy="486003"/>
            </a:xfrm>
            <a:prstGeom prst="line">
              <a:avLst/>
            </a:prstGeom>
            <a:ln w="127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a:off x="2424407" y="2733833"/>
              <a:ext cx="2884289" cy="0"/>
            </a:xfrm>
            <a:prstGeom prst="line">
              <a:avLst/>
            </a:prstGeom>
            <a:ln w="12700">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1" name="Rectangle 30"/>
            <p:cNvSpPr/>
            <p:nvPr/>
          </p:nvSpPr>
          <p:spPr>
            <a:xfrm>
              <a:off x="1465403" y="2576049"/>
              <a:ext cx="1003800" cy="246221"/>
            </a:xfrm>
            <a:prstGeom prst="rect">
              <a:avLst/>
            </a:prstGeom>
          </p:spPr>
          <p:txBody>
            <a:bodyPr wrap="none">
              <a:spAutoFit/>
            </a:bodyPr>
            <a:lstStyle/>
            <a:p>
              <a:pPr algn="ctr"/>
              <a:r>
                <a:rPr lang="en-US" altLang="ko-KR" sz="1000" dirty="0" err="1" smtClean="0"/>
                <a:t>Comm</a:t>
              </a:r>
              <a:r>
                <a:rPr lang="en-US" altLang="ko-KR" sz="1000" dirty="0" smtClean="0"/>
                <a:t> Signal</a:t>
              </a:r>
              <a:endParaRPr lang="en-US" sz="1000" dirty="0"/>
            </a:p>
          </p:txBody>
        </p:sp>
        <p:sp>
          <p:nvSpPr>
            <p:cNvPr id="32" name="Oval 31"/>
            <p:cNvSpPr/>
            <p:nvPr/>
          </p:nvSpPr>
          <p:spPr bwMode="auto">
            <a:xfrm>
              <a:off x="5270085" y="3179983"/>
              <a:ext cx="70349" cy="52315"/>
            </a:xfrm>
            <a:prstGeom prst="ellipse">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sp>
          <p:nvSpPr>
            <p:cNvPr id="33" name="Oval 32"/>
            <p:cNvSpPr/>
            <p:nvPr/>
          </p:nvSpPr>
          <p:spPr bwMode="auto">
            <a:xfrm>
              <a:off x="5052693" y="4126370"/>
              <a:ext cx="70349" cy="52315"/>
            </a:xfrm>
            <a:prstGeom prst="ellipse">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sp>
          <p:nvSpPr>
            <p:cNvPr id="34" name="Rectangle 33"/>
            <p:cNvSpPr/>
            <p:nvPr/>
          </p:nvSpPr>
          <p:spPr>
            <a:xfrm>
              <a:off x="5978919" y="3109800"/>
              <a:ext cx="487070" cy="253916"/>
            </a:xfrm>
            <a:prstGeom prst="rect">
              <a:avLst/>
            </a:prstGeom>
          </p:spPr>
          <p:txBody>
            <a:bodyPr wrap="square">
              <a:spAutoFit/>
            </a:bodyPr>
            <a:lstStyle/>
            <a:p>
              <a:r>
                <a:rPr lang="en-US" sz="1050" b="1" dirty="0" smtClean="0"/>
                <a:t>CC1</a:t>
              </a:r>
              <a:endParaRPr lang="en-US" sz="1050" b="1" dirty="0"/>
            </a:p>
          </p:txBody>
        </p:sp>
        <p:grpSp>
          <p:nvGrpSpPr>
            <p:cNvPr id="35" name="Group 32"/>
            <p:cNvGrpSpPr/>
            <p:nvPr/>
          </p:nvGrpSpPr>
          <p:grpSpPr>
            <a:xfrm>
              <a:off x="2801533" y="3208698"/>
              <a:ext cx="211046" cy="418519"/>
              <a:chOff x="838200" y="4648200"/>
              <a:chExt cx="307975" cy="762000"/>
            </a:xfrm>
          </p:grpSpPr>
          <p:cxnSp>
            <p:nvCxnSpPr>
              <p:cNvPr id="36" name="Straight Connector 35"/>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43" name="Group 40"/>
            <p:cNvGrpSpPr/>
            <p:nvPr/>
          </p:nvGrpSpPr>
          <p:grpSpPr>
            <a:xfrm>
              <a:off x="5193383" y="3208698"/>
              <a:ext cx="211046" cy="418519"/>
              <a:chOff x="838200" y="4648200"/>
              <a:chExt cx="307975" cy="762000"/>
            </a:xfrm>
          </p:grpSpPr>
          <p:cxnSp>
            <p:nvCxnSpPr>
              <p:cNvPr id="44" name="Straight Connector 43"/>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51" name="Group 48"/>
            <p:cNvGrpSpPr/>
            <p:nvPr/>
          </p:nvGrpSpPr>
          <p:grpSpPr>
            <a:xfrm>
              <a:off x="5193383" y="4150365"/>
              <a:ext cx="211046" cy="418519"/>
              <a:chOff x="838200" y="4648200"/>
              <a:chExt cx="307975" cy="762000"/>
            </a:xfrm>
          </p:grpSpPr>
          <p:cxnSp>
            <p:nvCxnSpPr>
              <p:cNvPr id="52" name="Straight Connector 51"/>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59" name="Straight Connector 58"/>
            <p:cNvCxnSpPr>
              <a:endCxn id="68" idx="1"/>
            </p:cNvCxnSpPr>
            <p:nvPr/>
          </p:nvCxnSpPr>
          <p:spPr bwMode="auto">
            <a:xfrm>
              <a:off x="2980626" y="2045279"/>
              <a:ext cx="3018918" cy="36264"/>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0" name="Rectangle 59"/>
            <p:cNvSpPr/>
            <p:nvPr/>
          </p:nvSpPr>
          <p:spPr bwMode="auto">
            <a:xfrm>
              <a:off x="3754465" y="1802980"/>
              <a:ext cx="1101889" cy="470834"/>
            </a:xfrm>
            <a:prstGeom prst="rect">
              <a:avLst/>
            </a:prstGeom>
            <a:solidFill>
              <a:schemeClr val="accent5"/>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Helvetica"/>
                  <a:cs typeface="Helvetica"/>
                </a:rPr>
                <a:t>FPF2595</a:t>
              </a:r>
              <a:endParaRPr kumimoji="0" lang="en-US" sz="1400" b="1" i="0" u="none" strike="noStrike" cap="none" normalizeH="0" baseline="0" dirty="0">
                <a:ln>
                  <a:noFill/>
                </a:ln>
                <a:solidFill>
                  <a:schemeClr val="bg1"/>
                </a:solidFill>
                <a:effectLst/>
                <a:latin typeface="Helvetica"/>
                <a:cs typeface="Helvetica"/>
              </a:endParaRPr>
            </a:p>
          </p:txBody>
        </p:sp>
        <p:sp>
          <p:nvSpPr>
            <p:cNvPr id="61" name="Rectangle 60"/>
            <p:cNvSpPr/>
            <p:nvPr/>
          </p:nvSpPr>
          <p:spPr>
            <a:xfrm>
              <a:off x="1882567" y="1945763"/>
              <a:ext cx="1143262" cy="246221"/>
            </a:xfrm>
            <a:prstGeom prst="rect">
              <a:avLst/>
            </a:prstGeom>
          </p:spPr>
          <p:txBody>
            <a:bodyPr wrap="none">
              <a:spAutoFit/>
            </a:bodyPr>
            <a:lstStyle/>
            <a:p>
              <a:pPr algn="ctr"/>
              <a:r>
                <a:rPr lang="en-US" altLang="ko-KR" sz="1000" dirty="0" smtClean="0"/>
                <a:t>5V from DC/DC</a:t>
              </a:r>
              <a:endParaRPr lang="en-US" sz="1000" dirty="0"/>
            </a:p>
          </p:txBody>
        </p:sp>
        <p:cxnSp>
          <p:nvCxnSpPr>
            <p:cNvPr id="62" name="Straight Arrow Connector 61"/>
            <p:cNvCxnSpPr/>
            <p:nvPr/>
          </p:nvCxnSpPr>
          <p:spPr bwMode="auto">
            <a:xfrm flipV="1">
              <a:off x="4293809" y="2273813"/>
              <a:ext cx="0" cy="2092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63" name="Rectangle 62"/>
            <p:cNvSpPr/>
            <p:nvPr/>
          </p:nvSpPr>
          <p:spPr>
            <a:xfrm>
              <a:off x="4086705" y="2421121"/>
              <a:ext cx="393056" cy="246221"/>
            </a:xfrm>
            <a:prstGeom prst="rect">
              <a:avLst/>
            </a:prstGeom>
          </p:spPr>
          <p:txBody>
            <a:bodyPr wrap="none">
              <a:spAutoFit/>
            </a:bodyPr>
            <a:lstStyle/>
            <a:p>
              <a:pPr algn="ctr"/>
              <a:r>
                <a:rPr lang="en-US" sz="1000" dirty="0" smtClean="0"/>
                <a:t>ON</a:t>
              </a:r>
              <a:endParaRPr lang="en-US" sz="1000" dirty="0"/>
            </a:p>
          </p:txBody>
        </p:sp>
        <p:sp>
          <p:nvSpPr>
            <p:cNvPr id="64" name="Rectangle 63"/>
            <p:cNvSpPr/>
            <p:nvPr/>
          </p:nvSpPr>
          <p:spPr>
            <a:xfrm>
              <a:off x="3267718" y="1855296"/>
              <a:ext cx="466794" cy="246221"/>
            </a:xfrm>
            <a:prstGeom prst="rect">
              <a:avLst/>
            </a:prstGeom>
          </p:spPr>
          <p:txBody>
            <a:bodyPr wrap="none">
              <a:spAutoFit/>
            </a:bodyPr>
            <a:lstStyle/>
            <a:p>
              <a:pPr algn="r"/>
              <a:r>
                <a:rPr lang="en-US" altLang="ko-KR" sz="1000" b="1" dirty="0" smtClean="0"/>
                <a:t>VIN </a:t>
              </a:r>
              <a:endParaRPr lang="en-US" sz="1000" b="1" dirty="0"/>
            </a:p>
          </p:txBody>
        </p:sp>
        <p:sp>
          <p:nvSpPr>
            <p:cNvPr id="65" name="Rectangle 64"/>
            <p:cNvSpPr/>
            <p:nvPr/>
          </p:nvSpPr>
          <p:spPr>
            <a:xfrm>
              <a:off x="3589113" y="1634794"/>
              <a:ext cx="1257075" cy="246221"/>
            </a:xfrm>
            <a:prstGeom prst="rect">
              <a:avLst/>
            </a:prstGeom>
          </p:spPr>
          <p:txBody>
            <a:bodyPr wrap="none">
              <a:spAutoFit/>
            </a:bodyPr>
            <a:lstStyle/>
            <a:p>
              <a:pPr algn="r"/>
              <a:r>
                <a:rPr lang="en-US" altLang="ko-KR" sz="1000" b="1" dirty="0" smtClean="0"/>
                <a:t>I</a:t>
              </a:r>
              <a:r>
                <a:rPr lang="en-US" altLang="ko-KR" sz="1000" b="1" baseline="-25000" dirty="0" smtClean="0"/>
                <a:t>LIM</a:t>
              </a:r>
              <a:r>
                <a:rPr lang="en-US" altLang="ko-KR" sz="1000" b="1" dirty="0" smtClean="0"/>
                <a:t> set = min 3A</a:t>
              </a:r>
              <a:endParaRPr lang="en-US" sz="1000" b="1" dirty="0"/>
            </a:p>
          </p:txBody>
        </p:sp>
        <p:sp>
          <p:nvSpPr>
            <p:cNvPr id="66" name="Rectangle 65"/>
            <p:cNvSpPr/>
            <p:nvPr/>
          </p:nvSpPr>
          <p:spPr>
            <a:xfrm>
              <a:off x="4715613" y="1769509"/>
              <a:ext cx="598241" cy="246221"/>
            </a:xfrm>
            <a:prstGeom prst="rect">
              <a:avLst/>
            </a:prstGeom>
          </p:spPr>
          <p:txBody>
            <a:bodyPr wrap="none">
              <a:spAutoFit/>
            </a:bodyPr>
            <a:lstStyle/>
            <a:p>
              <a:pPr algn="r"/>
              <a:r>
                <a:rPr lang="en-US" altLang="ko-KR" sz="1000" b="1" dirty="0" smtClean="0"/>
                <a:t>VOUT </a:t>
              </a:r>
              <a:endParaRPr lang="en-US" sz="1000" b="1" dirty="0"/>
            </a:p>
          </p:txBody>
        </p:sp>
        <p:sp>
          <p:nvSpPr>
            <p:cNvPr id="67" name="Rectangle 66"/>
            <p:cNvSpPr/>
            <p:nvPr/>
          </p:nvSpPr>
          <p:spPr bwMode="auto">
            <a:xfrm>
              <a:off x="5652886" y="1701615"/>
              <a:ext cx="173632" cy="2634013"/>
            </a:xfrm>
            <a:prstGeom prst="rect">
              <a:avLst/>
            </a:prstGeom>
            <a:solidFill>
              <a:schemeClr val="tx1">
                <a:lumMod val="75000"/>
                <a:lumOff val="2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sp>
          <p:nvSpPr>
            <p:cNvPr id="68" name="Rectangle 67"/>
            <p:cNvSpPr/>
            <p:nvPr/>
          </p:nvSpPr>
          <p:spPr>
            <a:xfrm>
              <a:off x="5999544" y="1954585"/>
              <a:ext cx="563270" cy="253916"/>
            </a:xfrm>
            <a:prstGeom prst="rect">
              <a:avLst/>
            </a:prstGeom>
          </p:spPr>
          <p:txBody>
            <a:bodyPr wrap="square">
              <a:spAutoFit/>
            </a:bodyPr>
            <a:lstStyle/>
            <a:p>
              <a:r>
                <a:rPr lang="en-US" sz="1050" b="1" dirty="0" smtClean="0"/>
                <a:t>VBUS</a:t>
              </a:r>
              <a:endParaRPr lang="en-US" sz="1050" b="1" dirty="0"/>
            </a:p>
          </p:txBody>
        </p:sp>
        <p:grpSp>
          <p:nvGrpSpPr>
            <p:cNvPr id="69" name="Group 69"/>
            <p:cNvGrpSpPr/>
            <p:nvPr/>
          </p:nvGrpSpPr>
          <p:grpSpPr>
            <a:xfrm>
              <a:off x="3113189" y="2037519"/>
              <a:ext cx="211046" cy="418519"/>
              <a:chOff x="838200" y="4648200"/>
              <a:chExt cx="307975" cy="762000"/>
            </a:xfrm>
          </p:grpSpPr>
          <p:cxnSp>
            <p:nvCxnSpPr>
              <p:cNvPr id="70" name="Straight Connector 69"/>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77" name="Group 77"/>
            <p:cNvGrpSpPr/>
            <p:nvPr/>
          </p:nvGrpSpPr>
          <p:grpSpPr>
            <a:xfrm>
              <a:off x="5094389" y="2042676"/>
              <a:ext cx="211046" cy="418519"/>
              <a:chOff x="838200" y="4648200"/>
              <a:chExt cx="307975" cy="762000"/>
            </a:xfrm>
          </p:grpSpPr>
          <p:cxnSp>
            <p:nvCxnSpPr>
              <p:cNvPr id="78" name="Straight Connector 77"/>
              <p:cNvCxnSpPr/>
              <p:nvPr/>
            </p:nvCxnSpPr>
            <p:spPr bwMode="auto">
              <a:xfrm>
                <a:off x="838200" y="484822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bwMode="auto">
              <a:xfrm>
                <a:off x="838200" y="49815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bwMode="auto">
              <a:xfrm>
                <a:off x="990600" y="4981575"/>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1" name="Straight Connector 80"/>
              <p:cNvCxnSpPr/>
              <p:nvPr/>
            </p:nvCxnSpPr>
            <p:spPr bwMode="auto">
              <a:xfrm>
                <a:off x="990600" y="4648200"/>
                <a:ext cx="0" cy="200025"/>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bwMode="auto">
              <a:xfrm>
                <a:off x="841375" y="5184775"/>
                <a:ext cx="3048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bwMode="auto">
              <a:xfrm>
                <a:off x="847725"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bwMode="auto">
              <a:xfrm flipH="1">
                <a:off x="990600" y="5181600"/>
                <a:ext cx="152400" cy="2286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85" name="TextBox 84"/>
            <p:cNvSpPr txBox="1"/>
            <p:nvPr/>
          </p:nvSpPr>
          <p:spPr>
            <a:xfrm>
              <a:off x="1780923" y="4808014"/>
              <a:ext cx="4016421" cy="307777"/>
            </a:xfrm>
            <a:prstGeom prst="rect">
              <a:avLst/>
            </a:prstGeom>
            <a:noFill/>
          </p:spPr>
          <p:txBody>
            <a:bodyPr wrap="none" rtlCol="0">
              <a:spAutoFit/>
            </a:bodyPr>
            <a:lstStyle/>
            <a:p>
              <a:r>
                <a:rPr lang="en-US" sz="1400" b="1" dirty="0" smtClean="0"/>
                <a:t>&lt;VBUS/CC1&amp;CC2 for USB Type C w/o PD&gt;</a:t>
              </a:r>
              <a:endParaRPr lang="en-US" sz="1400" b="1" dirty="0"/>
            </a:p>
          </p:txBody>
        </p:sp>
        <p:sp>
          <p:nvSpPr>
            <p:cNvPr id="86" name="Rectangle 85"/>
            <p:cNvSpPr/>
            <p:nvPr/>
          </p:nvSpPr>
          <p:spPr bwMode="auto">
            <a:xfrm>
              <a:off x="7636636" y="1894584"/>
              <a:ext cx="2000253" cy="1226050"/>
            </a:xfrm>
            <a:prstGeom prst="rect">
              <a:avLst/>
            </a:prstGeom>
            <a:solidFill>
              <a:srgbClr val="00B05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Helvetica"/>
                  <a:cs typeface="Helvetica"/>
                </a:rPr>
                <a:t>FPF2895C</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Helvetica"/>
                  <a:cs typeface="Helvetica"/>
                </a:rPr>
                <a:t>28V/5A ILIM SW with TRCB &amp; OVP</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Helvetica"/>
                  <a:cs typeface="Helvetica"/>
                </a:rPr>
                <a:t>in 1.68x2.7 CSP</a:t>
              </a:r>
            </a:p>
          </p:txBody>
        </p:sp>
        <p:sp>
          <p:nvSpPr>
            <p:cNvPr id="87" name="TextBox 86"/>
            <p:cNvSpPr txBox="1"/>
            <p:nvPr/>
          </p:nvSpPr>
          <p:spPr>
            <a:xfrm>
              <a:off x="6233339" y="4808014"/>
              <a:ext cx="3897798" cy="307777"/>
            </a:xfrm>
            <a:prstGeom prst="rect">
              <a:avLst/>
            </a:prstGeom>
            <a:noFill/>
          </p:spPr>
          <p:txBody>
            <a:bodyPr wrap="none" rtlCol="0">
              <a:spAutoFit/>
            </a:bodyPr>
            <a:lstStyle/>
            <a:p>
              <a:r>
                <a:rPr lang="en-US" sz="1400" b="1" dirty="0" smtClean="0"/>
                <a:t>&lt;VBUS/CC1&amp;CC2 for USB Type C w/ PD&gt;</a:t>
              </a:r>
              <a:endParaRPr lang="en-US" sz="1400" b="1" dirty="0"/>
            </a:p>
          </p:txBody>
        </p:sp>
        <p:sp>
          <p:nvSpPr>
            <p:cNvPr id="88" name="Rectangle 87"/>
            <p:cNvSpPr/>
            <p:nvPr/>
          </p:nvSpPr>
          <p:spPr>
            <a:xfrm>
              <a:off x="4599323" y="2273814"/>
              <a:ext cx="233756" cy="365125"/>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ight Arrow 88"/>
            <p:cNvSpPr/>
            <p:nvPr/>
          </p:nvSpPr>
          <p:spPr>
            <a:xfrm>
              <a:off x="4599332" y="2406861"/>
              <a:ext cx="3003545" cy="317746"/>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bwMode="auto">
            <a:xfrm>
              <a:off x="2991363" y="1361920"/>
              <a:ext cx="2213988"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1" name="Rectangle 90"/>
            <p:cNvSpPr/>
            <p:nvPr/>
          </p:nvSpPr>
          <p:spPr bwMode="auto">
            <a:xfrm>
              <a:off x="3768214" y="1111564"/>
              <a:ext cx="1101889" cy="470834"/>
            </a:xfrm>
            <a:prstGeom prst="rect">
              <a:avLst/>
            </a:prstGeom>
            <a:solidFill>
              <a:schemeClr val="accent5"/>
            </a:solidFill>
            <a:ln>
              <a:solidFill>
                <a:srgbClr val="FFFF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bg1"/>
                  </a:solidFill>
                  <a:latin typeface="Helvetica"/>
                  <a:cs typeface="Helvetica"/>
                </a:rPr>
                <a:t>FPF2281</a:t>
              </a:r>
              <a:endParaRPr kumimoji="0" lang="en-US" sz="1400" b="1" i="0" u="none" strike="noStrike" cap="none" normalizeH="0" baseline="0" dirty="0">
                <a:ln>
                  <a:noFill/>
                </a:ln>
                <a:solidFill>
                  <a:schemeClr val="bg1"/>
                </a:solidFill>
                <a:effectLst/>
                <a:latin typeface="Helvetica"/>
                <a:cs typeface="Helvetica"/>
              </a:endParaRPr>
            </a:p>
          </p:txBody>
        </p:sp>
        <p:cxnSp>
          <p:nvCxnSpPr>
            <p:cNvPr id="92" name="Straight Connector 91"/>
            <p:cNvCxnSpPr/>
            <p:nvPr/>
          </p:nvCxnSpPr>
          <p:spPr bwMode="auto">
            <a:xfrm>
              <a:off x="5200588" y="1361923"/>
              <a:ext cx="0" cy="68335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3" name="Oval 92"/>
            <p:cNvSpPr/>
            <p:nvPr/>
          </p:nvSpPr>
          <p:spPr bwMode="auto">
            <a:xfrm>
              <a:off x="5170183" y="2023649"/>
              <a:ext cx="70349" cy="52315"/>
            </a:xfrm>
            <a:prstGeom prst="ellipse">
              <a:avLst/>
            </a:prstGeom>
            <a:solidFill>
              <a:schemeClr val="tx1"/>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pitchFamily="88" charset="0"/>
              </a:endParaRPr>
            </a:p>
          </p:txBody>
        </p:sp>
        <p:sp>
          <p:nvSpPr>
            <p:cNvPr id="94" name="Rectangle 93"/>
            <p:cNvSpPr/>
            <p:nvPr/>
          </p:nvSpPr>
          <p:spPr>
            <a:xfrm>
              <a:off x="4803965" y="1180147"/>
              <a:ext cx="466794" cy="246221"/>
            </a:xfrm>
            <a:prstGeom prst="rect">
              <a:avLst/>
            </a:prstGeom>
          </p:spPr>
          <p:txBody>
            <a:bodyPr wrap="none">
              <a:spAutoFit/>
            </a:bodyPr>
            <a:lstStyle/>
            <a:p>
              <a:pPr algn="r"/>
              <a:r>
                <a:rPr lang="en-US" altLang="ko-KR" sz="1000" b="1" dirty="0" smtClean="0"/>
                <a:t>VIN </a:t>
              </a:r>
              <a:endParaRPr lang="en-US" sz="1000" b="1" dirty="0"/>
            </a:p>
          </p:txBody>
        </p:sp>
        <p:sp>
          <p:nvSpPr>
            <p:cNvPr id="95" name="Rectangle 94"/>
            <p:cNvSpPr/>
            <p:nvPr/>
          </p:nvSpPr>
          <p:spPr>
            <a:xfrm>
              <a:off x="3156226" y="1177257"/>
              <a:ext cx="598241" cy="246221"/>
            </a:xfrm>
            <a:prstGeom prst="rect">
              <a:avLst/>
            </a:prstGeom>
          </p:spPr>
          <p:txBody>
            <a:bodyPr wrap="none">
              <a:spAutoFit/>
            </a:bodyPr>
            <a:lstStyle/>
            <a:p>
              <a:pPr algn="r"/>
              <a:r>
                <a:rPr lang="en-US" altLang="ko-KR" sz="1000" b="1" dirty="0" smtClean="0"/>
                <a:t>VOUT </a:t>
              </a:r>
              <a:endParaRPr lang="en-US" sz="1000" b="1" dirty="0"/>
            </a:p>
          </p:txBody>
        </p:sp>
        <p:sp>
          <p:nvSpPr>
            <p:cNvPr id="96" name="Rectangle 95"/>
            <p:cNvSpPr/>
            <p:nvPr/>
          </p:nvSpPr>
          <p:spPr>
            <a:xfrm>
              <a:off x="1768043" y="1266054"/>
              <a:ext cx="1303562" cy="246221"/>
            </a:xfrm>
            <a:prstGeom prst="rect">
              <a:avLst/>
            </a:prstGeom>
          </p:spPr>
          <p:txBody>
            <a:bodyPr wrap="none">
              <a:spAutoFit/>
            </a:bodyPr>
            <a:lstStyle/>
            <a:p>
              <a:pPr algn="ctr"/>
              <a:r>
                <a:rPr lang="en-US" altLang="ko-KR" sz="1000" dirty="0" smtClean="0"/>
                <a:t>Charger &amp; System</a:t>
              </a:r>
              <a:endParaRPr lang="en-US" sz="1000" dirty="0"/>
            </a:p>
          </p:txBody>
        </p:sp>
        <p:sp>
          <p:nvSpPr>
            <p:cNvPr id="97" name="Cloud 96"/>
            <p:cNvSpPr/>
            <p:nvPr/>
          </p:nvSpPr>
          <p:spPr>
            <a:xfrm>
              <a:off x="7006937" y="3134591"/>
              <a:ext cx="3124200" cy="1524000"/>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Type C Power Role Quick Swap supporting! </a:t>
              </a:r>
              <a:endParaRPr lang="en-US" dirty="0"/>
            </a:p>
          </p:txBody>
        </p:sp>
      </p:grpSp>
    </p:spTree>
    <p:extLst>
      <p:ext uri="{BB962C8B-B14F-4D97-AF65-F5344CB8AC3E}">
        <p14:creationId xmlns:p14="http://schemas.microsoft.com/office/powerpoint/2010/main" val="1781151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700" dirty="0" smtClean="0"/>
              <a:t>FPF2895C/V</a:t>
            </a:r>
            <a:r>
              <a:rPr lang="en-US" dirty="0" smtClean="0"/>
              <a:t/>
            </a:r>
            <a:br>
              <a:rPr lang="en-US" dirty="0" smtClean="0"/>
            </a:br>
            <a:r>
              <a:rPr lang="en-US" sz="1600" dirty="0" smtClean="0"/>
              <a:t>28V/5A </a:t>
            </a:r>
            <a:r>
              <a:rPr lang="en-US" sz="1600" dirty="0"/>
              <a:t>ILIM Switch w/ OVP &amp; TRCB for USB PD</a:t>
            </a:r>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5"/>
            <a:ext cx="5831199" cy="4006193"/>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b="1" dirty="0">
                <a:latin typeface="+mn-lt"/>
              </a:rPr>
              <a:t> Low On-Resistance: Typ. 27m</a:t>
            </a:r>
            <a:r>
              <a:rPr lang="el-GR" sz="1600" b="1" dirty="0">
                <a:latin typeface="+mn-lt"/>
              </a:rPr>
              <a:t>Ω @</a:t>
            </a:r>
            <a:r>
              <a:rPr lang="en-US" sz="1600" b="1" dirty="0">
                <a:latin typeface="+mn-lt"/>
              </a:rPr>
              <a:t>VIN=5V</a:t>
            </a:r>
          </a:p>
          <a:p>
            <a:pPr>
              <a:buFont typeface="Wingdings" panose="05000000000000000000" pitchFamily="2" charset="2"/>
              <a:buChar char="Ø"/>
            </a:pPr>
            <a:r>
              <a:rPr lang="en-US" sz="1600" b="1" dirty="0" smtClean="0">
                <a:latin typeface="+mn-lt"/>
              </a:rPr>
              <a:t>28V </a:t>
            </a:r>
            <a:r>
              <a:rPr lang="en-US" sz="1600" b="1" dirty="0" err="1">
                <a:latin typeface="+mn-lt"/>
              </a:rPr>
              <a:t>Vabs</a:t>
            </a:r>
            <a:r>
              <a:rPr lang="en-US" sz="1600" b="1" dirty="0">
                <a:latin typeface="+mn-lt"/>
              </a:rPr>
              <a:t> for VIN and VOUT</a:t>
            </a:r>
          </a:p>
          <a:p>
            <a:pPr>
              <a:buFont typeface="Wingdings" panose="05000000000000000000" pitchFamily="2" charset="2"/>
              <a:buChar char="Ø"/>
            </a:pPr>
            <a:r>
              <a:rPr lang="en-US" sz="1600" dirty="0">
                <a:latin typeface="+mn-lt"/>
              </a:rPr>
              <a:t> </a:t>
            </a:r>
            <a:r>
              <a:rPr lang="en-US" sz="1600" b="1" dirty="0">
                <a:latin typeface="+mn-lt"/>
              </a:rPr>
              <a:t>Maximum 5A DC current capability</a:t>
            </a:r>
          </a:p>
          <a:p>
            <a:pPr>
              <a:buFont typeface="Wingdings" panose="05000000000000000000" pitchFamily="2" charset="2"/>
              <a:buChar char="Ø"/>
            </a:pPr>
            <a:r>
              <a:rPr lang="en-US" sz="1600" dirty="0">
                <a:latin typeface="+mn-lt"/>
              </a:rPr>
              <a:t> Precise Adjustable ILIM: </a:t>
            </a:r>
          </a:p>
          <a:p>
            <a:pPr lvl="1">
              <a:buFont typeface="Wingdings" panose="05000000000000000000" pitchFamily="2" charset="2"/>
              <a:buChar char="Ø"/>
            </a:pPr>
            <a:r>
              <a:rPr lang="en-US" sz="1200" dirty="0">
                <a:latin typeface="+mn-lt"/>
              </a:rPr>
              <a:t>    0.5~2.0A with ±10% accuracy</a:t>
            </a:r>
          </a:p>
          <a:p>
            <a:pPr lvl="1">
              <a:buFont typeface="Wingdings" panose="05000000000000000000" pitchFamily="2" charset="2"/>
              <a:buChar char="Ø"/>
            </a:pPr>
            <a:r>
              <a:rPr lang="en-US" sz="1200" dirty="0">
                <a:latin typeface="+mn-lt"/>
              </a:rPr>
              <a:t>    2.0~5.0A with ±5% accuracy</a:t>
            </a:r>
          </a:p>
          <a:p>
            <a:pPr>
              <a:buFont typeface="Wingdings" panose="05000000000000000000" pitchFamily="2" charset="2"/>
              <a:buChar char="Ø"/>
            </a:pPr>
            <a:r>
              <a:rPr lang="en-US" sz="1600" dirty="0">
                <a:latin typeface="+mn-lt"/>
              </a:rPr>
              <a:t> Selectable ON polarity and OVLO trigger point</a:t>
            </a:r>
          </a:p>
          <a:p>
            <a:pPr>
              <a:buFont typeface="Wingdings" panose="05000000000000000000" pitchFamily="2" charset="2"/>
              <a:buChar char="Ø"/>
            </a:pPr>
            <a:r>
              <a:rPr lang="en-US" sz="1600" dirty="0">
                <a:latin typeface="+mn-lt"/>
              </a:rPr>
              <a:t> Selectable OC behavior</a:t>
            </a:r>
          </a:p>
          <a:p>
            <a:pPr lvl="1">
              <a:buFont typeface="Wingdings" panose="05000000000000000000" pitchFamily="2" charset="2"/>
              <a:buChar char="Ø"/>
            </a:pPr>
            <a:r>
              <a:rPr lang="en-US" sz="1200" dirty="0">
                <a:latin typeface="+mn-lt"/>
              </a:rPr>
              <a:t>Auto-restart</a:t>
            </a:r>
          </a:p>
          <a:p>
            <a:pPr lvl="1">
              <a:buFont typeface="Wingdings" panose="05000000000000000000" pitchFamily="2" charset="2"/>
              <a:buChar char="Ø"/>
            </a:pPr>
            <a:r>
              <a:rPr lang="en-US" sz="1200" dirty="0">
                <a:latin typeface="+mn-lt"/>
              </a:rPr>
              <a:t>Current source</a:t>
            </a:r>
          </a:p>
          <a:p>
            <a:pPr>
              <a:buFont typeface="Wingdings" panose="05000000000000000000" pitchFamily="2" charset="2"/>
              <a:buChar char="Ø"/>
            </a:pPr>
            <a:r>
              <a:rPr lang="en-US" sz="1600" dirty="0">
                <a:latin typeface="+mn-lt"/>
              </a:rPr>
              <a:t> </a:t>
            </a:r>
            <a:r>
              <a:rPr lang="en-US" sz="1600" b="1" dirty="0">
                <a:latin typeface="+mn-lt"/>
              </a:rPr>
              <a:t>True Reverse Current Block (TRCB)</a:t>
            </a:r>
          </a:p>
          <a:p>
            <a:pPr>
              <a:buFont typeface="Wingdings" panose="05000000000000000000" pitchFamily="2" charset="2"/>
              <a:buChar char="Ø"/>
            </a:pPr>
            <a:r>
              <a:rPr lang="en-US" sz="1600" dirty="0">
                <a:latin typeface="+mn-lt"/>
              </a:rPr>
              <a:t> Open-Drain OCP warning on FLAGB</a:t>
            </a:r>
          </a:p>
          <a:p>
            <a:pPr>
              <a:buFont typeface="Wingdings" panose="05000000000000000000" pitchFamily="2" charset="2"/>
              <a:buChar char="Ø"/>
            </a:pPr>
            <a:r>
              <a:rPr lang="en-US" sz="1600" dirty="0">
                <a:latin typeface="+mn-lt"/>
              </a:rPr>
              <a:t> Package:</a:t>
            </a:r>
          </a:p>
          <a:p>
            <a:pPr lvl="1">
              <a:buFont typeface="Wingdings" panose="05000000000000000000" pitchFamily="2" charset="2"/>
              <a:buChar char="Ø"/>
            </a:pPr>
            <a:r>
              <a:rPr lang="en-US" sz="1200" dirty="0">
                <a:latin typeface="+mn-lt"/>
              </a:rPr>
              <a:t>WLCSP-24 with Backside Laminate</a:t>
            </a:r>
          </a:p>
          <a:p>
            <a:pPr lvl="1">
              <a:buFont typeface="Wingdings" panose="05000000000000000000" pitchFamily="2" charset="2"/>
              <a:buChar char="Ø"/>
            </a:pPr>
            <a:r>
              <a:rPr lang="en-US" sz="1200" dirty="0">
                <a:latin typeface="+mn-lt"/>
              </a:rPr>
              <a:t>1.68mm x 2.7mm, 0.4mm ball pitch</a:t>
            </a:r>
          </a:p>
        </p:txBody>
      </p:sp>
      <p:sp>
        <p:nvSpPr>
          <p:cNvPr id="8" name="Text Placeholder 2"/>
          <p:cNvSpPr txBox="1">
            <a:spLocks/>
          </p:cNvSpPr>
          <p:nvPr/>
        </p:nvSpPr>
        <p:spPr>
          <a:xfrm>
            <a:off x="6255981" y="5560701"/>
            <a:ext cx="5831199" cy="889525"/>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Mobile device and smart phones</a:t>
            </a:r>
          </a:p>
          <a:p>
            <a:pPr>
              <a:buFont typeface="Wingdings" panose="05000000000000000000" pitchFamily="2" charset="2"/>
              <a:buChar char="Ø"/>
            </a:pPr>
            <a:r>
              <a:rPr lang="en-US" sz="1600" dirty="0">
                <a:latin typeface="+mn-lt"/>
              </a:rPr>
              <a:t> Portable media devices</a:t>
            </a:r>
          </a:p>
          <a:p>
            <a:pPr>
              <a:buFont typeface="Wingdings" panose="05000000000000000000" pitchFamily="2" charset="2"/>
              <a:buChar char="Ø"/>
            </a:pPr>
            <a:r>
              <a:rPr lang="en-US" sz="1600" dirty="0">
                <a:latin typeface="+mn-lt"/>
              </a:rPr>
              <a:t> Advanced Notebook, UMPC and MID</a:t>
            </a:r>
          </a:p>
        </p:txBody>
      </p:sp>
      <p:sp>
        <p:nvSpPr>
          <p:cNvPr id="6" name="TextBox 5"/>
          <p:cNvSpPr txBox="1"/>
          <p:nvPr/>
        </p:nvSpPr>
        <p:spPr>
          <a:xfrm>
            <a:off x="6249620" y="5189838"/>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75408"/>
            <a:ext cx="5990861" cy="924788"/>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dirty="0">
                <a:latin typeface="+mn-lt"/>
                <a:cs typeface="Helvetica"/>
              </a:rPr>
              <a:t> Tolerant to HV on both side without extra protection</a:t>
            </a:r>
          </a:p>
          <a:p>
            <a:pPr>
              <a:buSzPct val="100000"/>
              <a:buFont typeface="Wingdings" panose="05000000000000000000" pitchFamily="2" charset="2"/>
              <a:buChar char="Ø"/>
              <a:defRPr/>
            </a:pPr>
            <a:r>
              <a:rPr lang="en-US" sz="1600" dirty="0">
                <a:latin typeface="+mn-lt"/>
                <a:cs typeface="Helvetica"/>
              </a:rPr>
              <a:t> Fully support USB type C with </a:t>
            </a:r>
            <a:r>
              <a:rPr lang="en-US" sz="1600" dirty="0" smtClean="0">
                <a:latin typeface="+mn-lt"/>
                <a:cs typeface="Helvetica"/>
              </a:rPr>
              <a:t>PD</a:t>
            </a:r>
          </a:p>
          <a:p>
            <a:pPr>
              <a:buSzPct val="100000"/>
              <a:buFont typeface="Wingdings" panose="05000000000000000000" pitchFamily="2" charset="2"/>
              <a:buChar char="Ø"/>
              <a:defRPr/>
            </a:pPr>
            <a:r>
              <a:rPr lang="en-US" sz="1600" dirty="0" smtClean="0">
                <a:latin typeface="+mn-lt"/>
                <a:cs typeface="Helvetica"/>
              </a:rPr>
              <a:t> Q-Grade available for automotive application</a:t>
            </a:r>
            <a:endParaRPr lang="en-US" sz="1600" dirty="0">
              <a:latin typeface="+mn-lt"/>
              <a:cs typeface="Helvetica"/>
            </a:endParaRP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pic>
        <p:nvPicPr>
          <p:cNvPr id="16" name="Picture 15"/>
          <p:cNvPicPr>
            <a:picLocks noChangeAspect="1"/>
          </p:cNvPicPr>
          <p:nvPr/>
        </p:nvPicPr>
        <p:blipFill>
          <a:blip r:embed="rId3"/>
          <a:stretch>
            <a:fillRect/>
          </a:stretch>
        </p:blipFill>
        <p:spPr>
          <a:xfrm>
            <a:off x="881768" y="2100196"/>
            <a:ext cx="4719768" cy="2693437"/>
          </a:xfrm>
          <a:prstGeom prst="rect">
            <a:avLst/>
          </a:prstGeom>
        </p:spPr>
      </p:pic>
      <p:pic>
        <p:nvPicPr>
          <p:cNvPr id="17" name="Picture 5"/>
          <p:cNvPicPr>
            <a:picLocks noChangeAspect="1" noChangeArrowheads="1"/>
          </p:cNvPicPr>
          <p:nvPr/>
        </p:nvPicPr>
        <p:blipFill>
          <a:blip r:embed="rId4" cstate="print"/>
          <a:srcRect/>
          <a:stretch>
            <a:fillRect/>
          </a:stretch>
        </p:blipFill>
        <p:spPr bwMode="auto">
          <a:xfrm>
            <a:off x="4020280" y="5114249"/>
            <a:ext cx="933170" cy="1274287"/>
          </a:xfrm>
          <a:prstGeom prst="rect">
            <a:avLst/>
          </a:prstGeom>
          <a:noFill/>
          <a:ln w="9525">
            <a:noFill/>
            <a:miter lim="800000"/>
            <a:headEnd/>
            <a:tailEnd/>
          </a:ln>
        </p:spPr>
      </p:pic>
      <p:pic>
        <p:nvPicPr>
          <p:cNvPr id="20" name="Picture 19"/>
          <p:cNvPicPr>
            <a:picLocks noChangeAspect="1"/>
          </p:cNvPicPr>
          <p:nvPr/>
        </p:nvPicPr>
        <p:blipFill>
          <a:blip r:embed="rId5"/>
          <a:stretch>
            <a:fillRect/>
          </a:stretch>
        </p:blipFill>
        <p:spPr>
          <a:xfrm>
            <a:off x="685468" y="4847808"/>
            <a:ext cx="2292379" cy="1807167"/>
          </a:xfrm>
          <a:prstGeom prst="rect">
            <a:avLst/>
          </a:prstGeom>
        </p:spPr>
      </p:pic>
    </p:spTree>
    <p:extLst>
      <p:ext uri="{BB962C8B-B14F-4D97-AF65-F5344CB8AC3E}">
        <p14:creationId xmlns:p14="http://schemas.microsoft.com/office/powerpoint/2010/main" val="4163090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1779"/>
            <a:ext cx="10207752" cy="762000"/>
          </a:xfrm>
        </p:spPr>
        <p:txBody>
          <a:bodyPr vert="horz">
            <a:normAutofit fontScale="90000"/>
          </a:bodyPr>
          <a:lstStyle/>
          <a:p>
            <a:pPr>
              <a:defRPr/>
            </a:pPr>
            <a:r>
              <a:rPr lang="en-US" altLang="ko-KR" sz="3600" dirty="0" smtClean="0"/>
              <a:t>FPF2895C Application case </a:t>
            </a:r>
            <a:r>
              <a:rPr lang="en-US" altLang="ko-KR" sz="2800" dirty="0" smtClean="0"/>
              <a:t/>
            </a:r>
            <a:br>
              <a:rPr lang="en-US" altLang="ko-KR" sz="2800" dirty="0" smtClean="0"/>
            </a:br>
            <a:r>
              <a:rPr lang="en-US" altLang="ko-KR" sz="2200" dirty="0" smtClean="0"/>
              <a:t>– Quick Swap in USB-PD</a:t>
            </a:r>
            <a:endParaRPr lang="en-US" sz="1800"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23</a:t>
            </a:fld>
            <a:endParaRPr lang="en-US" dirty="0"/>
          </a:p>
        </p:txBody>
      </p:sp>
      <p:sp>
        <p:nvSpPr>
          <p:cNvPr id="7" name="圆角矩形 1"/>
          <p:cNvSpPr/>
          <p:nvPr/>
        </p:nvSpPr>
        <p:spPr>
          <a:xfrm>
            <a:off x="6320065" y="1215736"/>
            <a:ext cx="4749717" cy="3203259"/>
          </a:xfrm>
          <a:prstGeom prst="roundRect">
            <a:avLst>
              <a:gd name="adj" fmla="val 375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圆角矩形 1"/>
          <p:cNvSpPr/>
          <p:nvPr/>
        </p:nvSpPr>
        <p:spPr>
          <a:xfrm>
            <a:off x="310061" y="1215737"/>
            <a:ext cx="4625621" cy="3203258"/>
          </a:xfrm>
          <a:prstGeom prst="roundRect">
            <a:avLst>
              <a:gd name="adj" fmla="val 375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1"/>
          <p:cNvGraphicFramePr>
            <a:graphicFrameLocks noChangeAspect="1"/>
          </p:cNvGraphicFramePr>
          <p:nvPr>
            <p:extLst/>
          </p:nvPr>
        </p:nvGraphicFramePr>
        <p:xfrm>
          <a:off x="274592" y="1373156"/>
          <a:ext cx="4729134" cy="2734637"/>
        </p:xfrm>
        <a:graphic>
          <a:graphicData uri="http://schemas.openxmlformats.org/presentationml/2006/ole">
            <mc:AlternateContent xmlns:mc="http://schemas.openxmlformats.org/markup-compatibility/2006">
              <mc:Choice xmlns:v="urn:schemas-microsoft-com:vml" Requires="v">
                <p:oleObj spid="_x0000_s19754" name="Visio" r:id="rId3" imgW="2784543" imgH="1818556" progId="">
                  <p:embed/>
                </p:oleObj>
              </mc:Choice>
              <mc:Fallback>
                <p:oleObj name="Visio" r:id="rId3" imgW="2784543" imgH="181855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92" y="1373156"/>
                        <a:ext cx="4729134" cy="2734637"/>
                      </a:xfrm>
                      <a:prstGeom prst="rect">
                        <a:avLst/>
                      </a:prstGeom>
                      <a:noFill/>
                      <a:extLst/>
                    </p:spPr>
                  </p:pic>
                </p:oleObj>
              </mc:Fallback>
            </mc:AlternateContent>
          </a:graphicData>
        </a:graphic>
      </p:graphicFrame>
      <p:graphicFrame>
        <p:nvGraphicFramePr>
          <p:cNvPr id="10" name="Object 3"/>
          <p:cNvGraphicFramePr>
            <a:graphicFrameLocks noChangeAspect="1"/>
          </p:cNvGraphicFramePr>
          <p:nvPr>
            <p:extLst/>
          </p:nvPr>
        </p:nvGraphicFramePr>
        <p:xfrm>
          <a:off x="6320065" y="1352520"/>
          <a:ext cx="4733382" cy="2790250"/>
        </p:xfrm>
        <a:graphic>
          <a:graphicData uri="http://schemas.openxmlformats.org/presentationml/2006/ole">
            <mc:AlternateContent xmlns:mc="http://schemas.openxmlformats.org/markup-compatibility/2006">
              <mc:Choice xmlns:v="urn:schemas-microsoft-com:vml" Requires="v">
                <p:oleObj spid="_x0000_s19755" name="Visio" r:id="rId5" imgW="2784543" imgH="1818556" progId="">
                  <p:embed/>
                </p:oleObj>
              </mc:Choice>
              <mc:Fallback>
                <p:oleObj name="Visio" r:id="rId5" imgW="2784543" imgH="181855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0065" y="1352520"/>
                        <a:ext cx="4733382" cy="2790250"/>
                      </a:xfrm>
                      <a:prstGeom prst="rect">
                        <a:avLst/>
                      </a:prstGeom>
                      <a:noFill/>
                      <a:extLst/>
                    </p:spPr>
                  </p:pic>
                </p:oleObj>
              </mc:Fallback>
            </mc:AlternateContent>
          </a:graphicData>
        </a:graphic>
      </p:graphicFrame>
      <p:sp>
        <p:nvSpPr>
          <p:cNvPr id="12" name="Right Arrow 11"/>
          <p:cNvSpPr/>
          <p:nvPr/>
        </p:nvSpPr>
        <p:spPr>
          <a:xfrm>
            <a:off x="5205389" y="3801013"/>
            <a:ext cx="935106" cy="613560"/>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06589" y="4755573"/>
            <a:ext cx="4121139" cy="584775"/>
          </a:xfrm>
          <a:prstGeom prst="rect">
            <a:avLst/>
          </a:prstGeom>
        </p:spPr>
        <p:txBody>
          <a:bodyPr wrap="square">
            <a:spAutoFit/>
          </a:bodyPr>
          <a:lstStyle/>
          <a:p>
            <a:r>
              <a:rPr lang="en-US" sz="1600" b="1" dirty="0" smtClean="0">
                <a:solidFill>
                  <a:schemeClr val="accent5"/>
                </a:solidFill>
              </a:rPr>
              <a:t>TA powers system and device(s) connected with docking.</a:t>
            </a:r>
            <a:endParaRPr lang="en-US" sz="1600" dirty="0">
              <a:solidFill>
                <a:schemeClr val="accent5"/>
              </a:solidFill>
            </a:endParaRPr>
          </a:p>
        </p:txBody>
      </p:sp>
      <p:sp>
        <p:nvSpPr>
          <p:cNvPr id="14" name="Rectangle 13"/>
          <p:cNvSpPr/>
          <p:nvPr/>
        </p:nvSpPr>
        <p:spPr>
          <a:xfrm>
            <a:off x="6411191" y="4755605"/>
            <a:ext cx="4658591" cy="584775"/>
          </a:xfrm>
          <a:prstGeom prst="rect">
            <a:avLst/>
          </a:prstGeom>
        </p:spPr>
        <p:txBody>
          <a:bodyPr wrap="square">
            <a:spAutoFit/>
          </a:bodyPr>
          <a:lstStyle/>
          <a:p>
            <a:r>
              <a:rPr lang="en-US" sz="1600" b="1" dirty="0" smtClean="0">
                <a:solidFill>
                  <a:schemeClr val="accent5"/>
                </a:solidFill>
              </a:rPr>
              <a:t>TA is plugged out suddenly then 5V source supply device(s) within 150us.</a:t>
            </a:r>
            <a:endParaRPr lang="en-US" sz="1600" dirty="0">
              <a:solidFill>
                <a:schemeClr val="accent5"/>
              </a:solidFill>
            </a:endParaRPr>
          </a:p>
        </p:txBody>
      </p:sp>
      <p:pic>
        <p:nvPicPr>
          <p:cNvPr id="15" name="그림 3" descr="buy-now_banner_gear-vr.png"/>
          <p:cNvPicPr>
            <a:picLocks noChangeAspect="1"/>
          </p:cNvPicPr>
          <p:nvPr/>
        </p:nvPicPr>
        <p:blipFill>
          <a:blip r:embed="rId7" cstate="print"/>
          <a:stretch>
            <a:fillRect/>
          </a:stretch>
        </p:blipFill>
        <p:spPr>
          <a:xfrm>
            <a:off x="104899" y="3623583"/>
            <a:ext cx="1397998" cy="795412"/>
          </a:xfrm>
          <a:prstGeom prst="rect">
            <a:avLst/>
          </a:prstGeom>
        </p:spPr>
      </p:pic>
      <p:pic>
        <p:nvPicPr>
          <p:cNvPr id="16" name="그림 3" descr="buy-now_banner_gear-vr.png"/>
          <p:cNvPicPr>
            <a:picLocks noChangeAspect="1"/>
          </p:cNvPicPr>
          <p:nvPr/>
        </p:nvPicPr>
        <p:blipFill>
          <a:blip r:embed="rId7" cstate="print"/>
          <a:stretch>
            <a:fillRect/>
          </a:stretch>
        </p:blipFill>
        <p:spPr>
          <a:xfrm>
            <a:off x="6320065" y="3623583"/>
            <a:ext cx="1397998" cy="795412"/>
          </a:xfrm>
          <a:prstGeom prst="rect">
            <a:avLst/>
          </a:prstGeom>
        </p:spPr>
      </p:pic>
      <p:sp>
        <p:nvSpPr>
          <p:cNvPr id="17" name="Right Arrow 16"/>
          <p:cNvSpPr/>
          <p:nvPr/>
        </p:nvSpPr>
        <p:spPr>
          <a:xfrm>
            <a:off x="5205389" y="1865670"/>
            <a:ext cx="935106" cy="613560"/>
          </a:xfrm>
          <a:prstGeom prs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03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1779"/>
            <a:ext cx="10207752" cy="762000"/>
          </a:xfrm>
        </p:spPr>
        <p:txBody>
          <a:bodyPr vert="horz">
            <a:normAutofit fontScale="90000"/>
          </a:bodyPr>
          <a:lstStyle/>
          <a:p>
            <a:pPr>
              <a:defRPr/>
            </a:pPr>
            <a:r>
              <a:rPr lang="en-US" altLang="ko-KR" sz="3600" dirty="0" smtClean="0"/>
              <a:t>FPF2895C &amp; FPF2595 </a:t>
            </a:r>
            <a:r>
              <a:rPr lang="en-US" altLang="ko-KR" dirty="0" smtClean="0"/>
              <a:t/>
            </a:r>
            <a:br>
              <a:rPr lang="en-US" altLang="ko-KR" dirty="0" smtClean="0"/>
            </a:br>
            <a:r>
              <a:rPr lang="en-US" altLang="ko-KR" sz="2200" dirty="0" smtClean="0"/>
              <a:t>Application with Multiple Type C Ports in Notebook</a:t>
            </a:r>
            <a:endParaRPr lang="en-US" sz="1800"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24</a:t>
            </a:fld>
            <a:endParaRPr lang="en-US" dirty="0"/>
          </a:p>
        </p:txBody>
      </p:sp>
      <p:grpSp>
        <p:nvGrpSpPr>
          <p:cNvPr id="9" name="Group 95"/>
          <p:cNvGrpSpPr/>
          <p:nvPr/>
        </p:nvGrpSpPr>
        <p:grpSpPr>
          <a:xfrm>
            <a:off x="397463" y="1462143"/>
            <a:ext cx="8633111" cy="4339217"/>
            <a:chOff x="-269802" y="1681084"/>
            <a:chExt cx="8633111" cy="3483825"/>
          </a:xfrm>
        </p:grpSpPr>
        <p:cxnSp>
          <p:nvCxnSpPr>
            <p:cNvPr id="11" name="Straight Connector 10"/>
            <p:cNvCxnSpPr/>
            <p:nvPr/>
          </p:nvCxnSpPr>
          <p:spPr>
            <a:xfrm>
              <a:off x="1072018" y="1944947"/>
              <a:ext cx="6254642"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2" name="Rectangle 11"/>
            <p:cNvSpPr/>
            <p:nvPr/>
          </p:nvSpPr>
          <p:spPr>
            <a:xfrm>
              <a:off x="1141514" y="1681084"/>
              <a:ext cx="208488" cy="923520"/>
            </a:xfrm>
            <a:prstGeom prst="rect">
              <a:avLst/>
            </a:prstGeom>
            <a:solidFill>
              <a:srgbClr val="FFC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Arial" pitchFamily="34" charset="0"/>
                <a:ea typeface="+mn-ea"/>
                <a:cs typeface="Arial" pitchFamily="34" charset="0"/>
              </a:endParaRPr>
            </a:p>
          </p:txBody>
        </p:sp>
        <p:sp>
          <p:nvSpPr>
            <p:cNvPr id="13" name="TextBox 12"/>
            <p:cNvSpPr txBox="1"/>
            <p:nvPr/>
          </p:nvSpPr>
          <p:spPr>
            <a:xfrm>
              <a:off x="-204275" y="2018585"/>
              <a:ext cx="1250928" cy="2588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Type C Port #1</a:t>
              </a:r>
            </a:p>
          </p:txBody>
        </p:sp>
        <p:sp>
          <p:nvSpPr>
            <p:cNvPr id="14" name="Rectangle 13"/>
            <p:cNvSpPr/>
            <p:nvPr/>
          </p:nvSpPr>
          <p:spPr>
            <a:xfrm>
              <a:off x="7326660" y="1704891"/>
              <a:ext cx="972944" cy="46176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System</a:t>
              </a:r>
            </a:p>
          </p:txBody>
        </p:sp>
        <p:cxnSp>
          <p:nvCxnSpPr>
            <p:cNvPr id="15" name="Straight Connector 14"/>
            <p:cNvCxnSpPr/>
            <p:nvPr/>
          </p:nvCxnSpPr>
          <p:spPr>
            <a:xfrm>
              <a:off x="5797747" y="2340741"/>
              <a:ext cx="2015385"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16" name="Straight Connector 15"/>
            <p:cNvCxnSpPr/>
            <p:nvPr/>
          </p:nvCxnSpPr>
          <p:spPr>
            <a:xfrm>
              <a:off x="7807341" y="2329747"/>
              <a:ext cx="0" cy="430856"/>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7" name="Rectangle 16"/>
            <p:cNvSpPr/>
            <p:nvPr/>
          </p:nvSpPr>
          <p:spPr>
            <a:xfrm>
              <a:off x="5172283" y="1735406"/>
              <a:ext cx="1459417" cy="82522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Buck-Boost Battery Charging Block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w/ power path</a:t>
              </a:r>
            </a:p>
          </p:txBody>
        </p:sp>
        <p:cxnSp>
          <p:nvCxnSpPr>
            <p:cNvPr id="18" name="Straight Connector 17"/>
            <p:cNvCxnSpPr/>
            <p:nvPr/>
          </p:nvCxnSpPr>
          <p:spPr>
            <a:xfrm>
              <a:off x="1780877" y="2743382"/>
              <a:ext cx="2339246"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9" name="Rectangle 18"/>
            <p:cNvSpPr/>
            <p:nvPr/>
          </p:nvSpPr>
          <p:spPr>
            <a:xfrm>
              <a:off x="2044962" y="2513899"/>
              <a:ext cx="1042440" cy="46176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FPF2595</a:t>
              </a:r>
            </a:p>
          </p:txBody>
        </p:sp>
        <p:cxnSp>
          <p:nvCxnSpPr>
            <p:cNvPr id="20" name="Straight Connector 19"/>
            <p:cNvCxnSpPr/>
            <p:nvPr/>
          </p:nvCxnSpPr>
          <p:spPr>
            <a:xfrm>
              <a:off x="1778561" y="1944947"/>
              <a:ext cx="0" cy="790225"/>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21" name="Rectangle 20"/>
            <p:cNvSpPr/>
            <p:nvPr/>
          </p:nvSpPr>
          <p:spPr>
            <a:xfrm>
              <a:off x="7320869" y="2518849"/>
              <a:ext cx="1042440" cy="46176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BATTERIES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(~3S /~13.2V)</a:t>
              </a:r>
            </a:p>
          </p:txBody>
        </p:sp>
        <p:sp>
          <p:nvSpPr>
            <p:cNvPr id="22" name="TextBox 21"/>
            <p:cNvSpPr txBox="1"/>
            <p:nvPr/>
          </p:nvSpPr>
          <p:spPr>
            <a:xfrm>
              <a:off x="-269802" y="4119526"/>
              <a:ext cx="1250928" cy="2588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Type C Port #2</a:t>
              </a:r>
            </a:p>
          </p:txBody>
        </p:sp>
        <p:cxnSp>
          <p:nvCxnSpPr>
            <p:cNvPr id="24" name="Straight Connector 23"/>
            <p:cNvCxnSpPr/>
            <p:nvPr/>
          </p:nvCxnSpPr>
          <p:spPr>
            <a:xfrm>
              <a:off x="3820508" y="1945260"/>
              <a:ext cx="0" cy="2244862"/>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25" name="Straight Connector 24"/>
            <p:cNvCxnSpPr/>
            <p:nvPr/>
          </p:nvCxnSpPr>
          <p:spPr>
            <a:xfrm>
              <a:off x="1062298" y="4182138"/>
              <a:ext cx="2743230"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26" name="Oval 25"/>
            <p:cNvSpPr/>
            <p:nvPr/>
          </p:nvSpPr>
          <p:spPr>
            <a:xfrm>
              <a:off x="3785760" y="1905368"/>
              <a:ext cx="69496" cy="6596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27" name="TextBox 26"/>
            <p:cNvSpPr txBox="1"/>
            <p:nvPr/>
          </p:nvSpPr>
          <p:spPr>
            <a:xfrm>
              <a:off x="7795759" y="2298843"/>
              <a:ext cx="486471"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BAT</a:t>
              </a:r>
            </a:p>
          </p:txBody>
        </p:sp>
        <p:sp>
          <p:nvSpPr>
            <p:cNvPr id="28" name="TextBox 27"/>
            <p:cNvSpPr txBox="1"/>
            <p:nvPr/>
          </p:nvSpPr>
          <p:spPr>
            <a:xfrm>
              <a:off x="3087402" y="1747050"/>
              <a:ext cx="555968"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VOUT</a:t>
              </a:r>
            </a:p>
          </p:txBody>
        </p:sp>
        <p:sp>
          <p:nvSpPr>
            <p:cNvPr id="29" name="TextBox 28"/>
            <p:cNvSpPr txBox="1"/>
            <p:nvPr/>
          </p:nvSpPr>
          <p:spPr>
            <a:xfrm>
              <a:off x="1558490" y="2736535"/>
              <a:ext cx="555968"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VOUT</a:t>
              </a:r>
            </a:p>
          </p:txBody>
        </p:sp>
        <p:sp>
          <p:nvSpPr>
            <p:cNvPr id="30" name="TextBox 29"/>
            <p:cNvSpPr txBox="1"/>
            <p:nvPr/>
          </p:nvSpPr>
          <p:spPr>
            <a:xfrm>
              <a:off x="3013260" y="2737057"/>
              <a:ext cx="486472"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VIN</a:t>
              </a:r>
            </a:p>
          </p:txBody>
        </p:sp>
        <p:sp>
          <p:nvSpPr>
            <p:cNvPr id="31" name="TextBox 30"/>
            <p:cNvSpPr txBox="1"/>
            <p:nvPr/>
          </p:nvSpPr>
          <p:spPr>
            <a:xfrm>
              <a:off x="1694033" y="1729196"/>
              <a:ext cx="416976"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VIN</a:t>
              </a:r>
            </a:p>
          </p:txBody>
        </p:sp>
        <p:sp>
          <p:nvSpPr>
            <p:cNvPr id="32" name="Rectangle 31"/>
            <p:cNvSpPr/>
            <p:nvPr/>
          </p:nvSpPr>
          <p:spPr>
            <a:xfrm>
              <a:off x="2044962" y="4078145"/>
              <a:ext cx="1042440" cy="445918"/>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FPF2895C</a:t>
              </a:r>
            </a:p>
          </p:txBody>
        </p:sp>
        <p:sp>
          <p:nvSpPr>
            <p:cNvPr id="33" name="Rectangle 32"/>
            <p:cNvSpPr/>
            <p:nvPr/>
          </p:nvSpPr>
          <p:spPr>
            <a:xfrm>
              <a:off x="1141514" y="3916629"/>
              <a:ext cx="208488" cy="923520"/>
            </a:xfrm>
            <a:prstGeom prst="rect">
              <a:avLst/>
            </a:prstGeom>
            <a:solidFill>
              <a:srgbClr val="FFC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smtClean="0">
                <a:ln>
                  <a:noFill/>
                </a:ln>
                <a:solidFill>
                  <a:sysClr val="window" lastClr="FFFFFF"/>
                </a:solidFill>
                <a:effectLst/>
                <a:uLnTx/>
                <a:uFillTx/>
                <a:latin typeface="Arial" pitchFamily="34" charset="0"/>
                <a:ea typeface="+mn-ea"/>
                <a:cs typeface="Arial" pitchFamily="34" charset="0"/>
              </a:endParaRPr>
            </a:p>
          </p:txBody>
        </p:sp>
        <p:sp>
          <p:nvSpPr>
            <p:cNvPr id="34" name="Oval 33"/>
            <p:cNvSpPr/>
            <p:nvPr/>
          </p:nvSpPr>
          <p:spPr>
            <a:xfrm>
              <a:off x="1747643" y="1915189"/>
              <a:ext cx="69496" cy="6596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 lastClr="FFFFFF"/>
                </a:solidFill>
                <a:effectLst/>
                <a:uLnTx/>
                <a:uFillTx/>
                <a:latin typeface="Calibri"/>
                <a:ea typeface="+mn-ea"/>
                <a:cs typeface="+mn-cs"/>
              </a:endParaRPr>
            </a:p>
          </p:txBody>
        </p:sp>
        <p:cxnSp>
          <p:nvCxnSpPr>
            <p:cNvPr id="35" name="Straight Connector 34"/>
            <p:cNvCxnSpPr/>
            <p:nvPr/>
          </p:nvCxnSpPr>
          <p:spPr>
            <a:xfrm>
              <a:off x="1772769" y="4928531"/>
              <a:ext cx="2347354"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36" name="TextBox 35"/>
            <p:cNvSpPr txBox="1"/>
            <p:nvPr/>
          </p:nvSpPr>
          <p:spPr>
            <a:xfrm>
              <a:off x="1584412" y="4935572"/>
              <a:ext cx="555968"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VOUT</a:t>
              </a:r>
            </a:p>
          </p:txBody>
        </p:sp>
        <p:sp>
          <p:nvSpPr>
            <p:cNvPr id="37" name="TextBox 36"/>
            <p:cNvSpPr txBox="1"/>
            <p:nvPr/>
          </p:nvSpPr>
          <p:spPr>
            <a:xfrm>
              <a:off x="3052134" y="4948664"/>
              <a:ext cx="486472"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VIN</a:t>
              </a:r>
            </a:p>
          </p:txBody>
        </p:sp>
        <p:sp>
          <p:nvSpPr>
            <p:cNvPr id="38" name="Rectangle 37"/>
            <p:cNvSpPr/>
            <p:nvPr/>
          </p:nvSpPr>
          <p:spPr>
            <a:xfrm>
              <a:off x="2044962" y="4703149"/>
              <a:ext cx="1042440" cy="461760"/>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FPF2895C</a:t>
              </a:r>
            </a:p>
          </p:txBody>
        </p:sp>
        <p:sp>
          <p:nvSpPr>
            <p:cNvPr id="41" name="Rectangle 40"/>
            <p:cNvSpPr/>
            <p:nvPr/>
          </p:nvSpPr>
          <p:spPr>
            <a:xfrm>
              <a:off x="2044962" y="1849743"/>
              <a:ext cx="1042440" cy="479355"/>
            </a:xfrm>
            <a:prstGeom prst="rect">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ysClr val="window" lastClr="FFFFFF"/>
                  </a:solidFill>
                  <a:effectLst/>
                  <a:uLnTx/>
                  <a:uFillTx/>
                  <a:latin typeface="Arial" pitchFamily="34" charset="0"/>
                  <a:ea typeface="+mn-ea"/>
                  <a:cs typeface="Arial" pitchFamily="34" charset="0"/>
                </a:rPr>
                <a:t>FPF2895C</a:t>
              </a:r>
            </a:p>
          </p:txBody>
        </p:sp>
        <p:cxnSp>
          <p:nvCxnSpPr>
            <p:cNvPr id="45" name="Straight Connector 44"/>
            <p:cNvCxnSpPr/>
            <p:nvPr/>
          </p:nvCxnSpPr>
          <p:spPr>
            <a:xfrm flipV="1">
              <a:off x="4120123" y="3103542"/>
              <a:ext cx="2475040" cy="9247"/>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46" name="Straight Connector 45"/>
            <p:cNvCxnSpPr/>
            <p:nvPr/>
          </p:nvCxnSpPr>
          <p:spPr>
            <a:xfrm flipV="1">
              <a:off x="4120123" y="2739028"/>
              <a:ext cx="0" cy="380375"/>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47" name="Rectangle 46"/>
            <p:cNvSpPr/>
            <p:nvPr/>
          </p:nvSpPr>
          <p:spPr>
            <a:xfrm>
              <a:off x="5344235" y="2875410"/>
              <a:ext cx="972944" cy="46176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Buck Converter</a:t>
              </a:r>
            </a:p>
          </p:txBody>
        </p:sp>
        <p:sp>
          <p:nvSpPr>
            <p:cNvPr id="48" name="TextBox 47"/>
            <p:cNvSpPr txBox="1"/>
            <p:nvPr/>
          </p:nvSpPr>
          <p:spPr>
            <a:xfrm>
              <a:off x="6525667" y="2993602"/>
              <a:ext cx="486471" cy="17297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BAT</a:t>
              </a:r>
            </a:p>
          </p:txBody>
        </p:sp>
        <p:sp>
          <p:nvSpPr>
            <p:cNvPr id="49" name="TextBox 48"/>
            <p:cNvSpPr txBox="1"/>
            <p:nvPr/>
          </p:nvSpPr>
          <p:spPr>
            <a:xfrm>
              <a:off x="4927259" y="2900151"/>
              <a:ext cx="486471" cy="17297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5V</a:t>
              </a:r>
            </a:p>
          </p:txBody>
        </p:sp>
        <p:cxnSp>
          <p:nvCxnSpPr>
            <p:cNvPr id="51" name="Straight Connector 50"/>
            <p:cNvCxnSpPr/>
            <p:nvPr/>
          </p:nvCxnSpPr>
          <p:spPr>
            <a:xfrm>
              <a:off x="4120123" y="4924242"/>
              <a:ext cx="2784186"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53" name="Rectangle 52"/>
            <p:cNvSpPr/>
            <p:nvPr/>
          </p:nvSpPr>
          <p:spPr>
            <a:xfrm>
              <a:off x="5653381" y="4701605"/>
              <a:ext cx="972944" cy="46176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ysClr val="windowText" lastClr="000000"/>
                  </a:solidFill>
                  <a:effectLst/>
                  <a:uLnTx/>
                  <a:uFillTx/>
                  <a:latin typeface="Arial" pitchFamily="34" charset="0"/>
                  <a:ea typeface="+mn-ea"/>
                  <a:cs typeface="Arial" pitchFamily="34" charset="0"/>
                </a:rPr>
                <a:t>Buck-Boost Converter</a:t>
              </a:r>
            </a:p>
          </p:txBody>
        </p:sp>
        <p:sp>
          <p:nvSpPr>
            <p:cNvPr id="54" name="TextBox 53"/>
            <p:cNvSpPr txBox="1"/>
            <p:nvPr/>
          </p:nvSpPr>
          <p:spPr>
            <a:xfrm>
              <a:off x="4858973" y="4726345"/>
              <a:ext cx="863903"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5V/12V/20V</a:t>
              </a:r>
            </a:p>
          </p:txBody>
        </p:sp>
        <p:sp>
          <p:nvSpPr>
            <p:cNvPr id="55" name="TextBox 54"/>
            <p:cNvSpPr txBox="1"/>
            <p:nvPr/>
          </p:nvSpPr>
          <p:spPr>
            <a:xfrm>
              <a:off x="3074818" y="4008838"/>
              <a:ext cx="555968"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VOUT</a:t>
              </a:r>
            </a:p>
          </p:txBody>
        </p:sp>
        <p:sp>
          <p:nvSpPr>
            <p:cNvPr id="57" name="TextBox 56"/>
            <p:cNvSpPr txBox="1"/>
            <p:nvPr/>
          </p:nvSpPr>
          <p:spPr>
            <a:xfrm>
              <a:off x="6934262" y="4828845"/>
              <a:ext cx="486471"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BAT</a:t>
              </a:r>
            </a:p>
          </p:txBody>
        </p:sp>
        <p:sp>
          <p:nvSpPr>
            <p:cNvPr id="58" name="Oval 57"/>
            <p:cNvSpPr/>
            <p:nvPr/>
          </p:nvSpPr>
          <p:spPr>
            <a:xfrm>
              <a:off x="1744625" y="4143911"/>
              <a:ext cx="69496" cy="65966"/>
            </a:xfrm>
            <a:prstGeom prst="ellipse">
              <a:avLst/>
            </a:prstGeom>
            <a:solidFill>
              <a:sysClr val="windowText" lastClr="000000"/>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smtClean="0">
                <a:ln>
                  <a:noFill/>
                </a:ln>
                <a:solidFill>
                  <a:sysClr val="window" lastClr="FFFFFF"/>
                </a:solidFill>
                <a:effectLst/>
                <a:uLnTx/>
                <a:uFillTx/>
                <a:latin typeface="Calibri"/>
                <a:ea typeface="+mn-ea"/>
                <a:cs typeface="+mn-cs"/>
              </a:endParaRPr>
            </a:p>
          </p:txBody>
        </p:sp>
        <p:sp>
          <p:nvSpPr>
            <p:cNvPr id="59" name="TextBox 58"/>
            <p:cNvSpPr txBox="1"/>
            <p:nvPr/>
          </p:nvSpPr>
          <p:spPr>
            <a:xfrm>
              <a:off x="1686992" y="4011216"/>
              <a:ext cx="416976"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VIN</a:t>
              </a:r>
            </a:p>
          </p:txBody>
        </p:sp>
        <p:sp>
          <p:nvSpPr>
            <p:cNvPr id="60" name="TextBox 59"/>
            <p:cNvSpPr txBox="1"/>
            <p:nvPr/>
          </p:nvSpPr>
          <p:spPr>
            <a:xfrm>
              <a:off x="651382" y="1763678"/>
              <a:ext cx="486472"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VBUS</a:t>
              </a:r>
            </a:p>
          </p:txBody>
        </p:sp>
        <p:sp>
          <p:nvSpPr>
            <p:cNvPr id="61" name="TextBox 60"/>
            <p:cNvSpPr txBox="1"/>
            <p:nvPr/>
          </p:nvSpPr>
          <p:spPr>
            <a:xfrm>
              <a:off x="681514" y="3976940"/>
              <a:ext cx="486472" cy="21318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VBUS</a:t>
              </a:r>
            </a:p>
          </p:txBody>
        </p:sp>
      </p:grpSp>
      <p:sp>
        <p:nvSpPr>
          <p:cNvPr id="2" name="Right Arrow 1"/>
          <p:cNvSpPr/>
          <p:nvPr/>
        </p:nvSpPr>
        <p:spPr>
          <a:xfrm>
            <a:off x="2657606" y="1159050"/>
            <a:ext cx="1396638" cy="51665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kern="0" dirty="0" smtClean="0">
                <a:solidFill>
                  <a:sysClr val="window" lastClr="FFFFFF"/>
                </a:solidFill>
                <a:latin typeface="Arial" pitchFamily="34" charset="0"/>
                <a:cs typeface="Arial" pitchFamily="34" charset="0"/>
              </a:rPr>
              <a:t>Input: 20V@5A</a:t>
            </a:r>
            <a:endParaRPr lang="en-US" sz="1200" b="1" kern="0" dirty="0">
              <a:solidFill>
                <a:sysClr val="window" lastClr="FFFFFF"/>
              </a:solidFill>
              <a:latin typeface="Arial" pitchFamily="34" charset="0"/>
              <a:cs typeface="Arial" pitchFamily="34" charset="0"/>
            </a:endParaRPr>
          </a:p>
        </p:txBody>
      </p:sp>
      <p:sp>
        <p:nvSpPr>
          <p:cNvPr id="90" name="Right Arrow 89"/>
          <p:cNvSpPr/>
          <p:nvPr/>
        </p:nvSpPr>
        <p:spPr>
          <a:xfrm>
            <a:off x="2657606" y="3906384"/>
            <a:ext cx="1396638" cy="50555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kern="0" dirty="0" smtClean="0">
                <a:solidFill>
                  <a:sysClr val="window" lastClr="FFFFFF"/>
                </a:solidFill>
                <a:latin typeface="Arial" pitchFamily="34" charset="0"/>
                <a:cs typeface="Arial" pitchFamily="34" charset="0"/>
              </a:rPr>
              <a:t>Input: 20V@5A</a:t>
            </a:r>
            <a:endParaRPr lang="en-US" sz="1200" b="1" kern="0" dirty="0">
              <a:solidFill>
                <a:sysClr val="window" lastClr="FFFFFF"/>
              </a:solidFill>
              <a:latin typeface="Arial" pitchFamily="34" charset="0"/>
              <a:cs typeface="Arial" pitchFamily="34" charset="0"/>
            </a:endParaRPr>
          </a:p>
        </p:txBody>
      </p:sp>
      <p:sp>
        <p:nvSpPr>
          <p:cNvPr id="93" name="Left Arrow 92"/>
          <p:cNvSpPr/>
          <p:nvPr/>
        </p:nvSpPr>
        <p:spPr>
          <a:xfrm>
            <a:off x="2359398" y="3048660"/>
            <a:ext cx="1531334" cy="401747"/>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kern="0" dirty="0" smtClean="0">
                <a:solidFill>
                  <a:sysClr val="window" lastClr="FFFFFF"/>
                </a:solidFill>
                <a:latin typeface="Arial" pitchFamily="34" charset="0"/>
                <a:cs typeface="Arial" pitchFamily="34" charset="0"/>
              </a:rPr>
              <a:t>Output</a:t>
            </a:r>
            <a:r>
              <a:rPr lang="en-US" sz="1200" b="1" kern="0" dirty="0">
                <a:solidFill>
                  <a:sysClr val="window" lastClr="FFFFFF"/>
                </a:solidFill>
                <a:latin typeface="Arial" pitchFamily="34" charset="0"/>
                <a:cs typeface="Arial" pitchFamily="34" charset="0"/>
              </a:rPr>
              <a:t>: </a:t>
            </a:r>
            <a:r>
              <a:rPr lang="en-US" sz="1200" b="1" kern="0" dirty="0" smtClean="0">
                <a:solidFill>
                  <a:sysClr val="window" lastClr="FFFFFF"/>
                </a:solidFill>
                <a:latin typeface="Arial" pitchFamily="34" charset="0"/>
                <a:cs typeface="Arial" pitchFamily="34" charset="0"/>
              </a:rPr>
              <a:t>5V@3A</a:t>
            </a:r>
            <a:endParaRPr lang="en-US" sz="1200" b="1" kern="0" dirty="0">
              <a:solidFill>
                <a:sysClr val="window" lastClr="FFFFFF"/>
              </a:solidFill>
              <a:latin typeface="Arial" pitchFamily="34" charset="0"/>
              <a:cs typeface="Arial" pitchFamily="34" charset="0"/>
            </a:endParaRPr>
          </a:p>
        </p:txBody>
      </p:sp>
      <p:sp>
        <p:nvSpPr>
          <p:cNvPr id="94" name="Left Arrow 93"/>
          <p:cNvSpPr/>
          <p:nvPr/>
        </p:nvSpPr>
        <p:spPr>
          <a:xfrm>
            <a:off x="2289484" y="5731306"/>
            <a:ext cx="1531334" cy="432564"/>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200" b="1" kern="0" dirty="0" smtClean="0">
                <a:solidFill>
                  <a:sysClr val="window" lastClr="FFFFFF"/>
                </a:solidFill>
                <a:latin typeface="Arial" pitchFamily="34" charset="0"/>
                <a:cs typeface="Arial" pitchFamily="34" charset="0"/>
              </a:rPr>
              <a:t>Output</a:t>
            </a:r>
            <a:r>
              <a:rPr lang="en-US" sz="1200" b="1" kern="0" dirty="0">
                <a:solidFill>
                  <a:sysClr val="window" lastClr="FFFFFF"/>
                </a:solidFill>
                <a:latin typeface="Arial" pitchFamily="34" charset="0"/>
                <a:cs typeface="Arial" pitchFamily="34" charset="0"/>
              </a:rPr>
              <a:t>: </a:t>
            </a:r>
            <a:r>
              <a:rPr lang="en-US" sz="1200" b="1" kern="0" dirty="0" smtClean="0">
                <a:solidFill>
                  <a:sysClr val="window" lastClr="FFFFFF"/>
                </a:solidFill>
                <a:latin typeface="Arial" pitchFamily="34" charset="0"/>
                <a:cs typeface="Arial" pitchFamily="34" charset="0"/>
              </a:rPr>
              <a:t>20V@5A</a:t>
            </a:r>
            <a:endParaRPr lang="en-US" sz="1200" b="1" kern="0" dirty="0">
              <a:solidFill>
                <a:sysClr val="window" lastClr="FFFFFF"/>
              </a:solidFill>
              <a:latin typeface="Arial" pitchFamily="34" charset="0"/>
              <a:cs typeface="Arial" pitchFamily="34" charset="0"/>
            </a:endParaRPr>
          </a:p>
        </p:txBody>
      </p:sp>
      <p:cxnSp>
        <p:nvCxnSpPr>
          <p:cNvPr id="105" name="Straight Connector 104"/>
          <p:cNvCxnSpPr/>
          <p:nvPr/>
        </p:nvCxnSpPr>
        <p:spPr>
          <a:xfrm flipH="1">
            <a:off x="2446638" y="4577287"/>
            <a:ext cx="93" cy="933827"/>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10" name="Rectangle 109"/>
          <p:cNvSpPr/>
          <p:nvPr/>
        </p:nvSpPr>
        <p:spPr>
          <a:xfrm>
            <a:off x="8604295" y="3450407"/>
            <a:ext cx="3220995" cy="2166551"/>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600"/>
              </a:spcAft>
              <a:buSzPct val="100000"/>
              <a:defRPr/>
            </a:pPr>
            <a:r>
              <a:rPr lang="en-US" sz="1200" dirty="0" smtClean="0">
                <a:solidFill>
                  <a:schemeClr val="tx1"/>
                </a:solidFill>
                <a:latin typeface="Arial" pitchFamily="34" charset="0"/>
                <a:cs typeface="Arial" pitchFamily="34" charset="0"/>
              </a:rPr>
              <a:t>Provide flexible solution for multiple Type C application with different configurations:</a:t>
            </a:r>
          </a:p>
          <a:p>
            <a:pPr fontAlgn="auto">
              <a:spcBef>
                <a:spcPts val="0"/>
              </a:spcBef>
              <a:spcAft>
                <a:spcPts val="600"/>
              </a:spcAft>
              <a:buSzPct val="100000"/>
              <a:defRPr/>
            </a:pPr>
            <a:endParaRPr lang="en-US" sz="1200" dirty="0" smtClean="0">
              <a:solidFill>
                <a:schemeClr val="tx1"/>
              </a:solidFill>
              <a:latin typeface="Arial" pitchFamily="34" charset="0"/>
              <a:cs typeface="Arial" pitchFamily="34" charset="0"/>
            </a:endParaRPr>
          </a:p>
          <a:p>
            <a:pPr marL="171450" indent="-171450" fontAlgn="auto">
              <a:spcBef>
                <a:spcPts val="0"/>
              </a:spcBef>
              <a:spcAft>
                <a:spcPts val="600"/>
              </a:spcAft>
              <a:buSzPct val="100000"/>
              <a:buFont typeface="Wingdings" panose="05000000000000000000" pitchFamily="2" charset="2"/>
              <a:buChar char="Ø"/>
              <a:defRPr/>
            </a:pPr>
            <a:r>
              <a:rPr lang="en-US" sz="1200" dirty="0" smtClean="0">
                <a:solidFill>
                  <a:schemeClr val="tx1"/>
                </a:solidFill>
                <a:latin typeface="Arial" pitchFamily="34" charset="0"/>
                <a:cs typeface="Arial" pitchFamily="34" charset="0"/>
              </a:rPr>
              <a:t>Port #1: 20V, 5A SINK path</a:t>
            </a:r>
          </a:p>
          <a:p>
            <a:pPr lvl="1">
              <a:spcAft>
                <a:spcPts val="600"/>
              </a:spcAft>
              <a:buSzPct val="100000"/>
              <a:defRPr/>
            </a:pPr>
            <a:r>
              <a:rPr lang="en-US" sz="1200" dirty="0">
                <a:solidFill>
                  <a:schemeClr val="tx1"/>
                </a:solidFill>
                <a:latin typeface="Arial" pitchFamily="34" charset="0"/>
                <a:cs typeface="Arial" pitchFamily="34" charset="0"/>
              </a:rPr>
              <a:t> </a:t>
            </a:r>
            <a:r>
              <a:rPr lang="en-US" sz="1200" dirty="0" smtClean="0">
                <a:solidFill>
                  <a:schemeClr val="tx1"/>
                </a:solidFill>
                <a:latin typeface="Arial" pitchFamily="34" charset="0"/>
                <a:cs typeface="Arial" pitchFamily="34" charset="0"/>
              </a:rPr>
              <a:t>      5V, 3A SOURCE path</a:t>
            </a:r>
          </a:p>
          <a:p>
            <a:pPr lvl="1">
              <a:spcAft>
                <a:spcPts val="600"/>
              </a:spcAft>
              <a:buSzPct val="100000"/>
              <a:defRPr/>
            </a:pPr>
            <a:endParaRPr lang="en-US" sz="1200" dirty="0" smtClean="0">
              <a:solidFill>
                <a:schemeClr val="tx1"/>
              </a:solidFill>
              <a:latin typeface="Arial" pitchFamily="34" charset="0"/>
              <a:cs typeface="Arial" pitchFamily="34" charset="0"/>
            </a:endParaRPr>
          </a:p>
          <a:p>
            <a:pPr marL="228600" indent="-228600">
              <a:spcAft>
                <a:spcPts val="600"/>
              </a:spcAft>
              <a:buSzPct val="100000"/>
              <a:buFont typeface="Wingdings" panose="05000000000000000000" pitchFamily="2" charset="2"/>
              <a:buChar char="Ø"/>
              <a:defRPr/>
            </a:pPr>
            <a:r>
              <a:rPr lang="en-US" sz="1200" dirty="0" smtClean="0">
                <a:solidFill>
                  <a:schemeClr val="tx1"/>
                </a:solidFill>
                <a:latin typeface="Arial" pitchFamily="34" charset="0"/>
                <a:cs typeface="Arial" pitchFamily="34" charset="0"/>
              </a:rPr>
              <a:t>Port #2: 20V, 5A SINK path</a:t>
            </a:r>
          </a:p>
          <a:p>
            <a:pPr>
              <a:spcAft>
                <a:spcPts val="600"/>
              </a:spcAft>
              <a:buSzPct val="100000"/>
              <a:defRPr/>
            </a:pPr>
            <a:r>
              <a:rPr lang="en-US" sz="1200" dirty="0" smtClean="0">
                <a:solidFill>
                  <a:schemeClr val="tx1"/>
                </a:solidFill>
                <a:latin typeface="Arial" pitchFamily="34" charset="0"/>
                <a:cs typeface="Arial" pitchFamily="34" charset="0"/>
              </a:rPr>
              <a:t>                   </a:t>
            </a:r>
            <a:r>
              <a:rPr lang="en-US" sz="1200" dirty="0">
                <a:solidFill>
                  <a:schemeClr val="tx1"/>
                </a:solidFill>
                <a:latin typeface="Arial" pitchFamily="34" charset="0"/>
                <a:cs typeface="Arial" pitchFamily="34" charset="0"/>
              </a:rPr>
              <a:t>20V, 5A </a:t>
            </a:r>
            <a:r>
              <a:rPr lang="en-US" sz="1200" dirty="0" smtClean="0">
                <a:solidFill>
                  <a:schemeClr val="tx1"/>
                </a:solidFill>
                <a:latin typeface="Arial" pitchFamily="34" charset="0"/>
                <a:cs typeface="Arial" pitchFamily="34" charset="0"/>
              </a:rPr>
              <a:t>SOURCE </a:t>
            </a:r>
            <a:r>
              <a:rPr lang="en-US" sz="1200" dirty="0">
                <a:solidFill>
                  <a:schemeClr val="tx1"/>
                </a:solidFill>
                <a:latin typeface="Arial" pitchFamily="34" charset="0"/>
                <a:cs typeface="Arial" pitchFamily="34" charset="0"/>
              </a:rPr>
              <a:t>path</a:t>
            </a:r>
          </a:p>
          <a:p>
            <a:pPr>
              <a:spcAft>
                <a:spcPts val="600"/>
              </a:spcAft>
              <a:buSzPct val="100000"/>
              <a:defRPr/>
            </a:pP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29122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vert="horz">
            <a:normAutofit/>
          </a:bodyPr>
          <a:lstStyle/>
          <a:p>
            <a:pPr>
              <a:defRPr/>
            </a:pPr>
            <a:r>
              <a:rPr lang="en-US" altLang="ko-KR" b="1" dirty="0" smtClean="0">
                <a:ea typeface="굴림" pitchFamily="50" charset="-127"/>
                <a:cs typeface="Arial" pitchFamily="34" charset="0"/>
              </a:rPr>
              <a:t>Comparison Table</a:t>
            </a:r>
            <a:endParaRPr lang="en-US" b="1" dirty="0" smtClean="0"/>
          </a:p>
        </p:txBody>
      </p:sp>
      <p:sp>
        <p:nvSpPr>
          <p:cNvPr id="4" name="Date Placeholder 3"/>
          <p:cNvSpPr>
            <a:spLocks noGrp="1"/>
          </p:cNvSpPr>
          <p:nvPr>
            <p:ph type="dt" sz="half" idx="10"/>
          </p:nvPr>
        </p:nvSpPr>
        <p:spPr>
          <a:xfrm>
            <a:off x="1420207"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378178" y="6356350"/>
            <a:ext cx="663222" cy="365125"/>
          </a:xfrm>
          <a:prstGeom prst="rect">
            <a:avLst/>
          </a:prstGeom>
        </p:spPr>
        <p:txBody>
          <a:bodyPr/>
          <a:lstStyle/>
          <a:p>
            <a:fld id="{5853B473-0271-47CF-900A-D77E281FB591}" type="slidenum">
              <a:rPr lang="en-US" smtClean="0"/>
              <a:pPr/>
              <a:t>25</a:t>
            </a:fld>
            <a:endParaRPr lang="en-US" dirty="0"/>
          </a:p>
        </p:txBody>
      </p:sp>
      <p:graphicFrame>
        <p:nvGraphicFramePr>
          <p:cNvPr id="2" name="Table 1"/>
          <p:cNvGraphicFramePr>
            <a:graphicFrameLocks noGrp="1"/>
          </p:cNvGraphicFramePr>
          <p:nvPr>
            <p:extLst/>
          </p:nvPr>
        </p:nvGraphicFramePr>
        <p:xfrm>
          <a:off x="845725" y="1118480"/>
          <a:ext cx="10578655" cy="4155687"/>
        </p:xfrm>
        <a:graphic>
          <a:graphicData uri="http://schemas.openxmlformats.org/drawingml/2006/table">
            <a:tbl>
              <a:tblPr>
                <a:tableStyleId>{5940675A-B579-460E-94D1-54222C63F5DA}</a:tableStyleId>
              </a:tblPr>
              <a:tblGrid>
                <a:gridCol w="3190111">
                  <a:extLst>
                    <a:ext uri="{9D8B030D-6E8A-4147-A177-3AD203B41FA5}">
                      <a16:colId xmlns="" xmlns:a16="http://schemas.microsoft.com/office/drawing/2014/main" val="20000"/>
                    </a:ext>
                  </a:extLst>
                </a:gridCol>
                <a:gridCol w="2596520">
                  <a:extLst>
                    <a:ext uri="{9D8B030D-6E8A-4147-A177-3AD203B41FA5}">
                      <a16:colId xmlns="" xmlns:a16="http://schemas.microsoft.com/office/drawing/2014/main" val="20001"/>
                    </a:ext>
                  </a:extLst>
                </a:gridCol>
                <a:gridCol w="2279113">
                  <a:extLst>
                    <a:ext uri="{9D8B030D-6E8A-4147-A177-3AD203B41FA5}">
                      <a16:colId xmlns="" xmlns:a16="http://schemas.microsoft.com/office/drawing/2014/main" val="20002"/>
                    </a:ext>
                  </a:extLst>
                </a:gridCol>
                <a:gridCol w="2512911">
                  <a:extLst>
                    <a:ext uri="{9D8B030D-6E8A-4147-A177-3AD203B41FA5}">
                      <a16:colId xmlns="" xmlns:a16="http://schemas.microsoft.com/office/drawing/2014/main" val="20003"/>
                    </a:ext>
                  </a:extLst>
                </a:gridCol>
              </a:tblGrid>
              <a:tr h="483198">
                <a:tc>
                  <a:txBody>
                    <a:bodyPr/>
                    <a:lstStyle/>
                    <a:p>
                      <a:pPr algn="ctr" fontAlgn="ctr"/>
                      <a:r>
                        <a:rPr lang="en-US" sz="1600" b="1" u="none" strike="noStrike" dirty="0">
                          <a:solidFill>
                            <a:schemeClr val="bg1"/>
                          </a:solidFill>
                          <a:latin typeface="Arial" pitchFamily="34" charset="0"/>
                          <a:cs typeface="Arial" pitchFamily="34" charset="0"/>
                        </a:rPr>
                        <a:t>Key Parameters</a:t>
                      </a:r>
                      <a:endParaRPr lang="en-US" sz="1600" b="1" i="0" u="none" strike="noStrike" dirty="0">
                        <a:solidFill>
                          <a:schemeClr val="bg1"/>
                        </a:solidFill>
                        <a:latin typeface="Arial" pitchFamily="34" charset="0"/>
                        <a:cs typeface="Arial" pitchFamily="34" charset="0"/>
                      </a:endParaRPr>
                    </a:p>
                  </a:txBody>
                  <a:tcPr marL="5502" marR="5502" marT="5503" marB="0" anchor="ctr">
                    <a:solidFill>
                      <a:schemeClr val="accent5">
                        <a:lumMod val="75000"/>
                      </a:schemeClr>
                    </a:solidFill>
                  </a:tcPr>
                </a:tc>
                <a:tc>
                  <a:txBody>
                    <a:bodyPr/>
                    <a:lstStyle/>
                    <a:p>
                      <a:pPr algn="ctr" fontAlgn="ctr"/>
                      <a:r>
                        <a:rPr lang="en-US" sz="1600" b="1" u="none" strike="noStrike" dirty="0" smtClean="0">
                          <a:solidFill>
                            <a:schemeClr val="bg1"/>
                          </a:solidFill>
                          <a:latin typeface="Arial" pitchFamily="34" charset="0"/>
                          <a:cs typeface="Arial" pitchFamily="34" charset="0"/>
                        </a:rPr>
                        <a:t>FPF2495C</a:t>
                      </a:r>
                      <a:endParaRPr lang="en-US" sz="1600" b="1" i="0" u="none" strike="noStrike" dirty="0">
                        <a:solidFill>
                          <a:schemeClr val="bg1"/>
                        </a:solidFill>
                        <a:latin typeface="Arial" pitchFamily="34" charset="0"/>
                        <a:cs typeface="Arial" pitchFamily="34" charset="0"/>
                      </a:endParaRPr>
                    </a:p>
                  </a:txBody>
                  <a:tcPr marL="5502" marR="5502" marT="5503" marB="0" anchor="ctr">
                    <a:solidFill>
                      <a:schemeClr val="accent5">
                        <a:lumMod val="75000"/>
                      </a:schemeClr>
                    </a:solidFill>
                  </a:tcPr>
                </a:tc>
                <a:tc>
                  <a:txBody>
                    <a:bodyPr/>
                    <a:lstStyle/>
                    <a:p>
                      <a:pPr algn="ctr" fontAlgn="ctr"/>
                      <a:r>
                        <a:rPr lang="en-US" sz="1600" b="1" u="none" strike="noStrike" dirty="0" smtClean="0">
                          <a:solidFill>
                            <a:schemeClr val="bg1"/>
                          </a:solidFill>
                          <a:latin typeface="Arial" pitchFamily="34" charset="0"/>
                          <a:cs typeface="Arial" pitchFamily="34" charset="0"/>
                        </a:rPr>
                        <a:t>FPF2595</a:t>
                      </a:r>
                      <a:endParaRPr lang="en-US" sz="1600" b="1" i="0" u="none" strike="noStrike" dirty="0">
                        <a:solidFill>
                          <a:schemeClr val="bg1"/>
                        </a:solidFill>
                        <a:latin typeface="Arial" pitchFamily="34" charset="0"/>
                        <a:cs typeface="Arial" pitchFamily="34" charset="0"/>
                      </a:endParaRPr>
                    </a:p>
                  </a:txBody>
                  <a:tcPr marL="5502" marR="5502" marT="5503" marB="0" anchor="ctr">
                    <a:solidFill>
                      <a:schemeClr val="accent5">
                        <a:lumMod val="75000"/>
                      </a:schemeClr>
                    </a:solidFill>
                  </a:tcPr>
                </a:tc>
                <a:tc>
                  <a:txBody>
                    <a:bodyPr/>
                    <a:lstStyle/>
                    <a:p>
                      <a:pPr algn="ctr" fontAlgn="ctr"/>
                      <a:r>
                        <a:rPr lang="en-US" sz="1600" b="1" u="none" strike="noStrike" dirty="0" smtClean="0">
                          <a:solidFill>
                            <a:schemeClr val="bg1"/>
                          </a:solidFill>
                          <a:latin typeface="Arial" pitchFamily="34" charset="0"/>
                          <a:cs typeface="Arial" pitchFamily="34" charset="0"/>
                        </a:rPr>
                        <a:t>FPF2895C</a:t>
                      </a:r>
                      <a:endParaRPr lang="en-US" sz="1600" b="1" i="0" u="none" strike="noStrike" dirty="0">
                        <a:solidFill>
                          <a:schemeClr val="bg1"/>
                        </a:solidFill>
                        <a:latin typeface="Arial" pitchFamily="34" charset="0"/>
                        <a:cs typeface="Arial" pitchFamily="34" charset="0"/>
                      </a:endParaRPr>
                    </a:p>
                  </a:txBody>
                  <a:tcPr marL="5502" marR="5502" marT="5503" marB="0" anchor="ctr">
                    <a:solidFill>
                      <a:schemeClr val="accent5">
                        <a:lumMod val="75000"/>
                      </a:schemeClr>
                    </a:solidFill>
                  </a:tcPr>
                </a:tc>
                <a:extLst>
                  <a:ext uri="{0D108BD9-81ED-4DB2-BD59-A6C34878D82A}">
                    <a16:rowId xmlns="" xmlns:a16="http://schemas.microsoft.com/office/drawing/2014/main" val="10000"/>
                  </a:ext>
                </a:extLst>
              </a:tr>
              <a:tr h="235625">
                <a:tc>
                  <a:txBody>
                    <a:bodyPr/>
                    <a:lstStyle/>
                    <a:p>
                      <a:pPr algn="ctr" fontAlgn="ctr"/>
                      <a:r>
                        <a:rPr lang="en-US" sz="1200" b="0" i="0" u="none" strike="noStrike" dirty="0" smtClean="0">
                          <a:solidFill>
                            <a:srgbClr val="000000"/>
                          </a:solidFill>
                          <a:latin typeface="Arial" pitchFamily="34" charset="0"/>
                          <a:cs typeface="Arial" pitchFamily="34" charset="0"/>
                        </a:rPr>
                        <a:t>VOUT</a:t>
                      </a:r>
                      <a:r>
                        <a:rPr lang="en-US" sz="1200" b="0" i="0" u="none" strike="noStrike" baseline="0" dirty="0" smtClean="0">
                          <a:solidFill>
                            <a:srgbClr val="000000"/>
                          </a:solidFill>
                          <a:latin typeface="Arial" pitchFamily="34" charset="0"/>
                          <a:cs typeface="Arial" pitchFamily="34" charset="0"/>
                        </a:rPr>
                        <a:t> Absolute Rating</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solidFill>
                            <a:srgbClr val="000000"/>
                          </a:solidFill>
                          <a:latin typeface="Arial" pitchFamily="34" charset="0"/>
                          <a:cs typeface="Arial" pitchFamily="34" charset="0"/>
                        </a:rPr>
                        <a:t>28V</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solidFill>
                            <a:srgbClr val="000000"/>
                          </a:solidFill>
                          <a:latin typeface="Arial" pitchFamily="34" charset="0"/>
                          <a:cs typeface="Arial" pitchFamily="34" charset="0"/>
                        </a:rPr>
                        <a:t>28V</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smtClean="0">
                          <a:solidFill>
                            <a:srgbClr val="000000"/>
                          </a:solidFill>
                          <a:latin typeface="Arial" pitchFamily="34" charset="0"/>
                          <a:cs typeface="Arial" pitchFamily="34" charset="0"/>
                        </a:rPr>
                        <a:t>28V</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1"/>
                  </a:ext>
                </a:extLst>
              </a:tr>
              <a:tr h="235625">
                <a:tc>
                  <a:txBody>
                    <a:bodyPr/>
                    <a:lstStyle/>
                    <a:p>
                      <a:pPr algn="ctr" fontAlgn="ctr"/>
                      <a:r>
                        <a:rPr lang="en-US" sz="1200" b="0" i="0" u="none" strike="noStrike" dirty="0" smtClean="0">
                          <a:solidFill>
                            <a:srgbClr val="000000"/>
                          </a:solidFill>
                          <a:latin typeface="Arial" pitchFamily="34" charset="0"/>
                          <a:cs typeface="Arial" pitchFamily="34" charset="0"/>
                        </a:rPr>
                        <a:t>VIN</a:t>
                      </a:r>
                      <a:r>
                        <a:rPr lang="en-US" sz="1200" b="0" i="0" u="none" strike="noStrike" baseline="0" dirty="0" smtClean="0">
                          <a:solidFill>
                            <a:srgbClr val="000000"/>
                          </a:solidFill>
                          <a:latin typeface="Arial" pitchFamily="34" charset="0"/>
                          <a:cs typeface="Arial" pitchFamily="34" charset="0"/>
                        </a:rPr>
                        <a:t> Absolute Rating</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5V</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5V</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smtClean="0">
                          <a:solidFill>
                            <a:srgbClr val="000000"/>
                          </a:solidFill>
                          <a:latin typeface="Arial" pitchFamily="34" charset="0"/>
                          <a:cs typeface="Arial" pitchFamily="34" charset="0"/>
                        </a:rPr>
                        <a:t>28V</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2"/>
                  </a:ext>
                </a:extLst>
              </a:tr>
              <a:tr h="241955">
                <a:tc>
                  <a:txBody>
                    <a:bodyPr/>
                    <a:lstStyle/>
                    <a:p>
                      <a:pPr algn="ctr" fontAlgn="ctr"/>
                      <a:r>
                        <a:rPr lang="en-US" sz="1200" u="none" strike="noStrike" dirty="0">
                          <a:solidFill>
                            <a:srgbClr val="000000"/>
                          </a:solidFill>
                          <a:latin typeface="Arial" pitchFamily="34" charset="0"/>
                          <a:cs typeface="Arial" pitchFamily="34" charset="0"/>
                        </a:rPr>
                        <a:t>Max Current</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2A</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3.5A</a:t>
                      </a:r>
                    </a:p>
                  </a:txBody>
                  <a:tcPr marL="5502" marR="5502" marT="5503" marB="0" anchor="ctr">
                    <a:noFill/>
                  </a:tcPr>
                </a:tc>
                <a:tc>
                  <a:txBody>
                    <a:bodyPr/>
                    <a:lstStyle/>
                    <a:p>
                      <a:pPr algn="ctr" fontAlgn="ctr"/>
                      <a:r>
                        <a:rPr lang="en-US" sz="1200" u="none" strike="noStrike" dirty="0" smtClean="0">
                          <a:solidFill>
                            <a:srgbClr val="000000"/>
                          </a:solidFill>
                          <a:latin typeface="Arial" pitchFamily="34" charset="0"/>
                          <a:cs typeface="Arial" pitchFamily="34" charset="0"/>
                        </a:rPr>
                        <a:t>5A</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3"/>
                  </a:ext>
                </a:extLst>
              </a:tr>
              <a:tr h="293276">
                <a:tc>
                  <a:txBody>
                    <a:bodyPr/>
                    <a:lstStyle/>
                    <a:p>
                      <a:pPr algn="ctr" fontAlgn="ctr"/>
                      <a:r>
                        <a:rPr lang="en-US" sz="1200" u="none" strike="noStrike" dirty="0">
                          <a:solidFill>
                            <a:srgbClr val="000000"/>
                          </a:solidFill>
                          <a:latin typeface="Arial" pitchFamily="34" charset="0"/>
                          <a:cs typeface="Arial" pitchFamily="34" charset="0"/>
                        </a:rPr>
                        <a:t>Ron @ 5V, </a:t>
                      </a:r>
                      <a:r>
                        <a:rPr lang="en-US" sz="1200" u="none" strike="noStrike" dirty="0" smtClean="0">
                          <a:solidFill>
                            <a:srgbClr val="000000"/>
                          </a:solidFill>
                          <a:latin typeface="Arial" pitchFamily="34" charset="0"/>
                          <a:cs typeface="Arial" pitchFamily="34" charset="0"/>
                        </a:rPr>
                        <a:t>25 °C</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u="none" strike="noStrike" dirty="0" err="1" smtClean="0">
                          <a:solidFill>
                            <a:srgbClr val="000000"/>
                          </a:solidFill>
                          <a:latin typeface="Arial" pitchFamily="34" charset="0"/>
                          <a:cs typeface="Arial" pitchFamily="34" charset="0"/>
                        </a:rPr>
                        <a:t>typ</a:t>
                      </a:r>
                      <a:r>
                        <a:rPr lang="en-US" sz="1200" u="none" strike="noStrike" dirty="0" smtClean="0">
                          <a:solidFill>
                            <a:srgbClr val="000000"/>
                          </a:solidFill>
                          <a:latin typeface="Arial" pitchFamily="34" charset="0"/>
                          <a:cs typeface="Arial" pitchFamily="34" charset="0"/>
                        </a:rPr>
                        <a:t> 70m</a:t>
                      </a:r>
                      <a:r>
                        <a:rPr lang="el-GR" sz="1200" u="none" strike="noStrike" dirty="0" smtClean="0">
                          <a:solidFill>
                            <a:srgbClr val="000000"/>
                          </a:solidFill>
                          <a:latin typeface="Arial" pitchFamily="34" charset="0"/>
                          <a:cs typeface="Arial" pitchFamily="34" charset="0"/>
                        </a:rPr>
                        <a:t>Ω</a:t>
                      </a:r>
                      <a:endParaRPr lang="el-GR"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solidFill>
                            <a:srgbClr val="000000"/>
                          </a:solidFill>
                          <a:latin typeface="Arial" pitchFamily="34" charset="0"/>
                          <a:cs typeface="Arial" pitchFamily="34" charset="0"/>
                        </a:rPr>
                        <a:t>Typ</a:t>
                      </a:r>
                      <a:r>
                        <a:rPr lang="en-US" sz="1200" u="none" strike="noStrike" baseline="0" dirty="0" smtClean="0">
                          <a:solidFill>
                            <a:srgbClr val="000000"/>
                          </a:solidFill>
                          <a:latin typeface="Arial" pitchFamily="34" charset="0"/>
                          <a:cs typeface="Arial" pitchFamily="34" charset="0"/>
                        </a:rPr>
                        <a:t> 35</a:t>
                      </a:r>
                      <a:r>
                        <a:rPr lang="en-US" sz="1200" u="none" strike="noStrike" dirty="0" smtClean="0">
                          <a:solidFill>
                            <a:srgbClr val="000000"/>
                          </a:solidFill>
                          <a:latin typeface="Arial" pitchFamily="34" charset="0"/>
                          <a:cs typeface="Arial" pitchFamily="34" charset="0"/>
                        </a:rPr>
                        <a:t>m</a:t>
                      </a:r>
                      <a:r>
                        <a:rPr lang="el-GR" sz="1200" u="none" strike="noStrike" dirty="0" smtClean="0">
                          <a:solidFill>
                            <a:srgbClr val="000000"/>
                          </a:solidFill>
                          <a:latin typeface="Arial" pitchFamily="34" charset="0"/>
                          <a:cs typeface="Arial" pitchFamily="34" charset="0"/>
                        </a:rPr>
                        <a:t>Ω</a:t>
                      </a:r>
                      <a:endParaRPr lang="el-GR"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err="1">
                          <a:solidFill>
                            <a:srgbClr val="000000"/>
                          </a:solidFill>
                          <a:latin typeface="Arial" pitchFamily="34" charset="0"/>
                          <a:cs typeface="Arial" pitchFamily="34" charset="0"/>
                        </a:rPr>
                        <a:t>typ</a:t>
                      </a:r>
                      <a:r>
                        <a:rPr lang="en-US" sz="1200" u="none" strike="noStrike" dirty="0">
                          <a:solidFill>
                            <a:srgbClr val="000000"/>
                          </a:solidFill>
                          <a:latin typeface="Arial" pitchFamily="34" charset="0"/>
                          <a:cs typeface="Arial" pitchFamily="34" charset="0"/>
                        </a:rPr>
                        <a:t> </a:t>
                      </a:r>
                      <a:r>
                        <a:rPr lang="en-US" sz="1200" u="none" strike="noStrike" dirty="0" smtClean="0">
                          <a:solidFill>
                            <a:srgbClr val="000000"/>
                          </a:solidFill>
                          <a:latin typeface="Arial" pitchFamily="34" charset="0"/>
                          <a:cs typeface="Arial" pitchFamily="34" charset="0"/>
                        </a:rPr>
                        <a:t>27m</a:t>
                      </a:r>
                      <a:r>
                        <a:rPr lang="el-GR" sz="1200" u="none" strike="noStrike" dirty="0" smtClean="0">
                          <a:solidFill>
                            <a:srgbClr val="000000"/>
                          </a:solidFill>
                          <a:latin typeface="Arial" pitchFamily="34" charset="0"/>
                          <a:cs typeface="Arial" pitchFamily="34" charset="0"/>
                        </a:rPr>
                        <a:t>Ω</a:t>
                      </a:r>
                      <a:endParaRPr lang="el-GR"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4"/>
                  </a:ext>
                </a:extLst>
              </a:tr>
              <a:tr h="412778">
                <a:tc>
                  <a:txBody>
                    <a:bodyPr/>
                    <a:lstStyle/>
                    <a:p>
                      <a:pPr algn="ctr" fontAlgn="ctr"/>
                      <a:r>
                        <a:rPr lang="en-US" sz="1200" b="0" i="0" u="none" strike="noStrike" dirty="0" smtClean="0">
                          <a:solidFill>
                            <a:srgbClr val="000000"/>
                          </a:solidFill>
                          <a:latin typeface="Arial" pitchFamily="34" charset="0"/>
                          <a:cs typeface="Arial" pitchFamily="34" charset="0"/>
                        </a:rPr>
                        <a:t>True Reverse-Current Blocking</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nn-NO" sz="1200" b="0" i="0" u="none" strike="noStrike" dirty="0" smtClean="0">
                          <a:solidFill>
                            <a:srgbClr val="000000"/>
                          </a:solidFill>
                          <a:latin typeface="Arial" pitchFamily="34" charset="0"/>
                          <a:cs typeface="Arial" pitchFamily="34" charset="0"/>
                        </a:rPr>
                        <a:t>Yes</a:t>
                      </a: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n-NO" sz="1200" b="0" i="0" u="none" strike="noStrike" dirty="0" smtClean="0">
                          <a:solidFill>
                            <a:srgbClr val="000000"/>
                          </a:solidFill>
                          <a:latin typeface="Arial" pitchFamily="34" charset="0"/>
                          <a:cs typeface="Arial" pitchFamily="34" charset="0"/>
                        </a:rPr>
                        <a:t>Yes</a:t>
                      </a:r>
                      <a:endParaRPr lang="nn-NO" sz="120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nn-NO" sz="1200" b="0" i="0" u="none" strike="noStrike" dirty="0" smtClean="0">
                          <a:solidFill>
                            <a:srgbClr val="000000"/>
                          </a:solidFill>
                          <a:latin typeface="Arial" pitchFamily="34" charset="0"/>
                          <a:cs typeface="Arial" pitchFamily="34" charset="0"/>
                        </a:rPr>
                        <a:t>Yes</a:t>
                      </a:r>
                      <a:endParaRPr lang="nn-NO"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5"/>
                  </a:ext>
                </a:extLst>
              </a:tr>
              <a:tr h="446004">
                <a:tc>
                  <a:txBody>
                    <a:bodyPr/>
                    <a:lstStyle/>
                    <a:p>
                      <a:pPr algn="ctr" fontAlgn="ctr"/>
                      <a:r>
                        <a:rPr lang="en-US" sz="1200" u="none" strike="noStrike" dirty="0">
                          <a:solidFill>
                            <a:srgbClr val="000000"/>
                          </a:solidFill>
                          <a:latin typeface="Arial" pitchFamily="34" charset="0"/>
                          <a:cs typeface="Arial" pitchFamily="34" charset="0"/>
                        </a:rPr>
                        <a:t>OVLO Adjustment</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Fixed 5.8V</a:t>
                      </a: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Fixed 5.8V</a:t>
                      </a:r>
                    </a:p>
                  </a:txBody>
                  <a:tcPr marL="5502" marR="5502" marT="5503" marB="0" anchor="ctr">
                    <a:noFill/>
                  </a:tcPr>
                </a:tc>
                <a:tc>
                  <a:txBody>
                    <a:bodyPr/>
                    <a:lstStyle/>
                    <a:p>
                      <a:pPr algn="ctr" fontAlgn="ctr"/>
                      <a:r>
                        <a:rPr lang="en-US" sz="1200" u="none" strike="noStrike" dirty="0" smtClean="0">
                          <a:solidFill>
                            <a:srgbClr val="000000"/>
                          </a:solidFill>
                          <a:latin typeface="Arial" pitchFamily="34" charset="0"/>
                          <a:cs typeface="Arial" pitchFamily="34" charset="0"/>
                        </a:rPr>
                        <a:t>5.95V / 10V / 16.8V / 23V</a:t>
                      </a:r>
                      <a:r>
                        <a:rPr lang="en-US" sz="1200" u="none" strike="noStrike" baseline="0" dirty="0" smtClean="0">
                          <a:solidFill>
                            <a:srgbClr val="000000"/>
                          </a:solidFill>
                          <a:latin typeface="Arial" pitchFamily="34" charset="0"/>
                          <a:cs typeface="Arial" pitchFamily="34" charset="0"/>
                        </a:rPr>
                        <a:t> </a:t>
                      </a:r>
                    </a:p>
                    <a:p>
                      <a:pPr algn="ctr" fontAlgn="ctr"/>
                      <a:r>
                        <a:rPr lang="en-US" sz="1200" u="none" strike="noStrike" baseline="0" dirty="0" smtClean="0">
                          <a:solidFill>
                            <a:srgbClr val="000000"/>
                          </a:solidFill>
                          <a:latin typeface="Arial" pitchFamily="34" charset="0"/>
                          <a:cs typeface="Arial" pitchFamily="34" charset="0"/>
                        </a:rPr>
                        <a:t>Adjustable with two pins</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6"/>
                  </a:ext>
                </a:extLst>
              </a:tr>
              <a:tr h="382137">
                <a:tc>
                  <a:txBody>
                    <a:bodyPr/>
                    <a:lstStyle/>
                    <a:p>
                      <a:pPr algn="ctr" fontAlgn="ctr"/>
                      <a:r>
                        <a:rPr lang="en-US" altLang="zh-CN" sz="1200" u="none" strike="noStrike" dirty="0" smtClean="0">
                          <a:solidFill>
                            <a:srgbClr val="000000"/>
                          </a:solidFill>
                          <a:latin typeface="Arial" pitchFamily="34" charset="0"/>
                          <a:cs typeface="Arial" pitchFamily="34" charset="0"/>
                        </a:rPr>
                        <a:t>ON </a:t>
                      </a:r>
                      <a:r>
                        <a:rPr lang="en-US" sz="1200" u="none" strike="noStrike" dirty="0" smtClean="0">
                          <a:solidFill>
                            <a:srgbClr val="000000"/>
                          </a:solidFill>
                          <a:latin typeface="Arial" pitchFamily="34" charset="0"/>
                          <a:cs typeface="Arial" pitchFamily="34" charset="0"/>
                        </a:rPr>
                        <a:t>Behavior</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solidFill>
                            <a:srgbClr val="000000"/>
                          </a:solidFill>
                          <a:latin typeface="Arial" pitchFamily="34" charset="0"/>
                          <a:cs typeface="Arial" pitchFamily="34" charset="0"/>
                        </a:rPr>
                        <a:t>Fixed, Active </a:t>
                      </a:r>
                      <a:r>
                        <a:rPr lang="en-US" altLang="zh-CN" sz="1200" u="none" strike="noStrike" dirty="0" smtClean="0">
                          <a:solidFill>
                            <a:srgbClr val="000000"/>
                          </a:solidFill>
                          <a:latin typeface="Arial" pitchFamily="34" charset="0"/>
                          <a:cs typeface="Arial" pitchFamily="34" charset="0"/>
                        </a:rPr>
                        <a:t>HIGH</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solidFill>
                            <a:srgbClr val="000000"/>
                          </a:solidFill>
                          <a:latin typeface="Arial" pitchFamily="34" charset="0"/>
                          <a:cs typeface="Arial" pitchFamily="34" charset="0"/>
                        </a:rPr>
                        <a:t>Fixed, Active </a:t>
                      </a:r>
                      <a:r>
                        <a:rPr lang="en-US" altLang="zh-CN" sz="1200" u="none" strike="noStrike" dirty="0" smtClean="0">
                          <a:solidFill>
                            <a:srgbClr val="000000"/>
                          </a:solidFill>
                          <a:latin typeface="Arial" pitchFamily="34" charset="0"/>
                          <a:cs typeface="Arial" pitchFamily="34" charset="0"/>
                        </a:rPr>
                        <a:t>HIGH</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altLang="zh-CN" sz="1200" u="none" strike="noStrike" smtClean="0">
                          <a:solidFill>
                            <a:srgbClr val="000000"/>
                          </a:solidFill>
                          <a:latin typeface="Arial" pitchFamily="34" charset="0"/>
                          <a:cs typeface="Arial" pitchFamily="34" charset="0"/>
                        </a:rPr>
                        <a:t>Selectable</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7"/>
                  </a:ext>
                </a:extLst>
              </a:tr>
              <a:tr h="375314">
                <a:tc>
                  <a:txBody>
                    <a:bodyPr/>
                    <a:lstStyle/>
                    <a:p>
                      <a:pPr algn="ctr" fontAlgn="ctr"/>
                      <a:r>
                        <a:rPr lang="en-US" sz="1200" u="none" strike="noStrike" dirty="0" smtClean="0">
                          <a:solidFill>
                            <a:srgbClr val="000000"/>
                          </a:solidFill>
                          <a:latin typeface="Arial" pitchFamily="34" charset="0"/>
                          <a:cs typeface="Arial" pitchFamily="34" charset="0"/>
                        </a:rPr>
                        <a:t>Selectable OC behavior</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latin typeface="Arial" pitchFamily="34" charset="0"/>
                          <a:cs typeface="Arial" pitchFamily="34" charset="0"/>
                        </a:rPr>
                        <a:t>NO</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i="0" u="none" strike="noStrike" dirty="0" smtClean="0">
                          <a:solidFill>
                            <a:srgbClr val="000000"/>
                          </a:solidFill>
                          <a:latin typeface="Arial" pitchFamily="34" charset="0"/>
                          <a:cs typeface="Arial" pitchFamily="34" charset="0"/>
                        </a:rPr>
                        <a:t>NO</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Yes, Auto-restart / current</a:t>
                      </a:r>
                      <a:r>
                        <a:rPr lang="en-US" sz="1200" b="0" i="0" u="none" strike="noStrike" baseline="0" dirty="0" smtClean="0">
                          <a:solidFill>
                            <a:srgbClr val="000000"/>
                          </a:solidFill>
                          <a:latin typeface="Arial" pitchFamily="34" charset="0"/>
                          <a:cs typeface="Arial" pitchFamily="34" charset="0"/>
                        </a:rPr>
                        <a:t> source</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8"/>
                  </a:ext>
                </a:extLst>
              </a:tr>
              <a:tr h="629774">
                <a:tc>
                  <a:txBody>
                    <a:bodyPr/>
                    <a:lstStyle/>
                    <a:p>
                      <a:pPr algn="ctr" fontAlgn="ctr"/>
                      <a:r>
                        <a:rPr lang="en-US" sz="1200" u="none" strike="noStrike" dirty="0" smtClean="0">
                          <a:solidFill>
                            <a:srgbClr val="000000"/>
                          </a:solidFill>
                          <a:latin typeface="Arial" pitchFamily="34" charset="0"/>
                          <a:cs typeface="Arial" pitchFamily="34" charset="0"/>
                        </a:rPr>
                        <a:t>Package</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u="none" strike="noStrike" dirty="0" smtClean="0">
                          <a:solidFill>
                            <a:srgbClr val="000000"/>
                          </a:solidFill>
                          <a:latin typeface="Arial" pitchFamily="34" charset="0"/>
                          <a:cs typeface="Arial" pitchFamily="34" charset="0"/>
                        </a:rPr>
                        <a:t>1.2 x 1.2 mm</a:t>
                      </a:r>
                      <a:r>
                        <a:rPr lang="en-US" sz="1200" u="none" strike="noStrike" baseline="30000" dirty="0" smtClean="0">
                          <a:solidFill>
                            <a:srgbClr val="000000"/>
                          </a:solidFill>
                          <a:latin typeface="Arial" pitchFamily="34" charset="0"/>
                          <a:cs typeface="Arial" pitchFamily="34" charset="0"/>
                        </a:rPr>
                        <a:t>2</a:t>
                      </a:r>
                      <a:r>
                        <a:rPr lang="en-US" sz="1200" u="none" strike="noStrike" dirty="0" smtClean="0">
                          <a:solidFill>
                            <a:srgbClr val="000000"/>
                          </a:solidFill>
                          <a:latin typeface="Arial" pitchFamily="34" charset="0"/>
                          <a:cs typeface="Arial" pitchFamily="34" charset="0"/>
                        </a:rPr>
                        <a:t> </a:t>
                      </a:r>
                    </a:p>
                    <a:p>
                      <a:pPr algn="ctr" fontAlgn="ctr"/>
                      <a:r>
                        <a:rPr lang="en-US" sz="1200" u="none" strike="noStrike" dirty="0" smtClean="0">
                          <a:solidFill>
                            <a:srgbClr val="000000"/>
                          </a:solidFill>
                          <a:latin typeface="Arial" pitchFamily="34" charset="0"/>
                          <a:cs typeface="Arial" pitchFamily="34" charset="0"/>
                        </a:rPr>
                        <a:t>WLCSP-9</a:t>
                      </a:r>
                    </a:p>
                    <a:p>
                      <a:pPr algn="ctr" fontAlgn="ctr"/>
                      <a:r>
                        <a:rPr lang="en-US" sz="1200" b="0" i="0" u="none" strike="noStrike" dirty="0" smtClean="0">
                          <a:solidFill>
                            <a:srgbClr val="000000"/>
                          </a:solidFill>
                          <a:latin typeface="Arial" pitchFamily="34" charset="0"/>
                          <a:cs typeface="Arial" pitchFamily="34" charset="0"/>
                        </a:rPr>
                        <a:t>0.4mm</a:t>
                      </a:r>
                      <a:r>
                        <a:rPr lang="en-US" sz="1200" b="0" i="0" u="none" strike="noStrike" baseline="0" dirty="0" smtClean="0">
                          <a:solidFill>
                            <a:srgbClr val="000000"/>
                          </a:solidFill>
                          <a:latin typeface="Arial" pitchFamily="34" charset="0"/>
                          <a:cs typeface="Arial" pitchFamily="34" charset="0"/>
                        </a:rPr>
                        <a:t> pitch</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smtClean="0">
                          <a:solidFill>
                            <a:srgbClr val="000000"/>
                          </a:solidFill>
                          <a:latin typeface="Arial" pitchFamily="34" charset="0"/>
                          <a:cs typeface="Arial" pitchFamily="34" charset="0"/>
                        </a:rPr>
                        <a:t>1.3 x 1.8 mm</a:t>
                      </a:r>
                      <a:r>
                        <a:rPr lang="en-US" sz="1200" u="none" strike="noStrike" baseline="30000" dirty="0" smtClean="0">
                          <a:solidFill>
                            <a:srgbClr val="000000"/>
                          </a:solidFill>
                          <a:latin typeface="Arial" pitchFamily="34" charset="0"/>
                          <a:cs typeface="Arial" pitchFamily="34" charset="0"/>
                        </a:rPr>
                        <a:t>2</a:t>
                      </a:r>
                      <a:r>
                        <a:rPr lang="en-US" sz="1200" u="none" strike="noStrike" dirty="0" smtClean="0">
                          <a:solidFill>
                            <a:srgbClr val="000000"/>
                          </a:solidFill>
                          <a:latin typeface="Arial" pitchFamily="34" charset="0"/>
                          <a:cs typeface="Arial" pitchFamily="34" charset="0"/>
                        </a:rPr>
                        <a:t> </a:t>
                      </a:r>
                    </a:p>
                    <a:p>
                      <a:pPr algn="ctr" fontAlgn="ctr"/>
                      <a:r>
                        <a:rPr lang="en-US" sz="1200" u="none" strike="noStrike" dirty="0" smtClean="0">
                          <a:solidFill>
                            <a:srgbClr val="000000"/>
                          </a:solidFill>
                          <a:latin typeface="Arial" pitchFamily="34" charset="0"/>
                          <a:cs typeface="Arial" pitchFamily="34" charset="0"/>
                        </a:rPr>
                        <a:t>WLCSP-12</a:t>
                      </a:r>
                    </a:p>
                    <a:p>
                      <a:pPr algn="ctr" fontAlgn="ctr"/>
                      <a:r>
                        <a:rPr lang="en-US" sz="1200" b="0" i="0" u="none" strike="noStrike" dirty="0" smtClean="0">
                          <a:solidFill>
                            <a:srgbClr val="000000"/>
                          </a:solidFill>
                          <a:latin typeface="Arial" pitchFamily="34" charset="0"/>
                          <a:cs typeface="Arial" pitchFamily="34" charset="0"/>
                        </a:rPr>
                        <a:t>0.4mm</a:t>
                      </a:r>
                      <a:r>
                        <a:rPr lang="en-US" sz="1200" b="0" i="0" u="none" strike="noStrike" baseline="0" dirty="0" smtClean="0">
                          <a:solidFill>
                            <a:srgbClr val="000000"/>
                          </a:solidFill>
                          <a:latin typeface="Arial" pitchFamily="34" charset="0"/>
                          <a:cs typeface="Arial" pitchFamily="34" charset="0"/>
                        </a:rPr>
                        <a:t> pitch</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dirty="0" smtClean="0">
                          <a:solidFill>
                            <a:srgbClr val="000000"/>
                          </a:solidFill>
                          <a:latin typeface="+mn-lt"/>
                        </a:rPr>
                        <a:t>1.68 x 2.7</a:t>
                      </a:r>
                      <a:r>
                        <a:rPr lang="en-US" sz="1200" u="none" strike="noStrike" dirty="0" smtClean="0">
                          <a:solidFill>
                            <a:srgbClr val="000000"/>
                          </a:solidFill>
                          <a:latin typeface="Arial" pitchFamily="34" charset="0"/>
                          <a:cs typeface="Arial" pitchFamily="34" charset="0"/>
                        </a:rPr>
                        <a:t>mm</a:t>
                      </a:r>
                      <a:r>
                        <a:rPr lang="en-US" sz="1200" u="none" strike="noStrike" baseline="30000" dirty="0" smtClean="0">
                          <a:solidFill>
                            <a:srgbClr val="000000"/>
                          </a:solidFill>
                          <a:latin typeface="Arial" pitchFamily="34" charset="0"/>
                          <a:cs typeface="Arial" pitchFamily="34" charset="0"/>
                        </a:rPr>
                        <a:t>2</a:t>
                      </a:r>
                      <a:r>
                        <a:rPr lang="en-US" sz="1200" u="none" strike="noStrike" dirty="0" smtClean="0">
                          <a:solidFill>
                            <a:srgbClr val="000000"/>
                          </a:solidFill>
                          <a:latin typeface="Arial" pitchFamily="34" charset="0"/>
                          <a:cs typeface="Arial" pitchFamily="34" charset="0"/>
                        </a:rPr>
                        <a:t> </a:t>
                      </a:r>
                    </a:p>
                    <a:p>
                      <a:pPr algn="ctr" fontAlgn="ctr"/>
                      <a:r>
                        <a:rPr lang="en-US" sz="1200" u="none" strike="noStrike" dirty="0" smtClean="0">
                          <a:solidFill>
                            <a:srgbClr val="000000"/>
                          </a:solidFill>
                          <a:latin typeface="Arial" pitchFamily="34" charset="0"/>
                          <a:cs typeface="Arial" pitchFamily="34" charset="0"/>
                        </a:rPr>
                        <a:t>WLCSP-24</a:t>
                      </a:r>
                    </a:p>
                    <a:p>
                      <a:pPr algn="ctr" fontAlgn="ctr"/>
                      <a:r>
                        <a:rPr lang="en-US" sz="1200" b="0" i="0" u="none" strike="noStrike" dirty="0" smtClean="0">
                          <a:solidFill>
                            <a:srgbClr val="000000"/>
                          </a:solidFill>
                          <a:latin typeface="Arial" pitchFamily="34" charset="0"/>
                          <a:cs typeface="Arial" pitchFamily="34" charset="0"/>
                        </a:rPr>
                        <a:t>0.4mm</a:t>
                      </a:r>
                      <a:r>
                        <a:rPr lang="en-US" sz="1200" b="0" i="0" u="none" strike="noStrike" baseline="0" dirty="0" smtClean="0">
                          <a:solidFill>
                            <a:srgbClr val="000000"/>
                          </a:solidFill>
                          <a:latin typeface="Arial" pitchFamily="34" charset="0"/>
                          <a:cs typeface="Arial" pitchFamily="34" charset="0"/>
                        </a:rPr>
                        <a:t> pitch</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extLst>
                  <a:ext uri="{0D108BD9-81ED-4DB2-BD59-A6C34878D82A}">
                    <a16:rowId xmlns="" xmlns:a16="http://schemas.microsoft.com/office/drawing/2014/main" val="10009"/>
                  </a:ext>
                </a:extLst>
              </a:tr>
              <a:tr h="420001">
                <a:tc>
                  <a:txBody>
                    <a:bodyPr/>
                    <a:lstStyle/>
                    <a:p>
                      <a:pPr algn="ctr" fontAlgn="ctr"/>
                      <a:r>
                        <a:rPr lang="en-US" sz="1200" b="0" i="0" u="none" strike="noStrike" dirty="0" smtClean="0">
                          <a:solidFill>
                            <a:srgbClr val="000000"/>
                          </a:solidFill>
                          <a:latin typeface="Arial" pitchFamily="34" charset="0"/>
                          <a:cs typeface="Arial" pitchFamily="34" charset="0"/>
                        </a:rPr>
                        <a:t>Estimated cost</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Low</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Middle</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Middle-High</a:t>
                      </a:r>
                    </a:p>
                  </a:txBody>
                  <a:tcPr marL="5502" marR="5502" marT="5503" marB="0" anchor="ctr">
                    <a:no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659707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0"/>
            <a:ext cx="10207752" cy="762000"/>
          </a:xfrm>
        </p:spPr>
        <p:txBody>
          <a:bodyPr vert="horz">
            <a:normAutofit/>
          </a:bodyPr>
          <a:lstStyle/>
          <a:p>
            <a:pPr lvl="0">
              <a:defRPr/>
            </a:pPr>
            <a:r>
              <a:rPr lang="en-US" dirty="0" smtClean="0">
                <a:ea typeface="굴림" pitchFamily="50" charset="-127"/>
                <a:cs typeface="Arial" pitchFamily="34" charset="0"/>
              </a:rPr>
              <a:t>Power Switch in application - III</a:t>
            </a:r>
            <a:endParaRPr lang="en-US"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26</a:t>
            </a:fld>
            <a:endParaRPr lang="en-US" dirty="0"/>
          </a:p>
        </p:txBody>
      </p:sp>
      <p:pic>
        <p:nvPicPr>
          <p:cNvPr id="7" name="Picture 6" descr="Travel Adapter.jpg"/>
          <p:cNvPicPr>
            <a:picLocks noChangeAspect="1"/>
          </p:cNvPicPr>
          <p:nvPr/>
        </p:nvPicPr>
        <p:blipFill>
          <a:blip r:embed="rId2" cstate="print"/>
          <a:stretch>
            <a:fillRect/>
          </a:stretch>
        </p:blipFill>
        <p:spPr>
          <a:xfrm rot="10800000">
            <a:off x="1034737" y="1602446"/>
            <a:ext cx="1645408" cy="1182874"/>
          </a:xfrm>
          <a:prstGeom prst="rect">
            <a:avLst/>
          </a:prstGeom>
        </p:spPr>
      </p:pic>
      <p:sp>
        <p:nvSpPr>
          <p:cNvPr id="8" name="Rounded Rectangle 7"/>
          <p:cNvSpPr/>
          <p:nvPr/>
        </p:nvSpPr>
        <p:spPr>
          <a:xfrm>
            <a:off x="4180739" y="1396866"/>
            <a:ext cx="6823234" cy="404797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9" name="Rectangle 8"/>
          <p:cNvSpPr/>
          <p:nvPr/>
        </p:nvSpPr>
        <p:spPr>
          <a:xfrm>
            <a:off x="1228314" y="1294076"/>
            <a:ext cx="1161464" cy="449466"/>
          </a:xfrm>
          <a:prstGeom prst="rect">
            <a:avLst/>
          </a:prstGeom>
          <a:solidFill>
            <a:schemeClr val="accent2"/>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latin typeface="Helvetica" pitchFamily="34" charset="0"/>
                <a:cs typeface="Helvetica" pitchFamily="34" charset="0"/>
              </a:rPr>
              <a:t>Travel Adapter</a:t>
            </a:r>
            <a:endParaRPr lang="en-US" sz="1200" b="1" dirty="0">
              <a:solidFill>
                <a:schemeClr val="bg1"/>
              </a:solidFill>
              <a:latin typeface="Helvetica" pitchFamily="34" charset="0"/>
              <a:cs typeface="Helvetica" pitchFamily="34" charset="0"/>
            </a:endParaRPr>
          </a:p>
        </p:txBody>
      </p:sp>
      <p:cxnSp>
        <p:nvCxnSpPr>
          <p:cNvPr id="10" name="Straight Arrow Connector 9"/>
          <p:cNvCxnSpPr/>
          <p:nvPr/>
        </p:nvCxnSpPr>
        <p:spPr>
          <a:xfrm flipV="1">
            <a:off x="4422341" y="2215861"/>
            <a:ext cx="755039" cy="3324"/>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9068198" y="3728434"/>
            <a:ext cx="1548619" cy="861338"/>
          </a:xfrm>
          <a:prstGeom prst="rect">
            <a:avLst/>
          </a:prstGeom>
          <a:solidFill>
            <a:schemeClr val="bg2">
              <a:lumMod val="50000"/>
            </a:schemeClr>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Helvetica" pitchFamily="34" charset="0"/>
                <a:cs typeface="Helvetica" pitchFamily="34" charset="0"/>
              </a:rPr>
              <a:t>Application processor</a:t>
            </a:r>
            <a:endParaRPr lang="en-US" sz="1400" b="1" dirty="0">
              <a:solidFill>
                <a:schemeClr val="bg1"/>
              </a:solidFill>
              <a:latin typeface="Helvetica" pitchFamily="34" charset="0"/>
              <a:cs typeface="Helvetica" pitchFamily="34" charset="0"/>
            </a:endParaRPr>
          </a:p>
        </p:txBody>
      </p:sp>
      <p:cxnSp>
        <p:nvCxnSpPr>
          <p:cNvPr id="12" name="Straight Arrow Connector 11"/>
          <p:cNvCxnSpPr>
            <a:stCxn id="16" idx="3"/>
            <a:endCxn id="11" idx="1"/>
          </p:cNvCxnSpPr>
          <p:nvPr/>
        </p:nvCxnSpPr>
        <p:spPr>
          <a:xfrm>
            <a:off x="8086909" y="4156610"/>
            <a:ext cx="981289" cy="2493"/>
          </a:xfrm>
          <a:prstGeom prst="straightConnector1">
            <a:avLst/>
          </a:prstGeom>
          <a:ln w="12700">
            <a:solidFill>
              <a:srgbClr val="0000FF"/>
            </a:solidFill>
            <a:prstDash val="solid"/>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3" name="Flowchart: Connector 159"/>
          <p:cNvSpPr/>
          <p:nvPr/>
        </p:nvSpPr>
        <p:spPr>
          <a:xfrm>
            <a:off x="9501128" y="2133972"/>
            <a:ext cx="104767" cy="81636"/>
          </a:xfrm>
          <a:prstGeom prst="flowChartConnector">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177382" y="1780090"/>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267203" y="2157158"/>
            <a:ext cx="1085718" cy="346676"/>
          </a:xfrm>
          <a:prstGeom prst="rect">
            <a:avLst/>
          </a:prstGeom>
          <a:solidFill>
            <a:schemeClr val="accent1"/>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OVP/OCP MUS</a:t>
            </a:r>
          </a:p>
        </p:txBody>
      </p:sp>
      <p:sp>
        <p:nvSpPr>
          <p:cNvPr id="16" name="Rectangle 15"/>
          <p:cNvSpPr/>
          <p:nvPr/>
        </p:nvSpPr>
        <p:spPr>
          <a:xfrm>
            <a:off x="6824522" y="3755972"/>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914344" y="4136321"/>
            <a:ext cx="1085718" cy="346676"/>
          </a:xfrm>
          <a:prstGeom prst="rect">
            <a:avLst/>
          </a:prstGeom>
          <a:solidFill>
            <a:schemeClr val="accent1"/>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Load switch</a:t>
            </a:r>
            <a:endParaRPr lang="en-US" sz="800" dirty="0">
              <a:solidFill>
                <a:schemeClr val="bg1"/>
              </a:solidFill>
              <a:latin typeface="Helvetica" pitchFamily="34" charset="0"/>
              <a:cs typeface="Helvetica" pitchFamily="34" charset="0"/>
            </a:endParaRPr>
          </a:p>
        </p:txBody>
      </p:sp>
      <p:sp>
        <p:nvSpPr>
          <p:cNvPr id="18" name="TextBox 17"/>
          <p:cNvSpPr txBox="1"/>
          <p:nvPr/>
        </p:nvSpPr>
        <p:spPr>
          <a:xfrm>
            <a:off x="5003073" y="4865944"/>
            <a:ext cx="4936223" cy="539728"/>
          </a:xfrm>
          <a:prstGeom prst="rect">
            <a:avLst/>
          </a:prstGeom>
          <a:noFill/>
        </p:spPr>
        <p:txBody>
          <a:bodyPr wrap="square" rtlCol="0">
            <a:spAutoFit/>
          </a:bodyPr>
          <a:lstStyle/>
          <a:p>
            <a:pPr algn="ctr"/>
            <a:r>
              <a:rPr lang="en-US" sz="2000" b="1" dirty="0" smtClean="0">
                <a:solidFill>
                  <a:schemeClr val="bg2">
                    <a:lumMod val="25000"/>
                  </a:schemeClr>
                </a:solidFill>
                <a:latin typeface="Helvetica" pitchFamily="34" charset="0"/>
                <a:cs typeface="Helvetica" pitchFamily="34" charset="0"/>
              </a:rPr>
              <a:t>Mobile Device / Computing</a:t>
            </a:r>
            <a:endParaRPr lang="en-US" sz="2000" b="1" dirty="0">
              <a:solidFill>
                <a:schemeClr val="bg2">
                  <a:lumMod val="25000"/>
                </a:schemeClr>
              </a:solidFill>
              <a:latin typeface="Helvetica" pitchFamily="34" charset="0"/>
              <a:cs typeface="Helvetica" pitchFamily="34" charset="0"/>
            </a:endParaRPr>
          </a:p>
        </p:txBody>
      </p:sp>
      <p:cxnSp>
        <p:nvCxnSpPr>
          <p:cNvPr id="19" name="Straight Arrow Connector 18"/>
          <p:cNvCxnSpPr/>
          <p:nvPr/>
        </p:nvCxnSpPr>
        <p:spPr>
          <a:xfrm flipV="1">
            <a:off x="6364691" y="4202458"/>
            <a:ext cx="380579" cy="1747"/>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pic>
        <p:nvPicPr>
          <p:cNvPr id="20" name="Picture 2"/>
          <p:cNvPicPr>
            <a:picLocks noChangeAspect="1" noChangeArrowheads="1"/>
          </p:cNvPicPr>
          <p:nvPr/>
        </p:nvPicPr>
        <p:blipFill>
          <a:blip r:embed="rId3" cstate="print"/>
          <a:srcRect/>
          <a:stretch>
            <a:fillRect/>
          </a:stretch>
        </p:blipFill>
        <p:spPr bwMode="auto">
          <a:xfrm rot="5400000">
            <a:off x="9192372" y="2403381"/>
            <a:ext cx="913117" cy="1161464"/>
          </a:xfrm>
          <a:prstGeom prst="rect">
            <a:avLst/>
          </a:prstGeom>
          <a:noFill/>
          <a:ln w="9525">
            <a:noFill/>
            <a:miter lim="800000"/>
            <a:headEnd/>
            <a:tailEnd/>
          </a:ln>
        </p:spPr>
      </p:pic>
      <p:cxnSp>
        <p:nvCxnSpPr>
          <p:cNvPr id="21" name="Straight Arrow Connector 20"/>
          <p:cNvCxnSpPr/>
          <p:nvPr/>
        </p:nvCxnSpPr>
        <p:spPr>
          <a:xfrm>
            <a:off x="9552142" y="3440672"/>
            <a:ext cx="0" cy="2175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1"/>
          <p:cNvPicPr>
            <a:picLocks noChangeAspect="1" noChangeArrowheads="1"/>
          </p:cNvPicPr>
          <p:nvPr/>
        </p:nvPicPr>
        <p:blipFill>
          <a:blip r:embed="rId4" cstate="print"/>
          <a:srcRect/>
          <a:stretch>
            <a:fillRect/>
          </a:stretch>
        </p:blipFill>
        <p:spPr bwMode="auto">
          <a:xfrm>
            <a:off x="5583805" y="1808025"/>
            <a:ext cx="338760" cy="308370"/>
          </a:xfrm>
          <a:prstGeom prst="rect">
            <a:avLst/>
          </a:prstGeom>
          <a:noFill/>
          <a:ln w="9525">
            <a:noFill/>
            <a:miter lim="800000"/>
            <a:headEnd/>
            <a:tailEnd/>
          </a:ln>
        </p:spPr>
      </p:pic>
      <p:pic>
        <p:nvPicPr>
          <p:cNvPr id="23" name="Picture 1"/>
          <p:cNvPicPr>
            <a:picLocks noChangeAspect="1" noChangeArrowheads="1"/>
          </p:cNvPicPr>
          <p:nvPr/>
        </p:nvPicPr>
        <p:blipFill>
          <a:blip r:embed="rId4" cstate="print"/>
          <a:srcRect/>
          <a:stretch>
            <a:fillRect/>
          </a:stretch>
        </p:blipFill>
        <p:spPr bwMode="auto">
          <a:xfrm>
            <a:off x="7277607" y="3761034"/>
            <a:ext cx="338760" cy="308370"/>
          </a:xfrm>
          <a:prstGeom prst="rect">
            <a:avLst/>
          </a:prstGeom>
          <a:noFill/>
          <a:ln w="9525">
            <a:noFill/>
            <a:miter lim="800000"/>
            <a:headEnd/>
            <a:tailEnd/>
          </a:ln>
        </p:spPr>
      </p:pic>
      <p:sp>
        <p:nvSpPr>
          <p:cNvPr id="24" name="TextBox 23"/>
          <p:cNvSpPr txBox="1"/>
          <p:nvPr/>
        </p:nvSpPr>
        <p:spPr>
          <a:xfrm>
            <a:off x="4422341" y="3863823"/>
            <a:ext cx="1258253" cy="498210"/>
          </a:xfrm>
          <a:prstGeom prst="rect">
            <a:avLst/>
          </a:prstGeom>
          <a:solidFill>
            <a:schemeClr val="bg1"/>
          </a:solidFill>
        </p:spPr>
        <p:txBody>
          <a:bodyPr wrap="square" rtlCol="0">
            <a:spAutoFit/>
          </a:bodyPr>
          <a:lstStyle/>
          <a:p>
            <a:r>
              <a:rPr lang="en-US" sz="900" b="1" dirty="0" smtClean="0"/>
              <a:t>Fingerprint module</a:t>
            </a:r>
            <a:endParaRPr lang="en-US" sz="900" b="1" dirty="0"/>
          </a:p>
        </p:txBody>
      </p:sp>
      <p:pic>
        <p:nvPicPr>
          <p:cNvPr id="25" name="Picture 24" descr="fingerprint module.jpg"/>
          <p:cNvPicPr>
            <a:picLocks noChangeAspect="1"/>
          </p:cNvPicPr>
          <p:nvPr/>
        </p:nvPicPr>
        <p:blipFill>
          <a:blip r:embed="rId5" cstate="print"/>
          <a:stretch>
            <a:fillRect/>
          </a:stretch>
        </p:blipFill>
        <p:spPr>
          <a:xfrm flipH="1">
            <a:off x="5465347" y="3761034"/>
            <a:ext cx="795979" cy="707967"/>
          </a:xfrm>
          <a:prstGeom prst="rect">
            <a:avLst/>
          </a:prstGeom>
        </p:spPr>
      </p:pic>
      <p:sp>
        <p:nvSpPr>
          <p:cNvPr id="26" name="Rectangle 25"/>
          <p:cNvSpPr/>
          <p:nvPr/>
        </p:nvSpPr>
        <p:spPr>
          <a:xfrm>
            <a:off x="4228763" y="1910815"/>
            <a:ext cx="193577" cy="1233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2583356" y="1808025"/>
            <a:ext cx="1597382" cy="719529"/>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Input</a:t>
            </a:r>
            <a:endParaRPr lang="en-US" b="1" dirty="0"/>
          </a:p>
        </p:txBody>
      </p:sp>
      <p:sp>
        <p:nvSpPr>
          <p:cNvPr id="28" name="Rectangle 27"/>
          <p:cNvSpPr/>
          <p:nvPr/>
        </p:nvSpPr>
        <p:spPr>
          <a:xfrm>
            <a:off x="6745269" y="1744400"/>
            <a:ext cx="1935774" cy="1541848"/>
          </a:xfrm>
          <a:prstGeom prst="rect">
            <a:avLst/>
          </a:prstGeom>
          <a:solidFill>
            <a:schemeClr val="accent3">
              <a:lumMod val="50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9" name="TextBox 28"/>
          <p:cNvSpPr txBox="1"/>
          <p:nvPr/>
        </p:nvSpPr>
        <p:spPr>
          <a:xfrm>
            <a:off x="2887044" y="3229856"/>
            <a:ext cx="3194027" cy="622762"/>
          </a:xfrm>
          <a:prstGeom prst="rect">
            <a:avLst/>
          </a:prstGeom>
          <a:noFill/>
        </p:spPr>
        <p:txBody>
          <a:bodyPr wrap="square" rtlCol="0">
            <a:spAutoFit/>
          </a:bodyPr>
          <a:lstStyle/>
          <a:p>
            <a:pPr algn="ctr"/>
            <a:r>
              <a:rPr lang="en-US" sz="1200" b="1" dirty="0" smtClean="0">
                <a:solidFill>
                  <a:schemeClr val="bg2">
                    <a:lumMod val="25000"/>
                  </a:schemeClr>
                </a:solidFill>
                <a:latin typeface="Helvetica" pitchFamily="34" charset="0"/>
                <a:cs typeface="Helvetica" pitchFamily="34" charset="0"/>
              </a:rPr>
              <a:t>USB port </a:t>
            </a:r>
          </a:p>
          <a:p>
            <a:pPr algn="ctr"/>
            <a:r>
              <a:rPr lang="en-US" sz="1200" b="1" dirty="0" smtClean="0">
                <a:solidFill>
                  <a:schemeClr val="bg2">
                    <a:lumMod val="25000"/>
                  </a:schemeClr>
                </a:solidFill>
                <a:latin typeface="Helvetica" pitchFamily="34" charset="0"/>
                <a:cs typeface="Helvetica" pitchFamily="34" charset="0"/>
              </a:rPr>
              <a:t>Micro B or Type C</a:t>
            </a:r>
            <a:endParaRPr lang="en-US" sz="1200" b="1" dirty="0">
              <a:solidFill>
                <a:schemeClr val="bg2">
                  <a:lumMod val="25000"/>
                </a:schemeClr>
              </a:solidFill>
              <a:latin typeface="Helvetica" pitchFamily="34" charset="0"/>
              <a:cs typeface="Helvetica" pitchFamily="34" charset="0"/>
            </a:endParaRPr>
          </a:p>
        </p:txBody>
      </p:sp>
      <p:sp>
        <p:nvSpPr>
          <p:cNvPr id="30" name="Left Arrow 29"/>
          <p:cNvSpPr/>
          <p:nvPr/>
        </p:nvSpPr>
        <p:spPr>
          <a:xfrm rot="20216453">
            <a:off x="2389778" y="3012165"/>
            <a:ext cx="1742196" cy="616739"/>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OUTPUT</a:t>
            </a:r>
            <a:endParaRPr lang="en-US" b="1" dirty="0"/>
          </a:p>
        </p:txBody>
      </p:sp>
      <p:sp>
        <p:nvSpPr>
          <p:cNvPr id="31" name="Cloud 30"/>
          <p:cNvSpPr/>
          <p:nvPr/>
        </p:nvSpPr>
        <p:spPr>
          <a:xfrm>
            <a:off x="2317734" y="3825446"/>
            <a:ext cx="1610785" cy="1233479"/>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OTG function</a:t>
            </a:r>
            <a:endParaRPr lang="en-US" dirty="0"/>
          </a:p>
        </p:txBody>
      </p:sp>
      <p:pic>
        <p:nvPicPr>
          <p:cNvPr id="32" name="Picture 1"/>
          <p:cNvPicPr>
            <a:picLocks noChangeAspect="1" noChangeArrowheads="1"/>
          </p:cNvPicPr>
          <p:nvPr/>
        </p:nvPicPr>
        <p:blipFill>
          <a:blip r:embed="rId6" cstate="print"/>
          <a:srcRect/>
          <a:stretch>
            <a:fillRect/>
          </a:stretch>
        </p:blipFill>
        <p:spPr bwMode="auto">
          <a:xfrm>
            <a:off x="1022638" y="2938714"/>
            <a:ext cx="1076774" cy="1734580"/>
          </a:xfrm>
          <a:prstGeom prst="rect">
            <a:avLst/>
          </a:prstGeom>
          <a:noFill/>
          <a:ln w="9525">
            <a:noFill/>
            <a:miter lim="800000"/>
            <a:headEnd/>
            <a:tailEnd/>
          </a:ln>
        </p:spPr>
      </p:pic>
      <p:sp>
        <p:nvSpPr>
          <p:cNvPr id="33" name="Rectangle 32"/>
          <p:cNvSpPr/>
          <p:nvPr/>
        </p:nvSpPr>
        <p:spPr>
          <a:xfrm>
            <a:off x="6820356" y="1778345"/>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6910177" y="2158693"/>
            <a:ext cx="1085718" cy="346676"/>
          </a:xfrm>
          <a:prstGeom prst="rect">
            <a:avLst/>
          </a:prstGeom>
          <a:solidFill>
            <a:schemeClr val="accent2"/>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Battery charger</a:t>
            </a:r>
            <a:endParaRPr lang="en-US" sz="800" dirty="0">
              <a:solidFill>
                <a:schemeClr val="bg1"/>
              </a:solidFill>
              <a:latin typeface="Helvetica" pitchFamily="34" charset="0"/>
              <a:cs typeface="Helvetica" pitchFamily="34" charset="0"/>
            </a:endParaRPr>
          </a:p>
        </p:txBody>
      </p:sp>
      <p:pic>
        <p:nvPicPr>
          <p:cNvPr id="35" name="Picture 1"/>
          <p:cNvPicPr>
            <a:picLocks noChangeAspect="1" noChangeArrowheads="1"/>
          </p:cNvPicPr>
          <p:nvPr/>
        </p:nvPicPr>
        <p:blipFill>
          <a:blip r:embed="rId4" cstate="print"/>
          <a:srcRect/>
          <a:stretch>
            <a:fillRect/>
          </a:stretch>
        </p:blipFill>
        <p:spPr bwMode="auto">
          <a:xfrm>
            <a:off x="7277607" y="1808025"/>
            <a:ext cx="338760" cy="308370"/>
          </a:xfrm>
          <a:prstGeom prst="rect">
            <a:avLst/>
          </a:prstGeom>
          <a:noFill/>
          <a:ln w="9525">
            <a:noFill/>
            <a:miter lim="800000"/>
            <a:headEnd/>
            <a:tailEnd/>
          </a:ln>
        </p:spPr>
      </p:pic>
      <p:cxnSp>
        <p:nvCxnSpPr>
          <p:cNvPr id="36" name="Straight Arrow Connector 35"/>
          <p:cNvCxnSpPr>
            <a:stCxn id="14" idx="3"/>
          </p:cNvCxnSpPr>
          <p:nvPr/>
        </p:nvCxnSpPr>
        <p:spPr>
          <a:xfrm flipV="1">
            <a:off x="6439769" y="2155559"/>
            <a:ext cx="305500" cy="25169"/>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37" name="Elbow Connector 85"/>
          <p:cNvCxnSpPr/>
          <p:nvPr/>
        </p:nvCxnSpPr>
        <p:spPr>
          <a:xfrm>
            <a:off x="8681043" y="2155559"/>
            <a:ext cx="868924" cy="414188"/>
          </a:xfrm>
          <a:prstGeom prst="bentConnector3">
            <a:avLst>
              <a:gd name="adj1" fmla="val 101157"/>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938847" y="2871073"/>
            <a:ext cx="2710083" cy="415175"/>
          </a:xfrm>
          <a:prstGeom prst="rect">
            <a:avLst/>
          </a:prstGeom>
          <a:noFill/>
        </p:spPr>
        <p:txBody>
          <a:bodyPr wrap="square" rtlCol="0">
            <a:spAutoFit/>
          </a:bodyPr>
          <a:lstStyle/>
          <a:p>
            <a:pPr algn="ctr"/>
            <a:r>
              <a:rPr lang="en-US" sz="1400" dirty="0" smtClean="0">
                <a:ln w="18415" cmpd="sng">
                  <a:solidFill>
                    <a:srgbClr val="FFFFFF"/>
                  </a:solidFill>
                  <a:prstDash val="solid"/>
                </a:ln>
                <a:solidFill>
                  <a:schemeClr val="bg1"/>
                </a:solidFill>
                <a:latin typeface="Helvetica" pitchFamily="34" charset="0"/>
                <a:cs typeface="Helvetica" pitchFamily="34" charset="0"/>
              </a:rPr>
              <a:t>PMIC</a:t>
            </a:r>
            <a:endParaRPr lang="en-US" sz="1400" dirty="0">
              <a:ln w="18415" cmpd="sng">
                <a:solidFill>
                  <a:srgbClr val="FFFFFF"/>
                </a:solidFill>
                <a:prstDash val="solid"/>
              </a:ln>
              <a:solidFill>
                <a:schemeClr val="bg1"/>
              </a:solidFill>
              <a:latin typeface="Helvetica" pitchFamily="34" charset="0"/>
              <a:cs typeface="Helvetica" pitchFamily="34" charset="0"/>
            </a:endParaRPr>
          </a:p>
        </p:txBody>
      </p:sp>
      <p:sp>
        <p:nvSpPr>
          <p:cNvPr id="39" name="Rectangle 38"/>
          <p:cNvSpPr/>
          <p:nvPr/>
        </p:nvSpPr>
        <p:spPr>
          <a:xfrm>
            <a:off x="4312227" y="3658244"/>
            <a:ext cx="6515100" cy="1090401"/>
          </a:xfrm>
          <a:prstGeom prst="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48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smtClean="0"/>
              <a:t>FPF1203/3L/4</a:t>
            </a:r>
            <a:r>
              <a:rPr lang="en-US" dirty="0" smtClean="0"/>
              <a:t> </a:t>
            </a:r>
            <a:br>
              <a:rPr lang="en-US" dirty="0" smtClean="0"/>
            </a:br>
            <a:r>
              <a:rPr lang="en-US" sz="1600" dirty="0"/>
              <a:t>Compact 6V/2.2A Switch</a:t>
            </a:r>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5"/>
            <a:ext cx="5831199" cy="3701393"/>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b="1" dirty="0" smtClean="0">
                <a:latin typeface="+mn-lt"/>
              </a:rPr>
              <a:t>  6V/2.2A </a:t>
            </a:r>
            <a:r>
              <a:rPr lang="en-US" sz="1600" b="1" dirty="0">
                <a:latin typeface="+mn-lt"/>
              </a:rPr>
              <a:t>Capability</a:t>
            </a:r>
          </a:p>
          <a:p>
            <a:pPr>
              <a:buFont typeface="Wingdings" panose="05000000000000000000" pitchFamily="2" charset="2"/>
              <a:buChar char="Ø"/>
            </a:pPr>
            <a:r>
              <a:rPr lang="en-US" sz="1600" dirty="0">
                <a:latin typeface="+mn-lt"/>
              </a:rPr>
              <a:t> </a:t>
            </a:r>
            <a:r>
              <a:rPr lang="en-US" sz="1600" dirty="0" smtClean="0">
                <a:latin typeface="+mn-lt"/>
              </a:rPr>
              <a:t> 1.2V </a:t>
            </a:r>
            <a:r>
              <a:rPr lang="en-US" sz="1600" dirty="0">
                <a:latin typeface="+mn-lt"/>
              </a:rPr>
              <a:t>to 5.5V Input Voltage Range</a:t>
            </a:r>
          </a:p>
          <a:p>
            <a:pPr>
              <a:buFont typeface="Wingdings" panose="05000000000000000000" pitchFamily="2" charset="2"/>
              <a:buChar char="Ø"/>
            </a:pPr>
            <a:r>
              <a:rPr lang="en-US" sz="1600" dirty="0">
                <a:latin typeface="+mn-lt"/>
              </a:rPr>
              <a:t>  The first smallest 5V rated device in industry</a:t>
            </a:r>
          </a:p>
          <a:p>
            <a:pPr>
              <a:buFont typeface="Wingdings" panose="05000000000000000000" pitchFamily="2" charset="2"/>
              <a:buChar char="Ø"/>
            </a:pPr>
            <a:r>
              <a:rPr lang="en-US" sz="1600" dirty="0">
                <a:latin typeface="+mn-lt"/>
              </a:rPr>
              <a:t>  Typical </a:t>
            </a:r>
            <a:r>
              <a:rPr lang="en-US" sz="1600" dirty="0" smtClean="0">
                <a:latin typeface="+mn-lt"/>
              </a:rPr>
              <a:t>RON:</a:t>
            </a:r>
          </a:p>
          <a:p>
            <a:pPr lvl="1">
              <a:buFont typeface="Wingdings" panose="05000000000000000000" pitchFamily="2" charset="2"/>
              <a:buChar char="Ø"/>
            </a:pPr>
            <a:r>
              <a:rPr lang="en-US" sz="1200" dirty="0" smtClean="0">
                <a:latin typeface="+mn-lt"/>
              </a:rPr>
              <a:t>45m</a:t>
            </a:r>
            <a:r>
              <a:rPr lang="el-GR" sz="1200" dirty="0">
                <a:latin typeface="+mn-lt"/>
              </a:rPr>
              <a:t>Ω @ </a:t>
            </a:r>
            <a:r>
              <a:rPr lang="en-US" sz="1200" dirty="0">
                <a:latin typeface="+mn-lt"/>
              </a:rPr>
              <a:t>VIN = 5.5V</a:t>
            </a:r>
          </a:p>
          <a:p>
            <a:pPr lvl="1">
              <a:buFont typeface="Wingdings" panose="05000000000000000000" pitchFamily="2" charset="2"/>
              <a:buChar char="Ø"/>
            </a:pPr>
            <a:r>
              <a:rPr lang="en-US" sz="1200" dirty="0">
                <a:latin typeface="+mn-lt"/>
              </a:rPr>
              <a:t>55m</a:t>
            </a:r>
            <a:r>
              <a:rPr lang="el-GR" sz="1200" dirty="0">
                <a:latin typeface="+mn-lt"/>
              </a:rPr>
              <a:t>Ω @ </a:t>
            </a:r>
            <a:r>
              <a:rPr lang="en-US" sz="1200" dirty="0">
                <a:latin typeface="+mn-lt"/>
              </a:rPr>
              <a:t>VIN = 3.3V</a:t>
            </a:r>
          </a:p>
          <a:p>
            <a:pPr lvl="1">
              <a:buFont typeface="Wingdings" panose="05000000000000000000" pitchFamily="2" charset="2"/>
              <a:buChar char="Ø"/>
            </a:pPr>
            <a:r>
              <a:rPr lang="en-US" sz="1200" dirty="0" smtClean="0">
                <a:latin typeface="+mn-lt"/>
              </a:rPr>
              <a:t>90m</a:t>
            </a:r>
            <a:r>
              <a:rPr lang="el-GR" sz="1200" dirty="0">
                <a:latin typeface="+mn-lt"/>
              </a:rPr>
              <a:t>Ω @ </a:t>
            </a:r>
            <a:r>
              <a:rPr lang="en-US" sz="1200" dirty="0">
                <a:latin typeface="+mn-lt"/>
              </a:rPr>
              <a:t>VIN = 1.8V    </a:t>
            </a:r>
          </a:p>
          <a:p>
            <a:pPr lvl="1">
              <a:buFont typeface="Wingdings" panose="05000000000000000000" pitchFamily="2" charset="2"/>
              <a:buChar char="Ø"/>
            </a:pPr>
            <a:r>
              <a:rPr lang="en-US" sz="1200" dirty="0" smtClean="0">
                <a:latin typeface="+mn-lt"/>
              </a:rPr>
              <a:t>185m</a:t>
            </a:r>
            <a:r>
              <a:rPr lang="el-GR" sz="1200" dirty="0">
                <a:latin typeface="+mn-lt"/>
              </a:rPr>
              <a:t>Ω @ </a:t>
            </a:r>
            <a:r>
              <a:rPr lang="en-US" sz="1200" dirty="0">
                <a:latin typeface="+mn-lt"/>
              </a:rPr>
              <a:t>VIN = 1.2V</a:t>
            </a:r>
          </a:p>
          <a:p>
            <a:pPr>
              <a:buFont typeface="Wingdings" panose="05000000000000000000" pitchFamily="2" charset="2"/>
              <a:buChar char="Ø"/>
            </a:pPr>
            <a:r>
              <a:rPr lang="en-US" sz="1600" dirty="0">
                <a:latin typeface="+mn-lt"/>
              </a:rPr>
              <a:t>  Slew rate control with </a:t>
            </a:r>
            <a:r>
              <a:rPr lang="en-US" sz="1600" dirty="0" err="1">
                <a:latin typeface="+mn-lt"/>
              </a:rPr>
              <a:t>Tr</a:t>
            </a:r>
            <a:r>
              <a:rPr lang="en-US" sz="1600" dirty="0">
                <a:latin typeface="+mn-lt"/>
              </a:rPr>
              <a:t> of 100us and 2us </a:t>
            </a:r>
          </a:p>
          <a:p>
            <a:pPr>
              <a:buFont typeface="Wingdings" panose="05000000000000000000" pitchFamily="2" charset="2"/>
              <a:buChar char="Ø"/>
            </a:pPr>
            <a:r>
              <a:rPr lang="en-US" sz="1600" dirty="0">
                <a:latin typeface="+mn-lt"/>
              </a:rPr>
              <a:t>  Output discharge function</a:t>
            </a:r>
            <a:r>
              <a:rPr lang="en-US" sz="1600">
                <a:latin typeface="+mn-lt"/>
              </a:rPr>
              <a:t>, </a:t>
            </a:r>
            <a:r>
              <a:rPr lang="en-US" sz="1600" smtClean="0">
                <a:latin typeface="+mn-lt"/>
              </a:rPr>
              <a:t>FPF1204</a:t>
            </a:r>
            <a:endParaRPr lang="en-US" sz="1600" dirty="0">
              <a:latin typeface="+mn-lt"/>
            </a:endParaRPr>
          </a:p>
          <a:p>
            <a:pPr>
              <a:buFont typeface="Wingdings" panose="05000000000000000000" pitchFamily="2" charset="2"/>
              <a:buChar char="Ø"/>
            </a:pPr>
            <a:r>
              <a:rPr lang="en-US" sz="1600" b="1" dirty="0">
                <a:latin typeface="+mn-lt"/>
              </a:rPr>
              <a:t>  Low &lt;1.5µA Quiescent Current</a:t>
            </a:r>
          </a:p>
          <a:p>
            <a:pPr>
              <a:buFont typeface="Wingdings" panose="05000000000000000000" pitchFamily="2" charset="2"/>
              <a:buChar char="Ø"/>
            </a:pPr>
            <a:r>
              <a:rPr lang="en-US" sz="1600" dirty="0">
                <a:latin typeface="+mn-lt"/>
              </a:rPr>
              <a:t>  ESD Protected, 8kV HBM, 2kV CDM</a:t>
            </a:r>
          </a:p>
          <a:p>
            <a:pPr>
              <a:buFont typeface="Wingdings" panose="05000000000000000000" pitchFamily="2" charset="2"/>
              <a:buChar char="Ø"/>
            </a:pPr>
            <a:r>
              <a:rPr lang="en-US" sz="1600" dirty="0">
                <a:latin typeface="+mn-lt"/>
              </a:rPr>
              <a:t>  </a:t>
            </a:r>
            <a:r>
              <a:rPr lang="en-US" sz="1600" b="1" dirty="0">
                <a:latin typeface="+mn-lt"/>
              </a:rPr>
              <a:t>0.76x0.76mm WLCSP</a:t>
            </a:r>
          </a:p>
          <a:p>
            <a:pPr>
              <a:buFont typeface="Wingdings" panose="05000000000000000000" pitchFamily="2" charset="2"/>
              <a:buChar char="Ø"/>
            </a:pPr>
            <a:endParaRPr lang="en-US" sz="1600" dirty="0">
              <a:latin typeface="+mn-lt"/>
            </a:endParaRPr>
          </a:p>
        </p:txBody>
      </p:sp>
      <p:sp>
        <p:nvSpPr>
          <p:cNvPr id="8" name="Text Placeholder 2"/>
          <p:cNvSpPr txBox="1">
            <a:spLocks/>
          </p:cNvSpPr>
          <p:nvPr/>
        </p:nvSpPr>
        <p:spPr>
          <a:xfrm>
            <a:off x="6249621" y="5264609"/>
            <a:ext cx="5831199" cy="889525"/>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Cell Phones</a:t>
            </a:r>
          </a:p>
          <a:p>
            <a:pPr>
              <a:buFont typeface="Wingdings" panose="05000000000000000000" pitchFamily="2" charset="2"/>
              <a:buChar char="Ø"/>
            </a:pPr>
            <a:r>
              <a:rPr lang="en-US" sz="1600" dirty="0">
                <a:latin typeface="+mn-lt"/>
              </a:rPr>
              <a:t> PDAs</a:t>
            </a:r>
          </a:p>
          <a:p>
            <a:pPr>
              <a:buFont typeface="Wingdings" panose="05000000000000000000" pitchFamily="2" charset="2"/>
              <a:buChar char="Ø"/>
            </a:pPr>
            <a:r>
              <a:rPr lang="en-US" sz="1600" dirty="0">
                <a:latin typeface="+mn-lt"/>
              </a:rPr>
              <a:t> Handheld Devices</a:t>
            </a:r>
          </a:p>
        </p:txBody>
      </p:sp>
      <p:sp>
        <p:nvSpPr>
          <p:cNvPr id="6" name="TextBox 5"/>
          <p:cNvSpPr txBox="1"/>
          <p:nvPr/>
        </p:nvSpPr>
        <p:spPr>
          <a:xfrm>
            <a:off x="6243260" y="4893746"/>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75408"/>
            <a:ext cx="5990861" cy="1271230"/>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dirty="0" smtClean="0">
                <a:latin typeface="+mn-lt"/>
                <a:cs typeface="Helvetica"/>
              </a:rPr>
              <a:t>Lower </a:t>
            </a:r>
            <a:r>
              <a:rPr lang="en-US" sz="1600" dirty="0">
                <a:latin typeface="+mn-lt"/>
                <a:cs typeface="Helvetica"/>
              </a:rPr>
              <a:t>power consumption</a:t>
            </a:r>
          </a:p>
          <a:p>
            <a:pPr>
              <a:buSzPct val="100000"/>
              <a:buFont typeface="Wingdings" panose="05000000000000000000" pitchFamily="2" charset="2"/>
              <a:buChar char="Ø"/>
              <a:defRPr/>
            </a:pPr>
            <a:r>
              <a:rPr lang="en-US" sz="1600" dirty="0">
                <a:latin typeface="+mn-lt"/>
                <a:cs typeface="Helvetica"/>
              </a:rPr>
              <a:t>Reducing PCB size</a:t>
            </a:r>
          </a:p>
          <a:p>
            <a:pPr>
              <a:buSzPct val="100000"/>
              <a:buFont typeface="Wingdings" panose="05000000000000000000" pitchFamily="2" charset="2"/>
              <a:buChar char="Ø"/>
              <a:defRPr/>
            </a:pPr>
            <a:r>
              <a:rPr lang="en-US" sz="1600" dirty="0">
                <a:latin typeface="+mn-lt"/>
                <a:cs typeface="Helvetica"/>
              </a:rPr>
              <a:t>Simplify design efforts</a:t>
            </a:r>
          </a:p>
          <a:p>
            <a:pPr>
              <a:buSzPct val="100000"/>
              <a:buFont typeface="Wingdings" panose="05000000000000000000" pitchFamily="2" charset="2"/>
              <a:buChar char="Ø"/>
              <a:defRPr/>
            </a:pPr>
            <a:r>
              <a:rPr lang="en-US" sz="1600" dirty="0">
                <a:latin typeface="+mn-lt"/>
                <a:cs typeface="Helvetica"/>
              </a:rPr>
              <a:t>More reliability</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graphicFrame>
        <p:nvGraphicFramePr>
          <p:cNvPr id="18" name="Object 17"/>
          <p:cNvGraphicFramePr>
            <a:graphicFrameLocks noChangeAspect="1"/>
          </p:cNvGraphicFramePr>
          <p:nvPr>
            <p:extLst>
              <p:ext uri="{D42A27DB-BD31-4B8C-83A1-F6EECF244321}">
                <p14:modId xmlns:p14="http://schemas.microsoft.com/office/powerpoint/2010/main" val="137618111"/>
              </p:ext>
            </p:extLst>
          </p:nvPr>
        </p:nvGraphicFramePr>
        <p:xfrm>
          <a:off x="407241" y="2555233"/>
          <a:ext cx="5386017" cy="1633372"/>
        </p:xfrm>
        <a:graphic>
          <a:graphicData uri="http://schemas.openxmlformats.org/presentationml/2006/ole">
            <mc:AlternateContent xmlns:mc="http://schemas.openxmlformats.org/markup-compatibility/2006">
              <mc:Choice xmlns:v="urn:schemas-microsoft-com:vml" Requires="v">
                <p:oleObj spid="_x0000_s21652" name="Visio" r:id="rId4" imgW="6718558" imgH="2276350" progId="">
                  <p:embed/>
                </p:oleObj>
              </mc:Choice>
              <mc:Fallback>
                <p:oleObj name="Visio" r:id="rId4" imgW="6718558" imgH="227635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241" y="2555233"/>
                        <a:ext cx="5386017" cy="1633372"/>
                      </a:xfrm>
                      <a:prstGeom prst="rect">
                        <a:avLst/>
                      </a:prstGeom>
                      <a:noFill/>
                      <a:extLst/>
                    </p:spPr>
                  </p:pic>
                </p:oleObj>
              </mc:Fallback>
            </mc:AlternateContent>
          </a:graphicData>
        </a:graphic>
      </p:graphicFrame>
      <p:pic>
        <p:nvPicPr>
          <p:cNvPr id="9" name="Picture 8"/>
          <p:cNvPicPr>
            <a:picLocks noChangeAspect="1"/>
          </p:cNvPicPr>
          <p:nvPr/>
        </p:nvPicPr>
        <p:blipFill>
          <a:blip r:embed="rId6"/>
          <a:stretch>
            <a:fillRect/>
          </a:stretch>
        </p:blipFill>
        <p:spPr>
          <a:xfrm>
            <a:off x="112527" y="4503345"/>
            <a:ext cx="5918775" cy="1012551"/>
          </a:xfrm>
          <a:prstGeom prst="rect">
            <a:avLst/>
          </a:prstGeom>
        </p:spPr>
      </p:pic>
      <p:pic>
        <p:nvPicPr>
          <p:cNvPr id="11" name="Picture 10"/>
          <p:cNvPicPr>
            <a:picLocks noChangeAspect="1"/>
          </p:cNvPicPr>
          <p:nvPr/>
        </p:nvPicPr>
        <p:blipFill>
          <a:blip r:embed="rId7"/>
          <a:stretch>
            <a:fillRect/>
          </a:stretch>
        </p:blipFill>
        <p:spPr>
          <a:xfrm>
            <a:off x="4009033" y="5478418"/>
            <a:ext cx="1027682" cy="704435"/>
          </a:xfrm>
          <a:prstGeom prst="rect">
            <a:avLst/>
          </a:prstGeom>
        </p:spPr>
      </p:pic>
    </p:spTree>
    <p:extLst>
      <p:ext uri="{BB962C8B-B14F-4D97-AF65-F5344CB8AC3E}">
        <p14:creationId xmlns:p14="http://schemas.microsoft.com/office/powerpoint/2010/main" val="28230999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5448" y="-20782"/>
            <a:ext cx="8229600" cy="762000"/>
          </a:xfrm>
        </p:spPr>
        <p:txBody>
          <a:bodyPr>
            <a:normAutofit/>
          </a:bodyPr>
          <a:lstStyle/>
          <a:p>
            <a:r>
              <a:rPr lang="en-US" altLang="zh-CN" dirty="0">
                <a:ea typeface="宋体" pitchFamily="2" charset="-122"/>
              </a:rPr>
              <a:t>The Integration / Size Advantage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28</a:t>
            </a:fld>
            <a:endParaRPr lang="en-US" dirty="0"/>
          </a:p>
        </p:txBody>
      </p:sp>
      <p:sp>
        <p:nvSpPr>
          <p:cNvPr id="7" name="Text Box 3"/>
          <p:cNvSpPr txBox="1">
            <a:spLocks noChangeArrowheads="1"/>
          </p:cNvSpPr>
          <p:nvPr/>
        </p:nvSpPr>
        <p:spPr bwMode="auto">
          <a:xfrm>
            <a:off x="7914049" y="3754438"/>
            <a:ext cx="2938965" cy="1006475"/>
          </a:xfrm>
          <a:prstGeom prst="rect">
            <a:avLst/>
          </a:prstGeom>
          <a:noFill/>
          <a:ln w="9525">
            <a:noFill/>
            <a:miter lim="800000"/>
            <a:headEnd/>
            <a:tailEnd/>
          </a:ln>
        </p:spPr>
        <p:txBody>
          <a:bodyPr wrap="none">
            <a:spAutoFit/>
          </a:bodyPr>
          <a:lstStyle/>
          <a:p>
            <a:endParaRPr lang="zh-CN" altLang="en-US" baseline="30000">
              <a:ea typeface="宋体" pitchFamily="2" charset="-122"/>
            </a:endParaRPr>
          </a:p>
          <a:p>
            <a:r>
              <a:rPr lang="zh-CN" altLang="en-US">
                <a:ea typeface="宋体" pitchFamily="2" charset="-122"/>
              </a:rPr>
              <a:t> </a:t>
            </a:r>
            <a:r>
              <a:rPr lang="en-US" altLang="zh-CN">
                <a:ea typeface="宋体" pitchFamily="2" charset="-122"/>
              </a:rPr>
              <a:t>Controlled Slew-Rate</a:t>
            </a:r>
          </a:p>
          <a:p>
            <a:r>
              <a:rPr lang="en-US" altLang="zh-CN">
                <a:ea typeface="宋体" pitchFamily="2" charset="-122"/>
              </a:rPr>
              <a:t> Reduced Design time</a:t>
            </a:r>
          </a:p>
          <a:p>
            <a:endParaRPr lang="zh-CN" altLang="en-US" baseline="30000">
              <a:ea typeface="宋体" pitchFamily="2" charset="-122"/>
            </a:endParaRPr>
          </a:p>
        </p:txBody>
      </p:sp>
      <p:sp>
        <p:nvSpPr>
          <p:cNvPr id="8" name="Text Box 4"/>
          <p:cNvSpPr txBox="1">
            <a:spLocks noChangeArrowheads="1"/>
          </p:cNvSpPr>
          <p:nvPr/>
        </p:nvSpPr>
        <p:spPr bwMode="auto">
          <a:xfrm>
            <a:off x="2804535" y="4966514"/>
            <a:ext cx="5785407" cy="749300"/>
          </a:xfrm>
          <a:prstGeom prst="rect">
            <a:avLst/>
          </a:prstGeom>
          <a:noFill/>
          <a:ln w="9525">
            <a:noFill/>
            <a:miter lim="800000"/>
            <a:headEnd/>
            <a:tailEnd/>
          </a:ln>
        </p:spPr>
        <p:txBody>
          <a:bodyPr>
            <a:spAutoFit/>
          </a:bodyPr>
          <a:lstStyle/>
          <a:p>
            <a:r>
              <a:rPr lang="en-US" altLang="zh-CN" sz="1600" dirty="0">
                <a:ea typeface="宋体" pitchFamily="2" charset="-122"/>
              </a:rPr>
              <a:t>Need Design time and expertise</a:t>
            </a:r>
          </a:p>
          <a:p>
            <a:r>
              <a:rPr lang="en-US" altLang="zh-CN" sz="1600" dirty="0">
                <a:ea typeface="宋体" pitchFamily="2" charset="-122"/>
              </a:rPr>
              <a:t>Slew-Rate control will need R and C </a:t>
            </a:r>
          </a:p>
          <a:p>
            <a:endParaRPr lang="zh-CN" altLang="en-US" sz="1600" baseline="30000" dirty="0">
              <a:ea typeface="宋体" pitchFamily="2" charset="-122"/>
            </a:endParaRPr>
          </a:p>
        </p:txBody>
      </p:sp>
      <p:sp>
        <p:nvSpPr>
          <p:cNvPr id="9" name="AutoShape 5"/>
          <p:cNvSpPr>
            <a:spLocks noChangeArrowheads="1"/>
          </p:cNvSpPr>
          <p:nvPr/>
        </p:nvSpPr>
        <p:spPr bwMode="auto">
          <a:xfrm>
            <a:off x="9804255" y="4398963"/>
            <a:ext cx="2330082" cy="1619250"/>
          </a:xfrm>
          <a:prstGeom prst="irregularSeal2">
            <a:avLst/>
          </a:prstGeom>
          <a:solidFill>
            <a:srgbClr val="008000"/>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dirty="0">
                <a:solidFill>
                  <a:schemeClr val="bg1"/>
                </a:solidFill>
                <a:latin typeface="Arial" pitchFamily="34" charset="0"/>
              </a:rPr>
              <a:t>92%</a:t>
            </a:r>
          </a:p>
          <a:p>
            <a:pPr algn="ctr">
              <a:defRPr/>
            </a:pPr>
            <a:r>
              <a:rPr lang="en-US" dirty="0">
                <a:solidFill>
                  <a:schemeClr val="bg1"/>
                </a:solidFill>
                <a:latin typeface="Arial" pitchFamily="34" charset="0"/>
              </a:rPr>
              <a:t>Solution Size </a:t>
            </a:r>
          </a:p>
          <a:p>
            <a:pPr algn="ctr">
              <a:defRPr/>
            </a:pPr>
            <a:r>
              <a:rPr lang="en-US" dirty="0">
                <a:solidFill>
                  <a:schemeClr val="bg1"/>
                </a:solidFill>
                <a:latin typeface="Arial" pitchFamily="34" charset="0"/>
              </a:rPr>
              <a:t>Reduction</a:t>
            </a:r>
          </a:p>
        </p:txBody>
      </p:sp>
      <p:sp>
        <p:nvSpPr>
          <p:cNvPr id="10" name="Text Box 6"/>
          <p:cNvSpPr txBox="1">
            <a:spLocks noChangeArrowheads="1"/>
          </p:cNvSpPr>
          <p:nvPr/>
        </p:nvSpPr>
        <p:spPr bwMode="auto">
          <a:xfrm>
            <a:off x="3168020" y="1214438"/>
            <a:ext cx="2982506" cy="366713"/>
          </a:xfrm>
          <a:prstGeom prst="rect">
            <a:avLst/>
          </a:prstGeom>
          <a:noFill/>
          <a:ln w="9525">
            <a:noFill/>
            <a:miter lim="800000"/>
            <a:headEnd/>
            <a:tailEnd/>
          </a:ln>
        </p:spPr>
        <p:txBody>
          <a:bodyPr wrap="none">
            <a:spAutoFit/>
          </a:bodyPr>
          <a:lstStyle/>
          <a:p>
            <a:r>
              <a:rPr lang="en-US" altLang="zh-CN" u="sng">
                <a:ea typeface="宋体" pitchFamily="2" charset="-122"/>
              </a:rPr>
              <a:t>Conventional Solution</a:t>
            </a:r>
          </a:p>
        </p:txBody>
      </p:sp>
      <p:sp>
        <p:nvSpPr>
          <p:cNvPr id="11" name="Text Box 7"/>
          <p:cNvSpPr txBox="1">
            <a:spLocks noChangeArrowheads="1"/>
          </p:cNvSpPr>
          <p:nvPr/>
        </p:nvSpPr>
        <p:spPr bwMode="auto">
          <a:xfrm>
            <a:off x="7514930" y="1214438"/>
            <a:ext cx="3183885" cy="369332"/>
          </a:xfrm>
          <a:prstGeom prst="rect">
            <a:avLst/>
          </a:prstGeom>
          <a:noFill/>
          <a:ln w="9525">
            <a:noFill/>
            <a:miter lim="800000"/>
            <a:headEnd/>
            <a:tailEnd/>
          </a:ln>
        </p:spPr>
        <p:txBody>
          <a:bodyPr wrap="none">
            <a:spAutoFit/>
          </a:bodyPr>
          <a:lstStyle/>
          <a:p>
            <a:r>
              <a:rPr lang="en-US" altLang="zh-CN" u="sng" dirty="0" smtClean="0">
                <a:ea typeface="宋体" pitchFamily="2" charset="-122"/>
              </a:rPr>
              <a:t>ONSEMI FPF1204 </a:t>
            </a:r>
            <a:r>
              <a:rPr lang="en-US" altLang="zh-CN" u="sng" dirty="0">
                <a:ea typeface="宋体" pitchFamily="2" charset="-122"/>
              </a:rPr>
              <a:t>Load Switch</a:t>
            </a:r>
          </a:p>
        </p:txBody>
      </p:sp>
      <p:sp>
        <p:nvSpPr>
          <p:cNvPr id="12" name="Rectangle 8"/>
          <p:cNvSpPr>
            <a:spLocks noChangeArrowheads="1"/>
          </p:cNvSpPr>
          <p:nvPr/>
        </p:nvSpPr>
        <p:spPr bwMode="auto">
          <a:xfrm>
            <a:off x="3322390" y="1976438"/>
            <a:ext cx="1828690" cy="2057400"/>
          </a:xfrm>
          <a:prstGeom prst="rect">
            <a:avLst/>
          </a:prstGeom>
          <a:solidFill>
            <a:schemeClr val="bg2"/>
          </a:solidFill>
          <a:ln w="9525">
            <a:solidFill>
              <a:schemeClr val="tx1"/>
            </a:solidFill>
            <a:miter lim="800000"/>
            <a:headEnd/>
            <a:tailEnd/>
          </a:ln>
        </p:spPr>
        <p:txBody>
          <a:bodyPr wrap="none" anchor="ctr"/>
          <a:lstStyle/>
          <a:p>
            <a:endParaRPr lang="zh-CN" altLang="en-US">
              <a:ea typeface="宋体" pitchFamily="2" charset="-122"/>
            </a:endParaRPr>
          </a:p>
        </p:txBody>
      </p:sp>
      <p:sp>
        <p:nvSpPr>
          <p:cNvPr id="13" name="Rectangle 9"/>
          <p:cNvSpPr>
            <a:spLocks noChangeArrowheads="1"/>
          </p:cNvSpPr>
          <p:nvPr/>
        </p:nvSpPr>
        <p:spPr bwMode="auto">
          <a:xfrm>
            <a:off x="3627172" y="3328988"/>
            <a:ext cx="696644"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sz="900" i="1">
                <a:ea typeface="宋体" pitchFamily="2" charset="-122"/>
              </a:rPr>
              <a:t>N-FET</a:t>
            </a:r>
          </a:p>
        </p:txBody>
      </p:sp>
      <p:sp>
        <p:nvSpPr>
          <p:cNvPr id="14" name="Rectangle 10"/>
          <p:cNvSpPr>
            <a:spLocks noChangeArrowheads="1"/>
          </p:cNvSpPr>
          <p:nvPr/>
        </p:nvSpPr>
        <p:spPr bwMode="auto">
          <a:xfrm>
            <a:off x="4410896" y="3328988"/>
            <a:ext cx="696644" cy="609600"/>
          </a:xfrm>
          <a:prstGeom prst="rect">
            <a:avLst/>
          </a:prstGeom>
          <a:solidFill>
            <a:schemeClr val="accent1"/>
          </a:solidFill>
          <a:ln w="9525">
            <a:solidFill>
              <a:schemeClr val="tx1"/>
            </a:solidFill>
            <a:miter lim="800000"/>
            <a:headEnd/>
            <a:tailEnd/>
          </a:ln>
        </p:spPr>
        <p:txBody>
          <a:bodyPr wrap="none" anchor="ctr"/>
          <a:lstStyle/>
          <a:p>
            <a:pPr algn="ctr"/>
            <a:r>
              <a:rPr lang="en-US" altLang="zh-CN" sz="900" i="1">
                <a:ea typeface="宋体" pitchFamily="2" charset="-122"/>
              </a:rPr>
              <a:t>N-FET</a:t>
            </a:r>
          </a:p>
        </p:txBody>
      </p:sp>
      <p:sp>
        <p:nvSpPr>
          <p:cNvPr id="15" name="Rectangle 11"/>
          <p:cNvSpPr>
            <a:spLocks noChangeArrowheads="1"/>
          </p:cNvSpPr>
          <p:nvPr/>
        </p:nvSpPr>
        <p:spPr bwMode="auto">
          <a:xfrm>
            <a:off x="3714252" y="3252788"/>
            <a:ext cx="174161" cy="76200"/>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16" name="Rectangle 12"/>
          <p:cNvSpPr>
            <a:spLocks noChangeArrowheads="1"/>
          </p:cNvSpPr>
          <p:nvPr/>
        </p:nvSpPr>
        <p:spPr bwMode="auto">
          <a:xfrm>
            <a:off x="4062574" y="3252788"/>
            <a:ext cx="174161" cy="76200"/>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17" name="Rectangle 13"/>
          <p:cNvSpPr>
            <a:spLocks noChangeArrowheads="1"/>
          </p:cNvSpPr>
          <p:nvPr/>
        </p:nvSpPr>
        <p:spPr bwMode="auto">
          <a:xfrm>
            <a:off x="3888413" y="3938588"/>
            <a:ext cx="174161" cy="76200"/>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18" name="Rectangle 14"/>
          <p:cNvSpPr>
            <a:spLocks noChangeArrowheads="1"/>
          </p:cNvSpPr>
          <p:nvPr/>
        </p:nvSpPr>
        <p:spPr bwMode="auto">
          <a:xfrm>
            <a:off x="4497976" y="3252788"/>
            <a:ext cx="174161" cy="76200"/>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19" name="Rectangle 15"/>
          <p:cNvSpPr>
            <a:spLocks noChangeArrowheads="1"/>
          </p:cNvSpPr>
          <p:nvPr/>
        </p:nvSpPr>
        <p:spPr bwMode="auto">
          <a:xfrm>
            <a:off x="4846298" y="3252788"/>
            <a:ext cx="174161" cy="76200"/>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20" name="Rectangle 16"/>
          <p:cNvSpPr>
            <a:spLocks noChangeArrowheads="1"/>
          </p:cNvSpPr>
          <p:nvPr/>
        </p:nvSpPr>
        <p:spPr bwMode="auto">
          <a:xfrm>
            <a:off x="4672137" y="3938588"/>
            <a:ext cx="174161" cy="76200"/>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21" name="Rectangle 17"/>
          <p:cNvSpPr>
            <a:spLocks noChangeArrowheads="1"/>
          </p:cNvSpPr>
          <p:nvPr/>
        </p:nvSpPr>
        <p:spPr bwMode="auto">
          <a:xfrm>
            <a:off x="3801333" y="2033588"/>
            <a:ext cx="1306207" cy="1066800"/>
          </a:xfrm>
          <a:prstGeom prst="rect">
            <a:avLst/>
          </a:prstGeom>
          <a:solidFill>
            <a:schemeClr val="tx1"/>
          </a:solidFill>
          <a:ln w="9525">
            <a:solidFill>
              <a:schemeClr val="tx1"/>
            </a:solidFill>
            <a:miter lim="800000"/>
            <a:headEnd/>
            <a:tailEnd/>
          </a:ln>
        </p:spPr>
        <p:txBody>
          <a:bodyPr wrap="none" anchor="ctr"/>
          <a:lstStyle/>
          <a:p>
            <a:pPr algn="ctr"/>
            <a:r>
              <a:rPr lang="en-US" altLang="zh-CN" sz="1000" i="1">
                <a:solidFill>
                  <a:schemeClr val="bg1"/>
                </a:solidFill>
                <a:ea typeface="宋体" pitchFamily="2" charset="-122"/>
              </a:rPr>
              <a:t>CSD25302</a:t>
            </a:r>
          </a:p>
        </p:txBody>
      </p:sp>
      <p:sp>
        <p:nvSpPr>
          <p:cNvPr id="22" name="Rectangle 18"/>
          <p:cNvSpPr>
            <a:spLocks noChangeArrowheads="1"/>
          </p:cNvSpPr>
          <p:nvPr/>
        </p:nvSpPr>
        <p:spPr bwMode="auto">
          <a:xfrm>
            <a:off x="3953723" y="2871788"/>
            <a:ext cx="217701" cy="228600"/>
          </a:xfrm>
          <a:prstGeom prst="rect">
            <a:avLst/>
          </a:prstGeom>
          <a:solidFill>
            <a:schemeClr val="accent1"/>
          </a:solidFill>
          <a:ln w="9525">
            <a:solidFill>
              <a:schemeClr val="tx1"/>
            </a:solidFill>
            <a:prstDash val="dash"/>
            <a:miter lim="800000"/>
            <a:headEnd/>
            <a:tailEnd/>
          </a:ln>
        </p:spPr>
        <p:txBody>
          <a:bodyPr wrap="none" anchor="ctr"/>
          <a:lstStyle/>
          <a:p>
            <a:endParaRPr lang="zh-CN" altLang="en-US">
              <a:ea typeface="宋体" pitchFamily="2" charset="-122"/>
            </a:endParaRPr>
          </a:p>
        </p:txBody>
      </p:sp>
      <p:sp>
        <p:nvSpPr>
          <p:cNvPr id="23" name="Rectangle 19"/>
          <p:cNvSpPr>
            <a:spLocks noChangeArrowheads="1"/>
          </p:cNvSpPr>
          <p:nvPr/>
        </p:nvSpPr>
        <p:spPr bwMode="auto">
          <a:xfrm>
            <a:off x="4345585" y="2871788"/>
            <a:ext cx="217701" cy="228600"/>
          </a:xfrm>
          <a:prstGeom prst="rect">
            <a:avLst/>
          </a:prstGeom>
          <a:solidFill>
            <a:schemeClr val="accent1"/>
          </a:solidFill>
          <a:ln w="9525">
            <a:solidFill>
              <a:schemeClr val="tx1"/>
            </a:solidFill>
            <a:prstDash val="dash"/>
            <a:miter lim="800000"/>
            <a:headEnd/>
            <a:tailEnd/>
          </a:ln>
        </p:spPr>
        <p:txBody>
          <a:bodyPr wrap="none" anchor="ctr"/>
          <a:lstStyle/>
          <a:p>
            <a:endParaRPr lang="zh-CN" altLang="en-US">
              <a:ea typeface="宋体" pitchFamily="2" charset="-122"/>
            </a:endParaRPr>
          </a:p>
        </p:txBody>
      </p:sp>
      <p:sp>
        <p:nvSpPr>
          <p:cNvPr id="24" name="Rectangle 20"/>
          <p:cNvSpPr>
            <a:spLocks noChangeArrowheads="1"/>
          </p:cNvSpPr>
          <p:nvPr/>
        </p:nvSpPr>
        <p:spPr bwMode="auto">
          <a:xfrm>
            <a:off x="4737447" y="2871788"/>
            <a:ext cx="217701" cy="228600"/>
          </a:xfrm>
          <a:prstGeom prst="rect">
            <a:avLst/>
          </a:prstGeom>
          <a:solidFill>
            <a:schemeClr val="accent1"/>
          </a:solidFill>
          <a:ln w="9525">
            <a:solidFill>
              <a:schemeClr val="tx1"/>
            </a:solidFill>
            <a:prstDash val="dash"/>
            <a:miter lim="800000"/>
            <a:headEnd/>
            <a:tailEnd/>
          </a:ln>
        </p:spPr>
        <p:txBody>
          <a:bodyPr wrap="none" anchor="ctr"/>
          <a:lstStyle/>
          <a:p>
            <a:endParaRPr lang="zh-CN" altLang="en-US">
              <a:ea typeface="宋体" pitchFamily="2" charset="-122"/>
            </a:endParaRPr>
          </a:p>
        </p:txBody>
      </p:sp>
      <p:sp>
        <p:nvSpPr>
          <p:cNvPr id="25" name="Rectangle 21"/>
          <p:cNvSpPr>
            <a:spLocks noChangeArrowheads="1"/>
          </p:cNvSpPr>
          <p:nvPr/>
        </p:nvSpPr>
        <p:spPr bwMode="auto">
          <a:xfrm>
            <a:off x="3953723" y="2033588"/>
            <a:ext cx="217701" cy="228600"/>
          </a:xfrm>
          <a:prstGeom prst="rect">
            <a:avLst/>
          </a:prstGeom>
          <a:solidFill>
            <a:schemeClr val="accent1"/>
          </a:solidFill>
          <a:ln w="9525">
            <a:solidFill>
              <a:schemeClr val="tx1"/>
            </a:solidFill>
            <a:prstDash val="dash"/>
            <a:miter lim="800000"/>
            <a:headEnd/>
            <a:tailEnd/>
          </a:ln>
        </p:spPr>
        <p:txBody>
          <a:bodyPr wrap="none" anchor="ctr"/>
          <a:lstStyle/>
          <a:p>
            <a:endParaRPr lang="zh-CN" altLang="en-US">
              <a:ea typeface="宋体" pitchFamily="2" charset="-122"/>
            </a:endParaRPr>
          </a:p>
        </p:txBody>
      </p:sp>
      <p:sp>
        <p:nvSpPr>
          <p:cNvPr id="26" name="Rectangle 22"/>
          <p:cNvSpPr>
            <a:spLocks noChangeArrowheads="1"/>
          </p:cNvSpPr>
          <p:nvPr/>
        </p:nvSpPr>
        <p:spPr bwMode="auto">
          <a:xfrm>
            <a:off x="4345585" y="2033588"/>
            <a:ext cx="217701" cy="228600"/>
          </a:xfrm>
          <a:prstGeom prst="rect">
            <a:avLst/>
          </a:prstGeom>
          <a:solidFill>
            <a:schemeClr val="accent1"/>
          </a:solidFill>
          <a:ln w="9525">
            <a:solidFill>
              <a:schemeClr val="tx1"/>
            </a:solidFill>
            <a:prstDash val="dash"/>
            <a:miter lim="800000"/>
            <a:headEnd/>
            <a:tailEnd/>
          </a:ln>
        </p:spPr>
        <p:txBody>
          <a:bodyPr wrap="none" anchor="ctr"/>
          <a:lstStyle/>
          <a:p>
            <a:endParaRPr lang="zh-CN" altLang="en-US">
              <a:ea typeface="宋体" pitchFamily="2" charset="-122"/>
            </a:endParaRPr>
          </a:p>
        </p:txBody>
      </p:sp>
      <p:sp>
        <p:nvSpPr>
          <p:cNvPr id="27" name="Rectangle 23"/>
          <p:cNvSpPr>
            <a:spLocks noChangeArrowheads="1"/>
          </p:cNvSpPr>
          <p:nvPr/>
        </p:nvSpPr>
        <p:spPr bwMode="auto">
          <a:xfrm>
            <a:off x="4737447" y="2033588"/>
            <a:ext cx="217701" cy="228600"/>
          </a:xfrm>
          <a:prstGeom prst="rect">
            <a:avLst/>
          </a:prstGeom>
          <a:solidFill>
            <a:schemeClr val="accent1"/>
          </a:solidFill>
          <a:ln w="9525">
            <a:solidFill>
              <a:schemeClr val="tx1"/>
            </a:solidFill>
            <a:prstDash val="dash"/>
            <a:miter lim="800000"/>
            <a:headEnd/>
            <a:tailEnd/>
          </a:ln>
        </p:spPr>
        <p:txBody>
          <a:bodyPr wrap="none" anchor="ctr"/>
          <a:lstStyle/>
          <a:p>
            <a:endParaRPr lang="zh-CN" altLang="en-US">
              <a:ea typeface="宋体" pitchFamily="2" charset="-122"/>
            </a:endParaRPr>
          </a:p>
        </p:txBody>
      </p:sp>
      <p:grpSp>
        <p:nvGrpSpPr>
          <p:cNvPr id="28" name="Group 24"/>
          <p:cNvGrpSpPr>
            <a:grpSpLocks/>
          </p:cNvGrpSpPr>
          <p:nvPr/>
        </p:nvGrpSpPr>
        <p:grpSpPr bwMode="auto">
          <a:xfrm>
            <a:off x="3365930" y="2033588"/>
            <a:ext cx="174161" cy="304800"/>
            <a:chOff x="1152" y="2160"/>
            <a:chExt cx="96" cy="192"/>
          </a:xfrm>
        </p:grpSpPr>
        <p:sp>
          <p:nvSpPr>
            <p:cNvPr id="29" name="Rectangle 25"/>
            <p:cNvSpPr>
              <a:spLocks noChangeArrowheads="1"/>
            </p:cNvSpPr>
            <p:nvPr/>
          </p:nvSpPr>
          <p:spPr bwMode="auto">
            <a:xfrm>
              <a:off x="1152" y="2160"/>
              <a:ext cx="96" cy="144"/>
            </a:xfrm>
            <a:prstGeom prst="rect">
              <a:avLst/>
            </a:prstGeom>
            <a:solidFill>
              <a:schemeClr val="accent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30" name="Rectangle 26"/>
            <p:cNvSpPr>
              <a:spLocks noChangeArrowheads="1"/>
            </p:cNvSpPr>
            <p:nvPr/>
          </p:nvSpPr>
          <p:spPr bwMode="auto">
            <a:xfrm>
              <a:off x="1152" y="2160"/>
              <a:ext cx="96" cy="48"/>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31" name="Rectangle 27"/>
            <p:cNvSpPr>
              <a:spLocks noChangeArrowheads="1"/>
            </p:cNvSpPr>
            <p:nvPr/>
          </p:nvSpPr>
          <p:spPr bwMode="auto">
            <a:xfrm>
              <a:off x="1152" y="2304"/>
              <a:ext cx="96" cy="48"/>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grpSp>
      <p:grpSp>
        <p:nvGrpSpPr>
          <p:cNvPr id="32" name="Group 28"/>
          <p:cNvGrpSpPr>
            <a:grpSpLocks/>
          </p:cNvGrpSpPr>
          <p:nvPr/>
        </p:nvGrpSpPr>
        <p:grpSpPr bwMode="auto">
          <a:xfrm>
            <a:off x="3365930" y="2871788"/>
            <a:ext cx="174161" cy="304800"/>
            <a:chOff x="1152" y="2160"/>
            <a:chExt cx="96" cy="192"/>
          </a:xfrm>
        </p:grpSpPr>
        <p:sp>
          <p:nvSpPr>
            <p:cNvPr id="33" name="Rectangle 29"/>
            <p:cNvSpPr>
              <a:spLocks noChangeArrowheads="1"/>
            </p:cNvSpPr>
            <p:nvPr/>
          </p:nvSpPr>
          <p:spPr bwMode="auto">
            <a:xfrm>
              <a:off x="1152" y="2160"/>
              <a:ext cx="96" cy="144"/>
            </a:xfrm>
            <a:prstGeom prst="rect">
              <a:avLst/>
            </a:prstGeom>
            <a:solidFill>
              <a:schemeClr val="accent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34" name="Rectangle 30"/>
            <p:cNvSpPr>
              <a:spLocks noChangeArrowheads="1"/>
            </p:cNvSpPr>
            <p:nvPr/>
          </p:nvSpPr>
          <p:spPr bwMode="auto">
            <a:xfrm>
              <a:off x="1152" y="2160"/>
              <a:ext cx="96" cy="48"/>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35" name="Rectangle 31"/>
            <p:cNvSpPr>
              <a:spLocks noChangeArrowheads="1"/>
            </p:cNvSpPr>
            <p:nvPr/>
          </p:nvSpPr>
          <p:spPr bwMode="auto">
            <a:xfrm>
              <a:off x="1152" y="2304"/>
              <a:ext cx="96" cy="48"/>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grpSp>
      <p:sp>
        <p:nvSpPr>
          <p:cNvPr id="36" name="Rectangle 32"/>
          <p:cNvSpPr>
            <a:spLocks noChangeArrowheads="1"/>
          </p:cNvSpPr>
          <p:nvPr/>
        </p:nvSpPr>
        <p:spPr bwMode="auto">
          <a:xfrm>
            <a:off x="3365930" y="3481388"/>
            <a:ext cx="174161" cy="228600"/>
          </a:xfrm>
          <a:prstGeom prst="rect">
            <a:avLst/>
          </a:prstGeom>
          <a:solidFill>
            <a:schemeClr val="folHlink"/>
          </a:solidFill>
          <a:ln w="9525">
            <a:solidFill>
              <a:schemeClr val="tx1"/>
            </a:solidFill>
            <a:miter lim="800000"/>
            <a:headEnd/>
            <a:tailEnd/>
          </a:ln>
        </p:spPr>
        <p:txBody>
          <a:bodyPr wrap="none" anchor="ctr"/>
          <a:lstStyle/>
          <a:p>
            <a:endParaRPr lang="zh-CN" altLang="en-US">
              <a:ea typeface="宋体" pitchFamily="2" charset="-122"/>
            </a:endParaRPr>
          </a:p>
        </p:txBody>
      </p:sp>
      <p:sp>
        <p:nvSpPr>
          <p:cNvPr id="37" name="Rectangle 33"/>
          <p:cNvSpPr>
            <a:spLocks noChangeArrowheads="1"/>
          </p:cNvSpPr>
          <p:nvPr/>
        </p:nvSpPr>
        <p:spPr bwMode="auto">
          <a:xfrm>
            <a:off x="3365930" y="3481388"/>
            <a:ext cx="174161" cy="76200"/>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38" name="Rectangle 34"/>
          <p:cNvSpPr>
            <a:spLocks noChangeArrowheads="1"/>
          </p:cNvSpPr>
          <p:nvPr/>
        </p:nvSpPr>
        <p:spPr bwMode="auto">
          <a:xfrm>
            <a:off x="3365930" y="3709988"/>
            <a:ext cx="174161" cy="76200"/>
          </a:xfrm>
          <a:prstGeom prst="rect">
            <a:avLst/>
          </a:prstGeom>
          <a:solidFill>
            <a:schemeClr val="tx1"/>
          </a:solidFill>
          <a:ln w="9525">
            <a:solidFill>
              <a:schemeClr val="tx1"/>
            </a:solidFill>
            <a:miter lim="800000"/>
            <a:headEnd/>
            <a:tailEnd/>
          </a:ln>
        </p:spPr>
        <p:txBody>
          <a:bodyPr wrap="none" anchor="ctr"/>
          <a:lstStyle/>
          <a:p>
            <a:endParaRPr lang="zh-CN" altLang="en-US">
              <a:ea typeface="宋体" pitchFamily="2" charset="-122"/>
            </a:endParaRPr>
          </a:p>
        </p:txBody>
      </p:sp>
      <p:sp>
        <p:nvSpPr>
          <p:cNvPr id="39" name="Line 35"/>
          <p:cNvSpPr>
            <a:spLocks noChangeShapeType="1"/>
          </p:cNvSpPr>
          <p:nvPr/>
        </p:nvSpPr>
        <p:spPr bwMode="auto">
          <a:xfrm>
            <a:off x="3365930" y="4090988"/>
            <a:ext cx="1741609" cy="0"/>
          </a:xfrm>
          <a:prstGeom prst="line">
            <a:avLst/>
          </a:prstGeom>
          <a:noFill/>
          <a:ln w="9525">
            <a:solidFill>
              <a:schemeClr val="tx1"/>
            </a:solidFill>
            <a:round/>
            <a:headEnd type="triangle" w="med" len="med"/>
            <a:tailEnd type="triangle" w="med" len="med"/>
          </a:ln>
        </p:spPr>
        <p:txBody>
          <a:bodyPr/>
          <a:lstStyle/>
          <a:p>
            <a:endParaRPr lang="en-US"/>
          </a:p>
        </p:txBody>
      </p:sp>
      <p:sp>
        <p:nvSpPr>
          <p:cNvPr id="40" name="Line 36"/>
          <p:cNvSpPr>
            <a:spLocks noChangeShapeType="1"/>
          </p:cNvSpPr>
          <p:nvPr/>
        </p:nvSpPr>
        <p:spPr bwMode="auto">
          <a:xfrm>
            <a:off x="5281700" y="2033588"/>
            <a:ext cx="0" cy="2057400"/>
          </a:xfrm>
          <a:prstGeom prst="line">
            <a:avLst/>
          </a:prstGeom>
          <a:noFill/>
          <a:ln w="9525">
            <a:solidFill>
              <a:schemeClr val="tx1"/>
            </a:solidFill>
            <a:round/>
            <a:headEnd type="triangle" w="med" len="med"/>
            <a:tailEnd type="triangle" w="med" len="med"/>
          </a:ln>
        </p:spPr>
        <p:txBody>
          <a:bodyPr/>
          <a:lstStyle/>
          <a:p>
            <a:endParaRPr lang="en-US"/>
          </a:p>
        </p:txBody>
      </p:sp>
      <p:sp>
        <p:nvSpPr>
          <p:cNvPr id="41" name="Text Box 37"/>
          <p:cNvSpPr txBox="1">
            <a:spLocks noChangeArrowheads="1"/>
          </p:cNvSpPr>
          <p:nvPr/>
        </p:nvSpPr>
        <p:spPr bwMode="auto">
          <a:xfrm>
            <a:off x="3888413" y="4124326"/>
            <a:ext cx="760140" cy="274637"/>
          </a:xfrm>
          <a:prstGeom prst="rect">
            <a:avLst/>
          </a:prstGeom>
          <a:noFill/>
          <a:ln w="9525">
            <a:noFill/>
            <a:miter lim="800000"/>
            <a:headEnd/>
            <a:tailEnd/>
          </a:ln>
        </p:spPr>
        <p:txBody>
          <a:bodyPr wrap="none">
            <a:spAutoFit/>
          </a:bodyPr>
          <a:lstStyle/>
          <a:p>
            <a:r>
              <a:rPr lang="en-US" altLang="zh-CN" sz="1200" i="1">
                <a:ea typeface="宋体" pitchFamily="2" charset="-122"/>
              </a:rPr>
              <a:t>2.5mm</a:t>
            </a:r>
          </a:p>
        </p:txBody>
      </p:sp>
      <p:sp>
        <p:nvSpPr>
          <p:cNvPr id="42" name="Text Box 38"/>
          <p:cNvSpPr txBox="1">
            <a:spLocks noChangeArrowheads="1"/>
          </p:cNvSpPr>
          <p:nvPr/>
        </p:nvSpPr>
        <p:spPr bwMode="auto">
          <a:xfrm rot="16200000">
            <a:off x="5140516" y="2807731"/>
            <a:ext cx="665162" cy="313852"/>
          </a:xfrm>
          <a:prstGeom prst="rect">
            <a:avLst/>
          </a:prstGeom>
          <a:noFill/>
          <a:ln w="9525">
            <a:noFill/>
            <a:miter lim="800000"/>
            <a:headEnd/>
            <a:tailEnd/>
          </a:ln>
        </p:spPr>
        <p:txBody>
          <a:bodyPr wrap="none">
            <a:spAutoFit/>
          </a:bodyPr>
          <a:lstStyle/>
          <a:p>
            <a:r>
              <a:rPr lang="en-US" altLang="zh-CN" sz="1200" i="1">
                <a:ea typeface="宋体" pitchFamily="2" charset="-122"/>
              </a:rPr>
              <a:t>3.3mm</a:t>
            </a:r>
          </a:p>
        </p:txBody>
      </p:sp>
      <p:sp>
        <p:nvSpPr>
          <p:cNvPr id="43" name="Text Box 39"/>
          <p:cNvSpPr txBox="1">
            <a:spLocks noChangeArrowheads="1"/>
          </p:cNvSpPr>
          <p:nvPr/>
        </p:nvSpPr>
        <p:spPr bwMode="auto">
          <a:xfrm>
            <a:off x="3326018" y="2081213"/>
            <a:ext cx="293897" cy="214313"/>
          </a:xfrm>
          <a:prstGeom prst="rect">
            <a:avLst/>
          </a:prstGeom>
          <a:noFill/>
          <a:ln w="9525">
            <a:noFill/>
            <a:miter lim="800000"/>
            <a:headEnd/>
            <a:tailEnd/>
          </a:ln>
        </p:spPr>
        <p:txBody>
          <a:bodyPr wrap="none">
            <a:spAutoFit/>
          </a:bodyPr>
          <a:lstStyle/>
          <a:p>
            <a:r>
              <a:rPr lang="en-US" altLang="zh-CN" sz="800" b="0">
                <a:ea typeface="宋体" pitchFamily="2" charset="-122"/>
              </a:rPr>
              <a:t>R</a:t>
            </a:r>
          </a:p>
        </p:txBody>
      </p:sp>
      <p:sp>
        <p:nvSpPr>
          <p:cNvPr id="44" name="Text Box 40"/>
          <p:cNvSpPr txBox="1">
            <a:spLocks noChangeArrowheads="1"/>
          </p:cNvSpPr>
          <p:nvPr/>
        </p:nvSpPr>
        <p:spPr bwMode="auto">
          <a:xfrm>
            <a:off x="3322390" y="2919413"/>
            <a:ext cx="293897" cy="214313"/>
          </a:xfrm>
          <a:prstGeom prst="rect">
            <a:avLst/>
          </a:prstGeom>
          <a:noFill/>
          <a:ln w="9525">
            <a:noFill/>
            <a:miter lim="800000"/>
            <a:headEnd/>
            <a:tailEnd/>
          </a:ln>
        </p:spPr>
        <p:txBody>
          <a:bodyPr wrap="none">
            <a:spAutoFit/>
          </a:bodyPr>
          <a:lstStyle/>
          <a:p>
            <a:r>
              <a:rPr lang="en-US" altLang="zh-CN" sz="800" b="0">
                <a:ea typeface="宋体" pitchFamily="2" charset="-122"/>
              </a:rPr>
              <a:t>R</a:t>
            </a:r>
          </a:p>
        </p:txBody>
      </p:sp>
      <p:sp>
        <p:nvSpPr>
          <p:cNvPr id="45" name="Text Box 41"/>
          <p:cNvSpPr txBox="1">
            <a:spLocks noChangeArrowheads="1"/>
          </p:cNvSpPr>
          <p:nvPr/>
        </p:nvSpPr>
        <p:spPr bwMode="auto">
          <a:xfrm>
            <a:off x="3322390" y="3538538"/>
            <a:ext cx="293897" cy="214313"/>
          </a:xfrm>
          <a:prstGeom prst="rect">
            <a:avLst/>
          </a:prstGeom>
          <a:noFill/>
          <a:ln w="9525">
            <a:noFill/>
            <a:miter lim="800000"/>
            <a:headEnd/>
            <a:tailEnd/>
          </a:ln>
        </p:spPr>
        <p:txBody>
          <a:bodyPr wrap="none">
            <a:spAutoFit/>
          </a:bodyPr>
          <a:lstStyle/>
          <a:p>
            <a:r>
              <a:rPr lang="en-US" altLang="zh-CN" sz="800" b="0">
                <a:ea typeface="宋体" pitchFamily="2" charset="-122"/>
              </a:rPr>
              <a:t>C</a:t>
            </a:r>
          </a:p>
        </p:txBody>
      </p:sp>
      <p:sp>
        <p:nvSpPr>
          <p:cNvPr id="46" name="Text Box 42"/>
          <p:cNvSpPr txBox="1">
            <a:spLocks noChangeArrowheads="1"/>
          </p:cNvSpPr>
          <p:nvPr/>
        </p:nvSpPr>
        <p:spPr bwMode="auto">
          <a:xfrm>
            <a:off x="3714252" y="4517230"/>
            <a:ext cx="1278995" cy="366713"/>
          </a:xfrm>
          <a:prstGeom prst="rect">
            <a:avLst/>
          </a:prstGeom>
          <a:noFill/>
          <a:ln w="9525">
            <a:noFill/>
            <a:miter lim="800000"/>
            <a:headEnd/>
            <a:tailEnd/>
          </a:ln>
        </p:spPr>
        <p:txBody>
          <a:bodyPr wrap="none">
            <a:spAutoFit/>
          </a:bodyPr>
          <a:lstStyle/>
          <a:p>
            <a:r>
              <a:rPr lang="en-US" altLang="zh-CN" dirty="0">
                <a:solidFill>
                  <a:srgbClr val="FF0000"/>
                </a:solidFill>
                <a:ea typeface="宋体" pitchFamily="2" charset="-122"/>
              </a:rPr>
              <a:t>8.25mm</a:t>
            </a:r>
            <a:r>
              <a:rPr lang="en-US" altLang="zh-CN" baseline="30000" dirty="0">
                <a:solidFill>
                  <a:srgbClr val="FF0000"/>
                </a:solidFill>
                <a:ea typeface="宋体" pitchFamily="2" charset="-122"/>
              </a:rPr>
              <a:t>2</a:t>
            </a:r>
          </a:p>
        </p:txBody>
      </p:sp>
      <p:grpSp>
        <p:nvGrpSpPr>
          <p:cNvPr id="47" name="Group 43"/>
          <p:cNvGrpSpPr>
            <a:grpSpLocks/>
          </p:cNvGrpSpPr>
          <p:nvPr/>
        </p:nvGrpSpPr>
        <p:grpSpPr bwMode="auto">
          <a:xfrm>
            <a:off x="8249671" y="2651125"/>
            <a:ext cx="609563" cy="533400"/>
            <a:chOff x="4176" y="528"/>
            <a:chExt cx="336" cy="336"/>
          </a:xfrm>
          <a:effectLst>
            <a:outerShdw blurRad="50800" dist="38100" dir="2700000" algn="tl" rotWithShape="0">
              <a:prstClr val="black">
                <a:alpha val="40000"/>
              </a:prstClr>
            </a:outerShdw>
          </a:effectLst>
        </p:grpSpPr>
        <p:sp>
          <p:nvSpPr>
            <p:cNvPr id="48" name="Rectangle 44"/>
            <p:cNvSpPr>
              <a:spLocks noChangeArrowheads="1"/>
            </p:cNvSpPr>
            <p:nvPr/>
          </p:nvSpPr>
          <p:spPr bwMode="auto">
            <a:xfrm>
              <a:off x="4176" y="528"/>
              <a:ext cx="336" cy="336"/>
            </a:xfrm>
            <a:prstGeom prst="rect">
              <a:avLst/>
            </a:prstGeom>
            <a:solidFill>
              <a:schemeClr val="bg1"/>
            </a:solidFill>
            <a:ln w="12700">
              <a:solidFill>
                <a:schemeClr val="tx1"/>
              </a:solidFill>
              <a:miter lim="800000"/>
              <a:headEnd/>
              <a:tailEnd/>
            </a:ln>
          </p:spPr>
          <p:txBody>
            <a:bodyPr wrap="none" anchor="ctr"/>
            <a:lstStyle/>
            <a:p>
              <a:pPr>
                <a:defRPr/>
              </a:pPr>
              <a:endParaRPr lang="en-US"/>
            </a:p>
          </p:txBody>
        </p:sp>
        <p:sp>
          <p:nvSpPr>
            <p:cNvPr id="49" name="Oval 45"/>
            <p:cNvSpPr>
              <a:spLocks noChangeArrowheads="1"/>
            </p:cNvSpPr>
            <p:nvPr/>
          </p:nvSpPr>
          <p:spPr bwMode="auto">
            <a:xfrm>
              <a:off x="4224" y="576"/>
              <a:ext cx="96" cy="96"/>
            </a:xfrm>
            <a:prstGeom prst="ellipse">
              <a:avLst/>
            </a:prstGeom>
            <a:gradFill rotWithShape="1">
              <a:gsLst>
                <a:gs pos="0">
                  <a:srgbClr val="B2B2B2"/>
                </a:gs>
                <a:gs pos="100000">
                  <a:srgbClr val="525252"/>
                </a:gs>
              </a:gsLst>
              <a:path path="shape">
                <a:fillToRect l="50000" t="50000" r="50000" b="50000"/>
              </a:path>
            </a:gradFill>
            <a:ln w="12700">
              <a:solidFill>
                <a:schemeClr val="tx1"/>
              </a:solidFill>
              <a:round/>
              <a:headEnd/>
              <a:tailEnd/>
            </a:ln>
          </p:spPr>
          <p:txBody>
            <a:bodyPr wrap="none" anchor="ctr"/>
            <a:lstStyle/>
            <a:p>
              <a:pPr>
                <a:defRPr/>
              </a:pPr>
              <a:endParaRPr lang="en-US"/>
            </a:p>
          </p:txBody>
        </p:sp>
        <p:sp>
          <p:nvSpPr>
            <p:cNvPr id="50" name="Oval 46"/>
            <p:cNvSpPr>
              <a:spLocks noChangeArrowheads="1"/>
            </p:cNvSpPr>
            <p:nvPr/>
          </p:nvSpPr>
          <p:spPr bwMode="auto">
            <a:xfrm>
              <a:off x="4368" y="576"/>
              <a:ext cx="96" cy="96"/>
            </a:xfrm>
            <a:prstGeom prst="ellipse">
              <a:avLst/>
            </a:prstGeom>
            <a:gradFill rotWithShape="1">
              <a:gsLst>
                <a:gs pos="0">
                  <a:srgbClr val="B2B2B2"/>
                </a:gs>
                <a:gs pos="100000">
                  <a:srgbClr val="525252"/>
                </a:gs>
              </a:gsLst>
              <a:path path="shape">
                <a:fillToRect l="50000" t="50000" r="50000" b="50000"/>
              </a:path>
            </a:gradFill>
            <a:ln w="12700">
              <a:solidFill>
                <a:schemeClr val="tx1"/>
              </a:solidFill>
              <a:round/>
              <a:headEnd/>
              <a:tailEnd/>
            </a:ln>
          </p:spPr>
          <p:txBody>
            <a:bodyPr wrap="none" anchor="ctr"/>
            <a:lstStyle/>
            <a:p>
              <a:pPr>
                <a:defRPr/>
              </a:pPr>
              <a:endParaRPr lang="en-US"/>
            </a:p>
          </p:txBody>
        </p:sp>
        <p:sp>
          <p:nvSpPr>
            <p:cNvPr id="51" name="Oval 47"/>
            <p:cNvSpPr>
              <a:spLocks noChangeArrowheads="1"/>
            </p:cNvSpPr>
            <p:nvPr/>
          </p:nvSpPr>
          <p:spPr bwMode="auto">
            <a:xfrm>
              <a:off x="4224" y="720"/>
              <a:ext cx="96" cy="96"/>
            </a:xfrm>
            <a:prstGeom prst="ellipse">
              <a:avLst/>
            </a:prstGeom>
            <a:gradFill rotWithShape="1">
              <a:gsLst>
                <a:gs pos="0">
                  <a:srgbClr val="B2B2B2"/>
                </a:gs>
                <a:gs pos="100000">
                  <a:srgbClr val="525252"/>
                </a:gs>
              </a:gsLst>
              <a:path path="shape">
                <a:fillToRect l="50000" t="50000" r="50000" b="50000"/>
              </a:path>
            </a:gradFill>
            <a:ln w="12700">
              <a:solidFill>
                <a:schemeClr val="tx1"/>
              </a:solidFill>
              <a:round/>
              <a:headEnd/>
              <a:tailEnd/>
            </a:ln>
          </p:spPr>
          <p:txBody>
            <a:bodyPr wrap="none" anchor="ctr"/>
            <a:lstStyle/>
            <a:p>
              <a:pPr>
                <a:defRPr/>
              </a:pPr>
              <a:endParaRPr lang="en-US"/>
            </a:p>
          </p:txBody>
        </p:sp>
        <p:sp>
          <p:nvSpPr>
            <p:cNvPr id="52" name="Oval 48"/>
            <p:cNvSpPr>
              <a:spLocks noChangeArrowheads="1"/>
            </p:cNvSpPr>
            <p:nvPr/>
          </p:nvSpPr>
          <p:spPr bwMode="auto">
            <a:xfrm>
              <a:off x="4368" y="720"/>
              <a:ext cx="96" cy="96"/>
            </a:xfrm>
            <a:prstGeom prst="ellipse">
              <a:avLst/>
            </a:prstGeom>
            <a:gradFill rotWithShape="1">
              <a:gsLst>
                <a:gs pos="0">
                  <a:srgbClr val="B2B2B2"/>
                </a:gs>
                <a:gs pos="100000">
                  <a:srgbClr val="525252"/>
                </a:gs>
              </a:gsLst>
              <a:path path="shape">
                <a:fillToRect l="50000" t="50000" r="50000" b="50000"/>
              </a:path>
            </a:gradFill>
            <a:ln w="12700">
              <a:solidFill>
                <a:schemeClr val="tx1"/>
              </a:solidFill>
              <a:round/>
              <a:headEnd/>
              <a:tailEnd/>
            </a:ln>
          </p:spPr>
          <p:txBody>
            <a:bodyPr wrap="none" anchor="ctr"/>
            <a:lstStyle/>
            <a:p>
              <a:pPr>
                <a:defRPr/>
              </a:pPr>
              <a:endParaRPr lang="en-US"/>
            </a:p>
          </p:txBody>
        </p:sp>
      </p:grpSp>
      <p:sp>
        <p:nvSpPr>
          <p:cNvPr id="53" name="Text Box 49"/>
          <p:cNvSpPr txBox="1">
            <a:spLocks noChangeArrowheads="1"/>
          </p:cNvSpPr>
          <p:nvPr/>
        </p:nvSpPr>
        <p:spPr bwMode="auto">
          <a:xfrm>
            <a:off x="7988430" y="3641725"/>
            <a:ext cx="1111202" cy="369332"/>
          </a:xfrm>
          <a:prstGeom prst="rect">
            <a:avLst/>
          </a:prstGeom>
          <a:noFill/>
          <a:ln w="9525">
            <a:noFill/>
            <a:miter lim="800000"/>
            <a:headEnd/>
            <a:tailEnd/>
          </a:ln>
        </p:spPr>
        <p:txBody>
          <a:bodyPr wrap="none">
            <a:spAutoFit/>
          </a:bodyPr>
          <a:lstStyle/>
          <a:p>
            <a:r>
              <a:rPr lang="en-US" altLang="zh-CN" dirty="0" smtClean="0">
                <a:solidFill>
                  <a:srgbClr val="FF0000"/>
                </a:solidFill>
                <a:ea typeface="宋体" pitchFamily="2" charset="-122"/>
              </a:rPr>
              <a:t>0.58mm</a:t>
            </a:r>
            <a:r>
              <a:rPr lang="en-US" altLang="zh-CN" baseline="30000" dirty="0" smtClean="0">
                <a:solidFill>
                  <a:srgbClr val="FF0000"/>
                </a:solidFill>
                <a:ea typeface="宋体" pitchFamily="2" charset="-122"/>
              </a:rPr>
              <a:t>2</a:t>
            </a:r>
            <a:endParaRPr lang="en-US" altLang="zh-CN" baseline="30000" dirty="0">
              <a:solidFill>
                <a:srgbClr val="FF0000"/>
              </a:solidFill>
              <a:ea typeface="宋体" pitchFamily="2" charset="-122"/>
            </a:endParaRPr>
          </a:p>
        </p:txBody>
      </p:sp>
      <p:sp>
        <p:nvSpPr>
          <p:cNvPr id="54" name="Text Box 50"/>
          <p:cNvSpPr txBox="1">
            <a:spLocks noChangeArrowheads="1"/>
          </p:cNvSpPr>
          <p:nvPr/>
        </p:nvSpPr>
        <p:spPr bwMode="auto">
          <a:xfrm>
            <a:off x="8164463" y="2379663"/>
            <a:ext cx="916314" cy="276999"/>
          </a:xfrm>
          <a:prstGeom prst="rect">
            <a:avLst/>
          </a:prstGeom>
          <a:noFill/>
          <a:ln w="9525">
            <a:noFill/>
            <a:miter lim="800000"/>
            <a:headEnd/>
            <a:tailEnd/>
          </a:ln>
        </p:spPr>
        <p:txBody>
          <a:bodyPr wrap="none">
            <a:spAutoFit/>
          </a:bodyPr>
          <a:lstStyle/>
          <a:p>
            <a:r>
              <a:rPr lang="en-US" altLang="zh-CN" sz="1200" dirty="0" smtClean="0">
                <a:ea typeface="宋体" pitchFamily="2" charset="-122"/>
              </a:rPr>
              <a:t>FPF1204</a:t>
            </a:r>
            <a:endParaRPr lang="en-US" altLang="zh-CN" sz="1200" dirty="0">
              <a:ea typeface="宋体" pitchFamily="2" charset="-122"/>
            </a:endParaRPr>
          </a:p>
        </p:txBody>
      </p:sp>
      <p:sp>
        <p:nvSpPr>
          <p:cNvPr id="55" name="Line 51"/>
          <p:cNvSpPr>
            <a:spLocks noChangeShapeType="1"/>
          </p:cNvSpPr>
          <p:nvPr/>
        </p:nvSpPr>
        <p:spPr bwMode="auto">
          <a:xfrm>
            <a:off x="8946315" y="2651125"/>
            <a:ext cx="0" cy="533400"/>
          </a:xfrm>
          <a:prstGeom prst="line">
            <a:avLst/>
          </a:prstGeom>
          <a:noFill/>
          <a:ln w="9525">
            <a:solidFill>
              <a:schemeClr val="tx1"/>
            </a:solidFill>
            <a:round/>
            <a:headEnd type="triangle" w="med" len="med"/>
            <a:tailEnd type="triangle" w="med" len="med"/>
          </a:ln>
        </p:spPr>
        <p:txBody>
          <a:bodyPr/>
          <a:lstStyle/>
          <a:p>
            <a:endParaRPr lang="en-US"/>
          </a:p>
        </p:txBody>
      </p:sp>
      <p:sp>
        <p:nvSpPr>
          <p:cNvPr id="56" name="Line 52"/>
          <p:cNvSpPr>
            <a:spLocks noChangeShapeType="1"/>
          </p:cNvSpPr>
          <p:nvPr/>
        </p:nvSpPr>
        <p:spPr bwMode="auto">
          <a:xfrm>
            <a:off x="8249671" y="3260725"/>
            <a:ext cx="609563" cy="0"/>
          </a:xfrm>
          <a:prstGeom prst="line">
            <a:avLst/>
          </a:prstGeom>
          <a:noFill/>
          <a:ln w="9525">
            <a:solidFill>
              <a:schemeClr val="tx1"/>
            </a:solidFill>
            <a:round/>
            <a:headEnd type="triangle" w="med" len="med"/>
            <a:tailEnd type="triangle" w="med" len="med"/>
          </a:ln>
        </p:spPr>
        <p:txBody>
          <a:bodyPr/>
          <a:lstStyle/>
          <a:p>
            <a:endParaRPr lang="en-US"/>
          </a:p>
        </p:txBody>
      </p:sp>
      <p:sp>
        <p:nvSpPr>
          <p:cNvPr id="57" name="Text Box 53"/>
          <p:cNvSpPr txBox="1">
            <a:spLocks noChangeArrowheads="1"/>
          </p:cNvSpPr>
          <p:nvPr/>
        </p:nvSpPr>
        <p:spPr bwMode="auto">
          <a:xfrm>
            <a:off x="8162591" y="3260725"/>
            <a:ext cx="734560" cy="276999"/>
          </a:xfrm>
          <a:prstGeom prst="rect">
            <a:avLst/>
          </a:prstGeom>
          <a:noFill/>
          <a:ln w="9525">
            <a:noFill/>
            <a:miter lim="800000"/>
            <a:headEnd/>
            <a:tailEnd/>
          </a:ln>
        </p:spPr>
        <p:txBody>
          <a:bodyPr wrap="none">
            <a:spAutoFit/>
          </a:bodyPr>
          <a:lstStyle/>
          <a:p>
            <a:r>
              <a:rPr lang="en-US" altLang="zh-CN" sz="1200" i="1" dirty="0" smtClean="0">
                <a:ea typeface="宋体" pitchFamily="2" charset="-122"/>
              </a:rPr>
              <a:t>0.76mm</a:t>
            </a:r>
            <a:endParaRPr lang="en-US" altLang="zh-CN" sz="1200" i="1" dirty="0">
              <a:ea typeface="宋体" pitchFamily="2" charset="-122"/>
            </a:endParaRPr>
          </a:p>
        </p:txBody>
      </p:sp>
      <p:sp>
        <p:nvSpPr>
          <p:cNvPr id="58" name="Text Box 54"/>
          <p:cNvSpPr txBox="1">
            <a:spLocks noChangeArrowheads="1"/>
          </p:cNvSpPr>
          <p:nvPr/>
        </p:nvSpPr>
        <p:spPr bwMode="auto">
          <a:xfrm rot="16200000">
            <a:off x="8735961" y="2769007"/>
            <a:ext cx="734560" cy="276999"/>
          </a:xfrm>
          <a:prstGeom prst="rect">
            <a:avLst/>
          </a:prstGeom>
          <a:noFill/>
          <a:ln w="9525">
            <a:noFill/>
            <a:miter lim="800000"/>
            <a:headEnd/>
            <a:tailEnd/>
          </a:ln>
        </p:spPr>
        <p:txBody>
          <a:bodyPr wrap="none">
            <a:spAutoFit/>
          </a:bodyPr>
          <a:lstStyle/>
          <a:p>
            <a:r>
              <a:rPr lang="en-US" altLang="zh-CN" sz="1200" i="1" dirty="0" smtClean="0">
                <a:ea typeface="宋体" pitchFamily="2" charset="-122"/>
              </a:rPr>
              <a:t>0.76mm</a:t>
            </a:r>
            <a:endParaRPr lang="en-US" altLang="zh-CN" sz="1200" i="1" dirty="0">
              <a:ea typeface="宋体" pitchFamily="2" charset="-122"/>
            </a:endParaRPr>
          </a:p>
        </p:txBody>
      </p:sp>
      <p:sp>
        <p:nvSpPr>
          <p:cNvPr id="59" name="AutoShape 55"/>
          <p:cNvSpPr>
            <a:spLocks noChangeArrowheads="1"/>
          </p:cNvSpPr>
          <p:nvPr/>
        </p:nvSpPr>
        <p:spPr bwMode="auto">
          <a:xfrm>
            <a:off x="6159738" y="2093913"/>
            <a:ext cx="1219129" cy="1547812"/>
          </a:xfrm>
          <a:prstGeom prst="rightArrow">
            <a:avLst>
              <a:gd name="adj1" fmla="val 50000"/>
              <a:gd name="adj2" fmla="val 25000"/>
            </a:avLst>
          </a:prstGeom>
          <a:solidFill>
            <a:schemeClr val="accent5"/>
          </a:solidFill>
          <a:ln w="9525">
            <a:solidFill>
              <a:schemeClr val="tx1"/>
            </a:solid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sz="1050" i="1" dirty="0">
                <a:solidFill>
                  <a:schemeClr val="bg1"/>
                </a:solidFill>
              </a:rPr>
              <a:t>92% </a:t>
            </a:r>
          </a:p>
          <a:p>
            <a:pPr algn="ctr">
              <a:defRPr/>
            </a:pPr>
            <a:r>
              <a:rPr lang="en-US" sz="1050" i="1" dirty="0">
                <a:solidFill>
                  <a:schemeClr val="bg1"/>
                </a:solidFill>
              </a:rPr>
              <a:t>Board </a:t>
            </a:r>
          </a:p>
          <a:p>
            <a:pPr algn="ctr">
              <a:defRPr/>
            </a:pPr>
            <a:r>
              <a:rPr lang="en-US" sz="1050" i="1" dirty="0">
                <a:solidFill>
                  <a:schemeClr val="bg1"/>
                </a:solidFill>
              </a:rPr>
              <a:t>Space </a:t>
            </a:r>
          </a:p>
          <a:p>
            <a:pPr algn="ctr">
              <a:defRPr/>
            </a:pPr>
            <a:r>
              <a:rPr lang="en-US" sz="1050" i="1" dirty="0">
                <a:solidFill>
                  <a:schemeClr val="bg1"/>
                </a:solidFill>
              </a:rPr>
              <a:t>Saving</a:t>
            </a:r>
          </a:p>
        </p:txBody>
      </p:sp>
      <p:pic>
        <p:nvPicPr>
          <p:cNvPr id="60" name="Picture 7"/>
          <p:cNvPicPr>
            <a:picLocks noChangeAspect="1"/>
          </p:cNvPicPr>
          <p:nvPr/>
        </p:nvPicPr>
        <p:blipFill>
          <a:blip r:embed="rId2" cstate="print"/>
          <a:srcRect/>
          <a:stretch>
            <a:fillRect/>
          </a:stretch>
        </p:blipFill>
        <p:spPr bwMode="auto">
          <a:xfrm>
            <a:off x="268043" y="2053432"/>
            <a:ext cx="2643384" cy="1903412"/>
          </a:xfrm>
          <a:prstGeom prst="rect">
            <a:avLst/>
          </a:prstGeom>
          <a:noFill/>
          <a:ln w="9525">
            <a:noFill/>
            <a:miter lim="800000"/>
            <a:headEnd/>
            <a:tailEnd/>
          </a:ln>
        </p:spPr>
      </p:pic>
      <p:sp>
        <p:nvSpPr>
          <p:cNvPr id="2" name="Oval 1"/>
          <p:cNvSpPr/>
          <p:nvPr/>
        </p:nvSpPr>
        <p:spPr>
          <a:xfrm>
            <a:off x="174978" y="1677798"/>
            <a:ext cx="2993042" cy="2721165"/>
          </a:xfrm>
          <a:prstGeom prst="ellipse">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843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5448" y="-20782"/>
            <a:ext cx="8229600" cy="762000"/>
          </a:xfrm>
        </p:spPr>
        <p:txBody>
          <a:bodyPr>
            <a:normAutofit/>
          </a:bodyPr>
          <a:lstStyle/>
          <a:p>
            <a:r>
              <a:rPr lang="en-US" altLang="zh-TW" dirty="0">
                <a:ea typeface="PMingLiU" pitchFamily="18" charset="-120"/>
              </a:rPr>
              <a:t>Integrated Load Switch vs. Discrete</a:t>
            </a:r>
            <a:endParaRPr lang="en-US" dirty="0"/>
          </a:p>
        </p:txBody>
      </p:sp>
      <p:graphicFrame>
        <p:nvGraphicFramePr>
          <p:cNvPr id="8" name="Group 3"/>
          <p:cNvGraphicFramePr>
            <a:graphicFrameLocks noGrp="1"/>
          </p:cNvGraphicFramePr>
          <p:nvPr>
            <p:ph idx="1"/>
            <p:extLst>
              <p:ext uri="{D42A27DB-BD31-4B8C-83A1-F6EECF244321}">
                <p14:modId xmlns:p14="http://schemas.microsoft.com/office/powerpoint/2010/main" val="162593325"/>
              </p:ext>
            </p:extLst>
          </p:nvPr>
        </p:nvGraphicFramePr>
        <p:xfrm>
          <a:off x="352876" y="893621"/>
          <a:ext cx="11357678" cy="4806963"/>
        </p:xfrm>
        <a:graphic>
          <a:graphicData uri="http://schemas.openxmlformats.org/drawingml/2006/table">
            <a:tbl>
              <a:tblPr/>
              <a:tblGrid>
                <a:gridCol w="2390324">
                  <a:extLst>
                    <a:ext uri="{9D8B030D-6E8A-4147-A177-3AD203B41FA5}">
                      <a16:colId xmlns="" xmlns:a16="http://schemas.microsoft.com/office/drawing/2014/main" val="20000"/>
                    </a:ext>
                  </a:extLst>
                </a:gridCol>
                <a:gridCol w="3264834">
                  <a:extLst>
                    <a:ext uri="{9D8B030D-6E8A-4147-A177-3AD203B41FA5}">
                      <a16:colId xmlns="" xmlns:a16="http://schemas.microsoft.com/office/drawing/2014/main" val="20001"/>
                    </a:ext>
                  </a:extLst>
                </a:gridCol>
                <a:gridCol w="3251294">
                  <a:extLst>
                    <a:ext uri="{9D8B030D-6E8A-4147-A177-3AD203B41FA5}">
                      <a16:colId xmlns="" xmlns:a16="http://schemas.microsoft.com/office/drawing/2014/main" val="20002"/>
                    </a:ext>
                  </a:extLst>
                </a:gridCol>
                <a:gridCol w="2451226">
                  <a:extLst>
                    <a:ext uri="{9D8B030D-6E8A-4147-A177-3AD203B41FA5}">
                      <a16:colId xmlns="" xmlns:a16="http://schemas.microsoft.com/office/drawing/2014/main" val="20003"/>
                    </a:ext>
                  </a:extLst>
                </a:gridCol>
              </a:tblGrid>
              <a:tr h="8187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TW" altLang="en-US" sz="1800" b="0" i="0" u="none" strike="noStrike" cap="none" normalizeH="0" baseline="0" dirty="0" smtClean="0">
                        <a:ln>
                          <a:noFill/>
                        </a:ln>
                        <a:solidFill>
                          <a:schemeClr val="bg1"/>
                        </a:solidFill>
                        <a:effectLst/>
                        <a:latin typeface="Arial" charset="0"/>
                        <a:ea typeface="PMingLiU" pitchFamily="18"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dirty="0" smtClean="0">
                          <a:ln>
                            <a:noFill/>
                          </a:ln>
                          <a:solidFill>
                            <a:schemeClr val="bg1"/>
                          </a:solidFill>
                          <a:effectLst/>
                          <a:latin typeface="Arial" charset="0"/>
                          <a:ea typeface="PMingLiU" pitchFamily="18" charset="-120"/>
                        </a:rPr>
                        <a:t>Integrated load switch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dirty="0" smtClean="0">
                          <a:ln>
                            <a:noFill/>
                          </a:ln>
                          <a:solidFill>
                            <a:schemeClr val="bg1"/>
                          </a:solidFill>
                          <a:effectLst/>
                          <a:latin typeface="Arial" charset="0"/>
                          <a:ea typeface="PMingLiU" pitchFamily="18" charset="-120"/>
                        </a:rPr>
                        <a:t> (Non Current Limited)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bg1"/>
                          </a:solidFill>
                          <a:effectLst/>
                          <a:latin typeface="Arial" charset="0"/>
                          <a:ea typeface="PMingLiU" pitchFamily="18" charset="-120"/>
                        </a:rPr>
                        <a:t>Discrete load switch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bg1"/>
                          </a:solidFill>
                          <a:effectLst/>
                          <a:latin typeface="Arial" charset="0"/>
                          <a:ea typeface="PMingLiU" pitchFamily="18" charset="-120"/>
                        </a:rPr>
                        <a:t>(MOSFET)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bg1"/>
                          </a:solidFill>
                          <a:effectLst/>
                          <a:latin typeface="Arial" charset="0"/>
                          <a:ea typeface="PMingLiU" pitchFamily="18" charset="-120"/>
                        </a:rPr>
                        <a:t>Advantage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extLst>
                  <a:ext uri="{0D108BD9-81ED-4DB2-BD59-A6C34878D82A}">
                    <a16:rowId xmlns="" xmlns:a16="http://schemas.microsoft.com/office/drawing/2014/main" val="10000"/>
                  </a:ext>
                </a:extLst>
              </a:tr>
              <a:tr h="4360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R</a:t>
                      </a:r>
                      <a:r>
                        <a:rPr kumimoji="0" lang="en-US" altLang="zh-TW" sz="1400" b="0" i="0" u="none" strike="noStrike" cap="none" normalizeH="0" baseline="-25000" dirty="0" smtClean="0">
                          <a:ln>
                            <a:noFill/>
                          </a:ln>
                          <a:solidFill>
                            <a:schemeClr val="bg1"/>
                          </a:solidFill>
                          <a:effectLst/>
                          <a:latin typeface="Arial" charset="0"/>
                          <a:ea typeface="PMingLiU" pitchFamily="18" charset="-120"/>
                        </a:rPr>
                        <a:t>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6-mOhm</a:t>
                      </a:r>
                      <a:r>
                        <a:rPr kumimoji="0" lang="en-US" altLang="zh-TW" sz="1600" b="0" i="0" u="none" strike="noStrike" cap="none" normalizeH="0" baseline="0" smtClean="0">
                          <a:ln>
                            <a:noFill/>
                          </a:ln>
                          <a:solidFill>
                            <a:schemeClr val="tx1"/>
                          </a:solidFill>
                          <a:effectLst/>
                          <a:latin typeface="Arial" charset="0"/>
                          <a:ea typeface="PMingLiU" pitchFamily="18" charset="-120"/>
                          <a:cs typeface="Arial" charset="0"/>
                        </a:rPr>
                        <a:t>~100</a:t>
                      </a:r>
                      <a:r>
                        <a:rPr kumimoji="0" lang="en-US" altLang="zh-TW" sz="1600" b="0" i="0" u="none" strike="noStrike" cap="none" normalizeH="0" baseline="0" smtClean="0">
                          <a:ln>
                            <a:noFill/>
                          </a:ln>
                          <a:solidFill>
                            <a:schemeClr val="tx1"/>
                          </a:solidFill>
                          <a:effectLst/>
                          <a:latin typeface="Arial" charset="0"/>
                          <a:ea typeface="PMingLiU" pitchFamily="18" charset="-120"/>
                        </a:rPr>
                        <a:t>-mOhm</a:t>
                      </a:r>
                      <a:endParaRPr kumimoji="0" lang="el-GR" altLang="zh-TW" sz="1600" b="0" i="0" u="none" strike="noStrike" cap="none" normalizeH="0" baseline="0" smtClean="0">
                        <a:ln>
                          <a:noFill/>
                        </a:ln>
                        <a:solidFill>
                          <a:schemeClr val="tx1"/>
                        </a:solidFill>
                        <a:effectLst/>
                        <a:latin typeface="Arial" charset="0"/>
                        <a:ea typeface="PMingLiU"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5-mOhm</a:t>
                      </a:r>
                      <a:r>
                        <a:rPr kumimoji="0" lang="en-US" altLang="zh-TW" sz="1600" b="0" i="0" u="none" strike="noStrike" cap="none" normalizeH="0" baseline="0" smtClean="0">
                          <a:ln>
                            <a:noFill/>
                          </a:ln>
                          <a:solidFill>
                            <a:schemeClr val="tx1"/>
                          </a:solidFill>
                          <a:effectLst/>
                          <a:latin typeface="Arial" charset="0"/>
                          <a:ea typeface="PMingLiU" pitchFamily="18" charset="-120"/>
                          <a:cs typeface="Arial" charset="0"/>
                        </a:rPr>
                        <a:t>~100</a:t>
                      </a:r>
                      <a:r>
                        <a:rPr kumimoji="0" lang="en-US" altLang="zh-TW" sz="1600" b="0" i="0" u="none" strike="noStrike" cap="none" normalizeH="0" baseline="0" smtClean="0">
                          <a:ln>
                            <a:noFill/>
                          </a:ln>
                          <a:solidFill>
                            <a:schemeClr val="tx1"/>
                          </a:solidFill>
                          <a:effectLst/>
                          <a:latin typeface="Arial" charset="0"/>
                          <a:ea typeface="PMingLiU" pitchFamily="18" charset="-120"/>
                        </a:rPr>
                        <a:t>-mOhm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Even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360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Control Voltage / V</a:t>
                      </a:r>
                      <a:r>
                        <a:rPr kumimoji="0" lang="en-US" altLang="zh-TW" sz="1400" b="0" i="0" u="none" strike="noStrike" cap="none" normalizeH="0" baseline="-25000" dirty="0" smtClean="0">
                          <a:ln>
                            <a:noFill/>
                          </a:ln>
                          <a:solidFill>
                            <a:schemeClr val="bg1"/>
                          </a:solidFill>
                          <a:effectLst/>
                          <a:latin typeface="Arial" charset="0"/>
                          <a:ea typeface="PMingLiU" pitchFamily="18" charset="-120"/>
                        </a:rPr>
                        <a:t>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&lt; 1.2V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&gt; 3.0V to 4.5V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Integrated 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379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ON/Gate Charge</a:t>
                      </a:r>
                      <a:endParaRPr kumimoji="0" lang="en-US" altLang="zh-TW" sz="1400" b="0" i="0" u="none" strike="noStrike" cap="none" normalizeH="0" baseline="-25000" dirty="0" smtClean="0">
                        <a:ln>
                          <a:noFill/>
                        </a:ln>
                        <a:solidFill>
                          <a:schemeClr val="bg1"/>
                        </a:solidFill>
                        <a:effectLst/>
                        <a:latin typeface="Arial" charset="0"/>
                        <a:ea typeface="PMingLiU" pitchFamily="18"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PMingLiU" pitchFamily="18" charset="-120"/>
                        </a:rPr>
                        <a:t>&lt;1pC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10nC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Integrated 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360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Turn On Current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&lt;1uA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10mA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Integrated 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360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V</a:t>
                      </a:r>
                      <a:r>
                        <a:rPr kumimoji="0" lang="en-US" altLang="zh-TW" sz="1400" b="0" i="0" u="none" strike="noStrike" cap="none" normalizeH="0" baseline="-25000" dirty="0" smtClean="0">
                          <a:ln>
                            <a:noFill/>
                          </a:ln>
                          <a:solidFill>
                            <a:schemeClr val="bg1"/>
                          </a:solidFill>
                          <a:effectLst/>
                          <a:latin typeface="Arial" charset="0"/>
                          <a:ea typeface="PMingLiU" pitchFamily="18" charset="-120"/>
                        </a:rPr>
                        <a:t>IN</a:t>
                      </a:r>
                      <a:r>
                        <a:rPr kumimoji="0" lang="en-US" altLang="zh-TW" sz="1400" b="0" i="0" u="none" strike="noStrike" cap="none" normalizeH="0" baseline="0" dirty="0" smtClean="0">
                          <a:ln>
                            <a:noFill/>
                          </a:ln>
                          <a:solidFill>
                            <a:schemeClr val="bg1"/>
                          </a:solidFill>
                          <a:effectLst/>
                          <a:latin typeface="Arial" charset="0"/>
                          <a:ea typeface="PMingLiU" pitchFamily="18" charset="-120"/>
                        </a:rPr>
                        <a:t>(V</a:t>
                      </a:r>
                      <a:r>
                        <a:rPr kumimoji="0" lang="en-US" altLang="zh-TW" sz="1400" b="0" i="0" u="none" strike="noStrike" cap="none" normalizeH="0" baseline="-25000" dirty="0" smtClean="0">
                          <a:ln>
                            <a:noFill/>
                          </a:ln>
                          <a:solidFill>
                            <a:schemeClr val="bg1"/>
                          </a:solidFill>
                          <a:effectLst/>
                          <a:latin typeface="Arial" charset="0"/>
                          <a:ea typeface="PMingLiU" pitchFamily="18" charset="-120"/>
                        </a:rPr>
                        <a:t>DS</a:t>
                      </a:r>
                      <a:r>
                        <a:rPr kumimoji="0" lang="en-US" altLang="zh-TW" sz="1400" b="0" i="0" u="none" strike="noStrike" cap="none" normalizeH="0" baseline="0" dirty="0" smtClean="0">
                          <a:ln>
                            <a:noFill/>
                          </a:ln>
                          <a:solidFill>
                            <a:schemeClr val="bg1"/>
                          </a:solidFill>
                          <a:effectLst/>
                          <a:latin typeface="Arial" charset="0"/>
                          <a:ea typeface="PMingLiU" pitchFamily="18" charset="-120"/>
                        </a:rPr>
                        <a:t>) Max</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PMingLiU" pitchFamily="18" charset="-120"/>
                        </a:rPr>
                        <a:t>≤ 6V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12V+</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Application Dependent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360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I</a:t>
                      </a:r>
                      <a:r>
                        <a:rPr kumimoji="0" lang="en-US" altLang="zh-TW" sz="1400" b="0" i="0" u="none" strike="noStrike" cap="none" normalizeH="0" baseline="-25000" dirty="0" smtClean="0">
                          <a:ln>
                            <a:noFill/>
                          </a:ln>
                          <a:solidFill>
                            <a:schemeClr val="bg1"/>
                          </a:solidFill>
                          <a:effectLst/>
                          <a:latin typeface="Arial" charset="0"/>
                          <a:ea typeface="PMingLiU" pitchFamily="18" charset="-120"/>
                        </a:rPr>
                        <a:t>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 6A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&gt; 6A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Application Dependent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43605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Solution Size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1x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7x~10x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Integrated 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7"/>
                  </a:ext>
                </a:extLst>
              </a:tr>
              <a:tr h="4703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Number of Components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PMingLiU" pitchFamily="18" charset="-120"/>
                        </a:rPr>
                        <a:t>Integrated 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8"/>
                  </a:ext>
                </a:extLst>
              </a:tr>
              <a:tr h="4635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400" b="0" i="0" u="none" strike="noStrike" cap="none" normalizeH="0" baseline="0" dirty="0" smtClean="0">
                          <a:ln>
                            <a:noFill/>
                          </a:ln>
                          <a:solidFill>
                            <a:schemeClr val="bg1"/>
                          </a:solidFill>
                          <a:effectLst/>
                          <a:latin typeface="Arial" charset="0"/>
                          <a:ea typeface="PMingLiU" pitchFamily="18" charset="-120"/>
                        </a:rPr>
                        <a:t>Design Complexity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PMingLiU" pitchFamily="18" charset="-12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Arial" charset="0"/>
                          <a:ea typeface="PMingLiU" pitchFamily="18" charset="-120"/>
                        </a:rPr>
                        <a:t>High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Arial" charset="0"/>
                          <a:ea typeface="PMingLiU" pitchFamily="18" charset="-120"/>
                        </a:rPr>
                        <a:t>Integrated LS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9"/>
                  </a:ext>
                </a:extLst>
              </a:tr>
            </a:tbl>
          </a:graphicData>
        </a:graphic>
      </p:graphicFrame>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29</a:t>
            </a:fld>
            <a:endParaRPr lang="en-US" dirty="0"/>
          </a:p>
        </p:txBody>
      </p:sp>
    </p:spTree>
    <p:extLst>
      <p:ext uri="{BB962C8B-B14F-4D97-AF65-F5344CB8AC3E}">
        <p14:creationId xmlns:p14="http://schemas.microsoft.com/office/powerpoint/2010/main" val="4198499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ea typeface="굴림" pitchFamily="50" charset="-127"/>
                <a:cs typeface="Arial" pitchFamily="34" charset="0"/>
              </a:rPr>
              <a:t>Power Switch Product Portfolio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3</a:t>
            </a:fld>
            <a:endParaRPr lang="en-US" dirty="0"/>
          </a:p>
        </p:txBody>
      </p:sp>
      <p:sp>
        <p:nvSpPr>
          <p:cNvPr id="11" name="Rounded Rectangle 10"/>
          <p:cNvSpPr/>
          <p:nvPr/>
        </p:nvSpPr>
        <p:spPr>
          <a:xfrm>
            <a:off x="8328391" y="839039"/>
            <a:ext cx="3464215" cy="736206"/>
          </a:xfrm>
          <a:prstGeom prst="roundRect">
            <a:avLst/>
          </a:prstGeom>
          <a:solidFill>
            <a:srgbClr val="E6E7E8"/>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smtClean="0">
                <a:solidFill>
                  <a:schemeClr val="tx1">
                    <a:lumMod val="50000"/>
                  </a:schemeClr>
                </a:solidFill>
                <a:latin typeface="Arial" pitchFamily="34" charset="0"/>
                <a:cs typeface="Arial" pitchFamily="34" charset="0"/>
              </a:rPr>
              <a:t>Load </a:t>
            </a:r>
            <a:r>
              <a:rPr lang="en-US" sz="2000" b="1" dirty="0">
                <a:solidFill>
                  <a:schemeClr val="tx1">
                    <a:lumMod val="50000"/>
                  </a:schemeClr>
                </a:solidFill>
                <a:latin typeface="Arial" pitchFamily="34" charset="0"/>
                <a:cs typeface="Arial" pitchFamily="34" charset="0"/>
              </a:rPr>
              <a:t>Switch</a:t>
            </a:r>
          </a:p>
        </p:txBody>
      </p:sp>
      <p:sp>
        <p:nvSpPr>
          <p:cNvPr id="12" name="Rounded Rectangle 11"/>
          <p:cNvSpPr/>
          <p:nvPr/>
        </p:nvSpPr>
        <p:spPr>
          <a:xfrm>
            <a:off x="8328391" y="1779641"/>
            <a:ext cx="3464215" cy="4225978"/>
          </a:xfrm>
          <a:prstGeom prst="roundRect">
            <a:avLst/>
          </a:prstGeom>
          <a:solidFill>
            <a:srgbClr val="E6E7E8"/>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t"/>
          <a:lstStyle/>
          <a:p>
            <a:pPr defTabSz="457200"/>
            <a:r>
              <a:rPr lang="en-US" sz="1600" b="1" dirty="0">
                <a:solidFill>
                  <a:schemeClr val="tx1">
                    <a:lumMod val="50000"/>
                  </a:schemeClr>
                </a:solidFill>
                <a:latin typeface="Arial" pitchFamily="34" charset="0"/>
                <a:cs typeface="Arial" pitchFamily="34" charset="0"/>
              </a:rPr>
              <a:t>Key Product portfolio:</a:t>
            </a:r>
          </a:p>
          <a:p>
            <a:pPr defTabSz="457200"/>
            <a:endParaRPr lang="en-US" sz="1600" b="1" dirty="0">
              <a:solidFill>
                <a:schemeClr val="tx1">
                  <a:lumMod val="50000"/>
                </a:schemeClr>
              </a:solidFill>
              <a:latin typeface="Arial" pitchFamily="34" charset="0"/>
              <a:cs typeface="Arial" pitchFamily="34" charset="0"/>
            </a:endParaRP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FPF1038/9: </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6V/3.5A 20m</a:t>
            </a:r>
            <a:r>
              <a:rPr lang="el-GR" sz="1400" dirty="0">
                <a:solidFill>
                  <a:schemeClr val="tx1">
                    <a:lumMod val="50000"/>
                  </a:schemeClr>
                </a:solidFill>
                <a:latin typeface="Arial" pitchFamily="34" charset="0"/>
                <a:cs typeface="Arial" pitchFamily="34" charset="0"/>
              </a:rPr>
              <a:t>Ω </a:t>
            </a:r>
            <a:r>
              <a:rPr lang="en-US" sz="1400" dirty="0">
                <a:solidFill>
                  <a:schemeClr val="tx1">
                    <a:lumMod val="50000"/>
                  </a:schemeClr>
                </a:solidFill>
                <a:latin typeface="Arial" pitchFamily="34" charset="0"/>
                <a:cs typeface="Arial" pitchFamily="34" charset="0"/>
              </a:rPr>
              <a:t>SW</a:t>
            </a: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FPF1048: </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6V/3A 23m</a:t>
            </a:r>
            <a:r>
              <a:rPr lang="el-GR" sz="1400" dirty="0">
                <a:solidFill>
                  <a:schemeClr val="tx1">
                    <a:lumMod val="50000"/>
                  </a:schemeClr>
                </a:solidFill>
                <a:latin typeface="Arial" pitchFamily="34" charset="0"/>
                <a:cs typeface="Arial" pitchFamily="34" charset="0"/>
              </a:rPr>
              <a:t>Ω </a:t>
            </a:r>
            <a:r>
              <a:rPr lang="en-US" sz="1400" dirty="0">
                <a:solidFill>
                  <a:schemeClr val="tx1">
                    <a:lumMod val="50000"/>
                  </a:schemeClr>
                </a:solidFill>
                <a:latin typeface="Arial" pitchFamily="34" charset="0"/>
                <a:cs typeface="Arial" pitchFamily="34" charset="0"/>
              </a:rPr>
              <a:t>SW w/ TRCB</a:t>
            </a: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FPF1203/4: </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6V/2.2A 55m</a:t>
            </a:r>
            <a:r>
              <a:rPr lang="el-GR" sz="1400" dirty="0">
                <a:solidFill>
                  <a:schemeClr val="tx1">
                    <a:lumMod val="50000"/>
                  </a:schemeClr>
                </a:solidFill>
                <a:latin typeface="Arial" pitchFamily="34" charset="0"/>
                <a:cs typeface="Arial" pitchFamily="34" charset="0"/>
              </a:rPr>
              <a:t>Ω </a:t>
            </a:r>
            <a:r>
              <a:rPr lang="en-US" sz="1400" dirty="0">
                <a:solidFill>
                  <a:schemeClr val="tx1">
                    <a:lumMod val="50000"/>
                  </a:schemeClr>
                </a:solidFill>
                <a:latin typeface="Arial" pitchFamily="34" charset="0"/>
                <a:cs typeface="Arial" pitchFamily="34" charset="0"/>
              </a:rPr>
              <a:t>SW in 4-CSP</a:t>
            </a: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FPF1504: </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4V/1.5A 15m</a:t>
            </a:r>
            <a:r>
              <a:rPr lang="el-GR" sz="1400" dirty="0">
                <a:solidFill>
                  <a:schemeClr val="tx1">
                    <a:lumMod val="50000"/>
                  </a:schemeClr>
                </a:solidFill>
                <a:latin typeface="Arial" pitchFamily="34" charset="0"/>
                <a:cs typeface="Arial" pitchFamily="34" charset="0"/>
              </a:rPr>
              <a:t>Ω </a:t>
            </a:r>
            <a:r>
              <a:rPr lang="en-US" sz="1400" dirty="0">
                <a:solidFill>
                  <a:schemeClr val="tx1">
                    <a:lumMod val="50000"/>
                  </a:schemeClr>
                </a:solidFill>
                <a:latin typeface="Arial" pitchFamily="34" charset="0"/>
                <a:cs typeface="Arial" pitchFamily="34" charset="0"/>
              </a:rPr>
              <a:t>SW in 4-CSP</a:t>
            </a: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NCP451/A:</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7V/3A 12m</a:t>
            </a:r>
            <a:r>
              <a:rPr lang="el-GR" sz="1400" dirty="0">
                <a:solidFill>
                  <a:schemeClr val="tx1">
                    <a:lumMod val="50000"/>
                  </a:schemeClr>
                </a:solidFill>
                <a:latin typeface="Arial" pitchFamily="34" charset="0"/>
                <a:cs typeface="Arial" pitchFamily="34" charset="0"/>
              </a:rPr>
              <a:t>Ω</a:t>
            </a:r>
            <a:r>
              <a:rPr lang="en-US" sz="1400" dirty="0">
                <a:solidFill>
                  <a:schemeClr val="tx1">
                    <a:lumMod val="50000"/>
                  </a:schemeClr>
                </a:solidFill>
                <a:latin typeface="Arial" pitchFamily="34" charset="0"/>
                <a:cs typeface="Arial" pitchFamily="34" charset="0"/>
              </a:rPr>
              <a:t> SW in 6-CSP</a:t>
            </a: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FPF1320/1: </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6V1/5A DISO SW w/ TRCB in 6-CSP</a:t>
            </a:r>
          </a:p>
        </p:txBody>
      </p:sp>
      <p:sp>
        <p:nvSpPr>
          <p:cNvPr id="13" name="Rounded Rectangle 12"/>
          <p:cNvSpPr/>
          <p:nvPr/>
        </p:nvSpPr>
        <p:spPr>
          <a:xfrm>
            <a:off x="4374922" y="840346"/>
            <a:ext cx="3464215" cy="736206"/>
          </a:xfrm>
          <a:prstGeom prst="roundRect">
            <a:avLst/>
          </a:prstGeom>
          <a:solidFill>
            <a:srgbClr val="E6E7E8"/>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000" b="1" dirty="0">
                <a:solidFill>
                  <a:schemeClr val="tx1">
                    <a:lumMod val="50000"/>
                  </a:schemeClr>
                </a:solidFill>
                <a:latin typeface="Arial" pitchFamily="34" charset="0"/>
                <a:cs typeface="Arial" pitchFamily="34" charset="0"/>
              </a:rPr>
              <a:t>OCP Switch</a:t>
            </a:r>
          </a:p>
        </p:txBody>
      </p:sp>
      <p:sp>
        <p:nvSpPr>
          <p:cNvPr id="14" name="Rounded Rectangle 13"/>
          <p:cNvSpPr/>
          <p:nvPr/>
        </p:nvSpPr>
        <p:spPr>
          <a:xfrm>
            <a:off x="4374922" y="1781477"/>
            <a:ext cx="3464215" cy="4225978"/>
          </a:xfrm>
          <a:prstGeom prst="roundRect">
            <a:avLst/>
          </a:prstGeom>
          <a:solidFill>
            <a:srgbClr val="E6E7E8"/>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t"/>
          <a:lstStyle/>
          <a:p>
            <a:pPr defTabSz="457200"/>
            <a:r>
              <a:rPr lang="en-US" sz="1600" b="1" dirty="0">
                <a:solidFill>
                  <a:schemeClr val="tx1">
                    <a:lumMod val="50000"/>
                  </a:schemeClr>
                </a:solidFill>
                <a:latin typeface="Arial" pitchFamily="34" charset="0"/>
                <a:cs typeface="Arial" pitchFamily="34" charset="0"/>
              </a:rPr>
              <a:t>Key Product portfolio:</a:t>
            </a:r>
          </a:p>
          <a:p>
            <a:pPr defTabSz="457200"/>
            <a:endParaRPr lang="en-US" sz="1600" b="1" dirty="0">
              <a:solidFill>
                <a:schemeClr val="tx1">
                  <a:lumMod val="50000"/>
                </a:schemeClr>
              </a:solidFill>
              <a:latin typeface="Arial" pitchFamily="34" charset="0"/>
              <a:cs typeface="Arial" pitchFamily="34" charset="0"/>
            </a:endParaRP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FPF2195:</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6V/1.5A ILIM w/ RCB in 6-CSP</a:t>
            </a: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FPF2495C:</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6V/2A ILIM w/ TRCB &amp; 28Vabs at VOUT in 9-CSP</a:t>
            </a: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FPF2595:</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6V/3.5A ILIM w/ TRCB &amp; 28Vabs at VOUT in 12-CSP</a:t>
            </a:r>
          </a:p>
          <a:p>
            <a:pPr defTabSz="457200"/>
            <a:r>
              <a:rPr lang="en-US" sz="1600" b="1" dirty="0">
                <a:solidFill>
                  <a:schemeClr val="tx1">
                    <a:lumMod val="50000"/>
                  </a:schemeClr>
                </a:solidFill>
                <a:latin typeface="Arial" pitchFamily="34" charset="0"/>
                <a:cs typeface="Arial" pitchFamily="34" charset="0"/>
              </a:rPr>
              <a:t> </a:t>
            </a:r>
            <a:r>
              <a:rPr lang="en-US" sz="1600" b="1" dirty="0" smtClean="0">
                <a:solidFill>
                  <a:schemeClr val="tx1">
                    <a:lumMod val="50000"/>
                  </a:schemeClr>
                </a:solidFill>
                <a:latin typeface="Arial" pitchFamily="34" charset="0"/>
                <a:cs typeface="Arial" pitchFamily="34" charset="0"/>
              </a:rPr>
              <a:t>FPF2895C:</a:t>
            </a:r>
            <a:endParaRPr lang="en-US" sz="1600" b="1" dirty="0">
              <a:solidFill>
                <a:schemeClr val="tx1">
                  <a:lumMod val="50000"/>
                </a:schemeClr>
              </a:solidFill>
              <a:latin typeface="Arial" pitchFamily="34" charset="0"/>
              <a:cs typeface="Arial" pitchFamily="34" charset="0"/>
            </a:endParaRPr>
          </a:p>
          <a:p>
            <a:pPr lvl="1" defTabSz="457200">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28V/5A ILIM w/ TRCB and OVP in 24-CSP</a:t>
            </a:r>
          </a:p>
          <a:p>
            <a:pPr defTabSz="457200"/>
            <a:endParaRPr lang="en-US" sz="1600" b="1" dirty="0">
              <a:solidFill>
                <a:schemeClr val="tx1">
                  <a:lumMod val="50000"/>
                </a:schemeClr>
              </a:solidFill>
              <a:latin typeface="Arial" pitchFamily="34" charset="0"/>
              <a:cs typeface="Arial" pitchFamily="34" charset="0"/>
            </a:endParaRPr>
          </a:p>
          <a:p>
            <a:pPr defTabSz="457200"/>
            <a:endParaRPr lang="en-US" sz="1600" b="1" dirty="0">
              <a:solidFill>
                <a:schemeClr val="tx1">
                  <a:lumMod val="50000"/>
                </a:schemeClr>
              </a:solidFill>
              <a:latin typeface="Arial" pitchFamily="34" charset="0"/>
              <a:cs typeface="Arial" pitchFamily="34" charset="0"/>
            </a:endParaRPr>
          </a:p>
        </p:txBody>
      </p:sp>
      <p:sp>
        <p:nvSpPr>
          <p:cNvPr id="15" name="Rounded Rectangle 14"/>
          <p:cNvSpPr/>
          <p:nvPr/>
        </p:nvSpPr>
        <p:spPr>
          <a:xfrm>
            <a:off x="409902" y="840827"/>
            <a:ext cx="3464215" cy="736206"/>
          </a:xfrm>
          <a:prstGeom prst="roundRect">
            <a:avLst/>
          </a:prstGeom>
          <a:solidFill>
            <a:srgbClr val="E6E7E8"/>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b="1" dirty="0" smtClean="0">
                <a:solidFill>
                  <a:schemeClr val="tx1">
                    <a:lumMod val="50000"/>
                  </a:schemeClr>
                </a:solidFill>
                <a:latin typeface="Arial" pitchFamily="34" charset="0"/>
                <a:cs typeface="Arial" pitchFamily="34" charset="0"/>
              </a:rPr>
              <a:t>OVP Switch</a:t>
            </a:r>
            <a:endParaRPr lang="en-US" sz="1600" dirty="0" smtClean="0">
              <a:solidFill>
                <a:schemeClr val="tx1">
                  <a:lumMod val="50000"/>
                </a:schemeClr>
              </a:solidFill>
              <a:latin typeface="Arial" pitchFamily="34" charset="0"/>
              <a:cs typeface="Arial" pitchFamily="34" charset="0"/>
            </a:endParaRPr>
          </a:p>
        </p:txBody>
      </p:sp>
      <p:sp>
        <p:nvSpPr>
          <p:cNvPr id="16" name="Rounded Rectangle 15"/>
          <p:cNvSpPr/>
          <p:nvPr/>
        </p:nvSpPr>
        <p:spPr>
          <a:xfrm>
            <a:off x="409902" y="1781429"/>
            <a:ext cx="3464215" cy="4225978"/>
          </a:xfrm>
          <a:prstGeom prst="roundRect">
            <a:avLst/>
          </a:prstGeom>
          <a:solidFill>
            <a:srgbClr val="E6E7E8"/>
          </a:solid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600" b="1" dirty="0" smtClean="0">
                <a:solidFill>
                  <a:schemeClr val="tx1">
                    <a:lumMod val="50000"/>
                  </a:schemeClr>
                </a:solidFill>
                <a:latin typeface="Arial" pitchFamily="34" charset="0"/>
                <a:cs typeface="Arial" pitchFamily="34" charset="0"/>
              </a:rPr>
              <a:t>Key Product portfolio:</a:t>
            </a:r>
          </a:p>
          <a:p>
            <a:endParaRPr lang="en-US" sz="1400" b="1" dirty="0" smtClean="0">
              <a:solidFill>
                <a:schemeClr val="tx1">
                  <a:lumMod val="50000"/>
                </a:schemeClr>
              </a:solidFill>
              <a:latin typeface="Arial" pitchFamily="34" charset="0"/>
              <a:cs typeface="Arial" pitchFamily="34" charset="0"/>
            </a:endParaRPr>
          </a:p>
          <a:p>
            <a:pPr>
              <a:spcBef>
                <a:spcPts val="300"/>
              </a:spcBef>
              <a:buFont typeface="Arial" pitchFamily="34" charset="0"/>
              <a:buChar char="•"/>
            </a:pPr>
            <a:r>
              <a:rPr lang="en-US" sz="1400" dirty="0" smtClean="0">
                <a:solidFill>
                  <a:schemeClr val="tx1">
                    <a:lumMod val="50000"/>
                  </a:schemeClr>
                </a:solidFill>
                <a:latin typeface="Arial" pitchFamily="34" charset="0"/>
                <a:cs typeface="Arial" pitchFamily="34" charset="0"/>
              </a:rPr>
              <a:t> </a:t>
            </a:r>
            <a:r>
              <a:rPr lang="en-US" sz="1400" b="1" dirty="0" smtClean="0">
                <a:solidFill>
                  <a:schemeClr val="tx1">
                    <a:lumMod val="50000"/>
                  </a:schemeClr>
                </a:solidFill>
                <a:latin typeface="Arial" pitchFamily="34" charset="0"/>
                <a:cs typeface="Arial" pitchFamily="34" charset="0"/>
              </a:rPr>
              <a:t>FPF2280/1 &amp; FPF3380:</a:t>
            </a:r>
            <a:r>
              <a:rPr lang="en-US" sz="1400" dirty="0" smtClean="0">
                <a:solidFill>
                  <a:schemeClr val="tx1">
                    <a:lumMod val="50000"/>
                  </a:schemeClr>
                </a:solidFill>
                <a:latin typeface="Arial" pitchFamily="34" charset="0"/>
                <a:cs typeface="Arial" pitchFamily="34" charset="0"/>
              </a:rPr>
              <a:t> </a:t>
            </a:r>
          </a:p>
          <a:p>
            <a:pPr lvl="1">
              <a:spcBef>
                <a:spcPts val="300"/>
              </a:spcBef>
              <a:buFont typeface="Arial" pitchFamily="34" charset="0"/>
              <a:buChar char="•"/>
            </a:pPr>
            <a:r>
              <a:rPr lang="en-US" sz="1400" dirty="0" smtClean="0">
                <a:solidFill>
                  <a:schemeClr val="tx1">
                    <a:lumMod val="50000"/>
                  </a:schemeClr>
                </a:solidFill>
                <a:latin typeface="Arial" pitchFamily="34" charset="0"/>
                <a:cs typeface="Arial" pitchFamily="34" charset="0"/>
              </a:rPr>
              <a:t>29V/4.5A OVP w/ 100V TVS in 12-CSP</a:t>
            </a:r>
          </a:p>
          <a:p>
            <a:pPr>
              <a:spcBef>
                <a:spcPts val="300"/>
              </a:spcBef>
              <a:buFont typeface="Arial" pitchFamily="34" charset="0"/>
              <a:buChar char="•"/>
            </a:pPr>
            <a:r>
              <a:rPr lang="en-US" sz="1400" dirty="0" smtClean="0">
                <a:solidFill>
                  <a:schemeClr val="tx1">
                    <a:lumMod val="50000"/>
                  </a:schemeClr>
                </a:solidFill>
                <a:latin typeface="Arial" pitchFamily="34" charset="0"/>
                <a:cs typeface="Arial" pitchFamily="34" charset="0"/>
              </a:rPr>
              <a:t> </a:t>
            </a:r>
            <a:r>
              <a:rPr lang="en-US" sz="1400" b="1" dirty="0" smtClean="0">
                <a:solidFill>
                  <a:schemeClr val="tx1">
                    <a:lumMod val="50000"/>
                  </a:schemeClr>
                </a:solidFill>
                <a:latin typeface="Arial" pitchFamily="34" charset="0"/>
                <a:cs typeface="Arial" pitchFamily="34" charset="0"/>
              </a:rPr>
              <a:t>FPF2260A:</a:t>
            </a:r>
            <a:endParaRPr lang="en-US" sz="1400" dirty="0" smtClean="0">
              <a:solidFill>
                <a:schemeClr val="tx1">
                  <a:lumMod val="50000"/>
                </a:schemeClr>
              </a:solidFill>
              <a:latin typeface="Arial" pitchFamily="34" charset="0"/>
              <a:cs typeface="Arial" pitchFamily="34" charset="0"/>
            </a:endParaRPr>
          </a:p>
          <a:p>
            <a:pPr lvl="1">
              <a:spcBef>
                <a:spcPts val="300"/>
              </a:spcBef>
              <a:buFont typeface="Arial" pitchFamily="34" charset="0"/>
              <a:buChar char="•"/>
            </a:pPr>
            <a:r>
              <a:rPr lang="en-US" sz="1400" dirty="0">
                <a:solidFill>
                  <a:schemeClr val="tx1">
                    <a:lumMod val="50000"/>
                  </a:schemeClr>
                </a:solidFill>
                <a:latin typeface="Arial" pitchFamily="34" charset="0"/>
                <a:cs typeface="Arial" pitchFamily="34" charset="0"/>
              </a:rPr>
              <a:t>28V OVP controller </a:t>
            </a:r>
            <a:r>
              <a:rPr lang="en-US" sz="1400" dirty="0" smtClean="0">
                <a:solidFill>
                  <a:schemeClr val="tx1">
                    <a:lumMod val="50000"/>
                  </a:schemeClr>
                </a:solidFill>
                <a:latin typeface="Arial" pitchFamily="34" charset="0"/>
                <a:cs typeface="Arial" pitchFamily="34" charset="0"/>
              </a:rPr>
              <a:t>negative </a:t>
            </a:r>
            <a:r>
              <a:rPr lang="en-US" sz="1400" dirty="0">
                <a:solidFill>
                  <a:schemeClr val="tx1">
                    <a:lumMod val="50000"/>
                  </a:schemeClr>
                </a:solidFill>
                <a:latin typeface="Arial" pitchFamily="34" charset="0"/>
                <a:cs typeface="Arial" pitchFamily="34" charset="0"/>
              </a:rPr>
              <a:t>VIN protection to -28V</a:t>
            </a:r>
            <a:endParaRPr lang="en-US" sz="1400" dirty="0" smtClean="0">
              <a:solidFill>
                <a:schemeClr val="tx1">
                  <a:lumMod val="50000"/>
                </a:schemeClr>
              </a:solidFill>
              <a:latin typeface="Arial" pitchFamily="34" charset="0"/>
              <a:cs typeface="Arial" pitchFamily="34" charset="0"/>
            </a:endParaRPr>
          </a:p>
          <a:p>
            <a:pPr>
              <a:spcBef>
                <a:spcPts val="300"/>
              </a:spcBef>
              <a:buFont typeface="Arial" pitchFamily="34" charset="0"/>
              <a:buChar char="•"/>
            </a:pPr>
            <a:r>
              <a:rPr lang="en-US" sz="1400" dirty="0" smtClean="0">
                <a:solidFill>
                  <a:schemeClr val="tx1">
                    <a:lumMod val="50000"/>
                  </a:schemeClr>
                </a:solidFill>
                <a:latin typeface="Arial" pitchFamily="34" charset="0"/>
                <a:cs typeface="Arial" pitchFamily="34" charset="0"/>
              </a:rPr>
              <a:t> </a:t>
            </a:r>
            <a:r>
              <a:rPr lang="en-US" sz="1400" b="1" dirty="0" smtClean="0">
                <a:solidFill>
                  <a:schemeClr val="tx1">
                    <a:lumMod val="50000"/>
                  </a:schemeClr>
                </a:solidFill>
                <a:latin typeface="Arial" pitchFamily="34" charset="0"/>
                <a:cs typeface="Arial" pitchFamily="34" charset="0"/>
              </a:rPr>
              <a:t>FPF2283C:</a:t>
            </a:r>
            <a:endParaRPr lang="en-US" sz="1400" dirty="0" smtClean="0">
              <a:solidFill>
                <a:schemeClr val="tx1">
                  <a:lumMod val="50000"/>
                </a:schemeClr>
              </a:solidFill>
              <a:latin typeface="Arial" pitchFamily="34" charset="0"/>
              <a:cs typeface="Arial" pitchFamily="34" charset="0"/>
            </a:endParaRPr>
          </a:p>
          <a:p>
            <a:pPr lvl="1">
              <a:spcBef>
                <a:spcPts val="300"/>
              </a:spcBef>
              <a:buFont typeface="Arial" pitchFamily="34" charset="0"/>
              <a:buChar char="•"/>
            </a:pPr>
            <a:r>
              <a:rPr lang="en-US" sz="1400" dirty="0" smtClean="0">
                <a:solidFill>
                  <a:schemeClr val="tx1">
                    <a:lumMod val="50000"/>
                  </a:schemeClr>
                </a:solidFill>
                <a:latin typeface="Arial" pitchFamily="34" charset="0"/>
                <a:cs typeface="Arial" pitchFamily="34" charset="0"/>
              </a:rPr>
              <a:t>28V/7A OVP w/ </a:t>
            </a:r>
            <a:r>
              <a:rPr lang="en-US" sz="1400" dirty="0">
                <a:solidFill>
                  <a:schemeClr val="tx1">
                    <a:lumMod val="50000"/>
                  </a:schemeClr>
                </a:solidFill>
                <a:latin typeface="Arial" pitchFamily="34" charset="0"/>
                <a:cs typeface="Arial" pitchFamily="34" charset="0"/>
              </a:rPr>
              <a:t>8</a:t>
            </a:r>
            <a:r>
              <a:rPr lang="en-US" sz="1400" dirty="0" smtClean="0">
                <a:solidFill>
                  <a:schemeClr val="tx1">
                    <a:lumMod val="50000"/>
                  </a:schemeClr>
                </a:solidFill>
                <a:latin typeface="Arial" pitchFamily="34" charset="0"/>
                <a:cs typeface="Arial" pitchFamily="34" charset="0"/>
              </a:rPr>
              <a:t>m</a:t>
            </a:r>
            <a:r>
              <a:rPr lang="el-GR" sz="1400" dirty="0" smtClean="0">
                <a:solidFill>
                  <a:schemeClr val="tx1">
                    <a:lumMod val="50000"/>
                  </a:schemeClr>
                </a:solidFill>
                <a:latin typeface="Arial" pitchFamily="34" charset="0"/>
                <a:cs typeface="Arial" pitchFamily="34" charset="0"/>
              </a:rPr>
              <a:t>Ω</a:t>
            </a:r>
            <a:r>
              <a:rPr lang="en-US" sz="1400" dirty="0" smtClean="0">
                <a:solidFill>
                  <a:schemeClr val="tx1">
                    <a:lumMod val="50000"/>
                  </a:schemeClr>
                </a:solidFill>
                <a:latin typeface="Arial" pitchFamily="34" charset="0"/>
                <a:cs typeface="Arial" pitchFamily="34" charset="0"/>
              </a:rPr>
              <a:t> Ron and moisture detection in 20-CSP</a:t>
            </a:r>
          </a:p>
          <a:p>
            <a:pPr>
              <a:spcBef>
                <a:spcPts val="300"/>
              </a:spcBef>
              <a:buFont typeface="Arial" pitchFamily="34" charset="0"/>
              <a:buChar char="•"/>
            </a:pPr>
            <a:r>
              <a:rPr lang="en-US" sz="1400" b="1" dirty="0" smtClean="0">
                <a:solidFill>
                  <a:schemeClr val="tx1">
                    <a:lumMod val="50000"/>
                  </a:schemeClr>
                </a:solidFill>
                <a:latin typeface="Arial" pitchFamily="34" charset="0"/>
                <a:cs typeface="Arial" pitchFamily="34" charset="0"/>
              </a:rPr>
              <a:t> FPF3042:</a:t>
            </a:r>
            <a:endParaRPr lang="en-US" sz="1400" dirty="0" smtClean="0">
              <a:solidFill>
                <a:schemeClr val="tx1">
                  <a:lumMod val="50000"/>
                </a:schemeClr>
              </a:solidFill>
              <a:latin typeface="Arial" pitchFamily="34" charset="0"/>
              <a:cs typeface="Arial" pitchFamily="34" charset="0"/>
            </a:endParaRPr>
          </a:p>
          <a:p>
            <a:pPr lvl="1">
              <a:spcBef>
                <a:spcPts val="300"/>
              </a:spcBef>
              <a:buFont typeface="Arial" pitchFamily="34" charset="0"/>
              <a:buChar char="•"/>
            </a:pPr>
            <a:r>
              <a:rPr lang="en-US" sz="1400" dirty="0" smtClean="0">
                <a:solidFill>
                  <a:schemeClr val="tx1">
                    <a:lumMod val="50000"/>
                  </a:schemeClr>
                </a:solidFill>
                <a:latin typeface="Arial" pitchFamily="34" charset="0"/>
                <a:cs typeface="Arial" pitchFamily="34" charset="0"/>
              </a:rPr>
              <a:t>18V/2A DISO OVP in 16-CSP</a:t>
            </a:r>
          </a:p>
          <a:p>
            <a:pPr>
              <a:spcBef>
                <a:spcPts val="300"/>
              </a:spcBef>
              <a:buFont typeface="Arial" pitchFamily="34" charset="0"/>
              <a:buChar char="•"/>
            </a:pPr>
            <a:r>
              <a:rPr lang="en-US" sz="1400" dirty="0" smtClean="0">
                <a:solidFill>
                  <a:schemeClr val="tx1">
                    <a:lumMod val="50000"/>
                  </a:schemeClr>
                </a:solidFill>
                <a:latin typeface="Arial" pitchFamily="34" charset="0"/>
                <a:cs typeface="Arial" pitchFamily="34" charset="0"/>
              </a:rPr>
              <a:t> </a:t>
            </a:r>
            <a:r>
              <a:rPr lang="en-US" sz="1400" b="1" dirty="0" smtClean="0">
                <a:solidFill>
                  <a:schemeClr val="tx1">
                    <a:lumMod val="50000"/>
                  </a:schemeClr>
                </a:solidFill>
                <a:latin typeface="Arial" pitchFamily="34" charset="0"/>
                <a:cs typeface="Arial" pitchFamily="34" charset="0"/>
              </a:rPr>
              <a:t>FPF2286:</a:t>
            </a:r>
            <a:endParaRPr lang="en-US" sz="1400" dirty="0" smtClean="0">
              <a:solidFill>
                <a:schemeClr val="tx1">
                  <a:lumMod val="50000"/>
                </a:schemeClr>
              </a:solidFill>
              <a:latin typeface="Arial" pitchFamily="34" charset="0"/>
              <a:cs typeface="Arial" pitchFamily="34" charset="0"/>
            </a:endParaRPr>
          </a:p>
          <a:p>
            <a:pPr lvl="1">
              <a:spcBef>
                <a:spcPts val="300"/>
              </a:spcBef>
              <a:buFont typeface="Arial" pitchFamily="34" charset="0"/>
              <a:buChar char="•"/>
            </a:pPr>
            <a:r>
              <a:rPr lang="en-US" sz="1400" dirty="0" smtClean="0">
                <a:solidFill>
                  <a:schemeClr val="tx1">
                    <a:lumMod val="50000"/>
                  </a:schemeClr>
                </a:solidFill>
                <a:latin typeface="Arial" pitchFamily="34" charset="0"/>
                <a:cs typeface="Arial" pitchFamily="34" charset="0"/>
              </a:rPr>
              <a:t>28V/4A OVP in 6-CSP</a:t>
            </a:r>
          </a:p>
          <a:p>
            <a:pPr>
              <a:buFont typeface="Arial" pitchFamily="34" charset="0"/>
              <a:buChar char="•"/>
            </a:pPr>
            <a:endParaRPr lang="en-US" sz="1400" dirty="0" smtClean="0">
              <a:solidFill>
                <a:schemeClr val="tx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130379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solidFill>
              </a:rPr>
              <a:t>Analog Switch Products Overview</a:t>
            </a:r>
            <a:endParaRPr lang="en-US" dirty="0">
              <a:solidFill>
                <a:schemeClr val="accent5"/>
              </a:solidFill>
            </a:endParaRPr>
          </a:p>
        </p:txBody>
      </p:sp>
      <p:sp>
        <p:nvSpPr>
          <p:cNvPr id="3" name="Text Placeholder 2"/>
          <p:cNvSpPr>
            <a:spLocks noGrp="1"/>
          </p:cNvSpPr>
          <p:nvPr>
            <p:ph type="body" sz="quarter" idx="13"/>
          </p:nvPr>
        </p:nvSpPr>
        <p:spPr/>
        <p:txBody>
          <a:bodyPr>
            <a:noAutofit/>
          </a:bodyPr>
          <a:lstStyle/>
          <a:p>
            <a:r>
              <a:rPr lang="en-US" dirty="0" smtClean="0"/>
              <a:t>Apr.2021</a:t>
            </a:r>
            <a:endParaRPr lang="en-US" dirty="0"/>
          </a:p>
        </p:txBody>
      </p:sp>
    </p:spTree>
    <p:extLst>
      <p:ext uri="{BB962C8B-B14F-4D97-AF65-F5344CB8AC3E}">
        <p14:creationId xmlns:p14="http://schemas.microsoft.com/office/powerpoint/2010/main" val="2926061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20782"/>
            <a:ext cx="8229600" cy="762000"/>
          </a:xfrm>
        </p:spPr>
        <p:txBody>
          <a:bodyPr/>
          <a:lstStyle/>
          <a:p>
            <a:r>
              <a:rPr lang="en-US" dirty="0" smtClean="0"/>
              <a:t>Analog Switch Portfolio</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31</a:t>
            </a:fld>
            <a:endParaRPr lang="en-US" dirty="0"/>
          </a:p>
        </p:txBody>
      </p:sp>
      <p:sp>
        <p:nvSpPr>
          <p:cNvPr id="7" name="Rectangle 6"/>
          <p:cNvSpPr/>
          <p:nvPr/>
        </p:nvSpPr>
        <p:spPr>
          <a:xfrm>
            <a:off x="1122219" y="1869931"/>
            <a:ext cx="3851564" cy="3581400"/>
          </a:xfrm>
          <a:prstGeom prst="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bwMode="auto">
          <a:xfrm>
            <a:off x="1758729" y="2074717"/>
            <a:ext cx="2910254"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SPST</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9" name="Rounded Rectangle 8"/>
          <p:cNvSpPr/>
          <p:nvPr/>
        </p:nvSpPr>
        <p:spPr>
          <a:xfrm>
            <a:off x="1122219" y="1236517"/>
            <a:ext cx="3851564" cy="6096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itchFamily="34" charset="0"/>
                <a:cs typeface="Arial" pitchFamily="34" charset="0"/>
              </a:rPr>
              <a:t>General Analog Switches</a:t>
            </a:r>
            <a:endParaRPr lang="en-US" dirty="0">
              <a:latin typeface="Arial" pitchFamily="34" charset="0"/>
              <a:cs typeface="Arial" pitchFamily="34" charset="0"/>
            </a:endParaRPr>
          </a:p>
        </p:txBody>
      </p:sp>
      <p:sp>
        <p:nvSpPr>
          <p:cNvPr id="10" name="Rounded Rectangle 9"/>
          <p:cNvSpPr/>
          <p:nvPr/>
        </p:nvSpPr>
        <p:spPr bwMode="auto">
          <a:xfrm>
            <a:off x="1758729" y="2733940"/>
            <a:ext cx="2910254"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SPDT</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11" name="Rounded Rectangle 10"/>
          <p:cNvSpPr/>
          <p:nvPr/>
        </p:nvSpPr>
        <p:spPr bwMode="auto">
          <a:xfrm>
            <a:off x="1758729" y="3393931"/>
            <a:ext cx="2910254"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SP3T</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12" name="Rounded Rectangle 11"/>
          <p:cNvSpPr/>
          <p:nvPr/>
        </p:nvSpPr>
        <p:spPr bwMode="auto">
          <a:xfrm>
            <a:off x="1758729" y="4029340"/>
            <a:ext cx="2910254"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SP8T</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13" name="Rounded Rectangle 12"/>
          <p:cNvSpPr/>
          <p:nvPr/>
        </p:nvSpPr>
        <p:spPr bwMode="auto">
          <a:xfrm>
            <a:off x="1758729" y="4691326"/>
            <a:ext cx="2910254"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SP16T</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14" name="Rectangle 13"/>
          <p:cNvSpPr/>
          <p:nvPr/>
        </p:nvSpPr>
        <p:spPr>
          <a:xfrm>
            <a:off x="5507181" y="1880322"/>
            <a:ext cx="5881257" cy="3557586"/>
          </a:xfrm>
          <a:prstGeom prst="rect">
            <a:avLst/>
          </a:prstGeom>
          <a:solidFill>
            <a:schemeClr val="bg1">
              <a:lumMod val="7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ounded Rectangle 14"/>
          <p:cNvSpPr/>
          <p:nvPr/>
        </p:nvSpPr>
        <p:spPr bwMode="auto">
          <a:xfrm>
            <a:off x="8600213" y="4716075"/>
            <a:ext cx="2355350"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USB/Audio</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16" name="Rounded Rectangle 15"/>
          <p:cNvSpPr/>
          <p:nvPr/>
        </p:nvSpPr>
        <p:spPr>
          <a:xfrm>
            <a:off x="5507181" y="1236517"/>
            <a:ext cx="5881257" cy="6096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Arial" pitchFamily="34" charset="0"/>
                <a:cs typeface="Arial" pitchFamily="34" charset="0"/>
              </a:rPr>
              <a:t>Application Specific Switches</a:t>
            </a:r>
            <a:endParaRPr lang="en-US" dirty="0">
              <a:latin typeface="Arial" pitchFamily="34" charset="0"/>
              <a:cs typeface="Arial" pitchFamily="34" charset="0"/>
            </a:endParaRPr>
          </a:p>
        </p:txBody>
      </p:sp>
      <p:sp>
        <p:nvSpPr>
          <p:cNvPr id="17" name="Rounded Rectangle 16"/>
          <p:cNvSpPr/>
          <p:nvPr/>
        </p:nvSpPr>
        <p:spPr bwMode="auto">
          <a:xfrm>
            <a:off x="5777348" y="3387900"/>
            <a:ext cx="2355350"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USB/MHL/UART/Audio</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18" name="Rounded Rectangle 17"/>
          <p:cNvSpPr/>
          <p:nvPr/>
        </p:nvSpPr>
        <p:spPr bwMode="auto">
          <a:xfrm>
            <a:off x="5777348" y="4028073"/>
            <a:ext cx="2372591"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Legacy/</a:t>
            </a:r>
            <a:r>
              <a:rPr lang="en-US" sz="1400" dirty="0" err="1" smtClean="0">
                <a:solidFill>
                  <a:schemeClr val="bg1"/>
                </a:solidFill>
                <a:latin typeface="Arial" pitchFamily="34" charset="0"/>
                <a:ea typeface="MS PGothic"/>
                <a:cs typeface="Arial" pitchFamily="34" charset="0"/>
              </a:rPr>
              <a:t>Hifi</a:t>
            </a:r>
            <a:r>
              <a:rPr lang="en-US" sz="1400" dirty="0" smtClean="0">
                <a:solidFill>
                  <a:schemeClr val="bg1"/>
                </a:solidFill>
                <a:latin typeface="Arial" pitchFamily="34" charset="0"/>
                <a:ea typeface="MS PGothic"/>
                <a:cs typeface="Arial" pitchFamily="34" charset="0"/>
              </a:rPr>
              <a:t> Audio</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19" name="Rounded Rectangle 18"/>
          <p:cNvSpPr/>
          <p:nvPr/>
        </p:nvSpPr>
        <p:spPr bwMode="auto">
          <a:xfrm>
            <a:off x="5777348" y="2074716"/>
            <a:ext cx="2372591"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Type C Audio</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20" name="Rounded Rectangle 19"/>
          <p:cNvSpPr/>
          <p:nvPr/>
        </p:nvSpPr>
        <p:spPr bwMode="auto">
          <a:xfrm>
            <a:off x="5777348" y="4701219"/>
            <a:ext cx="2355350"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smtClean="0">
                <a:solidFill>
                  <a:schemeClr val="bg1"/>
                </a:solidFill>
                <a:latin typeface="Arial" pitchFamily="34" charset="0"/>
                <a:ea typeface="MS PGothic"/>
                <a:cs typeface="Arial" pitchFamily="34" charset="0"/>
              </a:rPr>
              <a:t>HDMI</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21" name="Rounded Rectangle 20"/>
          <p:cNvSpPr/>
          <p:nvPr/>
        </p:nvSpPr>
        <p:spPr bwMode="auto">
          <a:xfrm>
            <a:off x="8617454" y="2729109"/>
            <a:ext cx="2355350"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Video</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22" name="Rounded Rectangle 21"/>
          <p:cNvSpPr/>
          <p:nvPr/>
        </p:nvSpPr>
        <p:spPr bwMode="auto">
          <a:xfrm>
            <a:off x="5777348" y="2716854"/>
            <a:ext cx="2355350"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Reset timer switch</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23" name="Rounded Rectangle 22"/>
          <p:cNvSpPr/>
          <p:nvPr/>
        </p:nvSpPr>
        <p:spPr bwMode="auto">
          <a:xfrm>
            <a:off x="8600213" y="3404322"/>
            <a:ext cx="2372591"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Customized</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24" name="Rounded Rectangle 23"/>
          <p:cNvSpPr/>
          <p:nvPr/>
        </p:nvSpPr>
        <p:spPr bwMode="auto">
          <a:xfrm>
            <a:off x="8600213" y="4039731"/>
            <a:ext cx="2372591"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SIM</a:t>
            </a:r>
            <a:endParaRPr lang="en-US" sz="1100" dirty="0" smtClean="0">
              <a:solidFill>
                <a:schemeClr val="bg1"/>
              </a:solidFill>
              <a:latin typeface="Arial" pitchFamily="34" charset="0"/>
              <a:ea typeface="ＭＳ Ｐゴシック" pitchFamily="34" charset="-128"/>
              <a:cs typeface="Arial" pitchFamily="34" charset="0"/>
            </a:endParaRPr>
          </a:p>
        </p:txBody>
      </p:sp>
      <p:sp>
        <p:nvSpPr>
          <p:cNvPr id="25" name="Rounded Rectangle 24"/>
          <p:cNvSpPr/>
          <p:nvPr/>
        </p:nvSpPr>
        <p:spPr bwMode="auto">
          <a:xfrm>
            <a:off x="8591513" y="2074716"/>
            <a:ext cx="2355350" cy="355191"/>
          </a:xfrm>
          <a:prstGeom prst="roundRect">
            <a:avLst/>
          </a:prstGeom>
          <a:solidFill>
            <a:schemeClr val="accent2"/>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400" dirty="0" smtClean="0">
                <a:solidFill>
                  <a:schemeClr val="bg1"/>
                </a:solidFill>
                <a:latin typeface="Arial" pitchFamily="34" charset="0"/>
                <a:ea typeface="MS PGothic"/>
                <a:cs typeface="Arial" pitchFamily="34" charset="0"/>
              </a:rPr>
              <a:t>MIPI</a:t>
            </a:r>
            <a:endParaRPr lang="en-US" sz="1100" dirty="0" smtClean="0">
              <a:solidFill>
                <a:schemeClr val="bg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161362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20782"/>
            <a:ext cx="8229600" cy="762000"/>
          </a:xfrm>
        </p:spPr>
        <p:txBody>
          <a:bodyPr/>
          <a:lstStyle/>
          <a:p>
            <a:r>
              <a:rPr lang="en-US" dirty="0" smtClean="0"/>
              <a:t>General Purpose Switches</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32</a:t>
            </a:fld>
            <a:endParaRPr lang="en-US" dirty="0"/>
          </a:p>
        </p:txBody>
      </p:sp>
      <p:sp>
        <p:nvSpPr>
          <p:cNvPr id="7" name="Rectangle 6"/>
          <p:cNvSpPr/>
          <p:nvPr/>
        </p:nvSpPr>
        <p:spPr>
          <a:xfrm>
            <a:off x="924791" y="786245"/>
            <a:ext cx="9954491" cy="52578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p:cNvGraphicFramePr/>
          <p:nvPr>
            <p:extLst/>
          </p:nvPr>
        </p:nvGraphicFramePr>
        <p:xfrm>
          <a:off x="2074715" y="1548245"/>
          <a:ext cx="7543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www.onsemi.cn/site/images/App-Industrial.jpg"/>
          <p:cNvPicPr>
            <a:picLocks noChangeAspect="1" noChangeArrowheads="1"/>
          </p:cNvPicPr>
          <p:nvPr/>
        </p:nvPicPr>
        <p:blipFill>
          <a:blip r:embed="rId7" cstate="print"/>
          <a:srcRect/>
          <a:stretch>
            <a:fillRect/>
          </a:stretch>
        </p:blipFill>
        <p:spPr bwMode="auto">
          <a:xfrm>
            <a:off x="8323115" y="2234045"/>
            <a:ext cx="1143000" cy="885825"/>
          </a:xfrm>
          <a:prstGeom prst="rect">
            <a:avLst/>
          </a:prstGeom>
          <a:solidFill>
            <a:srgbClr val="007AC0"/>
          </a:solidFill>
        </p:spPr>
      </p:pic>
      <p:pic>
        <p:nvPicPr>
          <p:cNvPr id="10" name="Picture 4" descr="http://www.onsemi.cn/site/images/App-Auto.jpg"/>
          <p:cNvPicPr>
            <a:picLocks noChangeAspect="1" noChangeArrowheads="1"/>
          </p:cNvPicPr>
          <p:nvPr/>
        </p:nvPicPr>
        <p:blipFill>
          <a:blip r:embed="rId8" cstate="print"/>
          <a:srcRect/>
          <a:stretch>
            <a:fillRect/>
          </a:stretch>
        </p:blipFill>
        <p:spPr bwMode="auto">
          <a:xfrm>
            <a:off x="2074715" y="3939020"/>
            <a:ext cx="1143000" cy="885825"/>
          </a:xfrm>
          <a:prstGeom prst="rect">
            <a:avLst/>
          </a:prstGeom>
          <a:noFill/>
        </p:spPr>
      </p:pic>
      <p:pic>
        <p:nvPicPr>
          <p:cNvPr id="11" name="Picture 6" descr="http://www.onsemi.cn/site/images/App-Wireless.jpg"/>
          <p:cNvPicPr>
            <a:picLocks noChangeAspect="1" noChangeArrowheads="1"/>
          </p:cNvPicPr>
          <p:nvPr/>
        </p:nvPicPr>
        <p:blipFill>
          <a:blip r:embed="rId9" cstate="print"/>
          <a:srcRect/>
          <a:stretch>
            <a:fillRect/>
          </a:stretch>
        </p:blipFill>
        <p:spPr bwMode="auto">
          <a:xfrm>
            <a:off x="4139489" y="786245"/>
            <a:ext cx="983226" cy="762000"/>
          </a:xfrm>
          <a:prstGeom prst="rect">
            <a:avLst/>
          </a:prstGeom>
          <a:noFill/>
        </p:spPr>
      </p:pic>
      <p:pic>
        <p:nvPicPr>
          <p:cNvPr id="12" name="Picture 8" descr="http://www.onsemi.cn/site/images/App-Consumer.jpg"/>
          <p:cNvPicPr>
            <a:picLocks noChangeAspect="1" noChangeArrowheads="1"/>
          </p:cNvPicPr>
          <p:nvPr/>
        </p:nvPicPr>
        <p:blipFill>
          <a:blip r:embed="rId10" cstate="print"/>
          <a:srcRect/>
          <a:stretch>
            <a:fillRect/>
          </a:stretch>
        </p:blipFill>
        <p:spPr bwMode="auto">
          <a:xfrm>
            <a:off x="6494315" y="786245"/>
            <a:ext cx="990600" cy="767715"/>
          </a:xfrm>
          <a:prstGeom prst="rect">
            <a:avLst/>
          </a:prstGeom>
          <a:noFill/>
        </p:spPr>
      </p:pic>
      <p:pic>
        <p:nvPicPr>
          <p:cNvPr id="13" name="Picture 10" descr="http://www.onsemi.cn/site/images/App-Medical.jpg"/>
          <p:cNvPicPr>
            <a:picLocks noChangeAspect="1" noChangeArrowheads="1"/>
          </p:cNvPicPr>
          <p:nvPr/>
        </p:nvPicPr>
        <p:blipFill>
          <a:blip r:embed="rId11" cstate="print"/>
          <a:srcRect/>
          <a:stretch>
            <a:fillRect/>
          </a:stretch>
        </p:blipFill>
        <p:spPr bwMode="auto">
          <a:xfrm>
            <a:off x="2074715" y="2234045"/>
            <a:ext cx="1143000" cy="885825"/>
          </a:xfrm>
          <a:prstGeom prst="rect">
            <a:avLst/>
          </a:prstGeom>
          <a:noFill/>
        </p:spPr>
      </p:pic>
      <p:pic>
        <p:nvPicPr>
          <p:cNvPr id="14" name="Picture 12" descr="http://www.onsemi.cn/site/images/App-Computing.jpg"/>
          <p:cNvPicPr>
            <a:picLocks noChangeAspect="1" noChangeArrowheads="1"/>
          </p:cNvPicPr>
          <p:nvPr/>
        </p:nvPicPr>
        <p:blipFill>
          <a:blip r:embed="rId12" cstate="print"/>
          <a:srcRect/>
          <a:stretch>
            <a:fillRect/>
          </a:stretch>
        </p:blipFill>
        <p:spPr bwMode="auto">
          <a:xfrm>
            <a:off x="5198915" y="5205845"/>
            <a:ext cx="1081549" cy="838200"/>
          </a:xfrm>
          <a:prstGeom prst="rect">
            <a:avLst/>
          </a:prstGeom>
          <a:noFill/>
        </p:spPr>
      </p:pic>
      <p:pic>
        <p:nvPicPr>
          <p:cNvPr id="15" name="Picture 14" descr="http://www.onsemi.cn/site/images/App-Comm.jpg"/>
          <p:cNvPicPr>
            <a:picLocks noChangeAspect="1" noChangeArrowheads="1"/>
          </p:cNvPicPr>
          <p:nvPr/>
        </p:nvPicPr>
        <p:blipFill>
          <a:blip r:embed="rId13" cstate="print"/>
          <a:srcRect/>
          <a:stretch>
            <a:fillRect/>
          </a:stretch>
        </p:blipFill>
        <p:spPr bwMode="auto">
          <a:xfrm>
            <a:off x="8323115" y="3986645"/>
            <a:ext cx="1143000" cy="885825"/>
          </a:xfrm>
          <a:prstGeom prst="rect">
            <a:avLst/>
          </a:prstGeom>
          <a:noFill/>
        </p:spPr>
      </p:pic>
      <p:pic>
        <p:nvPicPr>
          <p:cNvPr id="16" name="Picture 15"/>
          <p:cNvPicPr>
            <a:picLocks noChangeAspect="1" noChangeArrowheads="1"/>
          </p:cNvPicPr>
          <p:nvPr/>
        </p:nvPicPr>
        <p:blipFill>
          <a:blip r:embed="rId14" cstate="print">
            <a:clrChange>
              <a:clrFrom>
                <a:srgbClr val="FFFFFF"/>
              </a:clrFrom>
              <a:clrTo>
                <a:srgbClr val="FFFFFF">
                  <a:alpha val="0"/>
                </a:srgbClr>
              </a:clrTo>
            </a:clrChange>
          </a:blip>
          <a:stretch>
            <a:fillRect/>
          </a:stretch>
        </p:blipFill>
        <p:spPr bwMode="auto">
          <a:xfrm flipH="1">
            <a:off x="4436915" y="2996045"/>
            <a:ext cx="2527301" cy="533400"/>
          </a:xfrm>
          <a:prstGeom prst="rect">
            <a:avLst/>
          </a:prstGeom>
          <a:noFill/>
          <a:ln>
            <a:noFill/>
          </a:ln>
        </p:spPr>
      </p:pic>
    </p:spTree>
    <p:extLst>
      <p:ext uri="{BB962C8B-B14F-4D97-AF65-F5344CB8AC3E}">
        <p14:creationId xmlns:p14="http://schemas.microsoft.com/office/powerpoint/2010/main" val="1816421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smtClean="0"/>
              <a:t>FSA4476</a:t>
            </a:r>
            <a:r>
              <a:rPr lang="en-US" dirty="0" smtClean="0"/>
              <a:t> </a:t>
            </a:r>
            <a:br>
              <a:rPr lang="en-US" dirty="0" smtClean="0"/>
            </a:br>
            <a:r>
              <a:rPr lang="en-US" sz="1600" dirty="0" smtClean="0"/>
              <a:t>USB Type-C analog switch with protection    </a:t>
            </a:r>
            <a:endParaRPr lang="en-US" dirty="0"/>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6"/>
            <a:ext cx="5831199" cy="3883252"/>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err="1">
                <a:latin typeface="+mn-lt"/>
              </a:rPr>
              <a:t>Vbat</a:t>
            </a:r>
            <a:r>
              <a:rPr lang="en-US" sz="1600" dirty="0">
                <a:latin typeface="+mn-lt"/>
              </a:rPr>
              <a:t> range from 2.7V to 5.5V (Primary)</a:t>
            </a:r>
          </a:p>
          <a:p>
            <a:pPr>
              <a:buFont typeface="Wingdings" panose="05000000000000000000" pitchFamily="2" charset="2"/>
              <a:buChar char="Ø"/>
            </a:pPr>
            <a:r>
              <a:rPr lang="en-US" sz="1600" dirty="0">
                <a:latin typeface="+mn-lt"/>
              </a:rPr>
              <a:t>VBUS range from 4.0V to 20V (Active when VBAT is off)</a:t>
            </a:r>
          </a:p>
          <a:p>
            <a:pPr>
              <a:buFont typeface="Wingdings" panose="05000000000000000000" pitchFamily="2" charset="2"/>
              <a:buChar char="Ø"/>
            </a:pPr>
            <a:r>
              <a:rPr lang="en-US" sz="1600" dirty="0">
                <a:latin typeface="+mn-lt"/>
              </a:rPr>
              <a:t>OVP function on Common node pins</a:t>
            </a:r>
          </a:p>
          <a:p>
            <a:pPr>
              <a:buFont typeface="Wingdings" panose="05000000000000000000" pitchFamily="2" charset="2"/>
              <a:buChar char="Ø"/>
            </a:pPr>
            <a:r>
              <a:rPr lang="en-US" sz="1600" dirty="0">
                <a:latin typeface="+mn-lt"/>
              </a:rPr>
              <a:t>Power-Off Protection on Common Ports</a:t>
            </a:r>
          </a:p>
          <a:p>
            <a:pPr>
              <a:buFont typeface="Wingdings" panose="05000000000000000000" pitchFamily="2" charset="2"/>
              <a:buChar char="Ø"/>
            </a:pPr>
            <a:r>
              <a:rPr lang="en-US" sz="1600" dirty="0">
                <a:latin typeface="+mn-lt"/>
              </a:rPr>
              <a:t>Analog Audio device unplug detection</a:t>
            </a:r>
          </a:p>
          <a:p>
            <a:pPr>
              <a:buFont typeface="Wingdings" panose="05000000000000000000" pitchFamily="2" charset="2"/>
              <a:buChar char="Ø"/>
            </a:pPr>
            <a:r>
              <a:rPr lang="en-US" sz="1600" dirty="0" err="1">
                <a:latin typeface="+mn-lt"/>
              </a:rPr>
              <a:t>HiFi</a:t>
            </a:r>
            <a:r>
              <a:rPr lang="en-US" sz="1600" dirty="0">
                <a:latin typeface="+mn-lt"/>
              </a:rPr>
              <a:t> Audio/USB SW </a:t>
            </a:r>
          </a:p>
          <a:p>
            <a:pPr marL="685783" lvl="1">
              <a:buFont typeface="Wingdings" panose="05000000000000000000" pitchFamily="2" charset="2"/>
              <a:buChar char="Ø"/>
            </a:pPr>
            <a:r>
              <a:rPr lang="en-US" sz="1600" dirty="0">
                <a:latin typeface="+mn-lt"/>
              </a:rPr>
              <a:t>Audio SW, THD+N &lt;-110dB; 1 VRMS, 32 </a:t>
            </a:r>
            <a:r>
              <a:rPr lang="el-GR" sz="1600" dirty="0">
                <a:latin typeface="+mn-lt"/>
              </a:rPr>
              <a:t>Ω </a:t>
            </a:r>
            <a:r>
              <a:rPr lang="en-US" sz="1600" dirty="0">
                <a:latin typeface="+mn-lt"/>
              </a:rPr>
              <a:t>Load;</a:t>
            </a:r>
          </a:p>
          <a:p>
            <a:pPr marL="685783" lvl="1">
              <a:buFont typeface="Wingdings" panose="05000000000000000000" pitchFamily="2" charset="2"/>
              <a:buChar char="Ø"/>
            </a:pPr>
            <a:r>
              <a:rPr lang="en-US" sz="1600" dirty="0">
                <a:latin typeface="+mn-lt"/>
              </a:rPr>
              <a:t>USB SW, BW:1GHz </a:t>
            </a:r>
          </a:p>
          <a:p>
            <a:pPr>
              <a:buFont typeface="Wingdings" panose="05000000000000000000" pitchFamily="2" charset="2"/>
              <a:buChar char="Ø"/>
            </a:pPr>
            <a:r>
              <a:rPr lang="en-US" sz="1600" dirty="0">
                <a:latin typeface="+mn-lt"/>
              </a:rPr>
              <a:t>MIC/GND SW </a:t>
            </a:r>
          </a:p>
          <a:p>
            <a:pPr>
              <a:buFont typeface="Wingdings" panose="05000000000000000000" pitchFamily="2" charset="2"/>
              <a:buChar char="Ø"/>
            </a:pPr>
            <a:r>
              <a:rPr lang="en-US" sz="1600" dirty="0">
                <a:latin typeface="+mn-lt"/>
              </a:rPr>
              <a:t>500m </a:t>
            </a:r>
            <a:r>
              <a:rPr lang="el-GR" sz="1600" dirty="0">
                <a:latin typeface="+mn-lt"/>
              </a:rPr>
              <a:t>Ω </a:t>
            </a:r>
            <a:r>
              <a:rPr lang="en-US" sz="1600" dirty="0">
                <a:latin typeface="+mn-lt"/>
              </a:rPr>
              <a:t>on GND_M to </a:t>
            </a:r>
            <a:r>
              <a:rPr lang="en-US" sz="1600" dirty="0" err="1">
                <a:latin typeface="+mn-lt"/>
              </a:rPr>
              <a:t>SBUx</a:t>
            </a:r>
            <a:endParaRPr lang="en-US" sz="1600" dirty="0">
              <a:latin typeface="+mn-lt"/>
            </a:endParaRPr>
          </a:p>
          <a:p>
            <a:pPr>
              <a:buFont typeface="Wingdings" panose="05000000000000000000" pitchFamily="2" charset="2"/>
              <a:buChar char="Ø"/>
            </a:pPr>
            <a:r>
              <a:rPr lang="en-US" sz="1600" dirty="0">
                <a:latin typeface="+mn-lt"/>
              </a:rPr>
              <a:t>80m </a:t>
            </a:r>
            <a:r>
              <a:rPr lang="el-GR" sz="1600" dirty="0">
                <a:latin typeface="+mn-lt"/>
              </a:rPr>
              <a:t>Ω </a:t>
            </a:r>
            <a:r>
              <a:rPr lang="en-US" sz="1600" dirty="0">
                <a:latin typeface="+mn-lt"/>
              </a:rPr>
              <a:t>on </a:t>
            </a:r>
            <a:r>
              <a:rPr lang="en-US" sz="1600" dirty="0" err="1">
                <a:latin typeface="+mn-lt"/>
              </a:rPr>
              <a:t>SBUx</a:t>
            </a:r>
            <a:r>
              <a:rPr lang="en-US" sz="1600" dirty="0">
                <a:latin typeface="+mn-lt"/>
              </a:rPr>
              <a:t> to GND</a:t>
            </a:r>
          </a:p>
          <a:p>
            <a:pPr>
              <a:buFont typeface="Wingdings" panose="05000000000000000000" pitchFamily="2" charset="2"/>
              <a:buChar char="Ø"/>
            </a:pPr>
            <a:r>
              <a:rPr lang="en-US" sz="1600" dirty="0">
                <a:latin typeface="+mn-lt"/>
              </a:rPr>
              <a:t>SBU Bypass SW – 5 </a:t>
            </a:r>
            <a:r>
              <a:rPr lang="el-GR" sz="1600" dirty="0">
                <a:latin typeface="+mn-lt"/>
              </a:rPr>
              <a:t>Ω </a:t>
            </a:r>
            <a:r>
              <a:rPr lang="en-US" sz="1600" dirty="0">
                <a:latin typeface="+mn-lt"/>
              </a:rPr>
              <a:t>Typical On Resistance</a:t>
            </a:r>
          </a:p>
          <a:p>
            <a:pPr>
              <a:buFont typeface="Wingdings" panose="05000000000000000000" pitchFamily="2" charset="2"/>
              <a:buChar char="Ø"/>
            </a:pPr>
            <a:r>
              <a:rPr lang="en-US" sz="1600" dirty="0">
                <a:latin typeface="+mn-lt"/>
              </a:rPr>
              <a:t>25-Ball WLCSP (2.03mm x 2.03mm)</a:t>
            </a:r>
          </a:p>
        </p:txBody>
      </p:sp>
      <p:sp>
        <p:nvSpPr>
          <p:cNvPr id="8" name="Text Placeholder 2"/>
          <p:cNvSpPr txBox="1">
            <a:spLocks/>
          </p:cNvSpPr>
          <p:nvPr/>
        </p:nvSpPr>
        <p:spPr>
          <a:xfrm>
            <a:off x="6255981" y="5415818"/>
            <a:ext cx="5831199" cy="675929"/>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USB Type-C interface device, Mobile phone</a:t>
            </a:r>
          </a:p>
          <a:p>
            <a:pPr>
              <a:buFont typeface="Wingdings" panose="05000000000000000000" pitchFamily="2" charset="2"/>
              <a:buChar char="Ø"/>
            </a:pPr>
            <a:r>
              <a:rPr lang="en-US" sz="1600" dirty="0">
                <a:latin typeface="+mn-lt"/>
              </a:rPr>
              <a:t>Tablets and Notebooks</a:t>
            </a:r>
          </a:p>
        </p:txBody>
      </p:sp>
      <p:sp>
        <p:nvSpPr>
          <p:cNvPr id="6" name="TextBox 5"/>
          <p:cNvSpPr txBox="1"/>
          <p:nvPr/>
        </p:nvSpPr>
        <p:spPr>
          <a:xfrm>
            <a:off x="6249621" y="5066897"/>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83646"/>
            <a:ext cx="5990861" cy="976567"/>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dirty="0">
                <a:latin typeface="+mn-lt"/>
                <a:cs typeface="Helvetica"/>
              </a:rPr>
              <a:t>Fully integrated high performance Type-C audio solution</a:t>
            </a:r>
          </a:p>
          <a:p>
            <a:pPr>
              <a:buSzPct val="100000"/>
              <a:buFont typeface="Wingdings" panose="05000000000000000000" pitchFamily="2" charset="2"/>
              <a:buChar char="Ø"/>
              <a:defRPr/>
            </a:pPr>
            <a:r>
              <a:rPr lang="en-US" sz="1600" dirty="0">
                <a:latin typeface="+mn-lt"/>
                <a:cs typeface="Helvetica"/>
              </a:rPr>
              <a:t>HV tolerance to protect internal silicon from surge, false connection </a:t>
            </a:r>
          </a:p>
        </p:txBody>
      </p:sp>
      <p:graphicFrame>
        <p:nvGraphicFramePr>
          <p:cNvPr id="1027" name="Object 3"/>
          <p:cNvGraphicFramePr>
            <a:graphicFrameLocks noChangeAspect="1"/>
          </p:cNvGraphicFramePr>
          <p:nvPr>
            <p:extLst/>
          </p:nvPr>
        </p:nvGraphicFramePr>
        <p:xfrm>
          <a:off x="1043219" y="2332953"/>
          <a:ext cx="4298888" cy="3810000"/>
        </p:xfrm>
        <a:graphic>
          <a:graphicData uri="http://schemas.openxmlformats.org/presentationml/2006/ole">
            <mc:AlternateContent xmlns:mc="http://schemas.openxmlformats.org/markup-compatibility/2006">
              <mc:Choice xmlns:v="urn:schemas-microsoft-com:vml" Requires="v">
                <p:oleObj spid="_x0000_s28700" name="Visio" r:id="rId4" imgW="7861949" imgH="7753968" progId="Visio.Drawing.11">
                  <p:embed/>
                </p:oleObj>
              </mc:Choice>
              <mc:Fallback>
                <p:oleObj name="Visio" r:id="rId4" imgW="7861949" imgH="7753968" progId="Visio.Drawing.11">
                  <p:embed/>
                  <p:pic>
                    <p:nvPicPr>
                      <p:cNvPr id="10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219" y="2332953"/>
                        <a:ext cx="4298888"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153"/>
          <p:cNvSpPr txBox="1">
            <a:spLocks noChangeArrowheads="1"/>
          </p:cNvSpPr>
          <p:nvPr/>
        </p:nvSpPr>
        <p:spPr bwMode="auto">
          <a:xfrm>
            <a:off x="9587346" y="17780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783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ltLang="en-US" sz="2700" dirty="0" smtClean="0"/>
              <a:t>FSA4480</a:t>
            </a:r>
            <a:r>
              <a:rPr lang="en-US" altLang="en-US" dirty="0" smtClean="0"/>
              <a:t> </a:t>
            </a:r>
            <a:br>
              <a:rPr lang="en-US" altLang="en-US" dirty="0" smtClean="0"/>
            </a:br>
            <a:r>
              <a:rPr lang="en-US" altLang="en-US" sz="1600" dirty="0" smtClean="0"/>
              <a:t>USB Type-C analog switch with protection</a:t>
            </a:r>
            <a:endParaRPr lang="en-US" altLang="en-US" sz="1600" dirty="0"/>
          </a:p>
        </p:txBody>
      </p:sp>
      <p:sp>
        <p:nvSpPr>
          <p:cNvPr id="7" name="Text Placeholder 2"/>
          <p:cNvSpPr txBox="1">
            <a:spLocks/>
          </p:cNvSpPr>
          <p:nvPr/>
        </p:nvSpPr>
        <p:spPr>
          <a:xfrm>
            <a:off x="6710481" y="1164108"/>
            <a:ext cx="5388864" cy="3870403"/>
          </a:xfrm>
          <a:prstGeom prst="rect">
            <a:avLst/>
          </a:prstGeom>
          <a:solidFill>
            <a:schemeClr val="bg1">
              <a:lumMod val="85000"/>
            </a:schemeClr>
          </a:solidFill>
        </p:spPr>
        <p:txBody>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defRPr/>
            </a:pPr>
            <a:r>
              <a:rPr lang="en-US" sz="1600" dirty="0">
                <a:latin typeface="+mn-lt"/>
              </a:rPr>
              <a:t>VCC range from 2.7V to 5.5V (Primary)</a:t>
            </a:r>
          </a:p>
          <a:p>
            <a:pPr>
              <a:buFont typeface="Wingdings" panose="05000000000000000000" pitchFamily="2" charset="2"/>
              <a:buChar char="Ø"/>
              <a:defRPr/>
            </a:pPr>
            <a:r>
              <a:rPr lang="en-US" sz="1600" dirty="0">
                <a:latin typeface="+mn-lt"/>
              </a:rPr>
              <a:t>OVP function on Common node pins</a:t>
            </a:r>
          </a:p>
          <a:p>
            <a:pPr>
              <a:buFont typeface="Wingdings" panose="05000000000000000000" pitchFamily="2" charset="2"/>
              <a:buChar char="Ø"/>
              <a:defRPr/>
            </a:pPr>
            <a:r>
              <a:rPr lang="en-US" sz="1600" dirty="0">
                <a:latin typeface="+mn-lt"/>
              </a:rPr>
              <a:t>Analog Audio device unplug detection</a:t>
            </a:r>
          </a:p>
          <a:p>
            <a:pPr>
              <a:buFont typeface="Wingdings" panose="05000000000000000000" pitchFamily="2" charset="2"/>
              <a:buChar char="Ø"/>
              <a:defRPr/>
            </a:pPr>
            <a:r>
              <a:rPr lang="en-US" sz="1600" dirty="0">
                <a:latin typeface="+mn-lt"/>
              </a:rPr>
              <a:t>20V tolerance on connector side pins: DP/R,DN/L, </a:t>
            </a:r>
            <a:r>
              <a:rPr lang="en-US" sz="1600" dirty="0" err="1">
                <a:latin typeface="+mn-lt"/>
              </a:rPr>
              <a:t>CC_IN,GBSUx,SBUx</a:t>
            </a:r>
            <a:endParaRPr lang="en-US" sz="1600" dirty="0">
              <a:latin typeface="+mn-lt"/>
            </a:endParaRPr>
          </a:p>
          <a:p>
            <a:pPr>
              <a:buFont typeface="Wingdings" panose="05000000000000000000" pitchFamily="2" charset="2"/>
              <a:buChar char="Ø"/>
              <a:defRPr/>
            </a:pPr>
            <a:r>
              <a:rPr lang="en-US" sz="1600" dirty="0">
                <a:latin typeface="+mn-lt"/>
              </a:rPr>
              <a:t>High performance Audio/USB SW </a:t>
            </a:r>
          </a:p>
          <a:p>
            <a:pPr marL="685783" lvl="1">
              <a:buFont typeface="Wingdings" panose="05000000000000000000" pitchFamily="2" charset="2"/>
              <a:buChar char="Ø"/>
              <a:defRPr/>
            </a:pPr>
            <a:r>
              <a:rPr lang="en-US" sz="1600" dirty="0">
                <a:latin typeface="+mn-lt"/>
              </a:rPr>
              <a:t>Audio SW, THD+N &lt;-105dB; 1 VRMS, 32 </a:t>
            </a:r>
            <a:r>
              <a:rPr lang="el-GR" sz="1600" dirty="0">
                <a:latin typeface="+mn-lt"/>
              </a:rPr>
              <a:t>Ω </a:t>
            </a:r>
            <a:r>
              <a:rPr lang="en-US" sz="1600" dirty="0">
                <a:latin typeface="+mn-lt"/>
              </a:rPr>
              <a:t>Load;</a:t>
            </a:r>
          </a:p>
          <a:p>
            <a:pPr marL="685783" lvl="1">
              <a:buFont typeface="Wingdings" panose="05000000000000000000" pitchFamily="2" charset="2"/>
              <a:buChar char="Ø"/>
              <a:defRPr/>
            </a:pPr>
            <a:r>
              <a:rPr lang="en-US" sz="1600" dirty="0">
                <a:latin typeface="+mn-lt"/>
              </a:rPr>
              <a:t>USB SW, BW:950 MHz </a:t>
            </a:r>
          </a:p>
          <a:p>
            <a:pPr>
              <a:buFont typeface="Wingdings" panose="05000000000000000000" pitchFamily="2" charset="2"/>
              <a:buChar char="Ø"/>
              <a:defRPr/>
            </a:pPr>
            <a:r>
              <a:rPr lang="en-US" sz="1600" dirty="0">
                <a:latin typeface="+mn-lt"/>
              </a:rPr>
              <a:t>300m </a:t>
            </a:r>
            <a:r>
              <a:rPr lang="el-GR" sz="1600" dirty="0">
                <a:latin typeface="+mn-lt"/>
              </a:rPr>
              <a:t>Ω </a:t>
            </a:r>
            <a:r>
              <a:rPr lang="en-US" sz="1600" dirty="0">
                <a:latin typeface="+mn-lt"/>
              </a:rPr>
              <a:t>on Sense to </a:t>
            </a:r>
            <a:r>
              <a:rPr lang="en-US" sz="1600" dirty="0" err="1">
                <a:latin typeface="+mn-lt"/>
              </a:rPr>
              <a:t>GSBUx</a:t>
            </a:r>
            <a:endParaRPr lang="en-US" sz="1600" dirty="0">
              <a:latin typeface="+mn-lt"/>
            </a:endParaRPr>
          </a:p>
          <a:p>
            <a:pPr>
              <a:buFont typeface="Wingdings" panose="05000000000000000000" pitchFamily="2" charset="2"/>
              <a:buChar char="Ø"/>
              <a:defRPr/>
            </a:pPr>
            <a:r>
              <a:rPr lang="en-US" sz="1600" dirty="0">
                <a:latin typeface="+mn-lt"/>
              </a:rPr>
              <a:t>50m </a:t>
            </a:r>
            <a:r>
              <a:rPr lang="el-GR" sz="1600" dirty="0">
                <a:latin typeface="+mn-lt"/>
              </a:rPr>
              <a:t>Ω </a:t>
            </a:r>
            <a:r>
              <a:rPr lang="en-US" sz="1600" dirty="0">
                <a:latin typeface="+mn-lt"/>
              </a:rPr>
              <a:t>on </a:t>
            </a:r>
            <a:r>
              <a:rPr lang="en-US" sz="1600" dirty="0" err="1">
                <a:latin typeface="+mn-lt"/>
              </a:rPr>
              <a:t>SBUx</a:t>
            </a:r>
            <a:r>
              <a:rPr lang="en-US" sz="1600" dirty="0">
                <a:latin typeface="+mn-lt"/>
              </a:rPr>
              <a:t> to AGND</a:t>
            </a:r>
          </a:p>
          <a:p>
            <a:pPr>
              <a:buFont typeface="Wingdings" panose="05000000000000000000" pitchFamily="2" charset="2"/>
              <a:buChar char="Ø"/>
              <a:defRPr/>
            </a:pPr>
            <a:r>
              <a:rPr lang="en-US" sz="1600" dirty="0">
                <a:latin typeface="+mn-lt"/>
              </a:rPr>
              <a:t>Software controllable through I2C interface</a:t>
            </a:r>
          </a:p>
          <a:p>
            <a:pPr>
              <a:buFont typeface="Wingdings" panose="05000000000000000000" pitchFamily="2" charset="2"/>
              <a:buChar char="Ø"/>
              <a:defRPr/>
            </a:pPr>
            <a:r>
              <a:rPr lang="en-US" sz="1600" dirty="0">
                <a:latin typeface="+mn-lt"/>
              </a:rPr>
              <a:t>25-Ball WLCSP25 (2.24mm x 2.28mm)</a:t>
            </a:r>
          </a:p>
        </p:txBody>
      </p:sp>
      <p:sp>
        <p:nvSpPr>
          <p:cNvPr id="14340" name="TextBox 7"/>
          <p:cNvSpPr txBox="1">
            <a:spLocks noChangeArrowheads="1"/>
          </p:cNvSpPr>
          <p:nvPr/>
        </p:nvSpPr>
        <p:spPr bwMode="auto">
          <a:xfrm>
            <a:off x="6710480" y="759295"/>
            <a:ext cx="5388864" cy="379656"/>
          </a:xfrm>
          <a:prstGeom prst="rect">
            <a:avLst/>
          </a:prstGeom>
          <a:solidFill>
            <a:schemeClr val="accent5"/>
          </a:solidFill>
          <a:ln w="9525">
            <a:noFill/>
            <a:miter lim="800000"/>
            <a:headEnd/>
            <a:tailEnd/>
          </a:ln>
        </p:spPr>
        <p:txBody>
          <a:bodyPr>
            <a:spAutoFit/>
          </a:bodyPr>
          <a:lstStyle/>
          <a:p>
            <a:pPr indent="-342891">
              <a:spcBef>
                <a:spcPct val="20000"/>
              </a:spcBef>
            </a:pPr>
            <a:r>
              <a:rPr lang="en-US" altLang="en-US" sz="1867" b="1" dirty="0">
                <a:solidFill>
                  <a:schemeClr val="bg1"/>
                </a:solidFill>
                <a:latin typeface="+mj-lt"/>
              </a:rPr>
              <a:t>Features</a:t>
            </a:r>
          </a:p>
        </p:txBody>
      </p:sp>
      <p:sp>
        <p:nvSpPr>
          <p:cNvPr id="14341" name="TextBox 8"/>
          <p:cNvSpPr txBox="1">
            <a:spLocks noChangeArrowheads="1"/>
          </p:cNvSpPr>
          <p:nvPr/>
        </p:nvSpPr>
        <p:spPr bwMode="auto">
          <a:xfrm>
            <a:off x="6710480" y="5034511"/>
            <a:ext cx="5388864" cy="379656"/>
          </a:xfrm>
          <a:prstGeom prst="rect">
            <a:avLst/>
          </a:prstGeom>
          <a:solidFill>
            <a:schemeClr val="accent5"/>
          </a:solidFill>
          <a:ln w="9525">
            <a:noFill/>
            <a:miter lim="800000"/>
            <a:headEnd/>
            <a:tailEnd/>
          </a:ln>
        </p:spPr>
        <p:txBody>
          <a:bodyPr>
            <a:spAutoFit/>
          </a:bodyPr>
          <a:lstStyle/>
          <a:p>
            <a:pPr indent="-342891">
              <a:spcBef>
                <a:spcPct val="20000"/>
              </a:spcBef>
            </a:pPr>
            <a:r>
              <a:rPr lang="en-US" altLang="en-US" sz="1867" b="1" dirty="0">
                <a:solidFill>
                  <a:schemeClr val="bg1"/>
                </a:solidFill>
                <a:latin typeface="+mj-lt"/>
              </a:rPr>
              <a:t>Applications</a:t>
            </a:r>
          </a:p>
        </p:txBody>
      </p:sp>
      <p:sp>
        <p:nvSpPr>
          <p:cNvPr id="11" name="Text Placeholder 2"/>
          <p:cNvSpPr txBox="1">
            <a:spLocks/>
          </p:cNvSpPr>
          <p:nvPr/>
        </p:nvSpPr>
        <p:spPr>
          <a:xfrm>
            <a:off x="6716831" y="5428211"/>
            <a:ext cx="5388864" cy="663536"/>
          </a:xfrm>
          <a:prstGeom prst="rect">
            <a:avLst/>
          </a:prstGeom>
          <a:solidFill>
            <a:schemeClr val="bg1">
              <a:lumMod val="85000"/>
            </a:schemeClr>
          </a:solidFill>
        </p:spPr>
        <p:txBody>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defRPr/>
            </a:pPr>
            <a:r>
              <a:rPr lang="en-US" sz="1600" dirty="0">
                <a:latin typeface="+mn-lt"/>
              </a:rPr>
              <a:t>USB Type-C interface device</a:t>
            </a:r>
          </a:p>
          <a:p>
            <a:pPr>
              <a:buFont typeface="Wingdings" panose="05000000000000000000" pitchFamily="2" charset="2"/>
              <a:buChar char="Ø"/>
              <a:defRPr/>
            </a:pPr>
            <a:r>
              <a:rPr lang="en-US" sz="1600" dirty="0">
                <a:latin typeface="+mn-lt"/>
              </a:rPr>
              <a:t>Mobile phone, Tablets and Notebooks</a:t>
            </a:r>
          </a:p>
        </p:txBody>
      </p:sp>
      <p:sp>
        <p:nvSpPr>
          <p:cNvPr id="14342" name="TextBox 9"/>
          <p:cNvSpPr txBox="1">
            <a:spLocks noChangeArrowheads="1"/>
          </p:cNvSpPr>
          <p:nvPr/>
        </p:nvSpPr>
        <p:spPr bwMode="auto">
          <a:xfrm>
            <a:off x="106406" y="766253"/>
            <a:ext cx="6503247" cy="379656"/>
          </a:xfrm>
          <a:prstGeom prst="rect">
            <a:avLst/>
          </a:prstGeom>
          <a:solidFill>
            <a:schemeClr val="accent5"/>
          </a:solidFill>
          <a:ln w="9525">
            <a:noFill/>
            <a:miter lim="800000"/>
            <a:headEnd/>
            <a:tailEnd/>
          </a:ln>
        </p:spPr>
        <p:txBody>
          <a:bodyPr wrap="square">
            <a:spAutoFit/>
          </a:bodyPr>
          <a:lstStyle/>
          <a:p>
            <a:pPr indent="-342891">
              <a:spcBef>
                <a:spcPct val="20000"/>
              </a:spcBef>
            </a:pPr>
            <a:r>
              <a:rPr lang="en-US" altLang="en-US" sz="1867" b="1" dirty="0">
                <a:solidFill>
                  <a:schemeClr val="bg1"/>
                </a:solidFill>
                <a:latin typeface="+mj-lt"/>
              </a:rPr>
              <a:t>Benefits</a:t>
            </a:r>
          </a:p>
        </p:txBody>
      </p:sp>
      <p:sp>
        <p:nvSpPr>
          <p:cNvPr id="12" name="Text Placeholder 2"/>
          <p:cNvSpPr txBox="1">
            <a:spLocks/>
          </p:cNvSpPr>
          <p:nvPr/>
        </p:nvSpPr>
        <p:spPr>
          <a:xfrm>
            <a:off x="104819" y="1161541"/>
            <a:ext cx="6503247" cy="976312"/>
          </a:xfrm>
          <a:prstGeom prst="rect">
            <a:avLst/>
          </a:prstGeom>
          <a:solidFill>
            <a:schemeClr val="bg1">
              <a:lumMod val="85000"/>
            </a:schemeClr>
          </a:solidFill>
        </p:spPr>
        <p:txBody>
          <a:bodyPr/>
          <a:lstStyle>
            <a:lvl1pPr marL="342900" indent="-342900" defTabSz="457200">
              <a:spcBef>
                <a:spcPct val="20000"/>
              </a:spcBef>
              <a:buFont typeface="Arial" panose="020B0604020202020204" pitchFamily="34" charset="0"/>
              <a:buChar char="•"/>
              <a:defRPr sz="3200">
                <a:solidFill>
                  <a:srgbClr val="3C5583"/>
                </a:solidFill>
                <a:latin typeface="Franklin Gothic Medium" panose="020B0603020102020204" pitchFamily="34" charset="0"/>
              </a:defRPr>
            </a:lvl1pPr>
            <a:lvl2pPr marL="742950" indent="-285750" defTabSz="457200">
              <a:spcBef>
                <a:spcPct val="20000"/>
              </a:spcBef>
              <a:buFont typeface="Arial" panose="020B0604020202020204" pitchFamily="34" charset="0"/>
              <a:buChar char="–"/>
              <a:defRPr sz="2800">
                <a:solidFill>
                  <a:srgbClr val="595959"/>
                </a:solidFill>
                <a:latin typeface="Franklin Gothic Medium" panose="020B0603020102020204" pitchFamily="34" charset="0"/>
              </a:defRPr>
            </a:lvl2pPr>
            <a:lvl3pPr marL="1143000" indent="-228600" defTabSz="457200">
              <a:spcBef>
                <a:spcPct val="20000"/>
              </a:spcBef>
              <a:buFont typeface="Arial" panose="020B0604020202020204" pitchFamily="34" charset="0"/>
              <a:buChar char="•"/>
              <a:defRPr sz="2400">
                <a:solidFill>
                  <a:srgbClr val="7F7F7F"/>
                </a:solidFill>
                <a:latin typeface="Franklin Gothic Medium" panose="020B0603020102020204" pitchFamily="34" charset="0"/>
              </a:defRPr>
            </a:lvl3pPr>
            <a:lvl4pPr marL="1600200" indent="-228600" defTabSz="457200">
              <a:spcBef>
                <a:spcPct val="20000"/>
              </a:spcBef>
              <a:buFont typeface="Arial" panose="020B0604020202020204" pitchFamily="34" charset="0"/>
              <a:buChar char="–"/>
              <a:defRPr sz="2000">
                <a:solidFill>
                  <a:srgbClr val="7F7F7F"/>
                </a:solidFill>
                <a:latin typeface="Franklin Gothic Medium" panose="020B0603020102020204" pitchFamily="34" charset="0"/>
              </a:defRPr>
            </a:lvl4pPr>
            <a:lvl5pPr marL="2057400" indent="-228600" defTabSz="457200">
              <a:spcBef>
                <a:spcPct val="20000"/>
              </a:spcBef>
              <a:buFont typeface="Arial" panose="020B0604020202020204" pitchFamily="34" charset="0"/>
              <a:buChar char="»"/>
              <a:defRPr sz="2000">
                <a:solidFill>
                  <a:srgbClr val="7F7F7F"/>
                </a:solidFill>
                <a:latin typeface="Franklin Gothic Medium" panose="020B06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9pPr>
          </a:lstStyle>
          <a:p>
            <a:pPr eaLnBrk="1" hangingPunct="1">
              <a:buFont typeface="Wingdings" panose="05000000000000000000" pitchFamily="2" charset="2"/>
              <a:buChar char="Ø"/>
              <a:defRPr/>
            </a:pPr>
            <a:r>
              <a:rPr lang="en-US" altLang="en-US" sz="1600" dirty="0">
                <a:solidFill>
                  <a:schemeClr val="tx1"/>
                </a:solidFill>
                <a:latin typeface="+mn-lt"/>
                <a:ea typeface="MS PGothic" panose="020B0600070205080204" pitchFamily="34" charset="-128"/>
                <a:cs typeface="Helvetica" panose="020B0604020202020204" pitchFamily="34" charset="0"/>
              </a:rPr>
              <a:t>HV tolerance to protect internal silicon from surge, false connection </a:t>
            </a:r>
          </a:p>
          <a:p>
            <a:pPr eaLnBrk="1" hangingPunct="1">
              <a:buFont typeface="Wingdings" panose="05000000000000000000" pitchFamily="2" charset="2"/>
              <a:buChar char="Ø"/>
              <a:defRPr/>
            </a:pPr>
            <a:r>
              <a:rPr lang="en-US" altLang="en-US" sz="1600" dirty="0">
                <a:solidFill>
                  <a:schemeClr val="tx1"/>
                </a:solidFill>
                <a:latin typeface="+mn-lt"/>
                <a:ea typeface="MS PGothic" panose="020B0600070205080204" pitchFamily="34" charset="-128"/>
                <a:cs typeface="Helvetica" panose="020B0604020202020204" pitchFamily="34" charset="0"/>
              </a:rPr>
              <a:t>Provide feasibility to connect  analog/digital audio accessory through USB Type-C interface</a:t>
            </a:r>
          </a:p>
        </p:txBody>
      </p:sp>
      <p:graphicFrame>
        <p:nvGraphicFramePr>
          <p:cNvPr id="14345" name="Object 6"/>
          <p:cNvGraphicFramePr>
            <a:graphicFrameLocks noChangeAspect="1"/>
          </p:cNvGraphicFramePr>
          <p:nvPr>
            <p:extLst/>
          </p:nvPr>
        </p:nvGraphicFramePr>
        <p:xfrm>
          <a:off x="1719067" y="2214054"/>
          <a:ext cx="3352800" cy="3705225"/>
        </p:xfrm>
        <a:graphic>
          <a:graphicData uri="http://schemas.openxmlformats.org/presentationml/2006/ole">
            <mc:AlternateContent xmlns:mc="http://schemas.openxmlformats.org/markup-compatibility/2006">
              <mc:Choice xmlns:v="urn:schemas-microsoft-com:vml" Requires="v">
                <p:oleObj spid="_x0000_s29725" name="Visio" r:id="rId4" imgW="7352803" imgH="8751888" progId="Visio.Drawing.11">
                  <p:embed/>
                </p:oleObj>
              </mc:Choice>
              <mc:Fallback>
                <p:oleObj name="Visio" r:id="rId4" imgW="7352803" imgH="8751888" progId="Visio.Drawing.11">
                  <p:embed/>
                  <p:pic>
                    <p:nvPicPr>
                      <p:cNvPr id="14345"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067" y="2214054"/>
                        <a:ext cx="3352800" cy="3705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53"/>
          <p:cNvSpPr txBox="1">
            <a:spLocks noChangeArrowheads="1"/>
          </p:cNvSpPr>
          <p:nvPr/>
        </p:nvSpPr>
        <p:spPr bwMode="auto">
          <a:xfrm>
            <a:off x="9587346" y="17780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52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4"/>
          <p:cNvSpPr>
            <a:spLocks noGrp="1" noChangeArrowheads="1"/>
          </p:cNvSpPr>
          <p:nvPr>
            <p:ph type="title"/>
          </p:nvPr>
        </p:nvSpPr>
        <p:spPr bwMode="auto">
          <a:noFill/>
          <a:ln>
            <a:miter lim="800000"/>
            <a:headEnd/>
            <a:tailEnd/>
          </a:ln>
        </p:spPr>
        <p:txBody>
          <a:bodyPr wrap="square" numCol="1" anchorCtr="0" compatLnSpc="1">
            <a:prstTxWarp prst="textNoShape">
              <a:avLst/>
            </a:prstTxWarp>
            <a:normAutofit/>
          </a:bodyPr>
          <a:lstStyle/>
          <a:p>
            <a:pPr eaLnBrk="1" hangingPunct="1"/>
            <a:r>
              <a:rPr lang="en-US" altLang="en-US" sz="2400" dirty="0"/>
              <a:t>FSA4476 vs. FSA4480 Comparison Table</a:t>
            </a:r>
          </a:p>
        </p:txBody>
      </p:sp>
      <p:graphicFrame>
        <p:nvGraphicFramePr>
          <p:cNvPr id="2" name="Table 1"/>
          <p:cNvGraphicFramePr>
            <a:graphicFrameLocks noGrp="1"/>
          </p:cNvGraphicFramePr>
          <p:nvPr>
            <p:extLst/>
          </p:nvPr>
        </p:nvGraphicFramePr>
        <p:xfrm>
          <a:off x="2393951" y="1119188"/>
          <a:ext cx="7515225" cy="4727580"/>
        </p:xfrm>
        <a:graphic>
          <a:graphicData uri="http://schemas.openxmlformats.org/drawingml/2006/table">
            <a:tbl>
              <a:tblPr firstRow="1" bandRow="1">
                <a:tableStyleId>{7DF18680-E054-41AD-8BC1-D1AEF772440D}</a:tableStyleId>
              </a:tblPr>
              <a:tblGrid>
                <a:gridCol w="2505075">
                  <a:extLst>
                    <a:ext uri="{9D8B030D-6E8A-4147-A177-3AD203B41FA5}">
                      <a16:colId xmlns="" xmlns:a16="http://schemas.microsoft.com/office/drawing/2014/main" val="20000"/>
                    </a:ext>
                  </a:extLst>
                </a:gridCol>
                <a:gridCol w="2505075">
                  <a:extLst>
                    <a:ext uri="{9D8B030D-6E8A-4147-A177-3AD203B41FA5}">
                      <a16:colId xmlns="" xmlns:a16="http://schemas.microsoft.com/office/drawing/2014/main" val="20001"/>
                    </a:ext>
                  </a:extLst>
                </a:gridCol>
                <a:gridCol w="2505075">
                  <a:extLst>
                    <a:ext uri="{9D8B030D-6E8A-4147-A177-3AD203B41FA5}">
                      <a16:colId xmlns="" xmlns:a16="http://schemas.microsoft.com/office/drawing/2014/main" val="20002"/>
                    </a:ext>
                  </a:extLst>
                </a:gridCol>
              </a:tblGrid>
              <a:tr h="393965">
                <a:tc>
                  <a:txBody>
                    <a:bodyPr/>
                    <a:lstStyle/>
                    <a:p>
                      <a:r>
                        <a:rPr lang="en-US" sz="1900" dirty="0" smtClean="0"/>
                        <a:t>Feature</a:t>
                      </a:r>
                      <a:endParaRPr lang="en-US" sz="1900" dirty="0">
                        <a:solidFill>
                          <a:schemeClr val="accent5"/>
                        </a:solidFill>
                        <a:latin typeface="+mj-lt"/>
                      </a:endParaRPr>
                    </a:p>
                  </a:txBody>
                  <a:tcPr marL="91441" marR="91441" marT="45711" marB="45711"/>
                </a:tc>
                <a:tc>
                  <a:txBody>
                    <a:bodyPr/>
                    <a:lstStyle/>
                    <a:p>
                      <a:pPr algn="ctr"/>
                      <a:r>
                        <a:rPr lang="en-US" sz="1900" dirty="0" smtClean="0"/>
                        <a:t>FSA4476</a:t>
                      </a:r>
                      <a:endParaRPr lang="en-US" sz="1900" dirty="0">
                        <a:solidFill>
                          <a:schemeClr val="accent5"/>
                        </a:solidFill>
                        <a:latin typeface="+mj-lt"/>
                      </a:endParaRPr>
                    </a:p>
                  </a:txBody>
                  <a:tcPr marL="91441" marR="91441" marT="45711" marB="45711"/>
                </a:tc>
                <a:tc>
                  <a:txBody>
                    <a:bodyPr/>
                    <a:lstStyle/>
                    <a:p>
                      <a:pPr algn="ctr"/>
                      <a:r>
                        <a:rPr lang="en-US" sz="1900" dirty="0" smtClean="0"/>
                        <a:t>FSA4480</a:t>
                      </a:r>
                      <a:endParaRPr lang="en-US" sz="1900" dirty="0">
                        <a:solidFill>
                          <a:schemeClr val="accent5"/>
                        </a:solidFill>
                        <a:latin typeface="+mj-lt"/>
                      </a:endParaRPr>
                    </a:p>
                  </a:txBody>
                  <a:tcPr marL="91441" marR="91441" marT="45711" marB="45711"/>
                </a:tc>
                <a:extLst>
                  <a:ext uri="{0D108BD9-81ED-4DB2-BD59-A6C34878D82A}">
                    <a16:rowId xmlns="" xmlns:a16="http://schemas.microsoft.com/office/drawing/2014/main" val="10000"/>
                  </a:ext>
                </a:extLst>
              </a:tr>
              <a:tr h="393965">
                <a:tc>
                  <a:txBody>
                    <a:bodyPr/>
                    <a:lstStyle/>
                    <a:p>
                      <a:r>
                        <a:rPr lang="en-US" sz="1900" dirty="0" smtClean="0"/>
                        <a:t>USB/Audio</a:t>
                      </a:r>
                      <a:r>
                        <a:rPr lang="en-US" sz="1900" baseline="0" dirty="0" smtClean="0"/>
                        <a:t> switch</a:t>
                      </a:r>
                      <a:endParaRPr lang="en-US" sz="1900" dirty="0"/>
                    </a:p>
                  </a:txBody>
                  <a:tcPr marL="91441" marR="91441" marT="45711" marB="45711"/>
                </a:tc>
                <a:tc>
                  <a:txBody>
                    <a:bodyPr/>
                    <a:lstStyle/>
                    <a:p>
                      <a:pPr algn="ctr"/>
                      <a:r>
                        <a:rPr lang="en-US" sz="1900" dirty="0" smtClean="0"/>
                        <a:t>Yes</a:t>
                      </a:r>
                      <a:endParaRPr lang="en-US" sz="1900" dirty="0">
                        <a:solidFill>
                          <a:schemeClr val="accent5"/>
                        </a:solidFill>
                      </a:endParaRPr>
                    </a:p>
                  </a:txBody>
                  <a:tcPr marL="91441" marR="91441" marT="45711" marB="45711"/>
                </a:tc>
                <a:tc>
                  <a:txBody>
                    <a:bodyPr/>
                    <a:lstStyle/>
                    <a:p>
                      <a:pPr algn="ctr"/>
                      <a:r>
                        <a:rPr lang="en-US" sz="1900" dirty="0" smtClean="0"/>
                        <a:t>Yes</a:t>
                      </a:r>
                      <a:endParaRPr lang="en-US" sz="1900" dirty="0"/>
                    </a:p>
                  </a:txBody>
                  <a:tcPr marL="91441" marR="91441" marT="45711" marB="45711"/>
                </a:tc>
                <a:extLst>
                  <a:ext uri="{0D108BD9-81ED-4DB2-BD59-A6C34878D82A}">
                    <a16:rowId xmlns="" xmlns:a16="http://schemas.microsoft.com/office/drawing/2014/main" val="10001"/>
                  </a:ext>
                </a:extLst>
              </a:tr>
              <a:tr h="393965">
                <a:tc>
                  <a:txBody>
                    <a:bodyPr/>
                    <a:lstStyle/>
                    <a:p>
                      <a:r>
                        <a:rPr lang="en-US" sz="1900" dirty="0" smtClean="0"/>
                        <a:t>MIC/GND</a:t>
                      </a:r>
                      <a:r>
                        <a:rPr lang="en-US" sz="1900" baseline="0" dirty="0" smtClean="0"/>
                        <a:t> switch</a:t>
                      </a:r>
                      <a:endParaRPr lang="en-US" sz="1900" dirty="0"/>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endParaRPr lang="en-US" sz="1900" dirty="0" smtClean="0">
                        <a:solidFill>
                          <a:schemeClr val="accent5"/>
                        </a:solidFill>
                      </a:endParaRPr>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p>
                  </a:txBody>
                  <a:tcPr marL="91441" marR="91441" marT="45711" marB="45711"/>
                </a:tc>
                <a:extLst>
                  <a:ext uri="{0D108BD9-81ED-4DB2-BD59-A6C34878D82A}">
                    <a16:rowId xmlns="" xmlns:a16="http://schemas.microsoft.com/office/drawing/2014/main" val="10002"/>
                  </a:ext>
                </a:extLst>
              </a:tr>
              <a:tr h="393965">
                <a:tc>
                  <a:txBody>
                    <a:bodyPr/>
                    <a:lstStyle/>
                    <a:p>
                      <a:r>
                        <a:rPr lang="en-US" sz="1900" dirty="0" smtClean="0"/>
                        <a:t>Sense switch</a:t>
                      </a:r>
                      <a:endParaRPr lang="en-US" sz="1900" dirty="0"/>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endParaRPr lang="en-US" sz="1900" dirty="0" smtClean="0">
                        <a:solidFill>
                          <a:schemeClr val="accent5"/>
                        </a:solidFill>
                      </a:endParaRPr>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p>
                  </a:txBody>
                  <a:tcPr marL="91441" marR="91441" marT="45711" marB="45711"/>
                </a:tc>
                <a:extLst>
                  <a:ext uri="{0D108BD9-81ED-4DB2-BD59-A6C34878D82A}">
                    <a16:rowId xmlns="" xmlns:a16="http://schemas.microsoft.com/office/drawing/2014/main" val="10003"/>
                  </a:ext>
                </a:extLst>
              </a:tr>
              <a:tr h="393965">
                <a:tc>
                  <a:txBody>
                    <a:bodyPr/>
                    <a:lstStyle/>
                    <a:p>
                      <a:r>
                        <a:rPr lang="en-US" sz="1900" dirty="0" smtClean="0"/>
                        <a:t>AUX</a:t>
                      </a:r>
                      <a:r>
                        <a:rPr lang="en-US" sz="1900" baseline="0" dirty="0" smtClean="0"/>
                        <a:t> switch</a:t>
                      </a:r>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endParaRPr lang="en-US" sz="1900" dirty="0" smtClean="0">
                        <a:solidFill>
                          <a:schemeClr val="accent5"/>
                        </a:solidFill>
                      </a:endParaRPr>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p>
                  </a:txBody>
                  <a:tcPr marL="91441" marR="91441" marT="45711" marB="45711"/>
                </a:tc>
                <a:extLst>
                  <a:ext uri="{0D108BD9-81ED-4DB2-BD59-A6C34878D82A}">
                    <a16:rowId xmlns="" xmlns:a16="http://schemas.microsoft.com/office/drawing/2014/main" val="10004"/>
                  </a:ext>
                </a:extLst>
              </a:tr>
              <a:tr h="393965">
                <a:tc>
                  <a:txBody>
                    <a:bodyPr/>
                    <a:lstStyle/>
                    <a:p>
                      <a:r>
                        <a:rPr lang="en-US" sz="1900" baseline="0" dirty="0" smtClean="0"/>
                        <a:t>CC switch</a:t>
                      </a:r>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endParaRPr lang="en-US" sz="1900" dirty="0" smtClean="0">
                        <a:solidFill>
                          <a:schemeClr val="accent5"/>
                        </a:solidFill>
                      </a:endParaRPr>
                    </a:p>
                  </a:txBody>
                  <a:tcPr marL="91441" marR="91441" marT="45711" marB="45711"/>
                </a:tc>
                <a:tc>
                  <a:txBody>
                    <a:bodyPr/>
                    <a:lstStyle/>
                    <a:p>
                      <a:pPr algn="ctr"/>
                      <a:r>
                        <a:rPr lang="en-US" sz="1900" dirty="0" smtClean="0"/>
                        <a:t>No</a:t>
                      </a:r>
                      <a:endParaRPr lang="en-US" sz="1900" dirty="0"/>
                    </a:p>
                  </a:txBody>
                  <a:tcPr marL="91441" marR="91441" marT="45711" marB="45711"/>
                </a:tc>
                <a:extLst>
                  <a:ext uri="{0D108BD9-81ED-4DB2-BD59-A6C34878D82A}">
                    <a16:rowId xmlns="" xmlns:a16="http://schemas.microsoft.com/office/drawing/2014/main" val="10005"/>
                  </a:ext>
                </a:extLst>
              </a:tr>
              <a:tr h="393965">
                <a:tc>
                  <a:txBody>
                    <a:bodyPr/>
                    <a:lstStyle/>
                    <a:p>
                      <a:r>
                        <a:rPr lang="en-US" sz="1900" dirty="0" smtClean="0"/>
                        <a:t>GPIO/I2C</a:t>
                      </a:r>
                      <a:endParaRPr lang="en-US" sz="1900" dirty="0"/>
                    </a:p>
                  </a:txBody>
                  <a:tcPr marL="91441" marR="91441" marT="45711" marB="45711"/>
                </a:tc>
                <a:tc>
                  <a:txBody>
                    <a:bodyPr/>
                    <a:lstStyle/>
                    <a:p>
                      <a:pPr algn="ctr"/>
                      <a:r>
                        <a:rPr lang="en-US" sz="1900" dirty="0" smtClean="0"/>
                        <a:t>GPIO</a:t>
                      </a:r>
                      <a:endParaRPr lang="en-US" sz="1900" dirty="0">
                        <a:solidFill>
                          <a:schemeClr val="accent5"/>
                        </a:solidFill>
                      </a:endParaRPr>
                    </a:p>
                  </a:txBody>
                  <a:tcPr marL="91441" marR="91441" marT="45711" marB="45711"/>
                </a:tc>
                <a:tc>
                  <a:txBody>
                    <a:bodyPr/>
                    <a:lstStyle/>
                    <a:p>
                      <a:pPr algn="ctr"/>
                      <a:r>
                        <a:rPr lang="en-US" sz="1900" dirty="0" smtClean="0"/>
                        <a:t>I2C</a:t>
                      </a:r>
                      <a:endParaRPr lang="en-US" sz="1900" dirty="0"/>
                    </a:p>
                  </a:txBody>
                  <a:tcPr marL="91441" marR="91441" marT="45711" marB="45711"/>
                </a:tc>
                <a:extLst>
                  <a:ext uri="{0D108BD9-81ED-4DB2-BD59-A6C34878D82A}">
                    <a16:rowId xmlns="" xmlns:a16="http://schemas.microsoft.com/office/drawing/2014/main" val="10006"/>
                  </a:ext>
                </a:extLst>
              </a:tr>
              <a:tr h="393965">
                <a:tc>
                  <a:txBody>
                    <a:bodyPr/>
                    <a:lstStyle/>
                    <a:p>
                      <a:r>
                        <a:rPr lang="en-US" sz="1900" dirty="0" smtClean="0"/>
                        <a:t>OVP</a:t>
                      </a:r>
                      <a:endParaRPr lang="en-US" sz="1900" dirty="0"/>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endParaRPr lang="en-US" sz="1900" dirty="0" smtClean="0">
                        <a:solidFill>
                          <a:schemeClr val="accent5"/>
                        </a:solidFill>
                      </a:endParaRPr>
                    </a:p>
                  </a:txBody>
                  <a:tcPr marL="91441" marR="91441" marT="45711" marB="45711"/>
                </a:tc>
                <a:tc>
                  <a:txBody>
                    <a:bodyPr/>
                    <a:lstStyle/>
                    <a:p>
                      <a:pPr algn="ctr"/>
                      <a:r>
                        <a:rPr lang="en-US" sz="1900" dirty="0" smtClean="0"/>
                        <a:t>Yes</a:t>
                      </a:r>
                      <a:endParaRPr lang="en-US" sz="1900" dirty="0"/>
                    </a:p>
                  </a:txBody>
                  <a:tcPr marL="91441" marR="91441" marT="45711" marB="45711"/>
                </a:tc>
                <a:extLst>
                  <a:ext uri="{0D108BD9-81ED-4DB2-BD59-A6C34878D82A}">
                    <a16:rowId xmlns="" xmlns:a16="http://schemas.microsoft.com/office/drawing/2014/main" val="10007"/>
                  </a:ext>
                </a:extLst>
              </a:tr>
              <a:tr h="393965">
                <a:tc>
                  <a:txBody>
                    <a:bodyPr/>
                    <a:lstStyle/>
                    <a:p>
                      <a:r>
                        <a:rPr lang="en-US" sz="1900" dirty="0" smtClean="0"/>
                        <a:t>Switch</a:t>
                      </a:r>
                      <a:r>
                        <a:rPr lang="en-US" sz="1900" baseline="0" dirty="0" smtClean="0"/>
                        <a:t> Slow turn-on</a:t>
                      </a:r>
                      <a:endParaRPr lang="en-US" sz="1900" dirty="0"/>
                    </a:p>
                  </a:txBody>
                  <a:tcPr marL="91441" marR="91441" marT="45711" marB="45711"/>
                </a:tc>
                <a:tc>
                  <a:txBody>
                    <a:bodyPr/>
                    <a:lstStyle/>
                    <a:p>
                      <a:pPr algn="ctr"/>
                      <a:r>
                        <a:rPr lang="en-US" sz="1900" dirty="0" smtClean="0"/>
                        <a:t>No</a:t>
                      </a:r>
                      <a:endParaRPr lang="en-US" sz="1900" dirty="0">
                        <a:solidFill>
                          <a:schemeClr val="accent5"/>
                        </a:solidFill>
                      </a:endParaRPr>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p>
                  </a:txBody>
                  <a:tcPr marL="91441" marR="91441" marT="45711" marB="45711"/>
                </a:tc>
                <a:extLst>
                  <a:ext uri="{0D108BD9-81ED-4DB2-BD59-A6C34878D82A}">
                    <a16:rowId xmlns="" xmlns:a16="http://schemas.microsoft.com/office/drawing/2014/main" val="10008"/>
                  </a:ext>
                </a:extLst>
              </a:tr>
              <a:tr h="393965">
                <a:tc>
                  <a:txBody>
                    <a:bodyPr/>
                    <a:lstStyle/>
                    <a:p>
                      <a:r>
                        <a:rPr lang="en-US" sz="1900" dirty="0" smtClean="0"/>
                        <a:t>OMTP/CITA</a:t>
                      </a:r>
                      <a:r>
                        <a:rPr lang="en-US" sz="1900" baseline="0" dirty="0" smtClean="0"/>
                        <a:t> detection</a:t>
                      </a:r>
                      <a:endParaRPr lang="en-US" sz="1900" dirty="0"/>
                    </a:p>
                  </a:txBody>
                  <a:tcPr marL="91441" marR="91441" marT="45711" marB="45711"/>
                </a:tc>
                <a:tc>
                  <a:txBody>
                    <a:bodyPr/>
                    <a:lstStyle/>
                    <a:p>
                      <a:pPr algn="ctr"/>
                      <a:r>
                        <a:rPr lang="en-US" sz="1900" dirty="0" smtClean="0"/>
                        <a:t>No</a:t>
                      </a:r>
                      <a:endParaRPr lang="en-US" sz="1900" dirty="0">
                        <a:solidFill>
                          <a:schemeClr val="accent5"/>
                        </a:solidFill>
                      </a:endParaRPr>
                    </a:p>
                  </a:txBody>
                  <a:tcPr marL="91441" marR="91441" marT="45711" marB="4571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t>Yes</a:t>
                      </a:r>
                    </a:p>
                  </a:txBody>
                  <a:tcPr marL="91441" marR="91441" marT="45711" marB="45711"/>
                </a:tc>
                <a:extLst>
                  <a:ext uri="{0D108BD9-81ED-4DB2-BD59-A6C34878D82A}">
                    <a16:rowId xmlns="" xmlns:a16="http://schemas.microsoft.com/office/drawing/2014/main" val="10009"/>
                  </a:ext>
                </a:extLst>
              </a:tr>
              <a:tr h="393965">
                <a:tc>
                  <a:txBody>
                    <a:bodyPr/>
                    <a:lstStyle/>
                    <a:p>
                      <a:r>
                        <a:rPr lang="en-US" sz="1900" dirty="0" smtClean="0"/>
                        <a:t>Resistance detection</a:t>
                      </a:r>
                      <a:endParaRPr lang="en-US" sz="1900" dirty="0"/>
                    </a:p>
                  </a:txBody>
                  <a:tcPr marL="91441" marR="91441" marT="45711" marB="45711"/>
                </a:tc>
                <a:tc>
                  <a:txBody>
                    <a:bodyPr/>
                    <a:lstStyle/>
                    <a:p>
                      <a:pPr algn="ctr"/>
                      <a:r>
                        <a:rPr lang="en-US" sz="1900" dirty="0" smtClean="0"/>
                        <a:t>No</a:t>
                      </a:r>
                      <a:endParaRPr lang="en-US" sz="1900" dirty="0">
                        <a:solidFill>
                          <a:schemeClr val="accent5"/>
                        </a:solidFill>
                      </a:endParaRPr>
                    </a:p>
                  </a:txBody>
                  <a:tcPr marL="91441" marR="91441" marT="45711" marB="45711"/>
                </a:tc>
                <a:tc>
                  <a:txBody>
                    <a:bodyPr/>
                    <a:lstStyle/>
                    <a:p>
                      <a:pPr algn="ctr"/>
                      <a:r>
                        <a:rPr lang="en-US" sz="1900" dirty="0" smtClean="0"/>
                        <a:t>Yes</a:t>
                      </a:r>
                      <a:endParaRPr lang="en-US" sz="1900" dirty="0"/>
                    </a:p>
                  </a:txBody>
                  <a:tcPr marL="91441" marR="91441" marT="45711" marB="45711"/>
                </a:tc>
                <a:extLst>
                  <a:ext uri="{0D108BD9-81ED-4DB2-BD59-A6C34878D82A}">
                    <a16:rowId xmlns="" xmlns:a16="http://schemas.microsoft.com/office/drawing/2014/main" val="10010"/>
                  </a:ext>
                </a:extLst>
              </a:tr>
              <a:tr h="393965">
                <a:tc>
                  <a:txBody>
                    <a:bodyPr/>
                    <a:lstStyle/>
                    <a:p>
                      <a:r>
                        <a:rPr lang="en-US" sz="1900" dirty="0" smtClean="0"/>
                        <a:t>OVP</a:t>
                      </a:r>
                      <a:r>
                        <a:rPr lang="en-US" sz="1900" baseline="0" dirty="0" smtClean="0"/>
                        <a:t> function</a:t>
                      </a:r>
                      <a:endParaRPr lang="en-US" sz="1900" dirty="0"/>
                    </a:p>
                  </a:txBody>
                  <a:tcPr marL="91441" marR="91441" marT="45711" marB="45711"/>
                </a:tc>
                <a:tc>
                  <a:txBody>
                    <a:bodyPr/>
                    <a:lstStyle/>
                    <a:p>
                      <a:pPr algn="ctr"/>
                      <a:r>
                        <a:rPr lang="en-US" sz="1900" dirty="0" smtClean="0"/>
                        <a:t>Yes</a:t>
                      </a:r>
                      <a:endParaRPr lang="en-US" sz="1900" dirty="0">
                        <a:solidFill>
                          <a:schemeClr val="accent5"/>
                        </a:solidFill>
                      </a:endParaRPr>
                    </a:p>
                  </a:txBody>
                  <a:tcPr marL="91441" marR="91441" marT="45711" marB="45711"/>
                </a:tc>
                <a:tc>
                  <a:txBody>
                    <a:bodyPr/>
                    <a:lstStyle/>
                    <a:p>
                      <a:pPr algn="ctr"/>
                      <a:r>
                        <a:rPr lang="en-US" sz="1900" dirty="0" smtClean="0"/>
                        <a:t>Yes</a:t>
                      </a:r>
                      <a:endParaRPr lang="en-US" sz="1900" dirty="0"/>
                    </a:p>
                  </a:txBody>
                  <a:tcPr marL="91441" marR="91441" marT="45711" marB="45711"/>
                </a:tc>
                <a:extLst>
                  <a:ext uri="{0D108BD9-81ED-4DB2-BD59-A6C34878D82A}">
                    <a16:rowId xmlns="" xmlns:a16="http://schemas.microsoft.com/office/drawing/2014/main" val="10011"/>
                  </a:ext>
                </a:extLst>
              </a:tr>
            </a:tbl>
          </a:graphicData>
        </a:graphic>
      </p:graphicFrame>
      <p:cxnSp>
        <p:nvCxnSpPr>
          <p:cNvPr id="5" name="Straight Connector 4"/>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54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6625116" y="3088851"/>
            <a:ext cx="4406677" cy="3344727"/>
          </a:xfrm>
          <a:prstGeom prst="rect">
            <a:avLst/>
          </a:prstGeom>
        </p:spPr>
      </p:pic>
      <p:sp>
        <p:nvSpPr>
          <p:cNvPr id="3" name="Title 2"/>
          <p:cNvSpPr>
            <a:spLocks noGrp="1"/>
          </p:cNvSpPr>
          <p:nvPr>
            <p:ph type="title"/>
          </p:nvPr>
        </p:nvSpPr>
        <p:spPr/>
        <p:txBody>
          <a:bodyPr>
            <a:normAutofit fontScale="90000"/>
          </a:bodyPr>
          <a:lstStyle/>
          <a:p>
            <a:r>
              <a:rPr lang="en-US" dirty="0" smtClean="0"/>
              <a:t>FSA4485 </a:t>
            </a:r>
            <a:br>
              <a:rPr lang="en-US" dirty="0" smtClean="0"/>
            </a:br>
            <a:r>
              <a:rPr lang="en-US" sz="2200" dirty="0" smtClean="0"/>
              <a:t>USB </a:t>
            </a:r>
            <a:r>
              <a:rPr lang="en-US" sz="2200" dirty="0"/>
              <a:t>Type-C analog switch with protection    </a:t>
            </a:r>
            <a:endParaRPr lang="en-US" dirty="0"/>
          </a:p>
        </p:txBody>
      </p:sp>
      <p:sp>
        <p:nvSpPr>
          <p:cNvPr id="4" name="Text Placeholder 2"/>
          <p:cNvSpPr txBox="1">
            <a:spLocks/>
          </p:cNvSpPr>
          <p:nvPr/>
        </p:nvSpPr>
        <p:spPr>
          <a:xfrm>
            <a:off x="155731" y="1306705"/>
            <a:ext cx="5868413" cy="3762719"/>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44" indent="-285744"/>
            <a:r>
              <a:rPr lang="en-US" sz="1600" dirty="0">
                <a:latin typeface="+mn-lt"/>
              </a:rPr>
              <a:t>VCC range from 2.7V to </a:t>
            </a:r>
            <a:r>
              <a:rPr lang="en-US" sz="1600" dirty="0" smtClean="0">
                <a:latin typeface="+mn-lt"/>
              </a:rPr>
              <a:t>5.5V</a:t>
            </a:r>
            <a:endParaRPr lang="en-US" sz="1600" dirty="0">
              <a:latin typeface="+mn-lt"/>
            </a:endParaRPr>
          </a:p>
          <a:p>
            <a:pPr marL="285744" indent="-285744"/>
            <a:r>
              <a:rPr lang="en-US" sz="1600" dirty="0">
                <a:latin typeface="+mn-lt"/>
              </a:rPr>
              <a:t>OVP function on Common node pins</a:t>
            </a:r>
          </a:p>
          <a:p>
            <a:pPr marL="285744" indent="-285744"/>
            <a:r>
              <a:rPr lang="en-US" sz="1600" dirty="0">
                <a:latin typeface="+mn-lt"/>
              </a:rPr>
              <a:t>Analog Audio device unplug detection</a:t>
            </a:r>
          </a:p>
          <a:p>
            <a:pPr marL="285744" indent="-285744"/>
            <a:r>
              <a:rPr lang="en-US" sz="1600" dirty="0">
                <a:latin typeface="+mn-lt"/>
              </a:rPr>
              <a:t>16V tolerance on connector side pins: DP/R,DN/</a:t>
            </a:r>
            <a:r>
              <a:rPr lang="en-US" sz="1600" dirty="0" err="1">
                <a:latin typeface="+mn-lt"/>
              </a:rPr>
              <a:t>L,GBSUx,SBUx</a:t>
            </a:r>
            <a:endParaRPr lang="en-US" sz="1600" dirty="0">
              <a:latin typeface="+mn-lt"/>
            </a:endParaRPr>
          </a:p>
          <a:p>
            <a:pPr marL="285744" indent="-285744"/>
            <a:r>
              <a:rPr lang="en-US" sz="1600" dirty="0">
                <a:latin typeface="+mn-lt"/>
              </a:rPr>
              <a:t>20V tolerance on CC_IN</a:t>
            </a:r>
          </a:p>
          <a:p>
            <a:pPr marL="285744" indent="-285744"/>
            <a:r>
              <a:rPr lang="en-US" sz="1600" dirty="0">
                <a:latin typeface="+mn-lt"/>
              </a:rPr>
              <a:t>High performance Audio/USB SW </a:t>
            </a:r>
          </a:p>
          <a:p>
            <a:pPr marL="685783" lvl="1"/>
            <a:r>
              <a:rPr lang="en-US" sz="1600" dirty="0">
                <a:latin typeface="+mn-lt"/>
              </a:rPr>
              <a:t>Audio SW, THD+N &lt;-110dB; 1 VRMS, 32 </a:t>
            </a:r>
            <a:r>
              <a:rPr lang="el-GR" sz="1600" dirty="0">
                <a:latin typeface="+mn-lt"/>
              </a:rPr>
              <a:t>Ω </a:t>
            </a:r>
            <a:r>
              <a:rPr lang="en-US" sz="1600" dirty="0">
                <a:latin typeface="+mn-lt"/>
              </a:rPr>
              <a:t>Load;</a:t>
            </a:r>
          </a:p>
          <a:p>
            <a:pPr marL="685783" lvl="1"/>
            <a:r>
              <a:rPr lang="en-US" sz="1600" dirty="0">
                <a:latin typeface="+mn-lt"/>
              </a:rPr>
              <a:t>USB SW, BW: 1 GHz </a:t>
            </a:r>
          </a:p>
          <a:p>
            <a:pPr marL="285744" indent="-285744"/>
            <a:r>
              <a:rPr lang="en-US" sz="1600" dirty="0" smtClean="0">
                <a:latin typeface="+mn-lt"/>
              </a:rPr>
              <a:t>250m</a:t>
            </a:r>
            <a:r>
              <a:rPr lang="el-GR" sz="1600" dirty="0" smtClean="0">
                <a:latin typeface="+mn-lt"/>
              </a:rPr>
              <a:t>Ω </a:t>
            </a:r>
            <a:r>
              <a:rPr lang="en-US" sz="1600" dirty="0">
                <a:latin typeface="+mn-lt"/>
              </a:rPr>
              <a:t>on Sense to </a:t>
            </a:r>
            <a:r>
              <a:rPr lang="en-US" sz="1600" dirty="0" err="1" smtClean="0">
                <a:latin typeface="+mn-lt"/>
              </a:rPr>
              <a:t>GSBUx</a:t>
            </a:r>
            <a:r>
              <a:rPr lang="en-US" sz="1600" dirty="0" smtClean="0">
                <a:latin typeface="+mn-lt"/>
              </a:rPr>
              <a:t>, 75m</a:t>
            </a:r>
            <a:r>
              <a:rPr lang="el-GR" sz="1600" dirty="0" smtClean="0">
                <a:latin typeface="+mn-lt"/>
              </a:rPr>
              <a:t>Ω </a:t>
            </a:r>
            <a:r>
              <a:rPr lang="en-US" sz="1600" dirty="0">
                <a:latin typeface="+mn-lt"/>
              </a:rPr>
              <a:t>on </a:t>
            </a:r>
            <a:r>
              <a:rPr lang="en-US" sz="1600" dirty="0" err="1">
                <a:latin typeface="+mn-lt"/>
              </a:rPr>
              <a:t>SBUx</a:t>
            </a:r>
            <a:r>
              <a:rPr lang="en-US" sz="1600" dirty="0">
                <a:latin typeface="+mn-lt"/>
              </a:rPr>
              <a:t> to AGND</a:t>
            </a:r>
          </a:p>
          <a:p>
            <a:r>
              <a:rPr lang="en-US" sz="1600" dirty="0">
                <a:latin typeface="+mn-lt"/>
              </a:rPr>
              <a:t>Programmable Gate Drive for optional external </a:t>
            </a:r>
            <a:r>
              <a:rPr lang="en-US" sz="1600" dirty="0" err="1">
                <a:latin typeface="+mn-lt"/>
              </a:rPr>
              <a:t>SBUx</a:t>
            </a:r>
            <a:r>
              <a:rPr lang="en-US" sz="1600" dirty="0">
                <a:latin typeface="+mn-lt"/>
              </a:rPr>
              <a:t> to AGND </a:t>
            </a:r>
            <a:endParaRPr lang="en-US" sz="1600" dirty="0" smtClean="0">
              <a:latin typeface="+mn-lt"/>
            </a:endParaRPr>
          </a:p>
          <a:p>
            <a:r>
              <a:rPr lang="en-US" sz="1600" dirty="0" smtClean="0">
                <a:latin typeface="+mn-lt"/>
              </a:rPr>
              <a:t>2 I</a:t>
            </a:r>
            <a:r>
              <a:rPr lang="en-US" sz="1600" baseline="30000" dirty="0" smtClean="0">
                <a:latin typeface="+mn-lt"/>
              </a:rPr>
              <a:t>2</a:t>
            </a:r>
            <a:r>
              <a:rPr lang="en-US" sz="1600" dirty="0" smtClean="0">
                <a:latin typeface="+mn-lt"/>
              </a:rPr>
              <a:t>C addresses and </a:t>
            </a:r>
            <a:r>
              <a:rPr lang="en-US" sz="1600" dirty="0">
                <a:latin typeface="+mn-lt"/>
              </a:rPr>
              <a:t>1.2V capable I</a:t>
            </a:r>
            <a:r>
              <a:rPr lang="en-US" sz="1600" baseline="30000" dirty="0">
                <a:latin typeface="+mn-lt"/>
              </a:rPr>
              <a:t>2</a:t>
            </a:r>
            <a:r>
              <a:rPr lang="en-US" sz="1600" dirty="0">
                <a:latin typeface="+mn-lt"/>
              </a:rPr>
              <a:t>C interface</a:t>
            </a:r>
          </a:p>
          <a:p>
            <a:pPr marL="285744" indent="-285744"/>
            <a:r>
              <a:rPr lang="en-US" sz="1600" dirty="0" smtClean="0">
                <a:latin typeface="+mn-lt"/>
              </a:rPr>
              <a:t>Optional </a:t>
            </a:r>
            <a:r>
              <a:rPr lang="en-US" sz="1600" dirty="0">
                <a:latin typeface="+mn-lt"/>
              </a:rPr>
              <a:t>normally closed configuration for SBU data switch</a:t>
            </a:r>
          </a:p>
        </p:txBody>
      </p:sp>
      <p:sp>
        <p:nvSpPr>
          <p:cNvPr id="5" name="TextBox 4"/>
          <p:cNvSpPr txBox="1"/>
          <p:nvPr/>
        </p:nvSpPr>
        <p:spPr>
          <a:xfrm>
            <a:off x="155731" y="914402"/>
            <a:ext cx="5872237" cy="379656"/>
          </a:xfrm>
          <a:prstGeom prst="rect">
            <a:avLst/>
          </a:prstGeom>
          <a:solidFill>
            <a:schemeClr val="accent5"/>
          </a:solidFill>
          <a:ln w="9525">
            <a:noFill/>
            <a:miter lim="800000"/>
            <a:headEnd/>
            <a:tailEnd/>
          </a:ln>
        </p:spPr>
        <p:txBody>
          <a:bodyPr wrap="square">
            <a:spAutoFit/>
          </a:bodyPr>
          <a:lstStyle>
            <a:defPPr>
              <a:defRPr lang="en-US"/>
            </a:defPPr>
            <a:lvl1pPr indent="-342891">
              <a:spcBef>
                <a:spcPct val="20000"/>
              </a:spcBef>
              <a:defRPr sz="1867" b="1">
                <a:solidFill>
                  <a:schemeClr val="bg1"/>
                </a:solidFill>
                <a:latin typeface="+mj-lt"/>
              </a:defRPr>
            </a:lvl1pPr>
          </a:lstStyle>
          <a:p>
            <a:r>
              <a:rPr lang="en-US" dirty="0"/>
              <a:t>Features</a:t>
            </a:r>
          </a:p>
        </p:txBody>
      </p:sp>
      <p:sp>
        <p:nvSpPr>
          <p:cNvPr id="6" name="TextBox 5"/>
          <p:cNvSpPr txBox="1"/>
          <p:nvPr/>
        </p:nvSpPr>
        <p:spPr>
          <a:xfrm>
            <a:off x="149148" y="5082072"/>
            <a:ext cx="5872237" cy="379656"/>
          </a:xfrm>
          <a:prstGeom prst="rect">
            <a:avLst/>
          </a:prstGeom>
          <a:solidFill>
            <a:schemeClr val="accent5"/>
          </a:solidFill>
          <a:ln w="9525">
            <a:noFill/>
            <a:miter lim="800000"/>
            <a:headEnd/>
            <a:tailEnd/>
          </a:ln>
        </p:spPr>
        <p:txBody>
          <a:bodyPr wrap="square">
            <a:spAutoFit/>
          </a:bodyPr>
          <a:lstStyle>
            <a:defPPr>
              <a:defRPr lang="en-US"/>
            </a:defPPr>
            <a:lvl1pPr indent="-342891">
              <a:spcBef>
                <a:spcPct val="20000"/>
              </a:spcBef>
              <a:defRPr sz="1867" b="1">
                <a:solidFill>
                  <a:schemeClr val="bg1"/>
                </a:solidFill>
                <a:latin typeface="+mj-lt"/>
              </a:defRPr>
            </a:lvl1pPr>
          </a:lstStyle>
          <a:p>
            <a:r>
              <a:rPr lang="en-US" dirty="0"/>
              <a:t>Applications</a:t>
            </a:r>
          </a:p>
        </p:txBody>
      </p:sp>
      <p:sp>
        <p:nvSpPr>
          <p:cNvPr id="7" name="TextBox 6"/>
          <p:cNvSpPr txBox="1"/>
          <p:nvPr/>
        </p:nvSpPr>
        <p:spPr>
          <a:xfrm>
            <a:off x="6171593" y="914402"/>
            <a:ext cx="5915587" cy="379656"/>
          </a:xfrm>
          <a:prstGeom prst="rect">
            <a:avLst/>
          </a:prstGeom>
          <a:solidFill>
            <a:schemeClr val="accent5"/>
          </a:solidFill>
          <a:ln w="9525">
            <a:noFill/>
            <a:miter lim="800000"/>
            <a:headEnd/>
            <a:tailEnd/>
          </a:ln>
        </p:spPr>
        <p:txBody>
          <a:bodyPr wrap="square">
            <a:spAutoFit/>
          </a:bodyPr>
          <a:lstStyle>
            <a:defPPr>
              <a:defRPr lang="en-US"/>
            </a:defPPr>
            <a:lvl1pPr indent="-342891">
              <a:spcBef>
                <a:spcPct val="20000"/>
              </a:spcBef>
              <a:defRPr sz="1867" b="1">
                <a:solidFill>
                  <a:schemeClr val="bg1"/>
                </a:solidFill>
                <a:latin typeface="+mj-lt"/>
              </a:defRPr>
            </a:lvl1pPr>
          </a:lstStyle>
          <a:p>
            <a:r>
              <a:rPr lang="en-US" dirty="0"/>
              <a:t>Benefits</a:t>
            </a:r>
          </a:p>
        </p:txBody>
      </p:sp>
      <p:sp>
        <p:nvSpPr>
          <p:cNvPr id="8" name="Text Placeholder 2"/>
          <p:cNvSpPr txBox="1">
            <a:spLocks/>
          </p:cNvSpPr>
          <p:nvPr/>
        </p:nvSpPr>
        <p:spPr>
          <a:xfrm>
            <a:off x="156028" y="5474718"/>
            <a:ext cx="5868413" cy="868157"/>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mn-lt"/>
              </a:rPr>
              <a:t>USB Type-C interface device</a:t>
            </a:r>
          </a:p>
          <a:p>
            <a:r>
              <a:rPr lang="en-US" sz="1600" dirty="0">
                <a:latin typeface="+mn-lt"/>
              </a:rPr>
              <a:t>Mobile phone</a:t>
            </a:r>
          </a:p>
          <a:p>
            <a:r>
              <a:rPr lang="en-US" sz="1600" dirty="0">
                <a:latin typeface="+mn-lt"/>
              </a:rPr>
              <a:t>Tablets and Notebooks</a:t>
            </a:r>
          </a:p>
        </p:txBody>
      </p:sp>
      <p:sp>
        <p:nvSpPr>
          <p:cNvPr id="10" name="Text Placeholder 2"/>
          <p:cNvSpPr txBox="1">
            <a:spLocks/>
          </p:cNvSpPr>
          <p:nvPr/>
        </p:nvSpPr>
        <p:spPr>
          <a:xfrm>
            <a:off x="6171303" y="1309434"/>
            <a:ext cx="5921483" cy="1738565"/>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defRPr/>
            </a:pPr>
            <a:r>
              <a:rPr lang="en-US" sz="1600" dirty="0">
                <a:latin typeface="+mn-lt"/>
              </a:rPr>
              <a:t>HV tolerance to protect internal silicon from surge, false connection </a:t>
            </a:r>
          </a:p>
          <a:p>
            <a:pPr>
              <a:buSzPct val="100000"/>
              <a:defRPr/>
            </a:pPr>
            <a:r>
              <a:rPr lang="en-US" sz="1600" dirty="0">
                <a:latin typeface="+mn-lt"/>
              </a:rPr>
              <a:t>Provide feasibility to connect  analog/digital audio accessory through USB Type-C interface</a:t>
            </a:r>
          </a:p>
          <a:p>
            <a:pPr>
              <a:buSzPct val="100000"/>
              <a:defRPr/>
            </a:pPr>
            <a:r>
              <a:rPr lang="en-US" sz="1600" dirty="0">
                <a:latin typeface="+mn-lt"/>
              </a:rPr>
              <a:t>Data Switch configured for Factory Mode</a:t>
            </a:r>
          </a:p>
          <a:p>
            <a:pPr>
              <a:buSzPct val="100000"/>
              <a:defRPr/>
            </a:pPr>
            <a:r>
              <a:rPr lang="en-US" sz="1600" dirty="0">
                <a:latin typeface="+mn-lt"/>
              </a:rPr>
              <a:t>Optional external GND switch to boost performance </a:t>
            </a:r>
          </a:p>
        </p:txBody>
      </p:sp>
      <p:sp>
        <p:nvSpPr>
          <p:cNvPr id="51204" name="Rectangle 4"/>
          <p:cNvSpPr>
            <a:spLocks noChangeArrowheads="1"/>
          </p:cNvSpPr>
          <p:nvPr/>
        </p:nvSpPr>
        <p:spPr bwMode="auto">
          <a:xfrm>
            <a:off x="1524001"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5" name="Rectangle 5"/>
          <p:cNvSpPr>
            <a:spLocks noChangeArrowheads="1"/>
          </p:cNvSpPr>
          <p:nvPr/>
        </p:nvSpPr>
        <p:spPr bwMode="auto">
          <a:xfrm>
            <a:off x="1524001"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07" name="Rectangle 7"/>
          <p:cNvSpPr>
            <a:spLocks noChangeArrowheads="1"/>
          </p:cNvSpPr>
          <p:nvPr/>
        </p:nvSpPr>
        <p:spPr bwMode="auto">
          <a:xfrm>
            <a:off x="1524001" y="-18466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Text Box 153"/>
          <p:cNvSpPr txBox="1">
            <a:spLocks noChangeArrowheads="1"/>
          </p:cNvSpPr>
          <p:nvPr/>
        </p:nvSpPr>
        <p:spPr bwMode="auto">
          <a:xfrm>
            <a:off x="9587346" y="17780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cxnSp>
        <p:nvCxnSpPr>
          <p:cNvPr id="17" name="Straight Connector 16"/>
          <p:cNvCxnSpPr/>
          <p:nvPr/>
        </p:nvCxnSpPr>
        <p:spPr>
          <a:xfrm>
            <a:off x="0" y="68257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044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Comparison to </a:t>
            </a:r>
            <a:r>
              <a:rPr lang="en-US" altLang="zh-CN" dirty="0" smtClean="0"/>
              <a:t>Competitor’s</a:t>
            </a:r>
            <a:r>
              <a:rPr lang="en-US" dirty="0" smtClean="0"/>
              <a:t> Audio Switch</a:t>
            </a:r>
            <a:endParaRPr lang="en-US" dirty="0"/>
          </a:p>
        </p:txBody>
      </p:sp>
      <p:graphicFrame>
        <p:nvGraphicFramePr>
          <p:cNvPr id="4" name="Content Placeholder 3"/>
          <p:cNvGraphicFramePr>
            <a:graphicFrameLocks noGrp="1"/>
          </p:cNvGraphicFramePr>
          <p:nvPr>
            <p:ph idx="1"/>
            <p:extLst/>
          </p:nvPr>
        </p:nvGraphicFramePr>
        <p:xfrm>
          <a:off x="616887" y="1022287"/>
          <a:ext cx="10972800" cy="3898041"/>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gridCol w="2743200">
                  <a:extLst>
                    <a:ext uri="{9D8B030D-6E8A-4147-A177-3AD203B41FA5}">
                      <a16:colId xmlns="" xmlns:a16="http://schemas.microsoft.com/office/drawing/2014/main" val="20003"/>
                    </a:ext>
                  </a:extLst>
                </a:gridCol>
              </a:tblGrid>
              <a:tr h="487680">
                <a:tc>
                  <a:txBody>
                    <a:bodyPr/>
                    <a:lstStyle/>
                    <a:p>
                      <a:r>
                        <a:rPr lang="en-US" sz="2400" dirty="0" smtClean="0"/>
                        <a:t>Parameter</a:t>
                      </a:r>
                      <a:endParaRPr lang="en-US" sz="2400" dirty="0"/>
                    </a:p>
                  </a:txBody>
                  <a:tcPr marL="121920" marR="121920" marT="60960" marB="60960">
                    <a:solidFill>
                      <a:srgbClr val="54B948"/>
                    </a:solidFill>
                  </a:tcPr>
                </a:tc>
                <a:tc>
                  <a:txBody>
                    <a:bodyPr/>
                    <a:lstStyle/>
                    <a:p>
                      <a:pPr algn="ctr"/>
                      <a:r>
                        <a:rPr lang="en-US" sz="2400" dirty="0" smtClean="0"/>
                        <a:t>FSA4485</a:t>
                      </a:r>
                      <a:endParaRPr lang="en-US" sz="2400" dirty="0"/>
                    </a:p>
                  </a:txBody>
                  <a:tcPr marL="121920" marR="121920" marT="60960" marB="60960">
                    <a:solidFill>
                      <a:srgbClr val="54B948"/>
                    </a:solidFill>
                  </a:tcPr>
                </a:tc>
                <a:tc>
                  <a:txBody>
                    <a:bodyPr/>
                    <a:lstStyle/>
                    <a:p>
                      <a:pPr algn="ctr"/>
                      <a:r>
                        <a:rPr lang="en-US" sz="2400" dirty="0" smtClean="0"/>
                        <a:t>FSA4480</a:t>
                      </a:r>
                      <a:endParaRPr lang="en-US" sz="2400" dirty="0"/>
                    </a:p>
                  </a:txBody>
                  <a:tcPr marL="121920" marR="121920" marT="60960" marB="60960">
                    <a:solidFill>
                      <a:srgbClr val="54B948"/>
                    </a:solidFill>
                  </a:tcPr>
                </a:tc>
                <a:tc>
                  <a:txBody>
                    <a:bodyPr/>
                    <a:lstStyle/>
                    <a:p>
                      <a:pPr algn="ctr"/>
                      <a:r>
                        <a:rPr lang="en-US" sz="2400" dirty="0" smtClean="0"/>
                        <a:t>Competitor 1</a:t>
                      </a:r>
                      <a:endParaRPr lang="en-US" sz="2400" dirty="0"/>
                    </a:p>
                  </a:txBody>
                  <a:tcPr marL="121920" marR="121920" marT="60960" marB="60960">
                    <a:solidFill>
                      <a:srgbClr val="54B948"/>
                    </a:solidFill>
                  </a:tcPr>
                </a:tc>
                <a:extLst>
                  <a:ext uri="{0D108BD9-81ED-4DB2-BD59-A6C34878D82A}">
                    <a16:rowId xmlns="" xmlns:a16="http://schemas.microsoft.com/office/drawing/2014/main" val="10000"/>
                  </a:ext>
                </a:extLst>
              </a:tr>
              <a:tr h="378929">
                <a:tc>
                  <a:txBody>
                    <a:bodyPr/>
                    <a:lstStyle/>
                    <a:p>
                      <a:r>
                        <a:rPr lang="en-US" sz="1600" dirty="0" smtClean="0"/>
                        <a:t>DC Tolerance</a:t>
                      </a:r>
                      <a:endParaRPr lang="en-US" sz="1600" dirty="0"/>
                    </a:p>
                  </a:txBody>
                  <a:tcPr marL="121920" marR="121920" marT="60960" marB="60960"/>
                </a:tc>
                <a:tc>
                  <a:txBody>
                    <a:bodyPr/>
                    <a:lstStyle/>
                    <a:p>
                      <a:pPr algn="ctr"/>
                      <a:r>
                        <a:rPr lang="en-US" sz="1600" dirty="0" smtClean="0"/>
                        <a:t>16V</a:t>
                      </a:r>
                      <a:endParaRPr lang="en-US" sz="1600" dirty="0"/>
                    </a:p>
                  </a:txBody>
                  <a:tcPr marL="121920" marR="121920" marT="60960" marB="60960"/>
                </a:tc>
                <a:tc>
                  <a:txBody>
                    <a:bodyPr/>
                    <a:lstStyle/>
                    <a:p>
                      <a:pPr algn="ctr"/>
                      <a:r>
                        <a:rPr lang="en-US" sz="1600" b="1" dirty="0" smtClean="0"/>
                        <a:t>20V</a:t>
                      </a:r>
                      <a:endParaRPr lang="en-US" sz="1600" b="1" dirty="0"/>
                    </a:p>
                  </a:txBody>
                  <a:tcPr marL="121920" marR="121920" marT="60960" marB="60960"/>
                </a:tc>
                <a:tc>
                  <a:txBody>
                    <a:bodyPr/>
                    <a:lstStyle/>
                    <a:p>
                      <a:pPr algn="ctr"/>
                      <a:r>
                        <a:rPr lang="en-US" sz="1600" dirty="0" smtClean="0"/>
                        <a:t>12V</a:t>
                      </a:r>
                      <a:endParaRPr lang="en-US" sz="1600" dirty="0"/>
                    </a:p>
                  </a:txBody>
                  <a:tcPr marL="121920" marR="121920" marT="60960" marB="60960"/>
                </a:tc>
                <a:extLst>
                  <a:ext uri="{0D108BD9-81ED-4DB2-BD59-A6C34878D82A}">
                    <a16:rowId xmlns="" xmlns:a16="http://schemas.microsoft.com/office/drawing/2014/main" val="10001"/>
                  </a:ext>
                </a:extLst>
              </a:tr>
              <a:tr h="378929">
                <a:tc>
                  <a:txBody>
                    <a:bodyPr/>
                    <a:lstStyle/>
                    <a:p>
                      <a:r>
                        <a:rPr lang="en-US" sz="1600" dirty="0" smtClean="0"/>
                        <a:t>Surge</a:t>
                      </a:r>
                      <a:endParaRPr lang="en-US" sz="1600" dirty="0"/>
                    </a:p>
                  </a:txBody>
                  <a:tcPr marL="121920" marR="121920" marT="60960" marB="60960"/>
                </a:tc>
                <a:tc>
                  <a:txBody>
                    <a:bodyPr/>
                    <a:lstStyle/>
                    <a:p>
                      <a:pPr algn="ctr"/>
                      <a:r>
                        <a:rPr lang="en-US" sz="1600" b="1" dirty="0" smtClean="0"/>
                        <a:t>+/- 35V</a:t>
                      </a:r>
                      <a:endParaRPr lang="en-US" sz="1600" b="1" dirty="0"/>
                    </a:p>
                  </a:txBody>
                  <a:tcPr marL="121920" marR="121920" marT="60960" marB="60960"/>
                </a:tc>
                <a:tc>
                  <a:txBody>
                    <a:bodyPr/>
                    <a:lstStyle/>
                    <a:p>
                      <a:pPr algn="ctr"/>
                      <a:r>
                        <a:rPr lang="en-US" sz="1600" dirty="0" smtClean="0"/>
                        <a:t>+/- 20V</a:t>
                      </a:r>
                      <a:endParaRPr lang="en-US" sz="1600" dirty="0"/>
                    </a:p>
                  </a:txBody>
                  <a:tcPr marL="121920" marR="121920" marT="60960" marB="60960"/>
                </a:tc>
                <a:tc>
                  <a:txBody>
                    <a:bodyPr/>
                    <a:lstStyle/>
                    <a:p>
                      <a:pPr algn="ctr"/>
                      <a:r>
                        <a:rPr lang="en-US" sz="1600" dirty="0" smtClean="0"/>
                        <a:t>+/- 25V</a:t>
                      </a:r>
                      <a:endParaRPr lang="en-US" sz="1600" dirty="0"/>
                    </a:p>
                  </a:txBody>
                  <a:tcPr marL="121920" marR="121920" marT="60960" marB="60960"/>
                </a:tc>
                <a:extLst>
                  <a:ext uri="{0D108BD9-81ED-4DB2-BD59-A6C34878D82A}">
                    <a16:rowId xmlns="" xmlns:a16="http://schemas.microsoft.com/office/drawing/2014/main" val="10002"/>
                  </a:ext>
                </a:extLst>
              </a:tr>
              <a:tr h="378929">
                <a:tc>
                  <a:txBody>
                    <a:bodyPr/>
                    <a:lstStyle/>
                    <a:p>
                      <a:r>
                        <a:rPr lang="en-US" sz="1600" dirty="0" smtClean="0"/>
                        <a:t>USB BW</a:t>
                      </a:r>
                      <a:endParaRPr lang="en-US" sz="1600" dirty="0"/>
                    </a:p>
                  </a:txBody>
                  <a:tcPr marL="121920" marR="121920" marT="60960" marB="60960"/>
                </a:tc>
                <a:tc>
                  <a:txBody>
                    <a:bodyPr/>
                    <a:lstStyle/>
                    <a:p>
                      <a:pPr algn="ctr"/>
                      <a:r>
                        <a:rPr lang="en-US" sz="1600" b="1" dirty="0" smtClean="0"/>
                        <a:t>&gt;1 GHz</a:t>
                      </a:r>
                      <a:endParaRPr lang="en-US" sz="1600" b="1" dirty="0"/>
                    </a:p>
                  </a:txBody>
                  <a:tcPr marL="121920" marR="121920" marT="60960" marB="60960"/>
                </a:tc>
                <a:tc>
                  <a:txBody>
                    <a:bodyPr/>
                    <a:lstStyle/>
                    <a:p>
                      <a:pPr algn="ctr"/>
                      <a:r>
                        <a:rPr lang="en-US" sz="1600" dirty="0" smtClean="0"/>
                        <a:t>950 MHz</a:t>
                      </a:r>
                      <a:endParaRPr lang="en-US" sz="1600" dirty="0"/>
                    </a:p>
                  </a:txBody>
                  <a:tcPr marL="121920" marR="121920" marT="60960" marB="60960"/>
                </a:tc>
                <a:tc>
                  <a:txBody>
                    <a:bodyPr/>
                    <a:lstStyle/>
                    <a:p>
                      <a:pPr algn="ctr"/>
                      <a:r>
                        <a:rPr lang="en-US" sz="1600" dirty="0" smtClean="0"/>
                        <a:t>800 MHz</a:t>
                      </a:r>
                      <a:endParaRPr lang="en-US" sz="1600" dirty="0"/>
                    </a:p>
                  </a:txBody>
                  <a:tcPr marL="121920" marR="121920" marT="60960" marB="60960"/>
                </a:tc>
                <a:extLst>
                  <a:ext uri="{0D108BD9-81ED-4DB2-BD59-A6C34878D82A}">
                    <a16:rowId xmlns="" xmlns:a16="http://schemas.microsoft.com/office/drawing/2014/main" val="10003"/>
                  </a:ext>
                </a:extLst>
              </a:tr>
              <a:tr h="378929">
                <a:tc>
                  <a:txBody>
                    <a:bodyPr/>
                    <a:lstStyle/>
                    <a:p>
                      <a:r>
                        <a:rPr lang="en-US" sz="1600" dirty="0" smtClean="0"/>
                        <a:t>THD+N</a:t>
                      </a:r>
                      <a:endParaRPr lang="en-US" sz="1600" dirty="0"/>
                    </a:p>
                  </a:txBody>
                  <a:tcPr marL="121920" marR="121920" marT="60960" marB="60960"/>
                </a:tc>
                <a:tc>
                  <a:txBody>
                    <a:bodyPr/>
                    <a:lstStyle/>
                    <a:p>
                      <a:pPr algn="ctr"/>
                      <a:r>
                        <a:rPr lang="en-US" sz="1600" dirty="0" smtClean="0"/>
                        <a:t>-110dB</a:t>
                      </a:r>
                      <a:endParaRPr lang="en-US" sz="1600" dirty="0"/>
                    </a:p>
                  </a:txBody>
                  <a:tcPr marL="121920" marR="121920" marT="60960" marB="60960"/>
                </a:tc>
                <a:tc>
                  <a:txBody>
                    <a:bodyPr/>
                    <a:lstStyle/>
                    <a:p>
                      <a:pPr algn="ctr"/>
                      <a:r>
                        <a:rPr lang="en-US" sz="1600" dirty="0" smtClean="0"/>
                        <a:t>-110dB</a:t>
                      </a:r>
                      <a:endParaRPr lang="en-US" sz="1600" dirty="0"/>
                    </a:p>
                  </a:txBody>
                  <a:tcPr marL="121920" marR="121920" marT="60960" marB="60960"/>
                </a:tc>
                <a:tc>
                  <a:txBody>
                    <a:bodyPr/>
                    <a:lstStyle/>
                    <a:p>
                      <a:pPr algn="ctr"/>
                      <a:r>
                        <a:rPr lang="en-US" sz="1600" dirty="0" smtClean="0"/>
                        <a:t>-100dB</a:t>
                      </a:r>
                      <a:endParaRPr lang="en-US" sz="1600" dirty="0"/>
                    </a:p>
                  </a:txBody>
                  <a:tcPr marL="121920" marR="121920" marT="60960" marB="60960"/>
                </a:tc>
                <a:extLst>
                  <a:ext uri="{0D108BD9-81ED-4DB2-BD59-A6C34878D82A}">
                    <a16:rowId xmlns="" xmlns:a16="http://schemas.microsoft.com/office/drawing/2014/main" val="10004"/>
                  </a:ext>
                </a:extLst>
              </a:tr>
              <a:tr h="378929">
                <a:tc>
                  <a:txBody>
                    <a:bodyPr/>
                    <a:lstStyle/>
                    <a:p>
                      <a:r>
                        <a:rPr lang="en-US" sz="1600" dirty="0" err="1" smtClean="0"/>
                        <a:t>Ron_audio</a:t>
                      </a:r>
                      <a:endParaRPr lang="en-US" sz="1600" dirty="0"/>
                    </a:p>
                  </a:txBody>
                  <a:tcPr marL="121920" marR="121920"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a:t>
                      </a:r>
                      <a:r>
                        <a:rPr lang="el-GR" sz="1600" dirty="0" smtClean="0"/>
                        <a:t>Ω</a:t>
                      </a:r>
                      <a:endParaRPr lang="en-US" sz="1600" dirty="0" smtClean="0"/>
                    </a:p>
                  </a:txBody>
                  <a:tcPr marL="121920" marR="121920"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a:t>
                      </a:r>
                      <a:r>
                        <a:rPr lang="el-GR" sz="1600" dirty="0" smtClean="0"/>
                        <a:t>Ω</a:t>
                      </a:r>
                      <a:endParaRPr lang="en-US" sz="1600" dirty="0" smtClean="0"/>
                    </a:p>
                  </a:txBody>
                  <a:tcPr marL="121920" marR="121920"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2.2</a:t>
                      </a:r>
                      <a:r>
                        <a:rPr lang="el-GR" sz="1600" dirty="0" smtClean="0"/>
                        <a:t>Ω</a:t>
                      </a:r>
                      <a:endParaRPr lang="en-US" sz="1600" dirty="0" smtClean="0"/>
                    </a:p>
                  </a:txBody>
                  <a:tcPr marL="121920" marR="121920" marT="60960" marB="60960"/>
                </a:tc>
                <a:extLst>
                  <a:ext uri="{0D108BD9-81ED-4DB2-BD59-A6C34878D82A}">
                    <a16:rowId xmlns="" xmlns:a16="http://schemas.microsoft.com/office/drawing/2014/main" val="10005"/>
                  </a:ext>
                </a:extLst>
              </a:tr>
              <a:tr h="378929">
                <a:tc>
                  <a:txBody>
                    <a:bodyPr/>
                    <a:lstStyle/>
                    <a:p>
                      <a:r>
                        <a:rPr lang="en-US" sz="1600" dirty="0" err="1" smtClean="0"/>
                        <a:t>Rsense</a:t>
                      </a:r>
                      <a:endParaRPr lang="en-US" sz="1600" dirty="0"/>
                    </a:p>
                  </a:txBody>
                  <a:tcPr marL="121920" marR="121920" marT="60960" marB="60960"/>
                </a:tc>
                <a:tc>
                  <a:txBody>
                    <a:bodyPr/>
                    <a:lstStyle/>
                    <a:p>
                      <a:pPr algn="ctr"/>
                      <a:r>
                        <a:rPr lang="en-US" sz="1600" b="1" dirty="0" smtClean="0"/>
                        <a:t>250m</a:t>
                      </a:r>
                      <a:r>
                        <a:rPr lang="el-GR" sz="1600" b="1" dirty="0" smtClean="0"/>
                        <a:t>Ω</a:t>
                      </a:r>
                      <a:endParaRPr lang="en-US" sz="1600" b="1" dirty="0"/>
                    </a:p>
                  </a:txBody>
                  <a:tcPr marL="121920" marR="121920"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300m</a:t>
                      </a:r>
                      <a:r>
                        <a:rPr lang="el-GR" sz="1600" dirty="0" smtClean="0"/>
                        <a:t>Ω</a:t>
                      </a:r>
                      <a:endParaRPr lang="en-US" sz="1600" dirty="0" smtClean="0"/>
                    </a:p>
                  </a:txBody>
                  <a:tcPr marL="121920" marR="121920"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1.7</a:t>
                      </a:r>
                      <a:r>
                        <a:rPr lang="el-GR" sz="1600" dirty="0" smtClean="0"/>
                        <a:t>Ω</a:t>
                      </a:r>
                      <a:r>
                        <a:rPr lang="en-US" sz="1600" dirty="0" smtClean="0"/>
                        <a:t> (1)</a:t>
                      </a:r>
                    </a:p>
                  </a:txBody>
                  <a:tcPr marL="121920" marR="121920" marT="60960" marB="60960"/>
                </a:tc>
                <a:extLst>
                  <a:ext uri="{0D108BD9-81ED-4DB2-BD59-A6C34878D82A}">
                    <a16:rowId xmlns="" xmlns:a16="http://schemas.microsoft.com/office/drawing/2014/main" val="10006"/>
                  </a:ext>
                </a:extLst>
              </a:tr>
              <a:tr h="378929">
                <a:tc>
                  <a:txBody>
                    <a:bodyPr/>
                    <a:lstStyle/>
                    <a:p>
                      <a:r>
                        <a:rPr lang="en-US" sz="1600" dirty="0" err="1" smtClean="0"/>
                        <a:t>Rgnd</a:t>
                      </a:r>
                      <a:endParaRPr lang="en-US" sz="1600" dirty="0"/>
                    </a:p>
                  </a:txBody>
                  <a:tcPr marL="121920" marR="121920" marT="60960" marB="60960"/>
                </a:tc>
                <a:tc>
                  <a:txBody>
                    <a:bodyPr/>
                    <a:lstStyle/>
                    <a:p>
                      <a:pPr algn="ctr"/>
                      <a:r>
                        <a:rPr lang="en-US" sz="1600" dirty="0" smtClean="0"/>
                        <a:t>75m</a:t>
                      </a:r>
                      <a:r>
                        <a:rPr lang="el-GR" sz="1600" dirty="0" smtClean="0"/>
                        <a:t>Ω</a:t>
                      </a:r>
                      <a:r>
                        <a:rPr lang="en-US" sz="1600" dirty="0" smtClean="0"/>
                        <a:t> (2)</a:t>
                      </a:r>
                      <a:endParaRPr lang="en-US" sz="1600" dirty="0"/>
                    </a:p>
                  </a:txBody>
                  <a:tcPr marL="121920" marR="121920" marT="60960" marB="60960"/>
                </a:tc>
                <a:tc>
                  <a:txBody>
                    <a:bodyPr/>
                    <a:lstStyle/>
                    <a:p>
                      <a:pPr algn="ctr"/>
                      <a:r>
                        <a:rPr lang="en-US" sz="1600" dirty="0" smtClean="0"/>
                        <a:t>50m</a:t>
                      </a:r>
                      <a:r>
                        <a:rPr lang="el-GR" sz="1600" dirty="0" smtClean="0"/>
                        <a:t>Ω</a:t>
                      </a:r>
                      <a:endParaRPr lang="en-US" sz="1600" dirty="0"/>
                    </a:p>
                  </a:txBody>
                  <a:tcPr marL="121920" marR="121920" marT="60960" marB="60960"/>
                </a:tc>
                <a:tc>
                  <a:txBody>
                    <a:bodyPr/>
                    <a:lstStyle/>
                    <a:p>
                      <a:pPr algn="ctr"/>
                      <a:r>
                        <a:rPr lang="en-US" sz="1600" dirty="0" smtClean="0"/>
                        <a:t>80m</a:t>
                      </a:r>
                      <a:r>
                        <a:rPr lang="el-GR" sz="1600" dirty="0" smtClean="0"/>
                        <a:t>Ω</a:t>
                      </a:r>
                      <a:endParaRPr lang="en-US" sz="1600" dirty="0"/>
                    </a:p>
                  </a:txBody>
                  <a:tcPr marL="121920" marR="121920" marT="60960" marB="60960"/>
                </a:tc>
                <a:extLst>
                  <a:ext uri="{0D108BD9-81ED-4DB2-BD59-A6C34878D82A}">
                    <a16:rowId xmlns="" xmlns:a16="http://schemas.microsoft.com/office/drawing/2014/main" val="10007"/>
                  </a:ext>
                </a:extLst>
              </a:tr>
              <a:tr h="378929">
                <a:tc>
                  <a:txBody>
                    <a:bodyPr/>
                    <a:lstStyle/>
                    <a:p>
                      <a:r>
                        <a:rPr lang="en-US" sz="1600" dirty="0" err="1" smtClean="0"/>
                        <a:t>Icc</a:t>
                      </a:r>
                      <a:r>
                        <a:rPr lang="en-US" sz="1600" dirty="0" smtClean="0"/>
                        <a:t> (standby</a:t>
                      </a:r>
                      <a:r>
                        <a:rPr lang="en-US" sz="1600" baseline="0" dirty="0" smtClean="0"/>
                        <a:t>)</a:t>
                      </a:r>
                      <a:endParaRPr lang="en-US" sz="1600" dirty="0"/>
                    </a:p>
                  </a:txBody>
                  <a:tcPr marL="121920" marR="121920" marT="60960" marB="60960"/>
                </a:tc>
                <a:tc>
                  <a:txBody>
                    <a:bodyPr/>
                    <a:lstStyle/>
                    <a:p>
                      <a:pPr algn="ctr"/>
                      <a:r>
                        <a:rPr lang="en-US" sz="1600" dirty="0" smtClean="0"/>
                        <a:t>1uA (</a:t>
                      </a:r>
                      <a:r>
                        <a:rPr lang="en-US" sz="1600" dirty="0" err="1" smtClean="0"/>
                        <a:t>typ</a:t>
                      </a:r>
                      <a:r>
                        <a:rPr lang="en-US" sz="1600" dirty="0" smtClean="0"/>
                        <a:t>)</a:t>
                      </a:r>
                      <a:endParaRPr lang="en-US" sz="1600" dirty="0"/>
                    </a:p>
                  </a:txBody>
                  <a:tcPr marL="121920" marR="121920" marT="60960" marB="60960"/>
                </a:tc>
                <a:tc>
                  <a:txBody>
                    <a:bodyPr/>
                    <a:lstStyle/>
                    <a:p>
                      <a:pPr algn="ctr"/>
                      <a:r>
                        <a:rPr lang="en-US" sz="1600" dirty="0" smtClean="0"/>
                        <a:t>1uA (</a:t>
                      </a:r>
                      <a:r>
                        <a:rPr lang="en-US" sz="1600" dirty="0" err="1" smtClean="0"/>
                        <a:t>typ</a:t>
                      </a:r>
                      <a:r>
                        <a:rPr lang="en-US" sz="1600" dirty="0" smtClean="0"/>
                        <a:t>)</a:t>
                      </a:r>
                      <a:endParaRPr lang="en-US" sz="1600" dirty="0"/>
                    </a:p>
                  </a:txBody>
                  <a:tcPr marL="121920" marR="121920" marT="60960" marB="60960"/>
                </a:tc>
                <a:tc>
                  <a:txBody>
                    <a:bodyPr/>
                    <a:lstStyle/>
                    <a:p>
                      <a:pPr algn="ctr"/>
                      <a:r>
                        <a:rPr lang="en-US" sz="1600" dirty="0" smtClean="0"/>
                        <a:t>3.9uA (</a:t>
                      </a:r>
                      <a:r>
                        <a:rPr lang="en-US" sz="1600" dirty="0" err="1" smtClean="0"/>
                        <a:t>typ</a:t>
                      </a:r>
                      <a:r>
                        <a:rPr lang="en-US" sz="1600" dirty="0" smtClean="0"/>
                        <a:t>)</a:t>
                      </a:r>
                      <a:endParaRPr lang="en-US" sz="1600" dirty="0"/>
                    </a:p>
                  </a:txBody>
                  <a:tcPr marL="121920" marR="121920" marT="60960" marB="60960"/>
                </a:tc>
                <a:extLst>
                  <a:ext uri="{0D108BD9-81ED-4DB2-BD59-A6C34878D82A}">
                    <a16:rowId xmlns="" xmlns:a16="http://schemas.microsoft.com/office/drawing/2014/main" val="10008"/>
                  </a:ext>
                </a:extLst>
              </a:tr>
              <a:tr h="378929">
                <a:tc>
                  <a:txBody>
                    <a:bodyPr/>
                    <a:lstStyle/>
                    <a:p>
                      <a:r>
                        <a:rPr lang="en-US" sz="1600" dirty="0" err="1" smtClean="0"/>
                        <a:t>Icc</a:t>
                      </a:r>
                      <a:endParaRPr lang="en-US" sz="1600" dirty="0"/>
                    </a:p>
                  </a:txBody>
                  <a:tcPr marL="121920" marR="121920" marT="60960" marB="60960"/>
                </a:tc>
                <a:tc>
                  <a:txBody>
                    <a:bodyPr/>
                    <a:lstStyle/>
                    <a:p>
                      <a:pPr algn="ctr"/>
                      <a:r>
                        <a:rPr lang="en-US" sz="1600" b="1" dirty="0" smtClean="0"/>
                        <a:t>60uA (max)</a:t>
                      </a:r>
                      <a:endParaRPr lang="en-US" sz="1600" b="1" dirty="0"/>
                    </a:p>
                  </a:txBody>
                  <a:tcPr marL="121920" marR="121920" marT="60960" marB="60960"/>
                </a:tc>
                <a:tc>
                  <a:txBody>
                    <a:bodyPr/>
                    <a:lstStyle/>
                    <a:p>
                      <a:pPr algn="ctr"/>
                      <a:r>
                        <a:rPr lang="en-US" sz="1600" dirty="0" smtClean="0"/>
                        <a:t>65uA (max)</a:t>
                      </a:r>
                      <a:endParaRPr lang="en-US" sz="1600" dirty="0"/>
                    </a:p>
                  </a:txBody>
                  <a:tcPr marL="121920" marR="121920" marT="60960" marB="60960"/>
                </a:tc>
                <a:tc>
                  <a:txBody>
                    <a:bodyPr/>
                    <a:lstStyle/>
                    <a:p>
                      <a:pPr algn="ctr"/>
                      <a:r>
                        <a:rPr lang="en-US" sz="1600" dirty="0" smtClean="0"/>
                        <a:t>400uA (max)</a:t>
                      </a:r>
                      <a:endParaRPr lang="en-US" sz="1600" dirty="0"/>
                    </a:p>
                  </a:txBody>
                  <a:tcPr marL="121920" marR="121920" marT="60960" marB="6096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547793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Autofit/>
          </a:bodyPr>
          <a:lstStyle/>
          <a:p>
            <a:pPr algn="ctr"/>
            <a:r>
              <a:rPr lang="en-US" sz="3733" dirty="0">
                <a:solidFill>
                  <a:schemeClr val="bg1"/>
                </a:solidFill>
                <a:latin typeface="L Helvetica Light"/>
                <a:cs typeface="L Helvetica Light"/>
              </a:rPr>
              <a:t>THANK YOU</a:t>
            </a:r>
            <a:endParaRPr lang="en-US" sz="3733" cap="all" dirty="0">
              <a:solidFill>
                <a:schemeClr val="bg1"/>
              </a:solidFill>
              <a:latin typeface="L Helvetica Light"/>
              <a:cs typeface="L Helvetica Light"/>
            </a:endParaRPr>
          </a:p>
        </p:txBody>
      </p:sp>
      <p:sp>
        <p:nvSpPr>
          <p:cNvPr id="5" name="Rectangle 4"/>
          <p:cNvSpPr/>
          <p:nvPr/>
        </p:nvSpPr>
        <p:spPr>
          <a:xfrm>
            <a:off x="3453625" y="1876329"/>
            <a:ext cx="5114350" cy="1231106"/>
          </a:xfrm>
          <a:prstGeom prst="rect">
            <a:avLst/>
          </a:prstGeom>
          <a:noFill/>
        </p:spPr>
        <p:txBody>
          <a:bodyPr wrap="none" lIns="121920" tIns="60960" rIns="121920" bIns="60960">
            <a:spAutoFit/>
          </a:bodyPr>
          <a:lstStyle/>
          <a:p>
            <a:pPr algn="ctr"/>
            <a:r>
              <a:rPr lang="en-US" sz="7200" b="1" smtClean="0">
                <a:ln w="10541" cmpd="sng">
                  <a:solidFill>
                    <a:schemeClr val="accent1">
                      <a:shade val="88000"/>
                      <a:satMod val="110000"/>
                    </a:schemeClr>
                  </a:solidFill>
                  <a:prstDash val="solid"/>
                </a:ln>
                <a:solidFill>
                  <a:schemeClr val="accent5">
                    <a:lumMod val="75000"/>
                  </a:schemeClr>
                </a:solidFill>
                <a:latin typeface="+mj-lt"/>
                <a:ea typeface="Calibri" charset="0"/>
                <a:cs typeface="Calibri" charset="0"/>
              </a:rPr>
              <a:t>THANK YOU!</a:t>
            </a:r>
            <a:endParaRPr lang="en-US" sz="7200" b="1" dirty="0">
              <a:ln w="10541" cmpd="sng">
                <a:solidFill>
                  <a:schemeClr val="accent1">
                    <a:shade val="88000"/>
                    <a:satMod val="110000"/>
                  </a:schemeClr>
                </a:solidFill>
                <a:prstDash val="solid"/>
              </a:ln>
              <a:solidFill>
                <a:schemeClr val="accent5">
                  <a:lumMod val="75000"/>
                </a:schemeClr>
              </a:solidFill>
              <a:latin typeface="+mj-lt"/>
              <a:ea typeface="Calibri" charset="0"/>
              <a:cs typeface="Calibri" charset="0"/>
            </a:endParaRPr>
          </a:p>
        </p:txBody>
      </p:sp>
    </p:spTree>
    <p:extLst>
      <p:ext uri="{BB962C8B-B14F-4D97-AF65-F5344CB8AC3E}">
        <p14:creationId xmlns:p14="http://schemas.microsoft.com/office/powerpoint/2010/main" val="89878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굴림" pitchFamily="50" charset="-127"/>
                <a:cs typeface="Arial" pitchFamily="34" charset="0"/>
              </a:rPr>
              <a:t>Power Switch in application - I</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4</a:t>
            </a:fld>
            <a:endParaRPr lang="en-US" dirty="0"/>
          </a:p>
        </p:txBody>
      </p:sp>
      <p:pic>
        <p:nvPicPr>
          <p:cNvPr id="10" name="Picture 9" descr="Travel Adapter.jpg"/>
          <p:cNvPicPr>
            <a:picLocks noChangeAspect="1"/>
          </p:cNvPicPr>
          <p:nvPr/>
        </p:nvPicPr>
        <p:blipFill>
          <a:blip r:embed="rId2" cstate="print"/>
          <a:stretch>
            <a:fillRect/>
          </a:stretch>
        </p:blipFill>
        <p:spPr>
          <a:xfrm rot="10800000">
            <a:off x="1034737" y="1602446"/>
            <a:ext cx="1645408" cy="1182874"/>
          </a:xfrm>
          <a:prstGeom prst="rect">
            <a:avLst/>
          </a:prstGeom>
        </p:spPr>
      </p:pic>
      <p:sp>
        <p:nvSpPr>
          <p:cNvPr id="11" name="Rounded Rectangle 10"/>
          <p:cNvSpPr/>
          <p:nvPr/>
        </p:nvSpPr>
        <p:spPr>
          <a:xfrm>
            <a:off x="4180739" y="1396866"/>
            <a:ext cx="6823234" cy="404797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12" name="Rectangle 11"/>
          <p:cNvSpPr/>
          <p:nvPr/>
        </p:nvSpPr>
        <p:spPr>
          <a:xfrm>
            <a:off x="1228314" y="1294076"/>
            <a:ext cx="1161464" cy="449466"/>
          </a:xfrm>
          <a:prstGeom prst="rect">
            <a:avLst/>
          </a:prstGeom>
          <a:solidFill>
            <a:schemeClr val="accent2"/>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bg1"/>
                </a:solidFill>
                <a:latin typeface="Helvetica" pitchFamily="34" charset="0"/>
                <a:cs typeface="Helvetica" pitchFamily="34" charset="0"/>
              </a:rPr>
              <a:t>Travel Adapter</a:t>
            </a:r>
            <a:endParaRPr lang="en-US" sz="1200" b="1" dirty="0">
              <a:solidFill>
                <a:schemeClr val="bg1"/>
              </a:solidFill>
              <a:latin typeface="Helvetica" pitchFamily="34" charset="0"/>
              <a:cs typeface="Helvetica" pitchFamily="34" charset="0"/>
            </a:endParaRPr>
          </a:p>
        </p:txBody>
      </p:sp>
      <p:cxnSp>
        <p:nvCxnSpPr>
          <p:cNvPr id="13" name="Straight Arrow Connector 12"/>
          <p:cNvCxnSpPr/>
          <p:nvPr/>
        </p:nvCxnSpPr>
        <p:spPr>
          <a:xfrm flipV="1">
            <a:off x="4422341" y="2215861"/>
            <a:ext cx="755039" cy="3324"/>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9068198" y="3728434"/>
            <a:ext cx="1548619" cy="861338"/>
          </a:xfrm>
          <a:prstGeom prst="rect">
            <a:avLst/>
          </a:prstGeom>
          <a:solidFill>
            <a:schemeClr val="bg2">
              <a:lumMod val="50000"/>
            </a:schemeClr>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latin typeface="Helvetica" pitchFamily="34" charset="0"/>
                <a:cs typeface="Helvetica" pitchFamily="34" charset="0"/>
              </a:rPr>
              <a:t>Application processor</a:t>
            </a:r>
            <a:endParaRPr lang="en-US" sz="1400" b="1" dirty="0">
              <a:solidFill>
                <a:schemeClr val="bg1"/>
              </a:solidFill>
              <a:latin typeface="Helvetica" pitchFamily="34" charset="0"/>
              <a:cs typeface="Helvetica" pitchFamily="34" charset="0"/>
            </a:endParaRPr>
          </a:p>
        </p:txBody>
      </p:sp>
      <p:cxnSp>
        <p:nvCxnSpPr>
          <p:cNvPr id="15" name="Straight Arrow Connector 14"/>
          <p:cNvCxnSpPr>
            <a:stCxn id="19" idx="3"/>
            <a:endCxn id="14" idx="1"/>
          </p:cNvCxnSpPr>
          <p:nvPr/>
        </p:nvCxnSpPr>
        <p:spPr>
          <a:xfrm>
            <a:off x="8086909" y="4156610"/>
            <a:ext cx="981289" cy="2493"/>
          </a:xfrm>
          <a:prstGeom prst="straightConnector1">
            <a:avLst/>
          </a:prstGeom>
          <a:ln w="12700">
            <a:solidFill>
              <a:srgbClr val="0000FF"/>
            </a:solidFill>
            <a:prstDash val="solid"/>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16" name="Flowchart: Connector 159"/>
          <p:cNvSpPr/>
          <p:nvPr/>
        </p:nvSpPr>
        <p:spPr>
          <a:xfrm>
            <a:off x="9501128" y="2133972"/>
            <a:ext cx="104767" cy="81636"/>
          </a:xfrm>
          <a:prstGeom prst="flowChartConnector">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177382" y="1780090"/>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267203" y="2157158"/>
            <a:ext cx="1085718" cy="346676"/>
          </a:xfrm>
          <a:prstGeom prst="rect">
            <a:avLst/>
          </a:prstGeom>
          <a:solidFill>
            <a:schemeClr val="accent1"/>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OVP/OCP MUS</a:t>
            </a:r>
          </a:p>
        </p:txBody>
      </p:sp>
      <p:sp>
        <p:nvSpPr>
          <p:cNvPr id="19" name="Rectangle 18"/>
          <p:cNvSpPr/>
          <p:nvPr/>
        </p:nvSpPr>
        <p:spPr>
          <a:xfrm>
            <a:off x="6824522" y="3755972"/>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914344" y="4136321"/>
            <a:ext cx="1085718" cy="346676"/>
          </a:xfrm>
          <a:prstGeom prst="rect">
            <a:avLst/>
          </a:prstGeom>
          <a:solidFill>
            <a:schemeClr val="accent1"/>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Load switch</a:t>
            </a:r>
            <a:endParaRPr lang="en-US" sz="800" dirty="0">
              <a:solidFill>
                <a:schemeClr val="bg1"/>
              </a:solidFill>
              <a:latin typeface="Helvetica" pitchFamily="34" charset="0"/>
              <a:cs typeface="Helvetica" pitchFamily="34" charset="0"/>
            </a:endParaRPr>
          </a:p>
        </p:txBody>
      </p:sp>
      <p:sp>
        <p:nvSpPr>
          <p:cNvPr id="21" name="TextBox 20"/>
          <p:cNvSpPr txBox="1"/>
          <p:nvPr/>
        </p:nvSpPr>
        <p:spPr>
          <a:xfrm>
            <a:off x="5003073" y="4865944"/>
            <a:ext cx="4936223" cy="539728"/>
          </a:xfrm>
          <a:prstGeom prst="rect">
            <a:avLst/>
          </a:prstGeom>
          <a:noFill/>
        </p:spPr>
        <p:txBody>
          <a:bodyPr wrap="square" rtlCol="0">
            <a:spAutoFit/>
          </a:bodyPr>
          <a:lstStyle/>
          <a:p>
            <a:pPr algn="ctr"/>
            <a:r>
              <a:rPr lang="en-US" sz="2000" b="1" dirty="0" smtClean="0">
                <a:solidFill>
                  <a:schemeClr val="bg2">
                    <a:lumMod val="25000"/>
                  </a:schemeClr>
                </a:solidFill>
                <a:latin typeface="Helvetica" pitchFamily="34" charset="0"/>
                <a:cs typeface="Helvetica" pitchFamily="34" charset="0"/>
              </a:rPr>
              <a:t>Mobile Device / Computing</a:t>
            </a:r>
            <a:endParaRPr lang="en-US" sz="2000" b="1" dirty="0">
              <a:solidFill>
                <a:schemeClr val="bg2">
                  <a:lumMod val="25000"/>
                </a:schemeClr>
              </a:solidFill>
              <a:latin typeface="Helvetica" pitchFamily="34" charset="0"/>
              <a:cs typeface="Helvetica" pitchFamily="34" charset="0"/>
            </a:endParaRPr>
          </a:p>
        </p:txBody>
      </p:sp>
      <p:cxnSp>
        <p:nvCxnSpPr>
          <p:cNvPr id="22" name="Straight Arrow Connector 21"/>
          <p:cNvCxnSpPr/>
          <p:nvPr/>
        </p:nvCxnSpPr>
        <p:spPr>
          <a:xfrm flipV="1">
            <a:off x="6364691" y="4202458"/>
            <a:ext cx="380579" cy="1747"/>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pic>
        <p:nvPicPr>
          <p:cNvPr id="23" name="Picture 2"/>
          <p:cNvPicPr>
            <a:picLocks noChangeAspect="1" noChangeArrowheads="1"/>
          </p:cNvPicPr>
          <p:nvPr/>
        </p:nvPicPr>
        <p:blipFill>
          <a:blip r:embed="rId3" cstate="print"/>
          <a:srcRect/>
          <a:stretch>
            <a:fillRect/>
          </a:stretch>
        </p:blipFill>
        <p:spPr bwMode="auto">
          <a:xfrm rot="5400000">
            <a:off x="9192372" y="2403381"/>
            <a:ext cx="913117" cy="1161464"/>
          </a:xfrm>
          <a:prstGeom prst="rect">
            <a:avLst/>
          </a:prstGeom>
          <a:noFill/>
          <a:ln w="9525">
            <a:noFill/>
            <a:miter lim="800000"/>
            <a:headEnd/>
            <a:tailEnd/>
          </a:ln>
        </p:spPr>
      </p:pic>
      <p:cxnSp>
        <p:nvCxnSpPr>
          <p:cNvPr id="24" name="Straight Arrow Connector 23"/>
          <p:cNvCxnSpPr/>
          <p:nvPr/>
        </p:nvCxnSpPr>
        <p:spPr>
          <a:xfrm>
            <a:off x="9552142" y="3440672"/>
            <a:ext cx="0" cy="2175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5" name="Picture 1"/>
          <p:cNvPicPr>
            <a:picLocks noChangeAspect="1" noChangeArrowheads="1"/>
          </p:cNvPicPr>
          <p:nvPr/>
        </p:nvPicPr>
        <p:blipFill>
          <a:blip r:embed="rId4" cstate="print"/>
          <a:srcRect/>
          <a:stretch>
            <a:fillRect/>
          </a:stretch>
        </p:blipFill>
        <p:spPr bwMode="auto">
          <a:xfrm>
            <a:off x="5583805" y="1808025"/>
            <a:ext cx="338760" cy="308370"/>
          </a:xfrm>
          <a:prstGeom prst="rect">
            <a:avLst/>
          </a:prstGeom>
          <a:noFill/>
          <a:ln w="9525">
            <a:noFill/>
            <a:miter lim="800000"/>
            <a:headEnd/>
            <a:tailEnd/>
          </a:ln>
        </p:spPr>
      </p:pic>
      <p:pic>
        <p:nvPicPr>
          <p:cNvPr id="26" name="Picture 1"/>
          <p:cNvPicPr>
            <a:picLocks noChangeAspect="1" noChangeArrowheads="1"/>
          </p:cNvPicPr>
          <p:nvPr/>
        </p:nvPicPr>
        <p:blipFill>
          <a:blip r:embed="rId4" cstate="print"/>
          <a:srcRect/>
          <a:stretch>
            <a:fillRect/>
          </a:stretch>
        </p:blipFill>
        <p:spPr bwMode="auto">
          <a:xfrm>
            <a:off x="7277607" y="3761034"/>
            <a:ext cx="338760" cy="308370"/>
          </a:xfrm>
          <a:prstGeom prst="rect">
            <a:avLst/>
          </a:prstGeom>
          <a:noFill/>
          <a:ln w="9525">
            <a:noFill/>
            <a:miter lim="800000"/>
            <a:headEnd/>
            <a:tailEnd/>
          </a:ln>
        </p:spPr>
      </p:pic>
      <p:sp>
        <p:nvSpPr>
          <p:cNvPr id="27" name="TextBox 26"/>
          <p:cNvSpPr txBox="1"/>
          <p:nvPr/>
        </p:nvSpPr>
        <p:spPr>
          <a:xfrm>
            <a:off x="4422341" y="3863823"/>
            <a:ext cx="1258253" cy="498210"/>
          </a:xfrm>
          <a:prstGeom prst="rect">
            <a:avLst/>
          </a:prstGeom>
          <a:solidFill>
            <a:schemeClr val="bg1"/>
          </a:solidFill>
        </p:spPr>
        <p:txBody>
          <a:bodyPr wrap="square" rtlCol="0">
            <a:spAutoFit/>
          </a:bodyPr>
          <a:lstStyle/>
          <a:p>
            <a:r>
              <a:rPr lang="en-US" sz="900" b="1" dirty="0" smtClean="0"/>
              <a:t>Fingerprint module</a:t>
            </a:r>
            <a:endParaRPr lang="en-US" sz="900" b="1" dirty="0"/>
          </a:p>
        </p:txBody>
      </p:sp>
      <p:pic>
        <p:nvPicPr>
          <p:cNvPr id="28" name="Picture 27" descr="fingerprint module.jpg"/>
          <p:cNvPicPr>
            <a:picLocks noChangeAspect="1"/>
          </p:cNvPicPr>
          <p:nvPr/>
        </p:nvPicPr>
        <p:blipFill>
          <a:blip r:embed="rId5" cstate="print"/>
          <a:stretch>
            <a:fillRect/>
          </a:stretch>
        </p:blipFill>
        <p:spPr>
          <a:xfrm flipH="1">
            <a:off x="5465347" y="3761034"/>
            <a:ext cx="795979" cy="707967"/>
          </a:xfrm>
          <a:prstGeom prst="rect">
            <a:avLst/>
          </a:prstGeom>
        </p:spPr>
      </p:pic>
      <p:sp>
        <p:nvSpPr>
          <p:cNvPr id="29" name="Rectangle 28"/>
          <p:cNvSpPr/>
          <p:nvPr/>
        </p:nvSpPr>
        <p:spPr>
          <a:xfrm>
            <a:off x="4228763" y="1910815"/>
            <a:ext cx="193577" cy="1233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2583356" y="1808025"/>
            <a:ext cx="1597382" cy="719529"/>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smtClean="0"/>
              <a:t>Input</a:t>
            </a:r>
            <a:endParaRPr lang="en-US" b="1" dirty="0"/>
          </a:p>
        </p:txBody>
      </p:sp>
      <p:sp>
        <p:nvSpPr>
          <p:cNvPr id="31" name="Rectangle 30"/>
          <p:cNvSpPr/>
          <p:nvPr/>
        </p:nvSpPr>
        <p:spPr>
          <a:xfrm>
            <a:off x="6745269" y="1744400"/>
            <a:ext cx="1935774" cy="1541848"/>
          </a:xfrm>
          <a:prstGeom prst="rect">
            <a:avLst/>
          </a:prstGeom>
          <a:solidFill>
            <a:schemeClr val="accent3">
              <a:lumMod val="50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2" name="TextBox 31"/>
          <p:cNvSpPr txBox="1"/>
          <p:nvPr/>
        </p:nvSpPr>
        <p:spPr>
          <a:xfrm>
            <a:off x="2887044" y="3229856"/>
            <a:ext cx="3194027" cy="622762"/>
          </a:xfrm>
          <a:prstGeom prst="rect">
            <a:avLst/>
          </a:prstGeom>
          <a:noFill/>
        </p:spPr>
        <p:txBody>
          <a:bodyPr wrap="square" rtlCol="0">
            <a:spAutoFit/>
          </a:bodyPr>
          <a:lstStyle/>
          <a:p>
            <a:pPr algn="ctr"/>
            <a:r>
              <a:rPr lang="en-US" sz="1200" b="1" dirty="0" smtClean="0">
                <a:solidFill>
                  <a:schemeClr val="bg2">
                    <a:lumMod val="25000"/>
                  </a:schemeClr>
                </a:solidFill>
                <a:latin typeface="Helvetica" pitchFamily="34" charset="0"/>
                <a:cs typeface="Helvetica" pitchFamily="34" charset="0"/>
              </a:rPr>
              <a:t>USB port </a:t>
            </a:r>
          </a:p>
          <a:p>
            <a:pPr algn="ctr"/>
            <a:r>
              <a:rPr lang="en-US" sz="1200" b="1" dirty="0" smtClean="0">
                <a:solidFill>
                  <a:schemeClr val="bg2">
                    <a:lumMod val="25000"/>
                  </a:schemeClr>
                </a:solidFill>
                <a:latin typeface="Helvetica" pitchFamily="34" charset="0"/>
                <a:cs typeface="Helvetica" pitchFamily="34" charset="0"/>
              </a:rPr>
              <a:t>Micro B or Type C</a:t>
            </a:r>
            <a:endParaRPr lang="en-US" sz="1200" b="1" dirty="0">
              <a:solidFill>
                <a:schemeClr val="bg2">
                  <a:lumMod val="25000"/>
                </a:schemeClr>
              </a:solidFill>
              <a:latin typeface="Helvetica" pitchFamily="34" charset="0"/>
              <a:cs typeface="Helvetica" pitchFamily="34" charset="0"/>
            </a:endParaRPr>
          </a:p>
        </p:txBody>
      </p:sp>
      <p:sp>
        <p:nvSpPr>
          <p:cNvPr id="33" name="Left Arrow 32"/>
          <p:cNvSpPr/>
          <p:nvPr/>
        </p:nvSpPr>
        <p:spPr>
          <a:xfrm rot="20216453">
            <a:off x="2057679" y="3418442"/>
            <a:ext cx="1742196" cy="616739"/>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OUTPUT</a:t>
            </a:r>
            <a:endParaRPr lang="en-US" b="1" dirty="0"/>
          </a:p>
        </p:txBody>
      </p:sp>
      <p:sp>
        <p:nvSpPr>
          <p:cNvPr id="34" name="Cloud 33"/>
          <p:cNvSpPr/>
          <p:nvPr/>
        </p:nvSpPr>
        <p:spPr>
          <a:xfrm>
            <a:off x="2329284" y="4084065"/>
            <a:ext cx="1610785" cy="1233479"/>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OTG function</a:t>
            </a:r>
            <a:endParaRPr lang="en-US" dirty="0"/>
          </a:p>
        </p:txBody>
      </p:sp>
      <p:pic>
        <p:nvPicPr>
          <p:cNvPr id="35" name="Picture 1"/>
          <p:cNvPicPr>
            <a:picLocks noChangeAspect="1" noChangeArrowheads="1"/>
          </p:cNvPicPr>
          <p:nvPr/>
        </p:nvPicPr>
        <p:blipFill>
          <a:blip r:embed="rId6" cstate="print"/>
          <a:srcRect/>
          <a:stretch>
            <a:fillRect/>
          </a:stretch>
        </p:blipFill>
        <p:spPr bwMode="auto">
          <a:xfrm>
            <a:off x="860716" y="3541237"/>
            <a:ext cx="1076774" cy="1734580"/>
          </a:xfrm>
          <a:prstGeom prst="rect">
            <a:avLst/>
          </a:prstGeom>
          <a:noFill/>
          <a:ln w="9525">
            <a:noFill/>
            <a:miter lim="800000"/>
            <a:headEnd/>
            <a:tailEnd/>
          </a:ln>
        </p:spPr>
      </p:pic>
      <p:sp>
        <p:nvSpPr>
          <p:cNvPr id="36" name="Rectangle 35"/>
          <p:cNvSpPr/>
          <p:nvPr/>
        </p:nvSpPr>
        <p:spPr>
          <a:xfrm>
            <a:off x="6820356" y="1778345"/>
            <a:ext cx="1262387" cy="80127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6910177" y="2158693"/>
            <a:ext cx="1085718" cy="346676"/>
          </a:xfrm>
          <a:prstGeom prst="rect">
            <a:avLst/>
          </a:prstGeom>
          <a:solidFill>
            <a:schemeClr val="accent2"/>
          </a:solidFill>
          <a:ln>
            <a:noFill/>
          </a:ln>
          <a:effectLst>
            <a:outerShdw blurRad="50800" dist="38100" dir="2700000" algn="tl" rotWithShape="0">
              <a:schemeClr val="tx1">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bg1"/>
                </a:solidFill>
                <a:latin typeface="Helvetica" pitchFamily="34" charset="0"/>
                <a:cs typeface="Helvetica" pitchFamily="34" charset="0"/>
              </a:rPr>
              <a:t>Battery charger</a:t>
            </a:r>
            <a:endParaRPr lang="en-US" sz="800" dirty="0">
              <a:solidFill>
                <a:schemeClr val="bg1"/>
              </a:solidFill>
              <a:latin typeface="Helvetica" pitchFamily="34" charset="0"/>
              <a:cs typeface="Helvetica" pitchFamily="34" charset="0"/>
            </a:endParaRPr>
          </a:p>
        </p:txBody>
      </p:sp>
      <p:pic>
        <p:nvPicPr>
          <p:cNvPr id="38" name="Picture 1"/>
          <p:cNvPicPr>
            <a:picLocks noChangeAspect="1" noChangeArrowheads="1"/>
          </p:cNvPicPr>
          <p:nvPr/>
        </p:nvPicPr>
        <p:blipFill>
          <a:blip r:embed="rId4" cstate="print"/>
          <a:srcRect/>
          <a:stretch>
            <a:fillRect/>
          </a:stretch>
        </p:blipFill>
        <p:spPr bwMode="auto">
          <a:xfrm>
            <a:off x="7277607" y="1808025"/>
            <a:ext cx="338760" cy="308370"/>
          </a:xfrm>
          <a:prstGeom prst="rect">
            <a:avLst/>
          </a:prstGeom>
          <a:noFill/>
          <a:ln w="9525">
            <a:noFill/>
            <a:miter lim="800000"/>
            <a:headEnd/>
            <a:tailEnd/>
          </a:ln>
        </p:spPr>
      </p:pic>
      <p:cxnSp>
        <p:nvCxnSpPr>
          <p:cNvPr id="39" name="Straight Arrow Connector 38"/>
          <p:cNvCxnSpPr>
            <a:stCxn id="17" idx="3"/>
          </p:cNvCxnSpPr>
          <p:nvPr/>
        </p:nvCxnSpPr>
        <p:spPr>
          <a:xfrm flipV="1">
            <a:off x="6439769" y="2155559"/>
            <a:ext cx="305500" cy="25169"/>
          </a:xfrm>
          <a:prstGeom prst="straightConnector1">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cxnSp>
        <p:nvCxnSpPr>
          <p:cNvPr id="40" name="Elbow Connector 85"/>
          <p:cNvCxnSpPr/>
          <p:nvPr/>
        </p:nvCxnSpPr>
        <p:spPr>
          <a:xfrm>
            <a:off x="8681043" y="2155559"/>
            <a:ext cx="868924" cy="414188"/>
          </a:xfrm>
          <a:prstGeom prst="bentConnector3">
            <a:avLst>
              <a:gd name="adj1" fmla="val 101157"/>
            </a:avLst>
          </a:prstGeom>
          <a:ln w="12700">
            <a:solidFill>
              <a:srgbClr val="FF0000"/>
            </a:solidFill>
            <a:headEnd type="stealth"/>
            <a:tailEnd type="stealth"/>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938847" y="2871073"/>
            <a:ext cx="2710083" cy="415175"/>
          </a:xfrm>
          <a:prstGeom prst="rect">
            <a:avLst/>
          </a:prstGeom>
          <a:noFill/>
        </p:spPr>
        <p:txBody>
          <a:bodyPr wrap="square" rtlCol="0">
            <a:spAutoFit/>
          </a:bodyPr>
          <a:lstStyle/>
          <a:p>
            <a:pPr algn="ctr"/>
            <a:r>
              <a:rPr lang="en-US" sz="1400" dirty="0" smtClean="0">
                <a:ln w="18415" cmpd="sng">
                  <a:solidFill>
                    <a:srgbClr val="FFFFFF"/>
                  </a:solidFill>
                  <a:prstDash val="solid"/>
                </a:ln>
                <a:solidFill>
                  <a:schemeClr val="bg1"/>
                </a:solidFill>
                <a:latin typeface="Helvetica" pitchFamily="34" charset="0"/>
                <a:cs typeface="Helvetica" pitchFamily="34" charset="0"/>
              </a:rPr>
              <a:t>PMIC</a:t>
            </a:r>
            <a:endParaRPr lang="en-US" sz="1400" dirty="0">
              <a:ln w="18415" cmpd="sng">
                <a:solidFill>
                  <a:srgbClr val="FFFFFF"/>
                </a:solidFill>
                <a:prstDash val="solid"/>
              </a:ln>
              <a:solidFill>
                <a:schemeClr val="bg1"/>
              </a:solidFill>
              <a:latin typeface="Helvetica" pitchFamily="34" charset="0"/>
              <a:cs typeface="Helvetica" pitchFamily="34" charset="0"/>
            </a:endParaRPr>
          </a:p>
        </p:txBody>
      </p:sp>
      <p:sp>
        <p:nvSpPr>
          <p:cNvPr id="42" name="Rectangle 41"/>
          <p:cNvSpPr/>
          <p:nvPr/>
        </p:nvSpPr>
        <p:spPr>
          <a:xfrm>
            <a:off x="710297" y="1202396"/>
            <a:ext cx="9747015" cy="2062670"/>
          </a:xfrm>
          <a:prstGeom prst="rect">
            <a:avLst/>
          </a:prstGeom>
          <a:no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9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903" y="0"/>
            <a:ext cx="11231880" cy="698485"/>
          </a:xfrm>
        </p:spPr>
        <p:txBody>
          <a:bodyPr>
            <a:normAutofit fontScale="90000"/>
          </a:bodyPr>
          <a:lstStyle/>
          <a:p>
            <a:r>
              <a:rPr lang="en-US" altLang="ko-KR" sz="3600" dirty="0">
                <a:ea typeface="굴림" pitchFamily="50" charset="-127"/>
                <a:cs typeface="Arial" pitchFamily="34" charset="0"/>
              </a:rPr>
              <a:t>Why Portable Surge Protection?</a:t>
            </a:r>
            <a:br>
              <a:rPr lang="en-US" altLang="ko-KR" sz="3600" dirty="0">
                <a:ea typeface="굴림" pitchFamily="50" charset="-127"/>
                <a:cs typeface="Arial" pitchFamily="34" charset="0"/>
              </a:rPr>
            </a:br>
            <a:r>
              <a:rPr lang="en-US" altLang="ko-KR" sz="2200" dirty="0">
                <a:ea typeface="굴림" pitchFamily="50" charset="-127"/>
                <a:cs typeface="Arial" pitchFamily="34" charset="0"/>
              </a:rPr>
              <a:t>-- Surge pulse path from AC power</a:t>
            </a:r>
            <a:endParaRPr lang="en-US" sz="2200"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5</a:t>
            </a:fld>
            <a:endParaRPr lang="en-US" dirty="0"/>
          </a:p>
        </p:txBody>
      </p:sp>
      <p:cxnSp>
        <p:nvCxnSpPr>
          <p:cNvPr id="6" name="Straight Arrow Connector 5"/>
          <p:cNvCxnSpPr/>
          <p:nvPr/>
        </p:nvCxnSpPr>
        <p:spPr>
          <a:xfrm flipV="1">
            <a:off x="2984290" y="1735922"/>
            <a:ext cx="1702865" cy="13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8607606" y="1270711"/>
            <a:ext cx="1526712" cy="1245858"/>
          </a:xfrm>
          <a:prstGeom prst="rect">
            <a:avLst/>
          </a:prstGeom>
          <a:noFill/>
          <a:ln w="9525">
            <a:noFill/>
            <a:miter lim="800000"/>
            <a:headEnd/>
            <a:tailEnd/>
          </a:ln>
        </p:spPr>
      </p:pic>
      <p:cxnSp>
        <p:nvCxnSpPr>
          <p:cNvPr id="8" name="Straight Arrow Connector 7"/>
          <p:cNvCxnSpPr/>
          <p:nvPr/>
        </p:nvCxnSpPr>
        <p:spPr>
          <a:xfrm>
            <a:off x="6217395" y="1771707"/>
            <a:ext cx="239021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7463" y="2452307"/>
            <a:ext cx="1284215" cy="830997"/>
          </a:xfrm>
          <a:prstGeom prst="rect">
            <a:avLst/>
          </a:prstGeom>
          <a:noFill/>
          <a:ln>
            <a:solidFill>
              <a:srgbClr val="92D050"/>
            </a:solidFill>
          </a:ln>
        </p:spPr>
        <p:txBody>
          <a:bodyPr wrap="square" rtlCol="0">
            <a:spAutoFit/>
          </a:bodyPr>
          <a:lstStyle/>
          <a:p>
            <a:r>
              <a:rPr lang="en-US" sz="1200" dirty="0" smtClean="0"/>
              <a:t>Possible ±2kV surge pulse transient from lightning strike*</a:t>
            </a:r>
            <a:endParaRPr lang="en-US" sz="1200" dirty="0"/>
          </a:p>
        </p:txBody>
      </p:sp>
      <p:cxnSp>
        <p:nvCxnSpPr>
          <p:cNvPr id="10" name="Straight Arrow Connector 9"/>
          <p:cNvCxnSpPr/>
          <p:nvPr/>
        </p:nvCxnSpPr>
        <p:spPr>
          <a:xfrm>
            <a:off x="2834060" y="2858326"/>
            <a:ext cx="1448819" cy="756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83518" y="2636531"/>
            <a:ext cx="928834" cy="513916"/>
          </a:xfrm>
          <a:prstGeom prst="rect">
            <a:avLst/>
          </a:prstGeom>
          <a:noFill/>
          <a:ln>
            <a:solidFill>
              <a:srgbClr val="92D050"/>
            </a:solidFill>
          </a:ln>
        </p:spPr>
        <p:txBody>
          <a:bodyPr wrap="square" rtlCol="0">
            <a:spAutoFit/>
          </a:bodyPr>
          <a:lstStyle/>
          <a:p>
            <a:r>
              <a:rPr lang="en-US" sz="1200" dirty="0" smtClean="0"/>
              <a:t>Rectifier &amp; Filter</a:t>
            </a:r>
          </a:p>
        </p:txBody>
      </p:sp>
      <p:sp>
        <p:nvSpPr>
          <p:cNvPr id="12" name="TextBox 11"/>
          <p:cNvSpPr txBox="1"/>
          <p:nvPr/>
        </p:nvSpPr>
        <p:spPr>
          <a:xfrm>
            <a:off x="8659783" y="2582062"/>
            <a:ext cx="1817576" cy="719483"/>
          </a:xfrm>
          <a:prstGeom prst="rect">
            <a:avLst/>
          </a:prstGeom>
          <a:noFill/>
          <a:ln>
            <a:solidFill>
              <a:srgbClr val="92D050"/>
            </a:solidFill>
          </a:ln>
        </p:spPr>
        <p:txBody>
          <a:bodyPr wrap="square" rtlCol="0">
            <a:spAutoFit/>
          </a:bodyPr>
          <a:lstStyle/>
          <a:p>
            <a:r>
              <a:rPr lang="en-US" sz="1200" dirty="0" smtClean="0"/>
              <a:t>Positive transient can be trickled down to cell phone</a:t>
            </a:r>
            <a:endParaRPr lang="en-US" sz="1200" dirty="0"/>
          </a:p>
        </p:txBody>
      </p:sp>
      <p:pic>
        <p:nvPicPr>
          <p:cNvPr id="13" name="Picture 2"/>
          <p:cNvPicPr>
            <a:picLocks noChangeAspect="1" noChangeArrowheads="1"/>
          </p:cNvPicPr>
          <p:nvPr/>
        </p:nvPicPr>
        <p:blipFill>
          <a:blip r:embed="rId3" cstate="print"/>
          <a:srcRect/>
          <a:stretch>
            <a:fillRect/>
          </a:stretch>
        </p:blipFill>
        <p:spPr bwMode="auto">
          <a:xfrm>
            <a:off x="2169612" y="1483454"/>
            <a:ext cx="695792" cy="626243"/>
          </a:xfrm>
          <a:prstGeom prst="rect">
            <a:avLst/>
          </a:prstGeom>
          <a:noFill/>
          <a:ln w="9525">
            <a:noFill/>
            <a:miter lim="800000"/>
            <a:headEnd/>
            <a:tailEnd/>
          </a:ln>
        </p:spPr>
      </p:pic>
      <p:pic>
        <p:nvPicPr>
          <p:cNvPr id="14" name="Picture 3"/>
          <p:cNvPicPr>
            <a:picLocks noChangeAspect="1" noChangeArrowheads="1"/>
          </p:cNvPicPr>
          <p:nvPr/>
        </p:nvPicPr>
        <p:blipFill>
          <a:blip r:embed="rId4" cstate="print"/>
          <a:srcRect/>
          <a:stretch>
            <a:fillRect/>
          </a:stretch>
        </p:blipFill>
        <p:spPr bwMode="auto">
          <a:xfrm>
            <a:off x="4921049" y="1516241"/>
            <a:ext cx="1115818" cy="569582"/>
          </a:xfrm>
          <a:prstGeom prst="rect">
            <a:avLst/>
          </a:prstGeom>
          <a:noFill/>
          <a:ln w="9525">
            <a:noFill/>
            <a:miter lim="800000"/>
            <a:headEnd/>
            <a:tailEnd/>
          </a:ln>
        </p:spPr>
      </p:pic>
      <p:sp>
        <p:nvSpPr>
          <p:cNvPr id="15" name="TextBox 14"/>
          <p:cNvSpPr txBox="1"/>
          <p:nvPr/>
        </p:nvSpPr>
        <p:spPr>
          <a:xfrm>
            <a:off x="4848210" y="2109696"/>
            <a:ext cx="1354229" cy="342611"/>
          </a:xfrm>
          <a:prstGeom prst="rect">
            <a:avLst/>
          </a:prstGeom>
          <a:noFill/>
        </p:spPr>
        <p:txBody>
          <a:bodyPr wrap="none" rtlCol="0">
            <a:spAutoFit/>
          </a:bodyPr>
          <a:lstStyle/>
          <a:p>
            <a:r>
              <a:rPr lang="en-US" sz="1400" dirty="0" smtClean="0"/>
              <a:t>Wall adaptor</a:t>
            </a:r>
            <a:endParaRPr lang="en-US" sz="1400" dirty="0"/>
          </a:p>
        </p:txBody>
      </p:sp>
      <p:sp>
        <p:nvSpPr>
          <p:cNvPr id="16" name="TextBox 15"/>
          <p:cNvSpPr txBox="1"/>
          <p:nvPr/>
        </p:nvSpPr>
        <p:spPr>
          <a:xfrm>
            <a:off x="4282879" y="2578882"/>
            <a:ext cx="1139326" cy="719483"/>
          </a:xfrm>
          <a:prstGeom prst="rect">
            <a:avLst/>
          </a:prstGeom>
          <a:noFill/>
          <a:ln>
            <a:solidFill>
              <a:srgbClr val="92D050"/>
            </a:solidFill>
          </a:ln>
        </p:spPr>
        <p:txBody>
          <a:bodyPr wrap="square" rtlCol="0">
            <a:spAutoFit/>
          </a:bodyPr>
          <a:lstStyle/>
          <a:p>
            <a:r>
              <a:rPr lang="en-US" sz="1200" dirty="0" smtClean="0"/>
              <a:t>Transformer  34 to 1 Turn Ratio</a:t>
            </a:r>
            <a:endParaRPr lang="en-US" sz="1200" dirty="0"/>
          </a:p>
        </p:txBody>
      </p:sp>
      <p:pic>
        <p:nvPicPr>
          <p:cNvPr id="17" name="Picture 2"/>
          <p:cNvPicPr>
            <a:picLocks noChangeAspect="1" noChangeArrowheads="1"/>
          </p:cNvPicPr>
          <p:nvPr/>
        </p:nvPicPr>
        <p:blipFill>
          <a:blip r:embed="rId5" cstate="print"/>
          <a:srcRect/>
          <a:stretch>
            <a:fillRect/>
          </a:stretch>
        </p:blipFill>
        <p:spPr bwMode="auto">
          <a:xfrm>
            <a:off x="1668441" y="3905617"/>
            <a:ext cx="2330441" cy="834990"/>
          </a:xfrm>
          <a:prstGeom prst="rect">
            <a:avLst/>
          </a:prstGeom>
          <a:noFill/>
          <a:ln w="9525">
            <a:noFill/>
            <a:miter lim="800000"/>
            <a:headEnd/>
            <a:tailEnd/>
          </a:ln>
        </p:spPr>
      </p:pic>
      <p:pic>
        <p:nvPicPr>
          <p:cNvPr id="18" name="Picture 2"/>
          <p:cNvPicPr>
            <a:picLocks noChangeAspect="1" noChangeArrowheads="1"/>
          </p:cNvPicPr>
          <p:nvPr/>
        </p:nvPicPr>
        <p:blipFill>
          <a:blip r:embed="rId6" cstate="print"/>
          <a:srcRect/>
          <a:stretch>
            <a:fillRect/>
          </a:stretch>
        </p:blipFill>
        <p:spPr bwMode="auto">
          <a:xfrm>
            <a:off x="5193338" y="4128297"/>
            <a:ext cx="1198513" cy="429424"/>
          </a:xfrm>
          <a:prstGeom prst="rect">
            <a:avLst/>
          </a:prstGeom>
          <a:noFill/>
          <a:ln w="9525">
            <a:noFill/>
            <a:miter lim="800000"/>
            <a:headEnd/>
            <a:tailEnd/>
          </a:ln>
        </p:spPr>
      </p:pic>
      <p:cxnSp>
        <p:nvCxnSpPr>
          <p:cNvPr id="19" name="Straight Connector 18"/>
          <p:cNvCxnSpPr/>
          <p:nvPr/>
        </p:nvCxnSpPr>
        <p:spPr>
          <a:xfrm>
            <a:off x="7458055" y="4130914"/>
            <a:ext cx="1236220" cy="0"/>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228101" y="3461215"/>
            <a:ext cx="1140670" cy="411133"/>
          </a:xfrm>
          <a:prstGeom prst="rect">
            <a:avLst/>
          </a:prstGeom>
          <a:noFill/>
        </p:spPr>
        <p:txBody>
          <a:bodyPr wrap="none" rtlCol="0">
            <a:spAutoFit/>
          </a:bodyPr>
          <a:lstStyle/>
          <a:p>
            <a:r>
              <a:rPr lang="en-US" dirty="0" smtClean="0"/>
              <a:t>120V</a:t>
            </a:r>
            <a:r>
              <a:rPr lang="en-US" baseline="-25000" dirty="0" smtClean="0"/>
              <a:t>RMS</a:t>
            </a:r>
            <a:endParaRPr lang="en-US" baseline="-25000" dirty="0"/>
          </a:p>
        </p:txBody>
      </p:sp>
      <p:sp>
        <p:nvSpPr>
          <p:cNvPr id="21" name="TextBox 20"/>
          <p:cNvSpPr txBox="1"/>
          <p:nvPr/>
        </p:nvSpPr>
        <p:spPr>
          <a:xfrm>
            <a:off x="5181644" y="3546040"/>
            <a:ext cx="1273933" cy="411133"/>
          </a:xfrm>
          <a:prstGeom prst="rect">
            <a:avLst/>
          </a:prstGeom>
          <a:noFill/>
        </p:spPr>
        <p:txBody>
          <a:bodyPr wrap="square" rtlCol="0">
            <a:spAutoFit/>
          </a:bodyPr>
          <a:lstStyle/>
          <a:p>
            <a:r>
              <a:rPr lang="en-US" dirty="0" smtClean="0"/>
              <a:t>5/√2V</a:t>
            </a:r>
            <a:r>
              <a:rPr lang="en-US" baseline="-25000" dirty="0" smtClean="0"/>
              <a:t>RMS</a:t>
            </a:r>
            <a:endParaRPr lang="en-US" baseline="-25000" dirty="0"/>
          </a:p>
        </p:txBody>
      </p:sp>
      <p:sp>
        <p:nvSpPr>
          <p:cNvPr id="22" name="TextBox 21"/>
          <p:cNvSpPr txBox="1"/>
          <p:nvPr/>
        </p:nvSpPr>
        <p:spPr>
          <a:xfrm>
            <a:off x="7438024" y="3569631"/>
            <a:ext cx="730757" cy="411133"/>
          </a:xfrm>
          <a:prstGeom prst="rect">
            <a:avLst/>
          </a:prstGeom>
          <a:noFill/>
        </p:spPr>
        <p:txBody>
          <a:bodyPr wrap="none" rtlCol="0">
            <a:spAutoFit/>
          </a:bodyPr>
          <a:lstStyle/>
          <a:p>
            <a:r>
              <a:rPr lang="en-US" dirty="0" smtClean="0"/>
              <a:t>5V</a:t>
            </a:r>
            <a:r>
              <a:rPr lang="en-US" baseline="-25000" dirty="0" smtClean="0"/>
              <a:t>DC</a:t>
            </a:r>
            <a:endParaRPr lang="en-US" baseline="-25000" dirty="0"/>
          </a:p>
        </p:txBody>
      </p:sp>
      <p:sp>
        <p:nvSpPr>
          <p:cNvPr id="23" name="TextBox 22"/>
          <p:cNvSpPr txBox="1"/>
          <p:nvPr/>
        </p:nvSpPr>
        <p:spPr>
          <a:xfrm>
            <a:off x="1974156" y="4746569"/>
            <a:ext cx="1823789" cy="411133"/>
          </a:xfrm>
          <a:prstGeom prst="rect">
            <a:avLst/>
          </a:prstGeom>
          <a:noFill/>
        </p:spPr>
        <p:txBody>
          <a:bodyPr wrap="none" rtlCol="0">
            <a:spAutoFit/>
          </a:bodyPr>
          <a:lstStyle/>
          <a:p>
            <a:r>
              <a:rPr lang="en-US" dirty="0" smtClean="0"/>
              <a:t>±2000V surge</a:t>
            </a:r>
            <a:endParaRPr lang="en-US" baseline="-25000" dirty="0"/>
          </a:p>
        </p:txBody>
      </p:sp>
      <p:sp>
        <p:nvSpPr>
          <p:cNvPr id="24" name="TextBox 23"/>
          <p:cNvSpPr txBox="1"/>
          <p:nvPr/>
        </p:nvSpPr>
        <p:spPr>
          <a:xfrm>
            <a:off x="5110673" y="4746569"/>
            <a:ext cx="1540394" cy="411133"/>
          </a:xfrm>
          <a:prstGeom prst="rect">
            <a:avLst/>
          </a:prstGeom>
          <a:noFill/>
        </p:spPr>
        <p:txBody>
          <a:bodyPr wrap="none" rtlCol="0">
            <a:spAutoFit/>
          </a:bodyPr>
          <a:lstStyle/>
          <a:p>
            <a:r>
              <a:rPr lang="en-US" dirty="0" smtClean="0"/>
              <a:t>±50V surge</a:t>
            </a:r>
            <a:endParaRPr lang="en-US" baseline="-25000" dirty="0"/>
          </a:p>
        </p:txBody>
      </p:sp>
      <p:sp>
        <p:nvSpPr>
          <p:cNvPr id="25" name="TextBox 24"/>
          <p:cNvSpPr txBox="1"/>
          <p:nvPr/>
        </p:nvSpPr>
        <p:spPr>
          <a:xfrm>
            <a:off x="7357826" y="4746569"/>
            <a:ext cx="1540394" cy="411133"/>
          </a:xfrm>
          <a:prstGeom prst="rect">
            <a:avLst/>
          </a:prstGeom>
          <a:noFill/>
        </p:spPr>
        <p:txBody>
          <a:bodyPr wrap="none" rtlCol="0">
            <a:spAutoFit/>
          </a:bodyPr>
          <a:lstStyle/>
          <a:p>
            <a:r>
              <a:rPr lang="en-US" dirty="0" smtClean="0"/>
              <a:t>+50V surge</a:t>
            </a:r>
            <a:endParaRPr lang="en-US" baseline="-25000" dirty="0"/>
          </a:p>
        </p:txBody>
      </p:sp>
      <p:cxnSp>
        <p:nvCxnSpPr>
          <p:cNvPr id="26" name="Straight Connector 25"/>
          <p:cNvCxnSpPr/>
          <p:nvPr/>
        </p:nvCxnSpPr>
        <p:spPr>
          <a:xfrm>
            <a:off x="4139209" y="1465543"/>
            <a:ext cx="0" cy="2815109"/>
          </a:xfrm>
          <a:prstGeom prst="line">
            <a:avLst/>
          </a:prstGeom>
          <a:ln w="19050">
            <a:solidFill>
              <a:srgbClr val="AF98CE"/>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025950" y="1465543"/>
            <a:ext cx="0" cy="2815109"/>
          </a:xfrm>
          <a:prstGeom prst="line">
            <a:avLst/>
          </a:prstGeom>
          <a:ln w="19050">
            <a:solidFill>
              <a:srgbClr val="AF98CE"/>
            </a:solidFill>
            <a:prstDash val="dashDot"/>
          </a:ln>
        </p:spPr>
        <p:style>
          <a:lnRef idx="1">
            <a:schemeClr val="accent1"/>
          </a:lnRef>
          <a:fillRef idx="0">
            <a:schemeClr val="accent1"/>
          </a:fillRef>
          <a:effectRef idx="0">
            <a:schemeClr val="accent1"/>
          </a:effectRef>
          <a:fontRef idx="minor">
            <a:schemeClr val="tx1"/>
          </a:fontRef>
        </p:style>
      </p:cxnSp>
      <p:sp>
        <p:nvSpPr>
          <p:cNvPr id="28" name="Explosion 2 27"/>
          <p:cNvSpPr/>
          <p:nvPr/>
        </p:nvSpPr>
        <p:spPr>
          <a:xfrm>
            <a:off x="4614324" y="796516"/>
            <a:ext cx="1764119" cy="699801"/>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After Market</a:t>
            </a:r>
            <a:endParaRPr lang="en-US" sz="1200" dirty="0">
              <a:solidFill>
                <a:srgbClr val="FF0000"/>
              </a:solidFill>
            </a:endParaRPr>
          </a:p>
        </p:txBody>
      </p:sp>
      <p:cxnSp>
        <p:nvCxnSpPr>
          <p:cNvPr id="29" name="Straight Arrow Connector 28"/>
          <p:cNvCxnSpPr/>
          <p:nvPr/>
        </p:nvCxnSpPr>
        <p:spPr>
          <a:xfrm>
            <a:off x="5422240" y="2841306"/>
            <a:ext cx="537923" cy="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973605" y="2833336"/>
            <a:ext cx="1702865" cy="132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612057" y="5663335"/>
            <a:ext cx="5370509" cy="307777"/>
          </a:xfrm>
          <a:prstGeom prst="rect">
            <a:avLst/>
          </a:prstGeom>
          <a:noFill/>
        </p:spPr>
        <p:txBody>
          <a:bodyPr wrap="none" rtlCol="0">
            <a:spAutoFit/>
          </a:bodyPr>
          <a:lstStyle/>
          <a:p>
            <a:r>
              <a:rPr lang="en-US" sz="1400" dirty="0" smtClean="0">
                <a:solidFill>
                  <a:schemeClr val="accent5"/>
                </a:solidFill>
              </a:rPr>
              <a:t>*More information can be obtained from IEC61000-4-5 specification</a:t>
            </a:r>
            <a:endParaRPr lang="en-US" sz="1400" dirty="0">
              <a:solidFill>
                <a:schemeClr val="accent5"/>
              </a:solidFill>
            </a:endParaRPr>
          </a:p>
        </p:txBody>
      </p:sp>
    </p:spTree>
    <p:extLst>
      <p:ext uri="{BB962C8B-B14F-4D97-AF65-F5344CB8AC3E}">
        <p14:creationId xmlns:p14="http://schemas.microsoft.com/office/powerpoint/2010/main" val="291593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smtClean="0"/>
              <a:t>FPF2280/2281BUCX</a:t>
            </a:r>
            <a:r>
              <a:rPr lang="en-US" dirty="0" smtClean="0"/>
              <a:t> </a:t>
            </a:r>
            <a:br>
              <a:rPr lang="en-US" dirty="0" smtClean="0"/>
            </a:br>
            <a:r>
              <a:rPr lang="en-US" sz="1600" dirty="0"/>
              <a:t>-28V/4.5A Adjustable OVP Switch w/ </a:t>
            </a:r>
            <a:r>
              <a:rPr lang="en-US" sz="1600" dirty="0" smtClean="0"/>
              <a:t>TVS</a:t>
            </a:r>
            <a:endParaRPr lang="en-US" dirty="0"/>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6"/>
            <a:ext cx="5831199" cy="3406799"/>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100V Surge Capability based on IEC61000-4-5</a:t>
            </a:r>
          </a:p>
          <a:p>
            <a:pPr>
              <a:buFont typeface="Wingdings" panose="05000000000000000000" pitchFamily="2" charset="2"/>
              <a:buChar char="Ø"/>
            </a:pPr>
            <a:r>
              <a:rPr lang="en-US" sz="1600" dirty="0">
                <a:latin typeface="+mn-lt"/>
              </a:rPr>
              <a:t>29V / 4.5A of Maximum Ratings</a:t>
            </a:r>
          </a:p>
          <a:p>
            <a:pPr>
              <a:buFont typeface="Wingdings" panose="05000000000000000000" pitchFamily="2" charset="2"/>
              <a:buChar char="Ø"/>
            </a:pPr>
            <a:r>
              <a:rPr lang="en-US" sz="1600" dirty="0">
                <a:latin typeface="+mn-lt"/>
              </a:rPr>
              <a:t>Wide voltage range: 2.5V ~ 23V</a:t>
            </a:r>
          </a:p>
          <a:p>
            <a:pPr>
              <a:buFont typeface="Wingdings" panose="05000000000000000000" pitchFamily="2" charset="2"/>
              <a:buChar char="Ø"/>
            </a:pPr>
            <a:r>
              <a:rPr lang="en-US" sz="1600" b="1" dirty="0">
                <a:latin typeface="+mn-lt"/>
              </a:rPr>
              <a:t>RON : </a:t>
            </a:r>
            <a:r>
              <a:rPr lang="en-US" sz="1600" b="1" dirty="0" err="1">
                <a:latin typeface="+mn-lt"/>
              </a:rPr>
              <a:t>Typ</a:t>
            </a:r>
            <a:r>
              <a:rPr lang="en-US" sz="1600" b="1" dirty="0">
                <a:latin typeface="+mn-lt"/>
              </a:rPr>
              <a:t> 30m</a:t>
            </a:r>
            <a:r>
              <a:rPr lang="el-GR" sz="1600" b="1" dirty="0">
                <a:latin typeface="+mn-lt"/>
              </a:rPr>
              <a:t>Ω @ 5</a:t>
            </a:r>
            <a:r>
              <a:rPr lang="en-US" sz="1600" b="1" dirty="0">
                <a:latin typeface="+mn-lt"/>
              </a:rPr>
              <a:t>V and 25C</a:t>
            </a:r>
          </a:p>
          <a:p>
            <a:pPr>
              <a:buFont typeface="Wingdings" panose="05000000000000000000" pitchFamily="2" charset="2"/>
              <a:buChar char="Ø"/>
            </a:pPr>
            <a:r>
              <a:rPr lang="en-US" sz="1600" dirty="0">
                <a:latin typeface="+mn-lt"/>
              </a:rPr>
              <a:t>Default OVP trip </a:t>
            </a:r>
            <a:r>
              <a:rPr lang="en-US" sz="1600" dirty="0" smtClean="0">
                <a:latin typeface="+mn-lt"/>
              </a:rPr>
              <a:t>voltage:</a:t>
            </a:r>
            <a:endParaRPr lang="en-US" sz="1600" dirty="0">
              <a:latin typeface="+mn-lt"/>
            </a:endParaRPr>
          </a:p>
          <a:p>
            <a:pPr lvl="1">
              <a:buFont typeface="Wingdings" panose="05000000000000000000" pitchFamily="2" charset="2"/>
              <a:buChar char="Ø"/>
            </a:pPr>
            <a:r>
              <a:rPr lang="en-US" sz="1600" dirty="0">
                <a:latin typeface="+mn-lt"/>
              </a:rPr>
              <a:t>FPF2280 : 6.8V +/- 3%</a:t>
            </a:r>
          </a:p>
          <a:p>
            <a:pPr lvl="1">
              <a:buFont typeface="Wingdings" panose="05000000000000000000" pitchFamily="2" charset="2"/>
              <a:buChar char="Ø"/>
            </a:pPr>
            <a:r>
              <a:rPr lang="en-US" sz="1600" dirty="0">
                <a:latin typeface="+mn-lt"/>
              </a:rPr>
              <a:t>FPF2281 : 14V +/- 3%</a:t>
            </a:r>
          </a:p>
          <a:p>
            <a:pPr>
              <a:buFont typeface="Wingdings" panose="05000000000000000000" pitchFamily="2" charset="2"/>
              <a:buChar char="Ø"/>
            </a:pPr>
            <a:r>
              <a:rPr lang="en-US" sz="1600" b="1" dirty="0">
                <a:latin typeface="+mn-lt"/>
              </a:rPr>
              <a:t>Adjustable OVP w/ external R divider</a:t>
            </a:r>
          </a:p>
          <a:p>
            <a:pPr>
              <a:buFont typeface="Wingdings" panose="05000000000000000000" pitchFamily="2" charset="2"/>
              <a:buChar char="Ø"/>
            </a:pPr>
            <a:r>
              <a:rPr lang="en-US" sz="1600" dirty="0">
                <a:latin typeface="+mn-lt"/>
              </a:rPr>
              <a:t>Active LOW operation</a:t>
            </a:r>
          </a:p>
          <a:p>
            <a:pPr>
              <a:buFont typeface="Wingdings" panose="05000000000000000000" pitchFamily="2" charset="2"/>
              <a:buChar char="Ø"/>
            </a:pPr>
            <a:r>
              <a:rPr lang="en-US" sz="1600" dirty="0">
                <a:latin typeface="+mn-lt"/>
              </a:rPr>
              <a:t>Thermal shutdown</a:t>
            </a:r>
          </a:p>
          <a:p>
            <a:pPr>
              <a:buFont typeface="Wingdings" panose="05000000000000000000" pitchFamily="2" charset="2"/>
              <a:buChar char="Ø"/>
            </a:pPr>
            <a:r>
              <a:rPr lang="en-US" sz="1600" b="1" dirty="0">
                <a:latin typeface="+mn-lt"/>
              </a:rPr>
              <a:t>WL-CSP 3x4 array with 0.4mm pitch in 1288um x 1828 </a:t>
            </a:r>
            <a:r>
              <a:rPr lang="en-US" sz="1600" b="1" dirty="0" smtClean="0">
                <a:latin typeface="+mn-lt"/>
              </a:rPr>
              <a:t>um</a:t>
            </a:r>
            <a:endParaRPr lang="en-US" sz="1600" b="1" dirty="0">
              <a:latin typeface="+mn-lt"/>
            </a:endParaRPr>
          </a:p>
        </p:txBody>
      </p:sp>
      <p:sp>
        <p:nvSpPr>
          <p:cNvPr id="8" name="Text Placeholder 2"/>
          <p:cNvSpPr txBox="1">
            <a:spLocks/>
          </p:cNvSpPr>
          <p:nvPr/>
        </p:nvSpPr>
        <p:spPr>
          <a:xfrm>
            <a:off x="6255981" y="4958614"/>
            <a:ext cx="5831199" cy="1192804"/>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Mobile Handsets and Tablets</a:t>
            </a:r>
          </a:p>
          <a:p>
            <a:pPr>
              <a:buFont typeface="Wingdings" panose="05000000000000000000" pitchFamily="2" charset="2"/>
              <a:buChar char="Ø"/>
            </a:pPr>
            <a:r>
              <a:rPr lang="en-US" sz="1600" dirty="0">
                <a:latin typeface="+mn-lt"/>
              </a:rPr>
              <a:t>Portable Media Players</a:t>
            </a:r>
          </a:p>
          <a:p>
            <a:pPr>
              <a:buFont typeface="Wingdings" panose="05000000000000000000" pitchFamily="2" charset="2"/>
              <a:buChar char="Ø"/>
            </a:pPr>
            <a:r>
              <a:rPr lang="en-US" sz="1600" dirty="0">
                <a:latin typeface="+mn-lt"/>
              </a:rPr>
              <a:t>MP3 Players</a:t>
            </a:r>
          </a:p>
          <a:p>
            <a:pPr>
              <a:buFont typeface="Wingdings" panose="05000000000000000000" pitchFamily="2" charset="2"/>
              <a:buChar char="Ø"/>
            </a:pPr>
            <a:r>
              <a:rPr lang="en-US" sz="1600" dirty="0">
                <a:latin typeface="+mn-lt"/>
              </a:rPr>
              <a:t>Power </a:t>
            </a:r>
            <a:r>
              <a:rPr lang="en-US" sz="1600" dirty="0" smtClean="0">
                <a:latin typeface="+mn-lt"/>
              </a:rPr>
              <a:t>Banks</a:t>
            </a:r>
            <a:endParaRPr lang="en-US" sz="1600" dirty="0">
              <a:latin typeface="+mn-lt"/>
            </a:endParaRPr>
          </a:p>
        </p:txBody>
      </p:sp>
      <p:sp>
        <p:nvSpPr>
          <p:cNvPr id="6" name="TextBox 5"/>
          <p:cNvSpPr txBox="1"/>
          <p:nvPr/>
        </p:nvSpPr>
        <p:spPr>
          <a:xfrm>
            <a:off x="6249621" y="4609693"/>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83646"/>
            <a:ext cx="5990861" cy="1705027"/>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dirty="0">
                <a:latin typeface="+mn-lt"/>
                <a:cs typeface="Helvetica"/>
              </a:rPr>
              <a:t>With FPF2280 the entire VBUS line is protected Against Surge &amp;  6V OVP compare to discrete TVS that have 20V clamping voltage </a:t>
            </a:r>
          </a:p>
          <a:p>
            <a:pPr>
              <a:buSzPct val="100000"/>
              <a:buFont typeface="Wingdings" panose="05000000000000000000" pitchFamily="2" charset="2"/>
              <a:buChar char="Ø"/>
              <a:defRPr/>
            </a:pPr>
            <a:r>
              <a:rPr lang="en-US" sz="1600" dirty="0">
                <a:latin typeface="+mn-lt"/>
                <a:cs typeface="Helvetica"/>
              </a:rPr>
              <a:t>Over 60% PCB space saving compare to discrete solution of Surge + OVP</a:t>
            </a:r>
          </a:p>
          <a:p>
            <a:pPr>
              <a:buSzPct val="100000"/>
              <a:buFont typeface="Wingdings" panose="05000000000000000000" pitchFamily="2" charset="2"/>
              <a:buChar char="Ø"/>
              <a:defRPr/>
            </a:pPr>
            <a:r>
              <a:rPr lang="en-US" sz="1600" b="1" dirty="0">
                <a:latin typeface="+mn-lt"/>
                <a:cs typeface="Helvetica"/>
              </a:rPr>
              <a:t>Fast OVP response time</a:t>
            </a:r>
          </a:p>
        </p:txBody>
      </p:sp>
      <p:sp>
        <p:nvSpPr>
          <p:cNvPr id="11"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12" name="Object 4"/>
          <p:cNvGraphicFramePr>
            <a:graphicFrameLocks noGrp="1" noChangeAspect="1"/>
          </p:cNvGraphicFramePr>
          <p:nvPr>
            <p:extLst>
              <p:ext uri="{D42A27DB-BD31-4B8C-83A1-F6EECF244321}">
                <p14:modId xmlns:p14="http://schemas.microsoft.com/office/powerpoint/2010/main" val="1502416407"/>
              </p:ext>
            </p:extLst>
          </p:nvPr>
        </p:nvGraphicFramePr>
        <p:xfrm>
          <a:off x="206322" y="3127665"/>
          <a:ext cx="5733494" cy="2479305"/>
        </p:xfrm>
        <a:graphic>
          <a:graphicData uri="http://schemas.openxmlformats.org/presentationml/2006/ole">
            <mc:AlternateContent xmlns:mc="http://schemas.openxmlformats.org/markup-compatibility/2006">
              <mc:Choice xmlns:v="urn:schemas-microsoft-com:vml" Requires="v">
                <p:oleObj spid="_x0000_s10416" name="Visio" r:id="rId4" imgW="6247512" imgH="2004797" progId="">
                  <p:embed/>
                </p:oleObj>
              </mc:Choice>
              <mc:Fallback>
                <p:oleObj name="Visio" r:id="rId4" imgW="6247512" imgH="2004797"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22" y="3127665"/>
                        <a:ext cx="5733494" cy="2479305"/>
                      </a:xfrm>
                      <a:prstGeom prst="rect">
                        <a:avLst/>
                      </a:prstGeom>
                      <a:noFill/>
                      <a:extLst/>
                    </p:spPr>
                  </p:pic>
                </p:oleObj>
              </mc:Fallback>
            </mc:AlternateContent>
          </a:graphicData>
        </a:graphic>
      </p:graphicFrame>
      <p:pic>
        <p:nvPicPr>
          <p:cNvPr id="13" name="Picture 3"/>
          <p:cNvPicPr>
            <a:picLocks noChangeAspect="1" noChangeArrowheads="1"/>
          </p:cNvPicPr>
          <p:nvPr/>
        </p:nvPicPr>
        <p:blipFill>
          <a:blip r:embed="rId6" cstate="print"/>
          <a:srcRect/>
          <a:stretch>
            <a:fillRect/>
          </a:stretch>
        </p:blipFill>
        <p:spPr bwMode="auto">
          <a:xfrm>
            <a:off x="696779" y="5606970"/>
            <a:ext cx="1380658" cy="976884"/>
          </a:xfrm>
          <a:prstGeom prst="rect">
            <a:avLst/>
          </a:prstGeom>
          <a:noFill/>
          <a:ln w="9525">
            <a:noFill/>
            <a:miter lim="800000"/>
            <a:headEnd/>
            <a:tailEnd/>
          </a:ln>
          <a:effectLst/>
        </p:spPr>
      </p:pic>
    </p:spTree>
    <p:extLst>
      <p:ext uri="{BB962C8B-B14F-4D97-AF65-F5344CB8AC3E}">
        <p14:creationId xmlns:p14="http://schemas.microsoft.com/office/powerpoint/2010/main" val="23283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a:t>FPF3380UCX</a:t>
            </a:r>
            <a:r>
              <a:rPr lang="en-US" dirty="0" smtClean="0"/>
              <a:t> </a:t>
            </a:r>
            <a:br>
              <a:rPr lang="en-US" dirty="0" smtClean="0"/>
            </a:br>
            <a:r>
              <a:rPr lang="en-US" sz="1600" dirty="0"/>
              <a:t>28V OVP with low on-resistance integrated NMOSFET</a:t>
            </a:r>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6"/>
            <a:ext cx="5831199" cy="3842222"/>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±100V Surge Capability based on IEC61000-4-5</a:t>
            </a:r>
          </a:p>
          <a:p>
            <a:pPr>
              <a:buFont typeface="Wingdings" panose="05000000000000000000" pitchFamily="2" charset="2"/>
              <a:buChar char="Ø"/>
            </a:pPr>
            <a:r>
              <a:rPr lang="en-US" sz="1600" dirty="0">
                <a:latin typeface="+mn-lt"/>
              </a:rPr>
              <a:t> Clamping Voltage @+100V surge: 37V</a:t>
            </a:r>
          </a:p>
          <a:p>
            <a:pPr>
              <a:buFont typeface="Wingdings" panose="05000000000000000000" pitchFamily="2" charset="2"/>
              <a:buChar char="Ø"/>
            </a:pPr>
            <a:r>
              <a:rPr lang="en-US" sz="1600" dirty="0">
                <a:latin typeface="+mn-lt"/>
              </a:rPr>
              <a:t> IEC61000-4-2:</a:t>
            </a:r>
          </a:p>
          <a:p>
            <a:pPr lvl="1">
              <a:buFont typeface="Wingdings" panose="05000000000000000000" pitchFamily="2" charset="2"/>
              <a:buChar char="Ø"/>
            </a:pPr>
            <a:r>
              <a:rPr lang="en-US" sz="1200" dirty="0">
                <a:latin typeface="+mn-lt"/>
              </a:rPr>
              <a:t> Contact Discharge: 8kV</a:t>
            </a:r>
          </a:p>
          <a:p>
            <a:pPr lvl="1">
              <a:buFont typeface="Wingdings" panose="05000000000000000000" pitchFamily="2" charset="2"/>
              <a:buChar char="Ø"/>
            </a:pPr>
            <a:r>
              <a:rPr lang="en-US" sz="1200" dirty="0">
                <a:latin typeface="+mn-lt"/>
              </a:rPr>
              <a:t> Air Discharge: 15kV</a:t>
            </a:r>
          </a:p>
          <a:p>
            <a:pPr>
              <a:buFont typeface="Wingdings" panose="05000000000000000000" pitchFamily="2" charset="2"/>
              <a:buChar char="Ø"/>
            </a:pPr>
            <a:r>
              <a:rPr lang="en-US" sz="1600" dirty="0">
                <a:latin typeface="+mn-lt"/>
              </a:rPr>
              <a:t> </a:t>
            </a:r>
            <a:r>
              <a:rPr lang="en-US" sz="1600" b="1" dirty="0">
                <a:latin typeface="+mn-lt"/>
              </a:rPr>
              <a:t>Internal NMOS-FET with low </a:t>
            </a:r>
            <a:r>
              <a:rPr lang="en-US" sz="1600" b="1" dirty="0" err="1">
                <a:latin typeface="+mn-lt"/>
              </a:rPr>
              <a:t>Rdson</a:t>
            </a:r>
            <a:r>
              <a:rPr lang="en-US" sz="1600" b="1" dirty="0">
                <a:latin typeface="+mn-lt"/>
              </a:rPr>
              <a:t>: 17m</a:t>
            </a:r>
            <a:r>
              <a:rPr lang="el-GR" sz="1600" b="1" dirty="0">
                <a:latin typeface="+mn-lt"/>
              </a:rPr>
              <a:t>Ω</a:t>
            </a:r>
          </a:p>
          <a:p>
            <a:pPr>
              <a:buFont typeface="Wingdings" panose="05000000000000000000" pitchFamily="2" charset="2"/>
              <a:buChar char="Ø"/>
            </a:pPr>
            <a:r>
              <a:rPr lang="el-GR" sz="1600" dirty="0">
                <a:latin typeface="+mn-lt"/>
              </a:rPr>
              <a:t> </a:t>
            </a:r>
            <a:r>
              <a:rPr lang="en-US" sz="1600" dirty="0">
                <a:latin typeface="+mn-lt"/>
              </a:rPr>
              <a:t>Current capability: typical 4.5A</a:t>
            </a:r>
          </a:p>
          <a:p>
            <a:pPr>
              <a:buFont typeface="Wingdings" panose="05000000000000000000" pitchFamily="2" charset="2"/>
              <a:buChar char="Ø"/>
            </a:pPr>
            <a:r>
              <a:rPr lang="en-US" sz="1600" dirty="0">
                <a:latin typeface="+mn-lt"/>
              </a:rPr>
              <a:t> Wide voltage range: 2.5V ~ 28V</a:t>
            </a:r>
          </a:p>
          <a:p>
            <a:pPr>
              <a:buFont typeface="Wingdings" panose="05000000000000000000" pitchFamily="2" charset="2"/>
              <a:buChar char="Ø"/>
            </a:pPr>
            <a:r>
              <a:rPr lang="en-US" sz="1600" b="1" dirty="0">
                <a:latin typeface="+mn-lt"/>
              </a:rPr>
              <a:t> Fast OVP response time: &lt;50ns</a:t>
            </a:r>
          </a:p>
          <a:p>
            <a:pPr>
              <a:buFont typeface="Wingdings" panose="05000000000000000000" pitchFamily="2" charset="2"/>
              <a:buChar char="Ø"/>
            </a:pPr>
            <a:r>
              <a:rPr lang="en-US" sz="1600" dirty="0">
                <a:latin typeface="+mn-lt"/>
              </a:rPr>
              <a:t> Default OVP trip </a:t>
            </a:r>
            <a:r>
              <a:rPr lang="en-US" sz="1600" dirty="0" smtClean="0">
                <a:latin typeface="+mn-lt"/>
              </a:rPr>
              <a:t>voltage: 6.5V </a:t>
            </a:r>
            <a:r>
              <a:rPr lang="en-US" sz="1600" dirty="0">
                <a:latin typeface="+mn-lt"/>
              </a:rPr>
              <a:t>± 3%</a:t>
            </a:r>
          </a:p>
          <a:p>
            <a:pPr>
              <a:buFont typeface="Wingdings" panose="05000000000000000000" pitchFamily="2" charset="2"/>
              <a:buChar char="Ø"/>
            </a:pPr>
            <a:r>
              <a:rPr lang="en-US" sz="1600" dirty="0" smtClean="0">
                <a:latin typeface="+mn-lt"/>
              </a:rPr>
              <a:t> Default </a:t>
            </a:r>
            <a:r>
              <a:rPr lang="en-US" sz="1600" dirty="0">
                <a:latin typeface="+mn-lt"/>
              </a:rPr>
              <a:t>ON state for power switch</a:t>
            </a:r>
          </a:p>
          <a:p>
            <a:pPr>
              <a:buFont typeface="Wingdings" panose="05000000000000000000" pitchFamily="2" charset="2"/>
              <a:buChar char="Ø"/>
            </a:pPr>
            <a:r>
              <a:rPr lang="en-US" sz="1600" dirty="0">
                <a:latin typeface="+mn-lt"/>
              </a:rPr>
              <a:t> Package:</a:t>
            </a:r>
          </a:p>
          <a:p>
            <a:pPr lvl="1">
              <a:buFont typeface="Wingdings" panose="05000000000000000000" pitchFamily="2" charset="2"/>
              <a:buChar char="Ø"/>
            </a:pPr>
            <a:r>
              <a:rPr lang="en-US" sz="1200" dirty="0">
                <a:latin typeface="+mn-lt"/>
              </a:rPr>
              <a:t>WLCSP-12 with Backside Laminate</a:t>
            </a:r>
          </a:p>
          <a:p>
            <a:pPr lvl="1">
              <a:buFont typeface="Wingdings" panose="05000000000000000000" pitchFamily="2" charset="2"/>
              <a:buChar char="Ø"/>
            </a:pPr>
            <a:r>
              <a:rPr lang="en-US" sz="1200" dirty="0">
                <a:latin typeface="+mn-lt"/>
              </a:rPr>
              <a:t>1.288mm x 1.828mm, 0.4mm ball pitch</a:t>
            </a:r>
          </a:p>
        </p:txBody>
      </p:sp>
      <p:sp>
        <p:nvSpPr>
          <p:cNvPr id="8" name="Text Placeholder 2"/>
          <p:cNvSpPr txBox="1">
            <a:spLocks/>
          </p:cNvSpPr>
          <p:nvPr/>
        </p:nvSpPr>
        <p:spPr>
          <a:xfrm>
            <a:off x="6255981" y="5378750"/>
            <a:ext cx="5831199" cy="947916"/>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Mobile device and smart phones</a:t>
            </a:r>
          </a:p>
          <a:p>
            <a:pPr>
              <a:buFont typeface="Wingdings" panose="05000000000000000000" pitchFamily="2" charset="2"/>
              <a:buChar char="Ø"/>
            </a:pPr>
            <a:r>
              <a:rPr lang="en-US" sz="1600" dirty="0">
                <a:latin typeface="+mn-lt"/>
              </a:rPr>
              <a:t> Portable media devices</a:t>
            </a:r>
          </a:p>
          <a:p>
            <a:pPr>
              <a:buFont typeface="Wingdings" panose="05000000000000000000" pitchFamily="2" charset="2"/>
              <a:buChar char="Ø"/>
            </a:pPr>
            <a:r>
              <a:rPr lang="en-US" sz="1600" dirty="0">
                <a:latin typeface="+mn-lt"/>
              </a:rPr>
              <a:t> Advanced Dongle and Docking Station</a:t>
            </a:r>
          </a:p>
        </p:txBody>
      </p:sp>
      <p:sp>
        <p:nvSpPr>
          <p:cNvPr id="6" name="TextBox 5"/>
          <p:cNvSpPr txBox="1"/>
          <p:nvPr/>
        </p:nvSpPr>
        <p:spPr>
          <a:xfrm>
            <a:off x="6249621" y="5029829"/>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83646"/>
            <a:ext cx="5990861" cy="1133285"/>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dirty="0">
                <a:latin typeface="+mn-lt"/>
                <a:cs typeface="Helvetica"/>
              </a:rPr>
              <a:t>High level surge protection with internal TVS</a:t>
            </a:r>
          </a:p>
          <a:p>
            <a:pPr>
              <a:buSzPct val="100000"/>
              <a:buFont typeface="Wingdings" panose="05000000000000000000" pitchFamily="2" charset="2"/>
              <a:buChar char="Ø"/>
              <a:defRPr/>
            </a:pPr>
            <a:r>
              <a:rPr lang="en-US" sz="1600" dirty="0" smtClean="0">
                <a:latin typeface="+mn-lt"/>
                <a:cs typeface="Helvetica"/>
              </a:rPr>
              <a:t>Super </a:t>
            </a:r>
            <a:r>
              <a:rPr lang="en-US" sz="1600" dirty="0">
                <a:latin typeface="+mn-lt"/>
                <a:cs typeface="Helvetica"/>
              </a:rPr>
              <a:t>fast OVP responding</a:t>
            </a:r>
          </a:p>
          <a:p>
            <a:pPr>
              <a:buSzPct val="100000"/>
              <a:buFont typeface="Wingdings" panose="05000000000000000000" pitchFamily="2" charset="2"/>
              <a:buChar char="Ø"/>
              <a:defRPr/>
            </a:pPr>
            <a:r>
              <a:rPr lang="en-US" sz="1600" dirty="0" smtClean="0">
                <a:latin typeface="+mn-lt"/>
                <a:cs typeface="Helvetica"/>
              </a:rPr>
              <a:t>Low </a:t>
            </a:r>
            <a:r>
              <a:rPr lang="en-US" sz="1600" dirty="0">
                <a:latin typeface="+mn-lt"/>
                <a:cs typeface="Helvetica"/>
              </a:rPr>
              <a:t>Ron to reduce voltage drop</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18" name="Object 5"/>
          <p:cNvGraphicFramePr>
            <a:graphicFrameLocks noChangeAspect="1"/>
          </p:cNvGraphicFramePr>
          <p:nvPr>
            <p:extLst>
              <p:ext uri="{D42A27DB-BD31-4B8C-83A1-F6EECF244321}">
                <p14:modId xmlns:p14="http://schemas.microsoft.com/office/powerpoint/2010/main" val="2994448424"/>
              </p:ext>
            </p:extLst>
          </p:nvPr>
        </p:nvGraphicFramePr>
        <p:xfrm>
          <a:off x="719661" y="2580506"/>
          <a:ext cx="4880263" cy="1727883"/>
        </p:xfrm>
        <a:graphic>
          <a:graphicData uri="http://schemas.openxmlformats.org/presentationml/2006/ole">
            <mc:AlternateContent xmlns:mc="http://schemas.openxmlformats.org/markup-compatibility/2006">
              <mc:Choice xmlns:v="urn:schemas-microsoft-com:vml" Requires="v">
                <p:oleObj spid="_x0000_s12631" name="Visio" r:id="rId4" imgW="6247589" imgH="2004833" progId="Visio.Drawing.11">
                  <p:embed/>
                </p:oleObj>
              </mc:Choice>
              <mc:Fallback>
                <p:oleObj name="Visio" r:id="rId4" imgW="6247589" imgH="200483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661" y="2580506"/>
                        <a:ext cx="4880263" cy="1727883"/>
                      </a:xfrm>
                      <a:prstGeom prst="rect">
                        <a:avLst/>
                      </a:prstGeom>
                      <a:noFill/>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685839990"/>
              </p:ext>
            </p:extLst>
          </p:nvPr>
        </p:nvGraphicFramePr>
        <p:xfrm>
          <a:off x="712186" y="4590445"/>
          <a:ext cx="2665400" cy="1645141"/>
        </p:xfrm>
        <a:graphic>
          <a:graphicData uri="http://schemas.openxmlformats.org/presentationml/2006/ole">
            <mc:AlternateContent xmlns:mc="http://schemas.openxmlformats.org/markup-compatibility/2006">
              <mc:Choice xmlns:v="urn:schemas-microsoft-com:vml" Requires="v">
                <p:oleObj spid="_x0000_s12632" name="Visio" r:id="rId6" imgW="5311572" imgH="3297986" progId="Visio.Drawing.11">
                  <p:embed/>
                </p:oleObj>
              </mc:Choice>
              <mc:Fallback>
                <p:oleObj name="Visio" r:id="rId6" imgW="5311572" imgH="329798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186" y="4590445"/>
                        <a:ext cx="2665400" cy="16451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Picture 3"/>
          <p:cNvPicPr>
            <a:picLocks noChangeAspect="1" noChangeArrowheads="1"/>
          </p:cNvPicPr>
          <p:nvPr/>
        </p:nvPicPr>
        <p:blipFill>
          <a:blip r:embed="rId8" cstate="print"/>
          <a:srcRect/>
          <a:stretch>
            <a:fillRect/>
          </a:stretch>
        </p:blipFill>
        <p:spPr bwMode="auto">
          <a:xfrm>
            <a:off x="3985869" y="4989349"/>
            <a:ext cx="1396762" cy="1082176"/>
          </a:xfrm>
          <a:prstGeom prst="rect">
            <a:avLst/>
          </a:prstGeom>
          <a:noFill/>
          <a:ln w="9525">
            <a:noFill/>
            <a:miter lim="800000"/>
            <a:headEnd/>
            <a:tailEnd/>
          </a:ln>
          <a:effectLst/>
        </p:spPr>
      </p:pic>
      <p:sp>
        <p:nvSpPr>
          <p:cNvPr id="15"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spTree>
    <p:extLst>
      <p:ext uri="{BB962C8B-B14F-4D97-AF65-F5344CB8AC3E}">
        <p14:creationId xmlns:p14="http://schemas.microsoft.com/office/powerpoint/2010/main" val="3900375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700" dirty="0"/>
              <a:t>FPF2286UCX</a:t>
            </a:r>
            <a:r>
              <a:rPr lang="en-US" dirty="0" smtClean="0"/>
              <a:t> </a:t>
            </a:r>
            <a:br>
              <a:rPr lang="en-US" dirty="0" smtClean="0"/>
            </a:br>
            <a:r>
              <a:rPr lang="en-US" sz="1600" dirty="0"/>
              <a:t>29V OVP with low on-resistance integrated NMOSFET</a:t>
            </a:r>
          </a:p>
        </p:txBody>
      </p:sp>
      <p:sp>
        <p:nvSpPr>
          <p:cNvPr id="5" name="TextBox 4"/>
          <p:cNvSpPr txBox="1"/>
          <p:nvPr/>
        </p:nvSpPr>
        <p:spPr>
          <a:xfrm>
            <a:off x="6249621" y="795281"/>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Features</a:t>
            </a:r>
          </a:p>
        </p:txBody>
      </p:sp>
      <p:sp>
        <p:nvSpPr>
          <p:cNvPr id="4" name="Text Placeholder 2"/>
          <p:cNvSpPr txBox="1">
            <a:spLocks/>
          </p:cNvSpPr>
          <p:nvPr/>
        </p:nvSpPr>
        <p:spPr>
          <a:xfrm>
            <a:off x="6249621" y="1183646"/>
            <a:ext cx="5831199" cy="3842222"/>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36V peak voltage tolerance for surge event</a:t>
            </a:r>
          </a:p>
          <a:p>
            <a:pPr>
              <a:buFont typeface="Wingdings" panose="05000000000000000000" pitchFamily="2" charset="2"/>
              <a:buChar char="Ø"/>
            </a:pPr>
            <a:r>
              <a:rPr lang="en-US" sz="1600" b="1" dirty="0">
                <a:latin typeface="+mn-lt"/>
              </a:rPr>
              <a:t> Internal NMOS-FET with low </a:t>
            </a:r>
            <a:r>
              <a:rPr lang="en-US" sz="1600" b="1" dirty="0" err="1">
                <a:latin typeface="+mn-lt"/>
              </a:rPr>
              <a:t>Rdson</a:t>
            </a:r>
            <a:r>
              <a:rPr lang="en-US" sz="1600" b="1" dirty="0">
                <a:latin typeface="+mn-lt"/>
              </a:rPr>
              <a:t>: 25m</a:t>
            </a:r>
            <a:r>
              <a:rPr lang="el-GR" sz="1600" b="1" dirty="0">
                <a:latin typeface="+mn-lt"/>
              </a:rPr>
              <a:t>Ω</a:t>
            </a:r>
          </a:p>
          <a:p>
            <a:pPr>
              <a:buFont typeface="Wingdings" panose="05000000000000000000" pitchFamily="2" charset="2"/>
              <a:buChar char="Ø"/>
            </a:pPr>
            <a:r>
              <a:rPr lang="el-GR" sz="1600" dirty="0">
                <a:latin typeface="+mn-lt"/>
              </a:rPr>
              <a:t> </a:t>
            </a:r>
            <a:r>
              <a:rPr lang="en-US" sz="1600" dirty="0">
                <a:latin typeface="+mn-lt"/>
              </a:rPr>
              <a:t>Current capability: typical 3A</a:t>
            </a:r>
          </a:p>
          <a:p>
            <a:pPr>
              <a:buFont typeface="Wingdings" panose="05000000000000000000" pitchFamily="2" charset="2"/>
              <a:buChar char="Ø"/>
            </a:pPr>
            <a:r>
              <a:rPr lang="en-US" sz="1600" dirty="0">
                <a:latin typeface="+mn-lt"/>
              </a:rPr>
              <a:t> Wide voltage range: 2.5V ~ </a:t>
            </a:r>
            <a:r>
              <a:rPr lang="en-US" sz="1600" dirty="0" smtClean="0">
                <a:latin typeface="+mn-lt"/>
              </a:rPr>
              <a:t>28V</a:t>
            </a:r>
            <a:endParaRPr lang="en-US" sz="1600" dirty="0">
              <a:latin typeface="+mn-lt"/>
            </a:endParaRPr>
          </a:p>
          <a:p>
            <a:pPr>
              <a:buFont typeface="Wingdings" panose="05000000000000000000" pitchFamily="2" charset="2"/>
              <a:buChar char="Ø"/>
            </a:pPr>
            <a:r>
              <a:rPr lang="en-US" sz="1600" dirty="0">
                <a:latin typeface="+mn-lt"/>
              </a:rPr>
              <a:t> </a:t>
            </a:r>
            <a:r>
              <a:rPr lang="en-US" sz="1600" b="1" dirty="0">
                <a:latin typeface="+mn-lt"/>
              </a:rPr>
              <a:t>Super fast OVP response time: 50ns</a:t>
            </a:r>
          </a:p>
          <a:p>
            <a:pPr>
              <a:buFont typeface="Wingdings" panose="05000000000000000000" pitchFamily="2" charset="2"/>
              <a:buChar char="Ø"/>
            </a:pPr>
            <a:r>
              <a:rPr lang="en-US" sz="1600" dirty="0">
                <a:latin typeface="+mn-lt"/>
              </a:rPr>
              <a:t> Default OVP trip voltage: 6.8V ± 3%</a:t>
            </a:r>
          </a:p>
          <a:p>
            <a:pPr>
              <a:buFont typeface="Wingdings" panose="05000000000000000000" pitchFamily="2" charset="2"/>
              <a:buChar char="Ø"/>
            </a:pPr>
            <a:r>
              <a:rPr lang="en-US" sz="1600" dirty="0">
                <a:latin typeface="+mn-lt"/>
              </a:rPr>
              <a:t> Adjustable OVP w/ external R divider</a:t>
            </a:r>
          </a:p>
          <a:p>
            <a:pPr>
              <a:buFont typeface="Wingdings" panose="05000000000000000000" pitchFamily="2" charset="2"/>
              <a:buChar char="Ø"/>
            </a:pPr>
            <a:r>
              <a:rPr lang="en-US" sz="1600" dirty="0">
                <a:latin typeface="+mn-lt"/>
              </a:rPr>
              <a:t> Default ON state for power switch</a:t>
            </a:r>
          </a:p>
          <a:p>
            <a:pPr>
              <a:buFont typeface="Wingdings" panose="05000000000000000000" pitchFamily="2" charset="2"/>
              <a:buChar char="Ø"/>
            </a:pPr>
            <a:r>
              <a:rPr lang="en-US" sz="1600" dirty="0">
                <a:latin typeface="+mn-lt"/>
              </a:rPr>
              <a:t> Package:</a:t>
            </a:r>
          </a:p>
          <a:p>
            <a:pPr lvl="1">
              <a:buFont typeface="Wingdings" panose="05000000000000000000" pitchFamily="2" charset="2"/>
              <a:buChar char="Ø"/>
            </a:pPr>
            <a:r>
              <a:rPr lang="en-US" sz="1200" dirty="0">
                <a:latin typeface="+mn-lt"/>
              </a:rPr>
              <a:t>WLCSP-6 with Backside Laminate</a:t>
            </a:r>
          </a:p>
          <a:p>
            <a:pPr lvl="1">
              <a:buFont typeface="Wingdings" panose="05000000000000000000" pitchFamily="2" charset="2"/>
              <a:buChar char="Ø"/>
            </a:pPr>
            <a:r>
              <a:rPr lang="en-US" sz="1200" dirty="0">
                <a:latin typeface="+mn-lt"/>
              </a:rPr>
              <a:t>0.9mm x 1.3mm, 0.4mm ball pitch</a:t>
            </a:r>
          </a:p>
        </p:txBody>
      </p:sp>
      <p:sp>
        <p:nvSpPr>
          <p:cNvPr id="8" name="Text Placeholder 2"/>
          <p:cNvSpPr txBox="1">
            <a:spLocks/>
          </p:cNvSpPr>
          <p:nvPr/>
        </p:nvSpPr>
        <p:spPr>
          <a:xfrm>
            <a:off x="6255981" y="5378750"/>
            <a:ext cx="5831199" cy="947916"/>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US" sz="1600" dirty="0">
                <a:latin typeface="+mn-lt"/>
              </a:rPr>
              <a:t> Mobile device and smart phones</a:t>
            </a:r>
          </a:p>
          <a:p>
            <a:pPr>
              <a:buFont typeface="Wingdings" panose="05000000000000000000" pitchFamily="2" charset="2"/>
              <a:buChar char="Ø"/>
            </a:pPr>
            <a:r>
              <a:rPr lang="en-US" sz="1600" dirty="0">
                <a:latin typeface="+mn-lt"/>
              </a:rPr>
              <a:t> Portable media devices</a:t>
            </a:r>
          </a:p>
          <a:p>
            <a:pPr>
              <a:buFont typeface="Wingdings" panose="05000000000000000000" pitchFamily="2" charset="2"/>
              <a:buChar char="Ø"/>
            </a:pPr>
            <a:r>
              <a:rPr lang="en-US" sz="1600" dirty="0">
                <a:latin typeface="+mn-lt"/>
              </a:rPr>
              <a:t> Advanced Dongle and Docking Station</a:t>
            </a:r>
          </a:p>
        </p:txBody>
      </p:sp>
      <p:sp>
        <p:nvSpPr>
          <p:cNvPr id="6" name="TextBox 5"/>
          <p:cNvSpPr txBox="1"/>
          <p:nvPr/>
        </p:nvSpPr>
        <p:spPr>
          <a:xfrm>
            <a:off x="6249621" y="5029829"/>
            <a:ext cx="5831199"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Applications</a:t>
            </a:r>
          </a:p>
        </p:txBody>
      </p:sp>
      <p:sp>
        <p:nvSpPr>
          <p:cNvPr id="7" name="TextBox 6"/>
          <p:cNvSpPr txBox="1"/>
          <p:nvPr/>
        </p:nvSpPr>
        <p:spPr>
          <a:xfrm>
            <a:off x="105139" y="788612"/>
            <a:ext cx="5990861" cy="379656"/>
          </a:xfrm>
          <a:prstGeom prst="rect">
            <a:avLst/>
          </a:prstGeom>
          <a:solidFill>
            <a:schemeClr val="accent5"/>
          </a:solidFill>
        </p:spPr>
        <p:txBody>
          <a:bodyPr wrap="square" rtlCol="0">
            <a:spAutoFit/>
          </a:bodyPr>
          <a:lstStyle/>
          <a:p>
            <a:pPr indent="-342891">
              <a:spcBef>
                <a:spcPct val="20000"/>
              </a:spcBef>
            </a:pPr>
            <a:r>
              <a:rPr lang="en-US" sz="1867" b="1" dirty="0">
                <a:solidFill>
                  <a:schemeClr val="bg1"/>
                </a:solidFill>
                <a:latin typeface="+mj-lt"/>
                <a:cs typeface="Arial" pitchFamily="34" charset="0"/>
              </a:rPr>
              <a:t>Benefits</a:t>
            </a:r>
          </a:p>
        </p:txBody>
      </p:sp>
      <p:sp>
        <p:nvSpPr>
          <p:cNvPr id="10" name="Text Placeholder 2"/>
          <p:cNvSpPr txBox="1">
            <a:spLocks/>
          </p:cNvSpPr>
          <p:nvPr/>
        </p:nvSpPr>
        <p:spPr>
          <a:xfrm>
            <a:off x="104820" y="1183646"/>
            <a:ext cx="5990861" cy="1133285"/>
          </a:xfrm>
          <a:prstGeom prst="rect">
            <a:avLst/>
          </a:prstGeom>
          <a:solidFill>
            <a:schemeClr val="bg1">
              <a:lumMod val="85000"/>
            </a:schemeClr>
          </a:solidFill>
        </p:spPr>
        <p:txBody>
          <a:bodyPr vert="horz">
            <a:noAutofit/>
          </a:bodyPr>
          <a:lstStyle>
            <a:lvl1pPr marL="342900" indent="-342900" algn="l" defTabSz="457200" rtl="0" eaLnBrk="1" fontAlgn="base" hangingPunct="1">
              <a:spcBef>
                <a:spcPct val="20000"/>
              </a:spcBef>
              <a:spcAft>
                <a:spcPct val="0"/>
              </a:spcAft>
              <a:buFont typeface="Arial"/>
              <a:buChar char="•"/>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1400" i="1"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SzPct val="100000"/>
              <a:buFont typeface="Wingdings" panose="05000000000000000000" pitchFamily="2" charset="2"/>
              <a:buChar char="Ø"/>
              <a:defRPr/>
            </a:pPr>
            <a:r>
              <a:rPr lang="en-US" sz="1600" dirty="0">
                <a:latin typeface="+mn-lt"/>
                <a:cs typeface="Helvetica"/>
              </a:rPr>
              <a:t> High level surge protection with external TVS</a:t>
            </a:r>
          </a:p>
          <a:p>
            <a:pPr>
              <a:buSzPct val="100000"/>
              <a:buFont typeface="Wingdings" panose="05000000000000000000" pitchFamily="2" charset="2"/>
              <a:buChar char="Ø"/>
              <a:defRPr/>
            </a:pPr>
            <a:r>
              <a:rPr lang="en-US" sz="1600" dirty="0">
                <a:latin typeface="+mn-lt"/>
                <a:cs typeface="Helvetica"/>
              </a:rPr>
              <a:t> Super fast OVP responding</a:t>
            </a:r>
          </a:p>
          <a:p>
            <a:pPr>
              <a:buSzPct val="100000"/>
              <a:buFont typeface="Wingdings" panose="05000000000000000000" pitchFamily="2" charset="2"/>
              <a:buChar char="Ø"/>
              <a:defRPr/>
            </a:pPr>
            <a:r>
              <a:rPr lang="en-US" sz="1600" dirty="0">
                <a:latin typeface="+mn-lt"/>
                <a:cs typeface="Helvetica"/>
              </a:rPr>
              <a:t> Low Ron to reduce voltage drop</a:t>
            </a:r>
          </a:p>
        </p:txBody>
      </p:sp>
      <p:cxnSp>
        <p:nvCxnSpPr>
          <p:cNvPr id="14" name="Straight Connector 13"/>
          <p:cNvCxnSpPr/>
          <p:nvPr/>
        </p:nvCxnSpPr>
        <p:spPr>
          <a:xfrm>
            <a:off x="0" y="633418"/>
            <a:ext cx="568574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 Box 153"/>
          <p:cNvSpPr txBox="1">
            <a:spLocks noChangeArrowheads="1"/>
          </p:cNvSpPr>
          <p:nvPr/>
        </p:nvSpPr>
        <p:spPr bwMode="auto">
          <a:xfrm>
            <a:off x="10008965" y="178870"/>
            <a:ext cx="2078215" cy="379656"/>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altLang="ko-KR" sz="1867" b="1" dirty="0">
                <a:solidFill>
                  <a:schemeClr val="bg1"/>
                </a:solidFill>
              </a:rPr>
              <a:t>Production</a:t>
            </a:r>
          </a:p>
        </p:txBody>
      </p:sp>
      <p:graphicFrame>
        <p:nvGraphicFramePr>
          <p:cNvPr id="17" name="Object 10"/>
          <p:cNvGraphicFramePr>
            <a:graphicFrameLocks noChangeAspect="1"/>
          </p:cNvGraphicFramePr>
          <p:nvPr>
            <p:extLst>
              <p:ext uri="{D42A27DB-BD31-4B8C-83A1-F6EECF244321}">
                <p14:modId xmlns:p14="http://schemas.microsoft.com/office/powerpoint/2010/main" val="339622854"/>
              </p:ext>
            </p:extLst>
          </p:nvPr>
        </p:nvGraphicFramePr>
        <p:xfrm>
          <a:off x="875467" y="4594357"/>
          <a:ext cx="2160749" cy="1732309"/>
        </p:xfrm>
        <a:graphic>
          <a:graphicData uri="http://schemas.openxmlformats.org/presentationml/2006/ole">
            <mc:AlternateContent xmlns:mc="http://schemas.openxmlformats.org/markup-compatibility/2006">
              <mc:Choice xmlns:v="urn:schemas-microsoft-com:vml" Requires="v">
                <p:oleObj spid="_x0000_s15711" name="Visio" r:id="rId4" imgW="3683000" imgH="2972339" progId="">
                  <p:embed/>
                </p:oleObj>
              </mc:Choice>
              <mc:Fallback>
                <p:oleObj name="Visio" r:id="rId4" imgW="3683000" imgH="29723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467" y="4594357"/>
                        <a:ext cx="2160749" cy="1732309"/>
                      </a:xfrm>
                      <a:prstGeom prst="rect">
                        <a:avLst/>
                      </a:prstGeom>
                      <a:noFill/>
                      <a:extLst/>
                    </p:spPr>
                  </p:pic>
                </p:oleObj>
              </mc:Fallback>
            </mc:AlternateContent>
          </a:graphicData>
        </a:graphic>
      </p:graphicFrame>
      <p:graphicFrame>
        <p:nvGraphicFramePr>
          <p:cNvPr id="21" name="Object 15"/>
          <p:cNvGraphicFramePr>
            <a:graphicFrameLocks noChangeAspect="1"/>
          </p:cNvGraphicFramePr>
          <p:nvPr>
            <p:extLst>
              <p:ext uri="{D42A27DB-BD31-4B8C-83A1-F6EECF244321}">
                <p14:modId xmlns:p14="http://schemas.microsoft.com/office/powerpoint/2010/main" val="3006897250"/>
              </p:ext>
            </p:extLst>
          </p:nvPr>
        </p:nvGraphicFramePr>
        <p:xfrm>
          <a:off x="4022541" y="4749058"/>
          <a:ext cx="876413" cy="1259383"/>
        </p:xfrm>
        <a:graphic>
          <a:graphicData uri="http://schemas.openxmlformats.org/presentationml/2006/ole">
            <mc:AlternateContent xmlns:mc="http://schemas.openxmlformats.org/markup-compatibility/2006">
              <mc:Choice xmlns:v="urn:schemas-microsoft-com:vml" Requires="v">
                <p:oleObj spid="_x0000_s15712" name="Visio" r:id="rId6" imgW="1549670" imgH="2262817" progId="">
                  <p:embed/>
                </p:oleObj>
              </mc:Choice>
              <mc:Fallback>
                <p:oleObj name="Visio" r:id="rId6" imgW="1549670" imgH="226281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2541" y="4749058"/>
                        <a:ext cx="876413" cy="1259383"/>
                      </a:xfrm>
                      <a:prstGeom prst="rect">
                        <a:avLst/>
                      </a:prstGeom>
                      <a:noFill/>
                      <a:extLst/>
                    </p:spPr>
                  </p:pic>
                </p:oleObj>
              </mc:Fallback>
            </mc:AlternateContent>
          </a:graphicData>
        </a:graphic>
      </p:graphicFrame>
      <p:pic>
        <p:nvPicPr>
          <p:cNvPr id="2" name="Picture 1"/>
          <p:cNvPicPr>
            <a:picLocks noChangeAspect="1"/>
          </p:cNvPicPr>
          <p:nvPr/>
        </p:nvPicPr>
        <p:blipFill>
          <a:blip r:embed="rId8"/>
          <a:stretch>
            <a:fillRect/>
          </a:stretch>
        </p:blipFill>
        <p:spPr>
          <a:xfrm>
            <a:off x="785457" y="2348785"/>
            <a:ext cx="4730384" cy="2062467"/>
          </a:xfrm>
          <a:prstGeom prst="rect">
            <a:avLst/>
          </a:prstGeom>
        </p:spPr>
      </p:pic>
    </p:spTree>
    <p:extLst>
      <p:ext uri="{BB962C8B-B14F-4D97-AF65-F5344CB8AC3E}">
        <p14:creationId xmlns:p14="http://schemas.microsoft.com/office/powerpoint/2010/main" val="3810255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55448" y="0"/>
            <a:ext cx="10207752" cy="762000"/>
          </a:xfrm>
        </p:spPr>
        <p:txBody>
          <a:bodyPr vert="horz">
            <a:normAutofit/>
          </a:bodyPr>
          <a:lstStyle/>
          <a:p>
            <a:pPr>
              <a:defRPr/>
            </a:pPr>
            <a:r>
              <a:rPr lang="en-US" altLang="ko-KR" b="1" dirty="0" smtClean="0">
                <a:ea typeface="굴림" pitchFamily="50" charset="-127"/>
                <a:cs typeface="Arial" pitchFamily="34" charset="0"/>
              </a:rPr>
              <a:t>Comparison Table</a:t>
            </a:r>
            <a:endParaRPr lang="en-US" b="1" dirty="0" smtClean="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80A3A9-611D-47F4-A5A3-9DC50DC5D702}" type="datetime1">
              <a:rPr lang="en-US" smtClean="0"/>
              <a:t>5/27/2021</a:t>
            </a:fld>
            <a:endParaRPr lang="en-US" dirty="0"/>
          </a:p>
        </p:txBody>
      </p:sp>
      <p:sp>
        <p:nvSpPr>
          <p:cNvPr id="5" name="Slide Number Placeholder 4"/>
          <p:cNvSpPr>
            <a:spLocks noGrp="1"/>
          </p:cNvSpPr>
          <p:nvPr>
            <p:ph type="sldNum" sz="quarter" idx="11"/>
          </p:nvPr>
        </p:nvSpPr>
        <p:spPr>
          <a:xfrm>
            <a:off x="174978" y="6356350"/>
            <a:ext cx="663222" cy="365125"/>
          </a:xfrm>
          <a:prstGeom prst="rect">
            <a:avLst/>
          </a:prstGeom>
        </p:spPr>
        <p:txBody>
          <a:bodyPr/>
          <a:lstStyle/>
          <a:p>
            <a:fld id="{5853B473-0271-47CF-900A-D77E281FB591}" type="slidenum">
              <a:rPr lang="en-US" smtClean="0"/>
              <a:pPr/>
              <a:t>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63711362"/>
              </p:ext>
            </p:extLst>
          </p:nvPr>
        </p:nvGraphicFramePr>
        <p:xfrm>
          <a:off x="381001" y="880024"/>
          <a:ext cx="11069594" cy="5010028"/>
        </p:xfrm>
        <a:graphic>
          <a:graphicData uri="http://schemas.openxmlformats.org/drawingml/2006/table">
            <a:tbl>
              <a:tblPr>
                <a:tableStyleId>{5940675A-B579-460E-94D1-54222C63F5DA}</a:tableStyleId>
              </a:tblPr>
              <a:tblGrid>
                <a:gridCol w="1882411">
                  <a:extLst>
                    <a:ext uri="{9D8B030D-6E8A-4147-A177-3AD203B41FA5}">
                      <a16:colId xmlns="" xmlns:a16="http://schemas.microsoft.com/office/drawing/2014/main" val="20000"/>
                    </a:ext>
                  </a:extLst>
                </a:gridCol>
                <a:gridCol w="1532147">
                  <a:extLst>
                    <a:ext uri="{9D8B030D-6E8A-4147-A177-3AD203B41FA5}">
                      <a16:colId xmlns="" xmlns:a16="http://schemas.microsoft.com/office/drawing/2014/main" val="20001"/>
                    </a:ext>
                  </a:extLst>
                </a:gridCol>
                <a:gridCol w="1344852">
                  <a:extLst>
                    <a:ext uri="{9D8B030D-6E8A-4147-A177-3AD203B41FA5}">
                      <a16:colId xmlns="" xmlns:a16="http://schemas.microsoft.com/office/drawing/2014/main" val="20002"/>
                    </a:ext>
                  </a:extLst>
                </a:gridCol>
                <a:gridCol w="1482811">
                  <a:extLst>
                    <a:ext uri="{9D8B030D-6E8A-4147-A177-3AD203B41FA5}">
                      <a16:colId xmlns="" xmlns:a16="http://schemas.microsoft.com/office/drawing/2014/main" val="20003"/>
                    </a:ext>
                  </a:extLst>
                </a:gridCol>
                <a:gridCol w="1764904">
                  <a:extLst>
                    <a:ext uri="{9D8B030D-6E8A-4147-A177-3AD203B41FA5}">
                      <a16:colId xmlns="" xmlns:a16="http://schemas.microsoft.com/office/drawing/2014/main" val="20004"/>
                    </a:ext>
                  </a:extLst>
                </a:gridCol>
                <a:gridCol w="1482427">
                  <a:extLst>
                    <a:ext uri="{9D8B030D-6E8A-4147-A177-3AD203B41FA5}">
                      <a16:colId xmlns="" xmlns:a16="http://schemas.microsoft.com/office/drawing/2014/main" val="20005"/>
                    </a:ext>
                  </a:extLst>
                </a:gridCol>
                <a:gridCol w="1580042">
                  <a:extLst>
                    <a:ext uri="{9D8B030D-6E8A-4147-A177-3AD203B41FA5}">
                      <a16:colId xmlns="" xmlns:a16="http://schemas.microsoft.com/office/drawing/2014/main" val="20006"/>
                    </a:ext>
                  </a:extLst>
                </a:gridCol>
              </a:tblGrid>
              <a:tr h="483198">
                <a:tc>
                  <a:txBody>
                    <a:bodyPr/>
                    <a:lstStyle/>
                    <a:p>
                      <a:pPr algn="ctr" fontAlgn="ctr"/>
                      <a:r>
                        <a:rPr lang="en-US" sz="1600" b="1" u="none" strike="noStrike" dirty="0">
                          <a:solidFill>
                            <a:schemeClr val="bg1"/>
                          </a:solidFill>
                          <a:latin typeface="Arial" pitchFamily="34" charset="0"/>
                          <a:cs typeface="Arial" pitchFamily="34" charset="0"/>
                        </a:rPr>
                        <a:t>Key Parameters</a:t>
                      </a:r>
                      <a:endParaRPr lang="en-US" sz="1600" b="1" i="0" u="none" strike="noStrike" dirty="0">
                        <a:solidFill>
                          <a:schemeClr val="bg1"/>
                        </a:solidFill>
                        <a:latin typeface="Arial" pitchFamily="34" charset="0"/>
                        <a:cs typeface="Arial" pitchFamily="34" charset="0"/>
                      </a:endParaRPr>
                    </a:p>
                  </a:txBody>
                  <a:tcPr marL="5502" marR="5502" marT="5503" marB="0" anchor="ctr">
                    <a:solidFill>
                      <a:schemeClr val="accent5">
                        <a:lumMod val="75000"/>
                      </a:schemeClr>
                    </a:solidFill>
                  </a:tcPr>
                </a:tc>
                <a:tc>
                  <a:txBody>
                    <a:bodyPr/>
                    <a:lstStyle/>
                    <a:p>
                      <a:pPr algn="ctr" fontAlgn="ctr"/>
                      <a:r>
                        <a:rPr lang="en-US" sz="1600" b="1" u="none" strike="noStrike" dirty="0" smtClean="0">
                          <a:solidFill>
                            <a:schemeClr val="bg1"/>
                          </a:solidFill>
                          <a:latin typeface="Arial" pitchFamily="34" charset="0"/>
                          <a:cs typeface="Arial" pitchFamily="34" charset="0"/>
                        </a:rPr>
                        <a:t>FPF2280/2281</a:t>
                      </a:r>
                      <a:endParaRPr lang="en-US" sz="1600" b="1" i="0" u="none" strike="noStrike" dirty="0">
                        <a:solidFill>
                          <a:schemeClr val="bg1"/>
                        </a:solidFill>
                        <a:latin typeface="Arial" pitchFamily="34" charset="0"/>
                        <a:cs typeface="Arial" pitchFamily="34" charset="0"/>
                      </a:endParaRPr>
                    </a:p>
                  </a:txBody>
                  <a:tcPr marL="5502" marR="5502" marT="5503" marB="0" anchor="ctr">
                    <a:solidFill>
                      <a:schemeClr val="accent5">
                        <a:lumMod val="75000"/>
                      </a:schemeClr>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FPF3380</a:t>
                      </a:r>
                      <a:endParaRPr lang="en-US" sz="1600" b="1" i="0" u="none" strike="noStrike" dirty="0">
                        <a:solidFill>
                          <a:schemeClr val="bg1"/>
                        </a:solidFill>
                        <a:latin typeface="Arial" pitchFamily="34" charset="0"/>
                        <a:cs typeface="Arial" pitchFamily="34" charset="0"/>
                      </a:endParaRPr>
                    </a:p>
                  </a:txBody>
                  <a:tcPr marL="5502" marR="5502" marT="5503" marB="0" anchor="ctr">
                    <a:solidFill>
                      <a:schemeClr val="accent5">
                        <a:lumMod val="75000"/>
                      </a:schemeClr>
                    </a:solidFill>
                  </a:tcPr>
                </a:tc>
                <a:tc>
                  <a:txBody>
                    <a:bodyPr/>
                    <a:lstStyle/>
                    <a:p>
                      <a:pPr algn="ctr" fontAlgn="ctr"/>
                      <a:r>
                        <a:rPr lang="en-US" sz="1600" b="1" u="none" strike="noStrike" dirty="0" smtClean="0">
                          <a:solidFill>
                            <a:schemeClr val="bg1"/>
                          </a:solidFill>
                          <a:latin typeface="Arial" pitchFamily="34" charset="0"/>
                          <a:cs typeface="Arial" pitchFamily="34" charset="0"/>
                        </a:rPr>
                        <a:t>FPF2286</a:t>
                      </a:r>
                      <a:endParaRPr lang="en-US" sz="1600" b="1" i="0" u="none" strike="noStrike" dirty="0">
                        <a:solidFill>
                          <a:schemeClr val="bg1"/>
                        </a:solidFill>
                        <a:latin typeface="Arial" pitchFamily="34" charset="0"/>
                        <a:cs typeface="Arial" pitchFamily="34" charset="0"/>
                      </a:endParaRPr>
                    </a:p>
                  </a:txBody>
                  <a:tcPr marL="5502" marR="5502" marT="5503" marB="0" anchor="ctr">
                    <a:solidFill>
                      <a:schemeClr val="accent5">
                        <a:lumMod val="75000"/>
                      </a:schemeClr>
                    </a:solidFill>
                  </a:tcPr>
                </a:tc>
                <a:tc>
                  <a:txBody>
                    <a:bodyPr/>
                    <a:lstStyle/>
                    <a:p>
                      <a:pPr algn="ctr" fontAlgn="ctr"/>
                      <a:r>
                        <a:rPr lang="en-US" sz="1600" b="1" u="none" strike="noStrike" dirty="0" smtClean="0">
                          <a:solidFill>
                            <a:schemeClr val="bg1"/>
                          </a:solidFill>
                          <a:latin typeface="Arial" pitchFamily="34" charset="0"/>
                          <a:cs typeface="Arial" pitchFamily="34" charset="0"/>
                        </a:rPr>
                        <a:t>Competitor</a:t>
                      </a:r>
                      <a:r>
                        <a:rPr lang="en-US" sz="1600" b="1" u="none" strike="noStrike" baseline="0" dirty="0" smtClean="0">
                          <a:solidFill>
                            <a:schemeClr val="bg1"/>
                          </a:solidFill>
                          <a:latin typeface="Arial" pitchFamily="34" charset="0"/>
                          <a:cs typeface="Arial" pitchFamily="34" charset="0"/>
                        </a:rPr>
                        <a:t> </a:t>
                      </a:r>
                      <a:r>
                        <a:rPr lang="en-US" sz="1600" b="1" u="none" strike="noStrike" dirty="0" smtClean="0">
                          <a:solidFill>
                            <a:schemeClr val="bg1"/>
                          </a:solidFill>
                          <a:latin typeface="Arial" pitchFamily="34" charset="0"/>
                          <a:cs typeface="Arial" pitchFamily="34" charset="0"/>
                        </a:rPr>
                        <a:t>M</a:t>
                      </a:r>
                      <a:endParaRPr lang="en-US" sz="1600" b="1" i="0" u="none" strike="noStrike" dirty="0">
                        <a:solidFill>
                          <a:schemeClr val="bg1"/>
                        </a:solidFill>
                        <a:latin typeface="Arial" pitchFamily="34" charset="0"/>
                        <a:cs typeface="Arial" pitchFamily="34" charset="0"/>
                      </a:endParaRPr>
                    </a:p>
                  </a:txBody>
                  <a:tcPr marL="5502" marR="5502" marT="4127" marB="0" anchor="ctr">
                    <a:solidFill>
                      <a:schemeClr val="accent5">
                        <a:lumMod val="75000"/>
                      </a:schemeClr>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Competitor</a:t>
                      </a:r>
                      <a:r>
                        <a:rPr lang="en-US" sz="1600" b="1" i="0" u="none" strike="noStrike" baseline="0" dirty="0" smtClean="0">
                          <a:solidFill>
                            <a:schemeClr val="bg1"/>
                          </a:solidFill>
                          <a:latin typeface="Arial" pitchFamily="34" charset="0"/>
                          <a:cs typeface="Arial" pitchFamily="34" charset="0"/>
                        </a:rPr>
                        <a:t> T1</a:t>
                      </a:r>
                      <a:endParaRPr lang="en-US" sz="1600" b="1" i="0" u="none" strike="noStrike" dirty="0">
                        <a:solidFill>
                          <a:schemeClr val="bg1"/>
                        </a:solidFill>
                        <a:latin typeface="Arial" pitchFamily="34" charset="0"/>
                        <a:cs typeface="Arial" pitchFamily="34" charset="0"/>
                      </a:endParaRPr>
                    </a:p>
                  </a:txBody>
                  <a:tcPr marL="5502" marR="5502" marT="4127" marB="0" anchor="ctr">
                    <a:solidFill>
                      <a:schemeClr val="accent5">
                        <a:lumMod val="75000"/>
                      </a:schemeClr>
                    </a:solidFill>
                  </a:tcPr>
                </a:tc>
                <a:tc>
                  <a:txBody>
                    <a:bodyPr/>
                    <a:lstStyle/>
                    <a:p>
                      <a:pPr algn="ctr" fontAlgn="ctr"/>
                      <a:r>
                        <a:rPr lang="en-US" sz="1600" b="1" i="0" u="none" strike="noStrike" dirty="0" smtClean="0">
                          <a:solidFill>
                            <a:schemeClr val="bg1"/>
                          </a:solidFill>
                          <a:latin typeface="Arial" pitchFamily="34" charset="0"/>
                          <a:cs typeface="Arial" pitchFamily="34" charset="0"/>
                        </a:rPr>
                        <a:t>Competitor T2</a:t>
                      </a:r>
                      <a:endParaRPr lang="en-US" sz="1600" b="1" i="0" u="none" strike="noStrike" dirty="0">
                        <a:solidFill>
                          <a:schemeClr val="bg1"/>
                        </a:solidFill>
                        <a:latin typeface="Arial" pitchFamily="34" charset="0"/>
                        <a:cs typeface="Arial" pitchFamily="34" charset="0"/>
                      </a:endParaRPr>
                    </a:p>
                  </a:txBody>
                  <a:tcPr marL="5502" marR="5502" marT="4127" marB="0" anchor="ctr">
                    <a:solidFill>
                      <a:schemeClr val="accent5">
                        <a:lumMod val="75000"/>
                      </a:schemeClr>
                    </a:solidFill>
                  </a:tcPr>
                </a:tc>
                <a:extLst>
                  <a:ext uri="{0D108BD9-81ED-4DB2-BD59-A6C34878D82A}">
                    <a16:rowId xmlns="" xmlns:a16="http://schemas.microsoft.com/office/drawing/2014/main" val="10000"/>
                  </a:ext>
                </a:extLst>
              </a:tr>
              <a:tr h="235625">
                <a:tc>
                  <a:txBody>
                    <a:bodyPr/>
                    <a:lstStyle/>
                    <a:p>
                      <a:pPr algn="ctr" fontAlgn="ctr"/>
                      <a:r>
                        <a:rPr lang="en-US" sz="1200" b="0" i="0" u="none" strike="noStrike" dirty="0" smtClean="0">
                          <a:solidFill>
                            <a:srgbClr val="000000"/>
                          </a:solidFill>
                          <a:latin typeface="Arial" pitchFamily="34" charset="0"/>
                          <a:cs typeface="Arial" pitchFamily="34" charset="0"/>
                        </a:rPr>
                        <a:t>Surge protection</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100V</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100V</a:t>
                      </a: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N/A</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80V</a:t>
                      </a:r>
                    </a:p>
                  </a:txBody>
                  <a:tcPr marL="5502" marR="5502" marT="4127" marB="0" anchor="ct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100V</a:t>
                      </a:r>
                    </a:p>
                  </a:txBody>
                  <a:tcPr marL="5502" marR="5502" marT="4127" marB="0" anchor="ct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100V</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extLst>
                  <a:ext uri="{0D108BD9-81ED-4DB2-BD59-A6C34878D82A}">
                    <a16:rowId xmlns="" xmlns:a16="http://schemas.microsoft.com/office/drawing/2014/main" val="10001"/>
                  </a:ext>
                </a:extLst>
              </a:tr>
              <a:tr h="235625">
                <a:tc>
                  <a:txBody>
                    <a:bodyPr/>
                    <a:lstStyle/>
                    <a:p>
                      <a:pPr algn="ctr" fontAlgn="ctr"/>
                      <a:r>
                        <a:rPr lang="en-US" sz="1200" u="none" strike="noStrike" dirty="0" err="1">
                          <a:latin typeface="Arial" pitchFamily="34" charset="0"/>
                          <a:cs typeface="Arial" pitchFamily="34" charset="0"/>
                        </a:rPr>
                        <a:t>Vabs</a:t>
                      </a:r>
                      <a:r>
                        <a:rPr lang="en-US" sz="1200" u="none" strike="noStrike" dirty="0">
                          <a:latin typeface="Arial" pitchFamily="34" charset="0"/>
                          <a:cs typeface="Arial" pitchFamily="34" charset="0"/>
                        </a:rPr>
                        <a:t> </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latin typeface="Arial" pitchFamily="34" charset="0"/>
                          <a:cs typeface="Arial" pitchFamily="34" charset="0"/>
                        </a:rPr>
                        <a:t>29V</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latin typeface="Arial" pitchFamily="34" charset="0"/>
                          <a:cs typeface="Arial" pitchFamily="34" charset="0"/>
                        </a:rPr>
                        <a:t>28V</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smtClean="0">
                          <a:latin typeface="Arial" pitchFamily="34" charset="0"/>
                          <a:cs typeface="Arial" pitchFamily="34" charset="0"/>
                        </a:rPr>
                        <a:t>28V</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28V</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30V</a:t>
                      </a:r>
                    </a:p>
                  </a:txBody>
                  <a:tcPr marL="5502" marR="5502" marT="4127" marB="0" anchor="ct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30</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extLst>
                  <a:ext uri="{0D108BD9-81ED-4DB2-BD59-A6C34878D82A}">
                    <a16:rowId xmlns="" xmlns:a16="http://schemas.microsoft.com/office/drawing/2014/main" val="10002"/>
                  </a:ext>
                </a:extLst>
              </a:tr>
              <a:tr h="235625">
                <a:tc>
                  <a:txBody>
                    <a:bodyPr/>
                    <a:lstStyle/>
                    <a:p>
                      <a:pPr algn="ctr" fontAlgn="ctr"/>
                      <a:r>
                        <a:rPr lang="en-US" sz="1200" u="none" strike="noStrike" dirty="0">
                          <a:latin typeface="Arial" pitchFamily="34" charset="0"/>
                          <a:cs typeface="Arial" pitchFamily="34" charset="0"/>
                        </a:rPr>
                        <a:t>Max Current</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4.5A</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Arial" pitchFamily="34" charset="0"/>
                          <a:cs typeface="Arial" pitchFamily="34" charset="0"/>
                        </a:rPr>
                        <a:t>4.5A</a:t>
                      </a:r>
                    </a:p>
                  </a:txBody>
                  <a:tcPr marL="5502" marR="5502" marT="5503" marB="0" anchor="ctr">
                    <a:noFill/>
                  </a:tcPr>
                </a:tc>
                <a:tc>
                  <a:txBody>
                    <a:bodyPr/>
                    <a:lstStyle/>
                    <a:p>
                      <a:pPr algn="ctr" fontAlgn="ctr"/>
                      <a:r>
                        <a:rPr lang="en-US" sz="1200" u="none" strike="noStrike" dirty="0" smtClean="0">
                          <a:latin typeface="Arial" pitchFamily="34" charset="0"/>
                          <a:cs typeface="Arial" pitchFamily="34" charset="0"/>
                        </a:rPr>
                        <a:t>4A</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4.5A</a:t>
                      </a:r>
                    </a:p>
                  </a:txBody>
                  <a:tcPr marL="5502" marR="5502" marT="4127" marB="0" anchor="ct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3.5A</a:t>
                      </a:r>
                    </a:p>
                  </a:txBody>
                  <a:tcPr marL="5502" marR="5502" marT="4127" marB="0" anchor="ct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3.5A</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extLst>
                  <a:ext uri="{0D108BD9-81ED-4DB2-BD59-A6C34878D82A}">
                    <a16:rowId xmlns="" xmlns:a16="http://schemas.microsoft.com/office/drawing/2014/main" val="10003"/>
                  </a:ext>
                </a:extLst>
              </a:tr>
              <a:tr h="248026">
                <a:tc>
                  <a:txBody>
                    <a:bodyPr/>
                    <a:lstStyle/>
                    <a:p>
                      <a:pPr algn="ctr" fontAlgn="ctr"/>
                      <a:r>
                        <a:rPr lang="en-US" sz="1200" u="none" strike="noStrike" dirty="0">
                          <a:latin typeface="Arial" pitchFamily="34" charset="0"/>
                          <a:cs typeface="Arial" pitchFamily="34" charset="0"/>
                        </a:rPr>
                        <a:t>Operating Current @ 5V</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50uA</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90uA</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err="1">
                          <a:latin typeface="Arial" pitchFamily="34" charset="0"/>
                          <a:cs typeface="Arial" pitchFamily="34" charset="0"/>
                        </a:rPr>
                        <a:t>t</a:t>
                      </a:r>
                      <a:r>
                        <a:rPr lang="en-US" sz="1200" u="none" strike="noStrike" dirty="0" err="1" smtClean="0">
                          <a:latin typeface="Arial" pitchFamily="34" charset="0"/>
                          <a:cs typeface="Arial" pitchFamily="34" charset="0"/>
                        </a:rPr>
                        <a:t>yp</a:t>
                      </a:r>
                      <a:r>
                        <a:rPr lang="en-US" sz="1200" u="none" strike="noStrike" dirty="0" smtClean="0">
                          <a:latin typeface="Arial" pitchFamily="34" charset="0"/>
                          <a:cs typeface="Arial" pitchFamily="34" charset="0"/>
                        </a:rPr>
                        <a:t> 50uA</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err="1">
                          <a:solidFill>
                            <a:srgbClr val="000000"/>
                          </a:solidFill>
                          <a:latin typeface="Arial" pitchFamily="34" charset="0"/>
                          <a:ea typeface="+mn-ea"/>
                          <a:cs typeface="Arial" pitchFamily="34" charset="0"/>
                        </a:rPr>
                        <a:t>typ</a:t>
                      </a:r>
                      <a:r>
                        <a:rPr lang="en-US" sz="1200" b="0" i="0" u="none" strike="noStrike" kern="1200" dirty="0">
                          <a:solidFill>
                            <a:srgbClr val="000000"/>
                          </a:solidFill>
                          <a:latin typeface="Arial" pitchFamily="34" charset="0"/>
                          <a:ea typeface="+mn-ea"/>
                          <a:cs typeface="Arial" pitchFamily="34" charset="0"/>
                        </a:rPr>
                        <a:t> 70uA</a:t>
                      </a:r>
                    </a:p>
                  </a:txBody>
                  <a:tcPr marL="5502" marR="5502" marT="4127" marB="0" anchor="ctr"/>
                </a:tc>
                <a:tc>
                  <a:txBody>
                    <a:bodyPr/>
                    <a:lstStyle/>
                    <a:p>
                      <a:pPr marL="0" algn="ctr" defTabSz="914400" rtl="0" eaLnBrk="1" fontAlgn="ctr" latinLnBrk="0" hangingPunct="1"/>
                      <a:r>
                        <a:rPr lang="en-US" sz="1200" b="0" i="0" u="none" strike="noStrike" kern="1200" dirty="0" err="1">
                          <a:solidFill>
                            <a:srgbClr val="000000"/>
                          </a:solidFill>
                          <a:latin typeface="Arial" pitchFamily="34" charset="0"/>
                          <a:ea typeface="+mn-ea"/>
                          <a:cs typeface="Arial" pitchFamily="34" charset="0"/>
                        </a:rPr>
                        <a:t>typ</a:t>
                      </a:r>
                      <a:r>
                        <a:rPr lang="en-US" sz="1200" b="0" i="0" u="none" strike="noStrike" kern="1200" dirty="0">
                          <a:solidFill>
                            <a:srgbClr val="000000"/>
                          </a:solidFill>
                          <a:latin typeface="Arial" pitchFamily="34" charset="0"/>
                          <a:ea typeface="+mn-ea"/>
                          <a:cs typeface="Arial" pitchFamily="34" charset="0"/>
                        </a:rPr>
                        <a:t> 175uA</a:t>
                      </a:r>
                    </a:p>
                  </a:txBody>
                  <a:tcPr marL="5502" marR="5502" marT="4127" marB="0" anchor="ctr"/>
                </a:tc>
                <a:tc>
                  <a:txBody>
                    <a:bodyPr/>
                    <a:lstStyle/>
                    <a:p>
                      <a:pPr marL="0" algn="ctr" defTabSz="914400" rtl="0" eaLnBrk="1" fontAlgn="ctr" latinLnBrk="0" hangingPunct="1"/>
                      <a:r>
                        <a:rPr lang="en-US" sz="1200" b="0" i="0" u="none" strike="noStrike" kern="1200" dirty="0" err="1" smtClean="0">
                          <a:solidFill>
                            <a:srgbClr val="000000"/>
                          </a:solidFill>
                          <a:latin typeface="Arial" pitchFamily="34" charset="0"/>
                          <a:ea typeface="+mn-ea"/>
                          <a:cs typeface="Arial" pitchFamily="34" charset="0"/>
                        </a:rPr>
                        <a:t>typ</a:t>
                      </a:r>
                      <a:r>
                        <a:rPr lang="en-US" sz="1200" b="0" i="0" u="none" strike="noStrike" kern="1200" dirty="0" smtClean="0">
                          <a:solidFill>
                            <a:srgbClr val="000000"/>
                          </a:solidFill>
                          <a:latin typeface="Arial" pitchFamily="34" charset="0"/>
                          <a:ea typeface="+mn-ea"/>
                          <a:cs typeface="Arial" pitchFamily="34" charset="0"/>
                        </a:rPr>
                        <a:t> 337uA</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extLst>
                  <a:ext uri="{0D108BD9-81ED-4DB2-BD59-A6C34878D82A}">
                    <a16:rowId xmlns="" xmlns:a16="http://schemas.microsoft.com/office/drawing/2014/main" val="10004"/>
                  </a:ext>
                </a:extLst>
              </a:tr>
              <a:tr h="241955">
                <a:tc>
                  <a:txBody>
                    <a:bodyPr/>
                    <a:lstStyle/>
                    <a:p>
                      <a:pPr algn="ctr" fontAlgn="ctr"/>
                      <a:r>
                        <a:rPr lang="en-US" sz="1200" u="none" strike="noStrike" dirty="0">
                          <a:latin typeface="Arial" pitchFamily="34" charset="0"/>
                          <a:cs typeface="Arial" pitchFamily="34" charset="0"/>
                        </a:rPr>
                        <a:t>Ron @ 5V, </a:t>
                      </a:r>
                      <a:r>
                        <a:rPr lang="en-US" sz="1200" u="none" strike="noStrike" dirty="0" smtClean="0">
                          <a:latin typeface="Arial" pitchFamily="34" charset="0"/>
                          <a:cs typeface="Arial" pitchFamily="34" charset="0"/>
                        </a:rPr>
                        <a:t>25 °C</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33m</a:t>
                      </a:r>
                      <a:r>
                        <a:rPr lang="el-GR" sz="1200" u="none" strike="noStrike" dirty="0" smtClean="0">
                          <a:latin typeface="Arial" pitchFamily="34" charset="0"/>
                          <a:cs typeface="Arial" pitchFamily="34" charset="0"/>
                        </a:rPr>
                        <a:t>Ω</a:t>
                      </a:r>
                      <a:endParaRPr lang="el-GR"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15m</a:t>
                      </a:r>
                      <a:r>
                        <a:rPr lang="el-GR" sz="1200" u="none" strike="noStrike" dirty="0" smtClean="0">
                          <a:latin typeface="Arial" pitchFamily="34" charset="0"/>
                          <a:cs typeface="Arial" pitchFamily="34" charset="0"/>
                        </a:rPr>
                        <a:t>Ω</a:t>
                      </a:r>
                      <a:endParaRPr lang="el-GR"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err="1">
                          <a:solidFill>
                            <a:schemeClr val="tx1"/>
                          </a:solidFill>
                          <a:latin typeface="Arial" pitchFamily="34" charset="0"/>
                          <a:cs typeface="Arial" pitchFamily="34" charset="0"/>
                        </a:rPr>
                        <a:t>typ</a:t>
                      </a:r>
                      <a:r>
                        <a:rPr lang="en-US" sz="1200" u="none" strike="noStrike" dirty="0">
                          <a:solidFill>
                            <a:schemeClr val="tx1"/>
                          </a:solidFill>
                          <a:latin typeface="Arial" pitchFamily="34" charset="0"/>
                          <a:cs typeface="Arial" pitchFamily="34" charset="0"/>
                        </a:rPr>
                        <a:t> </a:t>
                      </a:r>
                      <a:r>
                        <a:rPr lang="en-US" sz="1200" u="none" strike="noStrike" dirty="0" smtClean="0">
                          <a:solidFill>
                            <a:schemeClr val="tx1"/>
                          </a:solidFill>
                          <a:latin typeface="Arial" pitchFamily="34" charset="0"/>
                          <a:cs typeface="Arial" pitchFamily="34" charset="0"/>
                        </a:rPr>
                        <a:t>25m</a:t>
                      </a:r>
                      <a:r>
                        <a:rPr lang="el-GR" sz="1200" u="none" strike="noStrike" dirty="0" smtClean="0">
                          <a:solidFill>
                            <a:schemeClr val="tx1"/>
                          </a:solidFill>
                          <a:latin typeface="Arial" pitchFamily="34" charset="0"/>
                          <a:cs typeface="Arial" pitchFamily="34" charset="0"/>
                        </a:rPr>
                        <a:t>Ω</a:t>
                      </a:r>
                      <a:endParaRPr lang="el-GR" sz="1200" b="0" i="0" u="none" strike="noStrike" dirty="0">
                        <a:solidFill>
                          <a:schemeClr val="tx1"/>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dirty="0" err="1" smtClean="0">
                          <a:solidFill>
                            <a:schemeClr val="tx1"/>
                          </a:solidFill>
                          <a:latin typeface="Arial" pitchFamily="34" charset="0"/>
                          <a:ea typeface="+mn-ea"/>
                          <a:cs typeface="Arial" pitchFamily="34" charset="0"/>
                        </a:rPr>
                        <a:t>typ</a:t>
                      </a:r>
                      <a:r>
                        <a:rPr lang="en-US" sz="1200" u="none" strike="noStrike" kern="1200" dirty="0" smtClean="0">
                          <a:solidFill>
                            <a:schemeClr val="tx1"/>
                          </a:solidFill>
                          <a:latin typeface="Arial" pitchFamily="34" charset="0"/>
                          <a:ea typeface="+mn-ea"/>
                          <a:cs typeface="Arial" pitchFamily="34" charset="0"/>
                        </a:rPr>
                        <a:t> 38m</a:t>
                      </a:r>
                      <a:r>
                        <a:rPr lang="el-GR" sz="1200" u="none" strike="noStrike" kern="1200" dirty="0" smtClean="0">
                          <a:solidFill>
                            <a:schemeClr val="tx1"/>
                          </a:solidFill>
                          <a:latin typeface="Arial" pitchFamily="34" charset="0"/>
                          <a:ea typeface="+mn-ea"/>
                          <a:cs typeface="Arial" pitchFamily="34" charset="0"/>
                        </a:rPr>
                        <a:t>Ω</a:t>
                      </a:r>
                      <a:endParaRPr lang="en-US" sz="1200" u="none" strike="noStrike" kern="1200" dirty="0">
                        <a:solidFill>
                          <a:schemeClr val="tx1"/>
                        </a:solidFill>
                        <a:latin typeface="Arial" pitchFamily="34" charset="0"/>
                        <a:ea typeface="+mn-ea"/>
                        <a:cs typeface="Arial" pitchFamily="34" charset="0"/>
                      </a:endParaRPr>
                    </a:p>
                  </a:txBody>
                  <a:tcPr marL="5502" marR="5502" marT="412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err="1" smtClean="0">
                          <a:solidFill>
                            <a:srgbClr val="000000"/>
                          </a:solidFill>
                          <a:latin typeface="Arial" pitchFamily="34" charset="0"/>
                          <a:ea typeface="+mn-ea"/>
                          <a:cs typeface="Arial" pitchFamily="34" charset="0"/>
                        </a:rPr>
                        <a:t>typ</a:t>
                      </a:r>
                      <a:r>
                        <a:rPr lang="en-US" sz="1200" b="0" i="0" u="none" strike="noStrike" kern="1200" dirty="0" smtClean="0">
                          <a:solidFill>
                            <a:srgbClr val="000000"/>
                          </a:solidFill>
                          <a:latin typeface="Arial" pitchFamily="34" charset="0"/>
                          <a:ea typeface="+mn-ea"/>
                          <a:cs typeface="Arial" pitchFamily="34" charset="0"/>
                        </a:rPr>
                        <a:t> 39m</a:t>
                      </a:r>
                      <a:r>
                        <a:rPr lang="el-GR" sz="1200" b="0" i="0" u="none" strike="noStrike" kern="1200" dirty="0" smtClean="0">
                          <a:solidFill>
                            <a:srgbClr val="000000"/>
                          </a:solidFill>
                          <a:latin typeface="Arial" pitchFamily="34" charset="0"/>
                          <a:ea typeface="+mn-ea"/>
                          <a:cs typeface="Arial" pitchFamily="34" charset="0"/>
                        </a:rPr>
                        <a:t>Ω</a:t>
                      </a:r>
                      <a:endParaRPr lang="en-US" sz="1200" u="none" strike="noStrike" kern="1200" dirty="0">
                        <a:solidFill>
                          <a:schemeClr val="tx1"/>
                        </a:solidFill>
                        <a:latin typeface="Arial" pitchFamily="34" charset="0"/>
                        <a:ea typeface="+mn-ea"/>
                        <a:cs typeface="Arial" pitchFamily="34" charset="0"/>
                      </a:endParaRPr>
                    </a:p>
                  </a:txBody>
                  <a:tcPr marL="5502" marR="5502" marT="412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err="1" smtClean="0">
                          <a:solidFill>
                            <a:srgbClr val="000000"/>
                          </a:solidFill>
                          <a:latin typeface="Arial" pitchFamily="34" charset="0"/>
                          <a:ea typeface="+mn-ea"/>
                          <a:cs typeface="Arial" pitchFamily="34" charset="0"/>
                        </a:rPr>
                        <a:t>typ</a:t>
                      </a:r>
                      <a:r>
                        <a:rPr lang="en-US" sz="1200" b="0" i="0" u="none" strike="noStrike" kern="1200" dirty="0" smtClean="0">
                          <a:solidFill>
                            <a:srgbClr val="000000"/>
                          </a:solidFill>
                          <a:latin typeface="Arial" pitchFamily="34" charset="0"/>
                          <a:ea typeface="+mn-ea"/>
                          <a:cs typeface="Arial" pitchFamily="34" charset="0"/>
                        </a:rPr>
                        <a:t> 39m</a:t>
                      </a:r>
                      <a:r>
                        <a:rPr lang="el-GR" sz="1200" b="0" i="0" u="none" strike="noStrike" kern="1200" dirty="0" smtClean="0">
                          <a:solidFill>
                            <a:srgbClr val="000000"/>
                          </a:solidFill>
                          <a:latin typeface="Arial" pitchFamily="34" charset="0"/>
                          <a:ea typeface="+mn-ea"/>
                          <a:cs typeface="Arial" pitchFamily="34" charset="0"/>
                        </a:rPr>
                        <a:t>Ω</a:t>
                      </a:r>
                      <a:endParaRPr lang="en-US" sz="1200" u="none" strike="noStrike" kern="1200" dirty="0">
                        <a:solidFill>
                          <a:schemeClr val="tx1"/>
                        </a:solidFill>
                        <a:latin typeface="Arial" pitchFamily="34" charset="0"/>
                        <a:ea typeface="+mn-ea"/>
                        <a:cs typeface="Arial" pitchFamily="34" charset="0"/>
                      </a:endParaRPr>
                    </a:p>
                  </a:txBody>
                  <a:tcPr marL="5502" marR="5502" marT="4127" marB="0" anchor="ctr"/>
                </a:tc>
                <a:extLst>
                  <a:ext uri="{0D108BD9-81ED-4DB2-BD59-A6C34878D82A}">
                    <a16:rowId xmlns="" xmlns:a16="http://schemas.microsoft.com/office/drawing/2014/main" val="10005"/>
                  </a:ext>
                </a:extLst>
              </a:tr>
              <a:tr h="765347">
                <a:tc>
                  <a:txBody>
                    <a:bodyPr/>
                    <a:lstStyle/>
                    <a:p>
                      <a:pPr algn="ctr" fontAlgn="ctr"/>
                      <a:r>
                        <a:rPr lang="en-US" sz="1200" u="none" strike="noStrike" dirty="0">
                          <a:latin typeface="Arial" pitchFamily="34" charset="0"/>
                          <a:cs typeface="Arial" pitchFamily="34" charset="0"/>
                        </a:rPr>
                        <a:t>Default OVLO</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nn-NO" sz="1200" u="none" strike="noStrike" dirty="0" smtClean="0">
                          <a:latin typeface="Arial" pitchFamily="34" charset="0"/>
                          <a:cs typeface="Arial" pitchFamily="34" charset="0"/>
                        </a:rPr>
                        <a:t>6.8V</a:t>
                      </a:r>
                      <a:r>
                        <a:rPr lang="da-DK" sz="1200" u="none" strike="noStrike" dirty="0" smtClean="0">
                          <a:latin typeface="Arial" pitchFamily="34" charset="0"/>
                          <a:cs typeface="Arial" pitchFamily="34" charset="0"/>
                        </a:rPr>
                        <a:t> ± 20</a:t>
                      </a:r>
                      <a:r>
                        <a:rPr lang="nn-NO" sz="1200" u="none" strike="noStrike" dirty="0" smtClean="0">
                          <a:latin typeface="Arial" pitchFamily="34" charset="0"/>
                          <a:cs typeface="Arial" pitchFamily="34" charset="0"/>
                        </a:rPr>
                        <a:t>0mV</a:t>
                      </a:r>
                    </a:p>
                    <a:p>
                      <a:pPr marL="0" marR="0" lvl="0" indent="0" algn="ctr" defTabSz="914400" rtl="0" eaLnBrk="1" fontAlgn="ctr" latinLnBrk="0" hangingPunct="1">
                        <a:lnSpc>
                          <a:spcPct val="100000"/>
                        </a:lnSpc>
                        <a:spcBef>
                          <a:spcPts val="0"/>
                        </a:spcBef>
                        <a:spcAft>
                          <a:spcPts val="0"/>
                        </a:spcAft>
                        <a:buClrTx/>
                        <a:buSzTx/>
                        <a:buFontTx/>
                        <a:buNone/>
                        <a:tabLst/>
                        <a:defRPr/>
                      </a:pPr>
                      <a:r>
                        <a:rPr lang="nn-NO" sz="1200" u="none" strike="noStrike" dirty="0" smtClean="0">
                          <a:latin typeface="Arial" pitchFamily="34" charset="0"/>
                          <a:cs typeface="Arial" pitchFamily="34" charset="0"/>
                        </a:rPr>
                        <a:t>14V</a:t>
                      </a:r>
                      <a:r>
                        <a:rPr lang="da-DK" sz="1200" u="none" strike="noStrike" dirty="0" smtClean="0">
                          <a:latin typeface="Arial" pitchFamily="34" charset="0"/>
                          <a:cs typeface="Arial" pitchFamily="34" charset="0"/>
                        </a:rPr>
                        <a:t> ± 20</a:t>
                      </a:r>
                      <a:r>
                        <a:rPr lang="nn-NO" sz="1200" u="none" strike="noStrike" dirty="0" smtClean="0">
                          <a:latin typeface="Arial" pitchFamily="34" charset="0"/>
                          <a:cs typeface="Arial" pitchFamily="34" charset="0"/>
                        </a:rPr>
                        <a:t>0mV</a:t>
                      </a:r>
                      <a:endParaRPr lang="nn-NO"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nn-NO" sz="1200" u="none" strike="noStrike" dirty="0" smtClean="0">
                          <a:latin typeface="Arial" pitchFamily="34" charset="0"/>
                          <a:cs typeface="Arial" pitchFamily="34" charset="0"/>
                        </a:rPr>
                        <a:t>6.8V</a:t>
                      </a:r>
                      <a:r>
                        <a:rPr lang="da-DK" sz="1200" u="none" strike="noStrike" dirty="0" smtClean="0">
                          <a:latin typeface="Arial" pitchFamily="34" charset="0"/>
                          <a:cs typeface="Arial" pitchFamily="34" charset="0"/>
                        </a:rPr>
                        <a:t> ± 20</a:t>
                      </a:r>
                      <a:r>
                        <a:rPr lang="nn-NO" sz="1200" u="none" strike="noStrike" dirty="0" smtClean="0">
                          <a:latin typeface="Arial" pitchFamily="34" charset="0"/>
                          <a:cs typeface="Arial" pitchFamily="34" charset="0"/>
                        </a:rPr>
                        <a:t>0mV</a:t>
                      </a:r>
                    </a:p>
                  </a:txBody>
                  <a:tcPr marL="5502" marR="5502" marT="5503" marB="0" anchor="ctr">
                    <a:noFill/>
                  </a:tcPr>
                </a:tc>
                <a:tc>
                  <a:txBody>
                    <a:bodyPr/>
                    <a:lstStyle/>
                    <a:p>
                      <a:pPr algn="ctr" fontAlgn="ctr"/>
                      <a:r>
                        <a:rPr lang="nn-NO" sz="1200" u="none" strike="noStrike" dirty="0" smtClean="0">
                          <a:latin typeface="Arial" pitchFamily="34" charset="0"/>
                          <a:cs typeface="Arial" pitchFamily="34" charset="0"/>
                        </a:rPr>
                        <a:t>6.8V</a:t>
                      </a:r>
                      <a:r>
                        <a:rPr lang="da-DK" sz="1200" u="none" strike="noStrike" dirty="0" smtClean="0">
                          <a:latin typeface="Arial" pitchFamily="34" charset="0"/>
                          <a:cs typeface="Arial" pitchFamily="34" charset="0"/>
                        </a:rPr>
                        <a:t> ± 15</a:t>
                      </a:r>
                      <a:r>
                        <a:rPr lang="nn-NO" sz="1200" u="none" strike="noStrike" dirty="0" smtClean="0">
                          <a:latin typeface="Arial" pitchFamily="34" charset="0"/>
                          <a:cs typeface="Arial" pitchFamily="34" charset="0"/>
                        </a:rPr>
                        <a:t>0mV</a:t>
                      </a:r>
                      <a:endParaRPr lang="nn-NO"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15.5V ± 500mV</a:t>
                      </a:r>
                      <a:br>
                        <a:rPr lang="en-US" sz="1200" b="0" i="0" u="none" strike="noStrike" kern="1200" dirty="0" smtClean="0">
                          <a:solidFill>
                            <a:srgbClr val="000000"/>
                          </a:solidFill>
                          <a:latin typeface="Arial" pitchFamily="34" charset="0"/>
                          <a:ea typeface="+mn-ea"/>
                          <a:cs typeface="Arial" pitchFamily="34" charset="0"/>
                        </a:rPr>
                      </a:br>
                      <a:r>
                        <a:rPr lang="en-US" sz="1200" b="0" i="0" u="none" strike="noStrike" kern="1200" dirty="0" smtClean="0">
                          <a:solidFill>
                            <a:srgbClr val="000000"/>
                          </a:solidFill>
                          <a:latin typeface="Arial" pitchFamily="34" charset="0"/>
                          <a:ea typeface="+mn-ea"/>
                          <a:cs typeface="Arial" pitchFamily="34" charset="0"/>
                        </a:rPr>
                        <a:t>6.8V ± 200mV</a:t>
                      </a:r>
                      <a:br>
                        <a:rPr lang="en-US" sz="1200" b="0" i="0" u="none" strike="noStrike" kern="1200" dirty="0" smtClean="0">
                          <a:solidFill>
                            <a:srgbClr val="000000"/>
                          </a:solidFill>
                          <a:latin typeface="Arial" pitchFamily="34" charset="0"/>
                          <a:ea typeface="+mn-ea"/>
                          <a:cs typeface="Arial" pitchFamily="34" charset="0"/>
                        </a:rPr>
                      </a:br>
                      <a:r>
                        <a:rPr lang="en-US" sz="1200" b="0" i="0" u="none" strike="noStrike" kern="1200" dirty="0" smtClean="0">
                          <a:solidFill>
                            <a:srgbClr val="000000"/>
                          </a:solidFill>
                          <a:latin typeface="Arial" pitchFamily="34" charset="0"/>
                          <a:ea typeface="+mn-ea"/>
                          <a:cs typeface="Arial" pitchFamily="34" charset="0"/>
                        </a:rPr>
                        <a:t>5.825V ± 175mV</a:t>
                      </a:r>
                    </a:p>
                  </a:txBody>
                  <a:tcPr marL="5502" marR="5502" marT="412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6.2V ± 200mV</a:t>
                      </a:r>
                    </a:p>
                  </a:txBody>
                  <a:tcPr marL="5502" marR="5502" marT="4127"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5.95V ± 50mV</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9.98V ± 80mV</a:t>
                      </a:r>
                      <a:br>
                        <a:rPr lang="en-US" sz="1200" b="0" i="0" u="none" strike="noStrike" kern="1200" dirty="0" smtClean="0">
                          <a:solidFill>
                            <a:srgbClr val="000000"/>
                          </a:solidFill>
                          <a:latin typeface="Arial" pitchFamily="34" charset="0"/>
                          <a:ea typeface="+mn-ea"/>
                          <a:cs typeface="Arial" pitchFamily="34" charset="0"/>
                        </a:rPr>
                      </a:br>
                      <a:r>
                        <a:rPr lang="en-US" sz="1200" b="0" i="0" u="none" strike="noStrike" kern="1200" dirty="0" smtClean="0">
                          <a:solidFill>
                            <a:srgbClr val="000000"/>
                          </a:solidFill>
                          <a:latin typeface="Arial" pitchFamily="34" charset="0"/>
                          <a:ea typeface="+mn-ea"/>
                          <a:cs typeface="Arial" pitchFamily="34" charset="0"/>
                        </a:rPr>
                        <a:t>13.32V ±120mV</a:t>
                      </a:r>
                    </a:p>
                  </a:txBody>
                  <a:tcPr marL="5502" marR="5502" marT="4127" marB="0" anchor="ctr"/>
                </a:tc>
                <a:extLst>
                  <a:ext uri="{0D108BD9-81ED-4DB2-BD59-A6C34878D82A}">
                    <a16:rowId xmlns="" xmlns:a16="http://schemas.microsoft.com/office/drawing/2014/main" val="10006"/>
                  </a:ext>
                </a:extLst>
              </a:tr>
              <a:tr h="412778">
                <a:tc>
                  <a:txBody>
                    <a:bodyPr/>
                    <a:lstStyle/>
                    <a:p>
                      <a:pPr algn="ctr" fontAlgn="ctr"/>
                      <a:r>
                        <a:rPr lang="en-US" sz="1200" u="none" strike="noStrike">
                          <a:latin typeface="Arial" pitchFamily="34" charset="0"/>
                          <a:cs typeface="Arial" pitchFamily="34" charset="0"/>
                        </a:rPr>
                        <a:t>OVLO Adjustment</a:t>
                      </a:r>
                      <a:endParaRPr lang="en-US" sz="1200" b="0" i="0" u="none" strike="noStrike">
                        <a:solidFill>
                          <a:srgbClr val="000000"/>
                        </a:solidFill>
                        <a:latin typeface="Arial" pitchFamily="34" charset="0"/>
                        <a:cs typeface="Arial" pitchFamily="34" charset="0"/>
                      </a:endParaRPr>
                    </a:p>
                  </a:txBody>
                  <a:tcPr marL="5502" marR="5502" marT="550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latin typeface="Arial" pitchFamily="34" charset="0"/>
                          <a:cs typeface="Arial" pitchFamily="34" charset="0"/>
                        </a:rPr>
                        <a:t>Ext R network</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Ext R network</a:t>
                      </a:r>
                    </a:p>
                  </a:txBody>
                  <a:tcPr marL="5502" marR="5502" marT="5503" marB="0" anchor="ctr">
                    <a:noFill/>
                  </a:tcPr>
                </a:tc>
                <a:tc>
                  <a:txBody>
                    <a:bodyPr/>
                    <a:lstStyle/>
                    <a:p>
                      <a:pPr algn="ctr" fontAlgn="ctr"/>
                      <a:r>
                        <a:rPr lang="en-US" sz="1200" u="none" strike="noStrike" dirty="0" smtClean="0">
                          <a:latin typeface="Arial" pitchFamily="34" charset="0"/>
                          <a:cs typeface="Arial" pitchFamily="34" charset="0"/>
                        </a:rPr>
                        <a:t>Ext R network</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Ext R network</a:t>
                      </a:r>
                    </a:p>
                  </a:txBody>
                  <a:tcPr marL="5502" marR="5502" marT="412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Fixed OVLO only</a:t>
                      </a:r>
                    </a:p>
                  </a:txBody>
                  <a:tcPr marL="5502" marR="5502" marT="412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latin typeface="Arial" pitchFamily="34" charset="0"/>
                          <a:ea typeface="+mn-ea"/>
                          <a:cs typeface="Arial" pitchFamily="34" charset="0"/>
                        </a:rPr>
                        <a:t>Fixed OVLO only</a:t>
                      </a:r>
                    </a:p>
                  </a:txBody>
                  <a:tcPr marL="5502" marR="5502" marT="4127" marB="0" anchor="ctr"/>
                </a:tc>
                <a:extLst>
                  <a:ext uri="{0D108BD9-81ED-4DB2-BD59-A6C34878D82A}">
                    <a16:rowId xmlns="" xmlns:a16="http://schemas.microsoft.com/office/drawing/2014/main" val="10007"/>
                  </a:ext>
                </a:extLst>
              </a:tr>
              <a:tr h="205969">
                <a:tc>
                  <a:txBody>
                    <a:bodyPr/>
                    <a:lstStyle/>
                    <a:p>
                      <a:pPr algn="ctr" fontAlgn="ctr"/>
                      <a:r>
                        <a:rPr lang="en-US" sz="1200" u="none" strike="noStrike">
                          <a:latin typeface="Arial" pitchFamily="34" charset="0"/>
                          <a:cs typeface="Arial" pitchFamily="34" charset="0"/>
                        </a:rPr>
                        <a:t>EN Behavior</a:t>
                      </a:r>
                      <a:endParaRPr lang="en-US" sz="1200" b="0" i="0" u="none" strike="noStrike">
                        <a:solidFill>
                          <a:srgbClr val="000000"/>
                        </a:solidFill>
                        <a:latin typeface="Arial" pitchFamily="34" charset="0"/>
                        <a:cs typeface="Arial" pitchFamily="34" charset="0"/>
                      </a:endParaRPr>
                    </a:p>
                  </a:txBody>
                  <a:tcPr marL="5502" marR="5502" marT="5503"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latin typeface="Arial" pitchFamily="34" charset="0"/>
                          <a:cs typeface="Arial" pitchFamily="34" charset="0"/>
                        </a:rPr>
                        <a:t>Active LOW</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smtClean="0">
                          <a:latin typeface="Arial" pitchFamily="34" charset="0"/>
                          <a:cs typeface="Arial" pitchFamily="34" charset="0"/>
                        </a:rPr>
                        <a:t>Active LOW</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smtClean="0">
                          <a:latin typeface="Arial" pitchFamily="34" charset="0"/>
                          <a:cs typeface="Arial" pitchFamily="34" charset="0"/>
                        </a:rPr>
                        <a:t>OVLO pin</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Active LOW</a:t>
                      </a:r>
                    </a:p>
                  </a:txBody>
                  <a:tcPr marL="5502" marR="5502" marT="4127" marB="0" anchor="ct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Active LOW</a:t>
                      </a:r>
                    </a:p>
                  </a:txBody>
                  <a:tcPr marL="5502" marR="5502" marT="4127" marB="0" anchor="ct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Active LOW</a:t>
                      </a:r>
                    </a:p>
                  </a:txBody>
                  <a:tcPr marL="5502" marR="5502" marT="4127" marB="0" anchor="ctr"/>
                </a:tc>
                <a:extLst>
                  <a:ext uri="{0D108BD9-81ED-4DB2-BD59-A6C34878D82A}">
                    <a16:rowId xmlns="" xmlns:a16="http://schemas.microsoft.com/office/drawing/2014/main" val="10008"/>
                  </a:ext>
                </a:extLst>
              </a:tr>
              <a:tr h="240479">
                <a:tc>
                  <a:txBody>
                    <a:bodyPr/>
                    <a:lstStyle/>
                    <a:p>
                      <a:pPr algn="ctr" fontAlgn="ctr"/>
                      <a:r>
                        <a:rPr lang="en-US" sz="1200" u="none" strike="noStrike" dirty="0" smtClean="0">
                          <a:latin typeface="Arial" pitchFamily="34" charset="0"/>
                          <a:cs typeface="Arial" pitchFamily="34" charset="0"/>
                        </a:rPr>
                        <a:t>Enable de-bounce</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15ms</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15ms</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15ms</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err="1">
                          <a:solidFill>
                            <a:srgbClr val="000000"/>
                          </a:solidFill>
                          <a:latin typeface="Arial" pitchFamily="34" charset="0"/>
                          <a:ea typeface="+mn-ea"/>
                          <a:cs typeface="Arial" pitchFamily="34" charset="0"/>
                        </a:rPr>
                        <a:t>Typ</a:t>
                      </a:r>
                      <a:r>
                        <a:rPr lang="en-US" sz="1200" b="0" i="0" u="none" strike="noStrike" kern="1200" dirty="0">
                          <a:solidFill>
                            <a:srgbClr val="000000"/>
                          </a:solidFill>
                          <a:latin typeface="Arial" pitchFamily="34" charset="0"/>
                          <a:ea typeface="+mn-ea"/>
                          <a:cs typeface="Arial" pitchFamily="34" charset="0"/>
                        </a:rPr>
                        <a:t> 30ms</a:t>
                      </a:r>
                    </a:p>
                  </a:txBody>
                  <a:tcPr marL="5502" marR="5502" marT="4127" marB="0" anchor="ctr"/>
                </a:tc>
                <a:tc>
                  <a:txBody>
                    <a:bodyPr/>
                    <a:lstStyle/>
                    <a:p>
                      <a:pPr marL="0" algn="ctr" defTabSz="914400" rtl="0" eaLnBrk="1" fontAlgn="ctr" latinLnBrk="0" hangingPunct="1"/>
                      <a:r>
                        <a:rPr lang="en-US" sz="1200" b="0" i="0" u="none" strike="noStrike" kern="1200" dirty="0" err="1">
                          <a:solidFill>
                            <a:srgbClr val="000000"/>
                          </a:solidFill>
                          <a:latin typeface="Arial" pitchFamily="34" charset="0"/>
                          <a:ea typeface="+mn-ea"/>
                          <a:cs typeface="Arial" pitchFamily="34" charset="0"/>
                        </a:rPr>
                        <a:t>Typ</a:t>
                      </a:r>
                      <a:r>
                        <a:rPr lang="en-US" sz="1200" b="0" i="0" u="none" strike="noStrike" kern="1200" dirty="0">
                          <a:solidFill>
                            <a:srgbClr val="000000"/>
                          </a:solidFill>
                          <a:latin typeface="Arial" pitchFamily="34" charset="0"/>
                          <a:ea typeface="+mn-ea"/>
                          <a:cs typeface="Arial" pitchFamily="34" charset="0"/>
                        </a:rPr>
                        <a:t> 25ms</a:t>
                      </a:r>
                    </a:p>
                  </a:txBody>
                  <a:tcPr marL="5502" marR="5502" marT="4127" marB="0" anchor="ctr"/>
                </a:tc>
                <a:tc>
                  <a:txBody>
                    <a:bodyPr/>
                    <a:lstStyle/>
                    <a:p>
                      <a:pPr marL="0" algn="ctr" defTabSz="914400" rtl="0" eaLnBrk="1" fontAlgn="ctr" latinLnBrk="0" hangingPunct="1"/>
                      <a:r>
                        <a:rPr lang="en-US" sz="1200" b="0" i="0" u="none" strike="noStrike" kern="1200" dirty="0" err="1">
                          <a:solidFill>
                            <a:srgbClr val="000000"/>
                          </a:solidFill>
                          <a:latin typeface="Arial" pitchFamily="34" charset="0"/>
                          <a:ea typeface="+mn-ea"/>
                          <a:cs typeface="Arial" pitchFamily="34" charset="0"/>
                        </a:rPr>
                        <a:t>Typ</a:t>
                      </a:r>
                      <a:r>
                        <a:rPr lang="en-US" sz="1200" b="0" i="0" u="none" strike="noStrike" kern="1200" dirty="0">
                          <a:solidFill>
                            <a:srgbClr val="000000"/>
                          </a:solidFill>
                          <a:latin typeface="Arial" pitchFamily="34" charset="0"/>
                          <a:ea typeface="+mn-ea"/>
                          <a:cs typeface="Arial" pitchFamily="34" charset="0"/>
                        </a:rPr>
                        <a:t> </a:t>
                      </a:r>
                      <a:r>
                        <a:rPr lang="en-US" sz="1200" b="0" i="0" u="none" strike="noStrike" kern="1200" dirty="0" smtClean="0">
                          <a:solidFill>
                            <a:srgbClr val="000000"/>
                          </a:solidFill>
                          <a:latin typeface="Arial" pitchFamily="34" charset="0"/>
                          <a:ea typeface="+mn-ea"/>
                          <a:cs typeface="Arial" pitchFamily="34" charset="0"/>
                        </a:rPr>
                        <a:t>20ms</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extLst>
                  <a:ext uri="{0D108BD9-81ED-4DB2-BD59-A6C34878D82A}">
                    <a16:rowId xmlns="" xmlns:a16="http://schemas.microsoft.com/office/drawing/2014/main" val="10009"/>
                  </a:ext>
                </a:extLst>
              </a:tr>
              <a:tr h="235625">
                <a:tc>
                  <a:txBody>
                    <a:bodyPr/>
                    <a:lstStyle/>
                    <a:p>
                      <a:pPr algn="ctr" fontAlgn="ctr"/>
                      <a:r>
                        <a:rPr lang="en-US" sz="1200" u="none" strike="noStrike" dirty="0">
                          <a:latin typeface="Arial" pitchFamily="34" charset="0"/>
                          <a:cs typeface="Arial" pitchFamily="34" charset="0"/>
                        </a:rPr>
                        <a:t>OVP </a:t>
                      </a:r>
                      <a:r>
                        <a:rPr lang="en-US" sz="1200" u="none" strike="noStrike" dirty="0" smtClean="0">
                          <a:latin typeface="Arial" pitchFamily="34" charset="0"/>
                          <a:cs typeface="Arial" pitchFamily="34" charset="0"/>
                        </a:rPr>
                        <a:t>Response</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125ns</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err="1" smtClean="0">
                          <a:latin typeface="Arial" pitchFamily="34" charset="0"/>
                          <a:cs typeface="Arial" pitchFamily="34" charset="0"/>
                        </a:rPr>
                        <a:t>typ</a:t>
                      </a:r>
                      <a:r>
                        <a:rPr lang="en-US" sz="1200" u="none" strike="noStrike" dirty="0" smtClean="0">
                          <a:latin typeface="Arial" pitchFamily="34" charset="0"/>
                          <a:cs typeface="Arial" pitchFamily="34" charset="0"/>
                        </a:rPr>
                        <a:t> 40ns</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err="1" smtClean="0">
                          <a:solidFill>
                            <a:schemeClr val="tx1"/>
                          </a:solidFill>
                          <a:latin typeface="Arial" pitchFamily="34" charset="0"/>
                          <a:cs typeface="Arial" pitchFamily="34" charset="0"/>
                        </a:rPr>
                        <a:t>typ</a:t>
                      </a:r>
                      <a:r>
                        <a:rPr lang="en-US" sz="1200" u="none" strike="noStrike" dirty="0" smtClean="0">
                          <a:solidFill>
                            <a:schemeClr val="tx1"/>
                          </a:solidFill>
                          <a:latin typeface="Arial" pitchFamily="34" charset="0"/>
                          <a:cs typeface="Arial" pitchFamily="34" charset="0"/>
                        </a:rPr>
                        <a:t> 50ns</a:t>
                      </a:r>
                      <a:endParaRPr lang="en-US" sz="1200" b="0" i="0" u="none" strike="noStrike" dirty="0">
                        <a:solidFill>
                          <a:schemeClr val="tx1"/>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err="1">
                          <a:solidFill>
                            <a:srgbClr val="000000"/>
                          </a:solidFill>
                          <a:latin typeface="Arial" pitchFamily="34" charset="0"/>
                          <a:ea typeface="+mn-ea"/>
                          <a:cs typeface="Arial" pitchFamily="34" charset="0"/>
                        </a:rPr>
                        <a:t>Typ</a:t>
                      </a:r>
                      <a:r>
                        <a:rPr lang="en-US" sz="1200" b="0" i="0" u="none" strike="noStrike" kern="1200" dirty="0">
                          <a:solidFill>
                            <a:srgbClr val="000000"/>
                          </a:solidFill>
                          <a:latin typeface="Arial" pitchFamily="34" charset="0"/>
                          <a:ea typeface="+mn-ea"/>
                          <a:cs typeface="Arial" pitchFamily="34" charset="0"/>
                        </a:rPr>
                        <a:t> </a:t>
                      </a:r>
                      <a:r>
                        <a:rPr lang="en-US" sz="1200" b="0" i="0" u="none" strike="noStrike" kern="1200" dirty="0" smtClean="0">
                          <a:solidFill>
                            <a:srgbClr val="000000"/>
                          </a:solidFill>
                          <a:latin typeface="Arial" pitchFamily="34" charset="0"/>
                          <a:ea typeface="+mn-ea"/>
                          <a:cs typeface="Arial" pitchFamily="34" charset="0"/>
                        </a:rPr>
                        <a:t>2uS</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Max 100ns</a:t>
                      </a:r>
                    </a:p>
                  </a:txBody>
                  <a:tcPr marL="5502" marR="5502" marT="4127" marB="0" anchor="ct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Max 100ns</a:t>
                      </a:r>
                    </a:p>
                  </a:txBody>
                  <a:tcPr marL="5502" marR="5502" marT="4127" marB="0" anchor="ctr"/>
                </a:tc>
                <a:extLst>
                  <a:ext uri="{0D108BD9-81ED-4DB2-BD59-A6C34878D82A}">
                    <a16:rowId xmlns="" xmlns:a16="http://schemas.microsoft.com/office/drawing/2014/main" val="10010"/>
                  </a:ext>
                </a:extLst>
              </a:tr>
              <a:tr h="629774">
                <a:tc>
                  <a:txBody>
                    <a:bodyPr/>
                    <a:lstStyle/>
                    <a:p>
                      <a:pPr algn="ctr" fontAlgn="ctr"/>
                      <a:r>
                        <a:rPr lang="en-US" sz="1200" u="none" strike="noStrike" dirty="0" smtClean="0">
                          <a:latin typeface="Arial" pitchFamily="34" charset="0"/>
                          <a:cs typeface="Arial" pitchFamily="34" charset="0"/>
                        </a:rPr>
                        <a:t>Package</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u="none" strike="noStrike" dirty="0" smtClean="0">
                          <a:latin typeface="Arial" pitchFamily="34" charset="0"/>
                          <a:cs typeface="Arial" pitchFamily="34" charset="0"/>
                        </a:rPr>
                        <a:t>1.288 x 1.828 mm</a:t>
                      </a:r>
                      <a:r>
                        <a:rPr lang="en-US" sz="1200" u="none" strike="noStrike" baseline="30000" dirty="0" smtClean="0">
                          <a:latin typeface="Arial" pitchFamily="34" charset="0"/>
                          <a:cs typeface="Arial" pitchFamily="34" charset="0"/>
                        </a:rPr>
                        <a:t>2</a:t>
                      </a:r>
                      <a:r>
                        <a:rPr lang="en-US" sz="1200" u="none" strike="noStrike" dirty="0" smtClean="0">
                          <a:latin typeface="Arial" pitchFamily="34" charset="0"/>
                          <a:cs typeface="Arial" pitchFamily="34" charset="0"/>
                        </a:rPr>
                        <a:t> </a:t>
                      </a:r>
                    </a:p>
                    <a:p>
                      <a:pPr algn="ctr" fontAlgn="ctr"/>
                      <a:r>
                        <a:rPr lang="en-US" sz="1200" u="none" strike="noStrike" dirty="0" smtClean="0">
                          <a:latin typeface="Arial" pitchFamily="34" charset="0"/>
                          <a:cs typeface="Arial" pitchFamily="34" charset="0"/>
                        </a:rPr>
                        <a:t>WLCSP-12</a:t>
                      </a:r>
                    </a:p>
                    <a:p>
                      <a:pPr algn="ctr" fontAlgn="ctr"/>
                      <a:r>
                        <a:rPr lang="en-US" sz="1200" b="0" i="0" u="none" strike="noStrike" dirty="0" smtClean="0">
                          <a:solidFill>
                            <a:srgbClr val="000000"/>
                          </a:solidFill>
                          <a:latin typeface="Arial" pitchFamily="34" charset="0"/>
                          <a:cs typeface="Arial" pitchFamily="34" charset="0"/>
                        </a:rPr>
                        <a:t>0.4mm</a:t>
                      </a:r>
                      <a:r>
                        <a:rPr lang="en-US" sz="1200" b="0" i="0" u="none" strike="noStrike" baseline="0" dirty="0" smtClean="0">
                          <a:solidFill>
                            <a:srgbClr val="000000"/>
                          </a:solidFill>
                          <a:latin typeface="Arial" pitchFamily="34" charset="0"/>
                          <a:cs typeface="Arial" pitchFamily="34" charset="0"/>
                        </a:rPr>
                        <a:t> pitch</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smtClean="0">
                          <a:latin typeface="Arial" pitchFamily="34" charset="0"/>
                          <a:cs typeface="Arial" pitchFamily="34" charset="0"/>
                        </a:rPr>
                        <a:t>1.288 x 1.828 mm</a:t>
                      </a:r>
                      <a:r>
                        <a:rPr lang="en-US" sz="1200" u="none" strike="noStrike" baseline="30000" dirty="0" smtClean="0">
                          <a:latin typeface="Arial" pitchFamily="34" charset="0"/>
                          <a:cs typeface="Arial" pitchFamily="34" charset="0"/>
                        </a:rPr>
                        <a:t>2</a:t>
                      </a:r>
                      <a:r>
                        <a:rPr lang="en-US" sz="1200" u="none" strike="noStrike" dirty="0" smtClean="0">
                          <a:latin typeface="Arial" pitchFamily="34" charset="0"/>
                          <a:cs typeface="Arial" pitchFamily="34" charset="0"/>
                        </a:rPr>
                        <a:t> </a:t>
                      </a:r>
                    </a:p>
                    <a:p>
                      <a:pPr algn="ctr" fontAlgn="ctr"/>
                      <a:r>
                        <a:rPr lang="en-US" sz="1200" u="none" strike="noStrike" dirty="0" smtClean="0">
                          <a:latin typeface="Arial" pitchFamily="34" charset="0"/>
                          <a:cs typeface="Arial" pitchFamily="34" charset="0"/>
                        </a:rPr>
                        <a:t>WLCSP-12</a:t>
                      </a:r>
                    </a:p>
                    <a:p>
                      <a:pPr algn="ctr" fontAlgn="ctr"/>
                      <a:r>
                        <a:rPr lang="en-US" sz="1200" b="0" i="0" u="none" strike="noStrike" dirty="0" smtClean="0">
                          <a:solidFill>
                            <a:srgbClr val="000000"/>
                          </a:solidFill>
                          <a:latin typeface="Arial" pitchFamily="34" charset="0"/>
                          <a:cs typeface="Arial" pitchFamily="34" charset="0"/>
                        </a:rPr>
                        <a:t>0.4mm</a:t>
                      </a:r>
                      <a:r>
                        <a:rPr lang="en-US" sz="1200" b="0" i="0" u="none" strike="noStrike" baseline="0" dirty="0" smtClean="0">
                          <a:solidFill>
                            <a:srgbClr val="000000"/>
                          </a:solidFill>
                          <a:latin typeface="Arial" pitchFamily="34" charset="0"/>
                          <a:cs typeface="Arial" pitchFamily="34" charset="0"/>
                        </a:rPr>
                        <a:t> pitch</a:t>
                      </a:r>
                      <a:endParaRPr lang="en-US" sz="1200" b="0" i="0" u="none" strike="noStrike" dirty="0" smtClean="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smtClean="0">
                          <a:solidFill>
                            <a:schemeClr val="tx1"/>
                          </a:solidFill>
                          <a:latin typeface="Arial" pitchFamily="34" charset="0"/>
                          <a:cs typeface="Arial" pitchFamily="34" charset="0"/>
                        </a:rPr>
                        <a:t>0.9 x 1.3 mm</a:t>
                      </a:r>
                      <a:r>
                        <a:rPr lang="en-US" sz="1200" u="none" strike="noStrike" baseline="30000" dirty="0" smtClean="0">
                          <a:solidFill>
                            <a:schemeClr val="tx1"/>
                          </a:solidFill>
                          <a:latin typeface="Arial" pitchFamily="34" charset="0"/>
                          <a:cs typeface="Arial" pitchFamily="34" charset="0"/>
                        </a:rPr>
                        <a:t>2</a:t>
                      </a:r>
                      <a:r>
                        <a:rPr lang="en-US" sz="1200" u="none" strike="noStrike" dirty="0" smtClean="0">
                          <a:solidFill>
                            <a:schemeClr val="tx1"/>
                          </a:solidFill>
                          <a:latin typeface="Arial" pitchFamily="34" charset="0"/>
                          <a:cs typeface="Arial" pitchFamily="34" charset="0"/>
                        </a:rPr>
                        <a:t> </a:t>
                      </a:r>
                    </a:p>
                    <a:p>
                      <a:pPr algn="ctr" fontAlgn="ctr"/>
                      <a:r>
                        <a:rPr lang="en-US" sz="1200" u="none" strike="noStrike" dirty="0" smtClean="0">
                          <a:latin typeface="Arial" pitchFamily="34" charset="0"/>
                          <a:cs typeface="Arial" pitchFamily="34" charset="0"/>
                        </a:rPr>
                        <a:t>WLCSP-6</a:t>
                      </a:r>
                    </a:p>
                    <a:p>
                      <a:pPr algn="ctr" fontAlgn="ctr"/>
                      <a:r>
                        <a:rPr lang="en-US" sz="1200" b="0" i="0" u="none" strike="noStrike" dirty="0" smtClean="0">
                          <a:solidFill>
                            <a:srgbClr val="000000"/>
                          </a:solidFill>
                          <a:latin typeface="Arial" pitchFamily="34" charset="0"/>
                          <a:cs typeface="Arial" pitchFamily="34" charset="0"/>
                        </a:rPr>
                        <a:t>0.4mm</a:t>
                      </a:r>
                      <a:r>
                        <a:rPr lang="en-US" sz="1200" b="0" i="0" u="none" strike="noStrike" baseline="0" dirty="0" smtClean="0">
                          <a:solidFill>
                            <a:srgbClr val="000000"/>
                          </a:solidFill>
                          <a:latin typeface="Arial" pitchFamily="34" charset="0"/>
                          <a:cs typeface="Arial" pitchFamily="34" charset="0"/>
                        </a:rPr>
                        <a:t> pitch</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1.3x1.8 mm^2 </a:t>
                      </a:r>
                      <a:endParaRPr lang="en-US" sz="1200" b="0" i="0" u="none" strike="noStrike" kern="1200" dirty="0" smtClean="0">
                        <a:solidFill>
                          <a:srgbClr val="000000"/>
                        </a:solidFill>
                        <a:latin typeface="Arial" pitchFamily="34" charset="0"/>
                        <a:ea typeface="+mn-ea"/>
                        <a:cs typeface="Arial" pitchFamily="34" charset="0"/>
                      </a:endParaRPr>
                    </a:p>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WL-CSP</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tc>
                  <a:txBody>
                    <a:bodyPr/>
                    <a:lstStyle/>
                    <a:p>
                      <a:pPr marL="0" algn="ctr" defTabSz="914400" rtl="0" eaLnBrk="1" fontAlgn="ctr" latinLnBrk="0" hangingPunct="1"/>
                      <a:r>
                        <a:rPr lang="en-US" sz="1200" b="0" i="0" u="none" strike="noStrike" kern="1200" dirty="0">
                          <a:solidFill>
                            <a:srgbClr val="000000"/>
                          </a:solidFill>
                          <a:latin typeface="Arial" pitchFamily="34" charset="0"/>
                          <a:ea typeface="+mn-ea"/>
                          <a:cs typeface="Arial" pitchFamily="34" charset="0"/>
                        </a:rPr>
                        <a:t>1.4x1.89mm^2 </a:t>
                      </a:r>
                      <a:endParaRPr lang="en-US" sz="1200" b="0" i="0" u="none" strike="noStrike" kern="1200" dirty="0" smtClean="0">
                        <a:solidFill>
                          <a:srgbClr val="000000"/>
                        </a:solidFill>
                        <a:latin typeface="Arial" pitchFamily="34" charset="0"/>
                        <a:ea typeface="+mn-ea"/>
                        <a:cs typeface="Arial" pitchFamily="34" charset="0"/>
                      </a:endParaRPr>
                    </a:p>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WL-CSP</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1.29x1.99mm^2 </a:t>
                      </a:r>
                    </a:p>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WL-CSP</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extLst>
                  <a:ext uri="{0D108BD9-81ED-4DB2-BD59-A6C34878D82A}">
                    <a16:rowId xmlns="" xmlns:a16="http://schemas.microsoft.com/office/drawing/2014/main" val="10011"/>
                  </a:ext>
                </a:extLst>
              </a:tr>
              <a:tr h="420001">
                <a:tc>
                  <a:txBody>
                    <a:bodyPr/>
                    <a:lstStyle/>
                    <a:p>
                      <a:pPr algn="ctr" fontAlgn="ctr"/>
                      <a:r>
                        <a:rPr lang="en-US" sz="1200" b="0" i="0" u="none" strike="noStrike" dirty="0" smtClean="0">
                          <a:solidFill>
                            <a:srgbClr val="000000"/>
                          </a:solidFill>
                          <a:latin typeface="Arial" pitchFamily="34" charset="0"/>
                          <a:cs typeface="Arial" pitchFamily="34" charset="0"/>
                        </a:rPr>
                        <a:t>Estimated cost</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Middle</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Middle-High</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Low</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Middle-High</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Middle</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tc>
                  <a:txBody>
                    <a:bodyPr/>
                    <a:lstStyle/>
                    <a:p>
                      <a:pPr marL="0" algn="ctr" defTabSz="914400" rtl="0" eaLnBrk="1" fontAlgn="ctr" latinLnBrk="0" hangingPunct="1"/>
                      <a:r>
                        <a:rPr lang="en-US" sz="1200" b="0" i="0" u="none" strike="noStrike" kern="1200" dirty="0" smtClean="0">
                          <a:solidFill>
                            <a:srgbClr val="000000"/>
                          </a:solidFill>
                          <a:latin typeface="Arial" pitchFamily="34" charset="0"/>
                          <a:ea typeface="+mn-ea"/>
                          <a:cs typeface="Arial" pitchFamily="34" charset="0"/>
                        </a:rPr>
                        <a:t>Middle</a:t>
                      </a:r>
                      <a:endParaRPr lang="en-US" sz="1200" b="0" i="0" u="none" strike="noStrike" kern="1200" dirty="0">
                        <a:solidFill>
                          <a:srgbClr val="000000"/>
                        </a:solidFill>
                        <a:latin typeface="Arial" pitchFamily="34" charset="0"/>
                        <a:ea typeface="+mn-ea"/>
                        <a:cs typeface="Arial" pitchFamily="34" charset="0"/>
                      </a:endParaRPr>
                    </a:p>
                  </a:txBody>
                  <a:tcPr marL="5502" marR="5502" marT="4127" marB="0" anchor="ctr"/>
                </a:tc>
                <a:extLst>
                  <a:ext uri="{0D108BD9-81ED-4DB2-BD59-A6C34878D82A}">
                    <a16:rowId xmlns="" xmlns:a16="http://schemas.microsoft.com/office/drawing/2014/main" val="10012"/>
                  </a:ext>
                </a:extLst>
              </a:tr>
              <a:tr h="420001">
                <a:tc>
                  <a:txBody>
                    <a:bodyPr/>
                    <a:lstStyle/>
                    <a:p>
                      <a:pPr algn="ctr" fontAlgn="ctr"/>
                      <a:r>
                        <a:rPr lang="en-US" sz="1200" b="0" i="0" u="none" strike="noStrike" dirty="0" smtClean="0">
                          <a:solidFill>
                            <a:schemeClr val="tx1"/>
                          </a:solidFill>
                          <a:latin typeface="Arial" pitchFamily="34" charset="0"/>
                          <a:cs typeface="Arial" pitchFamily="34" charset="0"/>
                        </a:rPr>
                        <a:t>P2P</a:t>
                      </a:r>
                      <a:r>
                        <a:rPr lang="en-US" sz="1200" b="0" i="0" u="none" strike="noStrike" baseline="0" dirty="0" smtClean="0">
                          <a:solidFill>
                            <a:schemeClr val="tx1"/>
                          </a:solidFill>
                          <a:latin typeface="Arial" pitchFamily="34" charset="0"/>
                          <a:cs typeface="Arial" pitchFamily="34" charset="0"/>
                        </a:rPr>
                        <a:t> solution in the market</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Yes</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Yes</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u="none" strike="noStrike" dirty="0" smtClean="0">
                          <a:latin typeface="Arial" pitchFamily="34" charset="0"/>
                          <a:cs typeface="Arial" pitchFamily="34" charset="0"/>
                        </a:rPr>
                        <a:t>Yes</a:t>
                      </a:r>
                      <a:endParaRPr lang="en-US" sz="1200" b="0" i="0" u="none" strike="noStrike" dirty="0">
                        <a:solidFill>
                          <a:srgbClr val="000000"/>
                        </a:solidFill>
                        <a:latin typeface="Arial" pitchFamily="34" charset="0"/>
                        <a:cs typeface="Arial" pitchFamily="34" charset="0"/>
                      </a:endParaRPr>
                    </a:p>
                  </a:txBody>
                  <a:tcPr marL="5502" marR="5502" marT="5503" marB="0" anchor="ctr">
                    <a:noFill/>
                  </a:tcPr>
                </a:tc>
                <a:tc>
                  <a:txBody>
                    <a:bodyPr/>
                    <a:lstStyle/>
                    <a:p>
                      <a:pPr algn="ctr" fontAlgn="ctr"/>
                      <a:r>
                        <a:rPr lang="en-US" sz="1200" b="0" i="0" u="none" strike="noStrike" dirty="0" smtClean="0">
                          <a:solidFill>
                            <a:srgbClr val="000000"/>
                          </a:solidFill>
                          <a:latin typeface="Arial" pitchFamily="34" charset="0"/>
                          <a:cs typeface="Arial" pitchFamily="34" charset="0"/>
                        </a:rPr>
                        <a:t>Yes</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b="0" i="0" u="none" strike="noStrike" dirty="0" smtClean="0">
                          <a:solidFill>
                            <a:srgbClr val="000000"/>
                          </a:solidFill>
                          <a:latin typeface="Arial" pitchFamily="34" charset="0"/>
                          <a:cs typeface="Arial" pitchFamily="34" charset="0"/>
                        </a:rPr>
                        <a:t>Yes</a:t>
                      </a:r>
                      <a:endParaRPr lang="en-US" sz="1200" b="0" i="0" u="none" strike="noStrike" dirty="0">
                        <a:solidFill>
                          <a:srgbClr val="000000"/>
                        </a:solidFill>
                        <a:latin typeface="Arial" pitchFamily="34" charset="0"/>
                        <a:cs typeface="Arial" pitchFamily="34" charset="0"/>
                      </a:endParaRPr>
                    </a:p>
                  </a:txBody>
                  <a:tcPr marL="5502" marR="5502" marT="5503" marB="0" anchor="ctr"/>
                </a:tc>
                <a:tc>
                  <a:txBody>
                    <a:bodyPr/>
                    <a:lstStyle/>
                    <a:p>
                      <a:pPr algn="ctr" fontAlgn="ctr"/>
                      <a:r>
                        <a:rPr lang="en-US" sz="1200" u="none" strike="noStrike" dirty="0" smtClean="0">
                          <a:latin typeface="Arial" pitchFamily="34" charset="0"/>
                          <a:cs typeface="Arial" pitchFamily="34" charset="0"/>
                        </a:rPr>
                        <a:t>Yes</a:t>
                      </a:r>
                      <a:endParaRPr lang="en-US" sz="1200" b="0" i="0" u="none" strike="noStrike" dirty="0">
                        <a:solidFill>
                          <a:srgbClr val="000000"/>
                        </a:solidFill>
                        <a:latin typeface="Arial" pitchFamily="34" charset="0"/>
                        <a:cs typeface="Arial" pitchFamily="34" charset="0"/>
                      </a:endParaRPr>
                    </a:p>
                  </a:txBody>
                  <a:tcPr marL="5502" marR="5502" marT="5503" marB="0" anchor="ctr"/>
                </a:tc>
                <a:extLst>
                  <a:ext uri="{0D108BD9-81ED-4DB2-BD59-A6C34878D82A}">
                    <a16:rowId xmlns="" xmlns:a16="http://schemas.microsoft.com/office/drawing/2014/main" val="10013"/>
                  </a:ext>
                </a:extLst>
              </a:tr>
            </a:tbl>
          </a:graphicData>
        </a:graphic>
      </p:graphicFrame>
      <p:sp>
        <p:nvSpPr>
          <p:cNvPr id="9" name="Rounded Rectangle 8"/>
          <p:cNvSpPr/>
          <p:nvPr/>
        </p:nvSpPr>
        <p:spPr>
          <a:xfrm>
            <a:off x="288758" y="3339844"/>
            <a:ext cx="11265511" cy="420816"/>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88758" y="2283857"/>
            <a:ext cx="11265511" cy="275008"/>
          </a:xfrm>
          <a:prstGeom prst="round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88758" y="4206512"/>
            <a:ext cx="11265511" cy="251096"/>
          </a:xfrm>
          <a:prstGeom prst="roundRect">
            <a:avLst>
              <a:gd name="adj" fmla="val 9140"/>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431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theme/theme1.xml><?xml version="1.0" encoding="utf-8"?>
<a:theme xmlns:a="http://schemas.openxmlformats.org/drawingml/2006/main" name="Public Information">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2">
                <a:lumMod val="1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nal Use Only">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2">
                <a:lumMod val="1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fidential">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smtClean="0">
            <a:solidFill>
              <a:schemeClr val="bg2">
                <a:lumMod val="1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6954ECD22F23428979E8B3C62A7A73" ma:contentTypeVersion="0" ma:contentTypeDescription="Create a new document." ma:contentTypeScope="" ma:versionID="8ddc8a723ff8df0e427574f14f41df7f">
  <xsd:schema xmlns:xsd="http://www.w3.org/2001/XMLSchema" xmlns:xs="http://www.w3.org/2001/XMLSchema" xmlns:p="http://schemas.microsoft.com/office/2006/metadata/properties" xmlns:ns2="5b06b4a6-cd59-4a45-8e52-54115ce1124d" targetNamespace="http://schemas.microsoft.com/office/2006/metadata/properties" ma:root="true" ma:fieldsID="e51d5f87317c139984f0cc25d390bf0c" ns2:_="">
    <xsd:import namespace="5b06b4a6-cd59-4a45-8e52-54115ce1124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6b4a6-cd59-4a45-8e52-54115ce112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5b06b4a6-cd59-4a45-8e52-54115ce1124d">WKU5HDFNPEUN-1691178879-342</_dlc_DocId>
    <_dlc_DocIdUrl xmlns="5b06b4a6-cd59-4a45-8e52-54115ce1124d">
      <Url>http://theconnection.onsemi.com/business/asg/msd/ipp/USBSw/mktg/_layouts/15/DocIdRedir.aspx?ID=WKU5HDFNPEUN-1691178879-342</Url>
      <Description>WKU5HDFNPEUN-1691178879-342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D27641A-2299-444E-8AD8-2D73C9EB30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6b4a6-cd59-4a45-8e52-54115ce112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5F33DB-83AF-4B88-9493-66D9606D5355}">
  <ds:schemaRefs>
    <ds:schemaRef ds:uri="http://schemas.microsoft.com/sharepoint/v3/contenttype/forms"/>
  </ds:schemaRefs>
</ds:datastoreItem>
</file>

<file path=customXml/itemProps3.xml><?xml version="1.0" encoding="utf-8"?>
<ds:datastoreItem xmlns:ds="http://schemas.openxmlformats.org/officeDocument/2006/customXml" ds:itemID="{CC6E6404-E1B9-4809-898E-D71D7C3E1EB3}">
  <ds:schemaRefs>
    <ds:schemaRef ds:uri="http://schemas.microsoft.com/office/infopath/2007/PartnerControls"/>
    <ds:schemaRef ds:uri="http://purl.org/dc/elements/1.1/"/>
    <ds:schemaRef ds:uri="http://schemas.microsoft.com/office/2006/metadata/properties"/>
    <ds:schemaRef ds:uri="5b06b4a6-cd59-4a45-8e52-54115ce1124d"/>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4.xml><?xml version="1.0" encoding="utf-8"?>
<ds:datastoreItem xmlns:ds="http://schemas.openxmlformats.org/officeDocument/2006/customXml" ds:itemID="{8D154922-4117-4276-B8C7-65F8F125637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3470</Words>
  <Application>Microsoft Office PowerPoint</Application>
  <PresentationFormat>Widescreen</PresentationFormat>
  <Paragraphs>971</Paragraphs>
  <Slides>38</Slides>
  <Notes>16</Notes>
  <HiddenSlides>0</HiddenSlides>
  <MMClips>0</MMClips>
  <ScaleCrop>false</ScaleCrop>
  <HeadingPairs>
    <vt:vector size="8" baseType="variant">
      <vt:variant>
        <vt:lpstr>Fonts Used</vt:lpstr>
      </vt:variant>
      <vt:variant>
        <vt:i4>17</vt:i4>
      </vt:variant>
      <vt:variant>
        <vt:lpstr>Theme</vt:lpstr>
      </vt:variant>
      <vt:variant>
        <vt:i4>3</vt:i4>
      </vt:variant>
      <vt:variant>
        <vt:lpstr>Embedded OLE Servers</vt:lpstr>
      </vt:variant>
      <vt:variant>
        <vt:i4>1</vt:i4>
      </vt:variant>
      <vt:variant>
        <vt:lpstr>Slide Titles</vt:lpstr>
      </vt:variant>
      <vt:variant>
        <vt:i4>38</vt:i4>
      </vt:variant>
    </vt:vector>
  </HeadingPairs>
  <TitlesOfParts>
    <vt:vector size="59" baseType="lpstr">
      <vt:lpstr>ＭＳ Ｐゴシック</vt:lpstr>
      <vt:lpstr>ＭＳ Ｐゴシック</vt:lpstr>
      <vt:lpstr>宋体</vt:lpstr>
      <vt:lpstr>Arial</vt:lpstr>
      <vt:lpstr>Calibri</vt:lpstr>
      <vt:lpstr>돋움</vt:lpstr>
      <vt:lpstr>Franklin Gothic Book</vt:lpstr>
      <vt:lpstr>Franklin Gothic Medium</vt:lpstr>
      <vt:lpstr>굴림</vt:lpstr>
      <vt:lpstr>Helvetica</vt:lpstr>
      <vt:lpstr>L Helvetica Light</vt:lpstr>
      <vt:lpstr>隶书</vt:lpstr>
      <vt:lpstr>PMingLiU</vt:lpstr>
      <vt:lpstr>华文楷体</vt:lpstr>
      <vt:lpstr>Times New Roman</vt:lpstr>
      <vt:lpstr>Verdana</vt:lpstr>
      <vt:lpstr>Wingdings</vt:lpstr>
      <vt:lpstr>Public Information</vt:lpstr>
      <vt:lpstr>Internal Use Only</vt:lpstr>
      <vt:lpstr>Confidential</vt:lpstr>
      <vt:lpstr>Visio</vt:lpstr>
      <vt:lpstr>Power and Analog Switch Overview</vt:lpstr>
      <vt:lpstr>Power Switch Products Overview</vt:lpstr>
      <vt:lpstr>Power Switch Product Portfolio</vt:lpstr>
      <vt:lpstr>Power Switch in application - I</vt:lpstr>
      <vt:lpstr>Why Portable Surge Protection? -- Surge pulse path from AC power</vt:lpstr>
      <vt:lpstr>FPF2280/2281BUCX  -28V/4.5A Adjustable OVP Switch w/ TVS</vt:lpstr>
      <vt:lpstr>FPF3380UCX  28V OVP with low on-resistance integrated NMOSFET</vt:lpstr>
      <vt:lpstr>FPF2286UCX  29V OVP with low on-resistance integrated NMOSFET</vt:lpstr>
      <vt:lpstr>Comparison Table</vt:lpstr>
      <vt:lpstr>FPF2283C  28V/7A OVP Switch with ultra low on resistance and moisture detection </vt:lpstr>
      <vt:lpstr>FPF2260A 28V OVP with external MOS gate driver</vt:lpstr>
      <vt:lpstr>PowerPoint Presentation</vt:lpstr>
      <vt:lpstr>PowerPoint Presentation</vt:lpstr>
      <vt:lpstr>Power Switch in application - II</vt:lpstr>
      <vt:lpstr>FPF2495CUCX  Adjustable ILIM Switch with OVP</vt:lpstr>
      <vt:lpstr>FPF2495C Application Example - I - USB Type-C for Mobile Phone</vt:lpstr>
      <vt:lpstr>FPF2495C Application Example - II - USB Type-C for Tablet/Notebook</vt:lpstr>
      <vt:lpstr>FPF2595UCX  28V output tolerant load switch with adj. current limit</vt:lpstr>
      <vt:lpstr>FPF2595 Application Example - I - USB Type-C in Smart Phone</vt:lpstr>
      <vt:lpstr>FPF2595 Application Example - II - USB Type-C in Tablet/Notebook</vt:lpstr>
      <vt:lpstr>Power Switch in USB Type C Application OCP Switch for VBUS and VCONN (Host Side)</vt:lpstr>
      <vt:lpstr>FPF2895C/V 28V/5A ILIM Switch w/ OVP &amp; TRCB for USB PD</vt:lpstr>
      <vt:lpstr>FPF2895C Application case  – Quick Swap in USB-PD</vt:lpstr>
      <vt:lpstr>FPF2895C &amp; FPF2595  Application with Multiple Type C Ports in Notebook</vt:lpstr>
      <vt:lpstr>Comparison Table</vt:lpstr>
      <vt:lpstr>Power Switch in application - III</vt:lpstr>
      <vt:lpstr>FPF1203/3L/4  Compact 6V/2.2A Switch</vt:lpstr>
      <vt:lpstr>The Integration / Size Advantage</vt:lpstr>
      <vt:lpstr>Integrated Load Switch vs. Discrete</vt:lpstr>
      <vt:lpstr>Analog Switch Products Overview</vt:lpstr>
      <vt:lpstr>Analog Switch Portfolio</vt:lpstr>
      <vt:lpstr>General Purpose Switches</vt:lpstr>
      <vt:lpstr>FSA4476  USB Type-C analog switch with protection    </vt:lpstr>
      <vt:lpstr>FSA4480  USB Type-C analog switch with protection</vt:lpstr>
      <vt:lpstr>FSA4476 vs. FSA4480 Comparison Table</vt:lpstr>
      <vt:lpstr>FSA4485  USB Type-C analog switch with protection    </vt:lpstr>
      <vt:lpstr>Comparison to Competitor’s Audio Switch</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2018-03-12T17:42:36Z</dcterms:created>
  <dcterms:modified xsi:type="dcterms:W3CDTF">2021-05-27T18:58:05Z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5119cc59-97a4-4463-a9e5-b69baa64c169</vt:lpwstr>
  </property>
  <property fmtid="{D5CDD505-2E9C-101B-9397-08002B2CF9AE}" pid="3" name="ContentTypeId">
    <vt:lpwstr>0x010100896954ECD22F23428979E8B3C62A7A73</vt:lpwstr>
  </property>
</Properties>
</file>