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275" r:id="rId6"/>
    <p:sldId id="789" r:id="rId7"/>
    <p:sldId id="792" r:id="rId8"/>
    <p:sldId id="793" r:id="rId9"/>
    <p:sldId id="794" r:id="rId10"/>
    <p:sldId id="790" r:id="rId11"/>
    <p:sldId id="431" r:id="rId12"/>
    <p:sldId id="561" r:id="rId13"/>
    <p:sldId id="562" r:id="rId14"/>
    <p:sldId id="564" r:id="rId15"/>
    <p:sldId id="796" r:id="rId16"/>
    <p:sldId id="797" r:id="rId1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>
          <p15:clr>
            <a:srgbClr val="A4A3A4"/>
          </p15:clr>
        </p15:guide>
        <p15:guide id="3">
          <p15:clr>
            <a:srgbClr val="A4A3A4"/>
          </p15:clr>
        </p15:guide>
        <p15:guide id="4" pos="7677">
          <p15:clr>
            <a:srgbClr val="A4A3A4"/>
          </p15:clr>
        </p15:guide>
        <p15:guide id="5" pos="276">
          <p15:clr>
            <a:srgbClr val="A4A3A4"/>
          </p15:clr>
        </p15:guide>
        <p15:guide id="6" pos="74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00E6E1"/>
    <a:srgbClr val="4EB3D2"/>
    <a:srgbClr val="536F79"/>
    <a:srgbClr val="00C8C3"/>
    <a:srgbClr val="60DAD7"/>
    <a:srgbClr val="00B8B4"/>
    <a:srgbClr val="55B5D3"/>
    <a:srgbClr val="48B0D0"/>
    <a:srgbClr val="50D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3461F4-E68D-415A-8143-73E2F827B89F}" v="1" dt="2021-11-03T18:21:31.4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63" autoAdjust="0"/>
    <p:restoredTop sz="99759" autoAdjust="0"/>
  </p:normalViewPr>
  <p:slideViewPr>
    <p:cSldViewPr snapToGrid="0" showGuides="1">
      <p:cViewPr varScale="1">
        <p:scale>
          <a:sx n="114" d="100"/>
          <a:sy n="114" d="100"/>
        </p:scale>
        <p:origin x="126" y="378"/>
      </p:cViewPr>
      <p:guideLst>
        <p:guide orient="horz" pos="4319"/>
        <p:guide orient="horz"/>
        <p:guide/>
        <p:guide pos="7677"/>
        <p:guide pos="276"/>
        <p:guide pos="7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 showGuides="1">
      <p:cViewPr varScale="1">
        <p:scale>
          <a:sx n="45" d="100"/>
          <a:sy n="45" d="100"/>
        </p:scale>
        <p:origin x="-2198" y="-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0" Type="http://schemas.openxmlformats.org/officeDocument/2006/relationships/presProps" Target="presProps.xml"/><Relationship Id="rId16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40D6C-1509-461A-9185-1626D59496CD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DC655-0784-4A2E-8C7D-DBF0CCC96F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82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C9424-103E-43A3-8EFD-4D9D20DD50B7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F7EA6-3292-4DAA-AFBB-79FC38658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9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DONE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4F50B-1AF7-455B-9344-7FFBF72D630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21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4F50B-1AF7-455B-9344-7FFBF72D630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14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4F50B-1AF7-455B-9344-7FFBF72D630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6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F7EA6-3292-4DAA-AFBB-79FC3865824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p_cover_v10_ora_gry_clean_hood.jpg"/>
          <p:cNvPicPr preferRelativeResize="0"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4" y="2107"/>
            <a:ext cx="12188952" cy="6855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14162" y="2679098"/>
            <a:ext cx="10360501" cy="810920"/>
          </a:xfrm>
        </p:spPr>
        <p:txBody>
          <a:bodyPr anchor="b" anchorCtr="0"/>
          <a:lstStyle>
            <a:lvl1pPr algn="ctr">
              <a:lnSpc>
                <a:spcPct val="96000"/>
              </a:lnSpc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8030EE1-64F0-EE41-B4AD-B849CAF72B7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08200" y="3482114"/>
            <a:ext cx="7972425" cy="1898378"/>
          </a:xfrm>
          <a:noFill/>
        </p:spPr>
        <p:txBody>
          <a:bodyPr anchor="t" anchorCtr="0">
            <a:noAutofit/>
          </a:bodyPr>
          <a:lstStyle>
            <a:lvl1pPr marL="0" indent="0" algn="ctr">
              <a:spcBef>
                <a:spcPts val="900"/>
              </a:spcBef>
              <a:buNone/>
              <a:defRPr sz="2400" b="1" i="0" baseline="0">
                <a:solidFill>
                  <a:schemeClr val="bg1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169549" y="6601688"/>
            <a:ext cx="1849866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Inter" panose="020B0502030000000004" pitchFamily="34" charset="0"/>
                <a:cs typeface="Arial" panose="020B0604020202020204" pitchFamily="34" charset="0"/>
              </a:rPr>
              <a:t>Confidential     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Inter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Inter" panose="020B0502030000000004" pitchFamily="34" charset="0"/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8735" y="6441146"/>
            <a:ext cx="149046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9447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715" y="785167"/>
            <a:ext cx="5564673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785167"/>
            <a:ext cx="5566859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" y="828711"/>
            <a:ext cx="5486400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28600" indent="-228600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2213" y="828711"/>
            <a:ext cx="5486400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30188" indent="-230188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15" y="808039"/>
            <a:ext cx="5564673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715" y="1278467"/>
            <a:ext cx="5564673" cy="5099281"/>
          </a:xfrm>
        </p:spPr>
        <p:txBody>
          <a:bodyPr lIns="109728"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808039"/>
            <a:ext cx="5566859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1278467"/>
            <a:ext cx="5566859" cy="5099281"/>
          </a:xfrm>
        </p:spPr>
        <p:txBody>
          <a:bodyPr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827087"/>
            <a:ext cx="5499595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860" y="827087"/>
            <a:ext cx="5501756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4" y="1305730"/>
            <a:ext cx="5499596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rgbClr val="000000"/>
                </a:solidFill>
              </a:defRPr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57225" indent="-2032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861" y="1305730"/>
            <a:ext cx="5501756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/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44525" indent="-192088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y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208575"/>
            <a:ext cx="5499595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860" y="1208575"/>
            <a:ext cx="5501756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3" y="1677901"/>
            <a:ext cx="5499596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9113" indent="-230188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860" y="1677901"/>
            <a:ext cx="5501756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7525" indent="-228600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61950" y="623138"/>
            <a:ext cx="11826876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9657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65584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4908831" y="5059903"/>
            <a:ext cx="237116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Follow Us @onsemi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155239" y="5634960"/>
            <a:ext cx="3878346" cy="398110"/>
            <a:chOff x="4235925" y="5527380"/>
            <a:chExt cx="3878346" cy="398110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8330" y="5527380"/>
              <a:ext cx="46805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277" y="5527380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4" t="14024" r="14386" b="14591"/>
            <a:stretch/>
          </p:blipFill>
          <p:spPr>
            <a:xfrm>
              <a:off x="4235925" y="5542904"/>
              <a:ext cx="38514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77" r="15128"/>
            <a:stretch>
              <a:fillRect/>
            </a:stretch>
          </p:blipFill>
          <p:spPr>
            <a:xfrm>
              <a:off x="5070021" y="5545587"/>
              <a:ext cx="457200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4368" y="5542904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 userDrawn="1"/>
        </p:nvSpPr>
        <p:spPr>
          <a:xfrm>
            <a:off x="5027453" y="6190684"/>
            <a:ext cx="2133918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www.onsemi.com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D3C446-6FB1-4525-898A-CE61EADCA78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24003" y="2677666"/>
            <a:ext cx="4940818" cy="150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5584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417BE15-D64B-F346-8BBB-A9BD9022F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888" y="1241384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6AFEBCC-AF2E-004A-8920-4B99CCD7F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41" y="120605"/>
            <a:ext cx="11228955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7EAF3A-E8A8-4648-9643-E240E51D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A6DECA-286A-304E-8A09-066D8B334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93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 t="25" b="25"/>
          <a:stretch/>
        </p:blipFill>
        <p:spPr>
          <a:xfrm>
            <a:off x="-48490" y="-22176"/>
            <a:ext cx="12285548" cy="6900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686" y="3110755"/>
            <a:ext cx="10699454" cy="1080939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006" y="4460329"/>
            <a:ext cx="10692814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20019" y="432817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169549" y="6601688"/>
            <a:ext cx="1849866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Confidential     © </a:t>
            </a:r>
            <a:r>
              <a:rPr lang="en-US" sz="1000" b="1" kern="700" spc="10" baseline="0" dirty="0" err="1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onsemi</a:t>
            </a: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58CCDD-9A8D-4AFD-95A4-1C92A94A40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89238" y="6421226"/>
            <a:ext cx="1490469" cy="26045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9705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ction Dark Option 1.jpg"/>
          <p:cNvPicPr>
            <a:picLocks noChangeAspect="1"/>
          </p:cNvPicPr>
          <p:nvPr userDrawn="1"/>
        </p:nvPicPr>
        <p:blipFill>
          <a:blip r:embed="rId2"/>
          <a:srcRect r="274"/>
          <a:stretch>
            <a:fillRect/>
          </a:stretch>
        </p:blipFill>
        <p:spPr>
          <a:xfrm>
            <a:off x="0" y="2679"/>
            <a:ext cx="12188952" cy="6855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750" y="3044088"/>
            <a:ext cx="10699454" cy="1143692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070" y="4492274"/>
            <a:ext cx="10692814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20019" y="43102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169549" y="6601688"/>
            <a:ext cx="1849866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Confidential     © </a:t>
            </a:r>
            <a:r>
              <a:rPr lang="en-US" sz="1000" b="1" kern="700" spc="10" baseline="0" dirty="0" err="1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onsemi</a:t>
            </a: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8735" y="6441146"/>
            <a:ext cx="1490469" cy="27432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bg1">
                  <a:lumMod val="50000"/>
                </a:schemeClr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9705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29120" y="753533"/>
            <a:ext cx="11530584" cy="5791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63333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606883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2490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29120" y="1159932"/>
            <a:ext cx="11530584" cy="5427663"/>
          </a:xfrm>
        </p:spPr>
        <p:txBody>
          <a:bodyPr lIns="1097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08249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666" y="941343"/>
            <a:ext cx="5233794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941343"/>
            <a:ext cx="5235850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e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666" y="1168401"/>
            <a:ext cx="5233794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168401"/>
            <a:ext cx="5235850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12" y="1024467"/>
            <a:ext cx="11530584" cy="5204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169549" y="6601688"/>
            <a:ext cx="1849866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Confidential     © </a:t>
            </a:r>
            <a:r>
              <a:rPr lang="en-US" sz="1000" b="1" kern="700" spc="10" baseline="0" dirty="0" err="1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onsemi</a:t>
            </a: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 2022</a:t>
            </a:r>
          </a:p>
        </p:txBody>
      </p:sp>
      <p:sp>
        <p:nvSpPr>
          <p:cNvPr id="14" name="Rectangle 13"/>
          <p:cNvSpPr/>
          <p:nvPr userDrawn="1"/>
        </p:nvSpPr>
        <p:spPr>
          <a:xfrm rot="10800000" flipH="1">
            <a:off x="-63" y="6812286"/>
            <a:ext cx="12188952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10800000">
            <a:off x="-63" y="7"/>
            <a:ext cx="12188952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48FF6F5-18B0-5D40-9D06-8144B7F5F0F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289238" y="6421226"/>
            <a:ext cx="1490469" cy="26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4" r:id="rId3"/>
    <p:sldLayoutId id="2147483650" r:id="rId4"/>
    <p:sldLayoutId id="2147483654" r:id="rId5"/>
    <p:sldLayoutId id="2147483660" r:id="rId6"/>
    <p:sldLayoutId id="2147483687" r:id="rId7"/>
    <p:sldLayoutId id="2147483688" r:id="rId8"/>
    <p:sldLayoutId id="2147483725" r:id="rId9"/>
    <p:sldLayoutId id="2147483666" r:id="rId10"/>
    <p:sldLayoutId id="2147483722" r:id="rId11"/>
    <p:sldLayoutId id="2147483653" r:id="rId12"/>
    <p:sldLayoutId id="2147483685" r:id="rId13"/>
    <p:sldLayoutId id="2147483686" r:id="rId14"/>
    <p:sldLayoutId id="2147483655" r:id="rId15"/>
    <p:sldLayoutId id="2147483661" r:id="rId16"/>
    <p:sldLayoutId id="2147483668" r:id="rId17"/>
    <p:sldLayoutId id="2147483729" r:id="rId18"/>
  </p:sldLayoutIdLst>
  <p:transition>
    <p:fade/>
  </p:transition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3000" b="1" i="0" kern="1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91440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itchFamily="34" charset="0"/>
        <a:buChar char="•"/>
        <a:defRPr sz="2400" b="0" kern="10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608013" indent="-269875" algn="l" defTabSz="914400" rtl="0" eaLnBrk="1" latinLnBrk="0" hangingPunct="1">
        <a:lnSpc>
          <a:spcPct val="100000"/>
        </a:lnSpc>
        <a:spcBef>
          <a:spcPts val="800"/>
        </a:spcBef>
        <a:buClr>
          <a:schemeClr val="bg1">
            <a:lumMod val="65000"/>
          </a:schemeClr>
        </a:buClr>
        <a:buFont typeface="Arial" pitchFamily="34" charset="0"/>
        <a:buChar char="−"/>
        <a:defRPr sz="2200" b="0" kern="10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400" indent="-223838" algn="l" defTabSz="914400" rtl="0" eaLnBrk="1" latinLnBrk="0" hangingPunct="1">
        <a:lnSpc>
          <a:spcPct val="100000"/>
        </a:lnSpc>
        <a:spcBef>
          <a:spcPts val="600"/>
        </a:spcBef>
        <a:buClr>
          <a:schemeClr val="bg1">
            <a:lumMod val="65000"/>
          </a:schemeClr>
        </a:buClr>
        <a:buFont typeface="Wingdings" pitchFamily="2" charset="2"/>
        <a:buChar char="§"/>
        <a:defRPr sz="1800" b="0" kern="10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257300" indent="-206375" algn="l" defTabSz="914400" rtl="0" eaLnBrk="1" latinLnBrk="0" hangingPunct="1">
        <a:lnSpc>
          <a:spcPct val="100000"/>
        </a:lnSpc>
        <a:spcBef>
          <a:spcPts val="400"/>
        </a:spcBef>
        <a:buClr>
          <a:schemeClr val="bg1">
            <a:lumMod val="65000"/>
          </a:schemeClr>
        </a:buClr>
        <a:buFont typeface="Arial" pitchFamily="34" charset="0"/>
        <a:buChar char="▫"/>
        <a:defRPr sz="17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1487488" indent="-225425" algn="l" defTabSz="914400" rtl="0" eaLnBrk="1" latinLnBrk="0" hangingPunct="1">
        <a:lnSpc>
          <a:spcPct val="100000"/>
        </a:lnSpc>
        <a:spcBef>
          <a:spcPts val="300"/>
        </a:spcBef>
        <a:buClr>
          <a:schemeClr val="bg1">
            <a:lumMod val="65000"/>
          </a:schemeClr>
        </a:buClr>
        <a:buFont typeface="Arial" panose="020B0604020202020204" pitchFamily="34" charset="0"/>
        <a:buChar char="»"/>
        <a:defRPr sz="16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6.gi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9.jpeg"/><Relationship Id="rId4" Type="http://schemas.openxmlformats.org/officeDocument/2006/relationships/image" Target="../media/image17.emf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FFE89-B58E-FD4E-A6CA-15E8F18DAF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IGBT Presentation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May 2022</a:t>
            </a:r>
          </a:p>
        </p:txBody>
      </p:sp>
    </p:spTree>
    <p:extLst>
      <p:ext uri="{BB962C8B-B14F-4D97-AF65-F5344CB8AC3E}">
        <p14:creationId xmlns:p14="http://schemas.microsoft.com/office/powerpoint/2010/main" val="210915661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07BDD0-DCF8-48C5-AA8F-6D5637E83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conduction losses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961E17-5A5A-413F-852E-EBBFB4C343E6}"/>
              </a:ext>
            </a:extLst>
          </p:cNvPr>
          <p:cNvSpPr txBox="1"/>
          <p:nvPr/>
        </p:nvSpPr>
        <p:spPr>
          <a:xfrm>
            <a:off x="5109205" y="2243938"/>
            <a:ext cx="914162" cy="914162"/>
          </a:xfrm>
          <a:prstGeom prst="rect">
            <a:avLst/>
          </a:prstGeom>
        </p:spPr>
        <p:txBody>
          <a:bodyPr vert="horz" wrap="none" lIns="91416" tIns="45708" rIns="91416" bIns="45708" rtlCol="0">
            <a:noAutofit/>
          </a:bodyPr>
          <a:lstStyle/>
          <a:p>
            <a:pPr algn="l"/>
            <a:r>
              <a:rPr lang="en-US" sz="1200" dirty="0"/>
              <a:t>EON: Dashed line 175C, Solid line 25C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B871B5-77D9-4669-A0F3-6526F61B7CB1}"/>
              </a:ext>
            </a:extLst>
          </p:cNvPr>
          <p:cNvSpPr txBox="1"/>
          <p:nvPr/>
        </p:nvSpPr>
        <p:spPr>
          <a:xfrm>
            <a:off x="5109205" y="3699901"/>
            <a:ext cx="914162" cy="914162"/>
          </a:xfrm>
          <a:prstGeom prst="rect">
            <a:avLst/>
          </a:prstGeom>
        </p:spPr>
        <p:txBody>
          <a:bodyPr vert="horz" wrap="none" lIns="91416" tIns="45708" rIns="91416" bIns="45708" rtlCol="0">
            <a:noAutofit/>
          </a:bodyPr>
          <a:lstStyle/>
          <a:p>
            <a:pPr algn="l"/>
            <a:r>
              <a:rPr lang="en-US" sz="1200" dirty="0"/>
              <a:t>EOFF: Dashed line 175C, Solid line 25C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BF8016-96C8-4E6B-99F4-94D8BC959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24" y="1323781"/>
            <a:ext cx="4216658" cy="4210438"/>
          </a:xfrm>
          <a:prstGeom prst="rect">
            <a:avLst/>
          </a:prstGeom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FDCB1E22-CDF6-452D-804E-B734E2246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039" y="1664274"/>
            <a:ext cx="1021167" cy="907705"/>
          </a:xfrm>
          <a:prstGeom prst="rect">
            <a:avLst/>
          </a:prstGeom>
          <a:solidFill>
            <a:srgbClr val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16" tIns="91416" rIns="91416" bIns="91416" anchor="ctr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14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15V</a:t>
            </a:r>
            <a:endParaRPr lang="en-US" sz="5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defRPr sz="1000"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14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25</a:t>
            </a:r>
            <a:r>
              <a:rPr lang="ko-KR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℃</a:t>
            </a:r>
            <a:endParaRPr lang="en-US" altLang="ko-KR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rtl="0" fontAlgn="base"/>
            <a:endParaRPr lang="en-US" sz="500" b="1" dirty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1400" b="1" baseline="-25000" dirty="0">
                <a:latin typeface="Arial" pitchFamily="34" charset="0"/>
                <a:cs typeface="Arial" pitchFamily="34" charset="0"/>
              </a:rPr>
              <a:t>J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= 175</a:t>
            </a:r>
            <a:r>
              <a:rPr lang="ko-KR" altLang="en-US" sz="1400" b="1" dirty="0">
                <a:latin typeface="Arial" pitchFamily="34" charset="0"/>
                <a:cs typeface="Arial" pitchFamily="34" charset="0"/>
              </a:rPr>
              <a:t>℃</a:t>
            </a:r>
            <a:endParaRPr lang="en-US" altLang="ko-KR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611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1200V UFS (FSIII, Ultra-Field Stop)</a:t>
            </a:r>
          </a:p>
        </p:txBody>
      </p:sp>
      <p:graphicFrame>
        <p:nvGraphicFramePr>
          <p:cNvPr id="23" name="Object 3"/>
          <p:cNvGraphicFramePr>
            <a:graphicFrameLocks noChangeAspect="1"/>
          </p:cNvGraphicFramePr>
          <p:nvPr/>
        </p:nvGraphicFramePr>
        <p:xfrm>
          <a:off x="476126" y="1295956"/>
          <a:ext cx="6227728" cy="3785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Graph" r:id="rId3" imgW="4131720" imgH="2899080" progId="Origin50.Graph">
                  <p:embed/>
                </p:oleObj>
              </mc:Choice>
              <mc:Fallback>
                <p:oleObj name="Graph" r:id="rId3" imgW="4131720" imgH="2899080" progId="Origin50.Graph">
                  <p:embed/>
                  <p:pic>
                    <p:nvPicPr>
                      <p:cNvPr id="23" name="Object 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126" y="1295956"/>
                        <a:ext cx="6227728" cy="3785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085248" y="1273784"/>
            <a:ext cx="3236966" cy="338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latin typeface="Calibri" pitchFamily="34" charset="0"/>
                <a:ea typeface="+mj-ea"/>
                <a:cs typeface="Calibri" pitchFamily="34" charset="0"/>
              </a:rPr>
              <a:t>Trade-off between </a:t>
            </a:r>
            <a:r>
              <a:rPr lang="en-US" altLang="ko-KR" sz="1600" b="1" dirty="0" err="1">
                <a:latin typeface="Calibri" pitchFamily="34" charset="0"/>
                <a:ea typeface="+mj-ea"/>
                <a:cs typeface="Calibri" pitchFamily="34" charset="0"/>
              </a:rPr>
              <a:t>Vce</a:t>
            </a:r>
            <a:r>
              <a:rPr lang="en-US" altLang="ko-KR" sz="1600" b="1" dirty="0">
                <a:latin typeface="Calibri" pitchFamily="34" charset="0"/>
                <a:ea typeface="+mj-ea"/>
                <a:cs typeface="Calibri" pitchFamily="34" charset="0"/>
              </a:rPr>
              <a:t>(sat) and </a:t>
            </a:r>
            <a:r>
              <a:rPr lang="en-US" altLang="ko-KR" sz="1600" b="1" dirty="0" err="1">
                <a:latin typeface="Calibri" pitchFamily="34" charset="0"/>
                <a:ea typeface="+mj-ea"/>
                <a:cs typeface="Calibri" pitchFamily="34" charset="0"/>
              </a:rPr>
              <a:t>Eoff</a:t>
            </a:r>
            <a:endParaRPr lang="ko-KR" altLang="en-US" sz="1600" b="1" dirty="0"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25" name="오른쪽 화살표 24"/>
          <p:cNvSpPr/>
          <p:nvPr/>
        </p:nvSpPr>
        <p:spPr>
          <a:xfrm rot="8152241">
            <a:off x="2469678" y="2635838"/>
            <a:ext cx="1431754" cy="531490"/>
          </a:xfrm>
          <a:prstGeom prst="rightArrow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/>
          </a:p>
        </p:txBody>
      </p:sp>
      <p:sp>
        <p:nvSpPr>
          <p:cNvPr id="26" name="자유형 25"/>
          <p:cNvSpPr/>
          <p:nvPr/>
        </p:nvSpPr>
        <p:spPr>
          <a:xfrm>
            <a:off x="1982332" y="1770199"/>
            <a:ext cx="1442266" cy="2361585"/>
          </a:xfrm>
          <a:custGeom>
            <a:avLst/>
            <a:gdLst>
              <a:gd name="connsiteX0" fmla="*/ 0 w 2402958"/>
              <a:gd name="connsiteY0" fmla="*/ 0 h 1807535"/>
              <a:gd name="connsiteX1" fmla="*/ 818707 w 2402958"/>
              <a:gd name="connsiteY1" fmla="*/ 1286540 h 1807535"/>
              <a:gd name="connsiteX2" fmla="*/ 2402958 w 2402958"/>
              <a:gd name="connsiteY2" fmla="*/ 1807535 h 1807535"/>
              <a:gd name="connsiteX3" fmla="*/ 2402958 w 2402958"/>
              <a:gd name="connsiteY3" fmla="*/ 1807535 h 180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2958" h="1807535">
                <a:moveTo>
                  <a:pt x="0" y="0"/>
                </a:moveTo>
                <a:cubicBezTo>
                  <a:pt x="209107" y="492642"/>
                  <a:pt x="418214" y="985284"/>
                  <a:pt x="818707" y="1286540"/>
                </a:cubicBezTo>
                <a:cubicBezTo>
                  <a:pt x="1219200" y="1587796"/>
                  <a:pt x="2402958" y="1807535"/>
                  <a:pt x="2402958" y="1807535"/>
                </a:cubicBezTo>
                <a:lnTo>
                  <a:pt x="2402958" y="1807535"/>
                </a:lnTo>
              </a:path>
            </a:pathLst>
          </a:custGeom>
          <a:ln w="38100">
            <a:solidFill>
              <a:schemeClr val="accent5">
                <a:lumMod val="60000"/>
                <a:lumOff val="4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799"/>
          </a:p>
        </p:txBody>
      </p:sp>
      <p:sp>
        <p:nvSpPr>
          <p:cNvPr id="27" name="Oval 23"/>
          <p:cNvSpPr/>
          <p:nvPr/>
        </p:nvSpPr>
        <p:spPr>
          <a:xfrm>
            <a:off x="3034424" y="2932189"/>
            <a:ext cx="143963" cy="14257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8" name="TextBox 27"/>
          <p:cNvSpPr txBox="1"/>
          <p:nvPr/>
        </p:nvSpPr>
        <p:spPr>
          <a:xfrm>
            <a:off x="2456126" y="2695297"/>
            <a:ext cx="1305624" cy="18461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lIns="35991" tIns="0" rIns="35991" bIns="0" rtlCol="0">
            <a:spAutoFit/>
          </a:bodyPr>
          <a:lstStyle/>
          <a:p>
            <a:pPr algn="ctr"/>
            <a:r>
              <a:rPr lang="de-DE" sz="12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UFS Short Circuit</a:t>
            </a:r>
            <a:endParaRPr lang="en-US" sz="1200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445741" y="1899386"/>
            <a:ext cx="107972" cy="10797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/>
          </a:p>
        </p:txBody>
      </p:sp>
      <p:sp>
        <p:nvSpPr>
          <p:cNvPr id="30" name="TextBox 29"/>
          <p:cNvSpPr txBox="1"/>
          <p:nvPr/>
        </p:nvSpPr>
        <p:spPr>
          <a:xfrm>
            <a:off x="3612945" y="1865770"/>
            <a:ext cx="1305624" cy="18461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lIns="35991" tIns="0" rIns="35991" bIns="0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IFX CS6</a:t>
            </a:r>
          </a:p>
        </p:txBody>
      </p:sp>
      <p:sp>
        <p:nvSpPr>
          <p:cNvPr id="31" name="타원 30"/>
          <p:cNvSpPr/>
          <p:nvPr/>
        </p:nvSpPr>
        <p:spPr>
          <a:xfrm>
            <a:off x="2430005" y="3424768"/>
            <a:ext cx="143963" cy="143963"/>
          </a:xfrm>
          <a:prstGeom prst="ellipse">
            <a:avLst/>
          </a:prstGeom>
          <a:noFill/>
          <a:ln w="317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/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0594" y="3342419"/>
            <a:ext cx="4318875" cy="3085660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0594" y="350045"/>
            <a:ext cx="4318875" cy="297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8061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" name="Table 134"/>
          <p:cNvGraphicFramePr>
            <a:graphicFrameLocks noGrp="1"/>
          </p:cNvGraphicFramePr>
          <p:nvPr/>
        </p:nvGraphicFramePr>
        <p:xfrm>
          <a:off x="715159" y="873024"/>
          <a:ext cx="10607041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194">
                  <a:extLst>
                    <a:ext uri="{9D8B030D-6E8A-4147-A177-3AD203B41FA5}">
                      <a16:colId xmlns:a16="http://schemas.microsoft.com/office/drawing/2014/main" val="711539955"/>
                    </a:ext>
                  </a:extLst>
                </a:gridCol>
                <a:gridCol w="1480235">
                  <a:extLst>
                    <a:ext uri="{9D8B030D-6E8A-4147-A177-3AD203B41FA5}">
                      <a16:colId xmlns:a16="http://schemas.microsoft.com/office/drawing/2014/main" val="313357191"/>
                    </a:ext>
                  </a:extLst>
                </a:gridCol>
                <a:gridCol w="1494322">
                  <a:extLst>
                    <a:ext uri="{9D8B030D-6E8A-4147-A177-3AD203B41FA5}">
                      <a16:colId xmlns:a16="http://schemas.microsoft.com/office/drawing/2014/main" val="201843011"/>
                    </a:ext>
                  </a:extLst>
                </a:gridCol>
                <a:gridCol w="14410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1024">
                  <a:extLst>
                    <a:ext uri="{9D8B030D-6E8A-4147-A177-3AD203B41FA5}">
                      <a16:colId xmlns:a16="http://schemas.microsoft.com/office/drawing/2014/main" val="2682940132"/>
                    </a:ext>
                  </a:extLst>
                </a:gridCol>
                <a:gridCol w="1441024">
                  <a:extLst>
                    <a:ext uri="{9D8B030D-6E8A-4147-A177-3AD203B41FA5}">
                      <a16:colId xmlns:a16="http://schemas.microsoft.com/office/drawing/2014/main" val="1566736399"/>
                    </a:ext>
                  </a:extLst>
                </a:gridCol>
                <a:gridCol w="1441024">
                  <a:extLst>
                    <a:ext uri="{9D8B030D-6E8A-4147-A177-3AD203B41FA5}">
                      <a16:colId xmlns:a16="http://schemas.microsoft.com/office/drawing/2014/main" val="1345387637"/>
                    </a:ext>
                  </a:extLst>
                </a:gridCol>
              </a:tblGrid>
              <a:tr h="752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IGBT</a:t>
                      </a:r>
                    </a:p>
                    <a:p>
                      <a:pPr algn="ctr" rtl="0" font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Rating (A)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Diode</a:t>
                      </a:r>
                    </a:p>
                    <a:p>
                      <a:pPr algn="ctr" rtl="0" font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Rating</a:t>
                      </a:r>
                    </a:p>
                    <a:p>
                      <a:pPr algn="ctr" rtl="0" font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(A)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TO-247-3LD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>
                        <a:solidFill>
                          <a:srgbClr val="FFFFFF"/>
                        </a:solidFill>
                        <a:latin typeface="Inter" panose="020B0502030000000004" pitchFamily="34" charset="0"/>
                        <a:ea typeface="Inter" panose="020B0502030000000004" pitchFamily="34" charset="0"/>
                        <a:cs typeface="Inter" panose="020B0502030000000004" pitchFamily="34" charset="0"/>
                      </a:endParaRPr>
                    </a:p>
                  </a:txBody>
                  <a:tcPr marL="17995" marR="35991" marT="17995" marB="17995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>
                        <a:solidFill>
                          <a:srgbClr val="FFFFFF"/>
                        </a:solidFill>
                        <a:latin typeface="Inter" panose="020B0502030000000004" pitchFamily="34" charset="0"/>
                        <a:ea typeface="Inter" panose="020B0502030000000004" pitchFamily="34" charset="0"/>
                        <a:cs typeface="Inter" panose="020B0502030000000004" pitchFamily="34" charset="0"/>
                      </a:endParaRPr>
                    </a:p>
                  </a:txBody>
                  <a:tcPr marL="17995" marR="35991" marT="17995" marB="17995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TO-247-4LD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>
                        <a:solidFill>
                          <a:srgbClr val="FFFFFF"/>
                        </a:solidFill>
                        <a:latin typeface="Inter" panose="020B0502030000000004" pitchFamily="34" charset="0"/>
                        <a:ea typeface="Inter" panose="020B0502030000000004" pitchFamily="34" charset="0"/>
                        <a:cs typeface="Inter" panose="020B0502030000000004" pitchFamily="34" charset="0"/>
                      </a:endParaRPr>
                    </a:p>
                  </a:txBody>
                  <a:tcPr marL="17995" marR="35991" marT="17995" marB="17995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>
                        <a:solidFill>
                          <a:srgbClr val="FFFFFF"/>
                        </a:solidFill>
                        <a:latin typeface="Inter" panose="020B0502030000000004" pitchFamily="34" charset="0"/>
                        <a:ea typeface="Inter" panose="020B0502030000000004" pitchFamily="34" charset="0"/>
                        <a:cs typeface="Inter" panose="020B0502030000000004" pitchFamily="34" charset="0"/>
                      </a:endParaRPr>
                    </a:p>
                  </a:txBody>
                  <a:tcPr marL="17995" marR="35991" marT="17995" marB="1799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688"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Inter" panose="020B0502030000000004" pitchFamily="34" charset="0"/>
                        <a:ea typeface="Inter" panose="020B0502030000000004" pitchFamily="34" charset="0"/>
                        <a:cs typeface="Inter" panose="020B0502030000000004" pitchFamily="34" charset="0"/>
                      </a:endParaRP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Inter" panose="020B0502030000000004" pitchFamily="34" charset="0"/>
                        <a:ea typeface="Inter" panose="020B0502030000000004" pitchFamily="34" charset="0"/>
                        <a:cs typeface="Inter" panose="020B0502030000000004" pitchFamily="34" charset="0"/>
                      </a:endParaRP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en-US" sz="800" dirty="0">
                        <a:latin typeface="Inter" panose="020B0502030000000004" pitchFamily="34" charset="0"/>
                        <a:ea typeface="Inter" panose="020B0502030000000004" pitchFamily="34" charset="0"/>
                        <a:cs typeface="Inter" panose="020B0502030000000004" pitchFamily="34" charset="0"/>
                      </a:endParaRPr>
                    </a:p>
                  </a:txBody>
                  <a:tcPr marL="17995" marR="35991" marT="17995" marB="17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800" dirty="0">
                        <a:latin typeface="Inter" panose="020B0502030000000004" pitchFamily="34" charset="0"/>
                        <a:ea typeface="Inter" panose="020B0502030000000004" pitchFamily="34" charset="0"/>
                        <a:cs typeface="Inter" panose="020B0502030000000004" pitchFamily="34" charset="0"/>
                      </a:endParaRPr>
                    </a:p>
                  </a:txBody>
                  <a:tcPr marL="17995" marR="35991" marT="17995" marB="17995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800" dirty="0">
                        <a:latin typeface="Inter" panose="020B0502030000000004" pitchFamily="34" charset="0"/>
                        <a:ea typeface="Inter" panose="020B0502030000000004" pitchFamily="34" charset="0"/>
                        <a:cs typeface="Inter" panose="020B0502030000000004" pitchFamily="34" charset="0"/>
                      </a:endParaRPr>
                    </a:p>
                  </a:txBody>
                  <a:tcPr marL="17995" marR="35991" marT="17995" marB="17995"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en-US" sz="800" dirty="0">
                        <a:latin typeface="Inter" panose="020B0502030000000004" pitchFamily="34" charset="0"/>
                        <a:ea typeface="Inter" panose="020B0502030000000004" pitchFamily="34" charset="0"/>
                        <a:cs typeface="Inter" panose="020B0502030000000004" pitchFamily="34" charset="0"/>
                      </a:endParaRPr>
                    </a:p>
                  </a:txBody>
                  <a:tcPr marL="17995" marR="35991" marT="17995" marB="17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800" dirty="0">
                        <a:latin typeface="Inter" panose="020B0502030000000004" pitchFamily="34" charset="0"/>
                        <a:ea typeface="Inter" panose="020B0502030000000004" pitchFamily="34" charset="0"/>
                        <a:cs typeface="Inter" panose="020B0502030000000004" pitchFamily="34" charset="0"/>
                      </a:endParaRPr>
                    </a:p>
                  </a:txBody>
                  <a:tcPr marL="17995" marR="35991" marT="17995" marB="17995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800" dirty="0">
                        <a:latin typeface="Inter" panose="020B0502030000000004" pitchFamily="34" charset="0"/>
                        <a:ea typeface="Inter" panose="020B0502030000000004" pitchFamily="34" charset="0"/>
                        <a:cs typeface="Inter" panose="020B0502030000000004" pitchFamily="34" charset="0"/>
                      </a:endParaRPr>
                    </a:p>
                  </a:txBody>
                  <a:tcPr marL="17995" marR="35991" marT="17995" marB="1799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953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  <a:latin typeface="Inter" panose="020B0502030000000004" pitchFamily="34" charset="0"/>
                        <a:ea typeface="Inter" panose="020B0502030000000004" pitchFamily="34" charset="0"/>
                        <a:cs typeface="Inter" panose="020B0502030000000004" pitchFamily="34" charset="0"/>
                      </a:endParaRP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  <a:latin typeface="Inter" panose="020B0502030000000004" pitchFamily="34" charset="0"/>
                        <a:ea typeface="Inter" panose="020B0502030000000004" pitchFamily="34" charset="0"/>
                        <a:cs typeface="Inter" panose="020B0502030000000004" pitchFamily="34" charset="0"/>
                      </a:endParaRP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Fast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Medium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Low VCE(SAT)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Fast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Medium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Low VCE(SAT)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903737"/>
                  </a:ext>
                </a:extLst>
              </a:tr>
              <a:tr h="379953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36000" algn="l" defTabSz="914400" rtl="0" eaLnBrk="1" fontAlgn="ctr" latinLnBrk="0" hangingPunct="1"/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FGH40T65SQD-F155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36000" algn="l" defTabSz="914400" rtl="0" eaLnBrk="1" fontAlgn="ctr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FGHL40T65MQD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36000" algn="l" defTabSz="914400" rtl="0" eaLnBrk="1" fontAlgn="ctr" latinLnBrk="0" hangingPunct="1"/>
                      <a:endParaRPr lang="en-US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953"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  <a:latin typeface="Inter" panose="020B0502030000000004" pitchFamily="34" charset="0"/>
                        <a:ea typeface="Inter" panose="020B0502030000000004" pitchFamily="34" charset="0"/>
                        <a:cs typeface="Inter" panose="020B0502030000000004" pitchFamily="34" charset="0"/>
                      </a:endParaRPr>
                    </a:p>
                  </a:txBody>
                  <a:tcPr marL="17995" marR="35991" marT="17995" marB="179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endParaRPr lang="en-US" altLang="ko-KR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FGHL40T65MQDT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FGHL40T65LQDT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3105125"/>
                  </a:ext>
                </a:extLst>
              </a:tr>
              <a:tr h="44636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36000" algn="l" defTabSz="914400" rtl="0" eaLnBrk="1" fontAlgn="ctr" latinLnBrk="0" hangingPunct="1"/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FGH50T65SQD-F155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36000" algn="l" defTabSz="914400" rtl="0" eaLnBrk="1" fontAlgn="ctr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FGHL50T65MQD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FGH4L50T65SQD</a:t>
                      </a:r>
                      <a:endParaRPr lang="en-US" altLang="ko-KR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 Unicode MS" pitchFamily="50" charset="-127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 Unicode MS" pitchFamily="50" charset="-127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36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rgbClr val="000000"/>
                        </a:solidFill>
                        <a:latin typeface="Inter" panose="020B0502030000000004" pitchFamily="34" charset="0"/>
                        <a:ea typeface="Inter" panose="020B0502030000000004" pitchFamily="34" charset="0"/>
                        <a:cs typeface="Inter" panose="020B0502030000000004" pitchFamily="34" charset="0"/>
                      </a:endParaRPr>
                    </a:p>
                  </a:txBody>
                  <a:tcPr marL="17995" marR="35991" marT="17995" marB="179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FGHL50T65SQDT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FGHL50T65MQDT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FGHL50T65LQDT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 Unicode MS" pitchFamily="50" charset="-127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FGHL50T65MQDTL4 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FGHL50T65LQDTL4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 Unicode MS" pitchFamily="50" charset="-127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31347"/>
                  </a:ext>
                </a:extLst>
              </a:tr>
              <a:tr h="379953"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36000" algn="l" defTabSz="914400" rtl="0" eaLnBrk="1" fontAlgn="ctr" latinLnBrk="0" hangingPunct="1"/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FGH60T65SQD-F155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3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75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36000" algn="l" defTabSz="914400" rtl="0" eaLnBrk="1" fontAlgn="ctr" latinLnBrk="0" hangingPunct="1"/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FGH75T65SQD-F155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36000" algn="l" defTabSz="914400" rtl="0" eaLnBrk="1" fontAlgn="ctr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FGHL75T65MQD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36000" algn="l" rtl="0" fontAlgn="ctr"/>
                      <a:r>
                        <a:rPr kumimoji="0" lang="en-US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 Unicode MS" pitchFamily="50" charset="-127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　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360">
                <a:tc vMerge="1">
                  <a:txBody>
                    <a:bodyPr/>
                    <a:lstStyle/>
                    <a:p>
                      <a:pPr algn="ctr"/>
                      <a:endParaRPr lang="en-US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7995" marR="35991" marT="17995" marB="179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FGH75T65SQDT-F155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FGHL75T65MQDT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36000" algn="l" rtl="0" fontAlgn="ctr"/>
                      <a:r>
                        <a:rPr kumimoji="0" lang="en-US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FGHL75T65LQDT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FGH75T65SQDTL4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FGHL75T65MQDTL4</a:t>
                      </a:r>
                      <a:endParaRPr lang="en-US" altLang="ko-KR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rial Unicode MS" pitchFamily="50" charset="-127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FGHL75T65LQDTL4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711426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9145EB1-8553-4CFE-89F2-81ECF1247626}"/>
              </a:ext>
            </a:extLst>
          </p:cNvPr>
          <p:cNvSpPr txBox="1"/>
          <p:nvPr/>
        </p:nvSpPr>
        <p:spPr>
          <a:xfrm>
            <a:off x="664792" y="5591922"/>
            <a:ext cx="3801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Notes: </a:t>
            </a:r>
          </a:p>
          <a:p>
            <a:pPr algn="l"/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All devices are long lead (20mm)</a:t>
            </a:r>
          </a:p>
          <a:p>
            <a:pPr algn="l"/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L4 and 4L in part number indicates four lead package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F0744B6A-8924-4BE2-AE76-3E10ED968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650V FS4 IGBTs</a:t>
            </a:r>
          </a:p>
        </p:txBody>
      </p:sp>
      <p:pic>
        <p:nvPicPr>
          <p:cNvPr id="18" name="Picture 17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10D8B1F6-6D88-46A6-A204-29754C9C05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229" y="1678657"/>
            <a:ext cx="358658" cy="448323"/>
          </a:xfrm>
          <a:prstGeom prst="rect">
            <a:avLst/>
          </a:prstGeom>
        </p:spPr>
      </p:pic>
      <p:pic>
        <p:nvPicPr>
          <p:cNvPr id="20" name="Picture 19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54C3FBD9-2683-45C1-A837-835B39DAB2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60069">
            <a:off x="4583453" y="1678662"/>
            <a:ext cx="498180" cy="39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6251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FS4 650V IGBTs - High Speed</a:t>
            </a:r>
          </a:p>
        </p:txBody>
      </p:sp>
      <p:grpSp>
        <p:nvGrpSpPr>
          <p:cNvPr id="6" name="그룹 10"/>
          <p:cNvGrpSpPr/>
          <p:nvPr/>
        </p:nvGrpSpPr>
        <p:grpSpPr>
          <a:xfrm>
            <a:off x="754403" y="608301"/>
            <a:ext cx="4507102" cy="3236960"/>
            <a:chOff x="1514122" y="1030512"/>
            <a:chExt cx="4508276" cy="3237803"/>
          </a:xfrm>
        </p:grpSpPr>
        <p:pic>
          <p:nvPicPr>
            <p:cNvPr id="7" name="Picture 6" descr="D:\2019_OnSemi_PD\Presentation_Material\650v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14122" y="1030512"/>
              <a:ext cx="4508276" cy="3237803"/>
            </a:xfrm>
            <a:prstGeom prst="rect">
              <a:avLst/>
            </a:prstGeom>
            <a:noFill/>
          </p:spPr>
        </p:pic>
        <p:sp>
          <p:nvSpPr>
            <p:cNvPr id="8" name="직사각형 7"/>
            <p:cNvSpPr/>
            <p:nvPr/>
          </p:nvSpPr>
          <p:spPr>
            <a:xfrm rot="18252922">
              <a:off x="3259411" y="1612285"/>
              <a:ext cx="302300" cy="2440448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ko-KR" altLang="en-US" sz="1799" kern="0" dirty="0">
                <a:solidFill>
                  <a:prstClr val="white"/>
                </a:solidFill>
                <a:latin typeface="Franklin Gothic Book" panose="020B0503020102020204"/>
                <a:ea typeface="돋움" panose="020B0600000101010101" pitchFamily="50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 rot="19325467">
              <a:off x="3334248" y="1138327"/>
              <a:ext cx="302300" cy="2749634"/>
            </a:xfrm>
            <a:prstGeom prst="rect">
              <a:avLst/>
            </a:prstGeom>
            <a:solidFill>
              <a:srgbClr val="0000FF">
                <a:alpha val="1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ko-KR" altLang="en-US" sz="1799" kern="0" dirty="0">
                <a:solidFill>
                  <a:prstClr val="white"/>
                </a:solidFill>
                <a:latin typeface="Franklin Gothic Book" panose="020B0503020102020204"/>
                <a:ea typeface="돋움" panose="020B0600000101010101" pitchFamily="50" charset="-127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4059042" y="3356517"/>
              <a:ext cx="360000" cy="360000"/>
            </a:xfrm>
            <a:prstGeom prst="ellipse">
              <a:avLst/>
            </a:prstGeom>
            <a:noFill/>
            <a:ln w="19050" cap="flat" cmpd="sng" algn="ctr">
              <a:solidFill>
                <a:srgbClr val="FF9900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ko-KR" altLang="en-US" sz="1799" kern="0" dirty="0">
                <a:solidFill>
                  <a:prstClr val="white"/>
                </a:solidFill>
                <a:latin typeface="Franklin Gothic Book" panose="020B0503020102020204"/>
                <a:ea typeface="돋움" panose="020B0600000101010101" pitchFamily="50" charset="-127"/>
              </a:endParaRPr>
            </a:p>
          </p:txBody>
        </p:sp>
      </p:grp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9753" y="1370713"/>
            <a:ext cx="5338694" cy="431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8030285" y="4628908"/>
            <a:ext cx="1981117" cy="576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altLang="ko-KR" sz="1050" dirty="0">
                <a:solidFill>
                  <a:srgbClr val="133455"/>
                </a:solidFill>
                <a:latin typeface="Calibri" pitchFamily="34" charset="0"/>
                <a:cs typeface="Calibri" pitchFamily="34" charset="0"/>
              </a:rPr>
              <a:t> Po=4kW, Vin=200V to Vo=400V</a:t>
            </a:r>
          </a:p>
          <a:p>
            <a:pPr>
              <a:buFontTx/>
              <a:buChar char="-"/>
            </a:pPr>
            <a:r>
              <a:rPr lang="en-US" altLang="ko-KR" sz="1050" dirty="0">
                <a:solidFill>
                  <a:srgbClr val="13345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sz="1050" dirty="0" err="1">
                <a:solidFill>
                  <a:srgbClr val="133455"/>
                </a:solidFill>
                <a:latin typeface="Calibri" pitchFamily="34" charset="0"/>
                <a:cs typeface="Calibri" pitchFamily="34" charset="0"/>
              </a:rPr>
              <a:t>fs</a:t>
            </a:r>
            <a:r>
              <a:rPr lang="en-US" altLang="ko-KR" sz="1050" dirty="0">
                <a:solidFill>
                  <a:srgbClr val="133455"/>
                </a:solidFill>
                <a:latin typeface="Calibri" pitchFamily="34" charset="0"/>
                <a:cs typeface="Calibri" pitchFamily="34" charset="0"/>
              </a:rPr>
              <a:t>=20kHz, </a:t>
            </a:r>
            <a:r>
              <a:rPr lang="en-US" altLang="ko-KR" sz="1050" b="1" dirty="0" err="1">
                <a:solidFill>
                  <a:srgbClr val="133455"/>
                </a:solidFill>
                <a:latin typeface="Calibri" pitchFamily="34" charset="0"/>
                <a:cs typeface="Calibri" pitchFamily="34" charset="0"/>
              </a:rPr>
              <a:t>Rg</a:t>
            </a:r>
            <a:r>
              <a:rPr lang="en-US" altLang="ko-KR" sz="1050" b="1" dirty="0">
                <a:solidFill>
                  <a:srgbClr val="133455"/>
                </a:solidFill>
                <a:latin typeface="Calibri" pitchFamily="34" charset="0"/>
                <a:cs typeface="Calibri" pitchFamily="34" charset="0"/>
              </a:rPr>
              <a:t>=22Ω</a:t>
            </a:r>
            <a:r>
              <a:rPr lang="en-US" altLang="ko-KR" sz="1050" dirty="0">
                <a:solidFill>
                  <a:srgbClr val="133455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ko-KR" sz="1050" dirty="0" err="1">
                <a:solidFill>
                  <a:srgbClr val="133455"/>
                </a:solidFill>
                <a:latin typeface="Calibri" pitchFamily="34" charset="0"/>
                <a:cs typeface="Calibri" pitchFamily="34" charset="0"/>
              </a:rPr>
              <a:t>Vge</a:t>
            </a:r>
            <a:r>
              <a:rPr lang="en-US" altLang="ko-KR" sz="1050" dirty="0">
                <a:solidFill>
                  <a:srgbClr val="133455"/>
                </a:solidFill>
                <a:latin typeface="Calibri" pitchFamily="34" charset="0"/>
                <a:cs typeface="Calibri" pitchFamily="34" charset="0"/>
              </a:rPr>
              <a:t>=15V</a:t>
            </a:r>
          </a:p>
          <a:p>
            <a:pPr>
              <a:buFontTx/>
              <a:buChar char="-"/>
            </a:pPr>
            <a:r>
              <a:rPr lang="en-US" altLang="ko-KR" sz="1050" dirty="0">
                <a:solidFill>
                  <a:srgbClr val="133455"/>
                </a:solidFill>
                <a:latin typeface="Calibri" pitchFamily="34" charset="0"/>
                <a:cs typeface="Calibri" pitchFamily="34" charset="0"/>
              </a:rPr>
              <a:t> with 20A </a:t>
            </a:r>
            <a:r>
              <a:rPr lang="en-US" altLang="ko-KR" sz="1050" dirty="0" err="1">
                <a:solidFill>
                  <a:srgbClr val="133455"/>
                </a:solidFill>
                <a:latin typeface="Calibri" pitchFamily="34" charset="0"/>
                <a:cs typeface="Calibri" pitchFamily="34" charset="0"/>
              </a:rPr>
              <a:t>SiC</a:t>
            </a:r>
            <a:r>
              <a:rPr lang="en-US" altLang="ko-KR" sz="1050" dirty="0">
                <a:solidFill>
                  <a:srgbClr val="133455"/>
                </a:solidFill>
                <a:latin typeface="Calibri" pitchFamily="34" charset="0"/>
                <a:cs typeface="Calibri" pitchFamily="34" charset="0"/>
              </a:rPr>
              <a:t> diode</a:t>
            </a:r>
            <a:endParaRPr lang="ko-KR" altLang="en-US" sz="1050" dirty="0">
              <a:solidFill>
                <a:srgbClr val="13345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57302" y="2633227"/>
            <a:ext cx="2819077" cy="7384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rgbClr val="133455"/>
                </a:solidFill>
                <a:latin typeface="Calibri" pitchFamily="34" charset="0"/>
                <a:cs typeface="Calibri" pitchFamily="34" charset="0"/>
              </a:rPr>
              <a:t>0.13% higher in max. efficiency and</a:t>
            </a:r>
          </a:p>
          <a:p>
            <a:r>
              <a:rPr lang="en-US" altLang="ko-KR" sz="1400" b="1" dirty="0">
                <a:solidFill>
                  <a:srgbClr val="133455"/>
                </a:solidFill>
                <a:latin typeface="Calibri" pitchFamily="34" charset="0"/>
                <a:cs typeface="Calibri" pitchFamily="34" charset="0"/>
              </a:rPr>
              <a:t>0.08% higher in weighted efficiency</a:t>
            </a:r>
          </a:p>
          <a:p>
            <a:r>
              <a:rPr lang="en-US" altLang="ko-KR" sz="1400" b="1" dirty="0">
                <a:solidFill>
                  <a:srgbClr val="133455"/>
                </a:solidFill>
                <a:latin typeface="Calibri" pitchFamily="34" charset="0"/>
                <a:cs typeface="Calibri" pitchFamily="34" charset="0"/>
              </a:rPr>
              <a:t>against FS3</a:t>
            </a:r>
            <a:endParaRPr lang="ko-KR" altLang="en-US" sz="1400" b="1" dirty="0">
              <a:solidFill>
                <a:srgbClr val="13345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아래쪽 화살표 13"/>
          <p:cNvSpPr/>
          <p:nvPr/>
        </p:nvSpPr>
        <p:spPr>
          <a:xfrm rot="10800000">
            <a:off x="8150009" y="1994108"/>
            <a:ext cx="348621" cy="441587"/>
          </a:xfrm>
          <a:prstGeom prst="downArrow">
            <a:avLst/>
          </a:prstGeom>
          <a:solidFill>
            <a:srgbClr val="2C5985">
              <a:alpha val="2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ko-KR" altLang="en-US" sz="1799" kern="0">
              <a:solidFill>
                <a:prstClr val="white"/>
              </a:solidFill>
              <a:latin typeface="Calibri" pitchFamily="34" charset="0"/>
              <a:ea typeface="돋움" panose="020B0600000101010101" pitchFamily="50" charset="-127"/>
              <a:cs typeface="Calibri" pitchFamily="34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7939950" y="3430603"/>
            <a:ext cx="2326326" cy="1206055"/>
          </a:xfrm>
          <a:prstGeom prst="roundRect">
            <a:avLst/>
          </a:prstGeom>
          <a:solidFill>
            <a:srgbClr val="2C5985">
              <a:lumMod val="20000"/>
              <a:lumOff val="8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ko-KR" altLang="en-US" sz="1799" kern="0">
              <a:solidFill>
                <a:prstClr val="white"/>
              </a:solidFill>
              <a:latin typeface="Franklin Gothic Book" panose="020B0503020102020204"/>
              <a:ea typeface="돋움" panose="020B0600000101010101" pitchFamily="50" charset="-127"/>
            </a:endParaRPr>
          </a:p>
        </p:txBody>
      </p:sp>
      <p:graphicFrame>
        <p:nvGraphicFramePr>
          <p:cNvPr id="16" name="Object 13"/>
          <p:cNvGraphicFramePr>
            <a:graphicFrameLocks noChangeAspect="1"/>
          </p:cNvGraphicFramePr>
          <p:nvPr/>
        </p:nvGraphicFramePr>
        <p:xfrm>
          <a:off x="7918031" y="3412602"/>
          <a:ext cx="2241481" cy="115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Visio" r:id="rId5" imgW="4327187" imgH="2238016" progId="Visio.Drawing.11">
                  <p:embed/>
                </p:oleObj>
              </mc:Choice>
              <mc:Fallback>
                <p:oleObj name="Visio" r:id="rId5" imgW="4327187" imgH="2238016" progId="Visio.Drawing.11">
                  <p:embed/>
                  <p:pic>
                    <p:nvPicPr>
                      <p:cNvPr id="1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8031" y="3412602"/>
                        <a:ext cx="2241481" cy="115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직사각형 16"/>
          <p:cNvSpPr/>
          <p:nvPr/>
        </p:nvSpPr>
        <p:spPr>
          <a:xfrm>
            <a:off x="8555373" y="3884399"/>
            <a:ext cx="569074" cy="385942"/>
          </a:xfrm>
          <a:prstGeom prst="rect">
            <a:avLst/>
          </a:prstGeom>
          <a:noFill/>
          <a:ln w="15875" cap="flat" cmpd="sng" algn="ctr">
            <a:solidFill>
              <a:srgbClr val="2C5985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ko-KR" altLang="en-US" sz="1799" kern="0">
              <a:solidFill>
                <a:prstClr val="white"/>
              </a:solidFill>
              <a:latin typeface="Franklin Gothic Book" panose="020B0503020102020204"/>
              <a:ea typeface="돋움" panose="020B0600000101010101" pitchFamily="50" charset="-127"/>
            </a:endParaRPr>
          </a:p>
        </p:txBody>
      </p:sp>
      <p:graphicFrame>
        <p:nvGraphicFramePr>
          <p:cNvPr id="18" name="Object 4"/>
          <p:cNvGraphicFramePr>
            <a:graphicFrameLocks noChangeAspect="1"/>
          </p:cNvGraphicFramePr>
          <p:nvPr/>
        </p:nvGraphicFramePr>
        <p:xfrm>
          <a:off x="434996" y="3791011"/>
          <a:ext cx="3261463" cy="254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Graph" r:id="rId7" imgW="4153814" imgH="2901696" progId="">
                  <p:embed/>
                </p:oleObj>
              </mc:Choice>
              <mc:Fallback>
                <p:oleObj name="Graph" r:id="rId7" imgW="4153814" imgH="2901696" progId="">
                  <p:embed/>
                  <p:pic>
                    <p:nvPicPr>
                      <p:cNvPr id="1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96" y="3791011"/>
                        <a:ext cx="3261463" cy="254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11187" y="3579686"/>
            <a:ext cx="1801954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lnSpc>
                <a:spcPct val="80000"/>
              </a:lnSpc>
              <a:defRPr/>
            </a:pPr>
            <a:r>
              <a:rPr lang="en-US" altLang="ko-KR" sz="1200" kern="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Faster switching causes</a:t>
            </a:r>
          </a:p>
          <a:p>
            <a:pPr defTabSz="914126">
              <a:lnSpc>
                <a:spcPct val="80000"/>
              </a:lnSpc>
              <a:defRPr/>
            </a:pPr>
            <a:r>
              <a:rPr lang="en-US" altLang="ko-KR" sz="1200" kern="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higher voltage spike</a:t>
            </a:r>
            <a:r>
              <a:rPr lang="en-US" altLang="ko-KR" sz="1799" kern="0" dirty="0">
                <a:solidFill>
                  <a:srgbClr val="C00000"/>
                </a:solidFill>
              </a:rPr>
              <a:t> </a:t>
            </a:r>
            <a:endParaRPr lang="ko-KR" altLang="en-US" sz="1799" kern="0" dirty="0">
              <a:solidFill>
                <a:srgbClr val="C00000"/>
              </a:solidFill>
            </a:endParaRPr>
          </a:p>
        </p:txBody>
      </p:sp>
      <p:grpSp>
        <p:nvGrpSpPr>
          <p:cNvPr id="20" name="그룹 50"/>
          <p:cNvGrpSpPr/>
          <p:nvPr/>
        </p:nvGrpSpPr>
        <p:grpSpPr>
          <a:xfrm>
            <a:off x="3387850" y="5168643"/>
            <a:ext cx="1666297" cy="1144738"/>
            <a:chOff x="6237834" y="2040504"/>
            <a:chExt cx="3434156" cy="1567425"/>
          </a:xfrm>
        </p:grpSpPr>
        <p:pic>
          <p:nvPicPr>
            <p:cNvPr id="21" name="그림 20" descr="sqdsic25_10ohm_eoff30.jpg"/>
            <p:cNvPicPr>
              <a:picLocks noChangeAspect="1"/>
            </p:cNvPicPr>
            <p:nvPr/>
          </p:nvPicPr>
          <p:blipFill>
            <a:blip r:embed="rId9" cstate="print"/>
            <a:srcRect b="28911"/>
            <a:stretch>
              <a:fillRect/>
            </a:stretch>
          </p:blipFill>
          <p:spPr>
            <a:xfrm>
              <a:off x="6238240" y="2307843"/>
              <a:ext cx="3251200" cy="1300086"/>
            </a:xfrm>
            <a:prstGeom prst="rect">
              <a:avLst/>
            </a:prstGeom>
          </p:spPr>
        </p:pic>
        <p:sp>
          <p:nvSpPr>
            <p:cNvPr id="22" name="모서리가 둥근 직사각형 21"/>
            <p:cNvSpPr/>
            <p:nvPr/>
          </p:nvSpPr>
          <p:spPr>
            <a:xfrm>
              <a:off x="6238240" y="2040504"/>
              <a:ext cx="3251200" cy="247649"/>
            </a:xfrm>
            <a:prstGeom prst="roundRect">
              <a:avLst/>
            </a:prstGeom>
            <a:solidFill>
              <a:srgbClr val="2887BA">
                <a:alpha val="5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126">
                <a:defRPr/>
              </a:pPr>
              <a:r>
                <a:rPr lang="en-US" altLang="ko-KR" sz="800" b="1" kern="0" dirty="0">
                  <a:solidFill>
                    <a:srgbClr val="133455"/>
                  </a:solidFill>
                  <a:latin typeface="Calibri" pitchFamily="34" charset="0"/>
                  <a:ea typeface="돋움" panose="020B0600000101010101" pitchFamily="50" charset="-127"/>
                  <a:cs typeface="Calibri" pitchFamily="34" charset="0"/>
                </a:rPr>
                <a:t>FGH75T65SQD at 400V, </a:t>
              </a:r>
              <a:r>
                <a:rPr lang="en-US" altLang="ko-KR" sz="800" b="1" kern="0" dirty="0" err="1">
                  <a:solidFill>
                    <a:srgbClr val="133455"/>
                  </a:solidFill>
                  <a:latin typeface="Calibri" pitchFamily="34" charset="0"/>
                  <a:ea typeface="돋움" panose="020B0600000101010101" pitchFamily="50" charset="-127"/>
                  <a:cs typeface="Calibri" pitchFamily="34" charset="0"/>
                </a:rPr>
                <a:t>Rg</a:t>
              </a:r>
              <a:r>
                <a:rPr lang="en-US" altLang="ko-KR" sz="800" b="1" kern="0" dirty="0">
                  <a:solidFill>
                    <a:srgbClr val="133455"/>
                  </a:solidFill>
                  <a:latin typeface="Calibri" pitchFamily="34" charset="0"/>
                  <a:ea typeface="돋움" panose="020B0600000101010101" pitchFamily="50" charset="-127"/>
                  <a:cs typeface="Calibri" pitchFamily="34" charset="0"/>
                </a:rPr>
                <a:t>=10Ω</a:t>
              </a:r>
              <a:endParaRPr lang="ko-KR" altLang="en-US" sz="800" b="1" kern="0" dirty="0">
                <a:solidFill>
                  <a:srgbClr val="133455"/>
                </a:solidFill>
                <a:latin typeface="Calibri" pitchFamily="34" charset="0"/>
                <a:ea typeface="돋움" panose="020B0600000101010101" pitchFamily="50" charset="-127"/>
                <a:cs typeface="Calibri" pitchFamily="34" charset="0"/>
              </a:endParaRPr>
            </a:p>
          </p:txBody>
        </p:sp>
        <p:sp>
          <p:nvSpPr>
            <p:cNvPr id="23" name="타원 22"/>
            <p:cNvSpPr/>
            <p:nvPr/>
          </p:nvSpPr>
          <p:spPr>
            <a:xfrm>
              <a:off x="7652011" y="2500003"/>
              <a:ext cx="643944" cy="721542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ko-KR" altLang="en-US" sz="1799" kern="0">
                <a:solidFill>
                  <a:prstClr val="white"/>
                </a:solidFill>
                <a:latin typeface="Franklin Gothic Book" panose="020B0503020102020204"/>
                <a:ea typeface="돋움" panose="020B0600000101010101" pitchFamily="50" charset="-127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37834" y="2460787"/>
              <a:ext cx="1364738" cy="273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>
                <a:defRPr/>
              </a:pPr>
              <a:r>
                <a:rPr lang="en-US" altLang="ko-KR" sz="700" b="1" kern="0" dirty="0" err="1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Vge</a:t>
              </a:r>
              <a:r>
                <a:rPr lang="en-US" altLang="ko-KR" sz="700" b="1" kern="0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, 10V/div</a:t>
              </a:r>
              <a:endParaRPr lang="ko-KR" altLang="en-US" sz="700" b="1" kern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27984" y="3009282"/>
              <a:ext cx="1444006" cy="273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>
                <a:defRPr/>
              </a:pPr>
              <a:r>
                <a:rPr lang="en-US" altLang="ko-KR" sz="700" b="1" kern="0" dirty="0" err="1">
                  <a:solidFill>
                    <a:srgbClr val="00FFFF"/>
                  </a:solidFill>
                  <a:latin typeface="Calibri" pitchFamily="34" charset="0"/>
                  <a:cs typeface="Calibri" pitchFamily="34" charset="0"/>
                </a:rPr>
                <a:t>Vce</a:t>
              </a:r>
              <a:r>
                <a:rPr lang="en-US" altLang="ko-KR" sz="700" b="1" kern="0" dirty="0">
                  <a:solidFill>
                    <a:srgbClr val="00FFFF"/>
                  </a:solidFill>
                  <a:latin typeface="Calibri" pitchFamily="34" charset="0"/>
                  <a:cs typeface="Calibri" pitchFamily="34" charset="0"/>
                </a:rPr>
                <a:t>, 100V/div</a:t>
              </a:r>
              <a:endParaRPr lang="ko-KR" altLang="en-US" sz="700" b="1" kern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37834" y="3124697"/>
              <a:ext cx="1295378" cy="273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>
                <a:defRPr/>
              </a:pPr>
              <a:r>
                <a:rPr lang="en-US" altLang="ko-KR" sz="700" b="1" kern="0" dirty="0">
                  <a:solidFill>
                    <a:srgbClr val="00FF00"/>
                  </a:solidFill>
                  <a:latin typeface="Calibri" pitchFamily="34" charset="0"/>
                  <a:cs typeface="Calibri" pitchFamily="34" charset="0"/>
                </a:rPr>
                <a:t>Ice, 10A/div</a:t>
              </a:r>
              <a:endParaRPr lang="ko-KR" altLang="en-US" sz="700" b="1" kern="0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7" name="그룹 64"/>
          <p:cNvGrpSpPr/>
          <p:nvPr/>
        </p:nvGrpSpPr>
        <p:grpSpPr>
          <a:xfrm>
            <a:off x="3365013" y="4001599"/>
            <a:ext cx="1674484" cy="1146229"/>
            <a:chOff x="2978689" y="3480532"/>
            <a:chExt cx="1824645" cy="1279634"/>
          </a:xfrm>
        </p:grpSpPr>
        <p:grpSp>
          <p:nvGrpSpPr>
            <p:cNvPr id="28" name="그룹 57"/>
            <p:cNvGrpSpPr/>
            <p:nvPr/>
          </p:nvGrpSpPr>
          <p:grpSpPr>
            <a:xfrm>
              <a:off x="2978689" y="3480532"/>
              <a:ext cx="1753745" cy="1279634"/>
              <a:chOff x="6188206" y="3779771"/>
              <a:chExt cx="3316930" cy="1569469"/>
            </a:xfrm>
          </p:grpSpPr>
          <p:pic>
            <p:nvPicPr>
              <p:cNvPr id="32" name="그림 31" descr="h5sic25_10ohm_eoff30.jpg"/>
              <p:cNvPicPr>
                <a:picLocks noChangeAspect="1"/>
              </p:cNvPicPr>
              <p:nvPr/>
            </p:nvPicPr>
            <p:blipFill>
              <a:blip r:embed="rId10" cstate="print"/>
              <a:srcRect b="29167"/>
              <a:stretch>
                <a:fillRect/>
              </a:stretch>
            </p:blipFill>
            <p:spPr>
              <a:xfrm>
                <a:off x="6206179" y="4036941"/>
                <a:ext cx="3293613" cy="1312299"/>
              </a:xfrm>
              <a:prstGeom prst="rect">
                <a:avLst/>
              </a:prstGeom>
            </p:spPr>
          </p:pic>
          <p:sp>
            <p:nvSpPr>
              <p:cNvPr id="33" name="모서리가 둥근 직사각형 32"/>
              <p:cNvSpPr/>
              <p:nvPr/>
            </p:nvSpPr>
            <p:spPr>
              <a:xfrm>
                <a:off x="6188206" y="3779771"/>
                <a:ext cx="3316930" cy="236711"/>
              </a:xfrm>
              <a:prstGeom prst="roundRect">
                <a:avLst/>
              </a:prstGeom>
              <a:solidFill>
                <a:srgbClr val="428FE0">
                  <a:alpha val="50000"/>
                </a:srgb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914126">
                  <a:defRPr/>
                </a:pPr>
                <a:r>
                  <a:rPr lang="en-US" altLang="ko-KR" sz="800" b="1" kern="0" dirty="0">
                    <a:solidFill>
                      <a:srgbClr val="133455"/>
                    </a:solidFill>
                    <a:latin typeface="Calibri" pitchFamily="34" charset="0"/>
                    <a:ea typeface="돋움" panose="020B0600000101010101" pitchFamily="50" charset="-127"/>
                    <a:cs typeface="Calibri" pitchFamily="34" charset="0"/>
                  </a:rPr>
                  <a:t>Competitor, at 400V, </a:t>
                </a:r>
                <a:r>
                  <a:rPr lang="en-US" altLang="ko-KR" sz="800" b="1" kern="0" dirty="0" err="1">
                    <a:solidFill>
                      <a:srgbClr val="133455"/>
                    </a:solidFill>
                    <a:latin typeface="Calibri" pitchFamily="34" charset="0"/>
                    <a:ea typeface="돋움" panose="020B0600000101010101" pitchFamily="50" charset="-127"/>
                    <a:cs typeface="Calibri" pitchFamily="34" charset="0"/>
                  </a:rPr>
                  <a:t>Rg</a:t>
                </a:r>
                <a:r>
                  <a:rPr lang="en-US" altLang="ko-KR" sz="800" b="1" kern="0" dirty="0">
                    <a:solidFill>
                      <a:srgbClr val="133455"/>
                    </a:solidFill>
                    <a:latin typeface="Calibri" pitchFamily="34" charset="0"/>
                    <a:ea typeface="돋움" panose="020B0600000101010101" pitchFamily="50" charset="-127"/>
                    <a:cs typeface="Calibri" pitchFamily="34" charset="0"/>
                  </a:rPr>
                  <a:t>=10Ω</a:t>
                </a:r>
                <a:endParaRPr lang="ko-KR" altLang="en-US" sz="800" b="1" kern="0" dirty="0">
                  <a:solidFill>
                    <a:srgbClr val="133455"/>
                  </a:solidFill>
                  <a:latin typeface="Calibri" pitchFamily="34" charset="0"/>
                  <a:ea typeface="돋움" panose="020B0600000101010101" pitchFamily="50" charset="-127"/>
                  <a:cs typeface="Calibri" pitchFamily="34" charset="0"/>
                </a:endParaRPr>
              </a:p>
            </p:txBody>
          </p:sp>
          <p:sp>
            <p:nvSpPr>
              <p:cNvPr id="34" name="타원 33"/>
              <p:cNvSpPr/>
              <p:nvPr/>
            </p:nvSpPr>
            <p:spPr>
              <a:xfrm>
                <a:off x="7584039" y="4200590"/>
                <a:ext cx="643944" cy="721542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126">
                  <a:defRPr/>
                </a:pPr>
                <a:endParaRPr lang="ko-KR" altLang="en-US" sz="1799" kern="0">
                  <a:solidFill>
                    <a:prstClr val="white"/>
                  </a:solidFill>
                  <a:latin typeface="Franklin Gothic Book" panose="020B0503020102020204"/>
                  <a:ea typeface="돋움" panose="020B0600000101010101" pitchFamily="50" charset="-127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987610" y="3841857"/>
              <a:ext cx="721571" cy="2232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>
                <a:defRPr/>
              </a:pPr>
              <a:r>
                <a:rPr lang="en-US" altLang="ko-KR" sz="700" b="1" kern="0" dirty="0" err="1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Vge</a:t>
              </a:r>
              <a:r>
                <a:rPr lang="en-US" altLang="ko-KR" sz="700" b="1" kern="0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, 10V/div</a:t>
              </a:r>
              <a:endParaRPr lang="ko-KR" altLang="en-US" sz="700" b="1" kern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39852" y="4289061"/>
              <a:ext cx="763482" cy="2232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>
                <a:defRPr/>
              </a:pPr>
              <a:r>
                <a:rPr lang="en-US" altLang="ko-KR" sz="700" b="1" kern="0" dirty="0" err="1">
                  <a:solidFill>
                    <a:srgbClr val="00FFFF"/>
                  </a:solidFill>
                  <a:latin typeface="Calibri" pitchFamily="34" charset="0"/>
                  <a:cs typeface="Calibri" pitchFamily="34" charset="0"/>
                </a:rPr>
                <a:t>Vce</a:t>
              </a:r>
              <a:r>
                <a:rPr lang="en-US" altLang="ko-KR" sz="700" b="1" kern="0" dirty="0">
                  <a:solidFill>
                    <a:srgbClr val="00FFFF"/>
                  </a:solidFill>
                  <a:latin typeface="Calibri" pitchFamily="34" charset="0"/>
                  <a:cs typeface="Calibri" pitchFamily="34" charset="0"/>
                </a:rPr>
                <a:t>, 100V/div</a:t>
              </a:r>
              <a:endParaRPr lang="ko-KR" altLang="en-US" sz="700" b="1" kern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87610" y="4383163"/>
              <a:ext cx="684899" cy="2232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>
                <a:defRPr/>
              </a:pPr>
              <a:r>
                <a:rPr lang="en-US" altLang="ko-KR" sz="700" b="1" kern="0" dirty="0">
                  <a:solidFill>
                    <a:srgbClr val="00FF00"/>
                  </a:solidFill>
                  <a:latin typeface="Calibri" pitchFamily="34" charset="0"/>
                  <a:cs typeface="Calibri" pitchFamily="34" charset="0"/>
                </a:rPr>
                <a:t>Ice, 10A/div</a:t>
              </a:r>
              <a:endParaRPr lang="ko-KR" altLang="en-US" sz="700" b="1" kern="0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935932" y="4147481"/>
            <a:ext cx="1041453" cy="1061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Competitor’s high speed IGBT needs  </a:t>
            </a:r>
            <a:r>
              <a:rPr lang="en-US" altLang="ko-KR" sz="1050" b="1" u="sng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higher Rg</a:t>
            </a:r>
            <a:r>
              <a:rPr lang="en-US" altLang="ko-KR" sz="105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sz="105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due to severe voltage spike</a:t>
            </a:r>
            <a:endParaRPr lang="ko-KR" altLang="en-US" sz="105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37856" y="5364463"/>
            <a:ext cx="1041453" cy="900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rgbClr val="5B8FCB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ONsemi high speed IGBT can use </a:t>
            </a:r>
            <a:r>
              <a:rPr lang="en-US" altLang="ko-KR" sz="1050" b="1" u="sng" dirty="0">
                <a:solidFill>
                  <a:srgbClr val="5B8FCB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lower Rg</a:t>
            </a:r>
            <a:r>
              <a:rPr lang="en-US" altLang="ko-KR" sz="1050" b="1" dirty="0">
                <a:solidFill>
                  <a:srgbClr val="5B8FCB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sz="1050" dirty="0">
                <a:solidFill>
                  <a:srgbClr val="5B8FCB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thank to less  voltage spike</a:t>
            </a:r>
            <a:endParaRPr lang="ko-KR" altLang="en-US" sz="1050" dirty="0">
              <a:solidFill>
                <a:srgbClr val="5B8FCB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53729" y="4310627"/>
            <a:ext cx="1377029" cy="243722"/>
          </a:xfrm>
          <a:prstGeom prst="rect">
            <a:avLst/>
          </a:prstGeom>
          <a:noFill/>
        </p:spPr>
        <p:txBody>
          <a:bodyPr wrap="square" lIns="35991" rIns="35991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670V @Ic=30A (H5)</a:t>
            </a:r>
            <a:endParaRPr lang="ko-KR" altLang="en-US" sz="12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67225" y="4960582"/>
            <a:ext cx="1377029" cy="243722"/>
          </a:xfrm>
          <a:prstGeom prst="rect">
            <a:avLst/>
          </a:prstGeom>
          <a:noFill/>
        </p:spPr>
        <p:txBody>
          <a:bodyPr wrap="square" lIns="35991" rIns="35991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200" dirty="0">
                <a:solidFill>
                  <a:srgbClr val="5B8FCB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510V @Ic=30A (FS4)</a:t>
            </a:r>
            <a:endParaRPr lang="ko-KR" altLang="en-US" sz="1200" dirty="0">
              <a:solidFill>
                <a:srgbClr val="5B8FCB">
                  <a:lumMod val="75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41283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FS4 650V IGBTs - Medium Speed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 l="31315" r="23633"/>
          <a:stretch>
            <a:fillRect/>
          </a:stretch>
        </p:blipFill>
        <p:spPr bwMode="auto">
          <a:xfrm>
            <a:off x="362584" y="1850638"/>
            <a:ext cx="1804747" cy="287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89728" y="2888322"/>
            <a:ext cx="1545917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605V</a:t>
            </a:r>
            <a:r>
              <a:rPr lang="en-US" altLang="ko-KR" sz="1200" b="1" baseline="-25000" dirty="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peak</a:t>
            </a:r>
          </a:p>
          <a:p>
            <a:r>
              <a:rPr lang="en-US" altLang="ko-KR" sz="1200" b="1" dirty="0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 with Oscillations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2332418" y="1853419"/>
            <a:ext cx="1405101" cy="2879250"/>
            <a:chOff x="2070617" y="3420533"/>
            <a:chExt cx="1405467" cy="2520000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87" r="22127"/>
            <a:stretch/>
          </p:blipFill>
          <p:spPr>
            <a:xfrm>
              <a:off x="2070617" y="3420533"/>
              <a:ext cx="1405467" cy="2520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673526" y="4296409"/>
              <a:ext cx="542136" cy="242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B0F0"/>
                  </a:solidFill>
                  <a:latin typeface="helvetica" pitchFamily="34" charset="0"/>
                  <a:cs typeface="helvetica" pitchFamily="34" charset="0"/>
                </a:rPr>
                <a:t>565V</a:t>
              </a:r>
              <a:endParaRPr lang="ko-KR" altLang="en-US" sz="1200" b="1" dirty="0">
                <a:solidFill>
                  <a:srgbClr val="00B0F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67296" y="1200747"/>
            <a:ext cx="3794987" cy="553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99" dirty="0">
                <a:solidFill>
                  <a:srgbClr val="133455"/>
                </a:solidFill>
                <a:latin typeface="Franklin Gothic Medium" panose="020B0603020102020204"/>
              </a:rPr>
              <a:t>650V FS4 SQD </a:t>
            </a:r>
            <a:r>
              <a:rPr lang="en-US" altLang="ko-KR" sz="1400" dirty="0">
                <a:solidFill>
                  <a:srgbClr val="133455"/>
                </a:solidFill>
                <a:latin typeface="Franklin Gothic Medium" panose="020B0603020102020204"/>
              </a:rPr>
              <a:t>(1.6V)</a:t>
            </a:r>
            <a:r>
              <a:rPr lang="en-US" altLang="ko-KR" sz="1799" dirty="0">
                <a:solidFill>
                  <a:srgbClr val="133455"/>
                </a:solidFill>
                <a:latin typeface="Franklin Gothic Medium" panose="020B0603020102020204"/>
              </a:rPr>
              <a:t> vs. MQD </a:t>
            </a:r>
            <a:r>
              <a:rPr lang="en-US" altLang="ko-KR" sz="1400" dirty="0">
                <a:solidFill>
                  <a:srgbClr val="133455"/>
                </a:solidFill>
                <a:latin typeface="Franklin Gothic Medium" panose="020B0603020102020204"/>
              </a:rPr>
              <a:t>(1.45V)</a:t>
            </a:r>
            <a:endParaRPr lang="en-US" altLang="ko-KR" sz="1799" dirty="0">
              <a:solidFill>
                <a:srgbClr val="133455"/>
              </a:solidFill>
              <a:latin typeface="Franklin Gothic Medium" panose="020B0603020102020204"/>
            </a:endParaRPr>
          </a:p>
          <a:p>
            <a:r>
              <a:rPr lang="en-US" altLang="ko-KR" sz="1200" dirty="0">
                <a:solidFill>
                  <a:srgbClr val="133455"/>
                </a:solidFill>
                <a:latin typeface="Franklin Gothic Medium" panose="020B0603020102020204"/>
              </a:rPr>
              <a:t>Turn-off at 400V, </a:t>
            </a:r>
            <a:r>
              <a:rPr lang="en-US" altLang="ko-KR" sz="1200" dirty="0" err="1">
                <a:solidFill>
                  <a:srgbClr val="133455"/>
                </a:solidFill>
                <a:latin typeface="Franklin Gothic Medium" panose="020B0603020102020204"/>
              </a:rPr>
              <a:t>Vge</a:t>
            </a:r>
            <a:r>
              <a:rPr lang="en-US" altLang="ko-KR" sz="1200" dirty="0">
                <a:solidFill>
                  <a:srgbClr val="133455"/>
                </a:solidFill>
                <a:latin typeface="Franklin Gothic Medium" panose="020B0603020102020204"/>
              </a:rPr>
              <a:t>=15V, </a:t>
            </a:r>
            <a:r>
              <a:rPr lang="en-US" altLang="ko-KR" sz="1200" dirty="0" err="1">
                <a:solidFill>
                  <a:srgbClr val="133455"/>
                </a:solidFill>
                <a:latin typeface="Franklin Gothic Medium" panose="020B0603020102020204"/>
              </a:rPr>
              <a:t>Rg</a:t>
            </a:r>
            <a:r>
              <a:rPr lang="en-US" altLang="ko-KR" sz="1200" dirty="0">
                <a:solidFill>
                  <a:srgbClr val="133455"/>
                </a:solidFill>
                <a:latin typeface="Franklin Gothic Medium" panose="020B0603020102020204"/>
              </a:rPr>
              <a:t>=10Ω, RT</a:t>
            </a:r>
            <a:endParaRPr lang="ko-KR" altLang="en-US" sz="1200" dirty="0">
              <a:solidFill>
                <a:srgbClr val="133455"/>
              </a:solidFill>
              <a:latin typeface="Franklin Gothic Medium" panose="020B0603020102020204"/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1265136" y="2531182"/>
            <a:ext cx="1575295" cy="204054"/>
          </a:xfrm>
          <a:prstGeom prst="rightArrow">
            <a:avLst/>
          </a:prstGeom>
          <a:solidFill>
            <a:srgbClr val="FF0000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ko-KR" altLang="en-US" sz="1799" kern="0">
              <a:solidFill>
                <a:prstClr val="white"/>
              </a:solidFill>
              <a:latin typeface="Franklin Gothic Book" panose="020B0503020102020204"/>
              <a:ea typeface="돋움" panose="020B0600000101010101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412" y="2191819"/>
            <a:ext cx="508775" cy="24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err="1">
                <a:solidFill>
                  <a:srgbClr val="FFFF00"/>
                </a:solidFill>
                <a:latin typeface="helvetica" pitchFamily="34" charset="0"/>
                <a:cs typeface="helvetica" pitchFamily="34" charset="0"/>
              </a:rPr>
              <a:t>Vge</a:t>
            </a:r>
            <a:endParaRPr lang="en-US" altLang="ko-KR" sz="1000" dirty="0">
              <a:solidFill>
                <a:srgbClr val="FFFF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177" y="2662503"/>
            <a:ext cx="508775" cy="24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err="1">
                <a:solidFill>
                  <a:srgbClr val="00B050"/>
                </a:solidFill>
                <a:latin typeface="helvetica" pitchFamily="34" charset="0"/>
                <a:cs typeface="helvetica" pitchFamily="34" charset="0"/>
              </a:rPr>
              <a:t>Ic</a:t>
            </a:r>
            <a:endParaRPr lang="en-US" altLang="ko-KR" sz="1000" dirty="0">
              <a:solidFill>
                <a:srgbClr val="00B05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35150" y="2833906"/>
            <a:ext cx="508775" cy="24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err="1">
                <a:solidFill>
                  <a:srgbClr val="00B0F0"/>
                </a:solidFill>
                <a:latin typeface="helvetica" pitchFamily="34" charset="0"/>
                <a:cs typeface="helvetica" pitchFamily="34" charset="0"/>
              </a:rPr>
              <a:t>Vce</a:t>
            </a:r>
            <a:endParaRPr lang="en-US" altLang="ko-KR" sz="1000" dirty="0">
              <a:solidFill>
                <a:srgbClr val="00B0F0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7844" y="1651120"/>
            <a:ext cx="3854996" cy="287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8068" y="1651121"/>
            <a:ext cx="3839000" cy="287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직선 연결선 17"/>
          <p:cNvCxnSpPr/>
          <p:nvPr/>
        </p:nvCxnSpPr>
        <p:spPr>
          <a:xfrm>
            <a:off x="4570809" y="3512094"/>
            <a:ext cx="2383350" cy="0"/>
          </a:xfrm>
          <a:prstGeom prst="line">
            <a:avLst/>
          </a:prstGeom>
          <a:noFill/>
          <a:ln w="12700" cap="flat" cmpd="sng" algn="ctr">
            <a:solidFill>
              <a:srgbClr val="2C5985"/>
            </a:solidFill>
            <a:prstDash val="sysDash"/>
            <a:miter lim="800000"/>
          </a:ln>
          <a:effectLst/>
        </p:spPr>
      </p:cxnSp>
      <p:cxnSp>
        <p:nvCxnSpPr>
          <p:cNvPr id="19" name="직선 연결선 18"/>
          <p:cNvCxnSpPr/>
          <p:nvPr/>
        </p:nvCxnSpPr>
        <p:spPr>
          <a:xfrm>
            <a:off x="4886413" y="3517535"/>
            <a:ext cx="0" cy="867910"/>
          </a:xfrm>
          <a:prstGeom prst="line">
            <a:avLst/>
          </a:prstGeom>
          <a:noFill/>
          <a:ln w="12700" cap="flat" cmpd="sng" algn="ctr">
            <a:solidFill>
              <a:srgbClr val="2C5985"/>
            </a:solidFill>
            <a:prstDash val="sysDash"/>
            <a:miter lim="800000"/>
          </a:ln>
          <a:effectLst/>
        </p:spPr>
      </p:cxnSp>
      <p:cxnSp>
        <p:nvCxnSpPr>
          <p:cNvPr id="20" name="직선 연결선 19"/>
          <p:cNvCxnSpPr/>
          <p:nvPr/>
        </p:nvCxnSpPr>
        <p:spPr>
          <a:xfrm>
            <a:off x="6899745" y="3514815"/>
            <a:ext cx="0" cy="867910"/>
          </a:xfrm>
          <a:prstGeom prst="line">
            <a:avLst/>
          </a:prstGeom>
          <a:noFill/>
          <a:ln w="12700" cap="flat" cmpd="sng" algn="ctr">
            <a:solidFill>
              <a:srgbClr val="2C5985"/>
            </a:solidFill>
            <a:prstDash val="sysDash"/>
            <a:miter lim="800000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693241" y="4344634"/>
            <a:ext cx="420199" cy="307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133455"/>
                </a:solidFill>
                <a:latin typeface="Franklin Gothic Medium" panose="020B0603020102020204"/>
              </a:rPr>
              <a:t>6Ω</a:t>
            </a:r>
            <a:endParaRPr lang="ko-KR" altLang="en-US" sz="1400" dirty="0">
              <a:solidFill>
                <a:srgbClr val="133455"/>
              </a:solidFill>
              <a:latin typeface="Franklin Gothic Medium" panose="020B06030201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22898" y="4390886"/>
            <a:ext cx="665971" cy="307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133455"/>
                </a:solidFill>
                <a:latin typeface="Franklin Gothic Medium" panose="020B0603020102020204"/>
              </a:rPr>
              <a:t>18.5Ω</a:t>
            </a:r>
            <a:endParaRPr lang="ko-KR" altLang="en-US" sz="1400" dirty="0">
              <a:solidFill>
                <a:srgbClr val="133455"/>
              </a:solidFill>
              <a:latin typeface="Franklin Gothic Medium" panose="020B0603020102020204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213887" y="1246119"/>
            <a:ext cx="5559690" cy="33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err="1">
                <a:solidFill>
                  <a:srgbClr val="133455"/>
                </a:solidFill>
                <a:latin typeface="Franklin Gothic Medium" panose="020B0603020102020204"/>
              </a:rPr>
              <a:t>Vce_peak</a:t>
            </a:r>
            <a:r>
              <a:rPr lang="en-US" altLang="ko-KR" sz="1600" dirty="0">
                <a:solidFill>
                  <a:srgbClr val="133455"/>
                </a:solidFill>
                <a:latin typeface="Franklin Gothic Medium" panose="020B0603020102020204"/>
              </a:rPr>
              <a:t> and </a:t>
            </a:r>
            <a:r>
              <a:rPr lang="en-US" altLang="ko-KR" sz="1600" dirty="0" err="1">
                <a:solidFill>
                  <a:srgbClr val="133455"/>
                </a:solidFill>
                <a:latin typeface="Franklin Gothic Medium" panose="020B0603020102020204"/>
              </a:rPr>
              <a:t>Eoff</a:t>
            </a:r>
            <a:r>
              <a:rPr lang="en-US" altLang="ko-KR" sz="1600" dirty="0">
                <a:solidFill>
                  <a:srgbClr val="133455"/>
                </a:solidFill>
                <a:latin typeface="Franklin Gothic Medium" panose="020B0603020102020204"/>
              </a:rPr>
              <a:t> vs. </a:t>
            </a:r>
            <a:r>
              <a:rPr lang="en-US" altLang="ko-KR" sz="1600" dirty="0" err="1">
                <a:solidFill>
                  <a:srgbClr val="133455"/>
                </a:solidFill>
                <a:latin typeface="Franklin Gothic Medium" panose="020B0603020102020204"/>
              </a:rPr>
              <a:t>Rg</a:t>
            </a:r>
            <a:r>
              <a:rPr lang="en-US" altLang="ko-KR" sz="1600" dirty="0">
                <a:solidFill>
                  <a:srgbClr val="133455"/>
                </a:solidFill>
                <a:latin typeface="Franklin Gothic Medium" panose="020B0603020102020204"/>
              </a:rPr>
              <a:t> </a:t>
            </a:r>
            <a:r>
              <a:rPr lang="en-US" altLang="ko-KR" sz="1400" dirty="0">
                <a:solidFill>
                  <a:srgbClr val="133455"/>
                </a:solidFill>
                <a:latin typeface="Franklin Gothic Medium" panose="020B0603020102020204"/>
              </a:rPr>
              <a:t>at 400V,75A, </a:t>
            </a:r>
            <a:r>
              <a:rPr lang="en-US" altLang="ko-KR" sz="1400" dirty="0" err="1">
                <a:solidFill>
                  <a:srgbClr val="133455"/>
                </a:solidFill>
                <a:latin typeface="Franklin Gothic Medium" panose="020B0603020102020204"/>
              </a:rPr>
              <a:t>Vge</a:t>
            </a:r>
            <a:r>
              <a:rPr lang="en-US" altLang="ko-KR" sz="1400" dirty="0">
                <a:solidFill>
                  <a:srgbClr val="133455"/>
                </a:solidFill>
                <a:latin typeface="Franklin Gothic Medium" panose="020B0603020102020204"/>
              </a:rPr>
              <a:t>=15V, 125</a:t>
            </a:r>
            <a:r>
              <a:rPr lang="ko-KR" altLang="en-US" sz="1400" dirty="0">
                <a:solidFill>
                  <a:srgbClr val="133455"/>
                </a:solidFill>
                <a:latin typeface="Franklin Gothic Medium" panose="020B0603020102020204"/>
              </a:rPr>
              <a:t>℃</a:t>
            </a:r>
            <a:r>
              <a:rPr lang="en-US" altLang="ko-KR" sz="1400" dirty="0">
                <a:solidFill>
                  <a:srgbClr val="133455"/>
                </a:solidFill>
                <a:latin typeface="Franklin Gothic Medium" panose="020B0603020102020204"/>
              </a:rPr>
              <a:t>, </a:t>
            </a:r>
            <a:r>
              <a:rPr lang="en-US" altLang="ko-KR" sz="1400" b="1" dirty="0" err="1">
                <a:solidFill>
                  <a:srgbClr val="133455"/>
                </a:solidFill>
                <a:latin typeface="Franklin Gothic Medium" panose="020B0603020102020204"/>
              </a:rPr>
              <a:t>Lσ</a:t>
            </a:r>
            <a:r>
              <a:rPr lang="en-US" altLang="ko-KR" sz="1400" b="1" dirty="0">
                <a:solidFill>
                  <a:srgbClr val="133455"/>
                </a:solidFill>
                <a:latin typeface="Franklin Gothic Medium" panose="020B0603020102020204"/>
              </a:rPr>
              <a:t>=30nH</a:t>
            </a:r>
            <a:endParaRPr lang="ko-KR" altLang="en-US" sz="1400" b="1" dirty="0">
              <a:solidFill>
                <a:srgbClr val="133455"/>
              </a:solidFill>
              <a:latin typeface="Franklin Gothic Medium" panose="020B0603020102020204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349917" y="4777617"/>
            <a:ext cx="3321391" cy="769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133455"/>
                </a:solidFill>
                <a:latin typeface="Franklin Gothic Medium" panose="020B0603020102020204"/>
              </a:rPr>
              <a:t>If design Margin 90% of </a:t>
            </a:r>
            <a:r>
              <a:rPr lang="en-US" altLang="ko-KR" sz="1600" dirty="0" err="1">
                <a:solidFill>
                  <a:srgbClr val="133455"/>
                </a:solidFill>
                <a:latin typeface="Franklin Gothic Medium" panose="020B0603020102020204"/>
              </a:rPr>
              <a:t>BV</a:t>
            </a:r>
            <a:r>
              <a:rPr lang="en-US" altLang="ko-KR" sz="1600" baseline="-25000" dirty="0" err="1">
                <a:solidFill>
                  <a:srgbClr val="133455"/>
                </a:solidFill>
                <a:latin typeface="Franklin Gothic Medium" panose="020B0603020102020204"/>
              </a:rPr>
              <a:t>ces</a:t>
            </a:r>
            <a:r>
              <a:rPr lang="en-US" altLang="ko-KR" sz="1600" dirty="0">
                <a:solidFill>
                  <a:srgbClr val="133455"/>
                </a:solidFill>
                <a:latin typeface="Franklin Gothic Medium" panose="020B0603020102020204"/>
              </a:rPr>
              <a:t>, 585V</a:t>
            </a:r>
          </a:p>
          <a:p>
            <a:r>
              <a:rPr lang="en-US" altLang="ko-KR" sz="1400" dirty="0">
                <a:solidFill>
                  <a:srgbClr val="133455"/>
                </a:solidFill>
                <a:latin typeface="Helvetica" pitchFamily="34" charset="0"/>
                <a:sym typeface="Wingdings" pitchFamily="2" charset="2"/>
              </a:rPr>
              <a:t>MQD  6Ω </a:t>
            </a:r>
          </a:p>
          <a:p>
            <a:r>
              <a:rPr lang="en-US" altLang="ko-KR" sz="1400" dirty="0">
                <a:solidFill>
                  <a:srgbClr val="133455"/>
                </a:solidFill>
                <a:latin typeface="Helvetica" pitchFamily="34" charset="0"/>
                <a:sym typeface="Wingdings" pitchFamily="2" charset="2"/>
              </a:rPr>
              <a:t>SQD  18.5</a:t>
            </a:r>
            <a:r>
              <a:rPr lang="en-US" altLang="ko-KR" sz="1200" dirty="0">
                <a:solidFill>
                  <a:srgbClr val="133455"/>
                </a:solidFill>
                <a:latin typeface="Helvetica" pitchFamily="34" charset="0"/>
                <a:sym typeface="Wingdings" pitchFamily="2" charset="2"/>
              </a:rPr>
              <a:t>Ω</a:t>
            </a:r>
            <a:endParaRPr lang="ko-KR" altLang="en-US" sz="1200" dirty="0">
              <a:solidFill>
                <a:srgbClr val="133455"/>
              </a:solidFill>
              <a:latin typeface="Helvetica" pitchFamily="34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8305100" y="4780085"/>
            <a:ext cx="2677856" cy="769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133455"/>
                </a:solidFill>
                <a:latin typeface="Franklin Gothic Medium" panose="020B0603020102020204"/>
              </a:rPr>
              <a:t>With the allowable lower </a:t>
            </a:r>
            <a:r>
              <a:rPr lang="en-US" altLang="ko-KR" sz="1600" dirty="0" err="1">
                <a:solidFill>
                  <a:srgbClr val="133455"/>
                </a:solidFill>
                <a:latin typeface="Franklin Gothic Medium" panose="020B0603020102020204"/>
              </a:rPr>
              <a:t>Rg</a:t>
            </a:r>
            <a:endParaRPr lang="en-US" altLang="ko-KR" sz="1600" dirty="0">
              <a:solidFill>
                <a:srgbClr val="133455"/>
              </a:solidFill>
              <a:latin typeface="Franklin Gothic Medium" panose="020B0603020102020204"/>
            </a:endParaRPr>
          </a:p>
          <a:p>
            <a:r>
              <a:rPr lang="en-US" altLang="ko-KR" sz="1400" dirty="0">
                <a:solidFill>
                  <a:srgbClr val="133455"/>
                </a:solidFill>
                <a:latin typeface="Helvetica" pitchFamily="34" charset="0"/>
                <a:sym typeface="Wingdings" pitchFamily="2" charset="2"/>
              </a:rPr>
              <a:t>MQD  1.39mJ </a:t>
            </a:r>
          </a:p>
          <a:p>
            <a:r>
              <a:rPr lang="en-US" altLang="ko-KR" sz="1400" dirty="0">
                <a:solidFill>
                  <a:srgbClr val="133455"/>
                </a:solidFill>
                <a:latin typeface="Helvetica" pitchFamily="34" charset="0"/>
                <a:sym typeface="Wingdings" pitchFamily="2" charset="2"/>
              </a:rPr>
              <a:t>SQD  1.46mJ</a:t>
            </a:r>
            <a:endParaRPr lang="ko-KR" altLang="en-US" sz="1200" dirty="0">
              <a:solidFill>
                <a:srgbClr val="133455"/>
              </a:solidFill>
              <a:latin typeface="Helvetica" pitchFamily="34" charset="0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8744394" y="2973391"/>
            <a:ext cx="0" cy="1213442"/>
          </a:xfrm>
          <a:prstGeom prst="line">
            <a:avLst/>
          </a:prstGeom>
          <a:noFill/>
          <a:ln w="12700" cap="flat" cmpd="sng" algn="ctr">
            <a:solidFill>
              <a:srgbClr val="2C5985"/>
            </a:solidFill>
            <a:prstDash val="sysDash"/>
            <a:miter lim="800000"/>
          </a:ln>
          <a:effectLst/>
        </p:spPr>
      </p:cxnSp>
      <p:cxnSp>
        <p:nvCxnSpPr>
          <p:cNvPr id="27" name="직선 연결선 26"/>
          <p:cNvCxnSpPr/>
          <p:nvPr/>
        </p:nvCxnSpPr>
        <p:spPr>
          <a:xfrm>
            <a:off x="10733240" y="2810148"/>
            <a:ext cx="0" cy="1373965"/>
          </a:xfrm>
          <a:prstGeom prst="line">
            <a:avLst/>
          </a:prstGeom>
          <a:noFill/>
          <a:ln w="12700" cap="flat" cmpd="sng" algn="ctr">
            <a:solidFill>
              <a:srgbClr val="2C5985"/>
            </a:solidFill>
            <a:prstDash val="sysDash"/>
            <a:miter lim="800000"/>
          </a:ln>
          <a:effectLst/>
        </p:spPr>
      </p:cxnSp>
      <p:cxnSp>
        <p:nvCxnSpPr>
          <p:cNvPr id="28" name="직선 연결선 27"/>
          <p:cNvCxnSpPr/>
          <p:nvPr/>
        </p:nvCxnSpPr>
        <p:spPr>
          <a:xfrm>
            <a:off x="8401978" y="2982989"/>
            <a:ext cx="350033" cy="0"/>
          </a:xfrm>
          <a:prstGeom prst="line">
            <a:avLst/>
          </a:prstGeom>
          <a:noFill/>
          <a:ln w="12700" cap="flat" cmpd="sng" algn="ctr">
            <a:solidFill>
              <a:srgbClr val="2C5985"/>
            </a:solidFill>
            <a:prstDash val="sysDash"/>
            <a:miter lim="800000"/>
          </a:ln>
          <a:effectLst/>
        </p:spPr>
      </p:cxnSp>
      <p:cxnSp>
        <p:nvCxnSpPr>
          <p:cNvPr id="29" name="직선 연결선 28"/>
          <p:cNvCxnSpPr/>
          <p:nvPr/>
        </p:nvCxnSpPr>
        <p:spPr>
          <a:xfrm>
            <a:off x="8401978" y="2802927"/>
            <a:ext cx="2347338" cy="0"/>
          </a:xfrm>
          <a:prstGeom prst="line">
            <a:avLst/>
          </a:prstGeom>
          <a:noFill/>
          <a:ln w="12700" cap="flat" cmpd="sng" algn="ctr">
            <a:solidFill>
              <a:srgbClr val="2C5985"/>
            </a:solidFill>
            <a:prstDash val="sysDash"/>
            <a:miter lim="800000"/>
          </a:ln>
          <a:effectLst/>
        </p:spPr>
      </p:cxnSp>
      <p:sp>
        <p:nvSpPr>
          <p:cNvPr id="30" name="직사각형 29"/>
          <p:cNvSpPr/>
          <p:nvPr/>
        </p:nvSpPr>
        <p:spPr>
          <a:xfrm>
            <a:off x="819370" y="4817042"/>
            <a:ext cx="2445494" cy="83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133455"/>
                </a:solidFill>
                <a:latin typeface="Franklin Gothic Medium" panose="020B0603020102020204"/>
              </a:rPr>
              <a:t>Softer current falling,</a:t>
            </a:r>
          </a:p>
          <a:p>
            <a:r>
              <a:rPr lang="en-US" altLang="ko-KR" sz="1600" dirty="0">
                <a:solidFill>
                  <a:srgbClr val="133455"/>
                </a:solidFill>
                <a:latin typeface="Franklin Gothic Medium" panose="020B0603020102020204"/>
              </a:rPr>
              <a:t>Lower voltage overshoot,</a:t>
            </a:r>
          </a:p>
          <a:p>
            <a:r>
              <a:rPr lang="en-US" altLang="ko-KR" sz="1600" dirty="0">
                <a:solidFill>
                  <a:srgbClr val="133455"/>
                </a:solidFill>
                <a:latin typeface="Franklin Gothic Medium" panose="020B0603020102020204"/>
              </a:rPr>
              <a:t>No gate oscillation</a:t>
            </a:r>
            <a:endParaRPr lang="ko-KR" altLang="en-US" sz="1400" dirty="0">
              <a:solidFill>
                <a:srgbClr val="133455"/>
              </a:solidFill>
              <a:latin typeface="Franklin Gothic Medium" panose="020B06030201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5124024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FS4 650V IGBTs - Low </a:t>
            </a:r>
            <a:r>
              <a:rPr lang="en-US" dirty="0" err="1"/>
              <a:t>Vce</a:t>
            </a:r>
            <a:r>
              <a:rPr lang="en-US" dirty="0"/>
              <a:t>(sat) Version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95887" y="4991261"/>
            <a:ext cx="10512862" cy="600897"/>
          </a:xfrm>
          <a:prstGeom prst="rect">
            <a:avLst/>
          </a:prstGeom>
        </p:spPr>
        <p:txBody>
          <a:bodyPr vert="horz" lIns="91416" tIns="45708" rIns="91416" bIns="4570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sz="1999">
                <a:latin typeface="Calibri" pitchFamily="34" charset="0"/>
                <a:cs typeface="Calibri" pitchFamily="34" charset="0"/>
              </a:rPr>
              <a:t> Very good E</a:t>
            </a:r>
            <a:r>
              <a:rPr lang="en-US" sz="1999" baseline="-25000">
                <a:latin typeface="Calibri" pitchFamily="34" charset="0"/>
                <a:cs typeface="Calibri" pitchFamily="34" charset="0"/>
              </a:rPr>
              <a:t>OFF</a:t>
            </a:r>
            <a:r>
              <a:rPr lang="en-US" sz="1999">
                <a:latin typeface="Calibri" pitchFamily="34" charset="0"/>
                <a:cs typeface="Calibri" pitchFamily="34" charset="0"/>
              </a:rPr>
              <a:t> than competitor </a:t>
            </a:r>
            <a:r>
              <a:rPr lang="en-US" sz="1999">
                <a:latin typeface="Calibri" pitchFamily="34" charset="0"/>
                <a:cs typeface="Calibri" pitchFamily="34" charset="0"/>
                <a:sym typeface="Wingdings" pitchFamily="2" charset="2"/>
              </a:rPr>
              <a:t> NPC case, good performance in reactive period </a:t>
            </a:r>
            <a:r>
              <a:rPr lang="en-US" altLang="ko-KR" sz="1999">
                <a:latin typeface="Calibri" pitchFamily="34" charset="0"/>
                <a:cs typeface="Calibri" pitchFamily="34" charset="0"/>
              </a:rPr>
              <a:t>Φ</a:t>
            </a:r>
            <a:r>
              <a:rPr lang="en-US" sz="1999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endParaRPr lang="en-US" sz="1999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999">
                <a:latin typeface="Calibri" pitchFamily="34" charset="0"/>
                <a:cs typeface="Calibri" pitchFamily="34" charset="0"/>
              </a:rPr>
              <a:t> Similar E</a:t>
            </a:r>
            <a:r>
              <a:rPr lang="en-US" sz="1999" baseline="-25000">
                <a:latin typeface="Calibri" pitchFamily="34" charset="0"/>
                <a:cs typeface="Calibri" pitchFamily="34" charset="0"/>
              </a:rPr>
              <a:t>ON</a:t>
            </a:r>
            <a:r>
              <a:rPr lang="en-US" sz="1999">
                <a:latin typeface="Calibri" pitchFamily="34" charset="0"/>
                <a:cs typeface="Calibri" pitchFamily="34" charset="0"/>
              </a:rPr>
              <a:t>, but getting better at high-current</a:t>
            </a:r>
            <a:endParaRPr lang="en-US" sz="1999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556" y="1207505"/>
            <a:ext cx="4405136" cy="327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7109" y="1208785"/>
            <a:ext cx="6685999" cy="16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0926" y="2855918"/>
            <a:ext cx="6685999" cy="16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직선 연결선 9"/>
          <p:cNvCxnSpPr/>
          <p:nvPr/>
        </p:nvCxnSpPr>
        <p:spPr>
          <a:xfrm>
            <a:off x="4925824" y="986061"/>
            <a:ext cx="0" cy="3594520"/>
          </a:xfrm>
          <a:prstGeom prst="line">
            <a:avLst/>
          </a:prstGeom>
          <a:noFill/>
          <a:ln w="25400" cap="flat" cmpd="sng" algn="ctr">
            <a:solidFill>
              <a:srgbClr val="2C5985"/>
            </a:solidFill>
            <a:prstDash val="solid"/>
            <a:miter lim="800000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949660" y="808554"/>
            <a:ext cx="3044248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799" b="1" dirty="0">
                <a:solidFill>
                  <a:srgbClr val="133455"/>
                </a:solidFill>
                <a:latin typeface="Calibri" pitchFamily="34" charset="0"/>
                <a:cs typeface="Calibri" pitchFamily="34" charset="0"/>
              </a:rPr>
              <a:t>DC performance</a:t>
            </a:r>
            <a:endParaRPr lang="ko-KR" altLang="en-US" sz="1799" b="1" dirty="0">
              <a:solidFill>
                <a:srgbClr val="13345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5388" y="827784"/>
            <a:ext cx="3044248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799" b="1" dirty="0">
                <a:solidFill>
                  <a:srgbClr val="133455"/>
                </a:solidFill>
                <a:latin typeface="Calibri" pitchFamily="34" charset="0"/>
                <a:cs typeface="Calibri" pitchFamily="34" charset="0"/>
              </a:rPr>
              <a:t>AC performance</a:t>
            </a:r>
            <a:endParaRPr lang="ko-KR" altLang="en-US" sz="1799" b="1" dirty="0">
              <a:solidFill>
                <a:srgbClr val="133455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Object 1"/>
          <p:cNvGraphicFramePr>
            <a:graphicFrameLocks noChangeAspect="1"/>
          </p:cNvGraphicFramePr>
          <p:nvPr/>
        </p:nvGraphicFramePr>
        <p:xfrm>
          <a:off x="9605584" y="4638823"/>
          <a:ext cx="1964813" cy="1449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Visio" r:id="rId6" imgW="3277814" imgH="2418674" progId="Visio.Drawing.11">
                  <p:embed/>
                </p:oleObj>
              </mc:Choice>
              <mc:Fallback>
                <p:oleObj name="Visio" r:id="rId6" imgW="3277814" imgH="2418674" progId="Visio.Drawing.11">
                  <p:embed/>
                  <p:pic>
                    <p:nvPicPr>
                      <p:cNvPr id="1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5584" y="4638823"/>
                        <a:ext cx="1964813" cy="1449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296838" y="930574"/>
            <a:ext cx="2891987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1200" kern="0" dirty="0">
                <a:solidFill>
                  <a:srgbClr val="FF0000"/>
                </a:solidFill>
              </a:rPr>
              <a:t>All measurements based on 75 A device</a:t>
            </a:r>
          </a:p>
        </p:txBody>
      </p:sp>
    </p:spTree>
    <p:extLst>
      <p:ext uri="{BB962C8B-B14F-4D97-AF65-F5344CB8AC3E}">
        <p14:creationId xmlns:p14="http://schemas.microsoft.com/office/powerpoint/2010/main" val="99232800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" name="Table 134"/>
          <p:cNvGraphicFramePr>
            <a:graphicFrameLocks noGrp="1"/>
          </p:cNvGraphicFramePr>
          <p:nvPr/>
        </p:nvGraphicFramePr>
        <p:xfrm>
          <a:off x="709968" y="886879"/>
          <a:ext cx="10602561" cy="3789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5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123">
                  <a:extLst>
                    <a:ext uri="{9D8B030D-6E8A-4147-A177-3AD203B41FA5}">
                      <a16:colId xmlns:a16="http://schemas.microsoft.com/office/drawing/2014/main" val="711539955"/>
                    </a:ext>
                  </a:extLst>
                </a:gridCol>
                <a:gridCol w="855123">
                  <a:extLst>
                    <a:ext uri="{9D8B030D-6E8A-4147-A177-3AD203B41FA5}">
                      <a16:colId xmlns:a16="http://schemas.microsoft.com/office/drawing/2014/main" val="1194378126"/>
                    </a:ext>
                  </a:extLst>
                </a:gridCol>
                <a:gridCol w="1354955">
                  <a:extLst>
                    <a:ext uri="{9D8B030D-6E8A-4147-A177-3AD203B41FA5}">
                      <a16:colId xmlns:a16="http://schemas.microsoft.com/office/drawing/2014/main" val="313357191"/>
                    </a:ext>
                  </a:extLst>
                </a:gridCol>
                <a:gridCol w="13190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6017">
                  <a:extLst>
                    <a:ext uri="{9D8B030D-6E8A-4147-A177-3AD203B41FA5}">
                      <a16:colId xmlns:a16="http://schemas.microsoft.com/office/drawing/2014/main" val="2682940132"/>
                    </a:ext>
                  </a:extLst>
                </a:gridCol>
                <a:gridCol w="1319055">
                  <a:extLst>
                    <a:ext uri="{9D8B030D-6E8A-4147-A177-3AD203B41FA5}">
                      <a16:colId xmlns:a16="http://schemas.microsoft.com/office/drawing/2014/main" val="1345387637"/>
                    </a:ext>
                  </a:extLst>
                </a:gridCol>
                <a:gridCol w="1319055">
                  <a:extLst>
                    <a:ext uri="{9D8B030D-6E8A-4147-A177-3AD203B41FA5}">
                      <a16:colId xmlns:a16="http://schemas.microsoft.com/office/drawing/2014/main" val="3673181325"/>
                    </a:ext>
                  </a:extLst>
                </a:gridCol>
                <a:gridCol w="1319055">
                  <a:extLst>
                    <a:ext uri="{9D8B030D-6E8A-4147-A177-3AD203B41FA5}">
                      <a16:colId xmlns:a16="http://schemas.microsoft.com/office/drawing/2014/main" val="2094677318"/>
                    </a:ext>
                  </a:extLst>
                </a:gridCol>
              </a:tblGrid>
              <a:tr h="752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IGBT</a:t>
                      </a:r>
                    </a:p>
                    <a:p>
                      <a:pPr algn="ctr" rtl="0" font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Rating (A)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Diode</a:t>
                      </a:r>
                    </a:p>
                    <a:p>
                      <a:pPr algn="ctr" rtl="0" font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Rating</a:t>
                      </a:r>
                    </a:p>
                    <a:p>
                      <a:pPr algn="ctr" rtl="0" font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(A)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Diode</a:t>
                      </a:r>
                    </a:p>
                    <a:p>
                      <a:pPr algn="ctr" rtl="0" font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Selection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TO247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TO247-4LD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Power TO247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688"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Inter" panose="020B0502030000000004" pitchFamily="34" charset="0"/>
                        <a:ea typeface="Inter" panose="020B0502030000000004" pitchFamily="34" charset="0"/>
                        <a:cs typeface="Inter" panose="020B0502030000000004" pitchFamily="34" charset="0"/>
                      </a:endParaRP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Inter" panose="020B0502030000000004" pitchFamily="34" charset="0"/>
                        <a:ea typeface="Inter" panose="020B0502030000000004" pitchFamily="34" charset="0"/>
                        <a:cs typeface="Inter" panose="020B0502030000000004" pitchFamily="34" charset="0"/>
                      </a:endParaRP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Inter" panose="020B0502030000000004" pitchFamily="34" charset="0"/>
                        <a:ea typeface="Inter" panose="020B0502030000000004" pitchFamily="34" charset="0"/>
                        <a:cs typeface="Inter" panose="020B0502030000000004" pitchFamily="34" charset="0"/>
                      </a:endParaRP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800" dirty="0">
                        <a:latin typeface="Inter" panose="020B0502030000000004" pitchFamily="34" charset="0"/>
                        <a:ea typeface="Inter" panose="020B0502030000000004" pitchFamily="34" charset="0"/>
                        <a:cs typeface="Inter" panose="020B0502030000000004" pitchFamily="34" charset="0"/>
                      </a:endParaRPr>
                    </a:p>
                  </a:txBody>
                  <a:tcPr marL="17995" marR="35991" marT="17995" marB="17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800" dirty="0">
                        <a:latin typeface="Inter" panose="020B0502030000000004" pitchFamily="34" charset="0"/>
                        <a:ea typeface="Inter" panose="020B0502030000000004" pitchFamily="34" charset="0"/>
                        <a:cs typeface="Inter" panose="020B0502030000000004" pitchFamily="34" charset="0"/>
                      </a:endParaRPr>
                    </a:p>
                  </a:txBody>
                  <a:tcPr marL="17995" marR="35991" marT="17995" marB="17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800" dirty="0">
                        <a:latin typeface="Inter" panose="020B0502030000000004" pitchFamily="34" charset="0"/>
                        <a:ea typeface="Inter" panose="020B0502030000000004" pitchFamily="34" charset="0"/>
                        <a:cs typeface="Inter" panose="020B0502030000000004" pitchFamily="34" charset="0"/>
                      </a:endParaRPr>
                    </a:p>
                  </a:txBody>
                  <a:tcPr marL="17995" marR="35991" marT="17995" marB="17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800" dirty="0">
                        <a:latin typeface="Inter" panose="020B0502030000000004" pitchFamily="34" charset="0"/>
                        <a:ea typeface="Inter" panose="020B0502030000000004" pitchFamily="34" charset="0"/>
                        <a:cs typeface="Inter" panose="020B0502030000000004" pitchFamily="34" charset="0"/>
                      </a:endParaRPr>
                    </a:p>
                  </a:txBody>
                  <a:tcPr marL="17995" marR="35991" marT="17995" marB="17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800" dirty="0">
                        <a:latin typeface="Inter" panose="020B0502030000000004" pitchFamily="34" charset="0"/>
                        <a:ea typeface="Inter" panose="020B0502030000000004" pitchFamily="34" charset="0"/>
                        <a:cs typeface="Inter" panose="020B0502030000000004" pitchFamily="34" charset="0"/>
                      </a:endParaRPr>
                    </a:p>
                  </a:txBody>
                  <a:tcPr marL="17995" marR="35991" marT="17995" marB="17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800" dirty="0">
                        <a:latin typeface="Inter" panose="020B0502030000000004" pitchFamily="34" charset="0"/>
                        <a:ea typeface="Inter" panose="020B0502030000000004" pitchFamily="34" charset="0"/>
                        <a:cs typeface="Inter" panose="020B0502030000000004" pitchFamily="34" charset="0"/>
                      </a:endParaRPr>
                    </a:p>
                  </a:txBody>
                  <a:tcPr marL="17995" marR="35991" marT="17995" marB="179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953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  <a:latin typeface="Inter" panose="020B0502030000000004" pitchFamily="34" charset="0"/>
                        <a:ea typeface="Inter" panose="020B0502030000000004" pitchFamily="34" charset="0"/>
                        <a:cs typeface="Inter" panose="020B0502030000000004" pitchFamily="34" charset="0"/>
                      </a:endParaRP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  <a:latin typeface="Inter" panose="020B0502030000000004" pitchFamily="34" charset="0"/>
                        <a:ea typeface="Inter" panose="020B0502030000000004" pitchFamily="34" charset="0"/>
                        <a:cs typeface="Inter" panose="020B0502030000000004" pitchFamily="34" charset="0"/>
                      </a:endParaRP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  <a:latin typeface="Inter" panose="020B0502030000000004" pitchFamily="34" charset="0"/>
                        <a:ea typeface="Inter" panose="020B0502030000000004" pitchFamily="34" charset="0"/>
                        <a:cs typeface="Inter" panose="020B0502030000000004" pitchFamily="34" charset="0"/>
                      </a:endParaRP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Fast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Low VCE(SAT)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Fast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Low VCE(SAT)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Fast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Low VCE(SAT)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903737"/>
                  </a:ext>
                </a:extLst>
              </a:tr>
              <a:tr h="379953"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Fast switching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36000" algn="l" defTabSz="914400" rtl="0" eaLnBrk="1" fontAlgn="ctr" latinLnBrk="0" hangingPunct="1"/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NGTB25N120FL3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36000" algn="l" defTabSz="914400" rtl="0" eaLnBrk="1" fontAlgn="ctr" latinLnBrk="0" hangingPunct="1"/>
                      <a:endParaRPr lang="en-US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36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36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36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36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36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Low VF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NGTB40N120S3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NGTB40N120L3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31347"/>
                  </a:ext>
                </a:extLst>
              </a:tr>
              <a:tr h="44636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7995" marR="35991" marT="17995" marB="179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Fast switching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NGTB40N120FL3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FGH40T120SQDNL4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FGH4L40T120LQD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411591"/>
                  </a:ext>
                </a:extLst>
              </a:tr>
              <a:tr h="379953"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Fast switching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36000" algn="l" defTabSz="914400" rtl="0" eaLnBrk="1" fontAlgn="ctr" latinLnBrk="0" hangingPunct="1"/>
                      <a:endParaRPr lang="en-US" altLang="ko-KR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36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36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36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FGY60T120SQDN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36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360"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75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75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Fast switching</a:t>
                      </a:r>
                    </a:p>
                  </a:txBody>
                  <a:tcPr marL="17995" marR="35991" marT="17995" marB="17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36000" algn="l" defTabSz="914400" rtl="0" eaLnBrk="1" fontAlgn="ctr" latinLnBrk="0" hangingPunct="1"/>
                      <a:endParaRPr lang="en-US" altLang="ko-KR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36000" algn="l" defTabSz="914400" rtl="0" eaLnBrk="1" fontAlgn="ctr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　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FGY75T120SQDN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9145EB1-8553-4CFE-89F2-81ECF1247626}"/>
              </a:ext>
            </a:extLst>
          </p:cNvPr>
          <p:cNvSpPr txBox="1"/>
          <p:nvPr/>
        </p:nvSpPr>
        <p:spPr>
          <a:xfrm>
            <a:off x="664792" y="5591922"/>
            <a:ext cx="2468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Notes: </a:t>
            </a:r>
          </a:p>
          <a:p>
            <a:pPr algn="l"/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All devices are long lead (20mm)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F0744B6A-8924-4BE2-AE76-3E10ED968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1200V UFS IGBTs</a:t>
            </a:r>
          </a:p>
        </p:txBody>
      </p:sp>
      <p:pic>
        <p:nvPicPr>
          <p:cNvPr id="18" name="Picture 17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10D8B1F6-6D88-46A6-A204-29754C9C05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9601" y="1666457"/>
            <a:ext cx="358658" cy="448323"/>
          </a:xfrm>
          <a:prstGeom prst="rect">
            <a:avLst/>
          </a:prstGeom>
        </p:spPr>
      </p:pic>
      <p:pic>
        <p:nvPicPr>
          <p:cNvPr id="20" name="Picture 19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54C3FBD9-2683-45C1-A837-835B39DAB2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60069">
            <a:off x="4358137" y="1691346"/>
            <a:ext cx="498180" cy="39854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42F2ED2-23C8-4456-B941-E517C249F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83906" y="1666457"/>
            <a:ext cx="531403" cy="38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520498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1200V 40A IGBT with low VCE(SAT)+fast switching diode</a:t>
            </a:r>
          </a:p>
        </p:txBody>
      </p:sp>
      <p:sp>
        <p:nvSpPr>
          <p:cNvPr id="6" name="Rectangle 75"/>
          <p:cNvSpPr>
            <a:spLocks noChangeArrowheads="1"/>
          </p:cNvSpPr>
          <p:nvPr/>
        </p:nvSpPr>
        <p:spPr bwMode="auto">
          <a:xfrm>
            <a:off x="1" y="730437"/>
            <a:ext cx="184683" cy="36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126">
              <a:defRPr/>
            </a:pPr>
            <a:endParaRPr lang="ja-JP" altLang="en-US" sz="1799">
              <a:solidFill>
                <a:prstClr val="black"/>
              </a:solidFill>
              <a:ea typeface="ＭＳ Ｐゴシック" pitchFamily="50" charset="-128"/>
            </a:endParaRP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203146" y="762694"/>
            <a:ext cx="3656648" cy="304721"/>
          </a:xfrm>
          <a:prstGeom prst="rect">
            <a:avLst/>
          </a:prstGeom>
          <a:solidFill>
            <a:srgbClr val="6F8090"/>
          </a:solidFill>
          <a:ln w="12700" algn="ctr">
            <a:noFill/>
            <a:miter lim="800000"/>
            <a:headEnd/>
            <a:tailEnd/>
          </a:ln>
        </p:spPr>
        <p:txBody>
          <a:bodyPr/>
          <a:lstStyle/>
          <a:p>
            <a:pPr defTabSz="914126" eaLnBrk="0" hangingPunct="0"/>
            <a:r>
              <a:rPr lang="en-US" altLang="ja-JP" sz="1400" b="1">
                <a:solidFill>
                  <a:prstClr val="white"/>
                </a:solidFill>
              </a:rPr>
              <a:t>Features</a:t>
            </a:r>
            <a:endParaRPr lang="en-US" altLang="ja-JP" sz="1400" b="1" dirty="0">
              <a:solidFill>
                <a:prstClr val="white"/>
              </a:solidFill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4099905" y="762694"/>
            <a:ext cx="3388736" cy="304721"/>
          </a:xfrm>
          <a:prstGeom prst="rect">
            <a:avLst/>
          </a:prstGeom>
          <a:solidFill>
            <a:srgbClr val="6F8090"/>
          </a:solidFill>
          <a:ln w="12700" algn="ctr">
            <a:noFill/>
            <a:miter lim="800000"/>
            <a:headEnd/>
            <a:tailEnd/>
          </a:ln>
        </p:spPr>
        <p:txBody>
          <a:bodyPr/>
          <a:lstStyle/>
          <a:p>
            <a:pPr defTabSz="914126" eaLnBrk="0" hangingPunct="0"/>
            <a:r>
              <a:rPr lang="en-US" altLang="ja-JP" sz="1400" b="1" dirty="0">
                <a:solidFill>
                  <a:prstClr val="white"/>
                </a:solidFill>
              </a:rPr>
              <a:t>Benefits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7719589" y="762694"/>
            <a:ext cx="4266089" cy="304721"/>
          </a:xfrm>
          <a:prstGeom prst="rect">
            <a:avLst/>
          </a:prstGeom>
          <a:solidFill>
            <a:srgbClr val="6F8090"/>
          </a:solidFill>
          <a:ln w="12700" algn="ctr">
            <a:noFill/>
            <a:miter lim="800000"/>
            <a:headEnd/>
            <a:tailEnd/>
          </a:ln>
        </p:spPr>
        <p:txBody>
          <a:bodyPr/>
          <a:lstStyle/>
          <a:p>
            <a:pPr defTabSz="914126" eaLnBrk="0" hangingPunct="0"/>
            <a:r>
              <a:rPr lang="en-US" altLang="ja-JP" sz="1400" b="1" dirty="0">
                <a:solidFill>
                  <a:prstClr val="white"/>
                </a:solidFill>
              </a:rPr>
              <a:t>Block Diagram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203147" y="2591018"/>
            <a:ext cx="7285502" cy="304721"/>
          </a:xfrm>
          <a:prstGeom prst="rect">
            <a:avLst/>
          </a:prstGeom>
          <a:solidFill>
            <a:srgbClr val="6F8090"/>
          </a:solidFill>
          <a:ln w="12700" algn="ctr">
            <a:noFill/>
            <a:miter lim="800000"/>
            <a:headEnd/>
            <a:tailEnd/>
          </a:ln>
        </p:spPr>
        <p:txBody>
          <a:bodyPr/>
          <a:lstStyle/>
          <a:p>
            <a:pPr defTabSz="914126" eaLnBrk="0" hangingPunct="0"/>
            <a:r>
              <a:rPr lang="en-US" altLang="ja-JP" sz="1400" b="1" dirty="0">
                <a:solidFill>
                  <a:prstClr val="white"/>
                </a:solidFill>
              </a:rPr>
              <a:t>Specifications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7814718" y="4571702"/>
            <a:ext cx="4170959" cy="304721"/>
          </a:xfrm>
          <a:prstGeom prst="rect">
            <a:avLst/>
          </a:prstGeom>
          <a:solidFill>
            <a:srgbClr val="6F8090"/>
          </a:solidFill>
          <a:ln w="12700" algn="ctr">
            <a:noFill/>
            <a:miter lim="800000"/>
            <a:headEnd/>
            <a:tailEnd/>
          </a:ln>
        </p:spPr>
        <p:txBody>
          <a:bodyPr/>
          <a:lstStyle/>
          <a:p>
            <a:pPr defTabSz="914126" eaLnBrk="0" hangingPunct="0"/>
            <a:r>
              <a:rPr lang="en-US" altLang="ja-JP" sz="1400" b="1">
                <a:solidFill>
                  <a:prstClr val="white"/>
                </a:solidFill>
              </a:rPr>
              <a:t>Applications</a:t>
            </a:r>
            <a:endParaRPr lang="en-US" altLang="ja-JP" sz="1400" b="1" dirty="0">
              <a:solidFill>
                <a:prstClr val="white"/>
              </a:solidFill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203148" y="4571702"/>
            <a:ext cx="3656647" cy="304721"/>
          </a:xfrm>
          <a:prstGeom prst="rect">
            <a:avLst/>
          </a:prstGeom>
          <a:solidFill>
            <a:srgbClr val="6F8090"/>
          </a:solidFill>
          <a:ln w="12700" algn="ctr">
            <a:noFill/>
            <a:miter lim="800000"/>
            <a:headEnd/>
            <a:tailEnd/>
          </a:ln>
        </p:spPr>
        <p:txBody>
          <a:bodyPr/>
          <a:lstStyle/>
          <a:p>
            <a:pPr defTabSz="914126" eaLnBrk="0" hangingPunct="0"/>
            <a:r>
              <a:rPr lang="en-US" altLang="ja-JP" sz="1400" b="1" dirty="0">
                <a:solidFill>
                  <a:prstClr val="white"/>
                </a:solidFill>
              </a:rPr>
              <a:t>Package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099879" y="4876425"/>
            <a:ext cx="3388770" cy="122364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rIns="0"/>
          <a:lstStyle/>
          <a:p>
            <a:pPr marL="166638" indent="-166638" defTabSz="914126">
              <a:buClr>
                <a:prstClr val="black"/>
              </a:buClr>
              <a:buSzPct val="80000"/>
              <a:buFontTx/>
              <a:buChar char="•"/>
            </a:pPr>
            <a:r>
              <a:rPr lang="en-US" altLang="ja-JP" sz="1200" dirty="0">
                <a:solidFill>
                  <a:srgbClr val="000000"/>
                </a:solidFill>
                <a:ea typeface="ＭＳ Ｐゴシック" pitchFamily="50" charset="-128"/>
              </a:rPr>
              <a:t>Solar Inverter</a:t>
            </a:r>
          </a:p>
          <a:p>
            <a:pPr marL="166638" indent="-166638" defTabSz="914126">
              <a:buClr>
                <a:prstClr val="black"/>
              </a:buClr>
              <a:buSzPct val="80000"/>
              <a:buFontTx/>
              <a:buChar char="•"/>
            </a:pPr>
            <a:r>
              <a:rPr lang="en-US" altLang="ja-JP" sz="1200" dirty="0">
                <a:solidFill>
                  <a:srgbClr val="000000"/>
                </a:solidFill>
                <a:ea typeface="ＭＳ Ｐゴシック" pitchFamily="50" charset="-128"/>
              </a:rPr>
              <a:t>UPS</a:t>
            </a:r>
          </a:p>
          <a:p>
            <a:pPr marL="166638" indent="-166638" defTabSz="914126">
              <a:buClr>
                <a:prstClr val="black"/>
              </a:buClr>
              <a:buSzPct val="80000"/>
              <a:buFontTx/>
              <a:buChar char="•"/>
            </a:pPr>
            <a:r>
              <a:rPr lang="en-US" altLang="ja-JP" sz="1200" dirty="0">
                <a:solidFill>
                  <a:srgbClr val="000000"/>
                </a:solidFill>
                <a:ea typeface="ＭＳ Ｐゴシック" pitchFamily="50" charset="-128"/>
              </a:rPr>
              <a:t>Energy Storage</a:t>
            </a:r>
            <a:endParaRPr lang="en-US" altLang="ja-JP" sz="1200" dirty="0">
              <a:solidFill>
                <a:srgbClr val="0D0D0D"/>
              </a:solidFill>
              <a:ea typeface="ＭＳ Ｐゴシック" charset="-128"/>
            </a:endParaRPr>
          </a:p>
          <a:p>
            <a:pPr marL="58720" indent="-58720" defTabSz="914126">
              <a:buClr>
                <a:prstClr val="black"/>
              </a:buClr>
              <a:buSzPct val="80000"/>
            </a:pPr>
            <a:endParaRPr lang="en-US" altLang="ja-JP" sz="1400" dirty="0">
              <a:solidFill>
                <a:prstClr val="black"/>
              </a:solidFill>
              <a:ea typeface="ＭＳ Ｐゴシック" pitchFamily="50" charset="-128"/>
            </a:endParaRPr>
          </a:p>
          <a:p>
            <a:pPr marL="58720" indent="-58720" defTabSz="914126">
              <a:buClr>
                <a:prstClr val="black"/>
              </a:buClr>
              <a:buSzPct val="80000"/>
            </a:pPr>
            <a:endParaRPr lang="en-US" altLang="ja-JP" sz="1400" dirty="0">
              <a:solidFill>
                <a:prstClr val="black"/>
              </a:solidFill>
              <a:ea typeface="ＭＳ Ｐゴシック" pitchFamily="50" charset="-128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4099913" y="4571702"/>
            <a:ext cx="3388728" cy="304721"/>
          </a:xfrm>
          <a:prstGeom prst="rect">
            <a:avLst/>
          </a:prstGeom>
          <a:solidFill>
            <a:srgbClr val="6F8090"/>
          </a:solidFill>
          <a:ln w="12700" algn="ctr">
            <a:noFill/>
            <a:miter lim="800000"/>
            <a:headEnd/>
            <a:tailEnd/>
          </a:ln>
        </p:spPr>
        <p:txBody>
          <a:bodyPr/>
          <a:lstStyle/>
          <a:p>
            <a:pPr defTabSz="914126" eaLnBrk="0" hangingPunct="0"/>
            <a:r>
              <a:rPr lang="en-US" altLang="ja-JP" sz="1400" b="1" dirty="0">
                <a:solidFill>
                  <a:prstClr val="white"/>
                </a:solidFill>
              </a:rPr>
              <a:t>End products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814719" y="4876423"/>
            <a:ext cx="3475799" cy="60944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rIns="0"/>
          <a:lstStyle/>
          <a:p>
            <a:pPr marL="166638" indent="-166638" defTabSz="914126">
              <a:buClr>
                <a:prstClr val="black"/>
              </a:buClr>
              <a:buSzPct val="80000"/>
              <a:buFontTx/>
              <a:buChar char="•"/>
            </a:pPr>
            <a:r>
              <a:rPr lang="en-US" altLang="ja-JP" sz="1200" dirty="0">
                <a:solidFill>
                  <a:srgbClr val="0D0D0D"/>
                </a:solidFill>
                <a:ea typeface="ＭＳ Ｐゴシック" charset="-128"/>
              </a:rPr>
              <a:t>Industrial Applications</a:t>
            </a:r>
          </a:p>
        </p:txBody>
      </p:sp>
      <p:graphicFrame>
        <p:nvGraphicFramePr>
          <p:cNvPr id="16" name="表 27"/>
          <p:cNvGraphicFramePr>
            <a:graphicFrameLocks noGrp="1"/>
          </p:cNvGraphicFramePr>
          <p:nvPr/>
        </p:nvGraphicFramePr>
        <p:xfrm>
          <a:off x="195200" y="3002143"/>
          <a:ext cx="7293441" cy="54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3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8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249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/>
                        <a:t>Product 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marL="121888" marR="121888" marT="45708" marB="45708" anchor="ctr">
                    <a:solidFill>
                      <a:srgbClr val="E97D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+mn-lt"/>
                        </a:rPr>
                        <a:t>Description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marL="121888" marR="121888" marT="45708" marB="45708" anchor="ctr">
                    <a:solidFill>
                      <a:srgbClr val="E97D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+mn-lt"/>
                        </a:rPr>
                        <a:t>Package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marL="121888" marR="121888" marT="45708" marB="45708" anchor="ctr">
                    <a:solidFill>
                      <a:srgbClr val="E97D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dirty="0">
                          <a:solidFill>
                            <a:srgbClr val="0D0D0D"/>
                          </a:solidFill>
                          <a:latin typeface="+mn-lt"/>
                          <a:ea typeface="ＭＳ Ｐゴシック" charset="-128"/>
                          <a:cs typeface="+mn-cs"/>
                        </a:rPr>
                        <a:t>FGH4L40T120LQD</a:t>
                      </a:r>
                      <a:endParaRPr lang="ja-JP" altLang="en-US" sz="1200" kern="1200" dirty="0">
                        <a:solidFill>
                          <a:srgbClr val="0D0D0D"/>
                        </a:solidFill>
                        <a:latin typeface="+mn-lt"/>
                        <a:ea typeface="ＭＳ Ｐゴシック" charset="-128"/>
                        <a:cs typeface="+mn-cs"/>
                      </a:endParaRPr>
                    </a:p>
                  </a:txBody>
                  <a:tcPr marL="121888" marR="121888" marT="45708" marB="457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kern="1200" baseline="0" dirty="0">
                          <a:solidFill>
                            <a:srgbClr val="0D0D0D"/>
                          </a:solidFill>
                          <a:latin typeface="+mn-lt"/>
                          <a:ea typeface="ＭＳ Ｐゴシック" charset="-128"/>
                          <a:cs typeface="+mn-cs"/>
                        </a:rPr>
                        <a:t>IGBT 40A, 1200V Ultra Field Stop</a:t>
                      </a:r>
                      <a:endParaRPr lang="ja-JP" altLang="en-US" sz="1200" kern="1200" dirty="0">
                        <a:solidFill>
                          <a:srgbClr val="0D0D0D"/>
                        </a:solidFill>
                        <a:latin typeface="+mn-lt"/>
                        <a:ea typeface="ＭＳ Ｐゴシック" charset="-128"/>
                        <a:cs typeface="+mn-cs"/>
                      </a:endParaRPr>
                    </a:p>
                  </a:txBody>
                  <a:tcPr marL="121888" marR="121888" marT="45708" marB="457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kern="1200" dirty="0">
                          <a:solidFill>
                            <a:srgbClr val="0D0D0D"/>
                          </a:solidFill>
                          <a:latin typeface="+mn-lt"/>
                          <a:ea typeface="ＭＳ Ｐゴシック" charset="-128"/>
                          <a:cs typeface="+mn-cs"/>
                        </a:rPr>
                        <a:t>TO247-4LD</a:t>
                      </a:r>
                      <a:endParaRPr lang="ja-JP" altLang="en-US" sz="1200" kern="1200" dirty="0">
                        <a:solidFill>
                          <a:srgbClr val="0D0D0D"/>
                        </a:solidFill>
                        <a:latin typeface="+mn-lt"/>
                        <a:ea typeface="ＭＳ Ｐゴシック" charset="-128"/>
                        <a:cs typeface="+mn-cs"/>
                      </a:endParaRPr>
                    </a:p>
                  </a:txBody>
                  <a:tcPr marL="121888" marR="121888" marT="45708" marB="457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923590"/>
                  </a:ext>
                </a:extLst>
              </a:tr>
            </a:tbl>
          </a:graphicData>
        </a:graphic>
      </p:graphicFrame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099879" y="1067415"/>
            <a:ext cx="3351927" cy="15363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rIns="0"/>
          <a:lstStyle/>
          <a:p>
            <a:pPr marL="166638" indent="-166638">
              <a:buClr>
                <a:prstClr val="black"/>
              </a:buClr>
              <a:buSzPct val="80000"/>
              <a:buFontTx/>
              <a:buChar char="•"/>
            </a:pPr>
            <a:r>
              <a:rPr lang="en-US" altLang="ja-JP" sz="1200" dirty="0">
                <a:solidFill>
                  <a:srgbClr val="0D0D0D"/>
                </a:solidFill>
                <a:ea typeface="ＭＳ Ｐゴシック" charset="-128"/>
              </a:rPr>
              <a:t>Low conduction losses</a:t>
            </a:r>
          </a:p>
          <a:p>
            <a:pPr marL="166638" indent="-166638">
              <a:buClr>
                <a:prstClr val="black"/>
              </a:buClr>
              <a:buSzPct val="80000"/>
              <a:buFontTx/>
              <a:buChar char="•"/>
            </a:pPr>
            <a:r>
              <a:rPr lang="en-US" altLang="ja-JP" sz="1200" dirty="0">
                <a:solidFill>
                  <a:srgbClr val="0D0D0D"/>
                </a:solidFill>
                <a:ea typeface="ＭＳ Ｐゴシック" charset="-128"/>
              </a:rPr>
              <a:t>Optimized for hard-switching applications</a:t>
            </a:r>
          </a:p>
          <a:p>
            <a:pPr marL="166638" indent="-166638">
              <a:buClr>
                <a:prstClr val="black"/>
              </a:buClr>
              <a:buSzPct val="80000"/>
              <a:buFontTx/>
              <a:buChar char="•"/>
            </a:pPr>
            <a:r>
              <a:rPr lang="en-US" altLang="ja-JP" sz="1200" dirty="0">
                <a:solidFill>
                  <a:srgbClr val="0D0D0D"/>
                </a:solidFill>
                <a:ea typeface="ＭＳ Ｐゴシック" charset="-128"/>
              </a:rPr>
              <a:t>Low switch on losses</a:t>
            </a:r>
          </a:p>
          <a:p>
            <a:pPr marL="166638" indent="-166638">
              <a:buClr>
                <a:prstClr val="black"/>
              </a:buClr>
              <a:buSzPct val="80000"/>
              <a:buFontTx/>
              <a:buChar char="•"/>
            </a:pPr>
            <a:r>
              <a:rPr lang="en-US" altLang="ja-JP" sz="1200" dirty="0">
                <a:solidFill>
                  <a:srgbClr val="0D0D0D"/>
                </a:solidFill>
                <a:ea typeface="ＭＳ Ｐゴシック" charset="-128"/>
              </a:rPr>
              <a:t>Low switch off losses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03146" y="1067415"/>
            <a:ext cx="3656648" cy="152360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rIns="0"/>
          <a:lstStyle/>
          <a:p>
            <a:pPr marL="171399" indent="-171399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D0D0D"/>
                </a:solidFill>
                <a:ea typeface="ＭＳ Ｐゴシック" charset="-128"/>
              </a:rPr>
              <a:t>Low VCE(SAT) optimization </a:t>
            </a:r>
          </a:p>
          <a:p>
            <a:pPr marL="628461" lvl="1" indent="-171399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D0D0D"/>
                </a:solidFill>
                <a:ea typeface="ＭＳ Ｐゴシック" charset="-128"/>
              </a:rPr>
              <a:t>VCE(SAT) 1.55V/40A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D0D0D"/>
                </a:solidFill>
                <a:ea typeface="ＭＳ Ｐゴシック" charset="-128"/>
              </a:rPr>
              <a:t>Fast switching co-packed diode</a:t>
            </a:r>
          </a:p>
          <a:p>
            <a:pPr marL="628461" lvl="1" indent="-171399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D0D0D"/>
                </a:solidFill>
                <a:ea typeface="ＭＳ Ｐゴシック" charset="-128"/>
              </a:rPr>
              <a:t>IRRM 27A/25C/1A/ns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D0D0D"/>
                </a:solidFill>
                <a:ea typeface="ＭＳ Ｐゴシック" charset="-128"/>
              </a:rPr>
              <a:t>Low EON losses</a:t>
            </a:r>
          </a:p>
          <a:p>
            <a:pPr marL="628461" lvl="1" indent="-171399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D0D0D"/>
                </a:solidFill>
                <a:ea typeface="ＭＳ Ｐゴシック" charset="-128"/>
              </a:rPr>
              <a:t>1.04mJ/40A/600V/25C</a:t>
            </a:r>
          </a:p>
          <a:p>
            <a:pPr marL="171399" indent="-171399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D0D0D"/>
                </a:solidFill>
                <a:ea typeface="ＭＳ Ｐゴシック" charset="-128"/>
              </a:rPr>
              <a:t>Low EOFF losses</a:t>
            </a:r>
          </a:p>
          <a:p>
            <a:pPr marL="628461" lvl="1" indent="-171399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D0D0D"/>
                </a:solidFill>
                <a:ea typeface="ＭＳ Ｐゴシック" charset="-128"/>
              </a:rPr>
              <a:t>1.35mJ/40A/600V/25C</a:t>
            </a:r>
          </a:p>
          <a:p>
            <a:endParaRPr lang="en-US" sz="1200" dirty="0">
              <a:solidFill>
                <a:srgbClr val="0D0D0D"/>
              </a:solidFill>
              <a:ea typeface="ＭＳ Ｐゴシック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341" y="5091639"/>
            <a:ext cx="914162" cy="914162"/>
          </a:xfrm>
          <a:prstGeom prst="rect">
            <a:avLst/>
          </a:prstGeom>
        </p:spPr>
        <p:txBody>
          <a:bodyPr vert="horz" wrap="none" lIns="91416" tIns="45708" rIns="91416" bIns="45708" rtlCol="0">
            <a:noAutofit/>
          </a:bodyPr>
          <a:lstStyle/>
          <a:p>
            <a:pPr algn="l"/>
            <a:r>
              <a:rPr lang="en-US" sz="1200" dirty="0"/>
              <a:t>TO247-4LD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C71C437-5920-4397-9FFE-AA8CA582B9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21129" y="2007704"/>
            <a:ext cx="2311433" cy="1222692"/>
          </a:xfrm>
          <a:prstGeom prst="rect">
            <a:avLst/>
          </a:prstGeom>
        </p:spPr>
      </p:pic>
      <p:pic>
        <p:nvPicPr>
          <p:cNvPr id="24" name="Picture 23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A6599ED1-8DE5-48D8-87AC-81BB18B4D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811" y="4946168"/>
            <a:ext cx="675533" cy="8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28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07BDD0-DCF8-48C5-AA8F-6D5637E83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reverse recovery current and losses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B93396-CC51-4ED7-98BD-D88AA3346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165"/>
          <a:stretch/>
        </p:blipFill>
        <p:spPr>
          <a:xfrm>
            <a:off x="748413" y="1313997"/>
            <a:ext cx="5080598" cy="39670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961E17-5A5A-413F-852E-EBBFB4C343E6}"/>
              </a:ext>
            </a:extLst>
          </p:cNvPr>
          <p:cNvSpPr txBox="1"/>
          <p:nvPr/>
        </p:nvSpPr>
        <p:spPr>
          <a:xfrm>
            <a:off x="5762263" y="1583263"/>
            <a:ext cx="914162" cy="914162"/>
          </a:xfrm>
          <a:prstGeom prst="rect">
            <a:avLst/>
          </a:prstGeom>
        </p:spPr>
        <p:txBody>
          <a:bodyPr vert="horz" wrap="none" lIns="91416" tIns="45708" rIns="91416" bIns="45708" rtlCol="0">
            <a:noAutofit/>
          </a:bodyPr>
          <a:lstStyle/>
          <a:p>
            <a:pPr algn="l"/>
            <a:r>
              <a:rPr lang="en-US" sz="1200" dirty="0"/>
              <a:t>1A/ns: Dashed line 175C, Solid line 25C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B871B5-77D9-4669-A0F3-6526F61B7CB1}"/>
              </a:ext>
            </a:extLst>
          </p:cNvPr>
          <p:cNvSpPr txBox="1"/>
          <p:nvPr/>
        </p:nvSpPr>
        <p:spPr>
          <a:xfrm>
            <a:off x="5762263" y="1852529"/>
            <a:ext cx="914162" cy="914162"/>
          </a:xfrm>
          <a:prstGeom prst="rect">
            <a:avLst/>
          </a:prstGeom>
        </p:spPr>
        <p:txBody>
          <a:bodyPr vert="horz" wrap="none" lIns="91416" tIns="45708" rIns="91416" bIns="45708" rtlCol="0">
            <a:noAutofit/>
          </a:bodyPr>
          <a:lstStyle/>
          <a:p>
            <a:pPr algn="l"/>
            <a:r>
              <a:rPr lang="en-US" sz="1200" dirty="0"/>
              <a:t>0.5A/ns: Dashed line 175C, Solid line 25C</a:t>
            </a:r>
          </a:p>
        </p:txBody>
      </p:sp>
      <p:graphicFrame>
        <p:nvGraphicFramePr>
          <p:cNvPr id="2" name="Table 9">
            <a:extLst>
              <a:ext uri="{FF2B5EF4-FFF2-40B4-BE49-F238E27FC236}">
                <a16:creationId xmlns:a16="http://schemas.microsoft.com/office/drawing/2014/main" id="{5D4522BB-F351-47C4-AC08-BF812A46CEEF}"/>
              </a:ext>
            </a:extLst>
          </p:cNvPr>
          <p:cNvGraphicFramePr>
            <a:graphicFrameLocks noGrp="1"/>
          </p:cNvGraphicFramePr>
          <p:nvPr/>
        </p:nvGraphicFramePr>
        <p:xfrm>
          <a:off x="5852318" y="2309610"/>
          <a:ext cx="5393742" cy="2299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3460">
                  <a:extLst>
                    <a:ext uri="{9D8B030D-6E8A-4147-A177-3AD203B41FA5}">
                      <a16:colId xmlns:a16="http://schemas.microsoft.com/office/drawing/2014/main" val="1025889216"/>
                    </a:ext>
                  </a:extLst>
                </a:gridCol>
                <a:gridCol w="1586421">
                  <a:extLst>
                    <a:ext uri="{9D8B030D-6E8A-4147-A177-3AD203B41FA5}">
                      <a16:colId xmlns:a16="http://schemas.microsoft.com/office/drawing/2014/main" val="1393337839"/>
                    </a:ext>
                  </a:extLst>
                </a:gridCol>
                <a:gridCol w="429260">
                  <a:extLst>
                    <a:ext uri="{9D8B030D-6E8A-4147-A177-3AD203B41FA5}">
                      <a16:colId xmlns:a16="http://schemas.microsoft.com/office/drawing/2014/main" val="1672296504"/>
                    </a:ext>
                  </a:extLst>
                </a:gridCol>
                <a:gridCol w="784404">
                  <a:extLst>
                    <a:ext uri="{9D8B030D-6E8A-4147-A177-3AD203B41FA5}">
                      <a16:colId xmlns:a16="http://schemas.microsoft.com/office/drawing/2014/main" val="262710483"/>
                    </a:ext>
                  </a:extLst>
                </a:gridCol>
                <a:gridCol w="310197">
                  <a:extLst>
                    <a:ext uri="{9D8B030D-6E8A-4147-A177-3AD203B41FA5}">
                      <a16:colId xmlns:a16="http://schemas.microsoft.com/office/drawing/2014/main" val="42931586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Parameter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Conditions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341665"/>
                  </a:ext>
                </a:extLst>
              </a:tr>
              <a:tr h="225056">
                <a:tc>
                  <a:txBody>
                    <a:bodyPr/>
                    <a:lstStyle/>
                    <a:p>
                      <a:pPr marL="0" marR="365760" algn="l">
                        <a:lnSpc>
                          <a:spcPct val="9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Reverse Recovery Energy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36830" marR="36830" algn="ctr">
                        <a:lnSpc>
                          <a:spcPct val="9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TJ = 25℃,</a:t>
                      </a:r>
                    </a:p>
                    <a:p>
                      <a:pPr marL="36830" marR="36830" algn="ctr">
                        <a:lnSpc>
                          <a:spcPct val="9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IF = 40 A, VR = 600V,</a:t>
                      </a:r>
                    </a:p>
                    <a:p>
                      <a:pPr marL="36830" marR="36830" algn="ctr">
                        <a:lnSpc>
                          <a:spcPct val="9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dl</a:t>
                      </a:r>
                      <a:r>
                        <a:rPr lang="en-US" sz="1200" baseline="-25000" dirty="0" err="1">
                          <a:effectLst/>
                        </a:rPr>
                        <a:t>F</a:t>
                      </a:r>
                      <a:r>
                        <a:rPr lang="en-US" sz="1200" dirty="0">
                          <a:effectLst/>
                        </a:rPr>
                        <a:t>/dt = 1000 A/us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9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Erec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126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9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uJ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6307249"/>
                  </a:ext>
                </a:extLst>
              </a:tr>
              <a:tr h="225056">
                <a:tc>
                  <a:txBody>
                    <a:bodyPr/>
                    <a:lstStyle/>
                    <a:p>
                      <a:pPr marL="0" marR="365760" algn="l">
                        <a:lnSpc>
                          <a:spcPct val="9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Reverse Recovery Time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9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trr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59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9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5658365"/>
                  </a:ext>
                </a:extLst>
              </a:tr>
              <a:tr h="225056">
                <a:tc>
                  <a:txBody>
                    <a:bodyPr/>
                    <a:lstStyle/>
                    <a:p>
                      <a:pPr marL="0" marR="365760" algn="l">
                        <a:lnSpc>
                          <a:spcPct val="9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Reverse Recovery Charge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9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Qrr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804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9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nC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0134858"/>
                  </a:ext>
                </a:extLst>
              </a:tr>
              <a:tr h="225056">
                <a:tc>
                  <a:txBody>
                    <a:bodyPr/>
                    <a:lstStyle/>
                    <a:p>
                      <a:pPr marL="0" marR="365760" algn="l">
                        <a:lnSpc>
                          <a:spcPct val="9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Reverse Recovery Energy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36830" marR="36830" algn="ctr">
                        <a:lnSpc>
                          <a:spcPct val="9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TJ = 175℃,</a:t>
                      </a:r>
                    </a:p>
                    <a:p>
                      <a:pPr marL="36830" marR="36830" algn="ctr">
                        <a:lnSpc>
                          <a:spcPct val="9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IF = 20 A, VR = 600V,</a:t>
                      </a:r>
                    </a:p>
                    <a:p>
                      <a:pPr marL="36830" marR="36830" algn="ctr">
                        <a:lnSpc>
                          <a:spcPct val="9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dl</a:t>
                      </a:r>
                      <a:r>
                        <a:rPr lang="en-US" sz="1200" baseline="-25000" dirty="0" err="1">
                          <a:effectLst/>
                        </a:rPr>
                        <a:t>F</a:t>
                      </a:r>
                      <a:r>
                        <a:rPr lang="en-US" sz="1200" dirty="0">
                          <a:effectLst/>
                        </a:rPr>
                        <a:t>/dt = 1000 A/us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9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Erec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540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9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uJ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98256939"/>
                  </a:ext>
                </a:extLst>
              </a:tr>
              <a:tr h="225056">
                <a:tc>
                  <a:txBody>
                    <a:bodyPr/>
                    <a:lstStyle/>
                    <a:p>
                      <a:pPr marL="0" marR="365760" algn="l">
                        <a:lnSpc>
                          <a:spcPct val="9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Reverse Recovery Time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9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trr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115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9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1851617"/>
                  </a:ext>
                </a:extLst>
              </a:tr>
              <a:tr h="225056">
                <a:tc>
                  <a:txBody>
                    <a:bodyPr/>
                    <a:lstStyle/>
                    <a:p>
                      <a:pPr marL="0" marR="365760" algn="l">
                        <a:lnSpc>
                          <a:spcPct val="9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Reverse Recovery Charge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9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Qrr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2090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9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nC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8575742"/>
                  </a:ext>
                </a:extLst>
              </a:tr>
              <a:tr h="225056">
                <a:tc>
                  <a:txBody>
                    <a:bodyPr/>
                    <a:lstStyle/>
                    <a:p>
                      <a:pPr marL="0" marR="365760" algn="l">
                        <a:lnSpc>
                          <a:spcPct val="9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Reverse Recovery Energy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36830" marR="36830" algn="ctr">
                        <a:lnSpc>
                          <a:spcPct val="9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TJ = 175℃,</a:t>
                      </a:r>
                    </a:p>
                    <a:p>
                      <a:pPr marL="36830" marR="36830" algn="ctr">
                        <a:lnSpc>
                          <a:spcPct val="9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IF = 40 A, VR = 600V,</a:t>
                      </a:r>
                    </a:p>
                    <a:p>
                      <a:pPr marL="36830" marR="36830" algn="ctr">
                        <a:lnSpc>
                          <a:spcPct val="9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dl</a:t>
                      </a:r>
                      <a:r>
                        <a:rPr lang="en-US" sz="1200" baseline="-25000" dirty="0" err="1">
                          <a:effectLst/>
                        </a:rPr>
                        <a:t>F</a:t>
                      </a:r>
                      <a:r>
                        <a:rPr lang="en-US" sz="1200" dirty="0">
                          <a:effectLst/>
                        </a:rPr>
                        <a:t>/dt = 1000 A/us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9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Erec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667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9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uJ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7425386"/>
                  </a:ext>
                </a:extLst>
              </a:tr>
              <a:tr h="225056">
                <a:tc>
                  <a:txBody>
                    <a:bodyPr/>
                    <a:lstStyle/>
                    <a:p>
                      <a:pPr marL="0" marR="365760" algn="l">
                        <a:lnSpc>
                          <a:spcPct val="9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Reverse Recovery Time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9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trr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127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9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48138818"/>
                  </a:ext>
                </a:extLst>
              </a:tr>
              <a:tr h="225056">
                <a:tc>
                  <a:txBody>
                    <a:bodyPr/>
                    <a:lstStyle/>
                    <a:p>
                      <a:pPr marL="0" marR="365760" algn="l">
                        <a:lnSpc>
                          <a:spcPct val="9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Reverse Recovery Charge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9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Qrr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2613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9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nC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9098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97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07BDD0-DCF8-48C5-AA8F-6D5637E83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switching losses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961E17-5A5A-413F-852E-EBBFB4C343E6}"/>
              </a:ext>
            </a:extLst>
          </p:cNvPr>
          <p:cNvSpPr txBox="1"/>
          <p:nvPr/>
        </p:nvSpPr>
        <p:spPr>
          <a:xfrm>
            <a:off x="5109205" y="2243938"/>
            <a:ext cx="914162" cy="914162"/>
          </a:xfrm>
          <a:prstGeom prst="rect">
            <a:avLst/>
          </a:prstGeom>
        </p:spPr>
        <p:txBody>
          <a:bodyPr vert="horz" wrap="none" lIns="91416" tIns="45708" rIns="91416" bIns="45708" rtlCol="0">
            <a:noAutofit/>
          </a:bodyPr>
          <a:lstStyle/>
          <a:p>
            <a:pPr algn="l"/>
            <a:r>
              <a:rPr lang="en-US" sz="1200" dirty="0"/>
              <a:t>EON: Dashed line 175C, Solid line 25C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B871B5-77D9-4669-A0F3-6526F61B7CB1}"/>
              </a:ext>
            </a:extLst>
          </p:cNvPr>
          <p:cNvSpPr txBox="1"/>
          <p:nvPr/>
        </p:nvSpPr>
        <p:spPr>
          <a:xfrm>
            <a:off x="5109205" y="3699901"/>
            <a:ext cx="914162" cy="914162"/>
          </a:xfrm>
          <a:prstGeom prst="rect">
            <a:avLst/>
          </a:prstGeom>
        </p:spPr>
        <p:txBody>
          <a:bodyPr vert="horz" wrap="none" lIns="91416" tIns="45708" rIns="91416" bIns="45708" rtlCol="0">
            <a:noAutofit/>
          </a:bodyPr>
          <a:lstStyle/>
          <a:p>
            <a:pPr algn="l"/>
            <a:r>
              <a:rPr lang="en-US" sz="1200" dirty="0"/>
              <a:t>EOFF: Dashed line 175C, Solid line 25C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AF228C-EF27-4B2B-9445-E19BD4683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24" y="1172487"/>
            <a:ext cx="4524289" cy="4658344"/>
          </a:xfrm>
          <a:prstGeom prst="rect">
            <a:avLst/>
          </a:prstGeom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00000000-0008-0000-0100-00001B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039" y="1518119"/>
            <a:ext cx="2023938" cy="1200016"/>
          </a:xfrm>
          <a:prstGeom prst="rect">
            <a:avLst/>
          </a:prstGeom>
          <a:solidFill>
            <a:srgbClr val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16" tIns="91416" rIns="91416" bIns="91416" anchor="ctr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Vcc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600V, V</a:t>
            </a:r>
            <a:r>
              <a:rPr lang="en-US" sz="14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15V</a:t>
            </a:r>
          </a:p>
          <a:p>
            <a:pPr defTabSz="914126">
              <a:defRPr sz="1000"/>
            </a:pPr>
            <a:r>
              <a:rPr lang="en-US" sz="1400" b="1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1400" b="1" baseline="-25000" dirty="0" err="1">
                <a:latin typeface="Arial" pitchFamily="34" charset="0"/>
                <a:cs typeface="Arial" pitchFamily="34" charset="0"/>
              </a:rPr>
              <a:t>c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= 40A, </a:t>
            </a:r>
            <a:r>
              <a:rPr lang="en-US" sz="14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400" b="1" kern="0" baseline="-250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4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= 5Ω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algn="l" rtl="0">
              <a:defRPr sz="1000"/>
            </a:pPr>
            <a:endParaRPr lang="en-US" sz="5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defRPr sz="1000"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14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25</a:t>
            </a:r>
            <a:r>
              <a:rPr lang="ko-KR" alt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℃</a:t>
            </a:r>
            <a:endParaRPr lang="en-US" altLang="ko-KR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rtl="0" fontAlgn="base"/>
            <a:endParaRPr lang="en-US" sz="500" b="1" dirty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1400" b="1" baseline="-25000" dirty="0">
                <a:latin typeface="Arial" pitchFamily="34" charset="0"/>
                <a:cs typeface="Arial" pitchFamily="34" charset="0"/>
              </a:rPr>
              <a:t>J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= 175</a:t>
            </a:r>
            <a:r>
              <a:rPr lang="ko-KR" altLang="en-US" sz="1400" b="1" dirty="0">
                <a:latin typeface="Arial" pitchFamily="34" charset="0"/>
                <a:cs typeface="Arial" pitchFamily="34" charset="0"/>
              </a:rPr>
              <a:t>℃</a:t>
            </a:r>
            <a:endParaRPr lang="en-US" altLang="ko-KR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853200"/>
      </p:ext>
    </p:extLst>
  </p:cSld>
  <p:clrMapOvr>
    <a:masterClrMapping/>
  </p:clrMapOvr>
</p:sld>
</file>

<file path=ppt/theme/theme1.xml><?xml version="1.0" encoding="utf-8"?>
<a:theme xmlns:a="http://schemas.openxmlformats.org/drawingml/2006/main" name="onsemi White Confidential">
  <a:themeElements>
    <a:clrScheme name="Custom 35">
      <a:dk1>
        <a:srgbClr val="000000"/>
      </a:dk1>
      <a:lt1>
        <a:srgbClr val="FFFFFF"/>
      </a:lt1>
      <a:dk2>
        <a:srgbClr val="465E66"/>
      </a:dk2>
      <a:lt2>
        <a:srgbClr val="DBAC17"/>
      </a:lt2>
      <a:accent1>
        <a:srgbClr val="E97D2E"/>
      </a:accent1>
      <a:accent2>
        <a:srgbClr val="A64626"/>
      </a:accent2>
      <a:accent3>
        <a:srgbClr val="3880F6"/>
      </a:accent3>
      <a:accent4>
        <a:srgbClr val="276990"/>
      </a:accent4>
      <a:accent5>
        <a:srgbClr val="009691"/>
      </a:accent5>
      <a:accent6>
        <a:srgbClr val="34A6C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fb3a80b-b3e4-4a70-9580-722f66bddaf7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A9054086F0942B3853AFC0E787513" ma:contentTypeVersion="3" ma:contentTypeDescription="Create a new document." ma:contentTypeScope="" ma:versionID="4c7a760a323f5a68a6512d89a72e4fe4">
  <xsd:schema xmlns:xsd="http://www.w3.org/2001/XMLSchema" xmlns:xs="http://www.w3.org/2001/XMLSchema" xmlns:p="http://schemas.microsoft.com/office/2006/metadata/properties" xmlns:ns2="e4678c56-0b70-41a7-9cf0-17b28b6c32bd" targetNamespace="http://schemas.microsoft.com/office/2006/metadata/properties" ma:root="true" ma:fieldsID="08cc4399a8feb847a802c6ab2e823d6b" ns2:_="">
    <xsd:import namespace="e4678c56-0b70-41a7-9cf0-17b28b6c32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78c56-0b70-41a7-9cf0-17b28b6c32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A6DC65BAFE484E8FC3ED5B33FB7E80" ma:contentTypeVersion="4" ma:contentTypeDescription="Create a new document." ma:contentTypeScope="" ma:versionID="ca7425efb6568f26f5d4dc6199557b86">
  <xsd:schema xmlns:xsd="http://www.w3.org/2001/XMLSchema" xmlns:xs="http://www.w3.org/2001/XMLSchema" xmlns:p="http://schemas.microsoft.com/office/2006/metadata/properties" xmlns:ns2="85157cbc-0fa9-4247-b011-74bac6f98b2a" xmlns:ns3="5fb3a80b-b3e4-4a70-9580-722f66bddaf7" targetNamespace="http://schemas.microsoft.com/office/2006/metadata/properties" ma:root="true" ma:fieldsID="cc2c3bf2b6e7bf2a90e45677c4304261" ns2:_="" ns3:_="">
    <xsd:import namespace="85157cbc-0fa9-4247-b011-74bac6f98b2a"/>
    <xsd:import namespace="5fb3a80b-b3e4-4a70-9580-722f66bdda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157cbc-0fa9-4247-b011-74bac6f98b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b3a80b-b3e4-4a70-9580-722f66bddaf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3482EC-5841-4682-9A3E-E010EEF28813}">
  <ds:schemaRefs>
    <ds:schemaRef ds:uri="http://purl.org/dc/terms/"/>
    <ds:schemaRef ds:uri="http://www.w3.org/XML/1998/namespace"/>
    <ds:schemaRef ds:uri="e4678c56-0b70-41a7-9cf0-17b28b6c32bd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02E7966-E24D-4470-99AF-FB46C7718C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678c56-0b70-41a7-9cf0-17b28b6c3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87BFAF-0079-402D-B916-24EFA4D33128}"/>
</file>

<file path=customXml/itemProps4.xml><?xml version="1.0" encoding="utf-8"?>
<ds:datastoreItem xmlns:ds="http://schemas.openxmlformats.org/officeDocument/2006/customXml" ds:itemID="{854F4151-F773-46F0-B30B-92705555CB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7172</TotalTime>
  <Words>815</Words>
  <Application>Microsoft Office PowerPoint</Application>
  <PresentationFormat>Custom</PresentationFormat>
  <Paragraphs>250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Franklin Gothic Book</vt:lpstr>
      <vt:lpstr>Franklin Gothic Medium</vt:lpstr>
      <vt:lpstr>Helvetica</vt:lpstr>
      <vt:lpstr>Helvetica</vt:lpstr>
      <vt:lpstr>Inter</vt:lpstr>
      <vt:lpstr>Times New Roman</vt:lpstr>
      <vt:lpstr>Wingdings</vt:lpstr>
      <vt:lpstr>onsemi White Confidential</vt:lpstr>
      <vt:lpstr>Visio</vt:lpstr>
      <vt:lpstr>Graph</vt:lpstr>
      <vt:lpstr>IGBT Presentation</vt:lpstr>
      <vt:lpstr>650V FS4 IGBTs</vt:lpstr>
      <vt:lpstr>FS4 650V IGBTs - High Speed</vt:lpstr>
      <vt:lpstr>FS4 650V IGBTs - Medium Speed</vt:lpstr>
      <vt:lpstr>FS4 650V IGBTs - Low Vce(sat) Version</vt:lpstr>
      <vt:lpstr>1200V UFS IGBTs</vt:lpstr>
      <vt:lpstr>1200V 40A IGBT with low VCE(SAT)+fast switching diode</vt:lpstr>
      <vt:lpstr>Low reverse recovery current and losses</vt:lpstr>
      <vt:lpstr>Low switching losses</vt:lpstr>
      <vt:lpstr>Low conduction losses</vt:lpstr>
      <vt:lpstr>1200V UFS (FSIII, Ultra-Field Stop)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Melinda New</dc:creator>
  <cp:lastModifiedBy>Peter Karaba</cp:lastModifiedBy>
  <cp:revision>817</cp:revision>
  <dcterms:created xsi:type="dcterms:W3CDTF">2021-08-17T16:10:16Z</dcterms:created>
  <dcterms:modified xsi:type="dcterms:W3CDTF">2022-05-26T16:17:34Z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146ae6ab-1454-48f9-b638-f492215b6f68</vt:lpwstr>
  </property>
  <property fmtid="{D5CDD505-2E9C-101B-9397-08002B2CF9AE}" pid="3" name="ContentTypeId">
    <vt:lpwstr>0x010100E2A6DC65BAFE484E8FC3ED5B33FB7E80</vt:lpwstr>
  </property>
  <property fmtid="{D5CDD505-2E9C-101B-9397-08002B2CF9AE}" pid="4" name="Order">
    <vt:r8>50100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</Properties>
</file>