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5"/>
    <p:sldMasterId id="2147483658" r:id="rId6"/>
    <p:sldMasterId id="2147483664" r:id="rId7"/>
  </p:sldMasterIdLst>
  <p:notesMasterIdLst>
    <p:notesMasterId r:id="rId21"/>
  </p:notesMasterIdLst>
  <p:sldIdLst>
    <p:sldId id="469" r:id="rId8"/>
    <p:sldId id="473" r:id="rId9"/>
    <p:sldId id="345" r:id="rId10"/>
    <p:sldId id="347" r:id="rId11"/>
    <p:sldId id="349" r:id="rId12"/>
    <p:sldId id="387" r:id="rId13"/>
    <p:sldId id="377" r:id="rId14"/>
    <p:sldId id="552" r:id="rId15"/>
    <p:sldId id="554" r:id="rId16"/>
    <p:sldId id="317" r:id="rId17"/>
    <p:sldId id="326" r:id="rId18"/>
    <p:sldId id="303" r:id="rId19"/>
    <p:sldId id="36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lin Gothic Book" panose="020B0503020102020204" pitchFamily="34" charset="0"/>
      <p:regular r:id="rId26"/>
      <p:italic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Inter" panose="020B0502030000000004" pitchFamily="34" charset="0"/>
      <p:regular r:id="rId32"/>
      <p:bold r:id="rId33"/>
      <p:italic r:id="rId34"/>
      <p:boldItalic r:id="rId35"/>
    </p:embeddedFont>
    <p:embeddedFont>
      <p:font typeface="Inter Medium" panose="02000603000000020004" pitchFamily="50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948"/>
    <a:srgbClr val="505C68"/>
    <a:srgbClr val="7F7F7F"/>
    <a:srgbClr val="E97D2E"/>
    <a:srgbClr val="000000"/>
    <a:srgbClr val="2C5985"/>
    <a:srgbClr val="848484"/>
    <a:srgbClr val="5B8FCB"/>
    <a:srgbClr val="E6E7E8"/>
    <a:srgbClr val="DCD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3216" autoAdjust="0"/>
  </p:normalViewPr>
  <p:slideViewPr>
    <p:cSldViewPr snapToGrid="0">
      <p:cViewPr varScale="1">
        <p:scale>
          <a:sx n="62" d="100"/>
          <a:sy n="62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0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!!!ONSEMI!!!\_UHD_2.0\UHD2.0_TPPFC-ME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dirty="0"/>
              <a:t>Overall Efficiency vs. Output Power</a:t>
            </a:r>
            <a:endParaRPr lang="sk-SK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191860415944227E-2"/>
          <c:y val="0.11108116202455826"/>
          <c:w val="0.85885382748209105"/>
          <c:h val="0.75593498925841818"/>
        </c:manualLayout>
      </c:layout>
      <c:scatterChart>
        <c:scatterStyle val="smoothMarker"/>
        <c:varyColors val="0"/>
        <c:ser>
          <c:idx val="3"/>
          <c:order val="0"/>
          <c:tx>
            <c:strRef>
              <c:f>LLC_EFF_DATA!$B$21</c:f>
              <c:strCache>
                <c:ptCount val="1"/>
                <c:pt idx="0">
                  <c:v>Vin = 110 V AC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0000FF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4.7700559169234282E-4"/>
                  <c:y val="4.3028144446604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87-4B2C-BC59-E51F62BC7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LLC_EFF_DATA!$H$21:$H$27</c:f>
              <c:numCache>
                <c:formatCode>General</c:formatCode>
                <c:ptCount val="7"/>
                <c:pt idx="0">
                  <c:v>38.914999999999999</c:v>
                </c:pt>
                <c:pt idx="1">
                  <c:v>78.367999999999995</c:v>
                </c:pt>
                <c:pt idx="2">
                  <c:v>117.854</c:v>
                </c:pt>
                <c:pt idx="3">
                  <c:v>157.35499999999999</c:v>
                </c:pt>
                <c:pt idx="4">
                  <c:v>196.81299999999999</c:v>
                </c:pt>
                <c:pt idx="5">
                  <c:v>275.61500000000001</c:v>
                </c:pt>
                <c:pt idx="6">
                  <c:v>315.03899999999999</c:v>
                </c:pt>
              </c:numCache>
            </c:numRef>
          </c:xVal>
          <c:yVal>
            <c:numRef>
              <c:f>LLC_EFF_DATA!$I$21:$I$27</c:f>
              <c:numCache>
                <c:formatCode>General</c:formatCode>
                <c:ptCount val="7"/>
                <c:pt idx="0">
                  <c:v>82</c:v>
                </c:pt>
                <c:pt idx="1">
                  <c:v>91.15</c:v>
                </c:pt>
                <c:pt idx="2">
                  <c:v>92.48</c:v>
                </c:pt>
                <c:pt idx="3">
                  <c:v>92.97</c:v>
                </c:pt>
                <c:pt idx="4">
                  <c:v>93.21</c:v>
                </c:pt>
                <c:pt idx="5">
                  <c:v>93.25</c:v>
                </c:pt>
                <c:pt idx="6">
                  <c:v>93.06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CC-405F-B64F-27C1F478F701}"/>
            </c:ext>
          </c:extLst>
        </c:ser>
        <c:ser>
          <c:idx val="4"/>
          <c:order val="1"/>
          <c:tx>
            <c:strRef>
              <c:f>LLC_EFF_DATA!$B$29</c:f>
              <c:strCache>
                <c:ptCount val="1"/>
                <c:pt idx="0">
                  <c:v>Vin = 230 V AC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00B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LLC_EFF_DATA!$H$29:$H$35</c:f>
              <c:numCache>
                <c:formatCode>General</c:formatCode>
                <c:ptCount val="7"/>
                <c:pt idx="0">
                  <c:v>38.904000000000003</c:v>
                </c:pt>
                <c:pt idx="1">
                  <c:v>78.400000000000006</c:v>
                </c:pt>
                <c:pt idx="2">
                  <c:v>117.877</c:v>
                </c:pt>
                <c:pt idx="3">
                  <c:v>157.37899999999999</c:v>
                </c:pt>
                <c:pt idx="4">
                  <c:v>196.88200000000001</c:v>
                </c:pt>
                <c:pt idx="5">
                  <c:v>275.67</c:v>
                </c:pt>
                <c:pt idx="6">
                  <c:v>315.12200000000001</c:v>
                </c:pt>
              </c:numCache>
            </c:numRef>
          </c:xVal>
          <c:yVal>
            <c:numRef>
              <c:f>LLC_EFF_DATA!$I$29:$I$35</c:f>
              <c:numCache>
                <c:formatCode>General</c:formatCode>
                <c:ptCount val="7"/>
                <c:pt idx="0">
                  <c:v>87.37</c:v>
                </c:pt>
                <c:pt idx="1">
                  <c:v>92.04</c:v>
                </c:pt>
                <c:pt idx="2">
                  <c:v>93.51</c:v>
                </c:pt>
                <c:pt idx="3">
                  <c:v>94.01</c:v>
                </c:pt>
                <c:pt idx="4">
                  <c:v>94.27</c:v>
                </c:pt>
                <c:pt idx="5">
                  <c:v>94.55</c:v>
                </c:pt>
                <c:pt idx="6">
                  <c:v>94.56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CC-405F-B64F-27C1F478F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372152"/>
        <c:axId val="483376416"/>
      </c:scatterChart>
      <c:valAx>
        <c:axId val="483372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 Power [W]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45267992816687397"/>
              <c:y val="0.93050302674429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76416"/>
        <c:crosses val="autoZero"/>
        <c:crossBetween val="midCat"/>
      </c:valAx>
      <c:valAx>
        <c:axId val="48337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Efficiency [%]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1.9692087361260293E-2"/>
              <c:y val="0.425601516791533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72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562022138537028"/>
          <c:y val="0.73341073481306196"/>
          <c:w val="0.31494313210848646"/>
          <c:h val="5.9365647991491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B050203000000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B0502030000000004" pitchFamily="34" charset="0"/>
              </a:defRPr>
            </a:lvl1pPr>
          </a:lstStyle>
          <a:p>
            <a:fld id="{AF131584-8488-4756-85ED-D5E6F8A8E559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B050203000000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B0502030000000004" pitchFamily="34" charset="0"/>
              </a:defRPr>
            </a:lvl1pPr>
          </a:lstStyle>
          <a:p>
            <a:fld id="{C694F50B-1AF7-455B-9344-7FFBF72D63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9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D45C0-9617-4703-9974-7A1331613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2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Continued push for high power density and small profile AC-DC to satisfy power hungry applications, more power delivery in same form factor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Topologies that are more efficient and higher switching frequency are needed, QR and ACF for low power, LLC for medium to high power</a:t>
            </a:r>
          </a:p>
          <a:p>
            <a:pPr marL="171450" indent="-171450">
              <a:buFontTx/>
              <a:buChar char="-"/>
            </a:pPr>
            <a:r>
              <a:rPr lang="en-US" dirty="0"/>
              <a:t>WBG semiconductors like </a:t>
            </a:r>
            <a:r>
              <a:rPr lang="en-US" dirty="0" err="1"/>
              <a:t>GaN</a:t>
            </a:r>
            <a:r>
              <a:rPr lang="en-US" dirty="0"/>
              <a:t> has lower </a:t>
            </a:r>
            <a:r>
              <a:rPr lang="en-US" dirty="0" err="1"/>
              <a:t>Qg</a:t>
            </a:r>
            <a:r>
              <a:rPr lang="en-US" dirty="0"/>
              <a:t> and zero reverse recovery allows totem pole PFC to be adopted and LLC to run at 500 kHz or higher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 Totem pole PFC + LLC well positioned for UHD design from 200 W to kW applications including gaming laptop, industrial lighting, battery charging and telecom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7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AC DC above 70 W requires PFC</a:t>
            </a:r>
          </a:p>
          <a:p>
            <a:pPr marL="171450" indent="-171450">
              <a:buFontTx/>
              <a:buChar char="-"/>
            </a:pPr>
            <a:r>
              <a:rPr lang="en-US" dirty="0"/>
              <a:t>ZVS soft switching topologies such as LLC with SR achieves optimized efficiency for DC </a:t>
            </a:r>
            <a:r>
              <a:rPr lang="en-US" dirty="0" err="1"/>
              <a:t>DC</a:t>
            </a:r>
            <a:r>
              <a:rPr lang="en-US" dirty="0"/>
              <a:t> stage</a:t>
            </a:r>
          </a:p>
          <a:p>
            <a:pPr marL="171450" indent="-171450">
              <a:buFontTx/>
              <a:buChar char="-"/>
            </a:pPr>
            <a:r>
              <a:rPr lang="en-US" dirty="0"/>
              <a:t>Power loss in bridge rectifier in front of PFC of AC DC remaining hurdle for size reduction due to bulky heat sink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Replacing diode bridge with low resistance with FET yields some efficiency improvements, but high BOM count and cost, inelegant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3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Totem Pole PFC can achieve the ultimate PFC efficiency, 99 % high line efficiency when fast leg switches uses </a:t>
            </a:r>
            <a:r>
              <a:rPr lang="en-US" dirty="0" err="1"/>
              <a:t>GaN</a:t>
            </a:r>
            <a:r>
              <a:rPr lang="en-US" dirty="0"/>
              <a:t> which has zero reverse recovery</a:t>
            </a:r>
          </a:p>
          <a:p>
            <a:pPr marL="171450" indent="-171450">
              <a:buFontTx/>
              <a:buChar char="-"/>
            </a:pPr>
            <a:r>
              <a:rPr lang="en-US" dirty="0"/>
              <a:t>Silicon FET can be used for fast leg switches if </a:t>
            </a:r>
            <a:r>
              <a:rPr lang="en-US" dirty="0" err="1"/>
              <a:t>CrM</a:t>
            </a:r>
            <a:r>
              <a:rPr lang="en-US" dirty="0"/>
              <a:t> operation, albeit slightly lower efficiency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GaN</a:t>
            </a:r>
            <a:r>
              <a:rPr lang="en-US" dirty="0"/>
              <a:t> allows higher switching frequency to be used for Totem Pole PFC stage, enabling further size reduction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5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CrM</a:t>
            </a:r>
            <a:r>
              <a:rPr lang="en-US" dirty="0"/>
              <a:t> totem pole PFC well suited for 200 W to 350 W applications, such as power supplies for high performance computing, gaming and industrial lighting </a:t>
            </a:r>
          </a:p>
          <a:p>
            <a:pPr marL="171450" indent="-171450"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CrM</a:t>
            </a:r>
            <a:r>
              <a:rPr lang="en-US" dirty="0"/>
              <a:t> totem pole PFC best trade off between efficiency, EMI and size</a:t>
            </a:r>
          </a:p>
          <a:p>
            <a:pPr marL="171450" indent="-171450">
              <a:buFontTx/>
              <a:buChar char="-"/>
            </a:pPr>
            <a:r>
              <a:rPr lang="en-US" dirty="0"/>
              <a:t>Above 350 W to kW, CCM totem pole PFC operation at heavy loads should be selected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NCP1680 is industry’s first mixed signal control with dedicated features for totem pole PFC, simplifying design, reducing time to market and enabling cost effective solution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9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NCP1680 is industry’s first mixed signal control with dedicated features for totem pole PFC, simplifying design, reducing time to market and enabling cost effective solution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MCU based solution too complex and expensive for &lt;350 W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1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CrM</a:t>
            </a:r>
            <a:r>
              <a:rPr lang="en-US" dirty="0"/>
              <a:t> totem Pole PFC and 500 kHz LLC together with </a:t>
            </a:r>
            <a:r>
              <a:rPr lang="en-US" dirty="0" err="1"/>
              <a:t>GaN</a:t>
            </a:r>
            <a:r>
              <a:rPr lang="en-US" dirty="0"/>
              <a:t> allows very high efficiency to be achieved, &gt;93 % at worst case low line in order to meet thermal challenge in an ultra high-density power</a:t>
            </a:r>
          </a:p>
          <a:p>
            <a:pPr marL="171450" indent="-171450">
              <a:buFontTx/>
              <a:buChar char="-"/>
            </a:pPr>
            <a:r>
              <a:rPr lang="en-US" dirty="0"/>
              <a:t>Industry leading power density of 36 W/in3 can be achieved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07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F7EA6-3292-4DAA-AFBB-79FC3865824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0" y="3164165"/>
            <a:ext cx="7972425" cy="685800"/>
          </a:xfrm>
          <a:prstGeom prst="rect">
            <a:avLst/>
          </a:prstGeom>
        </p:spPr>
        <p:txBody>
          <a:bodyPr anchor="ctr"/>
          <a:lstStyle>
            <a:lvl1pPr algn="ctr">
              <a:defRPr b="0" i="0" baseline="0">
                <a:solidFill>
                  <a:schemeClr val="bg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43150" y="3985955"/>
            <a:ext cx="7972425" cy="557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5EA048-8291-1C4E-98EE-0725C4B19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76" y="136118"/>
            <a:ext cx="2619989" cy="927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E7798-D415-874C-AB55-677919F274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4"/>
            <a:ext cx="18923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1D0D8-2C96-4746-B6F2-EF7A90526C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534709"/>
            <a:ext cx="1358898" cy="145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2DEEB-2794-C848-ACA6-DC5D6683BB98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40CEF-DFF8-224A-949B-62BCCD09176A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99B29-7742-A840-AB57-4F8F239008D1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96CF6-1C82-6F42-82CB-2859B36D854A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86BB5-FA26-BE46-BA32-10CCBDEE73FC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6955-A1E7-3243-A591-81C519D5A21E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BAD06-3EFC-5040-92B8-2F8038B621BD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08CBD-4B0E-5146-BF0D-9F1958EB55C3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AC8302-AA9B-994A-97EB-676C368C765D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EF2D1-424D-0A4B-8A3E-2E6A385026A8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61669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 txBox="1">
            <a:spLocks/>
          </p:cNvSpPr>
          <p:nvPr/>
        </p:nvSpPr>
        <p:spPr>
          <a:xfrm>
            <a:off x="287054" y="5409339"/>
            <a:ext cx="64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87054" y="5409339"/>
            <a:ext cx="64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5733" y="1366982"/>
            <a:ext cx="11125200" cy="4779819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"/>
                <a:cs typeface="Helvetica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>
                <a:latin typeface="Helvetica 45 Light"/>
              </a:defRPr>
            </a:lvl4pPr>
            <a:lvl5pPr>
              <a:defRPr>
                <a:latin typeface="Helvetica 45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28333" y="368300"/>
            <a:ext cx="9372600" cy="740064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330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39747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" y="2108"/>
            <a:ext cx="12192127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14401" y="2679098"/>
            <a:ext cx="10363200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08750" y="3482114"/>
            <a:ext cx="7974502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134979" y="6601688"/>
            <a:ext cx="1922181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Confidential     © onsemi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1423" y="6441146"/>
            <a:ext cx="149085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084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nsemi_logo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47" y="2544567"/>
            <a:ext cx="4942105" cy="144130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910109" y="5059903"/>
            <a:ext cx="237178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156321" y="5634960"/>
            <a:ext cx="3879356" cy="398110"/>
            <a:chOff x="4235925" y="5527380"/>
            <a:chExt cx="3878346" cy="39811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30" y="5527380"/>
              <a:ext cx="46805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277" y="552738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14024" r="14386" b="14591"/>
            <a:stretch/>
          </p:blipFill>
          <p:spPr>
            <a:xfrm>
              <a:off x="4235925" y="554290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5070021" y="554558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68" y="554290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 userDrawn="1"/>
        </p:nvSpPr>
        <p:spPr>
          <a:xfrm>
            <a:off x="5287715" y="6190684"/>
            <a:ext cx="161656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</a:t>
            </a:r>
          </a:p>
        </p:txBody>
      </p:sp>
    </p:spTree>
    <p:extLst>
      <p:ext uri="{BB962C8B-B14F-4D97-AF65-F5344CB8AC3E}">
        <p14:creationId xmlns:p14="http://schemas.microsoft.com/office/powerpoint/2010/main" val="36614406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EF5B7BE-C7E5-BF48-8AA9-C41A7D05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3164165"/>
            <a:ext cx="7972425" cy="685800"/>
          </a:xfrm>
          <a:prstGeom prst="rect">
            <a:avLst/>
          </a:prstGeom>
        </p:spPr>
        <p:txBody>
          <a:bodyPr anchor="ctr"/>
          <a:lstStyle>
            <a:lvl1pPr algn="ctr">
              <a:defRPr b="0" i="0" baseline="0">
                <a:solidFill>
                  <a:schemeClr val="bg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44CC277-AB81-DF44-846D-D48862FD83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3150" y="3985955"/>
            <a:ext cx="7972425" cy="557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7B8AE6-BAC2-E646-AC5E-E7A0DD404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76" y="136118"/>
            <a:ext cx="2619989" cy="927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329044-D92B-DB44-B8E2-42DDB0E61A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4"/>
            <a:ext cx="1892300" cy="203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A5C682-2A79-FF4E-ACEC-FD9E3F66FD7E}"/>
              </a:ext>
            </a:extLst>
          </p:cNvPr>
          <p:cNvGrpSpPr/>
          <p:nvPr userDrawn="1"/>
        </p:nvGrpSpPr>
        <p:grpSpPr>
          <a:xfrm>
            <a:off x="435765" y="6501524"/>
            <a:ext cx="1456535" cy="198446"/>
            <a:chOff x="5076757" y="6474630"/>
            <a:chExt cx="1456535" cy="1984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A9727B-FB3C-0D4F-9B14-9B40D9132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BFB58D-CB60-B248-8EEC-EE356546B8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A5DDF82-75E9-C24F-96EF-C0AD9CBCB58A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042A6-AEF8-8E48-8D42-FE96A92B9CD9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FA0E2-8D4A-2649-B21A-F8069801F62F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58B95D-4A68-8B45-AEC2-FADAE5C79994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42FA9B-185E-8947-8421-0620464571FA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480E-D73D-2B4D-96D4-DA37F9410B5F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14D01F-F5B3-C643-A558-3E8356936B8F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CEFB85-DE2B-2747-AEAE-CD05854F9F60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C48700-2E49-0B4B-81FB-89A43ADC0783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A0476F-5D09-F941-89B2-BB991CA73203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337076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blipFill dpi="0" rotWithShape="1">
          <a:blip r:embed="rId2">
            <a:alphaModFix amt="72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CFCB26-42A5-AA4A-B8E0-D5E642C4D976}"/>
              </a:ext>
            </a:extLst>
          </p:cNvPr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5">
            <a:extLst>
              <a:ext uri="{FF2B5EF4-FFF2-40B4-BE49-F238E27FC236}">
                <a16:creationId xmlns:a16="http://schemas.microsoft.com/office/drawing/2014/main" id="{7C06C071-090E-7E4A-BB26-D24A6944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65DD29-2BAC-3F41-A61C-EB7F744D5E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E8DD67-66CB-B34F-AC82-FDFA9F9349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43B06-66FB-B245-AF12-DBDCB8F3E5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1948D-B167-A645-8C6B-1E934C5EE3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63EC82-D56F-B948-99C4-F432F19EB3B3}"/>
              </a:ext>
            </a:extLst>
          </p:cNvPr>
          <p:cNvGrpSpPr/>
          <p:nvPr userDrawn="1"/>
        </p:nvGrpSpPr>
        <p:grpSpPr>
          <a:xfrm>
            <a:off x="1776082" y="6501524"/>
            <a:ext cx="1456535" cy="198446"/>
            <a:chOff x="5076757" y="6474630"/>
            <a:chExt cx="1456535" cy="1984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6451F3-C79D-754A-8D52-2B471FA56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BC87CF-1CD5-0C4D-9F1D-0AB565C06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54B2F70-B1AC-C54B-B8EE-A8FC15F53776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F647C-99BD-FA45-AAAB-49DB7C6C7C0B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6CD2-ACF0-2446-B456-1A85454A0D6E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D9E52F-AEFF-E348-9DC2-6BC3B9C0E8AC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7BF46E-FB86-3F48-BC30-B4F21B08F2F8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462B47-88C1-0441-90F1-8E0294C09395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E4BA19-B56A-6242-AABF-F7EEC9B08C84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C2D9D3-90F9-EC41-A9B0-2F4C8B04DA48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58BF12-4B57-1148-8228-2D131DEE6602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35747-146E-ED46-9C17-CE6D211837D1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1503039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74B49F-4E38-9D4B-8699-F87895E7EEB4}"/>
              </a:ext>
            </a:extLst>
          </p:cNvPr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CF2A70D-7B41-6542-9C7E-E6A7BD74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ABB6D6-3A87-3447-A2C2-4DDE8D2EB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765EE-C324-614A-BB61-00C357C81F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7937C-C406-2843-9119-5119A43255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1E06A6-8820-D546-A605-929AC54AA923}"/>
              </a:ext>
            </a:extLst>
          </p:cNvPr>
          <p:cNvGrpSpPr/>
          <p:nvPr userDrawn="1"/>
        </p:nvGrpSpPr>
        <p:grpSpPr>
          <a:xfrm>
            <a:off x="1776082" y="6501524"/>
            <a:ext cx="1456535" cy="198446"/>
            <a:chOff x="5076757" y="6474630"/>
            <a:chExt cx="1456535" cy="1984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80308D-5607-4C44-98D2-084009435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08C5CD-1F6C-714C-A9A7-D35330E26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9224812-6B57-2A42-8BF1-27EAB4EB9A8F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D3D23-E7CA-5443-8374-A552C720BFBA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851AA-C1DE-6049-AAEF-0F3ED894CC42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219E8-2B7D-C54A-84D9-8ECED056272C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690D9E-DEB1-A844-8366-11517AE07310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F62130-BC9F-EF4E-AEF0-2F084C953D1D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435FCB-FCC1-A047-8059-FB1890BFD72B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AC83E-A5F1-1641-97AA-25BAD11771C2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6686FB-B2CC-7946-A7A7-D3A7F8167184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AEC46C-98DF-8445-A543-A91BC44EB78B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B99060-2830-A94A-A041-5BC27895D1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E239BD-BF0F-D74F-BCAE-956EF85708F2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B05020300000000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840A4-198E-AB45-8030-AF602BC81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sp>
        <p:nvSpPr>
          <p:cNvPr id="24" name="Title 5">
            <a:extLst>
              <a:ext uri="{FF2B5EF4-FFF2-40B4-BE49-F238E27FC236}">
                <a16:creationId xmlns:a16="http://schemas.microsoft.com/office/drawing/2014/main" id="{89ABE968-6DA6-434D-A59B-3CCF376E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" y="248801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5DBDD1C-CEB2-2A41-B420-8092E773FB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4986" y="377124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80C721-8482-E14B-95EB-356C37F4A892}"/>
              </a:ext>
            </a:extLst>
          </p:cNvPr>
          <p:cNvCxnSpPr/>
          <p:nvPr userDrawn="1"/>
        </p:nvCxnSpPr>
        <p:spPr>
          <a:xfrm>
            <a:off x="1378743" y="3486334"/>
            <a:ext cx="93487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B2829-2EDB-884F-908A-027D2D1EF5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0FEEFC-9D22-874D-A843-AEB3CF58E6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5D783-6820-4A43-968F-AA74E5B1F754}"/>
              </a:ext>
            </a:extLst>
          </p:cNvPr>
          <p:cNvGrpSpPr/>
          <p:nvPr userDrawn="1"/>
        </p:nvGrpSpPr>
        <p:grpSpPr>
          <a:xfrm>
            <a:off x="1776082" y="6501524"/>
            <a:ext cx="1456535" cy="198446"/>
            <a:chOff x="5076757" y="6474630"/>
            <a:chExt cx="1456535" cy="1984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BD5233-149C-B943-A741-99D56156B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450FAE-FDBA-0F4F-B19C-D9834DCE91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69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C5A0F8A-E640-E945-B3BD-DECDC554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6E6D1-608A-4B42-B0BE-D05B88E5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DCEC4-ACB0-944B-9DEE-7C206860A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69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148" y="135174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4148" y="135174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59C5AC-931E-8949-840A-EF247BB3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BDACFB-DAE9-BE46-8D2C-CD0DA997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9700EF-3121-F743-AC0B-9C2A0060D3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2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blipFill dpi="0" rotWithShape="1">
          <a:blip r:embed="rId2">
            <a:alphaModFix amt="72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288025-A5DD-3146-BD5D-7B548101A3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E9CA9-E9CE-CA49-AFA6-272D675FA5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A833A-D5BE-F74A-B263-7B62A34579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56443-195C-B345-A7B8-CCC851ED2B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59" y="6534709"/>
            <a:ext cx="1358900" cy="1459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EE3BA0E-D784-9040-A968-45F4319D97CC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039246-C66B-5547-837B-30A4A48F5232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5E1105-E2BA-6042-B5CE-C65D03A50F0C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92417F-8D9A-254B-883B-E0C9D09359E9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991751-8582-7847-AB86-B0C518A8C7E7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261208-68B1-BE4D-8882-A5DDB83553D8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26CC7-0146-F844-9C6C-1D8443A5E233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444EE6-2146-214F-8F8B-9FD6E16EEF6E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3E7B7D-055F-464F-B516-E7541CAFD776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250F6F-2456-B446-9662-B557D084C4DE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1857260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76FCA-EAD6-384E-B7D1-AC2A535D1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B05020300000000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7983DF-2297-1045-8AA8-4E70B2AA6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BFC64-84FD-0E46-B832-E0E7EDF19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AC784-A1A6-2C4F-8A7A-04D55326B3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CB3F0-FA32-7943-8B6F-DDF7A19C87A1}"/>
              </a:ext>
            </a:extLst>
          </p:cNvPr>
          <p:cNvGrpSpPr/>
          <p:nvPr userDrawn="1"/>
        </p:nvGrpSpPr>
        <p:grpSpPr>
          <a:xfrm>
            <a:off x="1776082" y="6501524"/>
            <a:ext cx="1456535" cy="198446"/>
            <a:chOff x="5076757" y="6474630"/>
            <a:chExt cx="1456535" cy="1984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FA6BEC-9EF0-2B4E-B1A8-240A234E69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FB5676-BE70-8647-9782-4BF5F6142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94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70FD48F-E00E-BA49-9607-BB11B12F2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E93906E-DAC3-0345-9049-32195E72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FCA14-66D6-6042-838B-86A3093E71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5DCC-6F5A-324E-AEC4-B087D8DEC2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16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1B42E41-13B0-6E43-A89D-AF6E003B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8BE17-B045-0543-95B7-B0B216989F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A14EF-3D05-EA40-AF01-0BDE30899E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68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0A33CFE-C1EA-D44E-B800-1FFEB851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3164165"/>
            <a:ext cx="7972425" cy="685800"/>
          </a:xfrm>
          <a:prstGeom prst="rect">
            <a:avLst/>
          </a:prstGeom>
        </p:spPr>
        <p:txBody>
          <a:bodyPr anchor="ctr"/>
          <a:lstStyle>
            <a:lvl1pPr algn="ctr">
              <a:defRPr b="0" i="0" baseline="0">
                <a:solidFill>
                  <a:schemeClr val="bg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3150" y="3985955"/>
            <a:ext cx="7972425" cy="557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BCB03-DD81-6742-85DE-943EE83B85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76" y="136118"/>
            <a:ext cx="2619989" cy="927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C63127-E412-0F4D-837B-EEC3BA4CA3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4"/>
            <a:ext cx="1892300" cy="203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452946-3AD9-E84C-AF46-5D543DB4211E}"/>
              </a:ext>
            </a:extLst>
          </p:cNvPr>
          <p:cNvGrpSpPr/>
          <p:nvPr userDrawn="1"/>
        </p:nvGrpSpPr>
        <p:grpSpPr>
          <a:xfrm>
            <a:off x="366578" y="6501524"/>
            <a:ext cx="1358889" cy="194339"/>
            <a:chOff x="5312974" y="6474630"/>
            <a:chExt cx="1358889" cy="1943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86B538-1D2F-BB4E-AD25-DDA068D99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DF6545-AC87-1C46-8729-44A4B2C8C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C8190-4AEF-A44C-80E3-E4A88393653E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0DE64-D442-5B43-85E9-6E0B562A3CF8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4E46CB-FDC6-CA4F-9D7D-F5AA70F59D4B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59C098-4A68-424E-994B-CF0A44BDB7C8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3C128-F1FE-0046-9CBF-E7419ED9DFE5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08DD6-40AB-7740-8650-71269B4C4247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F7A59-6F59-CD47-9B85-EC63DDEBCB2D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79A156-15E9-3440-B833-61E98D186B3B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671C1B-83DD-2241-AF0A-C8F00AF67D89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9B0B4C-8E55-3B4C-B03E-8B1D80DF6BFE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248076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blipFill dpi="0" rotWithShape="1">
          <a:blip r:embed="rId2">
            <a:alphaModFix amt="72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D22CBC-C06A-0741-BD62-103104F1AA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F7CFA9-00B9-EC4C-8671-1F4212593E45}"/>
              </a:ext>
            </a:extLst>
          </p:cNvPr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5">
            <a:extLst>
              <a:ext uri="{FF2B5EF4-FFF2-40B4-BE49-F238E27FC236}">
                <a16:creationId xmlns:a16="http://schemas.microsoft.com/office/drawing/2014/main" id="{262349DD-A1D8-DF4D-B288-8672CC2C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 b="0">
                <a:solidFill>
                  <a:schemeClr val="tx2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A7A75C-4AD1-8346-9721-C377C8F09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48E3F-5C09-3648-B9DB-7186475030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A4CA1-F56A-CF49-85C9-CCE728B167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DBB7CC-9CDC-C647-A852-DAE7D6B90875}"/>
              </a:ext>
            </a:extLst>
          </p:cNvPr>
          <p:cNvGrpSpPr/>
          <p:nvPr userDrawn="1"/>
        </p:nvGrpSpPr>
        <p:grpSpPr>
          <a:xfrm>
            <a:off x="1724731" y="6501524"/>
            <a:ext cx="1358889" cy="194339"/>
            <a:chOff x="5312974" y="6474630"/>
            <a:chExt cx="1358889" cy="1943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5EC129-3DD0-564A-A10D-21C7B791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E04424-4FB5-C04A-9F73-210473009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CE3EE-BFA1-F944-B461-35BD499D76D7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3AE71-040B-BF49-B6B2-0F3E5E866F3C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42C8D5-7000-5B4C-A870-C55AF1D031F2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B91D6-D593-EA47-B329-8339A1AC34AB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9387A3-8B31-9945-91AF-6FAF482BAF10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3F6B0-9B49-4E4D-B582-E95B4B73DF73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C42E71-9883-7B41-A42E-F033731C2CB1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2ED2B2-94C1-2045-BBE2-D4E7335F2EA9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FB14BF-6A9F-3741-A2E2-B727F6BDD898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A30E5E-F4CD-6541-B789-441B1ABAC919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4115753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1EE86B-80B8-B842-A9F8-B1B8D66E1C47}"/>
              </a:ext>
            </a:extLst>
          </p:cNvPr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0152CEB3-CCAF-4048-A400-9AB30E1B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C4F34FA-442B-1548-B015-77D2459D8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C9BB73-88CB-2E4B-9CBA-D9B3FF1BBE00}"/>
              </a:ext>
            </a:extLst>
          </p:cNvPr>
          <p:cNvGrpSpPr/>
          <p:nvPr userDrawn="1"/>
        </p:nvGrpSpPr>
        <p:grpSpPr>
          <a:xfrm>
            <a:off x="1724731" y="6501524"/>
            <a:ext cx="1358889" cy="194339"/>
            <a:chOff x="5312974" y="6474630"/>
            <a:chExt cx="1358889" cy="1943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68C0F6-DD68-4E40-8EA5-7501E4B90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43EDDB-0460-5B4C-86DE-669BF5C44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4A91E-6102-5742-8ECD-4A6F273C27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BDD58-F576-F247-BDBD-D36D78503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2A6BDF-22EF-3C4C-84E0-58DA4FA4C62A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C64A2-884B-A847-8D8F-698A82B38709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90262-D3A4-364F-8B0D-578DB2CA88B0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D3CE8-1775-8745-8027-9A635DC9E9B9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25739C-1AE7-0E4B-B2D2-AA0DE6FC8ACD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CBD6D-EDB5-624F-A9A8-6FCE312F71E6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D62681-F157-344F-9489-7CB7ABFAD93F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94DFE3-4AB4-9743-9EE8-6394AC364F76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7A8600-6430-0147-8807-A2BC075AC7A4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F9DE96-351A-2A43-82B5-22A0A1624B9A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5472EA-BBE2-E540-8C9C-D50DCACE6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DD5211-9428-7644-856A-C54DF50B2A7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B0502030000000004" pitchFamily="34" charset="0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F2A5F5DC-BF1B-EE46-8D5F-A9FDCED0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" y="248801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80E6640-5E71-494F-9ECF-48121CB087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4986" y="377124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F63B5D-FA6C-AC47-847C-D88427F872AC}"/>
              </a:ext>
            </a:extLst>
          </p:cNvPr>
          <p:cNvCxnSpPr/>
          <p:nvPr userDrawn="1"/>
        </p:nvCxnSpPr>
        <p:spPr>
          <a:xfrm>
            <a:off x="1378743" y="3486334"/>
            <a:ext cx="93487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60CD6EF-13F6-E246-81F9-36ED00D49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1774F2C-40DC-704D-9F9F-A35B0BA26D91}"/>
              </a:ext>
            </a:extLst>
          </p:cNvPr>
          <p:cNvGrpSpPr/>
          <p:nvPr userDrawn="1"/>
        </p:nvGrpSpPr>
        <p:grpSpPr>
          <a:xfrm>
            <a:off x="1724731" y="6501524"/>
            <a:ext cx="1358889" cy="194339"/>
            <a:chOff x="5312974" y="6474630"/>
            <a:chExt cx="1358889" cy="1943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E5377B-72B7-1B40-B9F7-6F6EB9D67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6E7465-E0EA-D94F-9A8B-BE3A79B33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A0766-53D5-4442-B7F3-17F8956C70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EDF4E6-A225-4D48-9044-10A9BFE478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8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9BC32E6-7568-7848-8C11-B2B18036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9FCBB-E702-A440-BF41-11DFC252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2AD4A-A005-9444-AA59-6AE1F6222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73" y="135174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573" y="1351748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307DE2-A934-174B-9179-09C5C954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2A902-631C-3949-9DB1-24E342FA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C87ED-CDD3-AC42-8B09-2C9D899AA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87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DC5401-A479-9E44-A05F-143C256F552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B05020300000000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64E2F1-7084-BC4A-9986-4F1A76A69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64161C-8BC6-204A-A7C8-4CD45EE03F9B}"/>
              </a:ext>
            </a:extLst>
          </p:cNvPr>
          <p:cNvGrpSpPr/>
          <p:nvPr userDrawn="1"/>
        </p:nvGrpSpPr>
        <p:grpSpPr>
          <a:xfrm>
            <a:off x="1724731" y="6501524"/>
            <a:ext cx="1358889" cy="194339"/>
            <a:chOff x="5312974" y="6474630"/>
            <a:chExt cx="1358889" cy="1943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4F2A38-7457-154B-BE01-2A1F07903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EE7718-C346-8C47-B713-B8569C0E29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0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77168-DEE8-1A4A-88A4-50AF82199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EB28E-E50E-FF44-AA1F-D8F5E9E858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6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"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435895" y="34720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4349" y="2516583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3563" y="3799814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3D58E-5E78-104C-BBC1-258DD02011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43E7-7B16-E941-BCFE-D09E95044B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905A7-130C-224A-8CD0-07B36F2FC5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60" y="6534709"/>
            <a:ext cx="1358898" cy="1459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69AEFF-3366-AC47-B44E-8A6F449BADAB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6CC0C8-6DD4-FA4A-88FA-68B0F1612688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2D68C8-8DC1-2D4A-8A3A-80834C163FC5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139EAF-5AC7-3F48-8E24-5BB000F74C45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3FF3F-5118-0B47-B875-374963A41B5D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C23A7-2CDE-3345-B92F-89552EB857D9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E40326-2030-484D-96AB-D1F716C2DBE8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1DD194-1C26-CA45-8AC7-52A3951F6691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09EE5C-9AB9-8F40-B10C-B3493B90B916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F7B5C4-3B06-3240-A42A-756D78DE5D67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7F096F-E415-4F49-9506-68FD174C27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0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8B9C1-7626-5E4E-9A3D-A64DD230C6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A491A0F-6EE4-9049-BC95-65F391F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34D85-521D-E741-80D0-55B9B82BD0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31C88-CE08-B945-AAEC-4BDE13F743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30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A9591C-BE1D-9244-AFE2-172453EC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8BE7D-A257-DC48-9347-D7DE903206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534F0-4986-FF4A-B87D-49B194ED76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bl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7D9-DD14-4647-A153-0198D2BC825A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04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" y="60960"/>
            <a:ext cx="11988800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84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0E31E5-BD86-3349-9A1A-A3126C8D235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Inter" panose="020B05020300000000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5772" y="248801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04986" y="377124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A625F1-8F2B-3A4D-9C1A-617A637C939A}"/>
              </a:ext>
            </a:extLst>
          </p:cNvPr>
          <p:cNvCxnSpPr/>
          <p:nvPr userDrawn="1"/>
        </p:nvCxnSpPr>
        <p:spPr>
          <a:xfrm>
            <a:off x="1378743" y="3486334"/>
            <a:ext cx="93487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31FCC-0DA3-E942-8BC0-26EAB3976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55FBF-2BA0-B843-9A57-A4EF28C1C9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7C54A-AF83-D24D-BBF2-9AC0334740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AFE535-74E2-6E4A-9F7B-0DE34236B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60" y="6534709"/>
            <a:ext cx="1358898" cy="1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417BE15-D64B-F346-8BBB-A9BD9022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FEBCC-AF2E-004A-8920-4B99CCD7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F3A-E8A8-4648-9643-E240E51D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6DECA-286A-304E-8A09-066D8B3347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330" y="134540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4330" y="134540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F3DADCB-6D6E-D94A-800F-85B522C2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4BBA2-BF58-E640-B75D-49601EDE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02D47C-5FE5-C240-A387-C0966FB63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8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26FCC9-42FE-D94B-AF13-DF14A5B0F84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B05020300000000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BE1F87-4F7C-584B-99BD-0A29050F02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3815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73BC88-C17B-6044-A93F-BFB13EA10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727575"/>
            <a:ext cx="10698163" cy="1060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3124-D486-3946-858E-C93CE77B3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0" cy="5873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D2CE1-84F6-F04C-81DE-51A8B0411F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3FDFA-5DAB-1843-B02B-90A35B0DB5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100E8C-843C-6541-9AED-0FB4F6091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60" y="6534709"/>
            <a:ext cx="1358898" cy="1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0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FE2B562-D27F-774A-B50A-B4CD48216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0" y="1"/>
            <a:ext cx="6477000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3" y="2251450"/>
            <a:ext cx="5410117" cy="28718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B03D44D-834C-D742-B597-56BA88E1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D66EF-D76E-1C47-9879-6D1F88F9EC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DDFAD-1A78-AF4F-AFE6-2FF4FC4C82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7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75" y="1239838"/>
            <a:ext cx="5502275" cy="45100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89919" y="1239837"/>
            <a:ext cx="4246398" cy="451008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5077E1E-DF2E-9349-B6CE-106B79E5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0652-A605-8F42-80FD-ED71B394EC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58332-70A7-3E4D-85A4-975297BE7A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29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AFBEB9-BF40-A741-9F40-7EA06995A997}"/>
              </a:ext>
            </a:extLst>
          </p:cNvPr>
          <p:cNvGrpSpPr/>
          <p:nvPr userDrawn="1"/>
        </p:nvGrpSpPr>
        <p:grpSpPr>
          <a:xfrm>
            <a:off x="0" y="0"/>
            <a:ext cx="12192000" cy="6483097"/>
            <a:chOff x="0" y="-64009"/>
            <a:chExt cx="12192000" cy="64830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378A35-4B27-074E-8AC4-381B0B5582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4" t="15036" r="14168" b="36647"/>
            <a:stretch/>
          </p:blipFill>
          <p:spPr>
            <a:xfrm>
              <a:off x="0" y="-64009"/>
              <a:ext cx="12192000" cy="52302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B56926-44B8-B640-B88F-675B19408A93}"/>
                </a:ext>
              </a:extLst>
            </p:cNvPr>
            <p:cNvSpPr/>
            <p:nvPr userDrawn="1"/>
          </p:nvSpPr>
          <p:spPr>
            <a:xfrm>
              <a:off x="0" y="3657600"/>
              <a:ext cx="12192000" cy="276148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2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11256-3AF4-634C-8FA9-B079CF33C60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59" y="6534709"/>
            <a:ext cx="1358900" cy="145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35DFC-66CC-A64B-B0D6-942A4816794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sp>
        <p:nvSpPr>
          <p:cNvPr id="18" name="Date Placeholder 22">
            <a:extLst>
              <a:ext uri="{FF2B5EF4-FFF2-40B4-BE49-F238E27FC236}">
                <a16:creationId xmlns:a16="http://schemas.microsoft.com/office/drawing/2014/main" id="{3F414ACE-E3EA-4D46-8DC2-CE7F5C50E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771" y="6423585"/>
            <a:ext cx="86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AC744E36-E768-434C-BB0E-D0CF254E3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23585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4C0F3A-D083-F247-A606-A977C56BFAC6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7EF4B-637C-EB4E-B41D-A74884107831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A20105-CB68-B54F-BF13-9F373F1A02C3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57739-0215-BB45-A69E-33D492863EC4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595B6A-A3C7-834E-B8CC-C2E48FA23B4B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58F08A-EF8B-8141-8520-3B5EBE24F9B9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0626FC-1A4D-8343-8C39-35E5EAEA3D72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5F10AA-0CF1-9B44-B8F0-0E3A30BCC327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8171AA-B5B6-FC4B-8C01-E65C732B623B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4D192-41A8-AC41-B9F0-20E9D5F41B22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38337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0" r:id="rId2"/>
    <p:sldLayoutId id="2147483683" r:id="rId3"/>
    <p:sldLayoutId id="2147483680" r:id="rId4"/>
    <p:sldLayoutId id="2147483650" r:id="rId5"/>
    <p:sldLayoutId id="2147483652" r:id="rId6"/>
    <p:sldLayoutId id="2147483677" r:id="rId7"/>
    <p:sldLayoutId id="2147483656" r:id="rId8"/>
    <p:sldLayoutId id="2147483649" r:id="rId9"/>
    <p:sldLayoutId id="2147483690" r:id="rId10"/>
    <p:sldLayoutId id="2147483691" r:id="rId11"/>
    <p:sldLayoutId id="2147483692" r:id="rId12"/>
    <p:sldLayoutId id="214748369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baseline="0">
          <a:solidFill>
            <a:schemeClr val="tx2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Inter" panose="020B05020300000000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accent1"/>
          </a:solidFill>
          <a:latin typeface="Inter" panose="020B0502030000000004" pitchFamily="34" charset="0"/>
          <a:ea typeface="Inter" panose="020B0502030000000004" pitchFamily="34" charset="0"/>
          <a:cs typeface="Inter" panose="020B05020300000000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accent4"/>
          </a:solidFill>
          <a:latin typeface="Inter" panose="020B0502030000000004" pitchFamily="34" charset="0"/>
          <a:ea typeface="Inter" panose="020B0502030000000004" pitchFamily="34" charset="0"/>
          <a:cs typeface="Inter" panose="020B05020300000000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6"/>
          </a:solidFill>
          <a:latin typeface="Inter" panose="020B0502030000000004" pitchFamily="34" charset="0"/>
          <a:ea typeface="Inter" panose="020B0502030000000004" pitchFamily="34" charset="0"/>
          <a:cs typeface="Inter" panose="020B05020300000000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Inter" panose="020B050203000000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B121A2-2D02-6147-8F85-DCDA6A545634}"/>
              </a:ext>
            </a:extLst>
          </p:cNvPr>
          <p:cNvGrpSpPr/>
          <p:nvPr userDrawn="1"/>
        </p:nvGrpSpPr>
        <p:grpSpPr>
          <a:xfrm>
            <a:off x="0" y="0"/>
            <a:ext cx="12192000" cy="6483097"/>
            <a:chOff x="0" y="-64009"/>
            <a:chExt cx="12192000" cy="64830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94CD2C-6A2A-1A43-B9AD-29322DA42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4" t="15036" r="14168" b="36647"/>
            <a:stretch/>
          </p:blipFill>
          <p:spPr>
            <a:xfrm>
              <a:off x="0" y="-64009"/>
              <a:ext cx="12192000" cy="523028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2B7ED0-79DB-B647-A019-33F4EC6946D1}"/>
                </a:ext>
              </a:extLst>
            </p:cNvPr>
            <p:cNvSpPr/>
            <p:nvPr userDrawn="1"/>
          </p:nvSpPr>
          <p:spPr>
            <a:xfrm>
              <a:off x="0" y="3657600"/>
              <a:ext cx="12192000" cy="276148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2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E95EFC-CD10-0944-97DC-7C7F4B013D6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925734A-1B97-A043-966C-B4D03178DB0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6BD9EF-3F5A-7045-A9C6-1678275120A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22F6C8-715E-A249-8F25-F01D27F8B25B}"/>
              </a:ext>
            </a:extLst>
          </p:cNvPr>
          <p:cNvGrpSpPr/>
          <p:nvPr userDrawn="1"/>
        </p:nvGrpSpPr>
        <p:grpSpPr>
          <a:xfrm>
            <a:off x="1776082" y="6501524"/>
            <a:ext cx="1456535" cy="198446"/>
            <a:chOff x="5076757" y="6474630"/>
            <a:chExt cx="1456535" cy="1984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447C6B-AAE8-A746-9EA4-32ED68B94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57" y="6474630"/>
              <a:ext cx="174077" cy="1984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5460AE-FE6B-5141-B0BB-0AD214974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94" y="6511673"/>
              <a:ext cx="1358898" cy="145922"/>
            </a:xfrm>
            <a:prstGeom prst="rect">
              <a:avLst/>
            </a:prstGeom>
          </p:spPr>
        </p:pic>
      </p:grpSp>
      <p:sp>
        <p:nvSpPr>
          <p:cNvPr id="14" name="Date Placeholder 22">
            <a:extLst>
              <a:ext uri="{FF2B5EF4-FFF2-40B4-BE49-F238E27FC236}">
                <a16:creationId xmlns:a16="http://schemas.microsoft.com/office/drawing/2014/main" id="{E57123F5-F44A-0249-A133-21B2D00F7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771" y="6423585"/>
            <a:ext cx="86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596B8809-9305-664C-AC86-EEB564567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23585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E9568C-2EF3-4A4B-B15A-3A2403F9EFCC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CBD4E-730E-8342-8F54-D5BD68CB6D8B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4C8684-10FA-4A4E-A567-35C007A71949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B00223-5A86-A14A-9869-D6AA59E347E4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F1EF05-CD80-DA4C-AD1C-A942F557118F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CA9997-14E1-2341-BC58-752ABDCD3CA2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40CE01-0231-8D4E-9C51-8C8F47123439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343881-E339-214C-8B79-DEA4932776F8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D140FE-164A-C542-858E-4C44CACEAB0F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6DF4B5-3992-8944-BEDA-5EEDED49E1FD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367108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1" r:id="rId2"/>
    <p:sldLayoutId id="2147483684" r:id="rId3"/>
    <p:sldLayoutId id="2147483681" r:id="rId4"/>
    <p:sldLayoutId id="2147483660" r:id="rId5"/>
    <p:sldLayoutId id="2147483661" r:id="rId6"/>
    <p:sldLayoutId id="2147483678" r:id="rId7"/>
    <p:sldLayoutId id="2147483675" r:id="rId8"/>
    <p:sldLayoutId id="2147483663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2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accent1"/>
          </a:solidFill>
          <a:latin typeface="Inter" panose="020B050203000000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accent4"/>
          </a:solidFill>
          <a:latin typeface="Inter" panose="020B050203000000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6"/>
          </a:solidFill>
          <a:latin typeface="Inter" panose="020B050203000000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Inter" panose="020B050203000000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3B8638D-6F80-1345-8980-AF16EB8B6E35}"/>
              </a:ext>
            </a:extLst>
          </p:cNvPr>
          <p:cNvGrpSpPr/>
          <p:nvPr userDrawn="1"/>
        </p:nvGrpSpPr>
        <p:grpSpPr>
          <a:xfrm>
            <a:off x="0" y="0"/>
            <a:ext cx="12192000" cy="6483097"/>
            <a:chOff x="0" y="-64009"/>
            <a:chExt cx="12192000" cy="64830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D3A876-2467-CF4C-BC65-DE65FAEFDC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4" t="15036" r="14168" b="36647"/>
            <a:stretch/>
          </p:blipFill>
          <p:spPr>
            <a:xfrm>
              <a:off x="0" y="-64009"/>
              <a:ext cx="12192000" cy="523028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FBD507-D296-1549-B6AA-FBBE0D9982F4}"/>
                </a:ext>
              </a:extLst>
            </p:cNvPr>
            <p:cNvSpPr/>
            <p:nvPr userDrawn="1"/>
          </p:nvSpPr>
          <p:spPr>
            <a:xfrm>
              <a:off x="0" y="3657600"/>
              <a:ext cx="12192000" cy="276148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2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2F728E8-2F18-6048-82E4-7F0755C14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43" y="12413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E845311C-50AC-9C4A-BC7A-645BF421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3" y="120604"/>
            <a:ext cx="11231880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95" y="6245224"/>
            <a:ext cx="1658471" cy="5873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FE0FE-E1E7-2942-85CA-6F7889FB8967}"/>
              </a:ext>
            </a:extLst>
          </p:cNvPr>
          <p:cNvGrpSpPr/>
          <p:nvPr userDrawn="1"/>
        </p:nvGrpSpPr>
        <p:grpSpPr>
          <a:xfrm>
            <a:off x="1724731" y="6501524"/>
            <a:ext cx="1358889" cy="194339"/>
            <a:chOff x="5312974" y="6474630"/>
            <a:chExt cx="1358889" cy="1943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D162E6-C4B0-4E4A-A429-BE7BDB974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33" y="6474630"/>
              <a:ext cx="170473" cy="1943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AD82D2-4B96-7A48-846A-3E15C73487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974" y="6511673"/>
              <a:ext cx="1358889" cy="145921"/>
            </a:xfrm>
            <a:prstGeom prst="rect">
              <a:avLst/>
            </a:prstGeom>
          </p:spPr>
        </p:pic>
      </p:grpSp>
      <p:sp>
        <p:nvSpPr>
          <p:cNvPr id="19" name="Date Placeholder 22">
            <a:extLst>
              <a:ext uri="{FF2B5EF4-FFF2-40B4-BE49-F238E27FC236}">
                <a16:creationId xmlns:a16="http://schemas.microsoft.com/office/drawing/2014/main" id="{FDE7C15B-E08F-EF43-BCA8-150E028E9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771" y="6423585"/>
            <a:ext cx="86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26" name="Slide Number Placeholder 9">
            <a:extLst>
              <a:ext uri="{FF2B5EF4-FFF2-40B4-BE49-F238E27FC236}">
                <a16:creationId xmlns:a16="http://schemas.microsoft.com/office/drawing/2014/main" id="{CF301FE2-90DF-F24A-968F-1B32F29EB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23585"/>
            <a:ext cx="663222" cy="365125"/>
          </a:xfrm>
          <a:prstGeom prst="rect">
            <a:avLst/>
          </a:prstGeom>
        </p:spPr>
        <p:txBody>
          <a:bodyPr anchor="ctr"/>
          <a:lstStyle>
            <a:lvl1pPr algn="r">
              <a:defRPr sz="1050" b="0" i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C20532-EEEB-5945-98AE-AB246C0BF846}"/>
              </a:ext>
            </a:extLst>
          </p:cNvPr>
          <p:cNvSpPr/>
          <p:nvPr userDrawn="1"/>
        </p:nvSpPr>
        <p:spPr>
          <a:xfrm>
            <a:off x="-1129553" y="376518"/>
            <a:ext cx="968188" cy="73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F6EA8-BCEB-9B4A-A17F-3396D47D2DAE}"/>
              </a:ext>
            </a:extLst>
          </p:cNvPr>
          <p:cNvSpPr txBox="1"/>
          <p:nvPr userDrawn="1"/>
        </p:nvSpPr>
        <p:spPr>
          <a:xfrm>
            <a:off x="-1210236" y="1116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 err="1"/>
              <a:t>onsemi</a:t>
            </a:r>
            <a:r>
              <a:rPr lang="en-US" sz="1000" dirty="0"/>
              <a:t>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C761EA-4E0C-E846-AE1C-F9756B862B46}"/>
              </a:ext>
            </a:extLst>
          </p:cNvPr>
          <p:cNvSpPr/>
          <p:nvPr userDrawn="1"/>
        </p:nvSpPr>
        <p:spPr>
          <a:xfrm>
            <a:off x="-1129553" y="1519518"/>
            <a:ext cx="968188" cy="739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90D5F0-1AFB-D449-A970-5550F1B3099C}"/>
              </a:ext>
            </a:extLst>
          </p:cNvPr>
          <p:cNvSpPr txBox="1"/>
          <p:nvPr userDrawn="1"/>
        </p:nvSpPr>
        <p:spPr>
          <a:xfrm>
            <a:off x="-1210236" y="2259106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primary grey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FDE75C-C15F-2342-BD35-298151D63B7D}"/>
              </a:ext>
            </a:extLst>
          </p:cNvPr>
          <p:cNvSpPr/>
          <p:nvPr userDrawn="1"/>
        </p:nvSpPr>
        <p:spPr>
          <a:xfrm>
            <a:off x="-1129553" y="2672067"/>
            <a:ext cx="968188" cy="73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14DD3-2A89-CA45-85A0-3A060C7C2561}"/>
              </a:ext>
            </a:extLst>
          </p:cNvPr>
          <p:cNvSpPr txBox="1"/>
          <p:nvPr userDrawn="1"/>
        </p:nvSpPr>
        <p:spPr>
          <a:xfrm>
            <a:off x="-1210236" y="3411655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grey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8F7487-7DDA-3F44-A906-509153DF0169}"/>
              </a:ext>
            </a:extLst>
          </p:cNvPr>
          <p:cNvSpPr/>
          <p:nvPr userDrawn="1"/>
        </p:nvSpPr>
        <p:spPr>
          <a:xfrm>
            <a:off x="-1129553" y="3824616"/>
            <a:ext cx="968188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56FBBA-57B7-6D49-B5C1-4B52D0D6F725}"/>
              </a:ext>
            </a:extLst>
          </p:cNvPr>
          <p:cNvSpPr txBox="1"/>
          <p:nvPr userDrawn="1"/>
        </p:nvSpPr>
        <p:spPr>
          <a:xfrm>
            <a:off x="-1210236" y="4564204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deep grey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EC6BC1-67FB-104E-A5F5-8AAF6D77CE16}"/>
              </a:ext>
            </a:extLst>
          </p:cNvPr>
          <p:cNvSpPr/>
          <p:nvPr userDrawn="1"/>
        </p:nvSpPr>
        <p:spPr>
          <a:xfrm>
            <a:off x="-1129553" y="4977165"/>
            <a:ext cx="968188" cy="73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3D0E0D-B07D-FD46-9DDE-089BDCAC30B0}"/>
              </a:ext>
            </a:extLst>
          </p:cNvPr>
          <p:cNvSpPr txBox="1"/>
          <p:nvPr userDrawn="1"/>
        </p:nvSpPr>
        <p:spPr>
          <a:xfrm>
            <a:off x="-1210236" y="5716753"/>
            <a:ext cx="1129553" cy="2646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slate blue</a:t>
            </a:r>
          </a:p>
        </p:txBody>
      </p:sp>
    </p:spTree>
    <p:extLst>
      <p:ext uri="{BB962C8B-B14F-4D97-AF65-F5344CB8AC3E}">
        <p14:creationId xmlns:p14="http://schemas.microsoft.com/office/powerpoint/2010/main" val="286771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85" r:id="rId3"/>
    <p:sldLayoutId id="2147483682" r:id="rId4"/>
    <p:sldLayoutId id="2147483666" r:id="rId5"/>
    <p:sldLayoutId id="2147483667" r:id="rId6"/>
    <p:sldLayoutId id="2147483679" r:id="rId7"/>
    <p:sldLayoutId id="2147483676" r:id="rId8"/>
    <p:sldLayoutId id="2147483669" r:id="rId9"/>
    <p:sldLayoutId id="2147483686" r:id="rId10"/>
    <p:sldLayoutId id="214748368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accent1"/>
          </a:solidFill>
          <a:latin typeface="Inter" panose="020B050203000000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accent4"/>
          </a:solidFill>
          <a:latin typeface="Inter" panose="020B050203000000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6"/>
          </a:solidFill>
          <a:latin typeface="Inter" panose="020B050203000000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Inter" panose="020B050203000000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28726" y="3164165"/>
            <a:ext cx="9725024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Meeting Challenging Power Density Requirement with 300 W Totem Pole PFC &amp; LLC Design</a:t>
            </a:r>
          </a:p>
        </p:txBody>
      </p:sp>
    </p:spTree>
    <p:extLst>
      <p:ext uri="{BB962C8B-B14F-4D97-AF65-F5344CB8AC3E}">
        <p14:creationId xmlns:p14="http://schemas.microsoft.com/office/powerpoint/2010/main" val="19095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60EDC56E-6643-4E24-A75C-35441243C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898" y="1243681"/>
            <a:ext cx="10132430" cy="4346825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5A0C27E-5380-441D-8C46-5CC9369C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Schematic Diagram of LLC HB Stage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24EA8-447C-4AD8-8694-6BA857AFF28F}"/>
              </a:ext>
            </a:extLst>
          </p:cNvPr>
          <p:cNvSpPr txBox="1"/>
          <p:nvPr/>
        </p:nvSpPr>
        <p:spPr>
          <a:xfrm>
            <a:off x="2085974" y="1457326"/>
            <a:ext cx="1162051" cy="17145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800" dirty="0"/>
              <a:t>Integrated driver </a:t>
            </a:r>
            <a:r>
              <a:rPr lang="en-US" sz="800" dirty="0" err="1"/>
              <a:t>GaN</a:t>
            </a:r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968AA-585A-404A-95A2-04D10ED4184E}"/>
              </a:ext>
            </a:extLst>
          </p:cNvPr>
          <p:cNvSpPr txBox="1"/>
          <p:nvPr/>
        </p:nvSpPr>
        <p:spPr>
          <a:xfrm>
            <a:off x="2085973" y="3691670"/>
            <a:ext cx="1162051" cy="17145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800" dirty="0"/>
              <a:t>Integrated driver </a:t>
            </a:r>
            <a:r>
              <a:rPr lang="en-US" sz="800" dirty="0" err="1"/>
              <a:t>GaN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3392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EF25A62-34F5-474A-9DA3-36AD015B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4755"/>
            <a:ext cx="11344416" cy="698485"/>
          </a:xfrm>
        </p:spPr>
        <p:txBody>
          <a:bodyPr>
            <a:normAutofit/>
          </a:bodyPr>
          <a:lstStyle/>
          <a:p>
            <a:r>
              <a:rPr lang="en-US" dirty="0"/>
              <a:t>300 W Ultra High Density Board Performance</a:t>
            </a:r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2C8C3FD0-61D3-4504-BD0F-3EDCF8B669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199524"/>
              </p:ext>
            </p:extLst>
          </p:nvPr>
        </p:nvGraphicFramePr>
        <p:xfrm>
          <a:off x="1457325" y="1022350"/>
          <a:ext cx="8472488" cy="336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Zástupný objekt pre obsah 5">
            <a:extLst>
              <a:ext uri="{FF2B5EF4-FFF2-40B4-BE49-F238E27FC236}">
                <a16:creationId xmlns:a16="http://schemas.microsoft.com/office/drawing/2014/main" id="{F149CE8D-1BC6-4BB7-9334-E00374057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16368"/>
              </p:ext>
            </p:extLst>
          </p:nvPr>
        </p:nvGraphicFramePr>
        <p:xfrm>
          <a:off x="2258265" y="4867274"/>
          <a:ext cx="7266036" cy="958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509">
                  <a:extLst>
                    <a:ext uri="{9D8B030D-6E8A-4147-A177-3AD203B41FA5}">
                      <a16:colId xmlns:a16="http://schemas.microsoft.com/office/drawing/2014/main" val="3849950682"/>
                    </a:ext>
                  </a:extLst>
                </a:gridCol>
                <a:gridCol w="1816509">
                  <a:extLst>
                    <a:ext uri="{9D8B030D-6E8A-4147-A177-3AD203B41FA5}">
                      <a16:colId xmlns:a16="http://schemas.microsoft.com/office/drawing/2014/main" val="865664155"/>
                    </a:ext>
                  </a:extLst>
                </a:gridCol>
                <a:gridCol w="1816509">
                  <a:extLst>
                    <a:ext uri="{9D8B030D-6E8A-4147-A177-3AD203B41FA5}">
                      <a16:colId xmlns:a16="http://schemas.microsoft.com/office/drawing/2014/main" val="2779432213"/>
                    </a:ext>
                  </a:extLst>
                </a:gridCol>
                <a:gridCol w="1816509">
                  <a:extLst>
                    <a:ext uri="{9D8B030D-6E8A-4147-A177-3AD203B41FA5}">
                      <a16:colId xmlns:a16="http://schemas.microsoft.com/office/drawing/2014/main" val="2798179122"/>
                    </a:ext>
                  </a:extLst>
                </a:gridCol>
              </a:tblGrid>
              <a:tr h="3368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sk-SK" sz="1800" b="1" u="none" strike="noStrike" dirty="0">
                          <a:effectLst/>
                        </a:rPr>
                        <a:t>No-</a:t>
                      </a:r>
                      <a:r>
                        <a:rPr lang="en-US" sz="1800" b="1" u="none" strike="noStrike" dirty="0">
                          <a:effectLst/>
                        </a:rPr>
                        <a:t>load</a:t>
                      </a:r>
                      <a:r>
                        <a:rPr lang="sk-SK" sz="1800" b="1" u="none" strike="noStrike" dirty="0">
                          <a:effectLst/>
                        </a:rPr>
                        <a:t> Consumption [mW] @ Line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226318"/>
                  </a:ext>
                </a:extLst>
              </a:tr>
              <a:tr h="310629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>
                          <a:effectLst/>
                        </a:rPr>
                        <a:t>90 Vrms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>
                          <a:effectLst/>
                        </a:rPr>
                        <a:t>110 Vrms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>
                          <a:effectLst/>
                        </a:rPr>
                        <a:t>230 Vrms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 dirty="0">
                          <a:effectLst/>
                        </a:rPr>
                        <a:t>265 </a:t>
                      </a:r>
                      <a:r>
                        <a:rPr lang="sk-SK" sz="1600" u="none" strike="noStrike" dirty="0" err="1">
                          <a:effectLst/>
                        </a:rPr>
                        <a:t>Vrms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5750849"/>
                  </a:ext>
                </a:extLst>
              </a:tr>
              <a:tr h="310629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>
                          <a:solidFill>
                            <a:srgbClr val="00B0F0"/>
                          </a:solidFill>
                          <a:effectLst/>
                        </a:rPr>
                        <a:t>131</a:t>
                      </a:r>
                      <a:endParaRPr lang="sk-SK" sz="1600" b="0" i="0" u="none" strike="noStrike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133</a:t>
                      </a:r>
                      <a:endParaRPr lang="sk-SK" sz="1600" b="0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>
                          <a:solidFill>
                            <a:srgbClr val="00B0F0"/>
                          </a:solidFill>
                          <a:effectLst/>
                        </a:rPr>
                        <a:t>158</a:t>
                      </a:r>
                      <a:endParaRPr lang="sk-SK" sz="1600" b="0" i="0" u="none" strike="noStrike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164</a:t>
                      </a:r>
                      <a:endParaRPr lang="sk-SK" sz="1600" b="0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167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77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EE44E1-A5C8-4ECD-9DA0-1207107E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Thermal Images @ 90V AC, Load 314W (after 15 minutes)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1A04E-7684-40BA-B9FD-A71ABEBD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706204"/>
            <a:ext cx="84296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68" y="-4653"/>
            <a:ext cx="11900831" cy="698485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Density &amp; Efficiency for AC-DC Power Getting Tougher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10840" y="4875180"/>
            <a:ext cx="8550251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2012745" y="892098"/>
            <a:ext cx="0" cy="39969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83897" y="5001241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150 W</a:t>
            </a:r>
            <a:endParaRPr lang="en-US" sz="12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970215" y="4778663"/>
            <a:ext cx="0" cy="213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81371" y="4778663"/>
            <a:ext cx="0" cy="213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70029" y="5001241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200 W</a:t>
            </a:r>
            <a:endParaRPr lang="en-US" sz="12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580339" y="4764491"/>
            <a:ext cx="1229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Power Level</a:t>
            </a:r>
            <a:endParaRPr lang="en-US" sz="1400" b="1" baseline="300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01900" y="2775768"/>
            <a:ext cx="3069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Switching Frequency &amp; Efficiency</a:t>
            </a:r>
            <a:endParaRPr lang="en-US" sz="1400" b="1" baseline="30000" dirty="0">
              <a:solidFill>
                <a:schemeClr val="tx2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D0921F-C318-498C-AD31-08BC36453198}"/>
              </a:ext>
            </a:extLst>
          </p:cNvPr>
          <p:cNvCxnSpPr/>
          <p:nvPr/>
        </p:nvCxnSpPr>
        <p:spPr>
          <a:xfrm>
            <a:off x="2156944" y="4791450"/>
            <a:ext cx="0" cy="213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7462F9D-6993-49B5-A2CB-2BC58984416A}"/>
              </a:ext>
            </a:extLst>
          </p:cNvPr>
          <p:cNvSpPr txBox="1"/>
          <p:nvPr/>
        </p:nvSpPr>
        <p:spPr>
          <a:xfrm>
            <a:off x="1828261" y="5001241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100 W</a:t>
            </a:r>
            <a:endParaRPr lang="en-US" sz="12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956F86-38CD-47C5-9BE5-9B91DB81FC5D}"/>
              </a:ext>
            </a:extLst>
          </p:cNvPr>
          <p:cNvSpPr/>
          <p:nvPr/>
        </p:nvSpPr>
        <p:spPr>
          <a:xfrm>
            <a:off x="2010839" y="1366981"/>
            <a:ext cx="7982899" cy="2439189"/>
          </a:xfrm>
          <a:custGeom>
            <a:avLst/>
            <a:gdLst>
              <a:gd name="connsiteX0" fmla="*/ 0 w 7777018"/>
              <a:gd name="connsiteY0" fmla="*/ 2687782 h 2687782"/>
              <a:gd name="connsiteX1" fmla="*/ 1588655 w 7777018"/>
              <a:gd name="connsiteY1" fmla="*/ 2586182 h 2687782"/>
              <a:gd name="connsiteX2" fmla="*/ 3001818 w 7777018"/>
              <a:gd name="connsiteY2" fmla="*/ 2179782 h 2687782"/>
              <a:gd name="connsiteX3" fmla="*/ 4922982 w 7777018"/>
              <a:gd name="connsiteY3" fmla="*/ 1524000 h 2687782"/>
              <a:gd name="connsiteX4" fmla="*/ 7777018 w 7777018"/>
              <a:gd name="connsiteY4" fmla="*/ 0 h 2687782"/>
              <a:gd name="connsiteX5" fmla="*/ 7777018 w 7777018"/>
              <a:gd name="connsiteY5" fmla="*/ 0 h 26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7018" h="2687782">
                <a:moveTo>
                  <a:pt x="0" y="2687782"/>
                </a:moveTo>
                <a:cubicBezTo>
                  <a:pt x="544176" y="2679315"/>
                  <a:pt x="1088352" y="2670849"/>
                  <a:pt x="1588655" y="2586182"/>
                </a:cubicBezTo>
                <a:cubicBezTo>
                  <a:pt x="2088958" y="2501515"/>
                  <a:pt x="2446097" y="2356812"/>
                  <a:pt x="3001818" y="2179782"/>
                </a:cubicBezTo>
                <a:cubicBezTo>
                  <a:pt x="3557539" y="2002752"/>
                  <a:pt x="4127115" y="1887297"/>
                  <a:pt x="4922982" y="1524000"/>
                </a:cubicBezTo>
                <a:cubicBezTo>
                  <a:pt x="5718849" y="1160703"/>
                  <a:pt x="7777018" y="0"/>
                  <a:pt x="7777018" y="0"/>
                </a:cubicBezTo>
                <a:lnTo>
                  <a:pt x="7777018" y="0"/>
                </a:lnTo>
              </a:path>
            </a:pathLst>
          </a:custGeom>
          <a:noFill/>
          <a:ln w="38100">
            <a:solidFill>
              <a:schemeClr val="accent1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1B3F921-4880-4338-9F79-9FDE806000C6}"/>
              </a:ext>
            </a:extLst>
          </p:cNvPr>
          <p:cNvSpPr/>
          <p:nvPr/>
        </p:nvSpPr>
        <p:spPr>
          <a:xfrm>
            <a:off x="2010839" y="2309459"/>
            <a:ext cx="7993127" cy="2439189"/>
          </a:xfrm>
          <a:custGeom>
            <a:avLst/>
            <a:gdLst>
              <a:gd name="connsiteX0" fmla="*/ 0 w 7777018"/>
              <a:gd name="connsiteY0" fmla="*/ 2687782 h 2687782"/>
              <a:gd name="connsiteX1" fmla="*/ 1588655 w 7777018"/>
              <a:gd name="connsiteY1" fmla="*/ 2586182 h 2687782"/>
              <a:gd name="connsiteX2" fmla="*/ 3001818 w 7777018"/>
              <a:gd name="connsiteY2" fmla="*/ 2179782 h 2687782"/>
              <a:gd name="connsiteX3" fmla="*/ 4922982 w 7777018"/>
              <a:gd name="connsiteY3" fmla="*/ 1524000 h 2687782"/>
              <a:gd name="connsiteX4" fmla="*/ 7777018 w 7777018"/>
              <a:gd name="connsiteY4" fmla="*/ 0 h 2687782"/>
              <a:gd name="connsiteX5" fmla="*/ 7777018 w 7777018"/>
              <a:gd name="connsiteY5" fmla="*/ 0 h 26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7018" h="2687782">
                <a:moveTo>
                  <a:pt x="0" y="2687782"/>
                </a:moveTo>
                <a:cubicBezTo>
                  <a:pt x="544176" y="2679315"/>
                  <a:pt x="1088352" y="2670849"/>
                  <a:pt x="1588655" y="2586182"/>
                </a:cubicBezTo>
                <a:cubicBezTo>
                  <a:pt x="2088958" y="2501515"/>
                  <a:pt x="2446097" y="2356812"/>
                  <a:pt x="3001818" y="2179782"/>
                </a:cubicBezTo>
                <a:cubicBezTo>
                  <a:pt x="3557539" y="2002752"/>
                  <a:pt x="4127115" y="1887297"/>
                  <a:pt x="4922982" y="1524000"/>
                </a:cubicBezTo>
                <a:cubicBezTo>
                  <a:pt x="5718849" y="1160703"/>
                  <a:pt x="7777018" y="0"/>
                  <a:pt x="7777018" y="0"/>
                </a:cubicBezTo>
                <a:lnTo>
                  <a:pt x="7777018" y="0"/>
                </a:lnTo>
              </a:path>
            </a:pathLst>
          </a:custGeom>
          <a:noFill/>
          <a:ln w="38100">
            <a:solidFill>
              <a:schemeClr val="tx2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950796" y="819155"/>
            <a:ext cx="2796886" cy="2947824"/>
          </a:xfrm>
          <a:prstGeom prst="roundRect">
            <a:avLst/>
          </a:prstGeom>
          <a:solidFill>
            <a:schemeClr val="accent1">
              <a:alpha val="76863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r>
              <a:rPr 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97D2E"/>
                </a:highlight>
              </a:rPr>
              <a:t>Totem Pole PFC + Resonant LLC</a:t>
            </a: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r>
              <a:rPr lang="en-US" sz="1600" b="1" dirty="0">
                <a:highlight>
                  <a:srgbClr val="E97D2E"/>
                </a:highlight>
              </a:rPr>
              <a:t>NCP1680 + NCP13992 + NCP4306</a:t>
            </a:r>
          </a:p>
          <a:p>
            <a:pPr algn="ctr"/>
            <a:endParaRPr lang="en-US" sz="1200" b="1" dirty="0">
              <a:highlight>
                <a:srgbClr val="E97D2E"/>
              </a:highlight>
            </a:endParaRPr>
          </a:p>
          <a:p>
            <a:pPr algn="ctr"/>
            <a:endParaRPr lang="en-US" sz="1200" dirty="0">
              <a:highlight>
                <a:srgbClr val="E97D2E"/>
              </a:highlight>
            </a:endParaRPr>
          </a:p>
          <a:p>
            <a:pPr algn="ctr"/>
            <a:r>
              <a:rPr lang="en-US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97D2E"/>
                </a:highlight>
              </a:rPr>
              <a:t>500 kHz, 93+ % eff.</a:t>
            </a:r>
          </a:p>
          <a:p>
            <a:pPr algn="ctr"/>
            <a:endParaRPr lang="en-US" sz="1200" dirty="0">
              <a:solidFill>
                <a:schemeClr val="bg1"/>
              </a:solidFill>
              <a:highlight>
                <a:srgbClr val="E97D2E"/>
              </a:highlight>
            </a:endParaRPr>
          </a:p>
          <a:p>
            <a:pPr algn="ctr"/>
            <a:endParaRPr lang="en-US" sz="1200" dirty="0">
              <a:solidFill>
                <a:schemeClr val="bg1"/>
              </a:solidFill>
              <a:highlight>
                <a:srgbClr val="E97D2E"/>
              </a:highlight>
            </a:endParaRPr>
          </a:p>
          <a:p>
            <a:pPr algn="ctr"/>
            <a:endParaRPr lang="en-US" sz="1200" dirty="0">
              <a:solidFill>
                <a:schemeClr val="bg1"/>
              </a:solidFill>
              <a:highlight>
                <a:srgbClr val="E97D2E"/>
              </a:highlight>
            </a:endParaRPr>
          </a:p>
          <a:p>
            <a:pPr algn="ctr"/>
            <a:endParaRPr lang="en-US" sz="1200" dirty="0">
              <a:solidFill>
                <a:schemeClr val="bg1"/>
              </a:solidFill>
              <a:highlight>
                <a:srgbClr val="E97D2E"/>
              </a:highlight>
            </a:endParaRPr>
          </a:p>
          <a:p>
            <a:pPr algn="ctr"/>
            <a:endParaRPr lang="en-US" sz="1200" dirty="0">
              <a:solidFill>
                <a:schemeClr val="bg1"/>
              </a:solidFill>
              <a:highlight>
                <a:srgbClr val="E97D2E"/>
              </a:highlight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85645" y="2824501"/>
            <a:ext cx="3747326" cy="914888"/>
          </a:xfrm>
          <a:prstGeom prst="roundRect">
            <a:avLst/>
          </a:prstGeom>
          <a:solidFill>
            <a:srgbClr val="7F7F7F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CrM</a:t>
            </a:r>
            <a:r>
              <a:rPr lang="en-US" sz="1200" b="1" dirty="0"/>
              <a:t> PFC + ACF 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NCP1623 + NCP1568 + NCP4306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200-400 kHz, 91+ % eff.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130649" y="3766979"/>
            <a:ext cx="2872116" cy="982137"/>
          </a:xfrm>
          <a:prstGeom prst="roundRect">
            <a:avLst/>
          </a:prstGeom>
          <a:solidFill>
            <a:srgbClr val="00457E"/>
          </a:solidFill>
          <a:ln>
            <a:solidFill>
              <a:srgbClr val="505C68">
                <a:alpha val="76863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CrM</a:t>
            </a:r>
            <a:r>
              <a:rPr lang="en-US" sz="1200" b="1" dirty="0"/>
              <a:t> PFC + HF QR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NCP1623 + NCP1345 + NCP4306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100-200 kHz, 90+ % eff.</a:t>
            </a:r>
            <a:r>
              <a:rPr lang="en-US" sz="1200" b="1" dirty="0"/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555E59-56D6-434B-8CB3-060450F80DFC}"/>
              </a:ext>
            </a:extLst>
          </p:cNvPr>
          <p:cNvSpPr txBox="1"/>
          <p:nvPr/>
        </p:nvSpPr>
        <p:spPr>
          <a:xfrm>
            <a:off x="9993738" y="117911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 err="1">
                <a:solidFill>
                  <a:schemeClr val="accent1"/>
                </a:solidFill>
              </a:rPr>
              <a:t>GaN’s</a:t>
            </a:r>
            <a:r>
              <a:rPr lang="en-US" dirty="0">
                <a:solidFill>
                  <a:schemeClr val="accent1"/>
                </a:solidFill>
              </a:rPr>
              <a:t> efficiency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285F08-4462-4C69-A726-D996F266B0F6}"/>
              </a:ext>
            </a:extLst>
          </p:cNvPr>
          <p:cNvSpPr txBox="1"/>
          <p:nvPr/>
        </p:nvSpPr>
        <p:spPr>
          <a:xfrm>
            <a:off x="9993738" y="213291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Silicon’s efficiency</a:t>
            </a:r>
          </a:p>
        </p:txBody>
      </p:sp>
      <p:pic>
        <p:nvPicPr>
          <p:cNvPr id="51" name="Picture 10" descr="The Best All-in-One PCs You Can Buy">
            <a:extLst>
              <a:ext uri="{FF2B5EF4-FFF2-40B4-BE49-F238E27FC236}">
                <a16:creationId xmlns:a16="http://schemas.microsoft.com/office/drawing/2014/main" id="{16C3BB13-CC32-4CF2-BEF6-4EA7B23FC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83" y="5926429"/>
            <a:ext cx="1100833" cy="7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America does not want China to dominate 5G mobile networks | The Economist">
            <a:extLst>
              <a:ext uri="{FF2B5EF4-FFF2-40B4-BE49-F238E27FC236}">
                <a16:creationId xmlns:a16="http://schemas.microsoft.com/office/drawing/2014/main" id="{54AB30BB-26A6-4910-B95C-B57F57B4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99" y="5305795"/>
            <a:ext cx="1229888" cy="9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ew certified USB Type-C cable power rating logos | ZDNet">
            <a:extLst>
              <a:ext uri="{FF2B5EF4-FFF2-40B4-BE49-F238E27FC236}">
                <a16:creationId xmlns:a16="http://schemas.microsoft.com/office/drawing/2014/main" id="{305A6113-D4A7-4DF3-ADE1-CEBA5E39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26" y="5127103"/>
            <a:ext cx="1473194" cy="8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s A Hot Battery Charger Normal and Can It Damage Phone Battery | by Carrie  Tsai - Neway | Medium">
            <a:extLst>
              <a:ext uri="{FF2B5EF4-FFF2-40B4-BE49-F238E27FC236}">
                <a16:creationId xmlns:a16="http://schemas.microsoft.com/office/drawing/2014/main" id="{CCCC2A84-98D6-4580-AF0F-D9A4BFB6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88" y="5101199"/>
            <a:ext cx="1375370" cy="8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The ebike Battery has evolved - ebikeuser">
            <a:extLst>
              <a:ext uri="{FF2B5EF4-FFF2-40B4-BE49-F238E27FC236}">
                <a16:creationId xmlns:a16="http://schemas.microsoft.com/office/drawing/2014/main" id="{7B30815F-6878-4346-9ECC-CD499E45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15" y="4954250"/>
            <a:ext cx="903818" cy="9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FFE4AA-5A3C-4AEE-81EC-DD4F8A82A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9766" y="5904607"/>
            <a:ext cx="1269917" cy="79844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36535E-7D01-4383-A41E-B8BCEEC6E525}"/>
              </a:ext>
            </a:extLst>
          </p:cNvPr>
          <p:cNvCxnSpPr/>
          <p:nvPr/>
        </p:nvCxnSpPr>
        <p:spPr>
          <a:xfrm>
            <a:off x="10334171" y="4795179"/>
            <a:ext cx="0" cy="213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F2FF11-4126-4C4D-9898-A3C007A83C79}"/>
              </a:ext>
            </a:extLst>
          </p:cNvPr>
          <p:cNvSpPr txBox="1"/>
          <p:nvPr/>
        </p:nvSpPr>
        <p:spPr>
          <a:xfrm>
            <a:off x="10144913" y="5021727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kW</a:t>
            </a:r>
            <a:endParaRPr lang="en-US" sz="12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 descr="EON17-X Gaming Laptop With Desktop GPU | ORIGIN PC">
            <a:extLst>
              <a:ext uri="{FF2B5EF4-FFF2-40B4-BE49-F238E27FC236}">
                <a16:creationId xmlns:a16="http://schemas.microsoft.com/office/drawing/2014/main" id="{50F30256-4148-4820-AD0F-30A97F79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66" y="5000544"/>
            <a:ext cx="1629991" cy="8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8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78" y="19172"/>
            <a:ext cx="11231880" cy="698485"/>
          </a:xfrm>
        </p:spPr>
        <p:txBody>
          <a:bodyPr/>
          <a:lstStyle/>
          <a:p>
            <a:r>
              <a:rPr lang="en-US" dirty="0"/>
              <a:t>Why Totem Pole PFC?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96" y="1115895"/>
            <a:ext cx="7042144" cy="396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011" y="5455110"/>
            <a:ext cx="1119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Efficiency of the PFC boost stage &amp;  LLC stage have plateaued. Bridge diodes are the major source of power loss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95644" y="1152769"/>
            <a:ext cx="3966856" cy="1981200"/>
            <a:chOff x="228600" y="761101"/>
            <a:chExt cx="3966856" cy="1981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1" t="32713" b="25427"/>
            <a:stretch/>
          </p:blipFill>
          <p:spPr>
            <a:xfrm>
              <a:off x="228600" y="762000"/>
              <a:ext cx="3966856" cy="19803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5456" y="761101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240 AIO EVB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8039" y="3228850"/>
            <a:ext cx="2508875" cy="1954866"/>
            <a:chOff x="6330325" y="2532232"/>
            <a:chExt cx="2508875" cy="19548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4500" r="21372" b="23838"/>
            <a:stretch/>
          </p:blipFill>
          <p:spPr>
            <a:xfrm>
              <a:off x="6406525" y="2532232"/>
              <a:ext cx="2356475" cy="195486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30325" y="2590800"/>
              <a:ext cx="2508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NCP1631 PFC EVB</a:t>
              </a:r>
            </a:p>
          </p:txBody>
        </p:sp>
      </p:grp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10148615" y="1644294"/>
            <a:ext cx="269857" cy="19575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9372098" y="4061779"/>
            <a:ext cx="875379" cy="1854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283543" y="3749562"/>
            <a:ext cx="167079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Diode bridge with heat sink</a:t>
            </a:r>
          </a:p>
        </p:txBody>
      </p:sp>
    </p:spTree>
    <p:extLst>
      <p:ext uri="{BB962C8B-B14F-4D97-AF65-F5344CB8AC3E}">
        <p14:creationId xmlns:p14="http://schemas.microsoft.com/office/powerpoint/2010/main" val="405919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018" y="599419"/>
            <a:ext cx="5804647" cy="4011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286" y="4806869"/>
            <a:ext cx="11190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5985"/>
                </a:solidFill>
              </a:rPr>
              <a:t>Replace input bridge diodes with FETs.  </a:t>
            </a:r>
            <a:r>
              <a:rPr lang="en-US" u="sng" dirty="0">
                <a:solidFill>
                  <a:srgbClr val="2C5985"/>
                </a:solidFill>
              </a:rPr>
              <a:t>All diodes have to be replaced with  ~ 50 m</a:t>
            </a:r>
            <a:r>
              <a:rPr lang="el-GR" u="sng" dirty="0">
                <a:solidFill>
                  <a:srgbClr val="2C5985"/>
                </a:solidFill>
              </a:rPr>
              <a:t>Ω</a:t>
            </a:r>
            <a:r>
              <a:rPr lang="en-US" u="sng" dirty="0">
                <a:solidFill>
                  <a:srgbClr val="2C5985"/>
                </a:solidFill>
              </a:rPr>
              <a:t>, 650 V FETs </a:t>
            </a:r>
          </a:p>
          <a:p>
            <a:pPr algn="l"/>
            <a:endParaRPr lang="en-US" dirty="0">
              <a:solidFill>
                <a:srgbClr val="2C598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5985"/>
                </a:solidFill>
              </a:rPr>
              <a:t>2 FETs in the ‘bridge’ and 1 FET in the boost stage always conducting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C598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5985"/>
                </a:solidFill>
              </a:rPr>
              <a:t>MOSFET marketer’s dream come true!! 6 HV FETs!!!</a:t>
            </a:r>
          </a:p>
          <a:p>
            <a:endParaRPr lang="en-US" dirty="0">
              <a:solidFill>
                <a:srgbClr val="2C598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170057" y="1516614"/>
            <a:ext cx="1221775" cy="50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2886979" y="2017059"/>
            <a:ext cx="743727" cy="587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75338" y="947227"/>
            <a:ext cx="2836161" cy="1210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Active bridge solution is costly and clunky</a:t>
            </a:r>
          </a:p>
        </p:txBody>
      </p:sp>
      <p:sp>
        <p:nvSpPr>
          <p:cNvPr id="18" name="Oval 17"/>
          <p:cNvSpPr/>
          <p:nvPr/>
        </p:nvSpPr>
        <p:spPr>
          <a:xfrm>
            <a:off x="8508583" y="886217"/>
            <a:ext cx="3569117" cy="1210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Body diode of Synchronous FET prevents CCM operation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2500" y="1"/>
            <a:ext cx="1123188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accent5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How to Make Boost PFC More Efficient?</a:t>
            </a:r>
          </a:p>
        </p:txBody>
      </p:sp>
    </p:spTree>
    <p:extLst>
      <p:ext uri="{BB962C8B-B14F-4D97-AF65-F5344CB8AC3E}">
        <p14:creationId xmlns:p14="http://schemas.microsoft.com/office/powerpoint/2010/main" val="399249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83" y="5387457"/>
            <a:ext cx="11904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Totem Pole is an elegant 4 switch boost solution that reduces number of components in the current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 FET in the “diode” section (Low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Freq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leg) and 1 FET in the boost section conducting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71" y="554691"/>
            <a:ext cx="9506858" cy="49084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2500" y="1"/>
            <a:ext cx="1123188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accent5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Bridgeless Totem Pole PFC</a:t>
            </a:r>
          </a:p>
        </p:txBody>
      </p:sp>
    </p:spTree>
    <p:extLst>
      <p:ext uri="{BB962C8B-B14F-4D97-AF65-F5344CB8AC3E}">
        <p14:creationId xmlns:p14="http://schemas.microsoft.com/office/powerpoint/2010/main" val="419190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03" y="7604"/>
            <a:ext cx="11231880" cy="698485"/>
          </a:xfrm>
        </p:spPr>
        <p:txBody>
          <a:bodyPr/>
          <a:lstStyle/>
          <a:p>
            <a:r>
              <a:rPr lang="en-US" dirty="0"/>
              <a:t>NCP1680 Bridgeless Totem Pole </a:t>
            </a:r>
            <a:r>
              <a:rPr lang="en-US" dirty="0" err="1"/>
              <a:t>CrM</a:t>
            </a:r>
            <a:r>
              <a:rPr lang="en-US" dirty="0"/>
              <a:t> PFC Controller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3400" y="1086136"/>
            <a:ext cx="11125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The NCP1680 is a </a:t>
            </a:r>
            <a:r>
              <a:rPr lang="en-US" sz="1200" dirty="0" err="1">
                <a:solidFill>
                  <a:srgbClr val="000000"/>
                </a:solidFill>
              </a:rPr>
              <a:t>CrM</a:t>
            </a:r>
            <a:r>
              <a:rPr lang="en-US" sz="1200" dirty="0">
                <a:solidFill>
                  <a:srgbClr val="000000"/>
                </a:solidFill>
              </a:rPr>
              <a:t> Totem Pole PFC Controller capable constant on time </a:t>
            </a:r>
            <a:r>
              <a:rPr lang="en-US" sz="1200" dirty="0" err="1">
                <a:solidFill>
                  <a:srgbClr val="000000"/>
                </a:solidFill>
              </a:rPr>
              <a:t>CrM</a:t>
            </a:r>
            <a:r>
              <a:rPr lang="en-US" sz="1200" dirty="0">
                <a:solidFill>
                  <a:srgbClr val="000000"/>
                </a:solidFill>
              </a:rPr>
              <a:t> and valley synchronized frequency </a:t>
            </a:r>
            <a:r>
              <a:rPr lang="en-US" sz="1200" dirty="0" err="1">
                <a:solidFill>
                  <a:srgbClr val="000000"/>
                </a:solidFill>
              </a:rPr>
              <a:t>foldback</a:t>
            </a:r>
            <a:r>
              <a:rPr lang="en-US" sz="1200" dirty="0">
                <a:solidFill>
                  <a:srgbClr val="000000"/>
                </a:solidFill>
              </a:rPr>
              <a:t> for optimized efficiency across the entire load range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. With proprietary current sensing architectures and proven control algorithms the NCP1680 allows for a cost-effective solution without jeopardizing performance.   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6589" y="2076774"/>
            <a:ext cx="3214511" cy="145912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Constant on-time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CrM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 architecture </a:t>
            </a:r>
          </a:p>
          <a:p>
            <a:pPr>
              <a:buClr>
                <a:srgbClr val="333399"/>
              </a:buClr>
              <a:buSzPct val="80000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    w. valley switching during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foldback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Novel Current Sense scheme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Line polarity detection 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Novel valley sense scheme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Control loop Internally compensated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	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25050" y="2104845"/>
            <a:ext cx="2587657" cy="145912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Optimized performance across power levels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Cycle-by-cycle current limit </a:t>
            </a:r>
          </a:p>
          <a:p>
            <a:pPr>
              <a:buClr>
                <a:srgbClr val="333399"/>
              </a:buClr>
              <a:buSzPct val="80000"/>
            </a:pPr>
            <a:r>
              <a:rPr lang="en-US" sz="1200" dirty="0">
                <a:solidFill>
                  <a:srgbClr val="000000"/>
                </a:solidFill>
              </a:rPr>
              <a:t>     w/o hall effect sensor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Removes external components;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3237" y="3961124"/>
            <a:ext cx="5715617" cy="1371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Two low voltage pins for sensing and recreating half-wave sinusoid. 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DCM with valley synchronized turn-on for improved light load efficiency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Zero Current Detection for CrM Operation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Integrated Digital voltage loop control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2300" y="5388476"/>
            <a:ext cx="5437492" cy="83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Telecom 5G / Networking Power Supplies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Industrial Power Supplies 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Computing Power Supplies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Gaming Console Power Supplies</a:t>
            </a:r>
          </a:p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UHD TV Power Supplies</a:t>
            </a:r>
          </a:p>
        </p:txBody>
      </p:sp>
      <p:cxnSp>
        <p:nvCxnSpPr>
          <p:cNvPr id="11" name="Straight Connector 26"/>
          <p:cNvCxnSpPr>
            <a:cxnSpLocks noChangeShapeType="1"/>
          </p:cNvCxnSpPr>
          <p:nvPr/>
        </p:nvCxnSpPr>
        <p:spPr bwMode="auto">
          <a:xfrm>
            <a:off x="6124244" y="1835436"/>
            <a:ext cx="0" cy="4279900"/>
          </a:xfrm>
          <a:prstGeom prst="line">
            <a:avLst/>
          </a:prstGeom>
          <a:noFill/>
          <a:ln w="38100" algn="ctr">
            <a:solidFill>
              <a:srgbClr val="00457E"/>
            </a:solidFill>
            <a:round/>
            <a:headEnd/>
            <a:tailEnd type="none" w="med" len="med"/>
          </a:ln>
        </p:spPr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8886" y="781336"/>
            <a:ext cx="11125200" cy="3048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/>
              <a:t>Value Proposition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17480" y="1799233"/>
            <a:ext cx="2540142" cy="29051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375986" y="1799233"/>
            <a:ext cx="2649502" cy="29051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Benefits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213145" y="1799233"/>
            <a:ext cx="5430941" cy="29051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Device Pin-Out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219842" y="5103768"/>
            <a:ext cx="5424243" cy="301714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Ordering &amp; Package information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17480" y="3639218"/>
            <a:ext cx="5495228" cy="276866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Other Features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7480" y="5118283"/>
            <a:ext cx="5512175" cy="295348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Market &amp; Applications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9285915" y="5578976"/>
            <a:ext cx="20354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buClr>
                <a:srgbClr val="333399"/>
              </a:buClr>
              <a:buSzPct val="80000"/>
            </a:pPr>
            <a:r>
              <a:rPr lang="en-US" altLang="en-US" dirty="0">
                <a:solidFill>
                  <a:srgbClr val="FF0000"/>
                </a:solidFill>
              </a:rPr>
              <a:t>Multiple Patents Issued/Pending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337917" y="5518150"/>
            <a:ext cx="2288221" cy="83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625" indent="-174625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SOIC-16</a:t>
            </a:r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13" y="2129743"/>
            <a:ext cx="3404930" cy="2861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17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2412" y="1555045"/>
            <a:ext cx="4336114" cy="412027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solution on the market</a:t>
            </a:r>
          </a:p>
          <a:p>
            <a:pPr algn="ctr"/>
            <a:r>
              <a:rPr lang="en-US" sz="2800" dirty="0"/>
              <a:t>MCU based solution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complex design, high BOM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need software code development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costly current sensing method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Totem Pole PFC market scenario – </a:t>
            </a:r>
            <a:r>
              <a:rPr lang="en-US" dirty="0" err="1"/>
              <a:t>onsemi’s</a:t>
            </a:r>
            <a:r>
              <a:rPr lang="en-US" dirty="0"/>
              <a:t> advantages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17203" y="1629400"/>
            <a:ext cx="4336115" cy="398406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NCP1680/1</a:t>
            </a:r>
          </a:p>
          <a:p>
            <a:pPr algn="l"/>
            <a:r>
              <a:rPr lang="en-US" sz="2800" dirty="0">
                <a:solidFill>
                  <a:schemeClr val="lt1"/>
                </a:solidFill>
              </a:rPr>
              <a:t>Industry’s first mixed signal controller for Totem Pole PFC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lt1"/>
                </a:solidFill>
              </a:rPr>
              <a:t>optimal BOM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lt1"/>
                </a:solidFill>
              </a:rPr>
              <a:t>faster development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lt1"/>
                </a:solidFill>
              </a:rPr>
              <a:t>cost effective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CF70C-CB95-444F-B5B2-C0547543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4" y="2710326"/>
            <a:ext cx="534496" cy="46768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94B741-78F7-4AEF-A34D-518B07563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2" t="1012" r="23515" b="9202"/>
          <a:stretch/>
        </p:blipFill>
        <p:spPr>
          <a:xfrm>
            <a:off x="362204" y="3985229"/>
            <a:ext cx="902225" cy="82461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4B3BD3-C484-407F-86A4-44DACCCF4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71" y="3291188"/>
            <a:ext cx="639489" cy="699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11021C-7211-4D9A-AF9D-71CA9DB34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318" y="2933803"/>
            <a:ext cx="1362760" cy="136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47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2808712" y="4352156"/>
            <a:ext cx="627908" cy="4435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83846" y="4470129"/>
            <a:ext cx="1352775" cy="3464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85731" y="4285450"/>
            <a:ext cx="435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1830" y="449670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Vin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5275" y="894"/>
            <a:ext cx="11126989" cy="685621"/>
          </a:xfrm>
        </p:spPr>
        <p:txBody>
          <a:bodyPr/>
          <a:lstStyle/>
          <a:p>
            <a:r>
              <a:rPr lang="en-US" dirty="0"/>
              <a:t>300 W TP PFC &amp; LLC Ultra High Density Design</a:t>
            </a:r>
            <a:endParaRPr lang="en-US" altLang="en-US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49146" y="1027739"/>
            <a:ext cx="11269902" cy="87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300" dirty="0">
                <a:cs typeface="Arial" panose="020B0604020202020204" pitchFamily="34" charset="0"/>
              </a:rPr>
              <a:t>This design is based on NCP1680 </a:t>
            </a:r>
            <a:r>
              <a:rPr lang="en-US" altLang="en-US" sz="1300" dirty="0" err="1">
                <a:cs typeface="Arial" panose="020B0604020202020204" pitchFamily="34" charset="0"/>
              </a:rPr>
              <a:t>CrM</a:t>
            </a:r>
            <a:r>
              <a:rPr lang="en-US" altLang="en-US" sz="1300" dirty="0">
                <a:cs typeface="Arial" panose="020B0604020202020204" pitchFamily="34" charset="0"/>
              </a:rPr>
              <a:t> TP PFC, NCP13994 Resonant LLC operating @ 500 kHz and NCP4306 SR controller. </a:t>
            </a:r>
            <a:r>
              <a:rPr lang="en-US" altLang="en-US" sz="1300" dirty="0" err="1">
                <a:cs typeface="Arial" panose="020B0604020202020204" pitchFamily="34" charset="0"/>
              </a:rPr>
              <a:t>GaN</a:t>
            </a:r>
            <a:r>
              <a:rPr lang="en-US" altLang="en-US" sz="1300" dirty="0">
                <a:cs typeface="Arial" panose="020B0604020202020204" pitchFamily="34" charset="0"/>
              </a:rPr>
              <a:t> HEMT is employed as the power switches for totem pole PFC’s fast leg and resonant LLC 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49147" y="1913913"/>
            <a:ext cx="5997601" cy="356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AC input from 90 V to 265 V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Output voltage 20 V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Max output power: 330 W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Bridgeless Totem-pole </a:t>
            </a:r>
            <a:r>
              <a:rPr lang="en-US" altLang="en-US" sz="12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CrM</a:t>
            </a: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PFC with NCP1680 </a:t>
            </a: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TP PFC fast-leg stage with 650 V/ 50 m</a:t>
            </a:r>
            <a:r>
              <a:rPr lang="el-GR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Ω</a:t>
            </a: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integrated driver-</a:t>
            </a:r>
            <a:r>
              <a:rPr lang="en-US" altLang="en-US" sz="12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GaN</a:t>
            </a:r>
            <a:endParaRPr lang="en-US" altLang="en-US" sz="12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LLC HB stage with 650 V/ 150 m</a:t>
            </a:r>
            <a:r>
              <a:rPr lang="el-GR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Ω</a:t>
            </a: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integrated driver-</a:t>
            </a:r>
            <a:r>
              <a:rPr lang="en-US" altLang="en-US" sz="12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GaN</a:t>
            </a:r>
            <a:endParaRPr lang="en-US" altLang="en-US" sz="12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Average efficiency: 92.6 % @ 110 Vac, 93.7 @ 230 Vac</a:t>
            </a: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Full load efficiency: &gt;93 % @ 110 Vac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PCB size: 134 mm x 62 mm x 18mm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Volume: 9.12 inch</a:t>
            </a:r>
            <a:r>
              <a:rPr lang="en-US" altLang="en-US" sz="1200" baseline="30000" dirty="0">
                <a:latin typeface="Arial" panose="020B0604020202020204" pitchFamily="34" charset="0"/>
                <a:ea typeface="MS PGothic" panose="020B0600070205080204" pitchFamily="34" charset="-128"/>
              </a:rPr>
              <a:t>3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Power density: &gt;36W/ inch</a:t>
            </a:r>
            <a:r>
              <a:rPr lang="en-US" altLang="en-US" sz="1200" baseline="30000" dirty="0">
                <a:latin typeface="Arial" panose="020B0604020202020204" pitchFamily="34" charset="0"/>
                <a:ea typeface="MS PGothic" panose="020B0600070205080204" pitchFamily="34" charset="-128"/>
              </a:rPr>
              <a:t>3 </a:t>
            </a: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including line socket</a:t>
            </a: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Modular design allows flexibility for power scaling or enhancing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Small size with compact design based on simple 2-layers PCBs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Primary side protections: line UVP/ OVP, bulk UVP/OVP, options for OTP 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Output OVP</a:t>
            </a:r>
          </a:p>
          <a:p>
            <a:pPr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Output OCP and SCP </a:t>
            </a:r>
          </a:p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</a:pPr>
            <a:endParaRPr lang="en-US" altLang="en-US" sz="12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buClr>
                <a:schemeClr val="accent2"/>
              </a:buClr>
              <a:buSzPct val="80000"/>
            </a:pPr>
            <a:endParaRPr lang="en-US" altLang="en-US" sz="1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5018" y="5765194"/>
            <a:ext cx="5843653" cy="54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chemeClr val="accent2"/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en-US" sz="1300" dirty="0">
                <a:cs typeface="Arial" pitchFamily="34" charset="0"/>
              </a:rPr>
              <a:t>Gaming Laptop computer</a:t>
            </a:r>
          </a:p>
          <a:p>
            <a:pPr>
              <a:buClr>
                <a:schemeClr val="accent2"/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en-US" sz="1300" dirty="0">
                <a:cs typeface="Arial" pitchFamily="34" charset="0"/>
              </a:rPr>
              <a:t>Smart TV’s, Consoles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1843" y="5458886"/>
            <a:ext cx="5856350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Market &amp; Applications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87237" y="1609194"/>
            <a:ext cx="5830956" cy="3047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Specifications and Features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87236" y="686515"/>
            <a:ext cx="11231812" cy="3047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Value Proposition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446747" y="1609194"/>
            <a:ext cx="5272302" cy="3047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Demoboard Photo</a:t>
            </a: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6446748" y="1609195"/>
            <a:ext cx="1587" cy="42676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99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A7DF89E-3103-4835-BDE8-659ABDAF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55" y="3005838"/>
            <a:ext cx="5303980" cy="393835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2F2AB90-1FFD-474E-98F3-7527B51D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059" y="1881916"/>
            <a:ext cx="4493141" cy="2773920"/>
          </a:xfrm>
          <a:prstGeom prst="rect">
            <a:avLst/>
          </a:prstGeom>
        </p:spPr>
      </p:pic>
      <p:pic>
        <p:nvPicPr>
          <p:cNvPr id="23" name="Picture 6" descr="The Best OLED TVs 2021: Best OLED TV Deals Online – The Hollywood Reporter">
            <a:extLst>
              <a:ext uri="{FF2B5EF4-FFF2-40B4-BE49-F238E27FC236}">
                <a16:creationId xmlns:a16="http://schemas.microsoft.com/office/drawing/2014/main" id="{555BF9CD-95D6-4ECD-81B8-5FBFA2FE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07" y="5818426"/>
            <a:ext cx="1263483" cy="7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EON17-X Gaming Laptop With Desktop GPU | ORIGIN PC">
            <a:extLst>
              <a:ext uri="{FF2B5EF4-FFF2-40B4-BE49-F238E27FC236}">
                <a16:creationId xmlns:a16="http://schemas.microsoft.com/office/drawing/2014/main" id="{87EC88A9-0A34-4E7E-B9F9-DBD51E07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23" y="5792836"/>
            <a:ext cx="1644627" cy="88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5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4A0B92-573C-4A12-9B8D-B1AEFC7D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Diagram of Totem Pole PPFC Stage</a:t>
            </a:r>
            <a:endParaRPr lang="sk-S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841F2-8BB4-46EF-807E-487E721AAA7E}"/>
              </a:ext>
            </a:extLst>
          </p:cNvPr>
          <p:cNvSpPr/>
          <p:nvPr/>
        </p:nvSpPr>
        <p:spPr>
          <a:xfrm>
            <a:off x="0" y="792547"/>
            <a:ext cx="4408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Input EMI Filter block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263875-B5B3-45E0-8F66-77453C28CC25}"/>
              </a:ext>
            </a:extLst>
          </p:cNvPr>
          <p:cNvSpPr/>
          <p:nvPr/>
        </p:nvSpPr>
        <p:spPr>
          <a:xfrm>
            <a:off x="6488469" y="766004"/>
            <a:ext cx="4408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Fast-leg + Level shifter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FDC880-FD6A-4B47-897E-F49631FA6339}"/>
              </a:ext>
            </a:extLst>
          </p:cNvPr>
          <p:cNvSpPr/>
          <p:nvPr/>
        </p:nvSpPr>
        <p:spPr>
          <a:xfrm>
            <a:off x="-628131" y="3540772"/>
            <a:ext cx="4408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Slow-leg + Driver</a:t>
            </a:r>
            <a:endParaRPr lang="sk-SK" dirty="0">
              <a:solidFill>
                <a:schemeClr val="accent2"/>
              </a:solidFill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C55C6EA3-1E70-4E8A-B781-0B7C8A566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0" y="3998936"/>
            <a:ext cx="5400000" cy="2368819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3F92F4DC-9A61-4158-8731-044884702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109" y="1135336"/>
            <a:ext cx="7151940" cy="277476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B858AA9-86CA-4AB5-8DB8-7A34C0594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51" y="1133788"/>
            <a:ext cx="4289102" cy="1895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47641-B038-4F8A-AC3B-E44DF2342BF5}"/>
              </a:ext>
            </a:extLst>
          </p:cNvPr>
          <p:cNvSpPr txBox="1"/>
          <p:nvPr/>
        </p:nvSpPr>
        <p:spPr>
          <a:xfrm flipH="1">
            <a:off x="8168616" y="1391116"/>
            <a:ext cx="499133" cy="42855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800" dirty="0"/>
              <a:t>Integrated </a:t>
            </a:r>
          </a:p>
          <a:p>
            <a:pPr algn="l"/>
            <a:r>
              <a:rPr lang="en-US" sz="800" dirty="0"/>
              <a:t>driver </a:t>
            </a:r>
          </a:p>
          <a:p>
            <a:pPr algn="l"/>
            <a:r>
              <a:rPr lang="en-US" sz="800" dirty="0" err="1"/>
              <a:t>GaN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C34D-8119-4DE6-8CA1-9BAC9E399E5A}"/>
              </a:ext>
            </a:extLst>
          </p:cNvPr>
          <p:cNvSpPr txBox="1"/>
          <p:nvPr/>
        </p:nvSpPr>
        <p:spPr>
          <a:xfrm flipH="1">
            <a:off x="8168613" y="2131853"/>
            <a:ext cx="499134" cy="30654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800" dirty="0"/>
              <a:t>Integrated </a:t>
            </a:r>
          </a:p>
          <a:p>
            <a:pPr algn="l"/>
            <a:r>
              <a:rPr lang="en-US" sz="800" dirty="0"/>
              <a:t>driver </a:t>
            </a:r>
          </a:p>
          <a:p>
            <a:pPr algn="l"/>
            <a:r>
              <a:rPr lang="en-US" sz="800" dirty="0" err="1"/>
              <a:t>GaN</a:t>
            </a:r>
            <a:endParaRPr lang="en-US" sz="800" dirty="0"/>
          </a:p>
        </p:txBody>
      </p:sp>
      <p:pic>
        <p:nvPicPr>
          <p:cNvPr id="14" name="Obrázok 5">
            <a:extLst>
              <a:ext uri="{FF2B5EF4-FFF2-40B4-BE49-F238E27FC236}">
                <a16:creationId xmlns:a16="http://schemas.microsoft.com/office/drawing/2014/main" id="{4079E31E-2347-4C0F-89C5-5D9E6161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803" y="3873016"/>
            <a:ext cx="5450246" cy="29849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3203034"/>
      </p:ext>
    </p:extLst>
  </p:cSld>
  <p:clrMapOvr>
    <a:masterClrMapping/>
  </p:clrMapOvr>
</p:sld>
</file>

<file path=ppt/theme/theme1.xml><?xml version="1.0" encoding="utf-8"?>
<a:theme xmlns:a="http://schemas.openxmlformats.org/drawingml/2006/main" name="Public Information">
  <a:themeElements>
    <a:clrScheme name="onsemi colors">
      <a:dk1>
        <a:srgbClr val="000000"/>
      </a:dk1>
      <a:lt1>
        <a:srgbClr val="FFFFFF"/>
      </a:lt1>
      <a:dk2>
        <a:srgbClr val="3A4D54"/>
      </a:dk2>
      <a:lt2>
        <a:srgbClr val="B6BABF"/>
      </a:lt2>
      <a:accent1>
        <a:srgbClr val="E97D2E"/>
      </a:accent1>
      <a:accent2>
        <a:srgbClr val="6F8090"/>
      </a:accent2>
      <a:accent3>
        <a:srgbClr val="B6BABF"/>
      </a:accent3>
      <a:accent4>
        <a:srgbClr val="3A4D54"/>
      </a:accent4>
      <a:accent5>
        <a:srgbClr val="FFFFFF"/>
      </a:accent5>
      <a:accent6>
        <a:srgbClr val="276990"/>
      </a:accent6>
      <a:hlink>
        <a:srgbClr val="E97D2E"/>
      </a:hlink>
      <a:folHlink>
        <a:srgbClr val="E97D2E"/>
      </a:folHlink>
    </a:clrScheme>
    <a:fontScheme name="Inter">
      <a:maj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nal Use Only">
  <a:themeElements>
    <a:clrScheme name="onsemi colors">
      <a:dk1>
        <a:srgbClr val="000000"/>
      </a:dk1>
      <a:lt1>
        <a:srgbClr val="FFFFFF"/>
      </a:lt1>
      <a:dk2>
        <a:srgbClr val="3A4D54"/>
      </a:dk2>
      <a:lt2>
        <a:srgbClr val="B6BABF"/>
      </a:lt2>
      <a:accent1>
        <a:srgbClr val="E97D2E"/>
      </a:accent1>
      <a:accent2>
        <a:srgbClr val="6F8090"/>
      </a:accent2>
      <a:accent3>
        <a:srgbClr val="B6BABF"/>
      </a:accent3>
      <a:accent4>
        <a:srgbClr val="3A4D54"/>
      </a:accent4>
      <a:accent5>
        <a:srgbClr val="FFFFFF"/>
      </a:accent5>
      <a:accent6>
        <a:srgbClr val="276990"/>
      </a:accent6>
      <a:hlink>
        <a:srgbClr val="E97D2E"/>
      </a:hlink>
      <a:folHlink>
        <a:srgbClr val="E97D2E"/>
      </a:folHlink>
    </a:clrScheme>
    <a:fontScheme name="Inter">
      <a:maj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fidential">
  <a:themeElements>
    <a:clrScheme name="onsemi colors">
      <a:dk1>
        <a:srgbClr val="000000"/>
      </a:dk1>
      <a:lt1>
        <a:srgbClr val="FFFFFF"/>
      </a:lt1>
      <a:dk2>
        <a:srgbClr val="3A4D54"/>
      </a:dk2>
      <a:lt2>
        <a:srgbClr val="B6BABF"/>
      </a:lt2>
      <a:accent1>
        <a:srgbClr val="E97D2E"/>
      </a:accent1>
      <a:accent2>
        <a:srgbClr val="6F8090"/>
      </a:accent2>
      <a:accent3>
        <a:srgbClr val="B6BABF"/>
      </a:accent3>
      <a:accent4>
        <a:srgbClr val="3A4D54"/>
      </a:accent4>
      <a:accent5>
        <a:srgbClr val="FFFFFF"/>
      </a:accent5>
      <a:accent6>
        <a:srgbClr val="276990"/>
      </a:accent6>
      <a:hlink>
        <a:srgbClr val="E97D2E"/>
      </a:hlink>
      <a:folHlink>
        <a:srgbClr val="E97D2E"/>
      </a:folHlink>
    </a:clrScheme>
    <a:fontScheme name="Inter">
      <a:maj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4678c56-0b70-41a7-9cf0-17b28b6c32bd">F4YVM2C5QEYC-631468080-54</_dlc_DocId>
    <_dlc_DocIdUrl xmlns="e4678c56-0b70-41a7-9cf0-17b28b6c32bd">
      <Url>http://theconnection.onsemi.com/sm/mc/_layouts/15/DocIdRedir.aspx?ID=F4YVM2C5QEYC-631468080-54</Url>
      <Description>F4YVM2C5QEYC-631468080-54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2A9054086F0942B3853AFC0E787513" ma:contentTypeVersion="3" ma:contentTypeDescription="Create a new document." ma:contentTypeScope="" ma:versionID="4c7a760a323f5a68a6512d89a72e4fe4">
  <xsd:schema xmlns:xsd="http://www.w3.org/2001/XMLSchema" xmlns:xs="http://www.w3.org/2001/XMLSchema" xmlns:p="http://schemas.microsoft.com/office/2006/metadata/properties" xmlns:ns2="e4678c56-0b70-41a7-9cf0-17b28b6c32bd" targetNamespace="http://schemas.microsoft.com/office/2006/metadata/properties" ma:root="true" ma:fieldsID="08cc4399a8feb847a802c6ab2e823d6b" ns2:_="">
    <xsd:import namespace="e4678c56-0b70-41a7-9cf0-17b28b6c32b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78c56-0b70-41a7-9cf0-17b28b6c32b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C6E6404-E1B9-4809-898E-D71D7C3E1EB3}">
  <ds:schemaRefs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e4678c56-0b70-41a7-9cf0-17b28b6c32bd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5F33DB-83AF-4B88-9493-66D9606D53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0455E5-6EF0-46C9-81A0-9F59CFBFD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678c56-0b70-41a7-9cf0-17b28b6c3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D154922-4117-4276-B8C7-65F8F125637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1174</Words>
  <Application>Microsoft Office PowerPoint</Application>
  <PresentationFormat>Widescreen</PresentationFormat>
  <Paragraphs>174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</vt:lpstr>
      <vt:lpstr>Wingdings</vt:lpstr>
      <vt:lpstr>Helvetica 45 Light</vt:lpstr>
      <vt:lpstr>Inter</vt:lpstr>
      <vt:lpstr>Helvetica</vt:lpstr>
      <vt:lpstr>Arial</vt:lpstr>
      <vt:lpstr>Inter Medium</vt:lpstr>
      <vt:lpstr>Franklin Gothic Book</vt:lpstr>
      <vt:lpstr>Public Information</vt:lpstr>
      <vt:lpstr>Internal Use Only</vt:lpstr>
      <vt:lpstr>Confidential</vt:lpstr>
      <vt:lpstr>Meeting Challenging Power Density Requirement with 300 W Totem Pole PFC &amp; LLC Design</vt:lpstr>
      <vt:lpstr>Power Density &amp; Efficiency for AC-DC Power Getting Tougher </vt:lpstr>
      <vt:lpstr>Why Totem Pole PFC?</vt:lpstr>
      <vt:lpstr>PowerPoint Presentation</vt:lpstr>
      <vt:lpstr>PowerPoint Presentation</vt:lpstr>
      <vt:lpstr>NCP1680 Bridgeless Totem Pole CrM PFC Controller</vt:lpstr>
      <vt:lpstr>Totem Pole PFC market scenario – onsemi’s advantages </vt:lpstr>
      <vt:lpstr>300 W TP PFC &amp; LLC Ultra High Density Design</vt:lpstr>
      <vt:lpstr>Schematic Diagram of Totem Pole PPFC Stage</vt:lpstr>
      <vt:lpstr>Schematic Diagram of LLC HB Stage</vt:lpstr>
      <vt:lpstr>300 W Ultra High Density Board Performance</vt:lpstr>
      <vt:lpstr>Thermal Images @ 90V AC, Load 314W (after 15 minutes)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2021 PowerPoint Template</dc:title>
  <dc:subject/>
  <dc:creator/>
  <cp:keywords/>
  <dc:description/>
  <cp:lastModifiedBy/>
  <cp:revision>1</cp:revision>
  <dcterms:created xsi:type="dcterms:W3CDTF">2018-03-12T17:42:36Z</dcterms:created>
  <dcterms:modified xsi:type="dcterms:W3CDTF">2022-03-07T23:53:03Z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06da06c4-3898-4840-bfff-c569541fb4b8</vt:lpwstr>
  </property>
  <property fmtid="{D5CDD505-2E9C-101B-9397-08002B2CF9AE}" pid="3" name="ContentTypeId">
    <vt:lpwstr>0x010100E82A9054086F0942B3853AFC0E787513</vt:lpwstr>
  </property>
</Properties>
</file>