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</p:sldMasterIdLst>
  <p:notesMasterIdLst>
    <p:notesMasterId r:id="rId22"/>
  </p:notesMasterIdLst>
  <p:sldIdLst>
    <p:sldId id="698" r:id="rId6"/>
    <p:sldId id="740" r:id="rId7"/>
    <p:sldId id="739" r:id="rId8"/>
    <p:sldId id="745" r:id="rId9"/>
    <p:sldId id="744" r:id="rId10"/>
    <p:sldId id="743" r:id="rId11"/>
    <p:sldId id="735" r:id="rId12"/>
    <p:sldId id="736" r:id="rId13"/>
    <p:sldId id="728" r:id="rId14"/>
    <p:sldId id="729" r:id="rId15"/>
    <p:sldId id="742" r:id="rId16"/>
    <p:sldId id="741" r:id="rId17"/>
    <p:sldId id="733" r:id="rId18"/>
    <p:sldId id="737" r:id="rId19"/>
    <p:sldId id="738" r:id="rId20"/>
    <p:sldId id="746" r:id="rId2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EEEA76-D998-4749-BC0A-40B2C8C31790}">
          <p14:sldIdLst>
            <p14:sldId id="698"/>
            <p14:sldId id="740"/>
            <p14:sldId id="739"/>
            <p14:sldId id="745"/>
            <p14:sldId id="744"/>
            <p14:sldId id="743"/>
            <p14:sldId id="735"/>
            <p14:sldId id="736"/>
            <p14:sldId id="728"/>
            <p14:sldId id="729"/>
            <p14:sldId id="742"/>
            <p14:sldId id="741"/>
            <p14:sldId id="733"/>
            <p14:sldId id="737"/>
            <p14:sldId id="738"/>
            <p14:sldId id="7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882"/>
    <a:srgbClr val="33CC33"/>
    <a:srgbClr val="FF3399"/>
    <a:srgbClr val="90B6E4"/>
    <a:srgbClr val="D1E6CF"/>
    <a:srgbClr val="83D47A"/>
    <a:srgbClr val="F79646"/>
    <a:srgbClr val="996633"/>
    <a:srgbClr val="FF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53" y="224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2"/>
          </a:xfrm>
          <a:prstGeom prst="rect">
            <a:avLst/>
          </a:prstGeom>
        </p:spPr>
        <p:txBody>
          <a:bodyPr vert="horz" lIns="95426" tIns="47713" rIns="95426" bIns="47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2"/>
          </a:xfrm>
          <a:prstGeom prst="rect">
            <a:avLst/>
          </a:prstGeom>
        </p:spPr>
        <p:txBody>
          <a:bodyPr vert="horz" lIns="95426" tIns="47713" rIns="95426" bIns="47713" rtlCol="0"/>
          <a:lstStyle>
            <a:lvl1pPr algn="r">
              <a:defRPr sz="1200"/>
            </a:lvl1pPr>
          </a:lstStyle>
          <a:p>
            <a:fld id="{016B82A2-0F35-4D37-96FC-0C3D5B534B13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6" tIns="47713" rIns="95426" bIns="47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26" tIns="47713" rIns="95426" bIns="47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2"/>
          </a:xfrm>
          <a:prstGeom prst="rect">
            <a:avLst/>
          </a:prstGeom>
        </p:spPr>
        <p:txBody>
          <a:bodyPr vert="horz" lIns="95426" tIns="47713" rIns="95426" bIns="47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2"/>
          </a:xfrm>
          <a:prstGeom prst="rect">
            <a:avLst/>
          </a:prstGeom>
        </p:spPr>
        <p:txBody>
          <a:bodyPr vert="horz" lIns="95426" tIns="47713" rIns="95426" bIns="47713" rtlCol="0" anchor="b"/>
          <a:lstStyle>
            <a:lvl1pPr algn="r">
              <a:defRPr sz="1200"/>
            </a:lvl1pPr>
          </a:lstStyle>
          <a:p>
            <a:fld id="{0AC220FB-999C-4C5E-9629-5309DC10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2108"/>
            <a:ext cx="12192127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1" y="2679098"/>
            <a:ext cx="10363200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750" y="3482114"/>
            <a:ext cx="7974502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1137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167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99" y="138606"/>
            <a:ext cx="11530403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963615"/>
            <a:ext cx="11530403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41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" y="138606"/>
            <a:ext cx="11533588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963615"/>
            <a:ext cx="11530403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98" y="1600201"/>
            <a:ext cx="11533588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0929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941343"/>
            <a:ext cx="5235157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941343"/>
            <a:ext cx="523721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4172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1168401"/>
            <a:ext cx="5235157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1168401"/>
            <a:ext cx="523721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944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785167"/>
            <a:ext cx="556612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785167"/>
            <a:ext cx="556830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7938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4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47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6433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01" y="808039"/>
            <a:ext cx="556612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1278468"/>
            <a:ext cx="556612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808039"/>
            <a:ext cx="556830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278468"/>
            <a:ext cx="556830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4260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827087"/>
            <a:ext cx="5501028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827087"/>
            <a:ext cx="5503189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8" y="1305731"/>
            <a:ext cx="550102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1" y="1305731"/>
            <a:ext cx="550318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047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1208576"/>
            <a:ext cx="5501028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1208576"/>
            <a:ext cx="5503189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7" y="1677902"/>
            <a:ext cx="550102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0" y="1677902"/>
            <a:ext cx="550318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76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66317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895"/>
            <a:ext cx="121856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0756"/>
            <a:ext cx="10702241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60330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390" y="432817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71137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39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9975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068027" y="1701658"/>
            <a:ext cx="24226" cy="467061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399"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E6D1F6-687C-4F7F-9C72-382F8E20C508}"/>
              </a:ext>
            </a:extLst>
          </p:cNvPr>
          <p:cNvGrpSpPr/>
          <p:nvPr userDrawn="1"/>
        </p:nvGrpSpPr>
        <p:grpSpPr>
          <a:xfrm>
            <a:off x="162828" y="1701657"/>
            <a:ext cx="2743200" cy="312744"/>
            <a:chOff x="144582" y="1678343"/>
            <a:chExt cx="2742486" cy="312744"/>
          </a:xfrm>
        </p:grpSpPr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8A0FE5D2-E191-4331-A7B1-8F14AB5A0C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C67B53-3FA1-4467-B7C1-9E7DA4E7963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63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Unique Features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C702AE4B-F240-4699-BB7F-530F6DEF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7" y="149012"/>
            <a:ext cx="1191871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1E6E6-7AF3-453C-B0DB-63C1147A329C}"/>
              </a:ext>
            </a:extLst>
          </p:cNvPr>
          <p:cNvGrpSpPr/>
          <p:nvPr userDrawn="1"/>
        </p:nvGrpSpPr>
        <p:grpSpPr>
          <a:xfrm>
            <a:off x="162827" y="754791"/>
            <a:ext cx="11886930" cy="312452"/>
            <a:chOff x="162785" y="1062603"/>
            <a:chExt cx="11883834" cy="312452"/>
          </a:xfrm>
          <a:gradFill flip="none" rotWithShape="1">
            <a:gsLst>
              <a:gs pos="10000">
                <a:schemeClr val="tx2"/>
              </a:gs>
              <a:gs pos="50000">
                <a:srgbClr val="5D7B85"/>
              </a:gs>
              <a:gs pos="90000">
                <a:schemeClr val="tx2"/>
              </a:gs>
            </a:gsLst>
            <a:lin ang="2700000" scaled="1"/>
            <a:tileRect/>
          </a:gradFill>
        </p:grpSpPr>
        <p:sp>
          <p:nvSpPr>
            <p:cNvPr id="31" name="AutoShape 33">
              <a:extLst>
                <a:ext uri="{FF2B5EF4-FFF2-40B4-BE49-F238E27FC236}">
                  <a16:creationId xmlns:a16="http://schemas.microsoft.com/office/drawing/2014/main" id="{7AF0F5C7-237A-468F-8B71-2D943C6C21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2785" y="1063025"/>
              <a:ext cx="11883834" cy="312030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BCC338-5735-4EDF-856E-0868A9EE06CF}"/>
                </a:ext>
              </a:extLst>
            </p:cNvPr>
            <p:cNvSpPr txBox="1"/>
            <p:nvPr userDrawn="1"/>
          </p:nvSpPr>
          <p:spPr>
            <a:xfrm>
              <a:off x="162785" y="1062603"/>
              <a:ext cx="174713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Value Proposition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D71068-DAB3-44E9-8815-FCF9684C44D3}"/>
              </a:ext>
            </a:extLst>
          </p:cNvPr>
          <p:cNvGrpSpPr/>
          <p:nvPr userDrawn="1"/>
        </p:nvGrpSpPr>
        <p:grpSpPr>
          <a:xfrm>
            <a:off x="3240881" y="1701657"/>
            <a:ext cx="2743200" cy="312744"/>
            <a:chOff x="144582" y="1678343"/>
            <a:chExt cx="2742486" cy="312744"/>
          </a:xfrm>
        </p:grpSpPr>
        <p:sp>
          <p:nvSpPr>
            <p:cNvPr id="50" name="AutoShape 33">
              <a:extLst>
                <a:ext uri="{FF2B5EF4-FFF2-40B4-BE49-F238E27FC236}">
                  <a16:creationId xmlns:a16="http://schemas.microsoft.com/office/drawing/2014/main" id="{011491D0-219C-4BC4-823D-234617F91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946041-5FC8-496B-8E05-792196615A4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Benefits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74AA91-07F7-4F7E-ABBD-606EBC6F6D21}"/>
              </a:ext>
            </a:extLst>
          </p:cNvPr>
          <p:cNvGrpSpPr/>
          <p:nvPr userDrawn="1"/>
        </p:nvGrpSpPr>
        <p:grpSpPr>
          <a:xfrm>
            <a:off x="140626" y="3302818"/>
            <a:ext cx="5838239" cy="312744"/>
            <a:chOff x="144582" y="1678343"/>
            <a:chExt cx="2742486" cy="312744"/>
          </a:xfrm>
        </p:grpSpPr>
        <p:sp>
          <p:nvSpPr>
            <p:cNvPr id="54" name="AutoShape 33">
              <a:extLst>
                <a:ext uri="{FF2B5EF4-FFF2-40B4-BE49-F238E27FC236}">
                  <a16:creationId xmlns:a16="http://schemas.microsoft.com/office/drawing/2014/main" id="{FC45BB56-AE19-46F5-BE46-0F97324F9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B1D6AC-9334-4D91-821D-D727C360A32B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684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Other Features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242319-DC73-469C-8F3A-A533CE62EEBA}"/>
              </a:ext>
            </a:extLst>
          </p:cNvPr>
          <p:cNvGrpSpPr/>
          <p:nvPr userDrawn="1"/>
        </p:nvGrpSpPr>
        <p:grpSpPr>
          <a:xfrm>
            <a:off x="124688" y="5218307"/>
            <a:ext cx="5838239" cy="312744"/>
            <a:chOff x="144582" y="1678343"/>
            <a:chExt cx="2742486" cy="312744"/>
          </a:xfrm>
        </p:grpSpPr>
        <p:sp>
          <p:nvSpPr>
            <p:cNvPr id="57" name="AutoShape 33">
              <a:extLst>
                <a:ext uri="{FF2B5EF4-FFF2-40B4-BE49-F238E27FC236}">
                  <a16:creationId xmlns:a16="http://schemas.microsoft.com/office/drawing/2014/main" id="{A2777F0A-7FA0-4947-B176-618231D7A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C921CC-7D18-46FD-9493-0619D6113DD4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66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Market &amp; Applications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74EF6D-582D-4C05-8B27-26AD4637526A}"/>
              </a:ext>
            </a:extLst>
          </p:cNvPr>
          <p:cNvGrpSpPr/>
          <p:nvPr userDrawn="1"/>
        </p:nvGrpSpPr>
        <p:grpSpPr>
          <a:xfrm>
            <a:off x="6197603" y="5213340"/>
            <a:ext cx="5838239" cy="312744"/>
            <a:chOff x="144582" y="1678343"/>
            <a:chExt cx="2742486" cy="312744"/>
          </a:xfrm>
        </p:grpSpPr>
        <p:sp>
          <p:nvSpPr>
            <p:cNvPr id="60" name="AutoShape 33">
              <a:extLst>
                <a:ext uri="{FF2B5EF4-FFF2-40B4-BE49-F238E27FC236}">
                  <a16:creationId xmlns:a16="http://schemas.microsoft.com/office/drawing/2014/main" id="{8B23A3D8-ECC4-4C20-BD6D-26EF32B6C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9DF7F2-6724-471E-B948-BCF5527BF05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1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Package Information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C0CCDB-C5BD-4C54-8D1D-31394D0DF4CF}"/>
              </a:ext>
            </a:extLst>
          </p:cNvPr>
          <p:cNvGrpSpPr/>
          <p:nvPr userDrawn="1"/>
        </p:nvGrpSpPr>
        <p:grpSpPr>
          <a:xfrm>
            <a:off x="6190934" y="1701657"/>
            <a:ext cx="5838239" cy="312744"/>
            <a:chOff x="144582" y="1678343"/>
            <a:chExt cx="2742486" cy="31274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09414E16-F9DD-49EE-89ED-02225C3D2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08BD07-C928-4C1D-87B2-29C80AD75F8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291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Typical Application Schematic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4986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47" y="2544567"/>
            <a:ext cx="4942105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10109" y="5059903"/>
            <a:ext cx="23717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6321" y="5634960"/>
            <a:ext cx="387935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8136" y="6190684"/>
            <a:ext cx="159572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8636248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80"/>
            <a:ext cx="12192127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44" y="3044088"/>
            <a:ext cx="10702241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65" y="4492275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390" y="431024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4979" y="6601688"/>
            <a:ext cx="1922181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401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205" y="753533"/>
            <a:ext cx="11533588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0364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8484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454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159933"/>
            <a:ext cx="11533588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5398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" y="138607"/>
            <a:ext cx="11533588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3906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" y="138606"/>
            <a:ext cx="11533588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98" y="1170561"/>
            <a:ext cx="11533588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1809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024468"/>
            <a:ext cx="11533588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71137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7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8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xEV</a:t>
            </a:r>
            <a:r>
              <a:rPr lang="en-US" dirty="0"/>
              <a:t> Aux Power Supply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Q3’22</a:t>
            </a:r>
          </a:p>
        </p:txBody>
      </p:sp>
    </p:spTree>
    <p:extLst>
      <p:ext uri="{BB962C8B-B14F-4D97-AF65-F5344CB8AC3E}">
        <p14:creationId xmlns:p14="http://schemas.microsoft.com/office/powerpoint/2010/main" val="35241936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06968"/>
              </p:ext>
            </p:extLst>
          </p:nvPr>
        </p:nvGraphicFramePr>
        <p:xfrm>
          <a:off x="762000" y="829166"/>
          <a:ext cx="10503600" cy="5442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745">
                  <a:extLst>
                    <a:ext uri="{9D8B030D-6E8A-4147-A177-3AD203B41FA5}">
                      <a16:colId xmlns:a16="http://schemas.microsoft.com/office/drawing/2014/main" val="4175516373"/>
                    </a:ext>
                  </a:extLst>
                </a:gridCol>
                <a:gridCol w="1666166">
                  <a:extLst>
                    <a:ext uri="{9D8B030D-6E8A-4147-A177-3AD203B41FA5}">
                      <a16:colId xmlns:a16="http://schemas.microsoft.com/office/drawing/2014/main" val="4158153676"/>
                    </a:ext>
                  </a:extLst>
                </a:gridCol>
                <a:gridCol w="1350945">
                  <a:extLst>
                    <a:ext uri="{9D8B030D-6E8A-4147-A177-3AD203B41FA5}">
                      <a16:colId xmlns:a16="http://schemas.microsoft.com/office/drawing/2014/main" val="3456234358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3048727856"/>
                    </a:ext>
                  </a:extLst>
                </a:gridCol>
                <a:gridCol w="1553587">
                  <a:extLst>
                    <a:ext uri="{9D8B030D-6E8A-4147-A177-3AD203B41FA5}">
                      <a16:colId xmlns:a16="http://schemas.microsoft.com/office/drawing/2014/main" val="1158014506"/>
                    </a:ext>
                  </a:extLst>
                </a:gridCol>
                <a:gridCol w="2735665">
                  <a:extLst>
                    <a:ext uri="{9D8B030D-6E8A-4147-A177-3AD203B41FA5}">
                      <a16:colId xmlns:a16="http://schemas.microsoft.com/office/drawing/2014/main" val="1260316465"/>
                    </a:ext>
                  </a:extLst>
                </a:gridCol>
              </a:tblGrid>
              <a:tr h="298124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 NCV12711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 NCV887x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TPS40210(-Q1)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LM5155-Q1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Benefits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3520196823"/>
                  </a:ext>
                </a:extLst>
              </a:tr>
              <a:tr h="521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Topology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Iso. Flyback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Non-Iso Flyback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Boost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Non-Iso Flyback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Boost/SEPIC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Non-Iso Flyback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Boost/SEPIC/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Non-Iso Flyback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Optimized for isolated flyback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1733705271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Input Voltage Range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 – 45 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 – 40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4.5 – 52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3.5 – 45 V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2.97 – 16 V BIAS=V</a:t>
                      </a:r>
                      <a:r>
                        <a:rPr lang="en-US" sz="900" baseline="-25000" dirty="0">
                          <a:effectLst/>
                        </a:rPr>
                        <a:t>cc</a:t>
                      </a:r>
                      <a:endParaRPr lang="en-US" sz="9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V required for modules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1365379772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Transient/Load Dump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Automotive requirement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895724117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Switching Frequency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 kHz to 1 MHz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 kHz or 100 kHz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 kHz to 1 MHz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 kHz to 2.2 MHz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961360158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Soft Start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Adjustable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Yes, Fixed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Adjustable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Adjustable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711641485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Current Sense Threshold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250 mV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 mV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 mV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 mV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686901189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Programmable Oscillator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3507071195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Max duty ratio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90%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92.5%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93%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4132468292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</a:t>
                      </a:r>
                      <a:r>
                        <a:rPr lang="en-US" sz="900" baseline="-25000" dirty="0" err="1">
                          <a:effectLst/>
                        </a:rPr>
                        <a:t>ON</a:t>
                      </a:r>
                      <a:r>
                        <a:rPr lang="en-US" sz="900" baseline="-25000" dirty="0">
                          <a:effectLst/>
                        </a:rPr>
                        <a:t>(min)</a:t>
                      </a:r>
                      <a:r>
                        <a:rPr lang="en-US" sz="900" dirty="0">
                          <a:effectLst/>
                        </a:rPr>
                        <a:t> (typical)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125 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250 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275 ns @ 12 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 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3518177230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Jitter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Optional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Facilitates EMI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531936773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 duty ratio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Yes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</a:t>
                      </a: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Safe no-load</a:t>
                      </a:r>
                      <a:r>
                        <a:rPr lang="en-US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operation in low-power isolated converters.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3135241649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External Sync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Sync to external clock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948597735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Faults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OCP, OPP, OTP (NTC), SCP, UVLO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OCP, SCP, TSD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OCP, UVLO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OVP, SCP, Thermal Shutdown, UVLO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Fewer external components, robustness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2945070888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Auto-recovery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Auto-Recovery/Latch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OCP Retry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Design flexibility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1556368482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ESD, HBM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kV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kV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kV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kV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4229682812"/>
                  </a:ext>
                </a:extLst>
              </a:tr>
              <a:tr h="23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Operating Junction Temp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-40 °C to +125 °C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-40 °C to +150 °C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-40 °C to +125 °C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-40 °C to +125 °C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</a:rPr>
                        <a:t>Characterization up to 150 °C</a:t>
                      </a: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2271888532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Packages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MSOP10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SOIC8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HVSSOP10, VSON10, PDSO10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3x2 WSON12 (wettable flank)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Leadless with wettable flanks for inspection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5303" marR="75303" marT="37651" marB="37651"/>
                </a:tc>
                <a:extLst>
                  <a:ext uri="{0D108BD9-81ED-4DB2-BD59-A6C34878D82A}">
                    <a16:rowId xmlns:a16="http://schemas.microsoft.com/office/drawing/2014/main" val="411243427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270" y="1071557"/>
            <a:ext cx="13109586" cy="5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417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DE3-0027-410D-B596-CD9C314C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NCV12711 4-45Vin SSR Isolated 12W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EBE8-E5F7-4867-8C4B-D42D3B90CE1C}"/>
              </a:ext>
            </a:extLst>
          </p:cNvPr>
          <p:cNvSpPr txBox="1"/>
          <p:nvPr/>
        </p:nvSpPr>
        <p:spPr>
          <a:xfrm>
            <a:off x="21336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This board is designed to deliver 12 V/1 A from a 4- to 45-V input voltage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Its main purpose is to let the designer test the part along its full operating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CC847-CA4F-4854-B4D2-2C06B9F3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11309461" cy="47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57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FBD5C-26A2-4911-8591-CE339683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NCV12711 4-45Vin PSR Isolated 12W 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D37EE-B9A8-4892-A4E3-5EF34B312E8E}"/>
              </a:ext>
            </a:extLst>
          </p:cNvPr>
          <p:cNvSpPr txBox="1"/>
          <p:nvPr/>
        </p:nvSpPr>
        <p:spPr>
          <a:xfrm>
            <a:off x="2133600" y="5257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This board is designed to deliver 12 V/1 A from 4 to 45 V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Main application is an automotive converter without optocoupler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The auxiliary winding is used for a simple yet efficient regulation 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019AB-A2FC-4EE9-BA11-D97E8083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8" y="410839"/>
            <a:ext cx="11706162" cy="47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173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NCV10317 Low Vin PSR Flyback Switcher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663575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056" y="1083116"/>
            <a:ext cx="11125200" cy="55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The NCV10317 is </a:t>
            </a:r>
            <a:r>
              <a:rPr lang="en-US" sz="1200" dirty="0">
                <a:solidFill>
                  <a:srgbClr val="000000"/>
                </a:solidFill>
                <a:ea typeface="Adobe 명조 Std Acro M" charset="-127"/>
              </a:rPr>
              <a:t>a Primary Side Regulation (PSR) controller with an integrated 70-V MOSFET </a:t>
            </a:r>
            <a:r>
              <a:rPr lang="en-US" sz="1200" dirty="0">
                <a:solidFill>
                  <a:srgbClr val="000000"/>
                </a:solidFill>
              </a:rPr>
              <a:t>containing all of the features necessary for implementing single-ended power converter topologies</a:t>
            </a:r>
            <a:r>
              <a:rPr lang="en-US" sz="1200" dirty="0">
                <a:solidFill>
                  <a:srgbClr val="000000"/>
                </a:solidFill>
                <a:ea typeface="Adobe 명조 Std Acro M" charset="-127"/>
              </a:rPr>
              <a:t> which saves the secondary feedback circuitry (</a:t>
            </a:r>
            <a:r>
              <a:rPr lang="en-US" sz="1200" dirty="0" err="1">
                <a:solidFill>
                  <a:srgbClr val="000000"/>
                </a:solidFill>
                <a:ea typeface="Adobe 명조 Std Acro M" charset="-127"/>
              </a:rPr>
              <a:t>opto</a:t>
            </a:r>
            <a:r>
              <a:rPr lang="en-US" sz="1200" dirty="0">
                <a:solidFill>
                  <a:srgbClr val="000000"/>
                </a:solidFill>
                <a:ea typeface="Adobe 명조 Std Acro M" charset="-127"/>
              </a:rPr>
              <a:t> &amp; TL431). Thanks to the dynamic self supply and a floating arrangement, the auxiliary winding is also not needed. It operates in QR peak current mode control to offer high efficiency at high load.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151" y="2090384"/>
            <a:ext cx="28067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fr-FR" sz="1200" dirty="0" err="1">
                <a:solidFill>
                  <a:srgbClr val="000000"/>
                </a:solidFill>
                <a:cs typeface="Arial" charset="0"/>
              </a:rPr>
              <a:t>Primary</a:t>
            </a:r>
            <a:r>
              <a:rPr lang="fr-FR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charset="0"/>
              </a:rPr>
              <a:t>Side</a:t>
            </a:r>
            <a:r>
              <a:rPr lang="fr-FR" sz="1200" dirty="0">
                <a:solidFill>
                  <a:srgbClr val="000000"/>
                </a:solidFill>
                <a:cs typeface="Arial" charset="0"/>
              </a:rPr>
              <a:t> voltage </a:t>
            </a:r>
            <a:r>
              <a:rPr lang="fr-FR" sz="1200" dirty="0" err="1">
                <a:solidFill>
                  <a:srgbClr val="000000"/>
                </a:solidFill>
                <a:cs typeface="Arial" charset="0"/>
              </a:rPr>
              <a:t>Regulation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fr-FR" sz="1200" dirty="0" err="1">
                <a:solidFill>
                  <a:srgbClr val="000000"/>
                </a:solidFill>
                <a:cs typeface="Arial" charset="0"/>
              </a:rPr>
              <a:t>Internal</a:t>
            </a:r>
            <a:r>
              <a:rPr lang="fr-FR" sz="1200" dirty="0">
                <a:solidFill>
                  <a:srgbClr val="000000"/>
                </a:solidFill>
                <a:cs typeface="Arial" charset="0"/>
              </a:rPr>
              <a:t> 70-V MOSFET – 0.5 Ohm 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Low Voltage Operation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NTC-Compatible Fault Interface 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Frequency Jitter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AEC-Q100 Qualified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93452" y="2090384"/>
            <a:ext cx="2551372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ea typeface="Adobe 명조 Std Acro M" charset="-127"/>
              </a:rPr>
              <a:t>Eliminate Opto+TL431 and auxiliary winding</a:t>
            </a:r>
            <a:endParaRPr lang="en-US" sz="1200" dirty="0">
              <a:solidFill>
                <a:srgbClr val="000000"/>
              </a:solidFill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4.5 – 45 V Input Range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Provides Thermal Protection 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Improves EMI signature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For automotive applications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1611" y="4020623"/>
            <a:ext cx="5285092" cy="9041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±5% Voltage regulation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Internal 7.5-V Regulator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Double frozen peak current for light and No-Load performance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0151" y="5559645"/>
            <a:ext cx="5437492" cy="83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Automotive 12V Auxiliary Power Supply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27977" y="5131716"/>
            <a:ext cx="5316108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buClr>
                <a:srgbClr val="333399"/>
              </a:buClr>
              <a:buSzPct val="80000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38276" y="5634446"/>
            <a:ext cx="4267200" cy="7633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300" dirty="0">
                <a:solidFill>
                  <a:srgbClr val="000000"/>
                </a:solidFill>
              </a:rPr>
              <a:t>Standard Part #: NCV10317xPRD2G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Package: SOIC-8 EP</a:t>
            </a:r>
          </a:p>
          <a:p>
            <a:pPr>
              <a:buClr>
                <a:srgbClr val="333399"/>
              </a:buClr>
              <a:buSzPct val="80000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72" y="1959749"/>
            <a:ext cx="5055673" cy="31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F9C87F12-E87C-4D52-9402-7D03CFCFC4C1}"/>
              </a:ext>
            </a:extLst>
          </p:cNvPr>
          <p:cNvSpPr/>
          <p:nvPr/>
        </p:nvSpPr>
        <p:spPr bwMode="auto">
          <a:xfrm>
            <a:off x="10058848" y="4148532"/>
            <a:ext cx="1797097" cy="3472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60879" rIns="91440" bIns="60879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fr-FR" altLang="en-US" sz="14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1st </a:t>
            </a:r>
            <a:r>
              <a:rPr lang="fr-FR" altLang="en-US" sz="1400" b="1" dirty="0" err="1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Samples</a:t>
            </a:r>
            <a:r>
              <a:rPr lang="fr-FR" altLang="en-US" sz="14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 Q4’22</a:t>
            </a:r>
          </a:p>
        </p:txBody>
      </p:sp>
    </p:spTree>
    <p:extLst>
      <p:ext uri="{BB962C8B-B14F-4D97-AF65-F5344CB8AC3E}">
        <p14:creationId xmlns:p14="http://schemas.microsoft.com/office/powerpoint/2010/main" val="30588607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NCV12711 vs. NCV10317 High level positioning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56" y="1975570"/>
            <a:ext cx="7304739" cy="2907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802" y="3850104"/>
            <a:ext cx="2651760" cy="100584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40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landscape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873"/>
            <a:ext cx="9922643" cy="5225088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038601" y="698485"/>
            <a:ext cx="150207" cy="14818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232400" y="699179"/>
            <a:ext cx="150207" cy="14818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906934" y="698485"/>
            <a:ext cx="150207" cy="14818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60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5657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864E-CA0D-4E01-9A68-49F13345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electronics systems in HEV/EV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C3DDF-CB1A-49F8-9D41-ABB9B2915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86" y="691649"/>
            <a:ext cx="3749040" cy="1273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0E7A13-383A-4C14-AF55-09D50B27B72A}"/>
              </a:ext>
            </a:extLst>
          </p:cNvPr>
          <p:cNvSpPr txBox="1"/>
          <p:nvPr/>
        </p:nvSpPr>
        <p:spPr>
          <a:xfrm>
            <a:off x="9658042" y="1045989"/>
            <a:ext cx="207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Mild Hybrid Converters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8AF89-4F55-4E09-9C79-CCD0661E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27" y="2057528"/>
            <a:ext cx="3718899" cy="128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20082-329D-41DB-8CBF-4172DB06CB6C}"/>
              </a:ext>
            </a:extLst>
          </p:cNvPr>
          <p:cNvSpPr txBox="1"/>
          <p:nvPr/>
        </p:nvSpPr>
        <p:spPr>
          <a:xfrm>
            <a:off x="9658042" y="2435998"/>
            <a:ext cx="207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LH-HV DC/DC Converters</a:t>
            </a:r>
          </a:p>
          <a:p>
            <a:r>
              <a:rPr lang="en-US" sz="1400" dirty="0"/>
              <a:t>(F Hybrid/PHEV/BEV)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F1483-513C-43B3-A1D1-96B2DC9B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286" y="3520347"/>
            <a:ext cx="3626071" cy="1314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5D045-2F17-4C68-94B8-EA4BD82AF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755" y="4892501"/>
            <a:ext cx="3558602" cy="1256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F5268F-DC08-49C9-9317-771EB3993051}"/>
              </a:ext>
            </a:extLst>
          </p:cNvPr>
          <p:cNvSpPr txBox="1"/>
          <p:nvPr/>
        </p:nvSpPr>
        <p:spPr>
          <a:xfrm>
            <a:off x="9658042" y="5259079"/>
            <a:ext cx="207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OBC (PHEV/BEV)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65982-FC71-4A37-A017-AC9D16E2DFC2}"/>
              </a:ext>
            </a:extLst>
          </p:cNvPr>
          <p:cNvSpPr txBox="1"/>
          <p:nvPr/>
        </p:nvSpPr>
        <p:spPr>
          <a:xfrm>
            <a:off x="9658042" y="3847538"/>
            <a:ext cx="207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Traction inverters</a:t>
            </a:r>
          </a:p>
          <a:p>
            <a:r>
              <a:rPr lang="en-US" sz="1400" dirty="0"/>
              <a:t>(F Hybrid/PHEV/BEV)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E7353-F0A1-4B97-981C-D1BAEBFD8A5D}"/>
              </a:ext>
            </a:extLst>
          </p:cNvPr>
          <p:cNvSpPr txBox="1"/>
          <p:nvPr/>
        </p:nvSpPr>
        <p:spPr>
          <a:xfrm>
            <a:off x="691086" y="4320360"/>
            <a:ext cx="436908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systems in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xEV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needs a low power Aux PSU to deliver regulated dc voltages from either or both 12V and HV Battery packs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54D03-79FD-4EC2-AB5E-657BF6C31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90" y="1045989"/>
            <a:ext cx="5095875" cy="24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41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ASG Auxiliary PSU for </a:t>
            </a:r>
            <a:r>
              <a:rPr lang="en-US" dirty="0" err="1"/>
              <a:t>xEV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84232"/>
            <a:ext cx="2961604" cy="1314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449424"/>
            <a:ext cx="228402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10W 3 outputs PSR Flyback</a:t>
            </a:r>
          </a:p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Using NCV1362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055591"/>
            <a:ext cx="1447800" cy="1288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37387" y="4449424"/>
            <a:ext cx="211822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20 W 3 Flyback</a:t>
            </a:r>
          </a:p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Using NCV8871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042" y="756057"/>
            <a:ext cx="934389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Any Low Power SMPS that is connected to the Battery or the Ac mains (OBC) to deliver regulated bias voltages to key components of the system (MCU, Drivers, Controllers, 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63F3B-DFBF-4B19-895D-95FD3C4A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41" y="1435813"/>
            <a:ext cx="11847918" cy="2873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4F393A-B7E7-40B5-8D35-422EE9CEE5E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8" r="26840" b="57727"/>
          <a:stretch/>
        </p:blipFill>
        <p:spPr>
          <a:xfrm>
            <a:off x="4615198" y="5100406"/>
            <a:ext cx="2961604" cy="1243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791AB4-D166-443B-ABF3-7272B90DA3D9}"/>
              </a:ext>
            </a:extLst>
          </p:cNvPr>
          <p:cNvSpPr txBox="1"/>
          <p:nvPr/>
        </p:nvSpPr>
        <p:spPr>
          <a:xfrm>
            <a:off x="5351115" y="4449424"/>
            <a:ext cx="164019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12W PSR Flyback</a:t>
            </a:r>
          </a:p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Using NCV12711</a:t>
            </a:r>
          </a:p>
        </p:txBody>
      </p:sp>
    </p:spTree>
    <p:extLst>
      <p:ext uri="{BB962C8B-B14F-4D97-AF65-F5344CB8AC3E}">
        <p14:creationId xmlns:p14="http://schemas.microsoft.com/office/powerpoint/2010/main" val="31887523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E500-1DBE-4475-BA03-930832DF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NCV1060/63 – 11 &amp; 34 </a:t>
            </a:r>
            <a:r>
              <a:rPr lang="en-US" dirty="0">
                <a:latin typeface="Symbol" panose="05050102010706020507" pitchFamily="18" charset="2"/>
              </a:rPr>
              <a:t></a:t>
            </a:r>
            <a:r>
              <a:rPr lang="en-US" dirty="0"/>
              <a:t> Switchers for low power Buck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DF473-7501-49AC-AF0D-0446AA4A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14" y="2300825"/>
            <a:ext cx="4338168" cy="2561087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FECCC488-792C-4A31-B53C-BA45F0AA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7669"/>
            <a:ext cx="11811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The NCV1060~63 products integrate a 670V MOSFET for  cost effective isolated &amp; non isolated switching power supply capable of delivering from few Watts to 12 W.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4CD748-4E1A-4427-B16A-C440859F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94374"/>
            <a:ext cx="25908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34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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(NCV1060) &amp; 11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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(NCV1063) – Other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RdsON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on demand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Frequency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foldback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and skip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Mode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1" i="1" u="sng" dirty="0">
                <a:solidFill>
                  <a:srgbClr val="00B050"/>
                </a:solidFill>
                <a:latin typeface="Arial"/>
                <a:cs typeface="Arial"/>
              </a:rPr>
              <a:t>Direct FB connection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6F311D9-302F-4893-AEA2-66321A07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886" y="2009576"/>
            <a:ext cx="2548314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Power scalability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Improved efficiency at light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loads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Easy implementation of buck/buck-boost or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flyback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CC41B59-40FC-4CD2-889A-0A16F8E4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4783"/>
            <a:ext cx="5334000" cy="4937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Auxiliary Supply for EV – OBC &amp; Traction Inverters</a:t>
            </a:r>
          </a:p>
          <a:p>
            <a:pPr marL="0" lvl="1" eaLnBrk="0" hangingPunct="0">
              <a:buClr>
                <a:srgbClr val="2D2D8A"/>
              </a:buClr>
              <a:buSzPct val="80000"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EBACF0C-B5AC-46B3-A20F-67BAC3D2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43" y="3826778"/>
            <a:ext cx="4267200" cy="137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 Short circuit protection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Independent of the aux. Winding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Adjustable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Ipeak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250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mA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&amp; 650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mA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OPP thru Aux winding</a:t>
            </a:r>
            <a:endParaRPr lang="fr-F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Soft start: 4 ms (TBC)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Internal switching frequency: 65 &amp; 100 kHz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Frequency jittering </a:t>
            </a:r>
          </a:p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Wide Start-up voltage down to 20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Vdc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651C0FE-DD36-4C73-818B-6366F654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562600"/>
            <a:ext cx="4495800" cy="51763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 NCV1060: 34 </a:t>
            </a:r>
            <a:r>
              <a:rPr lang="en-US" sz="1200" dirty="0">
                <a:solidFill>
                  <a:srgbClr val="000000"/>
                </a:solidFill>
                <a:sym typeface="Symbol"/>
              </a:rPr>
              <a:t></a:t>
            </a:r>
            <a:r>
              <a:rPr lang="en-US" sz="1200" dirty="0">
                <a:solidFill>
                  <a:srgbClr val="000000"/>
                </a:solidFill>
              </a:rPr>
              <a:t> / 250 mA in SOIC-10</a:t>
            </a:r>
          </a:p>
          <a:p>
            <a:pPr marL="57150" lvl="1" indent="-57150" eaLnBrk="0" hangingPunct="0"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 NCV1063: 11.4 </a:t>
            </a:r>
            <a:r>
              <a:rPr lang="en-US" sz="1200" dirty="0">
                <a:solidFill>
                  <a:srgbClr val="000000"/>
                </a:solidFill>
                <a:sym typeface="Symbol"/>
              </a:rPr>
              <a:t></a:t>
            </a:r>
            <a:r>
              <a:rPr lang="en-US" sz="1200" dirty="0">
                <a:solidFill>
                  <a:srgbClr val="000000"/>
                </a:solidFill>
              </a:rPr>
              <a:t> / 650 mA in SOIC-16</a:t>
            </a:r>
          </a:p>
          <a:p>
            <a:pPr marL="57150" lvl="1" indent="-57150" eaLnBrk="0" hangingPunct="0"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 A : with Brown-in – B : w/o Brown-in</a:t>
            </a:r>
          </a:p>
          <a:p>
            <a:pPr marL="57150" lvl="1" indent="-57150" eaLnBrk="0" hangingPunct="0"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4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9F96-9FDF-433D-B739-FDF37EE7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NCV1070~77 – 4.7 to 22</a:t>
            </a:r>
            <a:r>
              <a:rPr lang="en-US" dirty="0">
                <a:sym typeface="Symbol"/>
              </a:rPr>
              <a:t> </a:t>
            </a:r>
            <a:r>
              <a:rPr lang="en-US" altLang="zh-TW" dirty="0"/>
              <a:t> 670V Integrated Switchers</a:t>
            </a:r>
            <a:endParaRPr lang="en-U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11DF07D-DB4F-45F7-A699-B2424EE9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86" y="1110219"/>
            <a:ext cx="1179691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300" dirty="0">
                <a:solidFill>
                  <a:srgbClr val="000000"/>
                </a:solidFill>
              </a:rPr>
              <a:t>The NCV1070~1077 products integrate 670V MOSFET providing for a switching power supply capable of delivering up to 2~20 watts of output power.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8731F0B-14FC-4DAE-8453-F2554C3C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10" y="2025191"/>
            <a:ext cx="2645616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lvl="1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Frequency </a:t>
            </a:r>
            <a:r>
              <a:rPr lang="en-US" altLang="zh-TW" sz="1200" dirty="0" err="1">
                <a:solidFill>
                  <a:srgbClr val="000000"/>
                </a:solidFill>
                <a:latin typeface="+mj-lt"/>
              </a:rPr>
              <a:t>foldback</a:t>
            </a: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 and skip mode</a:t>
            </a:r>
          </a:p>
          <a:p>
            <a:pPr marL="174625" lvl="1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altLang="zh-TW" sz="1200" dirty="0">
              <a:solidFill>
                <a:srgbClr val="000000"/>
              </a:solidFill>
              <a:latin typeface="+mj-lt"/>
            </a:endParaRPr>
          </a:p>
          <a:p>
            <a:pPr marL="174625" lvl="1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Internal HV Startup featuring Dynamic Self Supply (DSS)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35F514-70A8-40CE-8242-560F444B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599" y="1984745"/>
            <a:ext cx="2611989" cy="14462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Ease of design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Ability to change peak current limit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Improved efficiency at light loads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latin typeface="+mj-lt"/>
              </a:rPr>
              <a:t>Loss less startup sequence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44958A-CA86-4F28-B457-04C945FE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631" y="1905000"/>
            <a:ext cx="43799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9AD23C12-3D43-493C-924A-745B2ADC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86" y="3931522"/>
            <a:ext cx="5763627" cy="11284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fr-FR" altLang="zh-TW" sz="1200" dirty="0">
                <a:solidFill>
                  <a:srgbClr val="000000"/>
                </a:solidFill>
              </a:rPr>
              <a:t>Short circuit protection </a:t>
            </a:r>
            <a:r>
              <a:rPr lang="en-GB" altLang="zh-TW" sz="1200" dirty="0">
                <a:solidFill>
                  <a:srgbClr val="000000"/>
                </a:solidFill>
              </a:rPr>
              <a:t>Independent of the aux. winding when the DSS is used</a:t>
            </a:r>
            <a:endParaRPr lang="fr-FR" altLang="zh-TW" sz="1200" dirty="0">
              <a:solidFill>
                <a:srgbClr val="000000"/>
              </a:solidFill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GB" altLang="zh-TW" sz="1200" dirty="0">
                <a:solidFill>
                  <a:srgbClr val="000000"/>
                </a:solidFill>
              </a:rPr>
              <a:t>Soft start: 1 ms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GB" altLang="zh-TW" sz="1200" dirty="0">
                <a:solidFill>
                  <a:srgbClr val="000000"/>
                </a:solidFill>
              </a:rPr>
              <a:t>Internal switching frequency: 65, 100 and 130 kHz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GB" altLang="zh-TW" sz="1200" dirty="0">
                <a:solidFill>
                  <a:srgbClr val="000000"/>
                </a:solidFill>
              </a:rPr>
              <a:t>Frequency jittering 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GB" altLang="zh-TW" sz="1200" dirty="0">
                <a:solidFill>
                  <a:srgbClr val="000000"/>
                </a:solidFill>
              </a:rPr>
              <a:t>Over Voltage Protection – </a:t>
            </a:r>
            <a:r>
              <a:rPr lang="en-GB" altLang="zh-TW" sz="1200" dirty="0" err="1">
                <a:solidFill>
                  <a:srgbClr val="000000"/>
                </a:solidFill>
              </a:rPr>
              <a:t>Vcc</a:t>
            </a:r>
            <a:r>
              <a:rPr lang="en-GB" altLang="zh-TW" sz="1200" dirty="0">
                <a:solidFill>
                  <a:srgbClr val="000000"/>
                </a:solidFill>
              </a:rPr>
              <a:t> pin</a:t>
            </a:r>
          </a:p>
        </p:txBody>
      </p:sp>
      <p:sp>
        <p:nvSpPr>
          <p:cNvPr id="10" name="Rectangle 93">
            <a:extLst>
              <a:ext uri="{FF2B5EF4-FFF2-40B4-BE49-F238E27FC236}">
                <a16:creationId xmlns:a16="http://schemas.microsoft.com/office/drawing/2014/main" id="{A6BCB859-E410-4F41-B7ED-5E63FE97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57763"/>
            <a:ext cx="54117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NCP107XSTYT3G – SOT-223 / Y A:65 kHz/B/100kHz/C:130 kHz </a:t>
            </a:r>
          </a:p>
          <a:p>
            <a:pPr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NCP107XPxxxG – PDIP7 / 65/100/130 kHz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66E80C-2416-4A11-898D-E441478E8517}"/>
              </a:ext>
            </a:extLst>
          </p:cNvPr>
          <p:cNvSpPr txBox="1"/>
          <p:nvPr/>
        </p:nvSpPr>
        <p:spPr>
          <a:xfrm>
            <a:off x="7010400" y="4090259"/>
            <a:ext cx="3048000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RTM’d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</a:rPr>
              <a:t>NCV1075P065G/NCV1075P100G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</a:rPr>
              <a:t>NCV1076P065G/NCV1076P100G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</a:rPr>
              <a:t>NCV1077STBT3G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E068B83-1F09-40C1-A8E9-01792164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68" y="5588581"/>
            <a:ext cx="5334000" cy="4937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7150" lvl="1" indent="-57150" eaLnBrk="0" hangingPunct="0">
              <a:buClr>
                <a:srgbClr val="2D2D8A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 Auxiliary Supply for EV – OBC &amp; Traction Inverters</a:t>
            </a:r>
          </a:p>
          <a:p>
            <a:pPr marL="0" lvl="1" eaLnBrk="0" hangingPunct="0">
              <a:buClr>
                <a:srgbClr val="2D2D8A"/>
              </a:buClr>
              <a:buSzPct val="80000"/>
            </a:pPr>
            <a:endParaRPr lang="en-US" sz="1200" dirty="0">
              <a:solidFill>
                <a:srgbClr val="00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955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9E52-096D-4939-BC89-4B88D692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NCV1362 Automotive Wide Vin PSR Controller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04261E6-9924-491D-BC69-DA79DDE0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44" y="5562600"/>
            <a:ext cx="5544584" cy="80170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Low power AC/DC adapters for chargers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Automotive and Industrial Auxiliary Power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BFCC974-7A12-435B-AD81-DBF4C9D4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2549"/>
            <a:ext cx="11578046" cy="6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The NCV1362 is a Quasi-Resonant primary side PWM controller which provides Constant-Voltage (CV) and Constant-Current (CC) output regulation without the need of an optical coupler.  The controller achieves excellent line and load regulation of 5% and features protections such as Brown-Out, UVP/OVP, OTP,  SCP, as well as improved light load efficiency and stand-by performance.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00411D1-2958-47B7-B2A4-39B1289A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44780"/>
            <a:ext cx="2532018" cy="145936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Primary Side Regulation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Valley Lockout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Line Feed Forward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Frequency Jitter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Dual Frozen Peak Current</a:t>
            </a:r>
          </a:p>
          <a:p>
            <a:pPr eaLnBrk="0" hangingPunct="0">
              <a:buClr>
                <a:srgbClr val="3333CC"/>
              </a:buClr>
              <a:buSzPct val="80000"/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 marL="174625" indent="-174625" eaLnBrk="0" hangingPunct="0">
              <a:buClr>
                <a:srgbClr val="3333CC"/>
              </a:buClr>
              <a:buSzPct val="80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F40D6B7-E30C-4CC1-A198-04EF54C1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261" y="2044780"/>
            <a:ext cx="2549267" cy="1459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Eliminates </a:t>
            </a:r>
            <a:r>
              <a:rPr lang="en-US" sz="1200" dirty="0" err="1">
                <a:solidFill>
                  <a:srgbClr val="000000"/>
                </a:solidFill>
              </a:rPr>
              <a:t>optocoupler</a:t>
            </a:r>
            <a:r>
              <a:rPr lang="en-US" sz="1200" dirty="0">
                <a:solidFill>
                  <a:srgbClr val="000000"/>
                </a:solidFill>
              </a:rPr>
              <a:t> &amp; feedback circuitry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Eliminates valley jumping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ea typeface="新細明體" charset="-120"/>
                <a:cs typeface="Arial" pitchFamily="34" charset="0"/>
              </a:rPr>
              <a:t>Improved CC regulation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ea typeface="新細明體" charset="-120"/>
                <a:cs typeface="Arial" pitchFamily="34" charset="0"/>
              </a:rPr>
              <a:t>Improved EMI signature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rgbClr val="000000"/>
                </a:solidFill>
                <a:ea typeface="新細明體" charset="-120"/>
                <a:cs typeface="Arial" pitchFamily="34" charset="0"/>
              </a:rPr>
              <a:t>Optimized light load &amp; stand-by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6F43EB-66A6-47FA-B66B-527735C5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084" y="5562600"/>
            <a:ext cx="5512872" cy="76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5" indent="-174625" eaLnBrk="0" hangingPunct="0">
              <a:buClr>
                <a:srgbClr val="3333CC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SOIC-8</a:t>
            </a:r>
          </a:p>
          <a:p>
            <a:pPr marL="174625" indent="-174625" eaLnBrk="0" hangingPunct="0">
              <a:buClr>
                <a:srgbClr val="3333CC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NCV1362AADR2G, NCV1362ABCDR2G, NCV1362ACDR2G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627536AA-D873-41CD-A348-2040F891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02165"/>
            <a:ext cx="5495626" cy="11364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 numCol="2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Constant Voltage Primary−Side Regulation &lt; ±5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Constant Current Primary−Side Regulation &lt; ±5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LFF and BO Feature on Dedicated Pin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Max Frequency Clamp Options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No Clamp, 80, 110 and 140 kHz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Wide Operation VCC Range up to 28 V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Multiple protections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270308-6C4A-43F4-84F7-752DE755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02" y="2340330"/>
            <a:ext cx="3719512" cy="237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BF2F0-D38B-45D4-AA8A-C644FD8F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529" y="3897022"/>
            <a:ext cx="1795723" cy="7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202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Product Family Comparison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5515" y="698485"/>
          <a:ext cx="11238807" cy="5182858"/>
        </p:xfrm>
        <a:graphic>
          <a:graphicData uri="http://schemas.openxmlformats.org/drawingml/2006/table">
            <a:tbl>
              <a:tblPr/>
              <a:tblGrid>
                <a:gridCol w="186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02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14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9" marR="4819" marT="481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NCP1360 (1st gen)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NCP1361 (1st gen)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NCV/NCP1362 (2nd gen)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FAN105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UCC2870x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2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Regulation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Regulation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on secondary 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on primary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desire no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to reliability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TSOP6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TSOP6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SO8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TSOP6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TSOP6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 BO &amp; Fault pin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 Startup Current Source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Valley Lockout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4 Valleys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4 Valleys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4 Valleys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Eliminates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valley jumping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81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VCO mode - Min frequency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Hz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Hz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Hz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Hz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Hz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Hz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kHz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kHz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kHz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Options when controlle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enters standby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 frozen peak current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Optimizes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light load &amp; standby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4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Frozen Peak Current in VCO mode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54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Frozen Peak Current in STB mode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Standby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54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frequency clamp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clamp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kHz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clamp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kHz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clamp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kHz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kHz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kHz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frequency clamp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Dynamic frequency clamp (Hi/Lo Mains)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(optional)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Detects low or high lines and adjusts clamp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54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compensation (5 V)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mV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Resistor Programmable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Programmable (UCC28700)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(UCC28701)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mV(UCC28702)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mV (UCC28703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067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compensation (12 V)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mV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mV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mV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mV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Resistor Programmable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70V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fixed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Protections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UVP/OVP, OCP,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UVP/OVP, OCP,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UVP/OVP, OCP,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SCP, OTP, BO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OVP, Internal OTP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OVP, OCP, BO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Fault protections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NTC Compatible OTP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Fault Pin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accuracy OTP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LineFeed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Forward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CC regulation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1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CV/CC Regulation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±5%/±10%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±5%/±10%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&lt;±5%/±5%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±5%/±5%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regulation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64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Jitter</a:t>
                      </a:r>
                    </a:p>
                  </a:txBody>
                  <a:tcPr marL="4819" marR="4819" marT="48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EMI signature</a:t>
                      </a:r>
                    </a:p>
                  </a:txBody>
                  <a:tcPr marL="4819" marR="4819" marT="4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3622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NCV1362 Collaterals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ED1B3-C148-410A-BA05-C4F1CDC1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658"/>
            <a:ext cx="10134600" cy="418979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50B3F9-2EDF-4AA5-B187-728F08C1E2A4}"/>
              </a:ext>
            </a:extLst>
          </p:cNvPr>
          <p:cNvSpPr/>
          <p:nvPr/>
        </p:nvSpPr>
        <p:spPr>
          <a:xfrm>
            <a:off x="114300" y="779967"/>
            <a:ext cx="22098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2"/>
                </a:solidFill>
              </a:rPr>
              <a:t>MathCad</a:t>
            </a:r>
            <a:r>
              <a:rPr lang="en-US" sz="1400" b="1" dirty="0">
                <a:solidFill>
                  <a:schemeClr val="bg2"/>
                </a:solidFill>
              </a:rPr>
              <a:t> Design for AC </a:t>
            </a:r>
            <a:r>
              <a:rPr lang="en-US" sz="1400" b="1" dirty="0" err="1">
                <a:solidFill>
                  <a:schemeClr val="bg2"/>
                </a:solidFill>
              </a:rPr>
              <a:t>Ac</a:t>
            </a:r>
            <a:r>
              <a:rPr lang="en-US" sz="1400" b="1" dirty="0">
                <a:solidFill>
                  <a:schemeClr val="bg2"/>
                </a:solidFill>
              </a:rPr>
              <a:t> &amp; Dc Input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409F24-0609-470A-8017-E99EF8D14E87}"/>
              </a:ext>
            </a:extLst>
          </p:cNvPr>
          <p:cNvSpPr/>
          <p:nvPr/>
        </p:nvSpPr>
        <p:spPr>
          <a:xfrm>
            <a:off x="3826984" y="1105309"/>
            <a:ext cx="22098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App Notes and Design guide with PSR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ACCDB9-E35D-4ED3-B8E0-A659CB8C0C57}"/>
              </a:ext>
            </a:extLst>
          </p:cNvPr>
          <p:cNvSpPr/>
          <p:nvPr/>
        </p:nvSpPr>
        <p:spPr>
          <a:xfrm>
            <a:off x="3048000" y="2819400"/>
            <a:ext cx="22098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2"/>
                </a:solidFill>
              </a:rPr>
              <a:t>Simplis</a:t>
            </a:r>
            <a:r>
              <a:rPr lang="en-US" sz="1400" b="1" dirty="0">
                <a:solidFill>
                  <a:schemeClr val="bg2"/>
                </a:solidFill>
              </a:rPr>
              <a:t> Model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DC5F7CD-16A2-4EE6-B0C6-60C0EDD2234C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2671884" y="1333909"/>
            <a:ext cx="1155101" cy="115218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2F1F46A-FD10-45E9-BB42-1EF1DE503732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1252708" y="1203659"/>
            <a:ext cx="923584" cy="99060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74A2B3B-6860-4756-992B-84D1F04D9D8D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2667000" y="2819400"/>
            <a:ext cx="381000" cy="2286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617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NCV12711 Low Vin DC-DC Flyback Controller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056" y="1124478"/>
            <a:ext cx="11125200" cy="55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The NCV12711 is a fixed-frequency peak-current-mode PWM controller containing all of the features necessary for implementing single-ended power converter topologies. The device operates from 4 V to 45 V without auxiliary winding and can accept transient spikes up to 50 V.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151" y="2090384"/>
            <a:ext cx="28067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Low Voltage Operation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Adjustable Over Power Protection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NTC-Compatible Fault Interface 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Frequency Jitter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Error Amplifier Option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AEC-Q100 Qualified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93452" y="2090384"/>
            <a:ext cx="2551372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4 – 45 V Input Range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Limits Total Power Capability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Provides Thermal Protection 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Improves EMI signature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For non-isolated designs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For automotive applications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6055" y="3886200"/>
            <a:ext cx="5285092" cy="1371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Internal 7.5-V Regulator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0% Duty Ratio Operation in No-Load Condition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Single Resistor Programmable Oscillator – 100 kHz to 1 MHz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Adjustable Soft-Start on Peak Current and Frequency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Output OVP Fault Interface</a:t>
            </a:r>
          </a:p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/>
              <a:t>1 A / 2.8 A Source / Sink Gate Driver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011" y="5630654"/>
            <a:ext cx="5437492" cy="402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Automotive 12V Auxiliary Power Supply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27977" y="5472113"/>
            <a:ext cx="4267200" cy="471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4625" indent="-174625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AEC-Q100: NCV12711 in MSOP-10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333399"/>
              </a:buClr>
              <a:buSzPct val="80000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844" y="1976694"/>
            <a:ext cx="5181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949337" y="5788025"/>
            <a:ext cx="421617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Primary-side regulated isolated converters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Non-isolated dc-dc converters.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0972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5c2986-43cc-4594-b073-991c8df79236">JDYAQVEH6RXH-498-92085</_dlc_DocId>
    <_dlc_DocIdUrl xmlns="0e5c2986-43cc-4594-b073-991c8df79236">
      <Url>http://theconnection.onsemi.com/business/asg2/PG/_layouts/15/DocIdRedir.aspx?ID=JDYAQVEH6RXH-498-92085</Url>
      <Description>JDYAQVEH6RXH-498-92085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E1DB80D67D146917937F8C874253F" ma:contentTypeVersion="3" ma:contentTypeDescription="Create a new document." ma:contentTypeScope="" ma:versionID="409376a7c56ee110abe4e677a8ca9847">
  <xsd:schema xmlns:xsd="http://www.w3.org/2001/XMLSchema" xmlns:xs="http://www.w3.org/2001/XMLSchema" xmlns:p="http://schemas.microsoft.com/office/2006/metadata/properties" xmlns:ns2="0e5c2986-43cc-4594-b073-991c8df79236" targetNamespace="http://schemas.microsoft.com/office/2006/metadata/properties" ma:root="true" ma:fieldsID="305744bf2f6c3beadc1bd5ee38d41177" ns2:_="">
    <xsd:import namespace="0e5c2986-43cc-4594-b073-991c8df792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c2986-43cc-4594-b073-991c8df792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EE571B0-112A-450B-B95E-998BB1B7DF51}">
  <ds:schemaRefs>
    <ds:schemaRef ds:uri="http://schemas.microsoft.com/office/2006/documentManagement/types"/>
    <ds:schemaRef ds:uri="http://www.w3.org/XML/1998/namespace"/>
    <ds:schemaRef ds:uri="0e5c2986-43cc-4594-b073-991c8df79236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37037E-B1E6-4DD0-B943-05E9D8832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c2986-43cc-4594-b073-991c8df79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F703A2-6D8C-4958-9D3E-3CB3DDF826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987CF2-844E-4E13-824A-4BA49BC2A1B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86690</TotalTime>
  <Words>1834</Words>
  <Application>Microsoft Office PowerPoint</Application>
  <PresentationFormat>Widescreen</PresentationFormat>
  <Paragraphs>391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onsemi White Confidential</vt:lpstr>
      <vt:lpstr>xEV Aux Power Supply</vt:lpstr>
      <vt:lpstr>Overall electronics systems in HEV/EV</vt:lpstr>
      <vt:lpstr>ASG Auxiliary PSU for xEV</vt:lpstr>
      <vt:lpstr>NCV1060/63 – 11 &amp; 34  Switchers for low power Buck</vt:lpstr>
      <vt:lpstr>NCV1070~77 – 4.7 to 22  670V Integrated Switchers</vt:lpstr>
      <vt:lpstr>NCV1362 Automotive Wide Vin PSR Controller</vt:lpstr>
      <vt:lpstr>PSR Product Family Comparison</vt:lpstr>
      <vt:lpstr>NCV1362 Collaterals</vt:lpstr>
      <vt:lpstr>NCV12711 Low Vin DC-DC Flyback Controller</vt:lpstr>
      <vt:lpstr>Comparative Performance</vt:lpstr>
      <vt:lpstr>NCV12711 4-45Vin SSR Isolated 12W Board</vt:lpstr>
      <vt:lpstr>NCV12711 4-45Vin PSR Isolated 12W Board</vt:lpstr>
      <vt:lpstr>NCV10317 Low Vin PSR Flyback Switcher</vt:lpstr>
      <vt:lpstr>NCV12711 vs. NCV10317 High level positioning </vt:lpstr>
      <vt:lpstr>Competitive landscape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PCS Roadmap</dc:title>
  <dc:creator>Tim Kaske</dc:creator>
  <cp:lastModifiedBy>Marc Barboni</cp:lastModifiedBy>
  <cp:revision>720</cp:revision>
  <cp:lastPrinted>2019-01-16T10:31:23Z</cp:lastPrinted>
  <dcterms:created xsi:type="dcterms:W3CDTF">2015-08-02T23:43:18Z</dcterms:created>
  <dcterms:modified xsi:type="dcterms:W3CDTF">2022-09-05T14:34:10Z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0x0101002EBE1DB80D67D146917937F8C874253F</vt:lpwstr>
  </property>
  <property fmtid="{D5CDD505-2E9C-101B-9397-08002B2CF9AE}" pid="3" name="_dlc_DocIdItemGuid">
    <vt:lpwstr>034c4d2b-9353-4d39-a591-88e09909708f</vt:lpwstr>
  </property>
</Properties>
</file>